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63" r:id="rId3"/>
    <p:sldId id="259" r:id="rId4"/>
    <p:sldId id="262" r:id="rId5"/>
    <p:sldId id="261" r:id="rId6"/>
    <p:sldId id="264" r:id="rId7"/>
    <p:sldId id="265" r:id="rId8"/>
    <p:sldId id="266" r:id="rId9"/>
    <p:sldId id="267"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16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715CA1-07A9-4013-AE35-C0FC6678AF54}" type="datetimeFigureOut">
              <a:rPr lang="en-US" smtClean="0"/>
              <a:pPr/>
              <a:t>5/19/2017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2D05A7-DE73-4305-A2E0-76F4351B44F9}" type="slidenum">
              <a:rPr lang="en-US" smtClean="0"/>
              <a:pPr/>
              <a:t>‹#›</a:t>
            </a:fld>
            <a:endParaRPr lang="en-US"/>
          </a:p>
        </p:txBody>
      </p:sp>
    </p:spTree>
    <p:extLst>
      <p:ext uri="{BB962C8B-B14F-4D97-AF65-F5344CB8AC3E}">
        <p14:creationId xmlns:p14="http://schemas.microsoft.com/office/powerpoint/2010/main" val="191061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g num"/>
          <p:cNvSpPr>
            <a:spLocks noGrp="1" noChangeArrowheads="1"/>
          </p:cNvSpPr>
          <p:nvPr>
            <p:ph type="sldNum" sz="quarter" idx="5"/>
          </p:nvPr>
        </p:nvSpPr>
        <p:spPr/>
        <p:txBody>
          <a:bodyPr/>
          <a:lstStyle/>
          <a:p>
            <a:pPr>
              <a:defRPr/>
            </a:pPr>
            <a:fld id="{645E2B55-79DA-461C-A70F-18F96791947D}" type="slidenum">
              <a:rPr lang="en-US" smtClean="0">
                <a:latin typeface="Arial" pitchFamily="34" charset="0"/>
              </a:rPr>
              <a:pPr>
                <a:defRPr/>
              </a:pPr>
              <a:t>1</a:t>
            </a:fld>
            <a:endParaRPr lang="en-US" smtClean="0">
              <a:latin typeface="Arial" pitchFamily="34" charset="0"/>
            </a:endParaRPr>
          </a:p>
        </p:txBody>
      </p:sp>
      <p:sp>
        <p:nvSpPr>
          <p:cNvPr id="56323" name="Rectangle 4"/>
          <p:cNvSpPr>
            <a:spLocks noGrp="1" noRot="1" noChangeAspect="1" noChangeArrowheads="1" noTextEdit="1"/>
          </p:cNvSpPr>
          <p:nvPr>
            <p:ph type="sldImg"/>
          </p:nvPr>
        </p:nvSpPr>
        <p:spPr>
          <a:xfrm>
            <a:off x="1143000" y="685800"/>
            <a:ext cx="4572000" cy="3429000"/>
          </a:xfr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image" Target="../media/image2.jpeg"/><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1.png"/><Relationship Id="rId5" Type="http://schemas.openxmlformats.org/officeDocument/2006/relationships/tags" Target="../tags/tag4.xml"/><Relationship Id="rId10" Type="http://schemas.openxmlformats.org/officeDocument/2006/relationships/slideMaster" Target="../slideMasters/slideMaster1.xml"/><Relationship Id="rId4" Type="http://schemas.openxmlformats.org/officeDocument/2006/relationships/tags" Target="../tags/tag3.xml"/><Relationship Id="rId9"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B35EFA-6776-4760-B0D5-202DB9761AD1}" type="datetimeFigureOut">
              <a:rPr lang="en-US" smtClean="0"/>
              <a:pPr/>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B35EFA-6776-4760-B0D5-202DB9761AD1}" type="datetimeFigureOut">
              <a:rPr lang="en-US" smtClean="0"/>
              <a:pPr/>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B35EFA-6776-4760-B0D5-202DB9761AD1}" type="datetimeFigureOut">
              <a:rPr lang="en-US" smtClean="0"/>
              <a:pPr/>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B35EFA-6776-4760-B0D5-202DB9761AD1}" type="datetimeFigureOut">
              <a:rPr lang="en-US" smtClean="0"/>
              <a:pPr/>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B35EFA-6776-4760-B0D5-202DB9761AD1}" type="datetimeFigureOut">
              <a:rPr lang="en-US" smtClean="0"/>
              <a:pPr/>
              <a:t>5/19/2017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B35EFA-6776-4760-B0D5-202DB9761AD1}" type="datetimeFigureOut">
              <a:rPr lang="en-US" smtClean="0"/>
              <a:pPr/>
              <a:t>5/19/2017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B35EFA-6776-4760-B0D5-202DB9761AD1}" type="datetimeFigureOut">
              <a:rPr lang="en-US" smtClean="0"/>
              <a:pPr/>
              <a:t>5/19/2017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B35EFA-6776-4760-B0D5-202DB9761AD1}" type="datetimeFigureOut">
              <a:rPr lang="en-US" smtClean="0"/>
              <a:pPr/>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B35EFA-6776-4760-B0D5-202DB9761AD1}" type="datetimeFigureOut">
              <a:rPr lang="en-US" smtClean="0"/>
              <a:pPr/>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B35EFA-6776-4760-B0D5-202DB9761AD1}" type="datetimeFigureOut">
              <a:rPr lang="en-US" smtClean="0"/>
              <a:pPr/>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B35EFA-6776-4760-B0D5-202DB9761AD1}" type="datetimeFigureOut">
              <a:rPr lang="en-US" smtClean="0"/>
              <a:pPr/>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690651-C66E-4BFE-B281-860E267330D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 name="Picture 1058"/>
          <p:cNvPicPr>
            <a:picLocks noChangeAspect="1" noChangeArrowheads="1"/>
          </p:cNvPicPr>
          <p:nvPr userDrawn="1">
            <p:custDataLst>
              <p:tags r:id="rId2"/>
            </p:custDataLst>
          </p:nvPr>
        </p:nvPicPr>
        <p:blipFill>
          <a:blip r:embed="rId11" cstate="print"/>
          <a:srcRect/>
          <a:stretch>
            <a:fillRect/>
          </a:stretch>
        </p:blipFill>
        <p:spPr bwMode="auto">
          <a:xfrm>
            <a:off x="0" y="0"/>
            <a:ext cx="9144000" cy="4713458"/>
          </a:xfrm>
          <a:prstGeom prst="rect">
            <a:avLst/>
          </a:prstGeom>
          <a:noFill/>
          <a:ln w="9525">
            <a:noFill/>
            <a:miter lim="800000"/>
            <a:headEnd/>
            <a:tailEnd/>
          </a:ln>
        </p:spPr>
      </p:pic>
      <p:grpSp>
        <p:nvGrpSpPr>
          <p:cNvPr id="2" name="McK Title Elements"/>
          <p:cNvGrpSpPr>
            <a:grpSpLocks/>
          </p:cNvGrpSpPr>
          <p:nvPr>
            <p:custDataLst>
              <p:tags r:id="rId3"/>
            </p:custDataLst>
          </p:nvPr>
        </p:nvGrpSpPr>
        <p:grpSpPr bwMode="auto">
          <a:xfrm>
            <a:off x="2693796" y="2183416"/>
            <a:ext cx="5130034" cy="4598456"/>
            <a:chOff x="1663" y="1348"/>
            <a:chExt cx="3167" cy="2839"/>
          </a:xfrm>
        </p:grpSpPr>
        <p:sp>
          <p:nvSpPr>
            <p:cNvPr id="5" name="McK Confidential" hidden="1"/>
            <p:cNvSpPr txBox="1">
              <a:spLocks noChangeArrowheads="1"/>
            </p:cNvSpPr>
            <p:nvPr userDrawn="1"/>
          </p:nvSpPr>
          <p:spPr bwMode="auto">
            <a:xfrm>
              <a:off x="1663" y="1348"/>
              <a:ext cx="936" cy="134"/>
            </a:xfrm>
            <a:prstGeom prst="rect">
              <a:avLst/>
            </a:prstGeom>
            <a:noFill/>
            <a:ln w="9525">
              <a:noFill/>
              <a:miter lim="800000"/>
              <a:headEnd/>
              <a:tailEnd/>
            </a:ln>
            <a:effectLst/>
          </p:spPr>
          <p:txBody>
            <a:bodyPr lIns="0" tIns="0" rIns="0" bIns="0">
              <a:spAutoFit/>
            </a:bodyPr>
            <a:lstStyle/>
            <a:p>
              <a:pPr>
                <a:defRPr/>
              </a:pPr>
              <a:r>
                <a:rPr lang="en-US" sz="1400" dirty="0">
                  <a:cs typeface="+mn-cs"/>
                </a:rPr>
                <a:t>CONFIDENTIAL</a:t>
              </a:r>
            </a:p>
          </p:txBody>
        </p:sp>
        <p:sp>
          <p:nvSpPr>
            <p:cNvPr id="6" name="McK Document" hidden="1"/>
            <p:cNvSpPr txBox="1">
              <a:spLocks noChangeArrowheads="1"/>
            </p:cNvSpPr>
            <p:nvPr userDrawn="1"/>
          </p:nvSpPr>
          <p:spPr bwMode="auto">
            <a:xfrm>
              <a:off x="1663" y="3049"/>
              <a:ext cx="3167" cy="134"/>
            </a:xfrm>
            <a:prstGeom prst="rect">
              <a:avLst/>
            </a:prstGeom>
            <a:noFill/>
            <a:ln w="9525">
              <a:noFill/>
              <a:miter lim="800000"/>
              <a:headEnd/>
              <a:tailEnd/>
            </a:ln>
            <a:effectLst/>
          </p:spPr>
          <p:txBody>
            <a:bodyPr lIns="0" tIns="0" rIns="0" bIns="0" anchor="b">
              <a:spAutoFit/>
            </a:bodyPr>
            <a:lstStyle/>
            <a:p>
              <a:pPr>
                <a:defRPr/>
              </a:pPr>
              <a:r>
                <a:rPr lang="en-US" sz="1400" dirty="0">
                  <a:cs typeface="+mn-cs"/>
                </a:rPr>
                <a:t>Document</a:t>
              </a:r>
            </a:p>
          </p:txBody>
        </p:sp>
        <p:sp>
          <p:nvSpPr>
            <p:cNvPr id="7" name="McK Date" hidden="1"/>
            <p:cNvSpPr txBox="1">
              <a:spLocks noChangeArrowheads="1"/>
            </p:cNvSpPr>
            <p:nvPr userDrawn="1"/>
          </p:nvSpPr>
          <p:spPr bwMode="auto">
            <a:xfrm>
              <a:off x="1663" y="3216"/>
              <a:ext cx="3167" cy="134"/>
            </a:xfrm>
            <a:prstGeom prst="rect">
              <a:avLst/>
            </a:prstGeom>
            <a:noFill/>
            <a:ln w="9525">
              <a:noFill/>
              <a:miter lim="800000"/>
              <a:headEnd/>
              <a:tailEnd/>
            </a:ln>
            <a:effectLst/>
          </p:spPr>
          <p:txBody>
            <a:bodyPr lIns="0" tIns="0" rIns="0" bIns="0">
              <a:spAutoFit/>
            </a:bodyPr>
            <a:lstStyle/>
            <a:p>
              <a:pPr>
                <a:defRPr/>
              </a:pPr>
              <a:r>
                <a:rPr lang="en-US" sz="1400" dirty="0">
                  <a:cs typeface="+mn-cs"/>
                </a:rPr>
                <a:t>Date</a:t>
              </a:r>
            </a:p>
          </p:txBody>
        </p:sp>
        <p:sp>
          <p:nvSpPr>
            <p:cNvPr id="8" name="McK Disclaimer" hidden="1"/>
            <p:cNvSpPr>
              <a:spLocks noChangeArrowheads="1"/>
            </p:cNvSpPr>
            <p:nvPr userDrawn="1">
              <p:custDataLst>
                <p:tags r:id="rId9"/>
              </p:custDataLst>
            </p:nvPr>
          </p:nvSpPr>
          <p:spPr bwMode="auto">
            <a:xfrm>
              <a:off x="1663" y="3759"/>
              <a:ext cx="2303" cy="428"/>
            </a:xfrm>
            <a:prstGeom prst="rect">
              <a:avLst/>
            </a:prstGeom>
            <a:noFill/>
            <a:ln w="9525">
              <a:noFill/>
              <a:miter lim="800000"/>
              <a:headEnd/>
              <a:tailEnd/>
            </a:ln>
            <a:effectLst/>
          </p:spPr>
          <p:txBody>
            <a:bodyPr lIns="0" tIns="0" rIns="0" bIns="0" anchor="b">
              <a:spAutoFit/>
            </a:bodyPr>
            <a:lstStyle/>
            <a:p>
              <a:pPr defTabSz="821202" eaLnBrk="0" hangingPunct="0">
                <a:defRPr/>
              </a:pPr>
              <a:r>
                <a:rPr lang="en-US" sz="900" dirty="0">
                  <a:cs typeface="+mn-cs"/>
                </a:rPr>
                <a:t>This report is solely for the use of client personnel.  No part of it may be circulated, quoted, or reproduced for distribution outside the client organization without prior written approval from McKinsey &amp; Company. This material was used by McKinsey &amp; Company during an oral presentation; it is not a complete record of the discussion.</a:t>
              </a:r>
            </a:p>
          </p:txBody>
        </p:sp>
      </p:grpSp>
      <p:sp>
        <p:nvSpPr>
          <p:cNvPr id="9" name="Working Draft Text" hidden="1"/>
          <p:cNvSpPr>
            <a:spLocks noChangeArrowheads="1"/>
          </p:cNvSpPr>
          <p:nvPr>
            <p:custDataLst>
              <p:tags r:id="rId4"/>
            </p:custDataLst>
          </p:nvPr>
        </p:nvSpPr>
        <p:spPr bwMode="auto">
          <a:xfrm>
            <a:off x="427638" y="349865"/>
            <a:ext cx="3110094" cy="217046"/>
          </a:xfrm>
          <a:prstGeom prst="rect">
            <a:avLst/>
          </a:prstGeom>
          <a:noFill/>
          <a:ln w="9525">
            <a:noFill/>
            <a:miter lim="800000"/>
            <a:headEnd/>
            <a:tailEnd/>
          </a:ln>
          <a:effectLst/>
        </p:spPr>
        <p:txBody>
          <a:bodyPr lIns="0" tIns="0" rIns="0" bIns="0">
            <a:spAutoFit/>
          </a:bodyPr>
          <a:lstStyle/>
          <a:p>
            <a:pPr defTabSz="913526">
              <a:buSzPct val="120000"/>
              <a:defRPr/>
            </a:pPr>
            <a:r>
              <a:rPr lang="en-US" sz="1400" dirty="0">
                <a:solidFill>
                  <a:schemeClr val="bg1"/>
                </a:solidFill>
                <a:cs typeface="+mn-cs"/>
              </a:rPr>
              <a:t>Working Draft    </a:t>
            </a:r>
          </a:p>
        </p:txBody>
      </p:sp>
      <p:sp>
        <p:nvSpPr>
          <p:cNvPr id="10" name="Working Draft" hidden="1"/>
          <p:cNvSpPr txBox="1">
            <a:spLocks noChangeArrowheads="1"/>
          </p:cNvSpPr>
          <p:nvPr>
            <p:custDataLst>
              <p:tags r:id="rId5"/>
            </p:custDataLst>
          </p:nvPr>
        </p:nvSpPr>
        <p:spPr bwMode="auto">
          <a:xfrm>
            <a:off x="427639" y="594447"/>
            <a:ext cx="3817455" cy="184666"/>
          </a:xfrm>
          <a:prstGeom prst="rect">
            <a:avLst/>
          </a:prstGeom>
          <a:noFill/>
          <a:ln w="9525">
            <a:noFill/>
            <a:miter lim="800000"/>
            <a:headEnd/>
            <a:tailEnd/>
          </a:ln>
          <a:effectLst/>
        </p:spPr>
        <p:txBody>
          <a:bodyPr wrap="none" lIns="0" tIns="0" rIns="0" bIns="0">
            <a:spAutoFit/>
          </a:bodyPr>
          <a:lstStyle/>
          <a:p>
            <a:pPr>
              <a:defRPr/>
            </a:pPr>
            <a:r>
              <a:rPr lang="en-US" sz="1200" dirty="0">
                <a:cs typeface="+mn-cs"/>
              </a:rPr>
              <a:t>Last Modified 8/27/2008 10:42:02 AM SE Asia Standard Time</a:t>
            </a:r>
          </a:p>
        </p:txBody>
      </p:sp>
      <p:sp>
        <p:nvSpPr>
          <p:cNvPr id="11" name="Printed" hidden="1"/>
          <p:cNvSpPr txBox="1">
            <a:spLocks noChangeArrowheads="1"/>
          </p:cNvSpPr>
          <p:nvPr>
            <p:custDataLst>
              <p:tags r:id="rId6"/>
            </p:custDataLst>
          </p:nvPr>
        </p:nvSpPr>
        <p:spPr bwMode="auto">
          <a:xfrm>
            <a:off x="427638" y="816352"/>
            <a:ext cx="3332002" cy="184666"/>
          </a:xfrm>
          <a:prstGeom prst="rect">
            <a:avLst/>
          </a:prstGeom>
          <a:noFill/>
          <a:ln w="9525">
            <a:noFill/>
            <a:miter lim="800000"/>
            <a:headEnd/>
            <a:tailEnd/>
          </a:ln>
          <a:effectLst/>
        </p:spPr>
        <p:txBody>
          <a:bodyPr wrap="none" lIns="0" tIns="0" rIns="0" bIns="0">
            <a:spAutoFit/>
          </a:bodyPr>
          <a:lstStyle/>
          <a:p>
            <a:pPr>
              <a:defRPr/>
            </a:pPr>
            <a:r>
              <a:rPr lang="en-US" sz="1200" dirty="0">
                <a:cs typeface="+mn-cs"/>
              </a:rPr>
              <a:t>Printed 8/26/2008 4:13:05 PM SE Asia Standard Time</a:t>
            </a:r>
          </a:p>
        </p:txBody>
      </p:sp>
      <p:graphicFrame>
        <p:nvGraphicFramePr>
          <p:cNvPr id="12" name="Rectangle 1060" hidden="1"/>
          <p:cNvGraphicFramePr>
            <a:graphicFrameLocks/>
          </p:cNvGraphicFramePr>
          <p:nvPr>
            <p:custDataLst>
              <p:tags r:id="rId7"/>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029" name="think-cell Slide" r:id="rId12" imgW="0" imgH="0" progId="">
                  <p:embed/>
                </p:oleObj>
              </mc:Choice>
              <mc:Fallback>
                <p:oleObj name="think-cell Slide" r:id="rId12" imgW="0" imgH="0" progId="">
                  <p:embed/>
                  <p:pic>
                    <p:nvPicPr>
                      <p:cNvPr id="0" name="AutoShape 2"/>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Picture 50" descr="Dit Hulu"/>
          <p:cNvPicPr>
            <a:picLocks noChangeAspect="1" noChangeArrowheads="1"/>
          </p:cNvPicPr>
          <p:nvPr userDrawn="1"/>
        </p:nvPicPr>
        <p:blipFill>
          <a:blip r:embed="rId13" cstate="print"/>
          <a:srcRect l="70718" t="43698" r="6921" b="44572"/>
          <a:stretch>
            <a:fillRect/>
          </a:stretch>
        </p:blipFill>
        <p:spPr bwMode="auto">
          <a:xfrm>
            <a:off x="6191030" y="5596219"/>
            <a:ext cx="2805564" cy="1073890"/>
          </a:xfrm>
          <a:prstGeom prst="rect">
            <a:avLst/>
          </a:prstGeom>
          <a:noFill/>
          <a:ln w="9525">
            <a:noFill/>
            <a:miter lim="800000"/>
            <a:headEnd/>
            <a:tailEnd/>
          </a:ln>
        </p:spPr>
      </p:pic>
      <p:sp>
        <p:nvSpPr>
          <p:cNvPr id="13314" name="Rectangle 1026"/>
          <p:cNvSpPr>
            <a:spLocks noGrp="1" noChangeArrowheads="1"/>
          </p:cNvSpPr>
          <p:nvPr>
            <p:ph type="ctrTitle"/>
          </p:nvPr>
        </p:nvSpPr>
        <p:spPr>
          <a:xfrm>
            <a:off x="351506" y="1768761"/>
            <a:ext cx="5130034" cy="435712"/>
          </a:xfrm>
        </p:spPr>
        <p:txBody>
          <a:bodyPr/>
          <a:lstStyle>
            <a:lvl1pPr>
              <a:defRPr sz="2900" b="0">
                <a:solidFill>
                  <a:schemeClr val="bg1"/>
                </a:solidFill>
              </a:defRPr>
            </a:lvl1pPr>
          </a:lstStyle>
          <a:p>
            <a:r>
              <a:rPr lang="en-US"/>
              <a:t>Click to edit Master title style</a:t>
            </a:r>
          </a:p>
        </p:txBody>
      </p:sp>
      <p:sp>
        <p:nvSpPr>
          <p:cNvPr id="14" name="doc id"/>
          <p:cNvSpPr>
            <a:spLocks noGrp="1" noChangeArrowheads="1"/>
          </p:cNvSpPr>
          <p:nvPr>
            <p:ph type="ftr" sz="quarter" idx="10"/>
            <p:custDataLst>
              <p:tags r:id="rId8"/>
            </p:custDataLst>
          </p:nvPr>
        </p:nvSpPr>
        <p:spPr/>
        <p:txBody>
          <a:bodyPr/>
          <a:lstStyle>
            <a:lvl1pPr>
              <a:defRPr/>
            </a:lvl1pPr>
          </a:lstStyle>
          <a:p>
            <a:pPr>
              <a:defRPr/>
            </a:pPr>
            <a:endParaRPr lang="id-ID"/>
          </a:p>
        </p:txBody>
      </p:sp>
    </p:spTree>
    <p:extLst>
      <p:ext uri="{BB962C8B-B14F-4D97-AF65-F5344CB8AC3E}">
        <p14:creationId xmlns:p14="http://schemas.microsoft.com/office/powerpoint/2010/main" val="957860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B35EFA-6776-4760-B0D5-202DB9761AD1}" type="datetimeFigureOut">
              <a:rPr lang="en-US" smtClean="0"/>
              <a:pPr/>
              <a:t>5/19/2017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690651-C66E-4BFE-B281-860E267330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jpeg"/><Relationship Id="rId5" Type="http://schemas.openxmlformats.org/officeDocument/2006/relationships/hyperlink" Target="PMK%2079%202012.docx"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hyperlink" Target="ECS%20test-tax.xlsx"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8.jpeg"/><Relationship Id="rId5" Type="http://schemas.openxmlformats.org/officeDocument/2006/relationships/image" Target="../media/image5.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example%20LPN.xlsx" TargetMode="Externa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9.jpeg"/><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38782" y="5013751"/>
            <a:ext cx="2777386" cy="1648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296" tIns="46648" rIns="93296" bIns="46648" rtlCol="0" anchor="ctr"/>
          <a:lstStyle/>
          <a:p>
            <a:pPr algn="ctr"/>
            <a:endParaRPr lang="id-ID"/>
          </a:p>
        </p:txBody>
      </p:sp>
      <p:sp>
        <p:nvSpPr>
          <p:cNvPr id="25602" name="Rectangle 21"/>
          <p:cNvSpPr>
            <a:spLocks noGrp="1" noChangeArrowheads="1"/>
          </p:cNvSpPr>
          <p:nvPr>
            <p:ph type="ctrTitle"/>
            <p:custDataLst>
              <p:tags r:id="rId1"/>
            </p:custDataLst>
          </p:nvPr>
        </p:nvSpPr>
        <p:spPr bwMode="gray">
          <a:xfrm>
            <a:off x="0" y="285728"/>
            <a:ext cx="8643966" cy="1214446"/>
          </a:xfrm>
        </p:spPr>
        <p:txBody>
          <a:bodyPr>
            <a:normAutofit fontScale="90000"/>
          </a:bodyPr>
          <a:lstStyle/>
          <a:p>
            <a:pPr algn="l" eaLnBrk="1" hangingPunct="1">
              <a:defRPr/>
            </a:pPr>
            <a:r>
              <a:rPr lang="en-US" sz="3000" b="1" dirty="0" smtClean="0">
                <a:effectLst>
                  <a:outerShdw blurRad="38100" dist="38100" dir="2700000" algn="tl">
                    <a:srgbClr val="000000">
                      <a:alpha val="43137"/>
                    </a:srgbClr>
                  </a:outerShdw>
                </a:effectLst>
                <a:latin typeface="Futura Bk BT" pitchFamily="34" charset="0"/>
                <a:cs typeface="Calibri" pitchFamily="34" charset="0"/>
              </a:rPr>
              <a:t>Pajak </a:t>
            </a:r>
            <a:r>
              <a:rPr lang="en-US" sz="3000" b="1" dirty="0" err="1" smtClean="0">
                <a:effectLst>
                  <a:outerShdw blurRad="38100" dist="38100" dir="2700000" algn="tl">
                    <a:srgbClr val="000000">
                      <a:alpha val="43137"/>
                    </a:srgbClr>
                  </a:outerShdw>
                </a:effectLst>
                <a:latin typeface="Futura Bk BT" pitchFamily="34" charset="0"/>
                <a:cs typeface="Calibri" pitchFamily="34" charset="0"/>
              </a:rPr>
              <a:t>Penghasilan</a:t>
            </a:r>
            <a:r>
              <a:rPr lang="en-US" sz="3000" b="1" dirty="0" smtClean="0">
                <a:effectLst>
                  <a:outerShdw blurRad="38100" dist="38100" dir="2700000" algn="tl">
                    <a:srgbClr val="000000">
                      <a:alpha val="43137"/>
                    </a:srgbClr>
                  </a:outerShdw>
                </a:effectLst>
                <a:latin typeface="Futura Bk BT" pitchFamily="34" charset="0"/>
                <a:cs typeface="Calibri" pitchFamily="34" charset="0"/>
              </a:rPr>
              <a:t> Migas </a:t>
            </a:r>
            <a:r>
              <a:rPr lang="en-US" sz="3000" b="1" dirty="0" err="1" smtClean="0">
                <a:effectLst>
                  <a:outerShdw blurRad="38100" dist="38100" dir="2700000" algn="tl">
                    <a:srgbClr val="000000">
                      <a:alpha val="43137"/>
                    </a:srgbClr>
                  </a:outerShdw>
                </a:effectLst>
                <a:latin typeface="Futura Bk BT" pitchFamily="34" charset="0"/>
                <a:cs typeface="Calibri" pitchFamily="34" charset="0"/>
              </a:rPr>
              <a:t>berdasarkan</a:t>
            </a:r>
            <a:r>
              <a:rPr lang="en-US" sz="3000" b="1" dirty="0" smtClean="0">
                <a:effectLst>
                  <a:outerShdw blurRad="38100" dist="38100" dir="2700000" algn="tl">
                    <a:srgbClr val="000000">
                      <a:alpha val="43137"/>
                    </a:srgbClr>
                  </a:outerShdw>
                </a:effectLst>
                <a:latin typeface="Futura Bk BT" pitchFamily="34" charset="0"/>
                <a:cs typeface="Calibri" pitchFamily="34" charset="0"/>
              </a:rPr>
              <a:t> PMK 79/2012 </a:t>
            </a:r>
            <a:r>
              <a:rPr lang="id-ID" sz="3000" b="1" dirty="0" smtClean="0">
                <a:effectLst>
                  <a:outerShdw blurRad="38100" dist="38100" dir="2700000" algn="tl">
                    <a:srgbClr val="000000">
                      <a:alpha val="43137"/>
                    </a:srgbClr>
                  </a:outerShdw>
                </a:effectLst>
                <a:latin typeface="Futura Bk BT" pitchFamily="34" charset="0"/>
                <a:cs typeface="Calibri" pitchFamily="34" charset="0"/>
              </a:rPr>
              <a:t/>
            </a:r>
            <a:br>
              <a:rPr lang="id-ID" sz="3000" b="1" dirty="0" smtClean="0">
                <a:effectLst>
                  <a:outerShdw blurRad="38100" dist="38100" dir="2700000" algn="tl">
                    <a:srgbClr val="000000">
                      <a:alpha val="43137"/>
                    </a:srgbClr>
                  </a:outerShdw>
                </a:effectLst>
                <a:latin typeface="Futura Bk BT" pitchFamily="34" charset="0"/>
                <a:cs typeface="Calibri" pitchFamily="34" charset="0"/>
              </a:rPr>
            </a:br>
            <a:r>
              <a:rPr lang="en-US" sz="3000" b="1" i="1" dirty="0" smtClean="0">
                <a:effectLst>
                  <a:outerShdw blurRad="38100" dist="38100" dir="2700000" algn="tl">
                    <a:srgbClr val="000000">
                      <a:alpha val="43137"/>
                    </a:srgbClr>
                  </a:outerShdw>
                </a:effectLst>
                <a:latin typeface="Futura Bk BT" pitchFamily="34" charset="0"/>
                <a:cs typeface="Calibri" pitchFamily="34" charset="0"/>
              </a:rPr>
              <a:t>Corporate &amp; Dividend</a:t>
            </a:r>
            <a:r>
              <a:rPr lang="id-ID" sz="3000" b="1" i="1" dirty="0" smtClean="0">
                <a:effectLst>
                  <a:outerShdw blurRad="38100" dist="38100" dir="2700000" algn="tl">
                    <a:srgbClr val="000000">
                      <a:alpha val="43137"/>
                    </a:srgbClr>
                  </a:outerShdw>
                </a:effectLst>
                <a:latin typeface="Futura Bk BT" pitchFamily="34" charset="0"/>
                <a:cs typeface="Calibri" pitchFamily="34" charset="0"/>
              </a:rPr>
              <a:t> Tax</a:t>
            </a:r>
            <a:r>
              <a:rPr lang="en-US" sz="3000" b="1" i="1" dirty="0" smtClean="0">
                <a:effectLst>
                  <a:outerShdw blurRad="38100" dist="38100" dir="2700000" algn="tl">
                    <a:srgbClr val="000000">
                      <a:alpha val="43137"/>
                    </a:srgbClr>
                  </a:outerShdw>
                </a:effectLst>
                <a:latin typeface="Futura Bk BT" pitchFamily="34" charset="0"/>
                <a:cs typeface="Calibri" pitchFamily="34" charset="0"/>
              </a:rPr>
              <a:t> (C&amp;D Tax) based on </a:t>
            </a:r>
            <a:r>
              <a:rPr lang="en-US" sz="3000" b="1" i="1" dirty="0" err="1" smtClean="0">
                <a:effectLst>
                  <a:outerShdw blurRad="38100" dist="38100" dir="2700000" algn="tl">
                    <a:srgbClr val="000000">
                      <a:alpha val="43137"/>
                    </a:srgbClr>
                  </a:outerShdw>
                </a:effectLst>
                <a:latin typeface="Futura Bk BT" pitchFamily="34" charset="0"/>
                <a:cs typeface="Calibri" pitchFamily="34" charset="0"/>
              </a:rPr>
              <a:t>MoF</a:t>
            </a:r>
            <a:r>
              <a:rPr lang="en-US" sz="3000" b="1" i="1" dirty="0" smtClean="0">
                <a:effectLst>
                  <a:outerShdw blurRad="38100" dist="38100" dir="2700000" algn="tl">
                    <a:srgbClr val="000000">
                      <a:alpha val="43137"/>
                    </a:srgbClr>
                  </a:outerShdw>
                </a:effectLst>
                <a:latin typeface="Futura Bk BT" pitchFamily="34" charset="0"/>
                <a:cs typeface="Calibri" pitchFamily="34" charset="0"/>
              </a:rPr>
              <a:t> Regulation No 79/2012</a:t>
            </a:r>
            <a:endParaRPr lang="en-US" sz="2000" b="1" i="1" dirty="0" smtClean="0">
              <a:effectLst>
                <a:outerShdw blurRad="38100" dist="38100" dir="2700000" algn="tl">
                  <a:srgbClr val="000000">
                    <a:alpha val="43137"/>
                  </a:srgbClr>
                </a:outerShdw>
              </a:effectLst>
              <a:latin typeface="Futura Bk BT" pitchFamily="34" charset="0"/>
              <a:cs typeface="Calibri" pitchFamily="34" charset="0"/>
            </a:endParaRPr>
          </a:p>
        </p:txBody>
      </p:sp>
      <p:pic>
        <p:nvPicPr>
          <p:cNvPr id="6" name="Picture 5" descr="pertamina.PNG"/>
          <p:cNvPicPr>
            <a:picLocks noChangeAspect="1"/>
          </p:cNvPicPr>
          <p:nvPr/>
        </p:nvPicPr>
        <p:blipFill>
          <a:blip r:embed="rId4"/>
          <a:stretch>
            <a:fillRect/>
          </a:stretch>
        </p:blipFill>
        <p:spPr>
          <a:xfrm>
            <a:off x="5407152" y="5530790"/>
            <a:ext cx="3355848" cy="1036623"/>
          </a:xfrm>
          <a:prstGeom prst="rect">
            <a:avLst/>
          </a:prstGeom>
        </p:spPr>
      </p:pic>
    </p:spTree>
    <p:extLst>
      <p:ext uri="{BB962C8B-B14F-4D97-AF65-F5344CB8AC3E}">
        <p14:creationId xmlns:p14="http://schemas.microsoft.com/office/powerpoint/2010/main" val="2970352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sp>
        <p:nvSpPr>
          <p:cNvPr id="9" name="Title 8"/>
          <p:cNvSpPr>
            <a:spLocks noGrp="1"/>
          </p:cNvSpPr>
          <p:nvPr>
            <p:ph type="title"/>
          </p:nvPr>
        </p:nvSpPr>
        <p:spPr>
          <a:xfrm>
            <a:off x="428596" y="0"/>
            <a:ext cx="7772400" cy="1362075"/>
          </a:xfrm>
        </p:spPr>
        <p:txBody>
          <a:bodyPr>
            <a:normAutofit/>
          </a:bodyPr>
          <a:lstStyle/>
          <a:p>
            <a:pPr algn="l"/>
            <a:r>
              <a:rPr lang="en-US" sz="3200" b="1" dirty="0" smtClean="0">
                <a:ln w="11430"/>
                <a:solidFill>
                  <a:schemeClr val="bg1"/>
                </a:solidFill>
                <a:effectLst>
                  <a:outerShdw blurRad="50800" dist="39000" dir="5460000" algn="tl">
                    <a:srgbClr val="000000">
                      <a:alpha val="38000"/>
                    </a:srgbClr>
                  </a:outerShdw>
                </a:effectLst>
              </a:rPr>
              <a:t>Corporate &amp; Dividend Tax Background</a:t>
            </a:r>
            <a:endParaRPr lang="en-US" sz="3200" dirty="0"/>
          </a:p>
        </p:txBody>
      </p:sp>
      <p:sp>
        <p:nvSpPr>
          <p:cNvPr id="12" name="Text Placeholder 11"/>
          <p:cNvSpPr>
            <a:spLocks noGrp="1"/>
          </p:cNvSpPr>
          <p:nvPr>
            <p:ph type="body" idx="1"/>
          </p:nvPr>
        </p:nvSpPr>
        <p:spPr>
          <a:xfrm>
            <a:off x="642910" y="1000108"/>
            <a:ext cx="7772400" cy="5214974"/>
          </a:xfrm>
        </p:spPr>
        <p:txBody>
          <a:bodyPr>
            <a:normAutofit fontScale="70000" lnSpcReduction="20000"/>
          </a:bodyPr>
          <a:lstStyle/>
          <a:p>
            <a:endParaRPr lang="en-US" dirty="0">
              <a:ln w="11430"/>
              <a:solidFill>
                <a:schemeClr val="tx1"/>
              </a:solidFill>
            </a:endParaRPr>
          </a:p>
          <a:p>
            <a:r>
              <a:rPr lang="en-US" sz="2600" dirty="0" smtClean="0">
                <a:ln w="11430"/>
                <a:solidFill>
                  <a:schemeClr val="tx1"/>
                </a:solidFill>
              </a:rPr>
              <a:t>- C&amp;D Tax in PSC is : Government portion of production sharing paid in cash which treated as income tax, as a PSC’s development to accommodate Contractors Tax obligation in their country and GOI cash management as well.</a:t>
            </a:r>
          </a:p>
          <a:p>
            <a:endParaRPr lang="en-US" sz="2600" dirty="0" smtClean="0">
              <a:ln w="11430"/>
              <a:solidFill>
                <a:schemeClr val="tx1"/>
              </a:solidFill>
            </a:endParaRPr>
          </a:p>
          <a:p>
            <a:pPr>
              <a:buFontTx/>
              <a:buChar char="-"/>
            </a:pPr>
            <a:r>
              <a:rPr lang="en-US" sz="2600" dirty="0" smtClean="0">
                <a:ln w="11430"/>
                <a:solidFill>
                  <a:schemeClr val="tx1"/>
                </a:solidFill>
              </a:rPr>
              <a:t>Because of its nature of business, Income Tax for PSC embrace </a:t>
            </a:r>
            <a:r>
              <a:rPr lang="en-US" sz="2600" i="1" dirty="0" err="1" smtClean="0">
                <a:ln w="11430"/>
                <a:solidFill>
                  <a:schemeClr val="tx1"/>
                </a:solidFill>
              </a:rPr>
              <a:t>lex</a:t>
            </a:r>
            <a:r>
              <a:rPr lang="en-US" sz="2600" i="1" dirty="0" smtClean="0">
                <a:ln w="11430"/>
                <a:solidFill>
                  <a:schemeClr val="tx1"/>
                </a:solidFill>
              </a:rPr>
              <a:t> </a:t>
            </a:r>
            <a:r>
              <a:rPr lang="en-US" sz="2600" i="1" dirty="0" err="1" smtClean="0">
                <a:ln w="11430"/>
                <a:solidFill>
                  <a:schemeClr val="tx1"/>
                </a:solidFill>
              </a:rPr>
              <a:t>specialis</a:t>
            </a:r>
            <a:r>
              <a:rPr lang="en-US" sz="2600" i="1" dirty="0" smtClean="0">
                <a:ln w="11430"/>
                <a:solidFill>
                  <a:schemeClr val="tx1"/>
                </a:solidFill>
              </a:rPr>
              <a:t> </a:t>
            </a:r>
            <a:r>
              <a:rPr lang="en-US" sz="2600" dirty="0" smtClean="0">
                <a:ln w="11430"/>
                <a:solidFill>
                  <a:schemeClr val="tx1"/>
                </a:solidFill>
              </a:rPr>
              <a:t>principle which implemented in : C&amp;D Tax calculation &amp; payment mechanism ,fixed rate for Corporate Tax along the PSC, uniformity principle for cost , audit mechanism, etc.</a:t>
            </a:r>
          </a:p>
          <a:p>
            <a:pPr>
              <a:buFontTx/>
              <a:buChar char="-"/>
            </a:pPr>
            <a:endParaRPr lang="en-US" sz="2600" cap="none" spc="0" dirty="0">
              <a:ln w="11430"/>
              <a:solidFill>
                <a:schemeClr val="tx1"/>
              </a:solidFill>
            </a:endParaRPr>
          </a:p>
          <a:p>
            <a:pPr>
              <a:buFontTx/>
              <a:buChar char="-"/>
            </a:pPr>
            <a:r>
              <a:rPr lang="en-US" sz="2600" dirty="0" smtClean="0">
                <a:ln w="11430"/>
                <a:solidFill>
                  <a:schemeClr val="tx1"/>
                </a:solidFill>
              </a:rPr>
              <a:t> in 2010, GOI issued GR 79 regarding cost recovery and income tax treatment in oil &amp; gas industry. This regulation changed a lot of PSC economics valuation by changing the cost recovery calculation, Tax for other income such as: uplift, transfer of participating interest, VAT and other indirect tax to be expensed, etc.</a:t>
            </a:r>
          </a:p>
          <a:p>
            <a:pPr>
              <a:buFontTx/>
              <a:buChar char="-"/>
            </a:pPr>
            <a:endParaRPr lang="en-US" sz="2600" cap="none" spc="0" dirty="0">
              <a:ln w="11430"/>
              <a:solidFill>
                <a:schemeClr val="tx1"/>
              </a:solidFill>
            </a:endParaRPr>
          </a:p>
          <a:p>
            <a:pPr>
              <a:buFontTx/>
              <a:buChar char="-"/>
            </a:pPr>
            <a:r>
              <a:rPr lang="en-US" sz="2600" dirty="0" smtClean="0">
                <a:ln w="11430"/>
                <a:solidFill>
                  <a:schemeClr val="tx1"/>
                </a:solidFill>
              </a:rPr>
              <a:t>For C&amp;D Tax, GR 79 remove the possibility for GOI share reduced by using tax treaty and also changed the reporting mechanism (and audit as well). Ministry of Finance (</a:t>
            </a:r>
            <a:r>
              <a:rPr lang="en-US" sz="2600" dirty="0" err="1" smtClean="0">
                <a:ln w="11430"/>
                <a:solidFill>
                  <a:schemeClr val="tx1"/>
                </a:solidFill>
              </a:rPr>
              <a:t>MoF</a:t>
            </a:r>
            <a:r>
              <a:rPr lang="en-US" sz="2600" dirty="0" smtClean="0">
                <a:ln w="11430"/>
                <a:solidFill>
                  <a:schemeClr val="tx1"/>
                </a:solidFill>
              </a:rPr>
              <a:t>) issued </a:t>
            </a:r>
            <a:r>
              <a:rPr lang="en-US" sz="2600" dirty="0" err="1" smtClean="0">
                <a:ln w="11430"/>
                <a:solidFill>
                  <a:schemeClr val="tx1"/>
                </a:solidFill>
              </a:rPr>
              <a:t>Mof</a:t>
            </a:r>
            <a:r>
              <a:rPr lang="en-US" sz="2600" dirty="0" smtClean="0">
                <a:ln w="11430"/>
                <a:solidFill>
                  <a:schemeClr val="tx1"/>
                </a:solidFill>
              </a:rPr>
              <a:t> Regulation No 79/2012 regarding C&amp;D Tax mechanism</a:t>
            </a:r>
          </a:p>
          <a:p>
            <a:r>
              <a:rPr lang="en-US" sz="2600" dirty="0" smtClean="0">
                <a:ln w="11430"/>
                <a:solidFill>
                  <a:schemeClr val="tx1"/>
                </a:solidFill>
                <a:hlinkClick r:id="rId5" action="ppaction://hlinkfile"/>
              </a:rPr>
              <a:t>PMK 79 2012.docx</a:t>
            </a:r>
            <a:endParaRPr lang="en-US" sz="2600" dirty="0" smtClean="0">
              <a:ln w="11430"/>
              <a:solidFill>
                <a:schemeClr val="tx1"/>
              </a:solidFill>
            </a:endParaRPr>
          </a:p>
          <a:p>
            <a:endParaRPr lang="en-US" sz="2600" dirty="0" smtClean="0">
              <a:ln w="11430"/>
              <a:solidFill>
                <a:schemeClr val="tx1"/>
              </a:solidFill>
            </a:endParaRPr>
          </a:p>
          <a:p>
            <a:r>
              <a:rPr lang="en-US" sz="2600" dirty="0" smtClean="0">
                <a:ln w="11430"/>
                <a:solidFill>
                  <a:schemeClr val="tx1"/>
                </a:solidFill>
              </a:rPr>
              <a:t>   </a:t>
            </a:r>
            <a:endParaRPr lang="en-US" sz="2600" cap="none" spc="0" dirty="0" smtClean="0">
              <a:ln w="11430"/>
              <a:solidFill>
                <a:schemeClr val="tx1"/>
              </a:solidFill>
            </a:endParaRPr>
          </a:p>
          <a:p>
            <a:endParaRPr lang="en-US" dirty="0"/>
          </a:p>
        </p:txBody>
      </p:sp>
      <p:pic>
        <p:nvPicPr>
          <p:cNvPr id="20" name="Content Placeholder 19" descr="PHE WMO horisontal - color.png.jpg"/>
          <p:cNvPicPr>
            <a:picLocks noGrp="1" noChangeAspect="1"/>
          </p:cNvPicPr>
          <p:nvPr>
            <p:ph idx="4294967295"/>
          </p:nvPr>
        </p:nvPicPr>
        <p:blipFill>
          <a:blip r:embed="rId6" cstate="print"/>
          <a:stretch>
            <a:fillRect/>
          </a:stretch>
        </p:blipFill>
        <p:spPr>
          <a:xfrm>
            <a:off x="7664450" y="6143625"/>
            <a:ext cx="1479550" cy="511175"/>
          </a:xfrm>
        </p:spPr>
      </p:pic>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0"/>
            <a:ext cx="4275658" cy="1323439"/>
          </a:xfrm>
          <a:prstGeom prst="rect">
            <a:avLst/>
          </a:prstGeom>
          <a:noFill/>
        </p:spPr>
        <p:txBody>
          <a:bodyPr wrap="none" rtlCol="0">
            <a:spAutoFit/>
          </a:bodyPr>
          <a:lstStyle/>
          <a:p>
            <a:r>
              <a:rPr lang="en-US" sz="4000" b="1" dirty="0" smtClean="0">
                <a:solidFill>
                  <a:schemeClr val="bg1"/>
                </a:solidFill>
              </a:rPr>
              <a:t>  PSC CALCULATION</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grpSp>
        <p:nvGrpSpPr>
          <p:cNvPr id="88" name="Group 87"/>
          <p:cNvGrpSpPr/>
          <p:nvPr/>
        </p:nvGrpSpPr>
        <p:grpSpPr>
          <a:xfrm>
            <a:off x="0" y="785794"/>
            <a:ext cx="8848756" cy="5646991"/>
            <a:chOff x="152400" y="609600"/>
            <a:chExt cx="8763000" cy="5910535"/>
          </a:xfrm>
        </p:grpSpPr>
        <p:sp>
          <p:nvSpPr>
            <p:cNvPr id="10" name="Rectangle 9"/>
            <p:cNvSpPr/>
            <p:nvPr/>
          </p:nvSpPr>
          <p:spPr bwMode="auto">
            <a:xfrm>
              <a:off x="762000" y="2819400"/>
              <a:ext cx="1371600" cy="3048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EXPENDITURES</a:t>
              </a:r>
            </a:p>
          </p:txBody>
        </p:sp>
        <p:sp>
          <p:nvSpPr>
            <p:cNvPr id="12" name="Rectangle 11"/>
            <p:cNvSpPr/>
            <p:nvPr/>
          </p:nvSpPr>
          <p:spPr bwMode="auto">
            <a:xfrm>
              <a:off x="762000" y="3352800"/>
              <a:ext cx="13716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effectLst>
                    <a:outerShdw blurRad="38100" dist="38100" dir="2700000" algn="tl">
                      <a:srgbClr val="000000">
                        <a:alpha val="43137"/>
                      </a:srgbClr>
                    </a:outerShdw>
                  </a:effectLst>
                  <a:latin typeface="Arial" charset="0"/>
                </a:rPr>
                <a:t>Expl</a:t>
              </a:r>
              <a:r>
                <a:rPr kumimoji="0" lang="en-US" sz="1200" b="0" i="0" u="none" strike="noStrike" cap="none" normalizeH="0" dirty="0" smtClean="0">
                  <a:ln>
                    <a:noFill/>
                  </a:ln>
                  <a:effectLst>
                    <a:outerShdw blurRad="38100" dist="38100" dir="2700000" algn="tl">
                      <a:srgbClr val="000000">
                        <a:alpha val="43137"/>
                      </a:srgbClr>
                    </a:outerShdw>
                  </a:effectLst>
                  <a:latin typeface="Arial" charset="0"/>
                </a:rPr>
                <a:t> </a:t>
              </a: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&amp; Dev</a:t>
              </a:r>
            </a:p>
          </p:txBody>
        </p:sp>
        <p:sp>
          <p:nvSpPr>
            <p:cNvPr id="13" name="Rectangle 12"/>
            <p:cNvSpPr/>
            <p:nvPr/>
          </p:nvSpPr>
          <p:spPr bwMode="auto">
            <a:xfrm>
              <a:off x="2743200" y="1905000"/>
              <a:ext cx="2209800" cy="3048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OPERATING</a:t>
              </a:r>
              <a:r>
                <a:rPr kumimoji="0" lang="en-US" sz="1200" b="0" i="0" u="none" strike="noStrike" cap="none" normalizeH="0" smtClean="0">
                  <a:ln>
                    <a:noFill/>
                  </a:ln>
                  <a:effectLst>
                    <a:outerShdw blurRad="38100" dist="38100" dir="2700000" algn="tl">
                      <a:srgbClr val="000000">
                        <a:alpha val="43137"/>
                      </a:srgbClr>
                    </a:outerShdw>
                  </a:effectLst>
                  <a:latin typeface="Arial" charset="0"/>
                </a:rPr>
                <a:t> COSTS  </a:t>
              </a:r>
              <a:r>
                <a:rPr kumimoji="0" lang="en-US" sz="105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800,000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14" name="Rectangle 13"/>
            <p:cNvSpPr/>
            <p:nvPr/>
          </p:nvSpPr>
          <p:spPr bwMode="auto">
            <a:xfrm>
              <a:off x="762000" y="35814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effectLst>
                    <a:outerShdw blurRad="38100" dist="38100" dir="2700000" algn="tl">
                      <a:srgbClr val="000000">
                        <a:alpha val="43137"/>
                      </a:srgbClr>
                    </a:outerShdw>
                  </a:effectLst>
                  <a:latin typeface="Arial" charset="0"/>
                </a:rPr>
                <a:t>49,000</a:t>
              </a:r>
            </a:p>
          </p:txBody>
        </p:sp>
        <p:sp>
          <p:nvSpPr>
            <p:cNvPr id="15" name="Rectangle 14"/>
            <p:cNvSpPr/>
            <p:nvPr/>
          </p:nvSpPr>
          <p:spPr bwMode="auto">
            <a:xfrm>
              <a:off x="1447800" y="35814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rPr>
                <a:t>440,000</a:t>
              </a:r>
            </a:p>
          </p:txBody>
        </p:sp>
        <p:sp>
          <p:nvSpPr>
            <p:cNvPr id="16" name="Rectangle 15"/>
            <p:cNvSpPr/>
            <p:nvPr/>
          </p:nvSpPr>
          <p:spPr bwMode="auto">
            <a:xfrm>
              <a:off x="762000" y="3810000"/>
              <a:ext cx="13716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Production</a:t>
              </a:r>
            </a:p>
          </p:txBody>
        </p:sp>
        <p:sp>
          <p:nvSpPr>
            <p:cNvPr id="17" name="Rectangle 16"/>
            <p:cNvSpPr/>
            <p:nvPr/>
          </p:nvSpPr>
          <p:spPr bwMode="auto">
            <a:xfrm>
              <a:off x="762000" y="40386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effectLst>
                    <a:outerShdw blurRad="38100" dist="38100" dir="2700000" algn="tl">
                      <a:srgbClr val="000000">
                        <a:alpha val="43137"/>
                      </a:srgbClr>
                    </a:outerShdw>
                  </a:effectLst>
                  <a:latin typeface="Arial" charset="0"/>
                </a:rPr>
                <a:t>216,000</a:t>
              </a:r>
            </a:p>
          </p:txBody>
        </p:sp>
        <p:sp>
          <p:nvSpPr>
            <p:cNvPr id="18" name="Rectangle 17"/>
            <p:cNvSpPr/>
            <p:nvPr/>
          </p:nvSpPr>
          <p:spPr bwMode="auto">
            <a:xfrm>
              <a:off x="1447800" y="40386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rPr>
                <a:t>186,000</a:t>
              </a:r>
            </a:p>
          </p:txBody>
        </p:sp>
        <p:sp>
          <p:nvSpPr>
            <p:cNvPr id="19" name="Rectangle 18"/>
            <p:cNvSpPr/>
            <p:nvPr/>
          </p:nvSpPr>
          <p:spPr bwMode="auto">
            <a:xfrm>
              <a:off x="762000" y="4267200"/>
              <a:ext cx="13716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Gen &amp; Admin</a:t>
              </a:r>
            </a:p>
          </p:txBody>
        </p:sp>
        <p:sp>
          <p:nvSpPr>
            <p:cNvPr id="21" name="Rectangle 20"/>
            <p:cNvSpPr/>
            <p:nvPr/>
          </p:nvSpPr>
          <p:spPr bwMode="auto">
            <a:xfrm>
              <a:off x="762000" y="44958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effectLst>
                    <a:outerShdw blurRad="38100" dist="38100" dir="2700000" algn="tl">
                      <a:srgbClr val="000000">
                        <a:alpha val="43137"/>
                      </a:srgbClr>
                    </a:outerShdw>
                  </a:effectLst>
                  <a:latin typeface="Arial" charset="0"/>
                </a:rPr>
                <a:t>6,000</a:t>
              </a:r>
            </a:p>
          </p:txBody>
        </p:sp>
        <p:sp>
          <p:nvSpPr>
            <p:cNvPr id="22" name="Rectangle 21"/>
            <p:cNvSpPr/>
            <p:nvPr/>
          </p:nvSpPr>
          <p:spPr bwMode="auto">
            <a:xfrm>
              <a:off x="1447800" y="44958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49,000</a:t>
              </a:r>
            </a:p>
          </p:txBody>
        </p:sp>
        <p:sp>
          <p:nvSpPr>
            <p:cNvPr id="23" name="Rectangle 22"/>
            <p:cNvSpPr/>
            <p:nvPr/>
          </p:nvSpPr>
          <p:spPr bwMode="auto">
            <a:xfrm>
              <a:off x="609600" y="1447800"/>
              <a:ext cx="16764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200" smtClean="0">
                  <a:effectLst>
                    <a:outerShdw blurRad="38100" dist="38100" dir="2700000" algn="tl">
                      <a:srgbClr val="000000">
                        <a:alpha val="43137"/>
                      </a:srgbClr>
                    </a:outerShdw>
                  </a:effectLst>
                </a:rPr>
                <a:t>Lifting               </a:t>
              </a:r>
              <a:r>
                <a:rPr kumimoji="0" lang="en-US" sz="105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50,000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24" name="Rectangle 23"/>
            <p:cNvSpPr/>
            <p:nvPr/>
          </p:nvSpPr>
          <p:spPr bwMode="auto">
            <a:xfrm>
              <a:off x="762000" y="31242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effectLst>
                    <a:outerShdw blurRad="38100" dist="38100" dir="2700000" algn="tl">
                      <a:srgbClr val="000000">
                        <a:alpha val="43137"/>
                      </a:srgbClr>
                    </a:outerShdw>
                  </a:effectLst>
                  <a:latin typeface="Arial" charset="0"/>
                </a:rPr>
                <a:t>271,000</a:t>
              </a:r>
            </a:p>
          </p:txBody>
        </p:sp>
        <p:sp>
          <p:nvSpPr>
            <p:cNvPr id="25" name="Rectangle 24"/>
            <p:cNvSpPr/>
            <p:nvPr/>
          </p:nvSpPr>
          <p:spPr bwMode="auto">
            <a:xfrm>
              <a:off x="1447800" y="3124200"/>
              <a:ext cx="685800" cy="228600"/>
            </a:xfrm>
            <a:prstGeom prst="rect">
              <a:avLst/>
            </a:prstGeom>
            <a:solidFill>
              <a:schemeClr val="accent1">
                <a:lumMod val="40000"/>
                <a:lumOff val="6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rPr>
                <a:t>675,000</a:t>
              </a:r>
            </a:p>
          </p:txBody>
        </p:sp>
        <p:sp>
          <p:nvSpPr>
            <p:cNvPr id="26" name="Rectangle 25"/>
            <p:cNvSpPr/>
            <p:nvPr/>
          </p:nvSpPr>
          <p:spPr bwMode="auto">
            <a:xfrm>
              <a:off x="4800600" y="3733800"/>
              <a:ext cx="1371600" cy="4572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CONTR. Share</a:t>
              </a:r>
            </a:p>
            <a:p>
              <a:pPr marL="0" marR="0" indent="0" algn="ctr" defTabSz="914400" rtl="0" eaLnBrk="1" fontAlgn="base" latinLnBrk="0" hangingPunct="1">
                <a:lnSpc>
                  <a:spcPct val="100000"/>
                </a:lnSpc>
                <a:spcBef>
                  <a:spcPct val="0"/>
                </a:spcBef>
                <a:spcAft>
                  <a:spcPct val="0"/>
                </a:spcAft>
                <a:buClrTx/>
                <a:buSzTx/>
                <a:buFontTx/>
                <a:buNone/>
                <a:tabLst/>
              </a:pPr>
              <a:r>
                <a:rPr lang="en-US" sz="1050" smtClean="0">
                  <a:solidFill>
                    <a:schemeClr val="tx1"/>
                  </a:solidFill>
                  <a:effectLst>
                    <a:outerShdw blurRad="38100" dist="38100" dir="2700000" algn="tl">
                      <a:srgbClr val="000000">
                        <a:alpha val="43137"/>
                      </a:srgbClr>
                    </a:outerShdw>
                  </a:effectLst>
                </a:rPr>
                <a:t>346.154</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27" name="Rectangle 26"/>
            <p:cNvSpPr/>
            <p:nvPr/>
          </p:nvSpPr>
          <p:spPr bwMode="auto">
            <a:xfrm>
              <a:off x="7543800" y="3733800"/>
              <a:ext cx="1371600" cy="4572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BPMIGAS Share</a:t>
              </a:r>
              <a:endParaRPr lang="en-US" sz="1200" dirty="0" smtClean="0">
                <a:effectLst>
                  <a:outerShdw blurRad="38100" dist="38100" dir="2700000" algn="tl">
                    <a:srgbClr val="000000">
                      <a:alpha val="43137"/>
                    </a:srgbClr>
                  </a:outerShdw>
                </a:effectLst>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853,846</a:t>
              </a:r>
            </a:p>
          </p:txBody>
        </p:sp>
        <p:sp>
          <p:nvSpPr>
            <p:cNvPr id="28" name="Rectangle 27"/>
            <p:cNvSpPr/>
            <p:nvPr/>
          </p:nvSpPr>
          <p:spPr bwMode="auto">
            <a:xfrm>
              <a:off x="5791200" y="990600"/>
              <a:ext cx="2133600" cy="3048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Gross Revenue      </a:t>
              </a:r>
              <a:r>
                <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2,000,000</a:t>
              </a:r>
            </a:p>
          </p:txBody>
        </p:sp>
        <p:sp>
          <p:nvSpPr>
            <p:cNvPr id="29" name="Rectangle 28"/>
            <p:cNvSpPr/>
            <p:nvPr/>
          </p:nvSpPr>
          <p:spPr bwMode="auto">
            <a:xfrm>
              <a:off x="2743200" y="2209800"/>
              <a:ext cx="22098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C/Y Non-Capital</a:t>
              </a:r>
              <a:r>
                <a:rPr kumimoji="0" lang="en-US" sz="1200" b="0" i="0" u="none" strike="noStrike" cap="none" normalizeH="0" smtClean="0">
                  <a:ln>
                    <a:noFill/>
                  </a:ln>
                  <a:effectLst>
                    <a:outerShdw blurRad="38100" dist="38100" dir="2700000" algn="tl">
                      <a:srgbClr val="000000">
                        <a:alpha val="43137"/>
                      </a:srgbClr>
                    </a:outerShdw>
                  </a:effectLst>
                  <a:latin typeface="Arial" charset="0"/>
                </a:rPr>
                <a:t>          </a:t>
              </a:r>
              <a:r>
                <a:rPr kumimoji="0" lang="en-US" sz="105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675,000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30" name="Rectangle 29"/>
            <p:cNvSpPr/>
            <p:nvPr/>
          </p:nvSpPr>
          <p:spPr bwMode="auto">
            <a:xfrm>
              <a:off x="2743200" y="2438400"/>
              <a:ext cx="22098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C/Y Depreciation</a:t>
              </a:r>
              <a:r>
                <a:rPr kumimoji="0" lang="en-US" sz="1200" b="0" i="0" u="none" strike="noStrike" cap="none" normalizeH="0" smtClean="0">
                  <a:ln>
                    <a:noFill/>
                  </a:ln>
                  <a:effectLst>
                    <a:outerShdw blurRad="38100" dist="38100" dir="2700000" algn="tl">
                      <a:srgbClr val="000000">
                        <a:alpha val="43137"/>
                      </a:srgbClr>
                    </a:outerShdw>
                  </a:effectLst>
                  <a:latin typeface="Arial" charset="0"/>
                </a:rPr>
                <a:t>        </a:t>
              </a:r>
              <a:r>
                <a:rPr kumimoji="0" lang="en-US" sz="120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 </a:t>
              </a:r>
              <a:r>
                <a:rPr lang="en-US" sz="1050">
                  <a:solidFill>
                    <a:schemeClr val="tx1"/>
                  </a:solidFill>
                  <a:effectLst>
                    <a:outerShdw blurRad="38100" dist="38100" dir="2700000" algn="tl">
                      <a:srgbClr val="000000">
                        <a:alpha val="43137"/>
                      </a:srgbClr>
                    </a:outerShdw>
                  </a:effectLst>
                </a:rPr>
                <a:t>1</a:t>
              </a:r>
              <a:r>
                <a:rPr kumimoji="0" lang="en-US" sz="105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25,000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31" name="Rectangle 30"/>
            <p:cNvSpPr/>
            <p:nvPr/>
          </p:nvSpPr>
          <p:spPr bwMode="auto">
            <a:xfrm>
              <a:off x="2743200" y="2667000"/>
              <a:ext cx="22098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200">
                  <a:effectLst>
                    <a:outerShdw blurRad="38100" dist="38100" dir="2700000" algn="tl">
                      <a:srgbClr val="000000">
                        <a:alpha val="43137"/>
                      </a:srgbClr>
                    </a:outerShdw>
                  </a:effectLst>
                </a:rPr>
                <a:t>P</a:t>
              </a: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/Y Unrecovered</a:t>
              </a:r>
              <a:r>
                <a:rPr kumimoji="0" lang="en-US" sz="1200" b="0" i="0" u="none" strike="noStrike" cap="none" normalizeH="0">
                  <a:ln>
                    <a:noFill/>
                  </a:ln>
                  <a:effectLst>
                    <a:outerShdw blurRad="38100" dist="38100" dir="2700000" algn="tl">
                      <a:srgbClr val="000000">
                        <a:alpha val="43137"/>
                      </a:srgbClr>
                    </a:outerShdw>
                  </a:effectLst>
                  <a:latin typeface="Arial" charset="0"/>
                </a:rPr>
                <a:t> </a:t>
              </a: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Costs</a:t>
              </a:r>
              <a:r>
                <a:rPr kumimoji="0" lang="en-US" sz="1200" b="0" i="0" u="none" strike="noStrike" cap="none" normalizeH="0" smtClean="0">
                  <a:ln>
                    <a:noFill/>
                  </a:ln>
                  <a:effectLst>
                    <a:outerShdw blurRad="38100" dist="38100" dir="2700000" algn="tl">
                      <a:srgbClr val="000000">
                        <a:alpha val="43137"/>
                      </a:srgbClr>
                    </a:outerShdw>
                  </a:effectLst>
                  <a:latin typeface="Arial" charset="0"/>
                </a:rPr>
                <a:t>        </a:t>
              </a:r>
              <a:r>
                <a:rPr kumimoji="0" lang="en-US" sz="105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32" name="Rectangle 31"/>
            <p:cNvSpPr/>
            <p:nvPr/>
          </p:nvSpPr>
          <p:spPr bwMode="auto">
            <a:xfrm>
              <a:off x="5791200" y="1600200"/>
              <a:ext cx="2133600" cy="3048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FTP 20%        </a:t>
              </a:r>
              <a:r>
                <a:rPr lang="en-US" sz="1050" dirty="0" smtClean="0">
                  <a:effectLst>
                    <a:outerShdw blurRad="38100" dist="38100" dir="2700000" algn="tl">
                      <a:srgbClr val="000000">
                        <a:alpha val="43137"/>
                      </a:srgbClr>
                    </a:outerShdw>
                  </a:effectLst>
                </a:rPr>
                <a:t>           </a:t>
              </a:r>
              <a:r>
                <a:rPr lang="en-US" sz="1050" dirty="0" smtClean="0">
                  <a:solidFill>
                    <a:schemeClr val="tx1"/>
                  </a:solidFill>
                  <a:effectLst>
                    <a:outerShdw blurRad="38100" dist="38100" dir="2700000" algn="tl">
                      <a:srgbClr val="000000">
                        <a:alpha val="43137"/>
                      </a:srgbClr>
                    </a:outerShdw>
                  </a:effectLst>
                </a:rPr>
                <a:t> 40</a:t>
              </a:r>
              <a:r>
                <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0,000</a:t>
              </a:r>
            </a:p>
          </p:txBody>
        </p:sp>
        <p:sp>
          <p:nvSpPr>
            <p:cNvPr id="33" name="Rectangle 32"/>
            <p:cNvSpPr/>
            <p:nvPr/>
          </p:nvSpPr>
          <p:spPr bwMode="auto">
            <a:xfrm>
              <a:off x="5791200" y="2209800"/>
              <a:ext cx="2133600" cy="3048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Cost</a:t>
              </a:r>
              <a:r>
                <a:rPr kumimoji="0" lang="en-US" sz="1200" b="0" i="0" u="none" strike="noStrike" cap="none" normalizeH="0" smtClean="0">
                  <a:ln>
                    <a:noFill/>
                  </a:ln>
                  <a:effectLst>
                    <a:outerShdw blurRad="38100" dist="38100" dir="2700000" algn="tl">
                      <a:srgbClr val="000000">
                        <a:alpha val="43137"/>
                      </a:srgbClr>
                    </a:outerShdw>
                  </a:effectLst>
                  <a:latin typeface="Arial" charset="0"/>
                </a:rPr>
                <a:t> </a:t>
              </a: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Recovery         </a:t>
              </a:r>
              <a:r>
                <a:rPr kumimoji="0" lang="en-US" sz="12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rPr>
                <a:t> </a:t>
              </a:r>
              <a:r>
                <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rPr>
                <a:t>800,000</a:t>
              </a:r>
            </a:p>
          </p:txBody>
        </p:sp>
        <p:sp>
          <p:nvSpPr>
            <p:cNvPr id="34" name="Rectangle 33"/>
            <p:cNvSpPr/>
            <p:nvPr/>
          </p:nvSpPr>
          <p:spPr bwMode="auto">
            <a:xfrm>
              <a:off x="5791200" y="2819400"/>
              <a:ext cx="2133600" cy="3048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Equity to be</a:t>
              </a:r>
              <a:r>
                <a:rPr kumimoji="0" lang="en-US" sz="1200" b="0" i="0" u="none" strike="noStrike" cap="none" normalizeH="0" dirty="0" smtClean="0">
                  <a:ln>
                    <a:noFill/>
                  </a:ln>
                  <a:effectLst>
                    <a:outerShdw blurRad="38100" dist="38100" dir="2700000" algn="tl">
                      <a:srgbClr val="000000">
                        <a:alpha val="43137"/>
                      </a:srgbClr>
                    </a:outerShdw>
                  </a:effectLst>
                  <a:latin typeface="Arial" charset="0"/>
                </a:rPr>
                <a:t> Split</a:t>
              </a: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     </a:t>
              </a:r>
              <a:r>
                <a:rPr kumimoji="0" lang="en-US" sz="1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 </a:t>
              </a:r>
              <a:r>
                <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800,000</a:t>
              </a:r>
            </a:p>
          </p:txBody>
        </p:sp>
        <p:sp>
          <p:nvSpPr>
            <p:cNvPr id="35" name="Rectangle 34"/>
            <p:cNvSpPr/>
            <p:nvPr/>
          </p:nvSpPr>
          <p:spPr bwMode="auto">
            <a:xfrm>
              <a:off x="6248400" y="4267200"/>
              <a:ext cx="1295400" cy="2286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DMO  </a:t>
              </a:r>
              <a:r>
                <a:rPr lang="en-US" sz="1050" dirty="0" smtClean="0">
                  <a:effectLst>
                    <a:outerShdw blurRad="38100" dist="38100" dir="2700000" algn="tl">
                      <a:srgbClr val="000000">
                        <a:alpha val="43137"/>
                      </a:srgbClr>
                    </a:outerShdw>
                  </a:effectLst>
                </a:rPr>
                <a:t>     </a:t>
              </a:r>
              <a:r>
                <a:rPr lang="en-US" sz="1050" dirty="0" smtClean="0">
                  <a:solidFill>
                    <a:schemeClr val="tx1"/>
                  </a:solidFill>
                  <a:effectLst>
                    <a:outerShdw blurRad="38100" dist="38100" dir="2700000" algn="tl">
                      <a:srgbClr val="000000">
                        <a:alpha val="43137"/>
                      </a:srgbClr>
                    </a:outerShdw>
                  </a:effectLst>
                </a:rPr>
                <a:t>144,232</a:t>
              </a:r>
              <a:endPar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36" name="Rectangle 35"/>
            <p:cNvSpPr/>
            <p:nvPr/>
          </p:nvSpPr>
          <p:spPr bwMode="auto">
            <a:xfrm>
              <a:off x="609600" y="990600"/>
              <a:ext cx="16764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Beginning          </a:t>
              </a:r>
              <a:r>
                <a:rPr kumimoji="0" lang="en-US" sz="1050" b="0" i="0" u="none" strike="noStrike" cap="none" normalizeH="0" dirty="0" smtClean="0">
                  <a:ln>
                    <a:noFill/>
                  </a:ln>
                  <a:solidFill>
                    <a:schemeClr val="tx1"/>
                  </a:solidFill>
                  <a:effectLst>
                    <a:outerShdw blurRad="38100" dist="38100" dir="2700000" algn="tl">
                      <a:srgbClr val="000000">
                        <a:alpha val="43137"/>
                      </a:srgbClr>
                    </a:outerShdw>
                  </a:effectLst>
                  <a:latin typeface="Arial" charset="0"/>
                </a:rPr>
                <a:t>5,000</a:t>
              </a:r>
              <a:endPar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37" name="Rectangle 36"/>
            <p:cNvSpPr/>
            <p:nvPr/>
          </p:nvSpPr>
          <p:spPr bwMode="auto">
            <a:xfrm>
              <a:off x="609600" y="1219200"/>
              <a:ext cx="16764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Production      </a:t>
              </a:r>
              <a:r>
                <a:rPr kumimoji="0" lang="en-US" sz="1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 </a:t>
              </a:r>
              <a:r>
                <a:rPr lang="en-US" sz="1050" baseline="0" dirty="0" smtClean="0">
                  <a:solidFill>
                    <a:schemeClr val="tx1"/>
                  </a:solidFill>
                  <a:effectLst>
                    <a:outerShdw blurRad="38100" dist="38100" dir="2700000" algn="tl">
                      <a:srgbClr val="000000">
                        <a:alpha val="43137"/>
                      </a:srgbClr>
                    </a:outerShdw>
                  </a:effectLst>
                </a:rPr>
                <a:t>55</a:t>
              </a:r>
              <a:r>
                <a:rPr kumimoji="0" lang="en-US" sz="1050" b="0" i="0" u="none" strike="noStrike" cap="none" normalizeH="0" dirty="0" smtClean="0">
                  <a:ln>
                    <a:noFill/>
                  </a:ln>
                  <a:solidFill>
                    <a:schemeClr val="tx1"/>
                  </a:solidFill>
                  <a:effectLst>
                    <a:outerShdw blurRad="38100" dist="38100" dir="2700000" algn="tl">
                      <a:srgbClr val="000000">
                        <a:alpha val="43137"/>
                      </a:srgbClr>
                    </a:outerShdw>
                  </a:effectLst>
                  <a:latin typeface="Arial" charset="0"/>
                </a:rPr>
                <a:t>,000</a:t>
              </a:r>
              <a:endPar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38" name="Rectangle 37"/>
            <p:cNvSpPr/>
            <p:nvPr/>
          </p:nvSpPr>
          <p:spPr bwMode="auto">
            <a:xfrm>
              <a:off x="609600" y="1676400"/>
              <a:ext cx="1676400" cy="228600"/>
            </a:xfrm>
            <a:prstGeom prst="rect">
              <a:avLst/>
            </a:prstGeom>
            <a:solidFill>
              <a:schemeClr val="accent6">
                <a:lumMod val="60000"/>
                <a:lumOff val="40000"/>
              </a:schemeClr>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200" smtClean="0">
                  <a:effectLst>
                    <a:outerShdw blurRad="38100" dist="38100" dir="2700000" algn="tl">
                      <a:srgbClr val="000000">
                        <a:alpha val="43137"/>
                      </a:srgbClr>
                    </a:outerShdw>
                  </a:effectLst>
                </a:rPr>
                <a:t>Ending             </a:t>
              </a:r>
              <a:r>
                <a:rPr kumimoji="0" lang="en-US" sz="1050" b="0" i="0" u="none" strike="noStrike" cap="none" normalizeH="0" smtClean="0">
                  <a:ln>
                    <a:noFill/>
                  </a:ln>
                  <a:solidFill>
                    <a:schemeClr val="tx1"/>
                  </a:solidFill>
                  <a:effectLst>
                    <a:outerShdw blurRad="38100" dist="38100" dir="2700000" algn="tl">
                      <a:srgbClr val="000000">
                        <a:alpha val="43137"/>
                      </a:srgbClr>
                    </a:outerShdw>
                  </a:effectLst>
                  <a:latin typeface="Arial" charset="0"/>
                </a:rPr>
                <a:t>10,000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48" name="Rectangle 47"/>
            <p:cNvSpPr/>
            <p:nvPr/>
          </p:nvSpPr>
          <p:spPr bwMode="auto">
            <a:xfrm>
              <a:off x="6172200" y="4572000"/>
              <a:ext cx="1447800" cy="2286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DMO Fee  </a:t>
              </a:r>
              <a:r>
                <a:rPr lang="en-US" sz="1050" dirty="0" smtClean="0">
                  <a:solidFill>
                    <a:schemeClr val="tx1"/>
                  </a:solidFill>
                  <a:effectLst>
                    <a:outerShdw blurRad="38100" dist="38100" dir="2700000" algn="tl">
                      <a:srgbClr val="000000">
                        <a:alpha val="43137"/>
                      </a:srgbClr>
                    </a:outerShdw>
                  </a:effectLst>
                </a:rPr>
                <a:t>144,232</a:t>
              </a:r>
              <a:endPar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49" name="Rectangle 48"/>
            <p:cNvSpPr/>
            <p:nvPr/>
          </p:nvSpPr>
          <p:spPr bwMode="auto">
            <a:xfrm>
              <a:off x="6248400" y="4876800"/>
              <a:ext cx="1295400" cy="2286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Tax        </a:t>
              </a:r>
              <a:r>
                <a:rPr lang="en-US" sz="1050" smtClean="0">
                  <a:effectLst>
                    <a:outerShdw blurRad="38100" dist="38100" dir="2700000" algn="tl">
                      <a:srgbClr val="000000">
                        <a:alpha val="43137"/>
                      </a:srgbClr>
                    </a:outerShdw>
                  </a:effectLst>
                </a:rPr>
                <a:t> </a:t>
              </a:r>
              <a:r>
                <a:rPr lang="en-US" sz="1050" smtClean="0">
                  <a:solidFill>
                    <a:schemeClr val="tx1"/>
                  </a:solidFill>
                  <a:effectLst>
                    <a:outerShdw blurRad="38100" dist="38100" dir="2700000" algn="tl">
                      <a:srgbClr val="000000">
                        <a:alpha val="43137"/>
                      </a:srgbClr>
                    </a:outerShdw>
                  </a:effectLst>
                </a:rPr>
                <a:t>166,154</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50" name="Rectangle 49"/>
            <p:cNvSpPr/>
            <p:nvPr/>
          </p:nvSpPr>
          <p:spPr bwMode="auto">
            <a:xfrm>
              <a:off x="7467600" y="5257800"/>
              <a:ext cx="1371600" cy="4572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Indonesia Share</a:t>
              </a:r>
              <a:endParaRPr lang="en-US" sz="1200" dirty="0" smtClean="0">
                <a:effectLst>
                  <a:outerShdw blurRad="38100" dist="38100" dir="2700000" algn="tl">
                    <a:srgbClr val="000000">
                      <a:alpha val="43137"/>
                    </a:srgbClr>
                  </a:outerShdw>
                </a:effectLst>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1,020,000</a:t>
              </a:r>
            </a:p>
          </p:txBody>
        </p:sp>
        <p:sp>
          <p:nvSpPr>
            <p:cNvPr id="51" name="Rectangle 50"/>
            <p:cNvSpPr/>
            <p:nvPr/>
          </p:nvSpPr>
          <p:spPr bwMode="auto">
            <a:xfrm>
              <a:off x="4800600" y="5257800"/>
              <a:ext cx="1371600" cy="4572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effectLst>
                    <a:outerShdw blurRad="38100" dist="38100" dir="2700000" algn="tl">
                      <a:srgbClr val="000000">
                        <a:alpha val="43137"/>
                      </a:srgbClr>
                    </a:outerShdw>
                  </a:effectLst>
                  <a:latin typeface="Arial" charset="0"/>
                </a:rPr>
                <a:t>Net Contr. Share</a:t>
              </a:r>
            </a:p>
            <a:p>
              <a:pPr marL="0" marR="0" indent="0" algn="ctr" defTabSz="914400" rtl="0" eaLnBrk="1" fontAlgn="base" latinLnBrk="0" hangingPunct="1">
                <a:lnSpc>
                  <a:spcPct val="100000"/>
                </a:lnSpc>
                <a:spcBef>
                  <a:spcPct val="0"/>
                </a:spcBef>
                <a:spcAft>
                  <a:spcPct val="0"/>
                </a:spcAft>
                <a:buClrTx/>
                <a:buSzTx/>
                <a:buFontTx/>
                <a:buNone/>
                <a:tabLst/>
              </a:pPr>
              <a:r>
                <a:rPr lang="en-US" sz="1050" dirty="0" smtClean="0">
                  <a:solidFill>
                    <a:schemeClr val="tx1"/>
                  </a:solidFill>
                  <a:effectLst>
                    <a:outerShdw blurRad="38100" dist="38100" dir="2700000" algn="tl">
                      <a:srgbClr val="000000">
                        <a:alpha val="43137"/>
                      </a:srgbClr>
                    </a:outerShdw>
                  </a:effectLst>
                </a:rPr>
                <a:t>180,000</a:t>
              </a:r>
              <a:endParaRPr kumimoji="0" lang="en-US" sz="105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p:txBody>
        </p:sp>
        <p:sp>
          <p:nvSpPr>
            <p:cNvPr id="52" name="Rectangle 51"/>
            <p:cNvSpPr/>
            <p:nvPr/>
          </p:nvSpPr>
          <p:spPr bwMode="auto">
            <a:xfrm>
              <a:off x="4800600" y="5943600"/>
              <a:ext cx="1371600" cy="457200"/>
            </a:xfrm>
            <a:prstGeom prst="rect">
              <a:avLst/>
            </a:prstGeom>
            <a:solidFill>
              <a:srgbClr val="92D050"/>
            </a:solidFill>
            <a:ln w="12700" cap="sq" cmpd="sng" algn="ctr">
              <a:solidFill>
                <a:schemeClr val="tx1"/>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effectLst>
                    <a:outerShdw blurRad="38100" dist="38100" dir="2700000" algn="tl">
                      <a:srgbClr val="000000">
                        <a:alpha val="43137"/>
                      </a:srgbClr>
                    </a:outerShdw>
                  </a:effectLst>
                  <a:latin typeface="Arial" charset="0"/>
                </a:rPr>
                <a:t>Total Contr. Share</a:t>
              </a:r>
            </a:p>
            <a:p>
              <a:pPr marL="0" marR="0" indent="0" algn="ctr" defTabSz="914400" rtl="0" eaLnBrk="1" fontAlgn="base" latinLnBrk="0" hangingPunct="1">
                <a:lnSpc>
                  <a:spcPct val="100000"/>
                </a:lnSpc>
                <a:spcBef>
                  <a:spcPct val="0"/>
                </a:spcBef>
                <a:spcAft>
                  <a:spcPct val="0"/>
                </a:spcAft>
                <a:buClrTx/>
                <a:buSzTx/>
                <a:buFontTx/>
                <a:buNone/>
                <a:tabLst/>
              </a:pPr>
              <a:r>
                <a:rPr lang="en-US" sz="1050">
                  <a:solidFill>
                    <a:schemeClr val="tx1"/>
                  </a:solidFill>
                  <a:effectLst>
                    <a:outerShdw blurRad="38100" dist="38100" dir="2700000" algn="tl">
                      <a:srgbClr val="000000">
                        <a:alpha val="43137"/>
                      </a:srgbClr>
                    </a:outerShdw>
                  </a:effectLst>
                </a:rPr>
                <a:t>9</a:t>
              </a:r>
              <a:r>
                <a:rPr lang="en-US" sz="1050" smtClean="0">
                  <a:solidFill>
                    <a:schemeClr val="tx1"/>
                  </a:solidFill>
                  <a:effectLst>
                    <a:outerShdw blurRad="38100" dist="38100" dir="2700000" algn="tl">
                      <a:srgbClr val="000000">
                        <a:alpha val="43137"/>
                      </a:srgbClr>
                    </a:outerShdw>
                  </a:effectLst>
                </a:rPr>
                <a:t>80,000</a:t>
              </a:r>
              <a:endParaRPr kumimoji="0" 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cxnSp>
          <p:nvCxnSpPr>
            <p:cNvPr id="58" name="Straight Connector 57"/>
            <p:cNvCxnSpPr/>
            <p:nvPr/>
          </p:nvCxnSpPr>
          <p:spPr bwMode="auto">
            <a:xfrm rot="5400000">
              <a:off x="2401094" y="4686300"/>
              <a:ext cx="2971006" cy="794"/>
            </a:xfrm>
            <a:prstGeom prst="line">
              <a:avLst/>
            </a:prstGeom>
            <a:solidFill>
              <a:schemeClr val="accent1"/>
            </a:solidFill>
            <a:ln w="12700" cap="sq" cmpd="sng" algn="ctr">
              <a:solidFill>
                <a:schemeClr val="tx1"/>
              </a:solidFill>
              <a:prstDash val="dash"/>
              <a:round/>
              <a:headEnd type="none" w="med" len="med"/>
              <a:tailEnd type="none" w="med" len="med"/>
            </a:ln>
            <a:effectLst/>
          </p:spPr>
        </p:cxnSp>
        <p:cxnSp>
          <p:nvCxnSpPr>
            <p:cNvPr id="76" name="Straight Connector 75"/>
            <p:cNvCxnSpPr/>
            <p:nvPr/>
          </p:nvCxnSpPr>
          <p:spPr bwMode="auto">
            <a:xfrm rot="5400000">
              <a:off x="2362200" y="1371600"/>
              <a:ext cx="457200" cy="1588"/>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66" name="Straight Arrow Connector 65"/>
            <p:cNvCxnSpPr/>
            <p:nvPr/>
          </p:nvCxnSpPr>
          <p:spPr bwMode="auto">
            <a:xfrm>
              <a:off x="2590800" y="1143000"/>
              <a:ext cx="3124200" cy="1588"/>
            </a:xfrm>
            <a:prstGeom prst="straightConnector1">
              <a:avLst/>
            </a:prstGeom>
            <a:solidFill>
              <a:schemeClr val="accent1"/>
            </a:solidFill>
            <a:ln w="12700" cap="sq" cmpd="sng" algn="ctr">
              <a:solidFill>
                <a:schemeClr val="tx1"/>
              </a:solidFill>
              <a:prstDash val="solid"/>
              <a:round/>
              <a:headEnd type="none" w="sm" len="sm"/>
              <a:tailEnd type="arrow"/>
            </a:ln>
            <a:effectLst/>
          </p:spPr>
        </p:cxnSp>
        <p:cxnSp>
          <p:nvCxnSpPr>
            <p:cNvPr id="77" name="Straight Connector 76"/>
            <p:cNvCxnSpPr/>
            <p:nvPr/>
          </p:nvCxnSpPr>
          <p:spPr bwMode="auto">
            <a:xfrm rot="10800000">
              <a:off x="2362200" y="1600200"/>
              <a:ext cx="228600" cy="1588"/>
            </a:xfrm>
            <a:prstGeom prst="line">
              <a:avLst/>
            </a:prstGeom>
            <a:solidFill>
              <a:schemeClr val="accent1"/>
            </a:solidFill>
            <a:ln w="12700" cap="sq" cmpd="sng" algn="ctr">
              <a:solidFill>
                <a:schemeClr val="tx1"/>
              </a:solidFill>
              <a:prstDash val="solid"/>
              <a:round/>
              <a:headEnd type="none" w="sm" len="sm"/>
              <a:tailEnd type="none" w="sm" len="sm"/>
            </a:ln>
            <a:effectLst/>
          </p:spPr>
        </p:cxnSp>
        <p:cxnSp>
          <p:nvCxnSpPr>
            <p:cNvPr id="82" name="Straight Arrow Connector 81"/>
            <p:cNvCxnSpPr>
              <a:stCxn id="51" idx="2"/>
              <a:endCxn id="52" idx="0"/>
            </p:cNvCxnSpPr>
            <p:nvPr/>
          </p:nvCxnSpPr>
          <p:spPr bwMode="auto">
            <a:xfrm rot="5400000">
              <a:off x="5372100" y="5829300"/>
              <a:ext cx="2286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53" name="Straight Connector 52"/>
            <p:cNvCxnSpPr/>
            <p:nvPr/>
          </p:nvCxnSpPr>
          <p:spPr bwMode="auto">
            <a:xfrm rot="10800000">
              <a:off x="3886200" y="3200400"/>
              <a:ext cx="1295400" cy="1588"/>
            </a:xfrm>
            <a:prstGeom prst="line">
              <a:avLst/>
            </a:prstGeom>
            <a:solidFill>
              <a:schemeClr val="accent1"/>
            </a:solidFill>
            <a:ln w="12700" cap="sq" cmpd="sng" algn="ctr">
              <a:solidFill>
                <a:schemeClr val="tx1"/>
              </a:solidFill>
              <a:prstDash val="dash"/>
              <a:round/>
              <a:headEnd type="none" w="med" len="med"/>
              <a:tailEnd type="none" w="med" len="med"/>
            </a:ln>
            <a:effectLst/>
          </p:spPr>
        </p:cxnSp>
        <p:cxnSp>
          <p:nvCxnSpPr>
            <p:cNvPr id="54" name="Elbow Connector 53"/>
            <p:cNvCxnSpPr>
              <a:stCxn id="34" idx="2"/>
              <a:endCxn id="27" idx="0"/>
            </p:cNvCxnSpPr>
            <p:nvPr/>
          </p:nvCxnSpPr>
          <p:spPr bwMode="auto">
            <a:xfrm rot="16200000" flipH="1">
              <a:off x="7239000" y="2743200"/>
              <a:ext cx="609600" cy="1371600"/>
            </a:xfrm>
            <a:prstGeom prst="bentConnector3">
              <a:avLst>
                <a:gd name="adj1" fmla="val 50000"/>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55" name="Straight Arrow Connector 54"/>
            <p:cNvCxnSpPr/>
            <p:nvPr/>
          </p:nvCxnSpPr>
          <p:spPr bwMode="auto">
            <a:xfrm>
              <a:off x="7543800" y="4343400"/>
              <a:ext cx="609600" cy="1588"/>
            </a:xfrm>
            <a:prstGeom prst="straightConnector1">
              <a:avLst/>
            </a:prstGeom>
            <a:solidFill>
              <a:schemeClr val="accent1"/>
            </a:solidFill>
            <a:ln w="12700" cap="sq" cmpd="sng" algn="ctr">
              <a:solidFill>
                <a:schemeClr val="tx1"/>
              </a:solidFill>
              <a:prstDash val="solid"/>
              <a:round/>
              <a:headEnd type="none" w="med" len="med"/>
              <a:tailEnd type="triangle" w="med" len="med"/>
            </a:ln>
            <a:effectLst/>
          </p:spPr>
        </p:cxnSp>
        <p:cxnSp>
          <p:nvCxnSpPr>
            <p:cNvPr id="56" name="Straight Arrow Connector 55"/>
            <p:cNvCxnSpPr/>
            <p:nvPr/>
          </p:nvCxnSpPr>
          <p:spPr bwMode="auto">
            <a:xfrm rot="10800000">
              <a:off x="7620000" y="4648200"/>
              <a:ext cx="609600" cy="1588"/>
            </a:xfrm>
            <a:prstGeom prst="straightConnector1">
              <a:avLst/>
            </a:prstGeom>
            <a:solidFill>
              <a:schemeClr val="accent1"/>
            </a:solidFill>
            <a:ln w="12700" cap="sq" cmpd="sng" algn="ctr">
              <a:solidFill>
                <a:schemeClr val="tx1"/>
              </a:solidFill>
              <a:prstDash val="solid"/>
              <a:round/>
              <a:headEnd type="none" w="med" len="med"/>
              <a:tailEnd type="triangle" w="med" len="med"/>
            </a:ln>
            <a:effectLst/>
          </p:spPr>
        </p:cxnSp>
        <p:cxnSp>
          <p:nvCxnSpPr>
            <p:cNvPr id="57" name="Straight Arrow Connector 56"/>
            <p:cNvCxnSpPr/>
            <p:nvPr/>
          </p:nvCxnSpPr>
          <p:spPr bwMode="auto">
            <a:xfrm>
              <a:off x="7620000" y="5027612"/>
              <a:ext cx="609600" cy="1588"/>
            </a:xfrm>
            <a:prstGeom prst="straightConnector1">
              <a:avLst/>
            </a:prstGeom>
            <a:solidFill>
              <a:schemeClr val="accent1"/>
            </a:solidFill>
            <a:ln w="12700" cap="sq" cmpd="sng" algn="ctr">
              <a:solidFill>
                <a:schemeClr val="tx1"/>
              </a:solidFill>
              <a:prstDash val="solid"/>
              <a:round/>
              <a:headEnd type="none" w="med" len="med"/>
              <a:tailEnd type="triangle" w="med" len="med"/>
            </a:ln>
            <a:effectLst/>
          </p:spPr>
        </p:cxnSp>
        <p:cxnSp>
          <p:nvCxnSpPr>
            <p:cNvPr id="59" name="Straight Arrow Connector 58"/>
            <p:cNvCxnSpPr>
              <a:stCxn id="28" idx="2"/>
              <a:endCxn id="32" idx="0"/>
            </p:cNvCxnSpPr>
            <p:nvPr/>
          </p:nvCxnSpPr>
          <p:spPr bwMode="auto">
            <a:xfrm rot="5400000">
              <a:off x="6705600" y="1447800"/>
              <a:ext cx="3048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60" name="Straight Arrow Connector 59"/>
            <p:cNvCxnSpPr>
              <a:stCxn id="32" idx="2"/>
              <a:endCxn id="33" idx="0"/>
            </p:cNvCxnSpPr>
            <p:nvPr/>
          </p:nvCxnSpPr>
          <p:spPr bwMode="auto">
            <a:xfrm rot="5400000">
              <a:off x="6705600" y="2057400"/>
              <a:ext cx="3048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61" name="Straight Arrow Connector 60"/>
            <p:cNvCxnSpPr>
              <a:stCxn id="33" idx="2"/>
              <a:endCxn id="34" idx="0"/>
            </p:cNvCxnSpPr>
            <p:nvPr/>
          </p:nvCxnSpPr>
          <p:spPr bwMode="auto">
            <a:xfrm rot="5400000">
              <a:off x="6705600" y="2667000"/>
              <a:ext cx="3048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62" name="Elbow Connector 61"/>
            <p:cNvCxnSpPr>
              <a:stCxn id="34" idx="2"/>
              <a:endCxn id="26" idx="0"/>
            </p:cNvCxnSpPr>
            <p:nvPr/>
          </p:nvCxnSpPr>
          <p:spPr bwMode="auto">
            <a:xfrm rot="5400000">
              <a:off x="5867400" y="2743200"/>
              <a:ext cx="609600" cy="1371600"/>
            </a:xfrm>
            <a:prstGeom prst="bentConnector3">
              <a:avLst>
                <a:gd name="adj1" fmla="val 50000"/>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63" name="Straight Connector 62"/>
            <p:cNvCxnSpPr>
              <a:endCxn id="32" idx="3"/>
            </p:cNvCxnSpPr>
            <p:nvPr/>
          </p:nvCxnSpPr>
          <p:spPr bwMode="auto">
            <a:xfrm rot="10800000">
              <a:off x="7924801" y="1752600"/>
              <a:ext cx="304802" cy="1662"/>
            </a:xfrm>
            <a:prstGeom prst="line">
              <a:avLst/>
            </a:prstGeom>
            <a:solidFill>
              <a:schemeClr val="accent1"/>
            </a:solidFill>
            <a:ln w="19050" cap="sq" cmpd="sng" algn="ctr">
              <a:solidFill>
                <a:schemeClr val="tx1"/>
              </a:solidFill>
              <a:prstDash val="solid"/>
              <a:round/>
              <a:headEnd type="none" w="sm" len="sm"/>
              <a:tailEnd type="none" w="sm" len="sm"/>
            </a:ln>
            <a:effectLst/>
          </p:spPr>
        </p:cxnSp>
        <p:cxnSp>
          <p:nvCxnSpPr>
            <p:cNvPr id="64" name="Straight Connector 63"/>
            <p:cNvCxnSpPr/>
            <p:nvPr/>
          </p:nvCxnSpPr>
          <p:spPr bwMode="auto">
            <a:xfrm rot="5400000">
              <a:off x="7468395" y="2513806"/>
              <a:ext cx="1524000" cy="1588"/>
            </a:xfrm>
            <a:prstGeom prst="line">
              <a:avLst/>
            </a:prstGeom>
            <a:solidFill>
              <a:schemeClr val="accent1"/>
            </a:solidFill>
            <a:ln w="19050" cap="sq" cmpd="sng" algn="ctr">
              <a:solidFill>
                <a:schemeClr val="tx1"/>
              </a:solidFill>
              <a:prstDash val="solid"/>
              <a:round/>
              <a:headEnd type="none" w="sm" len="sm"/>
              <a:tailEnd type="none" w="sm" len="sm"/>
            </a:ln>
            <a:effectLst/>
          </p:spPr>
        </p:cxnSp>
        <p:cxnSp>
          <p:nvCxnSpPr>
            <p:cNvPr id="65" name="Straight Arrow Connector 64"/>
            <p:cNvCxnSpPr/>
            <p:nvPr/>
          </p:nvCxnSpPr>
          <p:spPr bwMode="auto">
            <a:xfrm rot="10800000">
              <a:off x="6934201" y="3275012"/>
              <a:ext cx="12954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67" name="Straight Connector 66"/>
            <p:cNvCxnSpPr/>
            <p:nvPr/>
          </p:nvCxnSpPr>
          <p:spPr bwMode="auto">
            <a:xfrm rot="5400000" flipH="1" flipV="1">
              <a:off x="4915694" y="2933700"/>
              <a:ext cx="532606" cy="794"/>
            </a:xfrm>
            <a:prstGeom prst="line">
              <a:avLst/>
            </a:prstGeom>
            <a:solidFill>
              <a:schemeClr val="accent1"/>
            </a:solidFill>
            <a:ln w="12700" cap="sq" cmpd="sng" algn="ctr">
              <a:solidFill>
                <a:schemeClr val="tx1"/>
              </a:solidFill>
              <a:prstDash val="dash"/>
              <a:round/>
              <a:headEnd type="none" w="med" len="med"/>
              <a:tailEnd type="none" w="med" len="med"/>
            </a:ln>
            <a:effectLst/>
          </p:spPr>
        </p:cxnSp>
        <p:cxnSp>
          <p:nvCxnSpPr>
            <p:cNvPr id="68" name="Straight Connector 67"/>
            <p:cNvCxnSpPr/>
            <p:nvPr/>
          </p:nvCxnSpPr>
          <p:spPr bwMode="auto">
            <a:xfrm>
              <a:off x="5181600" y="2667000"/>
              <a:ext cx="1066800" cy="1588"/>
            </a:xfrm>
            <a:prstGeom prst="line">
              <a:avLst/>
            </a:prstGeom>
            <a:solidFill>
              <a:schemeClr val="accent1"/>
            </a:solidFill>
            <a:ln w="12700" cap="sq" cmpd="sng" algn="ctr">
              <a:solidFill>
                <a:schemeClr val="tx1"/>
              </a:solidFill>
              <a:prstDash val="dash"/>
              <a:round/>
              <a:headEnd type="none" w="sm" len="sm"/>
              <a:tailEnd type="none" w="sm" len="sm"/>
            </a:ln>
            <a:effectLst/>
          </p:spPr>
        </p:cxnSp>
        <p:cxnSp>
          <p:nvCxnSpPr>
            <p:cNvPr id="69" name="Straight Arrow Connector 68"/>
            <p:cNvCxnSpPr/>
            <p:nvPr/>
          </p:nvCxnSpPr>
          <p:spPr bwMode="auto">
            <a:xfrm>
              <a:off x="5486400" y="4343400"/>
              <a:ext cx="762000" cy="1588"/>
            </a:xfrm>
            <a:prstGeom prst="straightConnector1">
              <a:avLst/>
            </a:prstGeom>
            <a:solidFill>
              <a:schemeClr val="accent1"/>
            </a:solidFill>
            <a:ln w="12700" cap="sq" cmpd="sng" algn="ctr">
              <a:solidFill>
                <a:schemeClr val="tx1"/>
              </a:solidFill>
              <a:prstDash val="solid"/>
              <a:round/>
              <a:headEnd type="none" w="med" len="med"/>
              <a:tailEnd type="triangle" w="med" len="med"/>
            </a:ln>
            <a:effectLst/>
          </p:spPr>
        </p:cxnSp>
        <p:cxnSp>
          <p:nvCxnSpPr>
            <p:cNvPr id="70" name="Straight Connector 69"/>
            <p:cNvCxnSpPr/>
            <p:nvPr/>
          </p:nvCxnSpPr>
          <p:spPr bwMode="auto">
            <a:xfrm>
              <a:off x="4953000" y="2057400"/>
              <a:ext cx="304800" cy="1588"/>
            </a:xfrm>
            <a:prstGeom prst="line">
              <a:avLst/>
            </a:prstGeom>
            <a:solidFill>
              <a:schemeClr val="accent1"/>
            </a:solidFill>
            <a:ln w="12700" cap="sq" cmpd="sng" algn="ctr">
              <a:solidFill>
                <a:schemeClr val="tx1"/>
              </a:solidFill>
              <a:prstDash val="solid"/>
              <a:round/>
              <a:headEnd type="none" w="med" len="med"/>
              <a:tailEnd type="none" w="med" len="med"/>
            </a:ln>
            <a:effectLst/>
          </p:spPr>
        </p:cxnSp>
        <p:cxnSp>
          <p:nvCxnSpPr>
            <p:cNvPr id="71" name="Straight Connector 70"/>
            <p:cNvCxnSpPr/>
            <p:nvPr/>
          </p:nvCxnSpPr>
          <p:spPr bwMode="auto">
            <a:xfrm rot="5400000">
              <a:off x="5105400" y="2209800"/>
              <a:ext cx="304800" cy="1588"/>
            </a:xfrm>
            <a:prstGeom prst="line">
              <a:avLst/>
            </a:prstGeom>
            <a:solidFill>
              <a:schemeClr val="accent1"/>
            </a:solidFill>
            <a:ln w="12700" cap="sq" cmpd="sng" algn="ctr">
              <a:solidFill>
                <a:schemeClr val="tx1"/>
              </a:solidFill>
              <a:prstDash val="solid"/>
              <a:round/>
              <a:headEnd type="none" w="med" len="med"/>
              <a:tailEnd type="none" w="med" len="med"/>
            </a:ln>
            <a:effectLst/>
          </p:spPr>
        </p:cxnSp>
        <p:cxnSp>
          <p:nvCxnSpPr>
            <p:cNvPr id="72" name="Straight Arrow Connector 71"/>
            <p:cNvCxnSpPr>
              <a:endCxn id="33" idx="1"/>
            </p:cNvCxnSpPr>
            <p:nvPr/>
          </p:nvCxnSpPr>
          <p:spPr bwMode="auto">
            <a:xfrm>
              <a:off x="5257800" y="2362200"/>
              <a:ext cx="533400" cy="1588"/>
            </a:xfrm>
            <a:prstGeom prst="straightConnector1">
              <a:avLst/>
            </a:prstGeom>
            <a:solidFill>
              <a:schemeClr val="accent1"/>
            </a:solidFill>
            <a:ln w="12700" cap="sq" cmpd="sng" algn="ctr">
              <a:solidFill>
                <a:schemeClr val="tx1"/>
              </a:solidFill>
              <a:prstDash val="solid"/>
              <a:round/>
              <a:headEnd type="none" w="med" len="med"/>
              <a:tailEnd type="arrow" w="med" len="med"/>
            </a:ln>
            <a:effectLst/>
          </p:spPr>
        </p:cxnSp>
        <p:cxnSp>
          <p:nvCxnSpPr>
            <p:cNvPr id="73" name="Elbow Connector 72"/>
            <p:cNvCxnSpPr>
              <a:stCxn id="25" idx="3"/>
              <a:endCxn id="29" idx="1"/>
            </p:cNvCxnSpPr>
            <p:nvPr/>
          </p:nvCxnSpPr>
          <p:spPr bwMode="auto">
            <a:xfrm flipV="1">
              <a:off x="2133600" y="2324100"/>
              <a:ext cx="609600" cy="914400"/>
            </a:xfrm>
            <a:prstGeom prst="bentConnector3">
              <a:avLst>
                <a:gd name="adj1" fmla="val 35417"/>
              </a:avLst>
            </a:prstGeom>
            <a:solidFill>
              <a:schemeClr val="accent1"/>
            </a:solidFill>
            <a:ln w="12700" cap="sq" cmpd="sng" algn="ctr">
              <a:solidFill>
                <a:schemeClr val="tx1"/>
              </a:solidFill>
              <a:prstDash val="solid"/>
              <a:round/>
              <a:headEnd type="none" w="sm" len="sm"/>
              <a:tailEnd type="arrow"/>
            </a:ln>
            <a:effectLst/>
          </p:spPr>
        </p:cxnSp>
        <p:cxnSp>
          <p:nvCxnSpPr>
            <p:cNvPr id="74" name="Elbow Connector 73"/>
            <p:cNvCxnSpPr>
              <a:stCxn id="24" idx="1"/>
            </p:cNvCxnSpPr>
            <p:nvPr/>
          </p:nvCxnSpPr>
          <p:spPr bwMode="auto">
            <a:xfrm rot="10800000" flipH="1" flipV="1">
              <a:off x="762000" y="3238500"/>
              <a:ext cx="685800" cy="1938382"/>
            </a:xfrm>
            <a:prstGeom prst="bentConnector3">
              <a:avLst>
                <a:gd name="adj1" fmla="val -33333"/>
              </a:avLst>
            </a:prstGeom>
            <a:solidFill>
              <a:schemeClr val="accent1"/>
            </a:solidFill>
            <a:ln w="12700" cap="sq" cmpd="sng" algn="ctr">
              <a:solidFill>
                <a:schemeClr val="tx1"/>
              </a:solidFill>
              <a:prstDash val="solid"/>
              <a:round/>
              <a:headEnd type="none" w="sm" len="sm"/>
              <a:tailEnd type="arrow"/>
            </a:ln>
            <a:effectLst/>
          </p:spPr>
        </p:cxnSp>
        <p:cxnSp>
          <p:nvCxnSpPr>
            <p:cNvPr id="75" name="Shape 74"/>
            <p:cNvCxnSpPr>
              <a:stCxn id="31" idx="1"/>
            </p:cNvCxnSpPr>
            <p:nvPr/>
          </p:nvCxnSpPr>
          <p:spPr bwMode="auto">
            <a:xfrm rot="10800000" flipV="1">
              <a:off x="2514602" y="2781299"/>
              <a:ext cx="228599" cy="2095501"/>
            </a:xfrm>
            <a:prstGeom prst="bentConnector2">
              <a:avLst/>
            </a:prstGeom>
            <a:solidFill>
              <a:schemeClr val="accent1"/>
            </a:solidFill>
            <a:ln w="12700" cap="sq" cmpd="sng" algn="ctr">
              <a:solidFill>
                <a:schemeClr val="tx1"/>
              </a:solidFill>
              <a:prstDash val="solid"/>
              <a:round/>
              <a:headEnd type="arrow" w="med" len="med"/>
              <a:tailEnd type="none" w="med" len="med"/>
            </a:ln>
            <a:effectLst/>
          </p:spPr>
        </p:cxnSp>
        <p:cxnSp>
          <p:nvCxnSpPr>
            <p:cNvPr id="78" name="Straight Arrow Connector 77"/>
            <p:cNvCxnSpPr>
              <a:stCxn id="26" idx="2"/>
              <a:endCxn id="51" idx="0"/>
            </p:cNvCxnSpPr>
            <p:nvPr/>
          </p:nvCxnSpPr>
          <p:spPr bwMode="auto">
            <a:xfrm rot="5400000">
              <a:off x="4953000" y="4724400"/>
              <a:ext cx="10668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79" name="Straight Arrow Connector 78"/>
            <p:cNvCxnSpPr/>
            <p:nvPr/>
          </p:nvCxnSpPr>
          <p:spPr bwMode="auto">
            <a:xfrm rot="5400000">
              <a:off x="7735094" y="4685506"/>
              <a:ext cx="990600" cy="1588"/>
            </a:xfrm>
            <a:prstGeom prst="straightConnector1">
              <a:avLst/>
            </a:prstGeom>
            <a:solidFill>
              <a:schemeClr val="accent1"/>
            </a:solidFill>
            <a:ln w="19050" cap="sq" cmpd="sng" algn="ctr">
              <a:solidFill>
                <a:schemeClr val="tx1"/>
              </a:solidFill>
              <a:prstDash val="solid"/>
              <a:round/>
              <a:headEnd type="none" w="med" len="med"/>
              <a:tailEnd type="triangle" w="med" len="med"/>
            </a:ln>
            <a:effectLst/>
          </p:spPr>
        </p:cxnSp>
        <p:cxnSp>
          <p:nvCxnSpPr>
            <p:cNvPr id="80" name="Straight Arrow Connector 79"/>
            <p:cNvCxnSpPr/>
            <p:nvPr/>
          </p:nvCxnSpPr>
          <p:spPr bwMode="auto">
            <a:xfrm rot="10800000">
              <a:off x="5562600" y="4648200"/>
              <a:ext cx="609600" cy="1588"/>
            </a:xfrm>
            <a:prstGeom prst="straightConnector1">
              <a:avLst/>
            </a:prstGeom>
            <a:solidFill>
              <a:schemeClr val="accent1"/>
            </a:solidFill>
            <a:ln w="12700" cap="sq" cmpd="sng" algn="ctr">
              <a:solidFill>
                <a:schemeClr val="tx1"/>
              </a:solidFill>
              <a:prstDash val="solid"/>
              <a:round/>
              <a:headEnd type="none" w="med" len="med"/>
              <a:tailEnd type="triangle" w="med" len="med"/>
            </a:ln>
            <a:effectLst/>
          </p:spPr>
        </p:cxnSp>
        <p:cxnSp>
          <p:nvCxnSpPr>
            <p:cNvPr id="81" name="Straight Arrow Connector 80"/>
            <p:cNvCxnSpPr/>
            <p:nvPr/>
          </p:nvCxnSpPr>
          <p:spPr bwMode="auto">
            <a:xfrm>
              <a:off x="5486400" y="5027612"/>
              <a:ext cx="762000" cy="1588"/>
            </a:xfrm>
            <a:prstGeom prst="straightConnector1">
              <a:avLst/>
            </a:prstGeom>
            <a:solidFill>
              <a:schemeClr val="accent1"/>
            </a:solidFill>
            <a:ln w="12700" cap="sq" cmpd="sng" algn="ctr">
              <a:solidFill>
                <a:schemeClr val="tx1"/>
              </a:solidFill>
              <a:prstDash val="solid"/>
              <a:round/>
              <a:headEnd type="none" w="med" len="med"/>
              <a:tailEnd type="triangle" w="med" len="med"/>
            </a:ln>
            <a:effectLst/>
          </p:spPr>
        </p:cxnSp>
        <p:cxnSp>
          <p:nvCxnSpPr>
            <p:cNvPr id="83" name="Straight Arrow Connector 82"/>
            <p:cNvCxnSpPr/>
            <p:nvPr/>
          </p:nvCxnSpPr>
          <p:spPr bwMode="auto">
            <a:xfrm>
              <a:off x="3886200" y="6172200"/>
              <a:ext cx="914400" cy="1588"/>
            </a:xfrm>
            <a:prstGeom prst="straightConnector1">
              <a:avLst/>
            </a:prstGeom>
            <a:solidFill>
              <a:schemeClr val="accent1"/>
            </a:solidFill>
            <a:ln w="12700" cap="sq" cmpd="sng" algn="ctr">
              <a:solidFill>
                <a:schemeClr val="tx1"/>
              </a:solidFill>
              <a:prstDash val="dash"/>
              <a:round/>
              <a:headEnd type="none" w="med" len="med"/>
              <a:tailEnd type="triangle" w="med" len="med"/>
            </a:ln>
            <a:effectLst/>
          </p:spPr>
        </p:cxnSp>
        <p:sp>
          <p:nvSpPr>
            <p:cNvPr id="39" name="TextBox 38"/>
            <p:cNvSpPr txBox="1"/>
            <p:nvPr/>
          </p:nvSpPr>
          <p:spPr>
            <a:xfrm>
              <a:off x="3581400" y="914400"/>
              <a:ext cx="1301831" cy="276999"/>
            </a:xfrm>
            <a:prstGeom prst="rect">
              <a:avLst/>
            </a:prstGeom>
            <a:noFill/>
          </p:spPr>
          <p:txBody>
            <a:bodyPr wrap="none" rtlCol="0">
              <a:spAutoFit/>
            </a:bodyPr>
            <a:lstStyle/>
            <a:p>
              <a:r>
                <a:rPr lang="en-US" sz="1200" dirty="0" smtClean="0">
                  <a:effectLst>
                    <a:outerShdw blurRad="38100" dist="38100" dir="2700000" algn="tl">
                      <a:srgbClr val="000000">
                        <a:alpha val="43137"/>
                      </a:srgbClr>
                    </a:outerShdw>
                  </a:effectLst>
                </a:rPr>
                <a:t>ICP (</a:t>
              </a:r>
              <a:r>
                <a:rPr lang="en-US" sz="1200" dirty="0" err="1" smtClean="0">
                  <a:effectLst>
                    <a:outerShdw blurRad="38100" dist="38100" dir="2700000" algn="tl">
                      <a:srgbClr val="000000">
                        <a:alpha val="43137"/>
                      </a:srgbClr>
                    </a:outerShdw>
                  </a:effectLst>
                </a:rPr>
                <a:t>wap</a:t>
              </a:r>
              <a:r>
                <a:rPr lang="en-US" sz="1200" dirty="0" smtClean="0">
                  <a:effectLst>
                    <a:outerShdw blurRad="38100" dist="38100" dir="2700000" algn="tl">
                      <a:srgbClr val="000000">
                        <a:alpha val="43137"/>
                      </a:srgbClr>
                    </a:outerShdw>
                  </a:effectLst>
                </a:rPr>
                <a:t>) $40/bbl</a:t>
              </a:r>
              <a:endParaRPr lang="en-US" sz="1200" dirty="0">
                <a:effectLst>
                  <a:outerShdw blurRad="38100" dist="38100" dir="2700000" algn="tl">
                    <a:srgbClr val="000000">
                      <a:alpha val="43137"/>
                    </a:srgbClr>
                  </a:outerShdw>
                </a:effectLst>
              </a:endParaRPr>
            </a:p>
          </p:txBody>
        </p:sp>
        <p:sp>
          <p:nvSpPr>
            <p:cNvPr id="40" name="TextBox 39"/>
            <p:cNvSpPr txBox="1"/>
            <p:nvPr/>
          </p:nvSpPr>
          <p:spPr>
            <a:xfrm>
              <a:off x="838200" y="2514600"/>
              <a:ext cx="1162882"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US Dollars</a:t>
              </a:r>
              <a:endParaRPr lang="en-US" b="1" dirty="0">
                <a:effectLst>
                  <a:outerShdw blurRad="38100" dist="38100" dir="2700000" algn="tl">
                    <a:srgbClr val="000000">
                      <a:alpha val="43137"/>
                    </a:srgbClr>
                  </a:outerShdw>
                </a:effectLst>
              </a:endParaRPr>
            </a:p>
          </p:txBody>
        </p:sp>
        <p:sp>
          <p:nvSpPr>
            <p:cNvPr id="41" name="TextBox 40"/>
            <p:cNvSpPr txBox="1"/>
            <p:nvPr/>
          </p:nvSpPr>
          <p:spPr>
            <a:xfrm>
              <a:off x="1295400" y="4876800"/>
              <a:ext cx="1617751" cy="600164"/>
            </a:xfrm>
            <a:prstGeom prst="rect">
              <a:avLst/>
            </a:prstGeom>
            <a:noFill/>
          </p:spPr>
          <p:txBody>
            <a:bodyPr wrap="none" rtlCol="0">
              <a:spAutoFit/>
            </a:bodyPr>
            <a:lstStyle/>
            <a:p>
              <a:r>
                <a:rPr lang="en-US" sz="1100" dirty="0" smtClean="0">
                  <a:effectLst>
                    <a:outerShdw blurRad="38100" dist="38100" dir="2700000" algn="tl">
                      <a:srgbClr val="000000">
                        <a:alpha val="43137"/>
                      </a:srgbClr>
                    </a:outerShdw>
                  </a:effectLst>
                </a:rPr>
                <a:t>Depreciation 	</a:t>
              </a:r>
              <a:r>
                <a:rPr lang="en-US" sz="1100" u="sng" dirty="0" smtClean="0">
                  <a:effectLst>
                    <a:outerShdw blurRad="38100" dist="38100" dir="2700000" algn="tl">
                      <a:srgbClr val="000000">
                        <a:alpha val="43137"/>
                      </a:srgbClr>
                    </a:outerShdw>
                  </a:effectLst>
                </a:rPr>
                <a:t>125,000</a:t>
              </a:r>
            </a:p>
            <a:p>
              <a:r>
                <a:rPr lang="en-US" sz="1100" dirty="0" smtClean="0">
                  <a:effectLst>
                    <a:outerShdw blurRad="38100" dist="38100" dir="2700000" algn="tl">
                      <a:srgbClr val="000000">
                        <a:alpha val="43137"/>
                      </a:srgbClr>
                    </a:outerShdw>
                  </a:effectLst>
                </a:rPr>
                <a:t>- C/Y Assets	  75,000</a:t>
              </a:r>
            </a:p>
            <a:p>
              <a:r>
                <a:rPr lang="en-US" sz="1100" dirty="0" smtClean="0">
                  <a:effectLst>
                    <a:outerShdw blurRad="38100" dist="38100" dir="2700000" algn="tl">
                      <a:srgbClr val="000000">
                        <a:alpha val="43137"/>
                      </a:srgbClr>
                    </a:outerShdw>
                  </a:effectLst>
                </a:rPr>
                <a:t>- P/Y Assets	  50,000</a:t>
              </a:r>
              <a:endParaRPr lang="en-US" sz="1100" dirty="0">
                <a:effectLst>
                  <a:outerShdw blurRad="38100" dist="38100" dir="2700000" algn="tl">
                    <a:srgbClr val="000000">
                      <a:alpha val="43137"/>
                    </a:srgbClr>
                  </a:outerShdw>
                </a:effectLst>
              </a:endParaRPr>
            </a:p>
          </p:txBody>
        </p:sp>
        <p:sp>
          <p:nvSpPr>
            <p:cNvPr id="42" name="TextBox 41"/>
            <p:cNvSpPr txBox="1"/>
            <p:nvPr/>
          </p:nvSpPr>
          <p:spPr>
            <a:xfrm>
              <a:off x="152400" y="2971800"/>
              <a:ext cx="579005" cy="261610"/>
            </a:xfrm>
            <a:prstGeom prst="rect">
              <a:avLst/>
            </a:prstGeom>
            <a:noFill/>
          </p:spPr>
          <p:txBody>
            <a:bodyPr wrap="none" rtlCol="0">
              <a:spAutoFit/>
            </a:bodyPr>
            <a:lstStyle/>
            <a:p>
              <a:r>
                <a:rPr lang="en-US" sz="1100" dirty="0" smtClean="0">
                  <a:effectLst>
                    <a:outerShdw blurRad="38100" dist="38100" dir="2700000" algn="tl">
                      <a:srgbClr val="000000">
                        <a:alpha val="43137"/>
                      </a:srgbClr>
                    </a:outerShdw>
                  </a:effectLst>
                </a:rPr>
                <a:t>Capital</a:t>
              </a:r>
              <a:endParaRPr lang="en-US" sz="1100" dirty="0">
                <a:effectLst>
                  <a:outerShdw blurRad="38100" dist="38100" dir="2700000" algn="tl">
                    <a:srgbClr val="000000">
                      <a:alpha val="43137"/>
                    </a:srgbClr>
                  </a:outerShdw>
                </a:effectLst>
              </a:endParaRPr>
            </a:p>
          </p:txBody>
        </p:sp>
        <p:sp>
          <p:nvSpPr>
            <p:cNvPr id="43" name="TextBox 42"/>
            <p:cNvSpPr txBox="1"/>
            <p:nvPr/>
          </p:nvSpPr>
          <p:spPr>
            <a:xfrm>
              <a:off x="1828800" y="2057400"/>
              <a:ext cx="861133" cy="261610"/>
            </a:xfrm>
            <a:prstGeom prst="rect">
              <a:avLst/>
            </a:prstGeom>
            <a:noFill/>
          </p:spPr>
          <p:txBody>
            <a:bodyPr wrap="none" rtlCol="0">
              <a:spAutoFit/>
            </a:bodyPr>
            <a:lstStyle/>
            <a:p>
              <a:r>
                <a:rPr lang="en-US" sz="1100" dirty="0" smtClean="0">
                  <a:effectLst>
                    <a:outerShdw blurRad="38100" dist="38100" dir="2700000" algn="tl">
                      <a:srgbClr val="000000">
                        <a:alpha val="43137"/>
                      </a:srgbClr>
                    </a:outerShdw>
                  </a:effectLst>
                </a:rPr>
                <a:t>Non-Capital</a:t>
              </a:r>
              <a:endParaRPr lang="en-US" sz="1100" dirty="0">
                <a:effectLst>
                  <a:outerShdw blurRad="38100" dist="38100" dir="2700000" algn="tl">
                    <a:srgbClr val="000000">
                      <a:alpha val="43137"/>
                    </a:srgbClr>
                  </a:outerShdw>
                </a:effectLst>
              </a:endParaRPr>
            </a:p>
          </p:txBody>
        </p:sp>
        <p:sp>
          <p:nvSpPr>
            <p:cNvPr id="44" name="TextBox 43"/>
            <p:cNvSpPr txBox="1"/>
            <p:nvPr/>
          </p:nvSpPr>
          <p:spPr>
            <a:xfrm>
              <a:off x="228600" y="5181600"/>
              <a:ext cx="1069524" cy="600164"/>
            </a:xfrm>
            <a:prstGeom prst="rect">
              <a:avLst/>
            </a:prstGeom>
            <a:noFill/>
          </p:spPr>
          <p:txBody>
            <a:bodyPr wrap="none" rtlCol="0">
              <a:spAutoFit/>
            </a:bodyPr>
            <a:lstStyle/>
            <a:p>
              <a:r>
                <a:rPr lang="en-US" sz="1100" dirty="0" smtClean="0">
                  <a:effectLst>
                    <a:outerShdw blurRad="38100" dist="38100" dir="2700000" algn="tl">
                      <a:srgbClr val="000000">
                        <a:alpha val="43137"/>
                      </a:srgbClr>
                    </a:outerShdw>
                  </a:effectLst>
                </a:rPr>
                <a:t>Assets PIS</a:t>
              </a:r>
            </a:p>
            <a:p>
              <a:r>
                <a:rPr lang="en-US" sz="1100" dirty="0">
                  <a:effectLst>
                    <a:outerShdw blurRad="38100" dist="38100" dir="2700000" algn="tl">
                      <a:srgbClr val="000000">
                        <a:alpha val="43137"/>
                      </a:srgbClr>
                    </a:outerShdw>
                  </a:effectLst>
                </a:rPr>
                <a:t> </a:t>
              </a:r>
              <a:r>
                <a:rPr lang="en-US" sz="1100" dirty="0" smtClean="0">
                  <a:effectLst>
                    <a:outerShdw blurRad="38100" dist="38100" dir="2700000" algn="tl">
                      <a:srgbClr val="000000">
                        <a:alpha val="43137"/>
                      </a:srgbClr>
                    </a:outerShdw>
                  </a:effectLst>
                </a:rPr>
                <a:t> 300,000</a:t>
              </a:r>
            </a:p>
            <a:p>
              <a:r>
                <a:rPr lang="en-US" sz="1100" dirty="0" smtClean="0">
                  <a:effectLst>
                    <a:outerShdw blurRad="38100" dist="38100" dir="2700000" algn="tl">
                      <a:srgbClr val="000000">
                        <a:alpha val="43137"/>
                      </a:srgbClr>
                    </a:outerShdw>
                  </a:effectLst>
                </a:rPr>
                <a:t>At  rate of 25% </a:t>
              </a:r>
              <a:endParaRPr lang="en-US" sz="1100" dirty="0">
                <a:effectLst>
                  <a:outerShdw blurRad="38100" dist="38100" dir="2700000" algn="tl">
                    <a:srgbClr val="000000">
                      <a:alpha val="43137"/>
                    </a:srgbClr>
                  </a:outerShdw>
                </a:effectLst>
              </a:endParaRPr>
            </a:p>
          </p:txBody>
        </p:sp>
        <p:sp>
          <p:nvSpPr>
            <p:cNvPr id="45" name="TextBox 44"/>
            <p:cNvSpPr txBox="1"/>
            <p:nvPr/>
          </p:nvSpPr>
          <p:spPr>
            <a:xfrm>
              <a:off x="607335" y="609600"/>
              <a:ext cx="172098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Barrels of Crude</a:t>
              </a:r>
              <a:endParaRPr lang="en-US" b="1" dirty="0">
                <a:effectLst>
                  <a:outerShdw blurRad="38100" dist="38100" dir="2700000" algn="tl">
                    <a:srgbClr val="000000">
                      <a:alpha val="43137"/>
                    </a:srgbClr>
                  </a:outerShdw>
                </a:effectLst>
              </a:endParaRPr>
            </a:p>
          </p:txBody>
        </p:sp>
        <p:sp>
          <p:nvSpPr>
            <p:cNvPr id="46" name="TextBox 45"/>
            <p:cNvSpPr txBox="1"/>
            <p:nvPr/>
          </p:nvSpPr>
          <p:spPr>
            <a:xfrm>
              <a:off x="3257102" y="1600200"/>
              <a:ext cx="1162882"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US Dollars</a:t>
              </a:r>
              <a:endParaRPr lang="en-US" b="1" dirty="0">
                <a:effectLst>
                  <a:outerShdw blurRad="38100" dist="38100" dir="2700000" algn="tl">
                    <a:srgbClr val="000000">
                      <a:alpha val="43137"/>
                    </a:srgbClr>
                  </a:outerShdw>
                </a:effectLst>
              </a:endParaRPr>
            </a:p>
          </p:txBody>
        </p:sp>
        <p:sp>
          <p:nvSpPr>
            <p:cNvPr id="47" name="TextBox 46"/>
            <p:cNvSpPr txBox="1"/>
            <p:nvPr/>
          </p:nvSpPr>
          <p:spPr>
            <a:xfrm>
              <a:off x="6324600" y="609600"/>
              <a:ext cx="1162882"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US Dollars</a:t>
              </a:r>
              <a:endParaRPr lang="en-US" b="1" dirty="0">
                <a:effectLst>
                  <a:outerShdw blurRad="38100" dist="38100" dir="2700000" algn="tl">
                    <a:srgbClr val="000000">
                      <a:alpha val="43137"/>
                    </a:srgbClr>
                  </a:outerShdw>
                </a:effectLst>
              </a:endParaRPr>
            </a:p>
          </p:txBody>
        </p:sp>
        <p:sp>
          <p:nvSpPr>
            <p:cNvPr id="84" name="TextBox 83"/>
            <p:cNvSpPr txBox="1"/>
            <p:nvPr/>
          </p:nvSpPr>
          <p:spPr>
            <a:xfrm>
              <a:off x="364605" y="5843640"/>
              <a:ext cx="3300535" cy="676495"/>
            </a:xfrm>
            <a:prstGeom prst="rect">
              <a:avLst/>
            </a:prstGeom>
            <a:noFill/>
            <a:ln>
              <a:noFill/>
            </a:ln>
            <a:effectLst>
              <a:softEdge rad="12700"/>
            </a:effectLst>
          </p:spPr>
          <p:txBody>
            <a:bodyPr wrap="none" rtlCol="0">
              <a:spAutoFit/>
            </a:bodyPr>
            <a:lstStyle/>
            <a:p>
              <a:pPr algn="l"/>
              <a:r>
                <a:rPr lang="en-US" sz="1200" i="1" dirty="0" smtClean="0">
                  <a:effectLst>
                    <a:outerShdw blurRad="38100" dist="38100" dir="2700000" algn="tl">
                      <a:srgbClr val="000000">
                        <a:alpha val="43137"/>
                      </a:srgbClr>
                    </a:outerShdw>
                  </a:effectLst>
                </a:rPr>
                <a:t>Notes:</a:t>
              </a:r>
            </a:p>
            <a:p>
              <a:r>
                <a:rPr lang="en-US" sz="1200" i="1" dirty="0" smtClean="0">
                  <a:effectLst>
                    <a:outerShdw blurRad="38100" dist="38100" dir="2700000" algn="tl">
                      <a:srgbClr val="000000">
                        <a:alpha val="43137"/>
                      </a:srgbClr>
                    </a:outerShdw>
                  </a:effectLst>
                </a:rPr>
                <a:t>BPMIGAS/Contractor Share </a:t>
              </a:r>
              <a:r>
                <a:rPr lang="en-US" sz="1200" i="1" smtClean="0">
                  <a:effectLst>
                    <a:outerShdw blurRad="38100" dist="38100" dir="2700000" algn="tl">
                      <a:srgbClr val="000000">
                        <a:alpha val="43137"/>
                      </a:srgbClr>
                    </a:outerShdw>
                  </a:effectLst>
                </a:rPr>
                <a:t>: </a:t>
              </a:r>
              <a:r>
                <a:rPr lang="en-US" sz="1200" i="1">
                  <a:effectLst>
                    <a:outerShdw blurRad="38100" dist="38100" dir="2700000" algn="tl">
                      <a:srgbClr val="000000">
                        <a:alpha val="43137"/>
                      </a:srgbClr>
                    </a:outerShdw>
                  </a:effectLst>
                </a:rPr>
                <a:t>71.1538</a:t>
              </a:r>
              <a:r>
                <a:rPr lang="en-US" sz="1200" i="1" smtClean="0">
                  <a:effectLst>
                    <a:outerShdw blurRad="38100" dist="38100" dir="2700000" algn="tl">
                      <a:srgbClr val="000000">
                        <a:alpha val="43137"/>
                      </a:srgbClr>
                    </a:outerShdw>
                  </a:effectLst>
                </a:rPr>
                <a:t>%/28.8463% </a:t>
              </a:r>
              <a:endParaRPr lang="en-US" sz="1200" i="1">
                <a:effectLst>
                  <a:outerShdw blurRad="38100" dist="38100" dir="2700000" algn="tl">
                    <a:srgbClr val="000000">
                      <a:alpha val="43137"/>
                    </a:srgbClr>
                  </a:outerShdw>
                </a:effectLst>
              </a:endParaRPr>
            </a:p>
            <a:p>
              <a:r>
                <a:rPr lang="en-US" sz="1200" i="1" smtClean="0">
                  <a:effectLst>
                    <a:outerShdw blurRad="38100" dist="38100" dir="2700000" algn="tl">
                      <a:srgbClr val="000000">
                        <a:alpha val="43137"/>
                      </a:srgbClr>
                    </a:outerShdw>
                  </a:effectLst>
                </a:rPr>
                <a:t> Tax </a:t>
              </a:r>
              <a:r>
                <a:rPr lang="en-US" sz="1200" i="1" dirty="0" smtClean="0">
                  <a:effectLst>
                    <a:outerShdw blurRad="38100" dist="38100" dir="2700000" algn="tl">
                      <a:srgbClr val="000000">
                        <a:alpha val="43137"/>
                      </a:srgbClr>
                    </a:outerShdw>
                  </a:effectLst>
                </a:rPr>
                <a:t>48%;  DMO Fee : new oil</a:t>
              </a:r>
              <a:endParaRPr lang="en-US" sz="1200" i="1" dirty="0">
                <a:effectLst>
                  <a:outerShdw blurRad="38100" dist="38100" dir="2700000" algn="tl">
                    <a:srgbClr val="000000">
                      <a:alpha val="43137"/>
                    </a:srgbClr>
                  </a:outerShdw>
                </a:effectLst>
              </a:endParaRPr>
            </a:p>
          </p:txBody>
        </p:sp>
      </p:grpSp>
      <p:cxnSp>
        <p:nvCxnSpPr>
          <p:cNvPr id="94" name="Straight Connector 93"/>
          <p:cNvCxnSpPr/>
          <p:nvPr/>
        </p:nvCxnSpPr>
        <p:spPr bwMode="auto">
          <a:xfrm rot="5400000">
            <a:off x="6108719" y="2678099"/>
            <a:ext cx="71438" cy="1604"/>
          </a:xfrm>
          <a:prstGeom prst="line">
            <a:avLst/>
          </a:prstGeom>
          <a:solidFill>
            <a:schemeClr val="accent1"/>
          </a:solidFill>
          <a:ln w="12700" cap="sq"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0"/>
            <a:ext cx="5830892" cy="1323439"/>
          </a:xfrm>
          <a:prstGeom prst="rect">
            <a:avLst/>
          </a:prstGeom>
          <a:noFill/>
        </p:spPr>
        <p:txBody>
          <a:bodyPr wrap="none" rtlCol="0">
            <a:spAutoFit/>
          </a:bodyPr>
          <a:lstStyle/>
          <a:p>
            <a:r>
              <a:rPr lang="en-US" sz="4000" b="1" dirty="0" smtClean="0">
                <a:solidFill>
                  <a:schemeClr val="bg1"/>
                </a:solidFill>
              </a:rPr>
              <a:t>  How to calculate C&amp;D Tax</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cxnSp>
        <p:nvCxnSpPr>
          <p:cNvPr id="94" name="Straight Connector 93"/>
          <p:cNvCxnSpPr/>
          <p:nvPr/>
        </p:nvCxnSpPr>
        <p:spPr bwMode="auto">
          <a:xfrm rot="5400000">
            <a:off x="6108719" y="2678099"/>
            <a:ext cx="71438" cy="1604"/>
          </a:xfrm>
          <a:prstGeom prst="line">
            <a:avLst/>
          </a:prstGeom>
          <a:solidFill>
            <a:schemeClr val="accent1"/>
          </a:solidFill>
          <a:ln w="12700" cap="sq" cmpd="sng" algn="ctr">
            <a:solidFill>
              <a:schemeClr val="tx1"/>
            </a:solidFill>
            <a:prstDash val="solid"/>
            <a:round/>
            <a:headEnd type="none" w="med" len="med"/>
            <a:tailEnd type="none" w="med" len="med"/>
          </a:ln>
          <a:effectLst/>
        </p:spPr>
      </p:cxnSp>
      <p:sp>
        <p:nvSpPr>
          <p:cNvPr id="23" name="Text Box 2"/>
          <p:cNvSpPr txBox="1">
            <a:spLocks noChangeArrowheads="1"/>
          </p:cNvSpPr>
          <p:nvPr/>
        </p:nvSpPr>
        <p:spPr bwMode="auto">
          <a:xfrm>
            <a:off x="5334000" y="1324618"/>
            <a:ext cx="3352800" cy="4639988"/>
          </a:xfrm>
          <a:prstGeom prst="rect">
            <a:avLst/>
          </a:prstGeom>
          <a:solidFill>
            <a:schemeClr val="accent1">
              <a:lumMod val="60000"/>
              <a:lumOff val="40000"/>
            </a:schemeClr>
          </a:solidFill>
          <a:ln w="12700" cap="sq">
            <a:noFill/>
            <a:miter lim="800000"/>
            <a:headEnd type="none" w="sm" len="sm"/>
            <a:tailEnd type="none" w="sm" len="sm"/>
          </a:ln>
          <a:effectLst>
            <a:outerShdw dist="107763" dir="2700000" algn="ctr" rotWithShape="0">
              <a:schemeClr val="bg2">
                <a:alpha val="50000"/>
              </a:schemeClr>
            </a:outerShdw>
          </a:effectLst>
        </p:spPr>
        <p:txBody>
          <a:bodyPr>
            <a:spAutoFit/>
          </a:bodyPr>
          <a:lstStyle/>
          <a:p>
            <a:pPr marL="444500" indent="-266700" algn="l">
              <a:lnSpc>
                <a:spcPct val="85000"/>
              </a:lnSpc>
              <a:buFont typeface="Wingdings" pitchFamily="2" charset="2"/>
              <a:buAutoNum type="arabicPeriod"/>
              <a:defRPr/>
            </a:pPr>
            <a:endParaRPr lang="en-US" sz="1600" b="1" dirty="0">
              <a:solidFill>
                <a:srgbClr val="FDFD31"/>
              </a:solidFill>
              <a:effectLst>
                <a:outerShdw blurRad="38100" dist="38100" dir="2700000" algn="tl">
                  <a:srgbClr val="000000"/>
                </a:outerShdw>
              </a:effectLst>
            </a:endParaRPr>
          </a:p>
          <a:p>
            <a:pPr marL="444500" indent="-266700" algn="l">
              <a:buFont typeface="Wingdings" pitchFamily="2" charset="2"/>
              <a:buAutoNum type="arabicPeriod"/>
              <a:defRPr/>
            </a:pPr>
            <a:r>
              <a:rPr lang="en-US" sz="1600" b="1" dirty="0">
                <a:solidFill>
                  <a:schemeClr val="tx1"/>
                </a:solidFill>
                <a:effectLst>
                  <a:outerShdw blurRad="38100" dist="38100" dir="2700000" algn="tl">
                    <a:srgbClr val="000000"/>
                  </a:outerShdw>
                </a:effectLst>
              </a:rPr>
              <a:t>Contractor Gross Income:</a:t>
            </a:r>
          </a:p>
          <a:p>
            <a:pPr marL="444500" indent="-266700" algn="l">
              <a:buFont typeface="Wingdings" pitchFamily="2" charset="2"/>
              <a:buNone/>
              <a:defRPr/>
            </a:pPr>
            <a:r>
              <a:rPr lang="en-US" sz="1600" b="1" dirty="0">
                <a:solidFill>
                  <a:srgbClr val="FDFD31"/>
                </a:solidFill>
                <a:effectLst>
                  <a:outerShdw blurRad="38100" dist="38100" dir="2700000" algn="tl">
                    <a:srgbClr val="000000"/>
                  </a:outerShdw>
                </a:effectLst>
              </a:rPr>
              <a:t>	</a:t>
            </a:r>
            <a:r>
              <a:rPr lang="en-US" sz="1600" b="1" dirty="0" smtClean="0">
                <a:solidFill>
                  <a:srgbClr val="FDFD31"/>
                </a:solidFill>
                <a:effectLst>
                  <a:outerShdw blurRad="38100" dist="38100" dir="2700000" algn="tl">
                    <a:srgbClr val="000000"/>
                  </a:outerShdw>
                </a:effectLst>
              </a:rPr>
              <a:t>(+) Investment Credit</a:t>
            </a:r>
          </a:p>
          <a:p>
            <a:pPr marL="444500" indent="-266700" algn="l">
              <a:buFont typeface="Wingdings" pitchFamily="2" charset="2"/>
              <a:buNone/>
              <a:defRPr/>
            </a:pPr>
            <a:r>
              <a:rPr lang="en-US" sz="1600" b="1" dirty="0" smtClean="0">
                <a:solidFill>
                  <a:srgbClr val="FDFD31"/>
                </a:solidFill>
                <a:effectLst>
                  <a:outerShdw blurRad="38100" dist="38100" dir="2700000" algn="tl">
                    <a:srgbClr val="000000"/>
                  </a:outerShdw>
                </a:effectLst>
              </a:rPr>
              <a:t>	(+) </a:t>
            </a:r>
            <a:r>
              <a:rPr lang="en-US" sz="1600" b="1" dirty="0">
                <a:solidFill>
                  <a:srgbClr val="FDFD31"/>
                </a:solidFill>
                <a:effectLst>
                  <a:outerShdw blurRad="38100" dist="38100" dir="2700000" algn="tl">
                    <a:srgbClr val="000000"/>
                  </a:outerShdw>
                </a:effectLst>
              </a:rPr>
              <a:t>Cost Recovery</a:t>
            </a:r>
          </a:p>
          <a:p>
            <a:pPr marL="444500" indent="-266700" algn="l">
              <a:buFont typeface="Wingdings" pitchFamily="2" charset="2"/>
              <a:buNone/>
              <a:defRPr/>
            </a:pPr>
            <a:r>
              <a:rPr lang="en-US" sz="1600" b="1" dirty="0">
                <a:solidFill>
                  <a:srgbClr val="FDFD31"/>
                </a:solidFill>
                <a:effectLst>
                  <a:outerShdw blurRad="38100" dist="38100" dir="2700000" algn="tl">
                    <a:srgbClr val="000000"/>
                  </a:outerShdw>
                </a:effectLst>
              </a:rPr>
              <a:t>	(+) FTP &amp; Equity Share</a:t>
            </a:r>
          </a:p>
          <a:p>
            <a:pPr marL="444500" indent="-266700" algn="l">
              <a:buFont typeface="Wingdings" pitchFamily="2" charset="2"/>
              <a:buNone/>
              <a:defRPr/>
            </a:pPr>
            <a:r>
              <a:rPr lang="en-US" sz="1600" b="1" dirty="0">
                <a:solidFill>
                  <a:srgbClr val="FDFD31"/>
                </a:solidFill>
                <a:effectLst>
                  <a:outerShdw blurRad="38100" dist="38100" dir="2700000" algn="tl">
                    <a:srgbClr val="000000"/>
                  </a:outerShdw>
                </a:effectLst>
              </a:rPr>
              <a:t>	</a:t>
            </a:r>
            <a:r>
              <a:rPr lang="en-US" sz="1600" b="1" dirty="0" smtClean="0">
                <a:solidFill>
                  <a:srgbClr val="FDFD31"/>
                </a:solidFill>
                <a:effectLst>
                  <a:outerShdw blurRad="38100" dist="38100" dir="2700000" algn="tl">
                    <a:srgbClr val="000000"/>
                  </a:outerShdw>
                </a:effectLst>
              </a:rPr>
              <a:t>(-/+ </a:t>
            </a:r>
            <a:r>
              <a:rPr lang="en-US" sz="1600" b="1" dirty="0">
                <a:solidFill>
                  <a:srgbClr val="FDFD31"/>
                </a:solidFill>
                <a:effectLst>
                  <a:outerShdw blurRad="38100" dist="38100" dir="2700000" algn="tl">
                    <a:srgbClr val="000000"/>
                  </a:outerShdw>
                </a:effectLst>
              </a:rPr>
              <a:t>) </a:t>
            </a:r>
            <a:r>
              <a:rPr lang="en-US" sz="1600" b="1" dirty="0" smtClean="0">
                <a:solidFill>
                  <a:srgbClr val="FDFD31"/>
                </a:solidFill>
                <a:effectLst>
                  <a:outerShdw blurRad="38100" dist="38100" dir="2700000" algn="tl">
                    <a:srgbClr val="000000"/>
                  </a:outerShdw>
                </a:effectLst>
              </a:rPr>
              <a:t>DMO &amp; DMO Fee</a:t>
            </a:r>
            <a:endParaRPr lang="en-US" sz="1600" b="1" dirty="0">
              <a:solidFill>
                <a:srgbClr val="FDFD31"/>
              </a:solidFill>
              <a:effectLst>
                <a:outerShdw blurRad="38100" dist="38100" dir="2700000" algn="tl">
                  <a:srgbClr val="000000"/>
                </a:outerShdw>
              </a:effectLst>
            </a:endParaRPr>
          </a:p>
          <a:p>
            <a:pPr marL="444500" indent="-266700" algn="l">
              <a:buFont typeface="Wingdings" pitchFamily="2" charset="2"/>
              <a:buNone/>
              <a:defRPr/>
            </a:pPr>
            <a:r>
              <a:rPr lang="en-US" sz="1600" b="1" dirty="0">
                <a:solidFill>
                  <a:srgbClr val="FDFD31"/>
                </a:solidFill>
                <a:effectLst>
                  <a:outerShdw blurRad="38100" dist="38100" dir="2700000" algn="tl">
                    <a:srgbClr val="000000"/>
                  </a:outerShdw>
                </a:effectLst>
              </a:rPr>
              <a:t>	</a:t>
            </a:r>
            <a:r>
              <a:rPr lang="en-US" sz="1600" b="1" dirty="0" smtClean="0">
                <a:solidFill>
                  <a:srgbClr val="FDFD31"/>
                </a:solidFill>
                <a:effectLst>
                  <a:outerShdw blurRad="38100" dist="38100" dir="2700000" algn="tl">
                    <a:srgbClr val="000000"/>
                  </a:outerShdw>
                </a:effectLst>
              </a:rPr>
              <a:t>(+) Lifting </a:t>
            </a:r>
            <a:r>
              <a:rPr lang="en-US" sz="1600" b="1" dirty="0" err="1" smtClean="0">
                <a:solidFill>
                  <a:srgbClr val="FDFD31"/>
                </a:solidFill>
                <a:effectLst>
                  <a:outerShdw blurRad="38100" dist="38100" dir="2700000" algn="tl">
                    <a:srgbClr val="000000"/>
                  </a:outerShdw>
                </a:effectLst>
              </a:rPr>
              <a:t>PriceVariance</a:t>
            </a:r>
            <a:endParaRPr lang="en-US" sz="1600" b="1" dirty="0" smtClean="0">
              <a:solidFill>
                <a:srgbClr val="FDFD31"/>
              </a:solidFill>
              <a:effectLst>
                <a:outerShdw blurRad="38100" dist="38100" dir="2700000" algn="tl">
                  <a:srgbClr val="000000"/>
                </a:outerShdw>
              </a:effectLst>
            </a:endParaRPr>
          </a:p>
          <a:p>
            <a:pPr marL="444500" indent="-266700" algn="l">
              <a:buFont typeface="Wingdings" pitchFamily="2" charset="2"/>
              <a:buNone/>
              <a:defRPr/>
            </a:pPr>
            <a:endParaRPr lang="en-US" sz="1600" b="1" dirty="0">
              <a:solidFill>
                <a:srgbClr val="FDFD31"/>
              </a:solidFill>
              <a:effectLst>
                <a:outerShdw blurRad="38100" dist="38100" dir="2700000" algn="tl">
                  <a:srgbClr val="000000"/>
                </a:outerShdw>
              </a:effectLst>
            </a:endParaRPr>
          </a:p>
          <a:p>
            <a:pPr marL="444500" indent="-266700" algn="l">
              <a:buFont typeface="Wingdings" pitchFamily="2" charset="2"/>
              <a:buNone/>
              <a:defRPr/>
            </a:pPr>
            <a:endParaRPr lang="en-US" sz="1600" b="1" dirty="0">
              <a:solidFill>
                <a:srgbClr val="FDFD31"/>
              </a:solidFill>
              <a:effectLst>
                <a:outerShdw blurRad="38100" dist="38100" dir="2700000" algn="tl">
                  <a:srgbClr val="000000"/>
                </a:outerShdw>
              </a:effectLst>
            </a:endParaRPr>
          </a:p>
          <a:p>
            <a:pPr marL="444500" indent="-266700" algn="l">
              <a:buFont typeface="Wingdings" pitchFamily="2" charset="2"/>
              <a:buAutoNum type="arabicPeriod" startAt="2"/>
              <a:defRPr/>
            </a:pPr>
            <a:r>
              <a:rPr lang="en-US" sz="1600" b="1" dirty="0">
                <a:solidFill>
                  <a:schemeClr val="tx1"/>
                </a:solidFill>
                <a:effectLst>
                  <a:outerShdw blurRad="38100" dist="38100" dir="2700000" algn="tl">
                    <a:srgbClr val="000000"/>
                  </a:outerShdw>
                </a:effectLst>
              </a:rPr>
              <a:t>Costs/Tax Deductions:</a:t>
            </a:r>
          </a:p>
          <a:p>
            <a:pPr marL="444500" indent="-266700" algn="l">
              <a:buFont typeface="Wingdings" pitchFamily="2" charset="2"/>
              <a:buNone/>
              <a:defRPr/>
            </a:pPr>
            <a:r>
              <a:rPr lang="en-US" sz="1600" b="1" dirty="0">
                <a:solidFill>
                  <a:srgbClr val="FDFD31"/>
                </a:solidFill>
                <a:effectLst>
                  <a:outerShdw blurRad="38100" dist="38100" dir="2700000" algn="tl">
                    <a:srgbClr val="000000"/>
                  </a:outerShdw>
                </a:effectLst>
              </a:rPr>
              <a:t>	- </a:t>
            </a:r>
            <a:r>
              <a:rPr lang="en-US" sz="1600" b="1" dirty="0" smtClean="0">
                <a:solidFill>
                  <a:srgbClr val="FDFD31"/>
                </a:solidFill>
                <a:effectLst>
                  <a:outerShdw blurRad="38100" dist="38100" dir="2700000" algn="tl">
                    <a:srgbClr val="000000"/>
                  </a:outerShdw>
                </a:effectLst>
              </a:rPr>
              <a:t>Cost Recovery</a:t>
            </a:r>
            <a:endParaRPr lang="en-US" sz="1600" b="1" dirty="0">
              <a:solidFill>
                <a:srgbClr val="FDFD31"/>
              </a:solidFill>
              <a:effectLst>
                <a:outerShdw blurRad="38100" dist="38100" dir="2700000" algn="tl">
                  <a:srgbClr val="000000"/>
                </a:outerShdw>
              </a:effectLst>
            </a:endParaRPr>
          </a:p>
          <a:p>
            <a:pPr marL="444500" indent="-266700" algn="l">
              <a:buFont typeface="Wingdings" pitchFamily="2" charset="2"/>
              <a:buNone/>
              <a:defRPr/>
            </a:pPr>
            <a:r>
              <a:rPr lang="en-US" sz="1600" b="1" dirty="0">
                <a:solidFill>
                  <a:srgbClr val="FDFD31"/>
                </a:solidFill>
                <a:effectLst>
                  <a:outerShdw blurRad="38100" dist="38100" dir="2700000" algn="tl">
                    <a:srgbClr val="000000"/>
                  </a:outerShdw>
                </a:effectLst>
              </a:rPr>
              <a:t>	- Bonuses </a:t>
            </a:r>
            <a:r>
              <a:rPr lang="en-US" sz="1600" dirty="0">
                <a:solidFill>
                  <a:srgbClr val="FDFD31"/>
                </a:solidFill>
                <a:effectLst>
                  <a:outerShdw blurRad="38100" dist="38100" dir="2700000" algn="tl">
                    <a:srgbClr val="000000"/>
                  </a:outerShdw>
                </a:effectLst>
              </a:rPr>
              <a:t>(PSC </a:t>
            </a:r>
            <a:r>
              <a:rPr lang="en-US" sz="1600" dirty="0" smtClean="0">
                <a:solidFill>
                  <a:srgbClr val="FDFD31"/>
                </a:solidFill>
                <a:effectLst>
                  <a:outerShdw blurRad="38100" dist="38100" dir="2700000" algn="tl">
                    <a:srgbClr val="000000"/>
                  </a:outerShdw>
                </a:effectLst>
              </a:rPr>
              <a:t>2008 onward</a:t>
            </a:r>
            <a:endParaRPr lang="en-US" sz="1600" dirty="0">
              <a:solidFill>
                <a:srgbClr val="FDFD31"/>
              </a:solidFill>
              <a:effectLst>
                <a:outerShdw blurRad="38100" dist="38100" dir="2700000" algn="tl">
                  <a:srgbClr val="000000"/>
                </a:outerShdw>
              </a:effectLst>
            </a:endParaRPr>
          </a:p>
          <a:p>
            <a:pPr marL="444500" indent="-266700" algn="l">
              <a:buFont typeface="Wingdings" pitchFamily="2" charset="2"/>
              <a:buNone/>
              <a:defRPr/>
            </a:pPr>
            <a:r>
              <a:rPr lang="en-US" sz="1600" dirty="0">
                <a:solidFill>
                  <a:srgbClr val="FDFD31"/>
                </a:solidFill>
                <a:effectLst>
                  <a:outerShdw blurRad="38100" dist="38100" dir="2700000" algn="tl">
                    <a:srgbClr val="000000"/>
                  </a:outerShdw>
                </a:effectLst>
              </a:rPr>
              <a:t>	  excludes bonuses</a:t>
            </a:r>
            <a:r>
              <a:rPr lang="en-US" sz="1600" dirty="0" smtClean="0">
                <a:solidFill>
                  <a:srgbClr val="FDFD31"/>
                </a:solidFill>
                <a:effectLst>
                  <a:outerShdw blurRad="38100" dist="38100" dir="2700000" algn="tl">
                    <a:srgbClr val="000000"/>
                  </a:outerShdw>
                </a:effectLst>
              </a:rPr>
              <a:t>)</a:t>
            </a:r>
          </a:p>
          <a:p>
            <a:pPr marL="444500" indent="-266700" algn="l">
              <a:buFont typeface="Wingdings" pitchFamily="2" charset="2"/>
              <a:buNone/>
              <a:defRPr/>
            </a:pPr>
            <a:endParaRPr lang="en-US" sz="1600" dirty="0">
              <a:solidFill>
                <a:srgbClr val="FDFD31"/>
              </a:solidFill>
              <a:effectLst>
                <a:outerShdw blurRad="38100" dist="38100" dir="2700000" algn="tl">
                  <a:srgbClr val="000000"/>
                </a:outerShdw>
              </a:effectLst>
            </a:endParaRPr>
          </a:p>
          <a:p>
            <a:pPr marL="444500" indent="-266700" algn="l">
              <a:buFont typeface="Wingdings" pitchFamily="2" charset="2"/>
              <a:buNone/>
              <a:defRPr/>
            </a:pPr>
            <a:endParaRPr lang="en-US" sz="1600" dirty="0">
              <a:solidFill>
                <a:srgbClr val="FDFD31"/>
              </a:solidFill>
              <a:effectLst>
                <a:outerShdw blurRad="38100" dist="38100" dir="2700000" algn="tl">
                  <a:srgbClr val="000000"/>
                </a:outerShdw>
              </a:effectLst>
            </a:endParaRPr>
          </a:p>
          <a:p>
            <a:pPr marL="444500" indent="-266700" algn="l">
              <a:buFont typeface="Wingdings" pitchFamily="2" charset="2"/>
              <a:buAutoNum type="arabicPeriod" startAt="3"/>
              <a:defRPr/>
            </a:pPr>
            <a:r>
              <a:rPr lang="en-US" sz="1600" b="1" dirty="0">
                <a:solidFill>
                  <a:schemeClr val="tx1"/>
                </a:solidFill>
                <a:effectLst>
                  <a:outerShdw blurRad="38100" dist="38100" dir="2700000" algn="tl">
                    <a:srgbClr val="000000"/>
                  </a:outerShdw>
                </a:effectLst>
              </a:rPr>
              <a:t>Taxable Income (1) – (2)</a:t>
            </a:r>
          </a:p>
          <a:p>
            <a:pPr marL="444500" indent="-266700" algn="l">
              <a:defRPr/>
            </a:pPr>
            <a:r>
              <a:rPr lang="en-US" sz="1600" b="1" dirty="0">
                <a:solidFill>
                  <a:srgbClr val="FDFD31"/>
                </a:solidFill>
                <a:effectLst>
                  <a:outerShdw blurRad="38100" dist="38100" dir="2700000" algn="tl">
                    <a:srgbClr val="000000"/>
                  </a:outerShdw>
                </a:effectLst>
              </a:rPr>
              <a:t>	</a:t>
            </a:r>
            <a:r>
              <a:rPr lang="en-US" sz="1600" b="1" dirty="0" smtClean="0">
                <a:solidFill>
                  <a:srgbClr val="FDFD31"/>
                </a:solidFill>
                <a:effectLst>
                  <a:outerShdw blurRad="38100" dist="38100" dir="2700000" algn="tl">
                    <a:srgbClr val="000000"/>
                  </a:outerShdw>
                </a:effectLst>
              </a:rPr>
              <a:t>- Corporate Income </a:t>
            </a:r>
            <a:r>
              <a:rPr lang="en-US" sz="1600" b="1" dirty="0">
                <a:solidFill>
                  <a:srgbClr val="FDFD31"/>
                </a:solidFill>
                <a:effectLst>
                  <a:outerShdw blurRad="38100" dist="38100" dir="2700000" algn="tl">
                    <a:srgbClr val="000000"/>
                  </a:outerShdw>
                </a:effectLst>
              </a:rPr>
              <a:t>Tax</a:t>
            </a:r>
          </a:p>
          <a:p>
            <a:pPr marL="444500" indent="-266700" algn="l">
              <a:lnSpc>
                <a:spcPct val="80000"/>
              </a:lnSpc>
              <a:defRPr/>
            </a:pPr>
            <a:r>
              <a:rPr lang="en-US" sz="1600" b="1" dirty="0">
                <a:solidFill>
                  <a:srgbClr val="FDFD31"/>
                </a:solidFill>
                <a:effectLst>
                  <a:outerShdw blurRad="38100" dist="38100" dir="2700000" algn="tl">
                    <a:srgbClr val="000000"/>
                  </a:outerShdw>
                </a:effectLst>
              </a:rPr>
              <a:t>	- Branch Profit Tax</a:t>
            </a:r>
          </a:p>
          <a:p>
            <a:pPr marL="444500" indent="-266700" algn="l">
              <a:lnSpc>
                <a:spcPct val="80000"/>
              </a:lnSpc>
              <a:defRPr/>
            </a:pPr>
            <a:endParaRPr lang="en-US" sz="1600" b="1" dirty="0">
              <a:solidFill>
                <a:srgbClr val="FDFD31"/>
              </a:solidFill>
              <a:effectLst>
                <a:outerShdw blurRad="38100" dist="38100" dir="2700000" algn="tl">
                  <a:srgbClr val="000000"/>
                </a:outerShdw>
              </a:effectLst>
            </a:endParaRPr>
          </a:p>
        </p:txBody>
      </p:sp>
      <p:sp>
        <p:nvSpPr>
          <p:cNvPr id="24" name="Text Box 3"/>
          <p:cNvSpPr txBox="1">
            <a:spLocks noChangeArrowheads="1"/>
          </p:cNvSpPr>
          <p:nvPr/>
        </p:nvSpPr>
        <p:spPr bwMode="auto">
          <a:xfrm>
            <a:off x="1828800" y="990600"/>
            <a:ext cx="1905000" cy="533400"/>
          </a:xfrm>
          <a:prstGeom prst="rect">
            <a:avLst/>
          </a:prstGeom>
          <a:solidFill>
            <a:srgbClr val="CC0000"/>
          </a:solidFill>
          <a:ln w="19050">
            <a:solidFill>
              <a:schemeClr val="bg2"/>
            </a:solidFill>
            <a:miter lim="800000"/>
            <a:headEnd/>
            <a:tailEnd/>
          </a:ln>
          <a:effectLst>
            <a:outerShdw dist="107763" dir="2700000" algn="ctr" rotWithShape="0">
              <a:schemeClr val="bg2">
                <a:alpha val="50000"/>
              </a:schemeClr>
            </a:outerShdw>
          </a:effectLst>
        </p:spPr>
        <p:txBody>
          <a:bodyPr anchor="ctr"/>
          <a:lstStyle/>
          <a:p>
            <a:pPr>
              <a:defRPr/>
            </a:pPr>
            <a:r>
              <a:rPr lang="en-US" b="1" dirty="0">
                <a:solidFill>
                  <a:schemeClr val="tx1"/>
                </a:solidFill>
              </a:rPr>
              <a:t>Gross Revenue</a:t>
            </a:r>
          </a:p>
        </p:txBody>
      </p:sp>
      <p:sp>
        <p:nvSpPr>
          <p:cNvPr id="25" name="Text Box 4"/>
          <p:cNvSpPr txBox="1">
            <a:spLocks noChangeArrowheads="1"/>
          </p:cNvSpPr>
          <p:nvPr/>
        </p:nvSpPr>
        <p:spPr bwMode="auto">
          <a:xfrm>
            <a:off x="533400" y="1447800"/>
            <a:ext cx="990600" cy="381000"/>
          </a:xfrm>
          <a:prstGeom prst="rect">
            <a:avLst/>
          </a:prstGeom>
          <a:solidFill>
            <a:srgbClr val="CC0000"/>
          </a:solidFill>
          <a:ln w="19050">
            <a:solidFill>
              <a:schemeClr val="bg2"/>
            </a:solidFill>
            <a:miter lim="800000"/>
            <a:headEnd/>
            <a:tailEnd/>
          </a:ln>
          <a:effectLst>
            <a:outerShdw dist="107763" dir="2700000" algn="ctr" rotWithShape="0">
              <a:schemeClr val="bg2">
                <a:alpha val="50000"/>
              </a:schemeClr>
            </a:outerShdw>
          </a:effectLst>
        </p:spPr>
        <p:txBody>
          <a:bodyPr anchor="ctr"/>
          <a:lstStyle/>
          <a:p>
            <a:pPr>
              <a:defRPr/>
            </a:pPr>
            <a:r>
              <a:rPr lang="en-US" b="1">
                <a:solidFill>
                  <a:schemeClr val="tx1"/>
                </a:solidFill>
              </a:rPr>
              <a:t>FTP</a:t>
            </a:r>
          </a:p>
        </p:txBody>
      </p:sp>
      <p:sp>
        <p:nvSpPr>
          <p:cNvPr id="26" name="Text Box 5"/>
          <p:cNvSpPr txBox="1">
            <a:spLocks noChangeArrowheads="1"/>
          </p:cNvSpPr>
          <p:nvPr/>
        </p:nvSpPr>
        <p:spPr bwMode="auto">
          <a:xfrm>
            <a:off x="1828800" y="1866900"/>
            <a:ext cx="1905000" cy="419100"/>
          </a:xfrm>
          <a:prstGeom prst="rect">
            <a:avLst/>
          </a:prstGeom>
          <a:solidFill>
            <a:srgbClr val="FFFF00"/>
          </a:solidFill>
          <a:ln w="19050">
            <a:solidFill>
              <a:schemeClr val="bg2"/>
            </a:solidFill>
            <a:miter lim="800000"/>
            <a:headEnd/>
            <a:tailEnd/>
          </a:ln>
          <a:effectLst>
            <a:outerShdw dist="107763" dir="2700000" algn="ctr" rotWithShape="0">
              <a:schemeClr val="bg2">
                <a:alpha val="50000"/>
              </a:schemeClr>
            </a:outerShdw>
          </a:effectLst>
        </p:spPr>
        <p:txBody>
          <a:bodyPr anchor="ctr"/>
          <a:lstStyle/>
          <a:p>
            <a:pPr>
              <a:defRPr/>
            </a:pPr>
            <a:r>
              <a:rPr lang="en-US" b="1">
                <a:solidFill>
                  <a:srgbClr val="A50021"/>
                </a:solidFill>
              </a:rPr>
              <a:t>Cost  Recovery</a:t>
            </a:r>
          </a:p>
        </p:txBody>
      </p:sp>
      <p:sp>
        <p:nvSpPr>
          <p:cNvPr id="27" name="Text Box 6"/>
          <p:cNvSpPr txBox="1">
            <a:spLocks noChangeArrowheads="1"/>
          </p:cNvSpPr>
          <p:nvPr/>
        </p:nvSpPr>
        <p:spPr bwMode="auto">
          <a:xfrm>
            <a:off x="1828800" y="2476500"/>
            <a:ext cx="1905000" cy="419100"/>
          </a:xfrm>
          <a:prstGeom prst="rect">
            <a:avLst/>
          </a:prstGeom>
          <a:solidFill>
            <a:srgbClr val="CC0000"/>
          </a:solidFill>
          <a:ln w="19050">
            <a:solidFill>
              <a:schemeClr val="bg2"/>
            </a:solidFill>
            <a:miter lim="800000"/>
            <a:headEnd/>
            <a:tailEnd/>
          </a:ln>
          <a:effectLst>
            <a:outerShdw dist="107763" dir="2700000" algn="ctr" rotWithShape="0">
              <a:schemeClr val="bg2">
                <a:alpha val="50000"/>
              </a:schemeClr>
            </a:outerShdw>
          </a:effectLst>
        </p:spPr>
        <p:txBody>
          <a:bodyPr anchor="ctr"/>
          <a:lstStyle/>
          <a:p>
            <a:pPr>
              <a:defRPr/>
            </a:pPr>
            <a:r>
              <a:rPr lang="en-US" b="1" dirty="0">
                <a:solidFill>
                  <a:schemeClr val="tx1"/>
                </a:solidFill>
              </a:rPr>
              <a:t>Equity to be Split</a:t>
            </a:r>
          </a:p>
        </p:txBody>
      </p:sp>
      <p:sp>
        <p:nvSpPr>
          <p:cNvPr id="28" name="Text Box 7"/>
          <p:cNvSpPr txBox="1">
            <a:spLocks noChangeArrowheads="1"/>
          </p:cNvSpPr>
          <p:nvPr/>
        </p:nvSpPr>
        <p:spPr bwMode="auto">
          <a:xfrm>
            <a:off x="3429000" y="3429000"/>
            <a:ext cx="1524000" cy="609600"/>
          </a:xfrm>
          <a:prstGeom prst="rect">
            <a:avLst/>
          </a:prstGeom>
          <a:solidFill>
            <a:srgbClr val="FFFF00"/>
          </a:solidFill>
          <a:ln w="19050">
            <a:solidFill>
              <a:schemeClr val="bg2"/>
            </a:solidFill>
            <a:miter lim="800000"/>
            <a:headEnd/>
            <a:tailEnd/>
          </a:ln>
          <a:effectLst>
            <a:outerShdw dist="107763" dir="2700000" algn="ctr" rotWithShape="0">
              <a:schemeClr val="bg2">
                <a:alpha val="50000"/>
              </a:schemeClr>
            </a:outerShdw>
          </a:effectLst>
        </p:spPr>
        <p:txBody>
          <a:bodyPr anchor="ctr"/>
          <a:lstStyle/>
          <a:p>
            <a:pPr>
              <a:defRPr/>
            </a:pPr>
            <a:r>
              <a:rPr lang="en-US" sz="1500" b="1" dirty="0" smtClean="0">
                <a:solidFill>
                  <a:srgbClr val="990033"/>
                </a:solidFill>
              </a:rPr>
              <a:t>CONTRACTOR Share</a:t>
            </a:r>
            <a:endParaRPr lang="en-US" sz="1500" b="1" dirty="0">
              <a:solidFill>
                <a:srgbClr val="990033"/>
              </a:solidFill>
            </a:endParaRPr>
          </a:p>
        </p:txBody>
      </p:sp>
      <p:sp>
        <p:nvSpPr>
          <p:cNvPr id="29" name="Text Box 8"/>
          <p:cNvSpPr txBox="1">
            <a:spLocks noChangeArrowheads="1"/>
          </p:cNvSpPr>
          <p:nvPr/>
        </p:nvSpPr>
        <p:spPr bwMode="auto">
          <a:xfrm>
            <a:off x="609600" y="3429000"/>
            <a:ext cx="1447800" cy="609600"/>
          </a:xfrm>
          <a:prstGeom prst="rect">
            <a:avLst/>
          </a:prstGeom>
          <a:gradFill rotWithShape="1">
            <a:gsLst>
              <a:gs pos="0">
                <a:srgbClr val="FF0000"/>
              </a:gs>
              <a:gs pos="100000">
                <a:srgbClr val="FFFFFF"/>
              </a:gs>
            </a:gsLst>
            <a:lin ang="5400000" scaled="1"/>
          </a:gradFill>
          <a:ln w="19050">
            <a:solidFill>
              <a:schemeClr val="bg2"/>
            </a:solidFill>
            <a:miter lim="800000"/>
            <a:headEnd/>
            <a:tailEnd/>
          </a:ln>
          <a:effectLst>
            <a:outerShdw dist="81320" dir="2319588" algn="ctr" rotWithShape="0">
              <a:schemeClr val="bg2"/>
            </a:outerShdw>
          </a:effectLst>
        </p:spPr>
        <p:txBody>
          <a:bodyPr anchor="ctr"/>
          <a:lstStyle/>
          <a:p>
            <a:pPr>
              <a:defRPr/>
            </a:pPr>
            <a:r>
              <a:rPr lang="en-US" sz="1400" b="1">
                <a:solidFill>
                  <a:srgbClr val="800000"/>
                </a:solidFill>
              </a:rPr>
              <a:t>BPMIGAS</a:t>
            </a:r>
          </a:p>
          <a:p>
            <a:pPr>
              <a:defRPr/>
            </a:pPr>
            <a:r>
              <a:rPr lang="en-US" sz="1400" b="1">
                <a:solidFill>
                  <a:srgbClr val="800000"/>
                </a:solidFill>
              </a:rPr>
              <a:t>Share</a:t>
            </a:r>
            <a:endParaRPr lang="en-US" sz="1200" b="1">
              <a:solidFill>
                <a:srgbClr val="800000"/>
              </a:solidFill>
            </a:endParaRPr>
          </a:p>
        </p:txBody>
      </p:sp>
      <p:sp>
        <p:nvSpPr>
          <p:cNvPr id="30" name="Line 9"/>
          <p:cNvSpPr>
            <a:spLocks noChangeShapeType="1"/>
          </p:cNvSpPr>
          <p:nvPr/>
        </p:nvSpPr>
        <p:spPr bwMode="auto">
          <a:xfrm>
            <a:off x="2819400" y="1524000"/>
            <a:ext cx="0" cy="381000"/>
          </a:xfrm>
          <a:prstGeom prst="line">
            <a:avLst/>
          </a:prstGeom>
          <a:noFill/>
          <a:ln w="28575" cap="sq">
            <a:solidFill>
              <a:schemeClr val="tx2"/>
            </a:solidFill>
            <a:round/>
            <a:headEnd type="none" w="sm" len="sm"/>
            <a:tailEnd type="triangle" w="med" len="med"/>
          </a:ln>
        </p:spPr>
        <p:txBody>
          <a:bodyPr/>
          <a:lstStyle/>
          <a:p>
            <a:endParaRPr lang="en-US"/>
          </a:p>
        </p:txBody>
      </p:sp>
      <p:sp>
        <p:nvSpPr>
          <p:cNvPr id="31" name="Line 10"/>
          <p:cNvSpPr>
            <a:spLocks noChangeShapeType="1"/>
          </p:cNvSpPr>
          <p:nvPr/>
        </p:nvSpPr>
        <p:spPr bwMode="auto">
          <a:xfrm>
            <a:off x="1600200" y="1600200"/>
            <a:ext cx="1219200" cy="0"/>
          </a:xfrm>
          <a:prstGeom prst="line">
            <a:avLst/>
          </a:prstGeom>
          <a:noFill/>
          <a:ln w="28575" cap="sq">
            <a:solidFill>
              <a:schemeClr val="tx2"/>
            </a:solidFill>
            <a:round/>
            <a:headEnd type="triangle" w="med" len="med"/>
            <a:tailEnd/>
          </a:ln>
        </p:spPr>
        <p:txBody>
          <a:bodyPr/>
          <a:lstStyle/>
          <a:p>
            <a:endParaRPr lang="en-US"/>
          </a:p>
        </p:txBody>
      </p:sp>
      <p:sp>
        <p:nvSpPr>
          <p:cNvPr id="32" name="Line 11"/>
          <p:cNvSpPr>
            <a:spLocks noChangeShapeType="1"/>
          </p:cNvSpPr>
          <p:nvPr/>
        </p:nvSpPr>
        <p:spPr bwMode="auto">
          <a:xfrm>
            <a:off x="2819400" y="2286000"/>
            <a:ext cx="0" cy="228600"/>
          </a:xfrm>
          <a:prstGeom prst="line">
            <a:avLst/>
          </a:prstGeom>
          <a:noFill/>
          <a:ln w="28575" cap="sq">
            <a:solidFill>
              <a:schemeClr val="tx2"/>
            </a:solidFill>
            <a:round/>
            <a:headEnd type="none" w="sm" len="sm"/>
            <a:tailEnd type="triangle" w="med" len="med"/>
          </a:ln>
        </p:spPr>
        <p:txBody>
          <a:bodyPr/>
          <a:lstStyle/>
          <a:p>
            <a:endParaRPr lang="en-US"/>
          </a:p>
        </p:txBody>
      </p:sp>
      <p:sp>
        <p:nvSpPr>
          <p:cNvPr id="33" name="Line 12"/>
          <p:cNvSpPr>
            <a:spLocks noChangeShapeType="1"/>
          </p:cNvSpPr>
          <p:nvPr/>
        </p:nvSpPr>
        <p:spPr bwMode="auto">
          <a:xfrm>
            <a:off x="2819400" y="3200400"/>
            <a:ext cx="1371600" cy="0"/>
          </a:xfrm>
          <a:prstGeom prst="line">
            <a:avLst/>
          </a:prstGeom>
          <a:noFill/>
          <a:ln w="28575" cap="sq">
            <a:solidFill>
              <a:schemeClr val="tx2"/>
            </a:solidFill>
            <a:round/>
            <a:headEnd type="none" w="sm" len="sm"/>
            <a:tailEnd type="none" w="sm" len="sm"/>
          </a:ln>
        </p:spPr>
        <p:txBody>
          <a:bodyPr/>
          <a:lstStyle/>
          <a:p>
            <a:endParaRPr lang="en-US"/>
          </a:p>
        </p:txBody>
      </p:sp>
      <p:sp>
        <p:nvSpPr>
          <p:cNvPr id="34" name="Line 13"/>
          <p:cNvSpPr>
            <a:spLocks noChangeShapeType="1"/>
          </p:cNvSpPr>
          <p:nvPr/>
        </p:nvSpPr>
        <p:spPr bwMode="auto">
          <a:xfrm>
            <a:off x="1371600" y="3200400"/>
            <a:ext cx="0" cy="228600"/>
          </a:xfrm>
          <a:prstGeom prst="line">
            <a:avLst/>
          </a:prstGeom>
          <a:noFill/>
          <a:ln w="28575" cap="sq">
            <a:solidFill>
              <a:srgbClr val="FF0000"/>
            </a:solidFill>
            <a:round/>
            <a:headEnd type="none" w="sm" len="sm"/>
            <a:tailEnd type="triangle" w="med" len="med"/>
          </a:ln>
        </p:spPr>
        <p:txBody>
          <a:bodyPr/>
          <a:lstStyle/>
          <a:p>
            <a:endParaRPr lang="en-US"/>
          </a:p>
        </p:txBody>
      </p:sp>
      <p:sp>
        <p:nvSpPr>
          <p:cNvPr id="35" name="Line 14"/>
          <p:cNvSpPr>
            <a:spLocks noChangeShapeType="1"/>
          </p:cNvSpPr>
          <p:nvPr/>
        </p:nvSpPr>
        <p:spPr bwMode="auto">
          <a:xfrm>
            <a:off x="4191000" y="3200400"/>
            <a:ext cx="0" cy="228600"/>
          </a:xfrm>
          <a:prstGeom prst="line">
            <a:avLst/>
          </a:prstGeom>
          <a:noFill/>
          <a:ln w="28575" cap="sq">
            <a:solidFill>
              <a:schemeClr val="tx2"/>
            </a:solidFill>
            <a:round/>
            <a:headEnd type="none" w="sm" len="sm"/>
            <a:tailEnd type="triangle" w="med" len="med"/>
          </a:ln>
        </p:spPr>
        <p:txBody>
          <a:bodyPr/>
          <a:lstStyle/>
          <a:p>
            <a:endParaRPr lang="en-US"/>
          </a:p>
        </p:txBody>
      </p:sp>
      <p:sp>
        <p:nvSpPr>
          <p:cNvPr id="36" name="Line 15"/>
          <p:cNvSpPr>
            <a:spLocks noChangeShapeType="1"/>
          </p:cNvSpPr>
          <p:nvPr/>
        </p:nvSpPr>
        <p:spPr bwMode="auto">
          <a:xfrm flipV="1">
            <a:off x="2819400" y="2971800"/>
            <a:ext cx="0" cy="228600"/>
          </a:xfrm>
          <a:prstGeom prst="line">
            <a:avLst/>
          </a:prstGeom>
          <a:noFill/>
          <a:ln w="28575" cap="sq">
            <a:solidFill>
              <a:schemeClr val="tx1"/>
            </a:solidFill>
            <a:round/>
            <a:headEnd type="none" w="sm" len="sm"/>
            <a:tailEnd type="none" w="sm" len="sm"/>
          </a:ln>
        </p:spPr>
        <p:txBody>
          <a:bodyPr/>
          <a:lstStyle/>
          <a:p>
            <a:endParaRPr lang="en-US"/>
          </a:p>
        </p:txBody>
      </p:sp>
      <p:sp>
        <p:nvSpPr>
          <p:cNvPr id="37" name="Line 16"/>
          <p:cNvSpPr>
            <a:spLocks noChangeShapeType="1"/>
          </p:cNvSpPr>
          <p:nvPr/>
        </p:nvSpPr>
        <p:spPr bwMode="auto">
          <a:xfrm>
            <a:off x="1066800" y="1828800"/>
            <a:ext cx="0" cy="1219200"/>
          </a:xfrm>
          <a:prstGeom prst="line">
            <a:avLst/>
          </a:prstGeom>
          <a:noFill/>
          <a:ln w="28575" cap="sq">
            <a:solidFill>
              <a:schemeClr val="tx1"/>
            </a:solidFill>
            <a:round/>
            <a:headEnd type="none" w="sm" len="sm"/>
            <a:tailEnd type="none" w="sm" len="sm"/>
          </a:ln>
        </p:spPr>
        <p:txBody>
          <a:bodyPr/>
          <a:lstStyle/>
          <a:p>
            <a:endParaRPr lang="en-US"/>
          </a:p>
        </p:txBody>
      </p:sp>
      <p:sp>
        <p:nvSpPr>
          <p:cNvPr id="38" name="Line 17"/>
          <p:cNvSpPr>
            <a:spLocks noChangeShapeType="1"/>
          </p:cNvSpPr>
          <p:nvPr/>
        </p:nvSpPr>
        <p:spPr bwMode="auto">
          <a:xfrm flipH="1">
            <a:off x="1066800" y="3048000"/>
            <a:ext cx="1676400" cy="0"/>
          </a:xfrm>
          <a:prstGeom prst="line">
            <a:avLst/>
          </a:prstGeom>
          <a:noFill/>
          <a:ln w="28575" cap="sq">
            <a:solidFill>
              <a:schemeClr val="tx1"/>
            </a:solidFill>
            <a:round/>
            <a:headEnd type="triangle" w="med" len="med"/>
            <a:tailEnd/>
          </a:ln>
        </p:spPr>
        <p:txBody>
          <a:bodyPr/>
          <a:lstStyle/>
          <a:p>
            <a:endParaRPr lang="en-US"/>
          </a:p>
        </p:txBody>
      </p:sp>
      <p:sp>
        <p:nvSpPr>
          <p:cNvPr id="39" name="Line 18"/>
          <p:cNvSpPr>
            <a:spLocks noChangeShapeType="1"/>
          </p:cNvSpPr>
          <p:nvPr/>
        </p:nvSpPr>
        <p:spPr bwMode="auto">
          <a:xfrm>
            <a:off x="1371600" y="4059238"/>
            <a:ext cx="0" cy="1198562"/>
          </a:xfrm>
          <a:prstGeom prst="line">
            <a:avLst/>
          </a:prstGeom>
          <a:noFill/>
          <a:ln w="28575" cap="sq">
            <a:solidFill>
              <a:srgbClr val="FF0000"/>
            </a:solidFill>
            <a:round/>
            <a:headEnd type="none" w="sm" len="sm"/>
            <a:tailEnd type="triangle" w="med" len="med"/>
          </a:ln>
        </p:spPr>
        <p:txBody>
          <a:bodyPr/>
          <a:lstStyle/>
          <a:p>
            <a:endParaRPr lang="en-US"/>
          </a:p>
        </p:txBody>
      </p:sp>
      <p:sp>
        <p:nvSpPr>
          <p:cNvPr id="40" name="Text Box 19"/>
          <p:cNvSpPr txBox="1">
            <a:spLocks noChangeArrowheads="1"/>
          </p:cNvSpPr>
          <p:nvPr/>
        </p:nvSpPr>
        <p:spPr bwMode="auto">
          <a:xfrm>
            <a:off x="2133600" y="4038600"/>
            <a:ext cx="838200" cy="304800"/>
          </a:xfrm>
          <a:prstGeom prst="rect">
            <a:avLst/>
          </a:prstGeom>
          <a:gradFill rotWithShape="1">
            <a:gsLst>
              <a:gs pos="0">
                <a:srgbClr val="FF0000"/>
              </a:gs>
              <a:gs pos="100000">
                <a:srgbClr val="FFFFFF"/>
              </a:gs>
            </a:gsLst>
            <a:lin ang="5400000" scaled="1"/>
          </a:gradFill>
          <a:ln w="19050">
            <a:solidFill>
              <a:schemeClr val="bg2"/>
            </a:solidFill>
            <a:miter lim="800000"/>
            <a:headEnd/>
            <a:tailEnd/>
          </a:ln>
          <a:effectLst>
            <a:outerShdw dist="71842" dir="2700000" algn="ctr" rotWithShape="0">
              <a:schemeClr val="bg2"/>
            </a:outerShdw>
          </a:effectLst>
        </p:spPr>
        <p:txBody>
          <a:bodyPr anchor="ctr"/>
          <a:lstStyle/>
          <a:p>
            <a:pPr>
              <a:defRPr/>
            </a:pPr>
            <a:r>
              <a:rPr lang="en-US" sz="1200" b="1">
                <a:solidFill>
                  <a:srgbClr val="990033"/>
                </a:solidFill>
              </a:rPr>
              <a:t>DMO</a:t>
            </a:r>
          </a:p>
        </p:txBody>
      </p:sp>
      <p:sp>
        <p:nvSpPr>
          <p:cNvPr id="41" name="Text Box 20"/>
          <p:cNvSpPr txBox="1">
            <a:spLocks noChangeArrowheads="1"/>
          </p:cNvSpPr>
          <p:nvPr/>
        </p:nvSpPr>
        <p:spPr bwMode="auto">
          <a:xfrm>
            <a:off x="3124200" y="4343400"/>
            <a:ext cx="838200" cy="304800"/>
          </a:xfrm>
          <a:prstGeom prst="rect">
            <a:avLst/>
          </a:prstGeom>
          <a:solidFill>
            <a:srgbClr val="FFFF00"/>
          </a:solidFill>
          <a:ln w="19050">
            <a:solidFill>
              <a:schemeClr val="bg2"/>
            </a:solidFill>
            <a:miter lim="800000"/>
            <a:headEnd/>
            <a:tailEnd/>
          </a:ln>
          <a:effectLst>
            <a:outerShdw dist="71842" dir="2700000" algn="ctr" rotWithShape="0">
              <a:schemeClr val="bg2"/>
            </a:outerShdw>
          </a:effectLst>
        </p:spPr>
        <p:txBody>
          <a:bodyPr anchor="ctr"/>
          <a:lstStyle/>
          <a:p>
            <a:pPr>
              <a:defRPr/>
            </a:pPr>
            <a:r>
              <a:rPr lang="en-US" sz="1200" b="1" dirty="0" smtClean="0">
                <a:solidFill>
                  <a:srgbClr val="990033"/>
                </a:solidFill>
              </a:rPr>
              <a:t>DMO Fee</a:t>
            </a:r>
            <a:endParaRPr lang="en-US" sz="1200" b="1" dirty="0">
              <a:solidFill>
                <a:srgbClr val="990033"/>
              </a:solidFill>
            </a:endParaRPr>
          </a:p>
        </p:txBody>
      </p:sp>
      <p:sp>
        <p:nvSpPr>
          <p:cNvPr id="42" name="Line 21"/>
          <p:cNvSpPr>
            <a:spLocks noChangeShapeType="1"/>
          </p:cNvSpPr>
          <p:nvPr/>
        </p:nvSpPr>
        <p:spPr bwMode="auto">
          <a:xfrm flipH="1">
            <a:off x="1524000" y="4495800"/>
            <a:ext cx="1600200" cy="0"/>
          </a:xfrm>
          <a:prstGeom prst="line">
            <a:avLst/>
          </a:prstGeom>
          <a:noFill/>
          <a:ln w="28575" cap="sq">
            <a:solidFill>
              <a:schemeClr val="tx2"/>
            </a:solidFill>
            <a:round/>
            <a:headEnd type="none" w="sm" len="sm"/>
            <a:tailEnd/>
          </a:ln>
        </p:spPr>
        <p:txBody>
          <a:bodyPr/>
          <a:lstStyle/>
          <a:p>
            <a:endParaRPr lang="en-US"/>
          </a:p>
        </p:txBody>
      </p:sp>
      <p:sp>
        <p:nvSpPr>
          <p:cNvPr id="43" name="Line 22"/>
          <p:cNvSpPr>
            <a:spLocks noChangeShapeType="1"/>
          </p:cNvSpPr>
          <p:nvPr/>
        </p:nvSpPr>
        <p:spPr bwMode="auto">
          <a:xfrm flipV="1">
            <a:off x="3810000" y="4038600"/>
            <a:ext cx="0" cy="228600"/>
          </a:xfrm>
          <a:prstGeom prst="line">
            <a:avLst/>
          </a:prstGeom>
          <a:noFill/>
          <a:ln w="28575" cap="sq">
            <a:solidFill>
              <a:srgbClr val="FF0000"/>
            </a:solidFill>
            <a:round/>
            <a:headEnd type="none" w="sm" len="sm"/>
            <a:tailEnd/>
          </a:ln>
        </p:spPr>
        <p:txBody>
          <a:bodyPr/>
          <a:lstStyle/>
          <a:p>
            <a:endParaRPr lang="en-US"/>
          </a:p>
        </p:txBody>
      </p:sp>
      <p:sp>
        <p:nvSpPr>
          <p:cNvPr id="44" name="Line 23"/>
          <p:cNvSpPr>
            <a:spLocks noChangeShapeType="1"/>
          </p:cNvSpPr>
          <p:nvPr/>
        </p:nvSpPr>
        <p:spPr bwMode="auto">
          <a:xfrm flipH="1">
            <a:off x="1752600" y="4267200"/>
            <a:ext cx="381000" cy="0"/>
          </a:xfrm>
          <a:prstGeom prst="line">
            <a:avLst/>
          </a:prstGeom>
          <a:noFill/>
          <a:ln w="28575" cap="sq">
            <a:solidFill>
              <a:srgbClr val="FF0000"/>
            </a:solidFill>
            <a:round/>
            <a:headEnd type="none" w="sm" len="sm"/>
            <a:tailEnd type="none" w="sm" len="sm"/>
          </a:ln>
        </p:spPr>
        <p:txBody>
          <a:bodyPr/>
          <a:lstStyle/>
          <a:p>
            <a:endParaRPr lang="en-US"/>
          </a:p>
        </p:txBody>
      </p:sp>
      <p:sp>
        <p:nvSpPr>
          <p:cNvPr id="45" name="Text Box 24"/>
          <p:cNvSpPr txBox="1">
            <a:spLocks noChangeArrowheads="1"/>
          </p:cNvSpPr>
          <p:nvPr/>
        </p:nvSpPr>
        <p:spPr bwMode="auto">
          <a:xfrm>
            <a:off x="533400" y="5257800"/>
            <a:ext cx="1676400" cy="838200"/>
          </a:xfrm>
          <a:prstGeom prst="rect">
            <a:avLst/>
          </a:prstGeom>
          <a:gradFill rotWithShape="1">
            <a:gsLst>
              <a:gs pos="0">
                <a:srgbClr val="FF0000"/>
              </a:gs>
              <a:gs pos="100000">
                <a:srgbClr val="FFFFFF"/>
              </a:gs>
            </a:gsLst>
            <a:lin ang="5400000" scaled="1"/>
          </a:gradFill>
          <a:ln w="19050">
            <a:solidFill>
              <a:schemeClr val="bg2"/>
            </a:solidFill>
            <a:miter lim="800000"/>
            <a:headEnd/>
            <a:tailEnd/>
          </a:ln>
          <a:effectLst>
            <a:outerShdw dist="81320" dir="2319588" algn="ctr" rotWithShape="0">
              <a:schemeClr val="bg2"/>
            </a:outerShdw>
          </a:effectLst>
        </p:spPr>
        <p:txBody>
          <a:bodyPr anchor="ctr"/>
          <a:lstStyle/>
          <a:p>
            <a:pPr>
              <a:defRPr/>
            </a:pPr>
            <a:r>
              <a:rPr lang="en-US" b="1">
                <a:solidFill>
                  <a:srgbClr val="990033"/>
                </a:solidFill>
              </a:rPr>
              <a:t>Indonesia</a:t>
            </a:r>
          </a:p>
          <a:p>
            <a:pPr>
              <a:defRPr/>
            </a:pPr>
            <a:r>
              <a:rPr lang="en-US" b="1">
                <a:solidFill>
                  <a:srgbClr val="990033"/>
                </a:solidFill>
              </a:rPr>
              <a:t>Share</a:t>
            </a:r>
          </a:p>
        </p:txBody>
      </p:sp>
      <p:sp>
        <p:nvSpPr>
          <p:cNvPr id="46" name="Line 25"/>
          <p:cNvSpPr>
            <a:spLocks noChangeShapeType="1"/>
          </p:cNvSpPr>
          <p:nvPr/>
        </p:nvSpPr>
        <p:spPr bwMode="auto">
          <a:xfrm flipV="1">
            <a:off x="1524000" y="4038600"/>
            <a:ext cx="0" cy="457200"/>
          </a:xfrm>
          <a:prstGeom prst="line">
            <a:avLst/>
          </a:prstGeom>
          <a:noFill/>
          <a:ln w="28575" cap="sq">
            <a:solidFill>
              <a:schemeClr val="tx2"/>
            </a:solidFill>
            <a:round/>
            <a:headEnd/>
            <a:tailEnd/>
          </a:ln>
        </p:spPr>
        <p:txBody>
          <a:bodyPr>
            <a:spAutoFit/>
          </a:bodyPr>
          <a:lstStyle/>
          <a:p>
            <a:endParaRPr lang="en-US"/>
          </a:p>
        </p:txBody>
      </p:sp>
      <p:sp>
        <p:nvSpPr>
          <p:cNvPr id="47" name="Line 26"/>
          <p:cNvSpPr>
            <a:spLocks noChangeShapeType="1"/>
          </p:cNvSpPr>
          <p:nvPr/>
        </p:nvSpPr>
        <p:spPr bwMode="auto">
          <a:xfrm flipV="1">
            <a:off x="4038600" y="4038600"/>
            <a:ext cx="0" cy="457200"/>
          </a:xfrm>
          <a:prstGeom prst="line">
            <a:avLst/>
          </a:prstGeom>
          <a:noFill/>
          <a:ln w="28575" cap="sq">
            <a:solidFill>
              <a:schemeClr val="tx2"/>
            </a:solidFill>
            <a:round/>
            <a:headEnd/>
            <a:tailEnd type="triangle" w="med" len="med"/>
          </a:ln>
        </p:spPr>
        <p:txBody>
          <a:bodyPr>
            <a:spAutoFit/>
          </a:bodyPr>
          <a:lstStyle/>
          <a:p>
            <a:endParaRPr lang="en-US"/>
          </a:p>
        </p:txBody>
      </p:sp>
      <p:sp>
        <p:nvSpPr>
          <p:cNvPr id="48" name="Line 27"/>
          <p:cNvSpPr>
            <a:spLocks noChangeShapeType="1"/>
          </p:cNvSpPr>
          <p:nvPr/>
        </p:nvSpPr>
        <p:spPr bwMode="auto">
          <a:xfrm flipH="1">
            <a:off x="2971800" y="4267200"/>
            <a:ext cx="838200" cy="0"/>
          </a:xfrm>
          <a:prstGeom prst="line">
            <a:avLst/>
          </a:prstGeom>
          <a:noFill/>
          <a:ln w="28575" cap="sq">
            <a:solidFill>
              <a:srgbClr val="FF0000"/>
            </a:solidFill>
            <a:round/>
            <a:headEnd type="none" w="sm" len="sm"/>
            <a:tailEnd type="none" w="sm" len="sm"/>
          </a:ln>
        </p:spPr>
        <p:txBody>
          <a:bodyPr/>
          <a:lstStyle/>
          <a:p>
            <a:endParaRPr lang="en-US"/>
          </a:p>
        </p:txBody>
      </p:sp>
      <p:sp>
        <p:nvSpPr>
          <p:cNvPr id="49" name="Text Box 29"/>
          <p:cNvSpPr txBox="1">
            <a:spLocks noChangeArrowheads="1"/>
          </p:cNvSpPr>
          <p:nvPr/>
        </p:nvSpPr>
        <p:spPr bwMode="auto">
          <a:xfrm>
            <a:off x="1752600" y="4572000"/>
            <a:ext cx="1219200" cy="381000"/>
          </a:xfrm>
          <a:prstGeom prst="rect">
            <a:avLst/>
          </a:prstGeom>
          <a:gradFill rotWithShape="1">
            <a:gsLst>
              <a:gs pos="0">
                <a:srgbClr val="FF0000"/>
              </a:gs>
              <a:gs pos="100000">
                <a:srgbClr val="FFFFFF"/>
              </a:gs>
            </a:gsLst>
            <a:lin ang="5400000" scaled="1"/>
          </a:gradFill>
          <a:ln w="19050">
            <a:solidFill>
              <a:schemeClr val="bg2"/>
            </a:solidFill>
            <a:miter lim="800000"/>
            <a:headEnd/>
            <a:tailEnd/>
          </a:ln>
          <a:effectLst>
            <a:outerShdw dist="81320" dir="2319588" algn="ctr" rotWithShape="0">
              <a:schemeClr val="bg2"/>
            </a:outerShdw>
          </a:effectLst>
        </p:spPr>
        <p:txBody>
          <a:bodyPr anchor="ctr"/>
          <a:lstStyle/>
          <a:p>
            <a:pPr>
              <a:defRPr/>
            </a:pPr>
            <a:r>
              <a:rPr lang="en-US" b="1" dirty="0" err="1"/>
              <a:t>Gov’t</a:t>
            </a:r>
            <a:r>
              <a:rPr lang="en-US" b="1" dirty="0"/>
              <a:t> Tax</a:t>
            </a:r>
          </a:p>
        </p:txBody>
      </p:sp>
      <p:sp>
        <p:nvSpPr>
          <p:cNvPr id="50" name="Line 30"/>
          <p:cNvSpPr>
            <a:spLocks noChangeShapeType="1"/>
          </p:cNvSpPr>
          <p:nvPr/>
        </p:nvSpPr>
        <p:spPr bwMode="auto">
          <a:xfrm>
            <a:off x="2971800" y="4800600"/>
            <a:ext cx="1219200" cy="0"/>
          </a:xfrm>
          <a:prstGeom prst="line">
            <a:avLst/>
          </a:prstGeom>
          <a:noFill/>
          <a:ln w="28575" cap="sq">
            <a:solidFill>
              <a:srgbClr val="FF0000"/>
            </a:solidFill>
            <a:round/>
            <a:headEnd/>
            <a:tailEnd/>
          </a:ln>
        </p:spPr>
        <p:txBody>
          <a:bodyPr>
            <a:spAutoFit/>
          </a:bodyPr>
          <a:lstStyle/>
          <a:p>
            <a:endParaRPr lang="en-US"/>
          </a:p>
        </p:txBody>
      </p:sp>
      <p:sp>
        <p:nvSpPr>
          <p:cNvPr id="51" name="Line 32"/>
          <p:cNvSpPr>
            <a:spLocks noChangeShapeType="1"/>
          </p:cNvSpPr>
          <p:nvPr/>
        </p:nvSpPr>
        <p:spPr bwMode="auto">
          <a:xfrm>
            <a:off x="5181600" y="2057400"/>
            <a:ext cx="0" cy="3657600"/>
          </a:xfrm>
          <a:prstGeom prst="line">
            <a:avLst/>
          </a:prstGeom>
          <a:noFill/>
          <a:ln w="28575" cap="sq">
            <a:solidFill>
              <a:schemeClr val="tx2"/>
            </a:solidFill>
            <a:round/>
            <a:headEnd type="none" w="sm" len="sm"/>
            <a:tailEnd type="none" w="sm" len="sm"/>
          </a:ln>
        </p:spPr>
        <p:txBody>
          <a:bodyPr/>
          <a:lstStyle/>
          <a:p>
            <a:endParaRPr lang="en-US"/>
          </a:p>
        </p:txBody>
      </p:sp>
      <p:sp>
        <p:nvSpPr>
          <p:cNvPr id="52" name="Line 33"/>
          <p:cNvSpPr>
            <a:spLocks noChangeShapeType="1"/>
          </p:cNvSpPr>
          <p:nvPr/>
        </p:nvSpPr>
        <p:spPr bwMode="auto">
          <a:xfrm>
            <a:off x="4953000" y="5715000"/>
            <a:ext cx="228600" cy="0"/>
          </a:xfrm>
          <a:prstGeom prst="line">
            <a:avLst/>
          </a:prstGeom>
          <a:noFill/>
          <a:ln w="28575" cap="sq">
            <a:solidFill>
              <a:schemeClr val="tx2"/>
            </a:solidFill>
            <a:round/>
            <a:headEnd type="triangle" w="med" len="med"/>
            <a:tailEnd/>
          </a:ln>
        </p:spPr>
        <p:txBody>
          <a:bodyPr/>
          <a:lstStyle/>
          <a:p>
            <a:endParaRPr lang="en-US"/>
          </a:p>
        </p:txBody>
      </p:sp>
      <p:sp>
        <p:nvSpPr>
          <p:cNvPr id="53" name="Line 34"/>
          <p:cNvSpPr>
            <a:spLocks noChangeShapeType="1"/>
          </p:cNvSpPr>
          <p:nvPr/>
        </p:nvSpPr>
        <p:spPr bwMode="auto">
          <a:xfrm flipH="1">
            <a:off x="3733800" y="2057400"/>
            <a:ext cx="1447800" cy="0"/>
          </a:xfrm>
          <a:prstGeom prst="line">
            <a:avLst/>
          </a:prstGeom>
          <a:noFill/>
          <a:ln w="28575" cap="sq">
            <a:solidFill>
              <a:schemeClr val="tx2"/>
            </a:solidFill>
            <a:round/>
            <a:headEnd type="none" w="sm" len="sm"/>
            <a:tailEnd type="none" w="sm" len="sm"/>
          </a:ln>
        </p:spPr>
        <p:txBody>
          <a:bodyPr/>
          <a:lstStyle/>
          <a:p>
            <a:endParaRPr lang="en-US"/>
          </a:p>
        </p:txBody>
      </p:sp>
      <p:sp>
        <p:nvSpPr>
          <p:cNvPr id="54" name="Line 35"/>
          <p:cNvSpPr>
            <a:spLocks noChangeShapeType="1"/>
          </p:cNvSpPr>
          <p:nvPr/>
        </p:nvSpPr>
        <p:spPr bwMode="auto">
          <a:xfrm flipH="1">
            <a:off x="1371600" y="4800600"/>
            <a:ext cx="381000" cy="0"/>
          </a:xfrm>
          <a:prstGeom prst="line">
            <a:avLst/>
          </a:prstGeom>
          <a:noFill/>
          <a:ln w="28575" cap="sq">
            <a:solidFill>
              <a:srgbClr val="FF0000"/>
            </a:solidFill>
            <a:round/>
            <a:headEnd type="none" w="sm" len="sm"/>
            <a:tailEnd type="triangle" w="med" len="med"/>
          </a:ln>
        </p:spPr>
        <p:txBody>
          <a:bodyPr/>
          <a:lstStyle/>
          <a:p>
            <a:endParaRPr lang="en-US"/>
          </a:p>
        </p:txBody>
      </p:sp>
      <p:sp>
        <p:nvSpPr>
          <p:cNvPr id="55" name="Line 36"/>
          <p:cNvSpPr>
            <a:spLocks noChangeShapeType="1"/>
          </p:cNvSpPr>
          <p:nvPr/>
        </p:nvSpPr>
        <p:spPr bwMode="auto">
          <a:xfrm flipH="1">
            <a:off x="1371600" y="3200400"/>
            <a:ext cx="1447800" cy="0"/>
          </a:xfrm>
          <a:prstGeom prst="line">
            <a:avLst/>
          </a:prstGeom>
          <a:noFill/>
          <a:ln w="28575" cap="sq">
            <a:solidFill>
              <a:srgbClr val="FF0000"/>
            </a:solidFill>
            <a:round/>
            <a:headEnd type="none" w="sm" len="sm"/>
            <a:tailEnd type="none" w="sm" len="sm"/>
          </a:ln>
        </p:spPr>
        <p:txBody>
          <a:bodyPr/>
          <a:lstStyle/>
          <a:p>
            <a:endParaRPr lang="en-US"/>
          </a:p>
        </p:txBody>
      </p:sp>
      <p:sp>
        <p:nvSpPr>
          <p:cNvPr id="56" name="Line 37"/>
          <p:cNvSpPr>
            <a:spLocks noChangeShapeType="1"/>
          </p:cNvSpPr>
          <p:nvPr/>
        </p:nvSpPr>
        <p:spPr bwMode="auto">
          <a:xfrm flipV="1">
            <a:off x="1752600" y="4038600"/>
            <a:ext cx="0" cy="228600"/>
          </a:xfrm>
          <a:prstGeom prst="line">
            <a:avLst/>
          </a:prstGeom>
          <a:noFill/>
          <a:ln w="28575" cap="sq">
            <a:solidFill>
              <a:srgbClr val="FF0000"/>
            </a:solidFill>
            <a:round/>
            <a:headEnd type="none" w="sm" len="sm"/>
            <a:tailEnd type="triangle" w="med" len="med"/>
          </a:ln>
        </p:spPr>
        <p:txBody>
          <a:bodyPr/>
          <a:lstStyle/>
          <a:p>
            <a:endParaRPr lang="en-US"/>
          </a:p>
        </p:txBody>
      </p:sp>
      <p:sp>
        <p:nvSpPr>
          <p:cNvPr id="57" name="Text Box 38"/>
          <p:cNvSpPr txBox="1">
            <a:spLocks noChangeArrowheads="1"/>
          </p:cNvSpPr>
          <p:nvPr/>
        </p:nvSpPr>
        <p:spPr bwMode="auto">
          <a:xfrm>
            <a:off x="5257800" y="5835650"/>
            <a:ext cx="3581400" cy="336550"/>
          </a:xfrm>
          <a:prstGeom prst="rect">
            <a:avLst/>
          </a:prstGeom>
          <a:solidFill>
            <a:schemeClr val="bg2">
              <a:lumMod val="75000"/>
            </a:schemeClr>
          </a:solidFill>
          <a:ln w="12700" cap="sq">
            <a:noFill/>
            <a:miter lim="800000"/>
            <a:headEnd type="none" w="sm" len="sm"/>
            <a:tailEnd type="none" w="sm" len="sm"/>
          </a:ln>
          <a:effectLst>
            <a:outerShdw dist="107763" dir="2700000" algn="ctr" rotWithShape="0">
              <a:schemeClr val="bg2">
                <a:alpha val="50000"/>
              </a:schemeClr>
            </a:outerShdw>
          </a:effectLst>
        </p:spPr>
        <p:txBody>
          <a:bodyPr>
            <a:spAutoFit/>
          </a:bodyPr>
          <a:lstStyle/>
          <a:p>
            <a:pPr>
              <a:defRPr/>
            </a:pPr>
            <a:r>
              <a:rPr lang="en-US" b="1" dirty="0">
                <a:solidFill>
                  <a:schemeClr val="tx1"/>
                </a:solidFill>
              </a:rPr>
              <a:t>OTHER </a:t>
            </a:r>
            <a:r>
              <a:rPr lang="en-US" b="1" dirty="0" smtClean="0">
                <a:solidFill>
                  <a:schemeClr val="tx1"/>
                </a:solidFill>
              </a:rPr>
              <a:t>INCOME TAXES </a:t>
            </a:r>
            <a:endParaRPr lang="en-US" b="1" dirty="0">
              <a:solidFill>
                <a:schemeClr val="tx1"/>
              </a:solidFill>
            </a:endParaRPr>
          </a:p>
        </p:txBody>
      </p:sp>
      <p:sp>
        <p:nvSpPr>
          <p:cNvPr id="58" name="Text Box 39"/>
          <p:cNvSpPr txBox="1">
            <a:spLocks noChangeArrowheads="1"/>
          </p:cNvSpPr>
          <p:nvPr/>
        </p:nvSpPr>
        <p:spPr bwMode="auto">
          <a:xfrm>
            <a:off x="3200400" y="5257800"/>
            <a:ext cx="942972" cy="609600"/>
          </a:xfrm>
          <a:prstGeom prst="rect">
            <a:avLst/>
          </a:prstGeom>
          <a:solidFill>
            <a:srgbClr val="FFFF00"/>
          </a:solidFill>
          <a:ln w="19050">
            <a:solidFill>
              <a:schemeClr val="bg2"/>
            </a:solidFill>
            <a:miter lim="800000"/>
            <a:headEnd/>
            <a:tailEnd/>
          </a:ln>
          <a:effectLst>
            <a:outerShdw dist="71842" dir="2700000" algn="ctr" rotWithShape="0">
              <a:schemeClr val="bg2"/>
            </a:outerShdw>
          </a:effectLst>
        </p:spPr>
        <p:txBody>
          <a:bodyPr anchor="ctr"/>
          <a:lstStyle/>
          <a:p>
            <a:pPr>
              <a:defRPr/>
            </a:pPr>
            <a:r>
              <a:rPr lang="en-US" sz="1200" b="1" dirty="0"/>
              <a:t>Net Contr. Share</a:t>
            </a:r>
          </a:p>
        </p:txBody>
      </p:sp>
      <p:sp>
        <p:nvSpPr>
          <p:cNvPr id="59" name="Text Box 40"/>
          <p:cNvSpPr txBox="1">
            <a:spLocks noChangeArrowheads="1"/>
          </p:cNvSpPr>
          <p:nvPr/>
        </p:nvSpPr>
        <p:spPr bwMode="auto">
          <a:xfrm>
            <a:off x="4000496" y="5257800"/>
            <a:ext cx="876304" cy="609600"/>
          </a:xfrm>
          <a:prstGeom prst="rect">
            <a:avLst/>
          </a:prstGeom>
          <a:solidFill>
            <a:srgbClr val="FFFF00"/>
          </a:solidFill>
          <a:ln w="19050">
            <a:solidFill>
              <a:schemeClr val="bg2"/>
            </a:solidFill>
            <a:miter lim="800000"/>
            <a:headEnd/>
            <a:tailEnd/>
          </a:ln>
          <a:effectLst>
            <a:outerShdw dist="71842" dir="2700000" algn="ctr" rotWithShape="0">
              <a:schemeClr val="bg2"/>
            </a:outerShdw>
          </a:effectLst>
        </p:spPr>
        <p:txBody>
          <a:bodyPr anchor="ctr"/>
          <a:lstStyle/>
          <a:p>
            <a:pPr>
              <a:defRPr/>
            </a:pPr>
            <a:r>
              <a:rPr lang="en-US" sz="1200" b="1" dirty="0">
                <a:solidFill>
                  <a:srgbClr val="990033"/>
                </a:solidFill>
              </a:rPr>
              <a:t>Cost</a:t>
            </a:r>
          </a:p>
          <a:p>
            <a:pPr>
              <a:defRPr/>
            </a:pPr>
            <a:r>
              <a:rPr lang="en-US" sz="1200" b="1" dirty="0" smtClean="0">
                <a:solidFill>
                  <a:srgbClr val="990033"/>
                </a:solidFill>
              </a:rPr>
              <a:t>Recover-able</a:t>
            </a:r>
            <a:endParaRPr lang="en-US" sz="1200" b="1" dirty="0">
              <a:solidFill>
                <a:srgbClr val="990033"/>
              </a:solidFill>
            </a:endParaRPr>
          </a:p>
        </p:txBody>
      </p:sp>
      <p:sp>
        <p:nvSpPr>
          <p:cNvPr id="60" name="Text Box 41"/>
          <p:cNvSpPr txBox="1">
            <a:spLocks noChangeArrowheads="1"/>
          </p:cNvSpPr>
          <p:nvPr/>
        </p:nvSpPr>
        <p:spPr bwMode="auto">
          <a:xfrm>
            <a:off x="3200400" y="5867400"/>
            <a:ext cx="1676400" cy="304800"/>
          </a:xfrm>
          <a:prstGeom prst="rect">
            <a:avLst/>
          </a:prstGeom>
          <a:solidFill>
            <a:srgbClr val="FFFF00"/>
          </a:solidFill>
          <a:ln w="19050">
            <a:solidFill>
              <a:schemeClr val="bg2"/>
            </a:solidFill>
            <a:miter lim="800000"/>
            <a:headEnd/>
            <a:tailEnd/>
          </a:ln>
          <a:effectLst>
            <a:outerShdw dist="71842" dir="2700000" algn="ctr" rotWithShape="0">
              <a:schemeClr val="bg2"/>
            </a:outerShdw>
          </a:effectLst>
        </p:spPr>
        <p:txBody>
          <a:bodyPr anchor="ctr"/>
          <a:lstStyle/>
          <a:p>
            <a:pPr>
              <a:defRPr/>
            </a:pPr>
            <a:r>
              <a:rPr lang="en-US" sz="1400" b="1">
                <a:solidFill>
                  <a:srgbClr val="990033"/>
                </a:solidFill>
              </a:rPr>
              <a:t>Total Contr.Share</a:t>
            </a:r>
          </a:p>
        </p:txBody>
      </p:sp>
      <p:sp>
        <p:nvSpPr>
          <p:cNvPr id="61" name="Line 42"/>
          <p:cNvSpPr>
            <a:spLocks noChangeShapeType="1"/>
          </p:cNvSpPr>
          <p:nvPr/>
        </p:nvSpPr>
        <p:spPr bwMode="auto">
          <a:xfrm>
            <a:off x="3581400" y="4953000"/>
            <a:ext cx="0" cy="304800"/>
          </a:xfrm>
          <a:prstGeom prst="line">
            <a:avLst/>
          </a:prstGeom>
          <a:noFill/>
          <a:ln w="28575" cap="sq">
            <a:solidFill>
              <a:schemeClr val="tx2"/>
            </a:solidFill>
            <a:round/>
            <a:headEnd type="none" w="sm" len="sm"/>
            <a:tailEnd type="triangle" w="med" len="med"/>
          </a:ln>
        </p:spPr>
        <p:txBody>
          <a:bodyPr/>
          <a:lstStyle/>
          <a:p>
            <a:endParaRPr lang="en-US"/>
          </a:p>
        </p:txBody>
      </p:sp>
      <p:sp>
        <p:nvSpPr>
          <p:cNvPr id="62" name="Line 43"/>
          <p:cNvSpPr>
            <a:spLocks noChangeShapeType="1"/>
          </p:cNvSpPr>
          <p:nvPr/>
        </p:nvSpPr>
        <p:spPr bwMode="auto">
          <a:xfrm>
            <a:off x="3581400" y="4953000"/>
            <a:ext cx="609600" cy="0"/>
          </a:xfrm>
          <a:prstGeom prst="line">
            <a:avLst/>
          </a:prstGeom>
          <a:noFill/>
          <a:ln w="28575" cap="sq">
            <a:solidFill>
              <a:schemeClr val="tx2"/>
            </a:solidFill>
            <a:round/>
            <a:headEnd type="none" w="sm" len="sm"/>
            <a:tailEnd type="none" w="sm" len="sm"/>
          </a:ln>
        </p:spPr>
        <p:txBody>
          <a:bodyPr/>
          <a:lstStyle/>
          <a:p>
            <a:endParaRPr lang="en-US"/>
          </a:p>
        </p:txBody>
      </p:sp>
      <p:sp>
        <p:nvSpPr>
          <p:cNvPr id="63" name="Line 44"/>
          <p:cNvSpPr>
            <a:spLocks noChangeShapeType="1"/>
          </p:cNvSpPr>
          <p:nvPr/>
        </p:nvSpPr>
        <p:spPr bwMode="auto">
          <a:xfrm flipV="1">
            <a:off x="4191000" y="4038600"/>
            <a:ext cx="0" cy="914400"/>
          </a:xfrm>
          <a:prstGeom prst="line">
            <a:avLst/>
          </a:prstGeom>
          <a:noFill/>
          <a:ln w="28575" cap="sq">
            <a:solidFill>
              <a:schemeClr val="tx2"/>
            </a:solidFill>
            <a:round/>
            <a:headEnd/>
            <a:tailEnd/>
          </a:ln>
        </p:spPr>
        <p:txBody>
          <a:bodyPr/>
          <a:lstStyle/>
          <a:p>
            <a:endParaRPr lang="en-US"/>
          </a:p>
        </p:txBody>
      </p:sp>
      <p:sp>
        <p:nvSpPr>
          <p:cNvPr id="64" name="Text Box 45"/>
          <p:cNvSpPr txBox="1">
            <a:spLocks noChangeArrowheads="1"/>
          </p:cNvSpPr>
          <p:nvPr/>
        </p:nvSpPr>
        <p:spPr bwMode="auto">
          <a:xfrm>
            <a:off x="5029200" y="958850"/>
            <a:ext cx="3962400" cy="336550"/>
          </a:xfrm>
          <a:prstGeom prst="rect">
            <a:avLst/>
          </a:prstGeom>
          <a:solidFill>
            <a:schemeClr val="bg2">
              <a:lumMod val="75000"/>
            </a:schemeClr>
          </a:solidFill>
          <a:ln w="12700" cap="sq">
            <a:noFill/>
            <a:miter lim="800000"/>
            <a:headEnd type="none" w="sm" len="sm"/>
            <a:tailEnd type="none" w="sm" len="sm"/>
          </a:ln>
          <a:effectLst>
            <a:outerShdw dist="107763" dir="2700000" algn="ctr" rotWithShape="0">
              <a:schemeClr val="bg2">
                <a:alpha val="50000"/>
              </a:schemeClr>
            </a:outerShdw>
          </a:effectLst>
        </p:spPr>
        <p:txBody>
          <a:bodyPr>
            <a:spAutoFit/>
          </a:bodyPr>
          <a:lstStyle/>
          <a:p>
            <a:pPr>
              <a:defRPr/>
            </a:pPr>
            <a:r>
              <a:rPr lang="en-US" b="1" smtClean="0">
                <a:solidFill>
                  <a:schemeClr val="tx1"/>
                </a:solidFill>
              </a:rPr>
              <a:t>INCOME </a:t>
            </a:r>
            <a:r>
              <a:rPr lang="en-US" b="1">
                <a:solidFill>
                  <a:schemeClr val="tx1"/>
                </a:solidFill>
              </a:rPr>
              <a:t>TAX </a:t>
            </a:r>
          </a:p>
        </p:txBody>
      </p:sp>
      <p:sp>
        <p:nvSpPr>
          <p:cNvPr id="65" name="Text Box 4"/>
          <p:cNvSpPr txBox="1">
            <a:spLocks noChangeArrowheads="1"/>
          </p:cNvSpPr>
          <p:nvPr/>
        </p:nvSpPr>
        <p:spPr bwMode="auto">
          <a:xfrm>
            <a:off x="4038600" y="1447800"/>
            <a:ext cx="990600" cy="381000"/>
          </a:xfrm>
          <a:prstGeom prst="rect">
            <a:avLst/>
          </a:prstGeom>
          <a:solidFill>
            <a:srgbClr val="CC0000"/>
          </a:solidFill>
          <a:ln w="19050">
            <a:solidFill>
              <a:schemeClr val="bg2"/>
            </a:solidFill>
            <a:miter lim="800000"/>
            <a:headEnd/>
            <a:tailEnd/>
          </a:ln>
          <a:effectLst>
            <a:outerShdw dist="107763" dir="2700000" algn="ctr" rotWithShape="0">
              <a:schemeClr val="bg2">
                <a:alpha val="50000"/>
              </a:schemeClr>
            </a:outerShdw>
          </a:effectLst>
        </p:spPr>
        <p:txBody>
          <a:bodyPr anchor="ctr"/>
          <a:lstStyle/>
          <a:p>
            <a:pPr>
              <a:defRPr/>
            </a:pPr>
            <a:r>
              <a:rPr lang="en-US" sz="1400" b="1" smtClean="0">
                <a:solidFill>
                  <a:schemeClr val="tx1"/>
                </a:solidFill>
              </a:rPr>
              <a:t>Inv.Credit</a:t>
            </a:r>
            <a:endParaRPr lang="en-US" sz="1400" b="1">
              <a:solidFill>
                <a:schemeClr val="tx1"/>
              </a:solidFill>
            </a:endParaRPr>
          </a:p>
        </p:txBody>
      </p:sp>
      <p:sp>
        <p:nvSpPr>
          <p:cNvPr id="66" name="Line 10"/>
          <p:cNvSpPr>
            <a:spLocks noChangeShapeType="1"/>
          </p:cNvSpPr>
          <p:nvPr/>
        </p:nvSpPr>
        <p:spPr bwMode="auto">
          <a:xfrm>
            <a:off x="2819400" y="1676400"/>
            <a:ext cx="1219200" cy="0"/>
          </a:xfrm>
          <a:prstGeom prst="line">
            <a:avLst/>
          </a:prstGeom>
          <a:noFill/>
          <a:ln w="28575" cap="sq">
            <a:solidFill>
              <a:schemeClr val="tx2"/>
            </a:solidFill>
            <a:round/>
            <a:headEnd type="none" w="med" len="med"/>
            <a:tailEnd type="triangle" w="med" len="med"/>
          </a:ln>
        </p:spPr>
        <p:txBody>
          <a:bodyPr/>
          <a:lstStyle/>
          <a:p>
            <a:endParaRPr lang="en-US"/>
          </a:p>
        </p:txBody>
      </p:sp>
      <p:cxnSp>
        <p:nvCxnSpPr>
          <p:cNvPr id="67" name="Straight Connector 66"/>
          <p:cNvCxnSpPr/>
          <p:nvPr/>
        </p:nvCxnSpPr>
        <p:spPr bwMode="auto">
          <a:xfrm rot="5400000">
            <a:off x="4610100" y="1943100"/>
            <a:ext cx="228600" cy="1588"/>
          </a:xfrm>
          <a:prstGeom prst="line">
            <a:avLst/>
          </a:prstGeom>
          <a:solidFill>
            <a:schemeClr val="accent1"/>
          </a:solidFill>
          <a:ln w="28575" cap="sq" cmpd="sng" algn="ctr">
            <a:solidFill>
              <a:schemeClr val="tx2"/>
            </a:solidFill>
            <a:prstDash val="solid"/>
            <a:round/>
            <a:headEnd type="none" w="med" len="med"/>
            <a:tailEnd type="triangle" w="med" len="med"/>
          </a:ln>
          <a:effectLst/>
        </p:spPr>
      </p:cxnSp>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0"/>
            <a:ext cx="5830892" cy="1323439"/>
          </a:xfrm>
          <a:prstGeom prst="rect">
            <a:avLst/>
          </a:prstGeom>
          <a:noFill/>
        </p:spPr>
        <p:txBody>
          <a:bodyPr wrap="none" rtlCol="0">
            <a:spAutoFit/>
          </a:bodyPr>
          <a:lstStyle/>
          <a:p>
            <a:r>
              <a:rPr lang="en-US" sz="4000" b="1" dirty="0" smtClean="0">
                <a:solidFill>
                  <a:schemeClr val="bg1"/>
                </a:solidFill>
              </a:rPr>
              <a:t>  How to calculate C&amp;D Tax</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cxnSp>
        <p:nvCxnSpPr>
          <p:cNvPr id="94" name="Straight Connector 93"/>
          <p:cNvCxnSpPr/>
          <p:nvPr/>
        </p:nvCxnSpPr>
        <p:spPr bwMode="auto">
          <a:xfrm rot="5400000">
            <a:off x="6108719" y="2678099"/>
            <a:ext cx="71438" cy="1604"/>
          </a:xfrm>
          <a:prstGeom prst="line">
            <a:avLst/>
          </a:prstGeom>
          <a:solidFill>
            <a:schemeClr val="accent1"/>
          </a:solidFill>
          <a:ln w="12700" cap="sq" cmpd="sng" algn="ctr">
            <a:solidFill>
              <a:schemeClr val="tx1"/>
            </a:solidFill>
            <a:prstDash val="solid"/>
            <a:round/>
            <a:headEnd type="none" w="med" len="med"/>
            <a:tailEnd type="none" w="med" len="med"/>
          </a:ln>
          <a:effectLst/>
        </p:spPr>
      </p:cxnSp>
      <p:grpSp>
        <p:nvGrpSpPr>
          <p:cNvPr id="85" name="Group 84"/>
          <p:cNvGrpSpPr/>
          <p:nvPr/>
        </p:nvGrpSpPr>
        <p:grpSpPr>
          <a:xfrm>
            <a:off x="285720" y="785794"/>
            <a:ext cx="8358246" cy="5000659"/>
            <a:chOff x="228600" y="914400"/>
            <a:chExt cx="8680812" cy="5706361"/>
          </a:xfrm>
        </p:grpSpPr>
        <p:sp>
          <p:nvSpPr>
            <p:cNvPr id="86" name="Rounded Rectangle 85"/>
            <p:cNvSpPr/>
            <p:nvPr/>
          </p:nvSpPr>
          <p:spPr bwMode="auto">
            <a:xfrm>
              <a:off x="599575" y="1321997"/>
              <a:ext cx="3733801" cy="2512566"/>
            </a:xfrm>
            <a:prstGeom prst="roundRect">
              <a:avLst/>
            </a:prstGeom>
            <a:solidFill>
              <a:schemeClr val="accent1">
                <a:lumMod val="40000"/>
                <a:lumOff val="60000"/>
              </a:schemeClr>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dirty="0" smtClean="0">
                  <a:solidFill>
                    <a:schemeClr val="tx1"/>
                  </a:solidFill>
                </a:rPr>
                <a:t>(1) Contractor Gross Income:</a:t>
              </a:r>
            </a:p>
            <a:p>
              <a:pPr marL="342900" algn="l"/>
              <a:r>
                <a:rPr lang="en-US" sz="1600" dirty="0" smtClean="0"/>
                <a:t>(+) Equity Share</a:t>
              </a:r>
            </a:p>
            <a:p>
              <a:pPr marL="342900" algn="l"/>
              <a:r>
                <a:rPr lang="en-US" sz="1600" dirty="0" smtClean="0"/>
                <a:t>(+) FTP Share</a:t>
              </a:r>
            </a:p>
            <a:p>
              <a:pPr marL="342900" algn="l"/>
              <a:r>
                <a:rPr lang="en-US" sz="1600" dirty="0" smtClean="0"/>
                <a:t>(+) Cost Recovery</a:t>
              </a:r>
            </a:p>
            <a:p>
              <a:pPr marL="342900" algn="l"/>
              <a:r>
                <a:rPr lang="en-US" sz="1600" dirty="0" smtClean="0"/>
                <a:t>(+) Investment Credit</a:t>
              </a:r>
            </a:p>
            <a:p>
              <a:pPr marL="342900" algn="l"/>
              <a:r>
                <a:rPr lang="en-US" sz="1600" dirty="0" smtClean="0"/>
                <a:t>(-)  DMO</a:t>
              </a:r>
            </a:p>
            <a:p>
              <a:pPr marL="342900" algn="l"/>
              <a:r>
                <a:rPr lang="en-US" sz="1600" dirty="0" smtClean="0"/>
                <a:t>(+) DMO Fee</a:t>
              </a:r>
            </a:p>
            <a:p>
              <a:pPr marL="342900" algn="l"/>
              <a:r>
                <a:rPr lang="en-US" sz="1600" dirty="0" smtClean="0"/>
                <a:t>(+) Lifting Price Variance</a:t>
              </a:r>
              <a:endParaRPr lang="en-US" sz="1600" dirty="0"/>
            </a:p>
          </p:txBody>
        </p:sp>
        <p:sp>
          <p:nvSpPr>
            <p:cNvPr id="87" name="Rounded Rectangle 86"/>
            <p:cNvSpPr/>
            <p:nvPr/>
          </p:nvSpPr>
          <p:spPr bwMode="auto">
            <a:xfrm>
              <a:off x="5125468" y="1321997"/>
              <a:ext cx="3657600" cy="2512566"/>
            </a:xfrm>
            <a:prstGeom prst="roundRect">
              <a:avLst/>
            </a:prstGeom>
            <a:solidFill>
              <a:schemeClr val="accent1">
                <a:lumMod val="40000"/>
                <a:lumOff val="60000"/>
              </a:schemeClr>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dirty="0" smtClean="0">
                  <a:solidFill>
                    <a:schemeClr val="tx1"/>
                  </a:solidFill>
                </a:rPr>
                <a:t>(1) Contractor Gross Income:</a:t>
              </a:r>
            </a:p>
            <a:p>
              <a:pPr marL="342900" algn="l"/>
              <a:r>
                <a:rPr lang="en-US" sz="1600" dirty="0" smtClean="0"/>
                <a:t>(+) Contractor Lifting </a:t>
              </a:r>
            </a:p>
            <a:p>
              <a:pPr marL="342900" algn="l"/>
              <a:r>
                <a:rPr lang="en-US" sz="1600" dirty="0" smtClean="0"/>
                <a:t>(+) DMO Fee</a:t>
              </a:r>
            </a:p>
            <a:p>
              <a:pPr marL="342900" algn="l"/>
              <a:r>
                <a:rPr lang="en-US" sz="1600" dirty="0" smtClean="0"/>
                <a:t>(+) Cash Settlement</a:t>
              </a:r>
            </a:p>
            <a:p>
              <a:pPr marL="342900" algn="l"/>
              <a:endParaRPr lang="en-US" sz="1600" dirty="0" smtClean="0"/>
            </a:p>
            <a:p>
              <a:pPr marL="342900" algn="l"/>
              <a:endParaRPr lang="en-US" sz="1600" dirty="0" smtClean="0"/>
            </a:p>
            <a:p>
              <a:pPr marL="342900" algn="l"/>
              <a:endParaRPr lang="en-US" sz="1600" dirty="0" smtClean="0"/>
            </a:p>
            <a:p>
              <a:pPr marL="342900" algn="l"/>
              <a:endParaRPr lang="en-US" sz="1600" dirty="0" smtClean="0"/>
            </a:p>
          </p:txBody>
        </p:sp>
        <p:sp>
          <p:nvSpPr>
            <p:cNvPr id="88" name="Rounded Rectangle 87"/>
            <p:cNvSpPr/>
            <p:nvPr/>
          </p:nvSpPr>
          <p:spPr bwMode="auto">
            <a:xfrm>
              <a:off x="5105400" y="3914418"/>
              <a:ext cx="3657600" cy="1066485"/>
            </a:xfrm>
            <a:prstGeom prst="roundRect">
              <a:avLst/>
            </a:prstGeom>
            <a:solidFill>
              <a:schemeClr val="accent1">
                <a:lumMod val="40000"/>
                <a:lumOff val="60000"/>
              </a:schemeClr>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dirty="0" smtClean="0">
                  <a:solidFill>
                    <a:schemeClr val="tx1"/>
                  </a:solidFill>
                </a:rPr>
                <a:t>(</a:t>
              </a:r>
              <a:r>
                <a:rPr lang="en-US" sz="1600" b="1" dirty="0" smtClean="0">
                  <a:solidFill>
                    <a:schemeClr val="tx1"/>
                  </a:solidFill>
                </a:rPr>
                <a:t>2) Deduction:</a:t>
              </a:r>
            </a:p>
            <a:p>
              <a:pPr marL="342900" algn="l"/>
              <a:r>
                <a:rPr lang="en-US" sz="1600" dirty="0" smtClean="0"/>
                <a:t>(+) Cost Recovery</a:t>
              </a:r>
            </a:p>
            <a:p>
              <a:pPr marL="342900" algn="l"/>
              <a:endParaRPr lang="en-US" sz="1600" dirty="0" smtClean="0"/>
            </a:p>
          </p:txBody>
        </p:sp>
        <p:sp>
          <p:nvSpPr>
            <p:cNvPr id="89" name="Rounded Rectangle 88"/>
            <p:cNvSpPr/>
            <p:nvPr/>
          </p:nvSpPr>
          <p:spPr bwMode="auto">
            <a:xfrm>
              <a:off x="609600" y="5029200"/>
              <a:ext cx="3733800" cy="408623"/>
            </a:xfrm>
            <a:prstGeom prst="roundRect">
              <a:avLst/>
            </a:prstGeom>
            <a:solidFill>
              <a:schemeClr val="bg2"/>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dirty="0" smtClean="0">
                  <a:solidFill>
                    <a:schemeClr val="tx1"/>
                  </a:solidFill>
                </a:rPr>
                <a:t>(3) Taxable Income (1) – (2) </a:t>
              </a:r>
            </a:p>
          </p:txBody>
        </p:sp>
        <p:sp>
          <p:nvSpPr>
            <p:cNvPr id="90" name="Rounded Rectangle 89"/>
            <p:cNvSpPr/>
            <p:nvPr/>
          </p:nvSpPr>
          <p:spPr bwMode="auto">
            <a:xfrm>
              <a:off x="609600" y="3914418"/>
              <a:ext cx="3733801" cy="1066484"/>
            </a:xfrm>
            <a:prstGeom prst="roundRect">
              <a:avLst/>
            </a:prstGeom>
            <a:solidFill>
              <a:schemeClr val="accent1">
                <a:lumMod val="40000"/>
                <a:lumOff val="60000"/>
              </a:schemeClr>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dirty="0" smtClean="0">
                  <a:solidFill>
                    <a:schemeClr val="tx1"/>
                  </a:solidFill>
                </a:rPr>
                <a:t>(2) Deduction:</a:t>
              </a:r>
            </a:p>
            <a:p>
              <a:pPr marL="342900" algn="l"/>
              <a:r>
                <a:rPr lang="en-US" sz="1600" dirty="0" smtClean="0"/>
                <a:t>(+) Cost Recovery</a:t>
              </a:r>
            </a:p>
            <a:p>
              <a:pPr marL="342900" algn="l"/>
              <a:r>
                <a:rPr lang="en-US" sz="1600" b="1" dirty="0" smtClean="0">
                  <a:solidFill>
                    <a:schemeClr val="tx1">
                      <a:lumMod val="85000"/>
                    </a:schemeClr>
                  </a:solidFill>
                </a:rPr>
                <a:t>(+) Lifting Price Variance</a:t>
              </a:r>
            </a:p>
          </p:txBody>
        </p:sp>
        <p:sp>
          <p:nvSpPr>
            <p:cNvPr id="91" name="Rounded Rectangle 90"/>
            <p:cNvSpPr/>
            <p:nvPr/>
          </p:nvSpPr>
          <p:spPr bwMode="auto">
            <a:xfrm>
              <a:off x="5105400" y="5029200"/>
              <a:ext cx="3657600" cy="408623"/>
            </a:xfrm>
            <a:prstGeom prst="roundRect">
              <a:avLst/>
            </a:prstGeom>
            <a:solidFill>
              <a:schemeClr val="bg2"/>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smtClean="0">
                  <a:solidFill>
                    <a:schemeClr val="tx1"/>
                  </a:solidFill>
                </a:rPr>
                <a:t>(3) Taxable Income (1) – (2) </a:t>
              </a:r>
            </a:p>
          </p:txBody>
        </p:sp>
        <p:sp>
          <p:nvSpPr>
            <p:cNvPr id="92" name="TextBox 91"/>
            <p:cNvSpPr txBox="1"/>
            <p:nvPr/>
          </p:nvSpPr>
          <p:spPr>
            <a:xfrm>
              <a:off x="4724400" y="914400"/>
              <a:ext cx="3962400" cy="400110"/>
            </a:xfrm>
            <a:prstGeom prst="rect">
              <a:avLst/>
            </a:prstGeom>
            <a:noFill/>
          </p:spPr>
          <p:txBody>
            <a:bodyPr wrap="square" rtlCol="0">
              <a:spAutoFit/>
            </a:bodyPr>
            <a:lstStyle/>
            <a:p>
              <a:pPr marL="0" lvl="1" indent="350838" algn="l">
                <a:buFont typeface="Wingdings" pitchFamily="2" charset="2"/>
                <a:buChar char="q"/>
              </a:pPr>
              <a:r>
                <a:rPr lang="en-US" sz="2000" smtClean="0">
                  <a:solidFill>
                    <a:schemeClr val="tx1"/>
                  </a:solidFill>
                  <a:effectLst>
                    <a:outerShdw blurRad="38100" dist="38100" dir="2700000" algn="tl">
                      <a:srgbClr val="000000">
                        <a:alpha val="43137"/>
                      </a:srgbClr>
                    </a:outerShdw>
                  </a:effectLst>
                </a:rPr>
                <a:t>LIFTING   APPROACH :</a:t>
              </a:r>
              <a:endParaRPr lang="en-US" sz="2000">
                <a:solidFill>
                  <a:schemeClr val="tx1"/>
                </a:solidFill>
                <a:effectLst>
                  <a:outerShdw blurRad="38100" dist="38100" dir="2700000" algn="tl">
                    <a:srgbClr val="000000">
                      <a:alpha val="43137"/>
                    </a:srgbClr>
                  </a:outerShdw>
                </a:effectLst>
              </a:endParaRPr>
            </a:p>
          </p:txBody>
        </p:sp>
        <p:sp>
          <p:nvSpPr>
            <p:cNvPr id="93" name="TextBox 92"/>
            <p:cNvSpPr txBox="1"/>
            <p:nvPr/>
          </p:nvSpPr>
          <p:spPr>
            <a:xfrm>
              <a:off x="4572000" y="4953000"/>
              <a:ext cx="394660" cy="523220"/>
            </a:xfrm>
            <a:prstGeom prst="rect">
              <a:avLst/>
            </a:prstGeom>
            <a:noFill/>
          </p:spPr>
          <p:txBody>
            <a:bodyPr wrap="none" rtlCol="0">
              <a:spAutoFit/>
            </a:bodyPr>
            <a:lstStyle/>
            <a:p>
              <a:r>
                <a:rPr lang="en-US" sz="2800" b="1" dirty="0" smtClean="0">
                  <a:solidFill>
                    <a:schemeClr val="tx1"/>
                  </a:solidFill>
                </a:rPr>
                <a:t>=</a:t>
              </a:r>
              <a:endParaRPr lang="en-US" sz="2800" b="1" dirty="0">
                <a:solidFill>
                  <a:schemeClr val="tx1"/>
                </a:solidFill>
              </a:endParaRPr>
            </a:p>
          </p:txBody>
        </p:sp>
        <p:sp>
          <p:nvSpPr>
            <p:cNvPr id="95" name="Rounded Rectangle 94"/>
            <p:cNvSpPr/>
            <p:nvPr/>
          </p:nvSpPr>
          <p:spPr bwMode="auto">
            <a:xfrm>
              <a:off x="609600" y="5611177"/>
              <a:ext cx="3733800" cy="408623"/>
            </a:xfrm>
            <a:prstGeom prst="roundRect">
              <a:avLst/>
            </a:prstGeom>
            <a:solidFill>
              <a:schemeClr val="bg2"/>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dirty="0" smtClean="0">
                  <a:solidFill>
                    <a:schemeClr val="tx1"/>
                  </a:solidFill>
                </a:rPr>
                <a:t>(4) Tax Due - x% of (3)</a:t>
              </a:r>
            </a:p>
          </p:txBody>
        </p:sp>
        <p:sp>
          <p:nvSpPr>
            <p:cNvPr id="96" name="Rounded Rectangle 95"/>
            <p:cNvSpPr/>
            <p:nvPr/>
          </p:nvSpPr>
          <p:spPr bwMode="auto">
            <a:xfrm>
              <a:off x="5105400" y="5611177"/>
              <a:ext cx="3657600" cy="408623"/>
            </a:xfrm>
            <a:prstGeom prst="roundRect">
              <a:avLst/>
            </a:prstGeom>
            <a:solidFill>
              <a:schemeClr val="bg2"/>
            </a:solidFill>
            <a:ln w="12700" cap="sq" cmpd="sng" algn="ctr">
              <a:solidFill>
                <a:srgbClr val="FFFF00"/>
              </a:solidFill>
              <a:prstDash val="solid"/>
              <a:round/>
              <a:headEnd type="none" w="med" len="med"/>
              <a:tailEnd type="none" w="med" len="med"/>
            </a:ln>
            <a:effectLst/>
            <a:scene3d>
              <a:camera prst="orthographicFront"/>
              <a:lightRig rig="threePt" dir="t"/>
            </a:scene3d>
            <a:sp3d>
              <a:bevelT w="139700" prst="cross"/>
            </a:sp3d>
          </p:spPr>
          <p:txBody>
            <a:bodyPr vert="horz" wrap="square" lIns="91440" tIns="45720" rIns="91440" bIns="45720" numCol="1" rtlCol="0" anchor="t" anchorCtr="0" compatLnSpc="1">
              <a:prstTxWarp prst="textNoShape">
                <a:avLst/>
              </a:prstTxWarp>
              <a:spAutoFit/>
            </a:bodyPr>
            <a:lstStyle/>
            <a:p>
              <a:pPr algn="l">
                <a:spcAft>
                  <a:spcPts val="600"/>
                </a:spcAft>
              </a:pPr>
              <a:r>
                <a:rPr lang="en-US" sz="1600" b="1" dirty="0" smtClean="0">
                  <a:solidFill>
                    <a:schemeClr val="tx1"/>
                  </a:solidFill>
                </a:rPr>
                <a:t>(4) Tax Due – x% of (3)</a:t>
              </a:r>
            </a:p>
          </p:txBody>
        </p:sp>
        <p:sp>
          <p:nvSpPr>
            <p:cNvPr id="97" name="TextBox 96"/>
            <p:cNvSpPr txBox="1"/>
            <p:nvPr/>
          </p:nvSpPr>
          <p:spPr>
            <a:xfrm>
              <a:off x="4572000" y="5572780"/>
              <a:ext cx="394660" cy="523220"/>
            </a:xfrm>
            <a:prstGeom prst="rect">
              <a:avLst/>
            </a:prstGeom>
            <a:noFill/>
          </p:spPr>
          <p:txBody>
            <a:bodyPr wrap="none" rtlCol="0">
              <a:spAutoFit/>
            </a:bodyPr>
            <a:lstStyle/>
            <a:p>
              <a:r>
                <a:rPr lang="en-US" sz="2800" b="1" dirty="0" smtClean="0">
                  <a:solidFill>
                    <a:schemeClr val="tx1"/>
                  </a:solidFill>
                </a:rPr>
                <a:t>=</a:t>
              </a:r>
              <a:endParaRPr lang="en-US" sz="2800" b="1" dirty="0">
                <a:solidFill>
                  <a:schemeClr val="tx1"/>
                </a:solidFill>
              </a:endParaRPr>
            </a:p>
          </p:txBody>
        </p:sp>
        <p:cxnSp>
          <p:nvCxnSpPr>
            <p:cNvPr id="98" name="Straight Arrow Connector 97"/>
            <p:cNvCxnSpPr/>
            <p:nvPr/>
          </p:nvCxnSpPr>
          <p:spPr bwMode="auto">
            <a:xfrm>
              <a:off x="304800" y="4724400"/>
              <a:ext cx="685800" cy="1588"/>
            </a:xfrm>
            <a:prstGeom prst="straightConnector1">
              <a:avLst/>
            </a:prstGeom>
            <a:solidFill>
              <a:schemeClr val="accent1"/>
            </a:solidFill>
            <a:ln w="28575" cap="sq" cmpd="sng" algn="ctr">
              <a:solidFill>
                <a:schemeClr val="tx2"/>
              </a:solidFill>
              <a:prstDash val="solid"/>
              <a:round/>
              <a:headEnd type="none" w="med" len="med"/>
              <a:tailEnd type="arrow" w="med" len="med"/>
            </a:ln>
            <a:effectLst/>
          </p:spPr>
        </p:cxnSp>
        <p:sp>
          <p:nvSpPr>
            <p:cNvPr id="99" name="TextBox 98"/>
            <p:cNvSpPr txBox="1"/>
            <p:nvPr/>
          </p:nvSpPr>
          <p:spPr>
            <a:xfrm>
              <a:off x="228600" y="914400"/>
              <a:ext cx="4191000" cy="400110"/>
            </a:xfrm>
            <a:prstGeom prst="rect">
              <a:avLst/>
            </a:prstGeom>
            <a:noFill/>
          </p:spPr>
          <p:txBody>
            <a:bodyPr wrap="square" rtlCol="0">
              <a:spAutoFit/>
            </a:bodyPr>
            <a:lstStyle/>
            <a:p>
              <a:pPr marL="350838" lvl="1" indent="-350838" algn="l">
                <a:buFont typeface="Wingdings" pitchFamily="2" charset="2"/>
                <a:buChar char="q"/>
              </a:pPr>
              <a:r>
                <a:rPr lang="en-US" sz="2000" dirty="0" smtClean="0">
                  <a:solidFill>
                    <a:schemeClr val="tx1"/>
                  </a:solidFill>
                  <a:effectLst>
                    <a:outerShdw blurRad="38100" dist="38100" dir="2700000" algn="tl">
                      <a:srgbClr val="000000">
                        <a:alpha val="43137"/>
                      </a:srgbClr>
                    </a:outerShdw>
                  </a:effectLst>
                </a:rPr>
                <a:t>ENTITLEMENT   APPROACH :</a:t>
              </a:r>
              <a:endParaRPr lang="en-US" sz="2000" dirty="0">
                <a:solidFill>
                  <a:schemeClr val="tx1"/>
                </a:solidFill>
                <a:effectLst>
                  <a:outerShdw blurRad="38100" dist="38100" dir="2700000" algn="tl">
                    <a:srgbClr val="000000">
                      <a:alpha val="43137"/>
                    </a:srgbClr>
                  </a:outerShdw>
                </a:effectLst>
              </a:endParaRPr>
            </a:p>
          </p:txBody>
        </p:sp>
        <p:sp>
          <p:nvSpPr>
            <p:cNvPr id="100" name="TextBox 99"/>
            <p:cNvSpPr txBox="1"/>
            <p:nvPr/>
          </p:nvSpPr>
          <p:spPr>
            <a:xfrm>
              <a:off x="533400" y="6266818"/>
              <a:ext cx="8376012" cy="353943"/>
            </a:xfrm>
            <a:prstGeom prst="rect">
              <a:avLst/>
            </a:prstGeom>
            <a:solidFill>
              <a:srgbClr val="FF0000"/>
            </a:solidFill>
          </p:spPr>
          <p:txBody>
            <a:bodyPr wrap="none" rtlCol="0">
              <a:spAutoFit/>
            </a:bodyPr>
            <a:lstStyle/>
            <a:p>
              <a:r>
                <a:rPr lang="en-US" sz="1700" dirty="0" smtClean="0">
                  <a:solidFill>
                    <a:schemeClr val="tx1"/>
                  </a:solidFill>
                </a:rPr>
                <a:t>Either Entitlement Approach or Lifting Approach should come up with the same figure</a:t>
              </a:r>
              <a:endParaRPr lang="en-US" sz="1700" dirty="0">
                <a:solidFill>
                  <a:schemeClr val="tx1"/>
                </a:solidFill>
              </a:endParaRPr>
            </a:p>
          </p:txBody>
        </p:sp>
      </p:grpSp>
      <p:sp>
        <p:nvSpPr>
          <p:cNvPr id="23" name="Rectangle 22"/>
          <p:cNvSpPr/>
          <p:nvPr/>
        </p:nvSpPr>
        <p:spPr>
          <a:xfrm>
            <a:off x="642910" y="5929330"/>
            <a:ext cx="5715040" cy="2857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Example : using data from previous slide -</a:t>
            </a:r>
            <a:r>
              <a:rPr lang="en-US" dirty="0" smtClean="0">
                <a:solidFill>
                  <a:schemeClr val="tx1"/>
                </a:solidFill>
                <a:hlinkClick r:id="rId6" action="ppaction://hlinkfile"/>
              </a:rPr>
              <a:t>ECS test-tax.xlsx</a:t>
            </a:r>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1"/>
            <a:ext cx="5801460" cy="1323439"/>
          </a:xfrm>
          <a:prstGeom prst="rect">
            <a:avLst/>
          </a:prstGeom>
          <a:noFill/>
        </p:spPr>
        <p:txBody>
          <a:bodyPr wrap="square" rtlCol="0">
            <a:spAutoFit/>
          </a:bodyPr>
          <a:lstStyle/>
          <a:p>
            <a:r>
              <a:rPr lang="en-US" sz="4000" b="1" dirty="0" smtClean="0">
                <a:solidFill>
                  <a:schemeClr val="bg1"/>
                </a:solidFill>
              </a:rPr>
              <a:t>  C&amp;D Tax Process in WMO</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sp>
        <p:nvSpPr>
          <p:cNvPr id="22" name="Flowchart: Document 21"/>
          <p:cNvSpPr/>
          <p:nvPr/>
        </p:nvSpPr>
        <p:spPr>
          <a:xfrm>
            <a:off x="285720" y="1357298"/>
            <a:ext cx="1000132" cy="1000132"/>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Monthly ECS </a:t>
            </a:r>
            <a:endParaRPr lang="en-US" dirty="0"/>
          </a:p>
        </p:txBody>
      </p:sp>
      <p:sp>
        <p:nvSpPr>
          <p:cNvPr id="23" name="Rectangle 22"/>
          <p:cNvSpPr/>
          <p:nvPr/>
        </p:nvSpPr>
        <p:spPr>
          <a:xfrm>
            <a:off x="1643042" y="1357298"/>
            <a:ext cx="1214446"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C&amp;D Tax calculation</a:t>
            </a:r>
            <a:endParaRPr lang="en-US" dirty="0"/>
          </a:p>
        </p:txBody>
      </p:sp>
      <p:sp>
        <p:nvSpPr>
          <p:cNvPr id="24" name="Rectangle 23"/>
          <p:cNvSpPr/>
          <p:nvPr/>
        </p:nvSpPr>
        <p:spPr>
          <a:xfrm>
            <a:off x="3286116" y="1357298"/>
            <a:ext cx="1428760"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Request for payment email to PHE</a:t>
            </a:r>
            <a:endParaRPr lang="en-US" dirty="0"/>
          </a:p>
        </p:txBody>
      </p:sp>
      <p:sp>
        <p:nvSpPr>
          <p:cNvPr id="25" name="Flowchart: Multidocument 24"/>
          <p:cNvSpPr/>
          <p:nvPr/>
        </p:nvSpPr>
        <p:spPr>
          <a:xfrm>
            <a:off x="1714480" y="2857496"/>
            <a:ext cx="1143008" cy="1285884"/>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C&amp;D Tax report</a:t>
            </a:r>
            <a:endParaRPr lang="en-US" dirty="0"/>
          </a:p>
        </p:txBody>
      </p:sp>
      <p:sp>
        <p:nvSpPr>
          <p:cNvPr id="26" name="Rectangle 25"/>
          <p:cNvSpPr/>
          <p:nvPr/>
        </p:nvSpPr>
        <p:spPr>
          <a:xfrm>
            <a:off x="3428992" y="2857496"/>
            <a:ext cx="1500198"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Approval form WMO management</a:t>
            </a:r>
            <a:endParaRPr lang="en-US" dirty="0"/>
          </a:p>
        </p:txBody>
      </p:sp>
      <p:sp>
        <p:nvSpPr>
          <p:cNvPr id="27" name="Rectangle 26"/>
          <p:cNvSpPr/>
          <p:nvPr/>
        </p:nvSpPr>
        <p:spPr>
          <a:xfrm>
            <a:off x="7000892" y="1357298"/>
            <a:ext cx="1643074"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Request validation schedule to DJA</a:t>
            </a:r>
            <a:endParaRPr lang="en-US" dirty="0"/>
          </a:p>
        </p:txBody>
      </p:sp>
      <p:sp>
        <p:nvSpPr>
          <p:cNvPr id="28" name="Flowchart: Document 27"/>
          <p:cNvSpPr/>
          <p:nvPr/>
        </p:nvSpPr>
        <p:spPr>
          <a:xfrm>
            <a:off x="5286380" y="1357298"/>
            <a:ext cx="1143008" cy="107157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Payment Slip from PHE</a:t>
            </a:r>
            <a:endParaRPr lang="en-US" dirty="0"/>
          </a:p>
        </p:txBody>
      </p:sp>
      <p:sp>
        <p:nvSpPr>
          <p:cNvPr id="30" name="Flowchart: Multidocument 29"/>
          <p:cNvSpPr/>
          <p:nvPr/>
        </p:nvSpPr>
        <p:spPr>
          <a:xfrm>
            <a:off x="5357818" y="2857496"/>
            <a:ext cx="1428760" cy="1571636"/>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C&amp;D Tax report, SSP &amp; Payment Slip</a:t>
            </a:r>
            <a:endParaRPr lang="en-US" dirty="0"/>
          </a:p>
        </p:txBody>
      </p:sp>
      <p:sp>
        <p:nvSpPr>
          <p:cNvPr id="32" name="Rectangle 31"/>
          <p:cNvSpPr/>
          <p:nvPr/>
        </p:nvSpPr>
        <p:spPr>
          <a:xfrm>
            <a:off x="7143768" y="3000372"/>
            <a:ext cx="1643074"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Validation SSP &amp; report C&amp;D Tax  &amp;</a:t>
            </a:r>
            <a:r>
              <a:rPr lang="en-US" dirty="0"/>
              <a:t> </a:t>
            </a:r>
            <a:r>
              <a:rPr lang="en-US" dirty="0" smtClean="0"/>
              <a:t>SSP sheet 2 to DJA</a:t>
            </a:r>
            <a:endParaRPr lang="en-US" dirty="0"/>
          </a:p>
        </p:txBody>
      </p:sp>
      <p:sp>
        <p:nvSpPr>
          <p:cNvPr id="33" name="Rectangle 32"/>
          <p:cNvSpPr/>
          <p:nvPr/>
        </p:nvSpPr>
        <p:spPr>
          <a:xfrm>
            <a:off x="7072330" y="4929198"/>
            <a:ext cx="1643074"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Report  C&amp;D Tax &amp; SSP sheet 3 to Tax Office</a:t>
            </a:r>
            <a:endParaRPr lang="en-US" dirty="0"/>
          </a:p>
        </p:txBody>
      </p:sp>
      <p:sp>
        <p:nvSpPr>
          <p:cNvPr id="34" name="Rectangle 33"/>
          <p:cNvSpPr/>
          <p:nvPr/>
        </p:nvSpPr>
        <p:spPr>
          <a:xfrm>
            <a:off x="4643438" y="4929198"/>
            <a:ext cx="1643074"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Report  C&amp;D Tax &amp; copy SSP to SKK MIGAS</a:t>
            </a:r>
            <a:endParaRPr lang="en-US" dirty="0"/>
          </a:p>
        </p:txBody>
      </p:sp>
      <p:sp>
        <p:nvSpPr>
          <p:cNvPr id="35" name="Flowchart: Direct Access Storage 34"/>
          <p:cNvSpPr/>
          <p:nvPr/>
        </p:nvSpPr>
        <p:spPr>
          <a:xfrm>
            <a:off x="2428860" y="5072074"/>
            <a:ext cx="1214446" cy="785818"/>
          </a:xfrm>
          <a:prstGeom prst="flowChartMagneticDru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END</a:t>
            </a:r>
            <a:endParaRPr lang="en-US" dirty="0"/>
          </a:p>
        </p:txBody>
      </p:sp>
      <p:cxnSp>
        <p:nvCxnSpPr>
          <p:cNvPr id="37" name="Straight Arrow Connector 36"/>
          <p:cNvCxnSpPr/>
          <p:nvPr/>
        </p:nvCxnSpPr>
        <p:spPr>
          <a:xfrm>
            <a:off x="1285852" y="1785926"/>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2857488" y="1785926"/>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714876" y="1785926"/>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857488" y="3286124"/>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25" idx="0"/>
          </p:cNvCxnSpPr>
          <p:nvPr/>
        </p:nvCxnSpPr>
        <p:spPr>
          <a:xfrm rot="16200000" flipH="1">
            <a:off x="2075270" y="2568147"/>
            <a:ext cx="571502" cy="71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16200000" flipH="1">
            <a:off x="7575995" y="2711022"/>
            <a:ext cx="571502" cy="71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16200000" flipH="1">
            <a:off x="7465240" y="4464851"/>
            <a:ext cx="785819"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6429388" y="1857364"/>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4857752" y="3286124"/>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6643702" y="3357562"/>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10800000">
            <a:off x="3643306" y="5429264"/>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0800000">
            <a:off x="6286512" y="5429264"/>
            <a:ext cx="78581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0"/>
            <a:ext cx="8110234" cy="1323439"/>
          </a:xfrm>
          <a:prstGeom prst="rect">
            <a:avLst/>
          </a:prstGeom>
          <a:noFill/>
        </p:spPr>
        <p:txBody>
          <a:bodyPr wrap="none" rtlCol="0">
            <a:spAutoFit/>
          </a:bodyPr>
          <a:lstStyle/>
          <a:p>
            <a:r>
              <a:rPr lang="en-US" sz="4000" b="1" dirty="0" smtClean="0">
                <a:solidFill>
                  <a:schemeClr val="bg1"/>
                </a:solidFill>
              </a:rPr>
              <a:t>  C&amp;D Tax Report Documents : SSP (1)</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pic>
        <p:nvPicPr>
          <p:cNvPr id="36" name="Picture 35" descr="LPN &amp; SSP Migas Mei 2014_Page_1.jpg"/>
          <p:cNvPicPr>
            <a:picLocks noChangeAspect="1"/>
          </p:cNvPicPr>
          <p:nvPr/>
        </p:nvPicPr>
        <p:blipFill>
          <a:blip r:embed="rId6" cstate="print"/>
          <a:stretch>
            <a:fillRect/>
          </a:stretch>
        </p:blipFill>
        <p:spPr>
          <a:xfrm rot="16200000">
            <a:off x="-471562" y="1900266"/>
            <a:ext cx="5229341" cy="3714777"/>
          </a:xfrm>
          <a:prstGeom prst="rect">
            <a:avLst/>
          </a:prstGeom>
        </p:spPr>
      </p:pic>
      <p:pic>
        <p:nvPicPr>
          <p:cNvPr id="40" name="Picture 39" descr="LPN &amp; SSP Migas Mei 2014_Page_2.jpg"/>
          <p:cNvPicPr>
            <a:picLocks noChangeAspect="1"/>
          </p:cNvPicPr>
          <p:nvPr/>
        </p:nvPicPr>
        <p:blipFill>
          <a:blip r:embed="rId7" cstate="print"/>
          <a:stretch>
            <a:fillRect/>
          </a:stretch>
        </p:blipFill>
        <p:spPr>
          <a:xfrm rot="16200000">
            <a:off x="4157345" y="1771954"/>
            <a:ext cx="5329905" cy="3786214"/>
          </a:xfrm>
          <a:prstGeom prst="rect">
            <a:avLst/>
          </a:prstGeom>
        </p:spPr>
      </p:pic>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0"/>
            <a:ext cx="8110234" cy="1323439"/>
          </a:xfrm>
          <a:prstGeom prst="rect">
            <a:avLst/>
          </a:prstGeom>
          <a:noFill/>
        </p:spPr>
        <p:txBody>
          <a:bodyPr wrap="none" rtlCol="0">
            <a:spAutoFit/>
          </a:bodyPr>
          <a:lstStyle/>
          <a:p>
            <a:r>
              <a:rPr lang="en-US" sz="4000" b="1" dirty="0" smtClean="0">
                <a:solidFill>
                  <a:schemeClr val="bg1"/>
                </a:solidFill>
              </a:rPr>
              <a:t>  C&amp;D Tax Report Documents : SSP (2)</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pic>
        <p:nvPicPr>
          <p:cNvPr id="9" name="Picture 8" descr="LPN &amp; SSP Migas Mei 2014_Page_3.jpg"/>
          <p:cNvPicPr>
            <a:picLocks noChangeAspect="1"/>
          </p:cNvPicPr>
          <p:nvPr/>
        </p:nvPicPr>
        <p:blipFill>
          <a:blip r:embed="rId6" cstate="print"/>
          <a:stretch>
            <a:fillRect/>
          </a:stretch>
        </p:blipFill>
        <p:spPr>
          <a:xfrm rot="16200000">
            <a:off x="-343243" y="1629071"/>
            <a:ext cx="5329861" cy="3786183"/>
          </a:xfrm>
          <a:prstGeom prst="rect">
            <a:avLst/>
          </a:prstGeom>
        </p:spPr>
      </p:pic>
      <p:pic>
        <p:nvPicPr>
          <p:cNvPr id="10" name="Picture 9" descr="LPN &amp; SSP Migas Mei 2014_Page_3.jpg"/>
          <p:cNvPicPr>
            <a:picLocks noChangeAspect="1"/>
          </p:cNvPicPr>
          <p:nvPr/>
        </p:nvPicPr>
        <p:blipFill>
          <a:blip r:embed="rId6" cstate="print"/>
          <a:stretch>
            <a:fillRect/>
          </a:stretch>
        </p:blipFill>
        <p:spPr>
          <a:xfrm rot="16200000">
            <a:off x="3800155" y="1629077"/>
            <a:ext cx="5329904" cy="3786214"/>
          </a:xfrm>
          <a:prstGeom prst="rect">
            <a:avLst/>
          </a:prstGeom>
        </p:spPr>
      </p:pic>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0"/>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sp>
        <p:nvSpPr>
          <p:cNvPr id="8" name="Rectangle 7"/>
          <p:cNvSpPr/>
          <p:nvPr>
            <p:custDataLst>
              <p:tags r:id="rId2"/>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20" name="Content Placeholder 19" descr="PHE WMO horisontal - color.png.jpg"/>
          <p:cNvPicPr>
            <a:picLocks noGrp="1" noChangeAspect="1"/>
          </p:cNvPicPr>
          <p:nvPr>
            <p:ph idx="1"/>
          </p:nvPr>
        </p:nvPicPr>
        <p:blipFill>
          <a:blip r:embed="rId5" cstate="print"/>
          <a:stretch>
            <a:fillRect/>
          </a:stretch>
        </p:blipFill>
        <p:spPr>
          <a:xfrm>
            <a:off x="7357872" y="6268736"/>
            <a:ext cx="1481328" cy="513064"/>
          </a:xfrm>
        </p:spPr>
      </p:pic>
      <p:sp>
        <p:nvSpPr>
          <p:cNvPr id="3" name="TextBox 2"/>
          <p:cNvSpPr txBox="1"/>
          <p:nvPr/>
        </p:nvSpPr>
        <p:spPr>
          <a:xfrm>
            <a:off x="-44244" y="76200"/>
            <a:ext cx="7485062" cy="1323439"/>
          </a:xfrm>
          <a:prstGeom prst="rect">
            <a:avLst/>
          </a:prstGeom>
          <a:noFill/>
        </p:spPr>
        <p:txBody>
          <a:bodyPr wrap="none" rtlCol="0">
            <a:spAutoFit/>
          </a:bodyPr>
          <a:lstStyle/>
          <a:p>
            <a:r>
              <a:rPr lang="en-US" sz="4000" b="1" dirty="0" smtClean="0">
                <a:solidFill>
                  <a:schemeClr val="bg1"/>
                </a:solidFill>
              </a:rPr>
              <a:t>  C&amp;D Tax Report Documents : LPN</a:t>
            </a:r>
            <a:endParaRPr lang="en-US" sz="4000" b="1" dirty="0" smtClean="0">
              <a:ln w="11430"/>
              <a:solidFill>
                <a:schemeClr val="bg1"/>
              </a:solidFill>
              <a:effectLst>
                <a:outerShdw blurRad="50800" dist="39000" dir="5460000" algn="tl">
                  <a:srgbClr val="000000">
                    <a:alpha val="38000"/>
                  </a:srgbClr>
                </a:outerShdw>
              </a:effectLst>
            </a:endParaRPr>
          </a:p>
          <a:p>
            <a:endParaRPr lang="en-US" sz="4000" b="1" dirty="0">
              <a:solidFill>
                <a:schemeClr val="bg1"/>
              </a:solidFill>
            </a:endParaRPr>
          </a:p>
        </p:txBody>
      </p:sp>
      <p:pic>
        <p:nvPicPr>
          <p:cNvPr id="11" name="Picture 10" descr="LPN &amp; SSP Migas Mei 2014_Page_5.jpg"/>
          <p:cNvPicPr>
            <a:picLocks noChangeAspect="1"/>
          </p:cNvPicPr>
          <p:nvPr/>
        </p:nvPicPr>
        <p:blipFill>
          <a:blip r:embed="rId6" cstate="print"/>
          <a:stretch>
            <a:fillRect/>
          </a:stretch>
        </p:blipFill>
        <p:spPr>
          <a:xfrm>
            <a:off x="714348" y="761608"/>
            <a:ext cx="3425604" cy="5239160"/>
          </a:xfrm>
          <a:prstGeom prst="rect">
            <a:avLst/>
          </a:prstGeom>
        </p:spPr>
      </p:pic>
      <p:sp>
        <p:nvSpPr>
          <p:cNvPr id="10" name="Rectangle 9"/>
          <p:cNvSpPr/>
          <p:nvPr/>
        </p:nvSpPr>
        <p:spPr>
          <a:xfrm>
            <a:off x="4286248" y="2571744"/>
            <a:ext cx="4714876" cy="35719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Example : using data from previous slide -</a:t>
            </a:r>
            <a:r>
              <a:rPr lang="en-US" sz="1400" dirty="0" smtClean="0">
                <a:solidFill>
                  <a:schemeClr val="tx1"/>
                </a:solidFill>
                <a:hlinkClick r:id="rId7" action="ppaction://hlinkfile"/>
              </a:rPr>
              <a:t>example LPN.xlsx</a:t>
            </a:r>
            <a:endParaRPr lang="en-US" sz="1400" dirty="0">
              <a:solidFill>
                <a:schemeClr val="tx1"/>
              </a:solidFill>
            </a:endParaRPr>
          </a:p>
        </p:txBody>
      </p:sp>
    </p:spTree>
    <p:extLst>
      <p:ext uri="{BB962C8B-B14F-4D97-AF65-F5344CB8AC3E}">
        <p14:creationId xmlns:p14="http://schemas.microsoft.com/office/powerpoint/2010/main" val="4226795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Stock_000001776868XSmall"/>
          <p:cNvPicPr>
            <a:picLocks noGrp="1" noChangeAspect="1" noChangeArrowheads="1"/>
          </p:cNvPicPr>
          <p:nvPr>
            <p:ph idx="4294967295"/>
          </p:nvPr>
        </p:nvPicPr>
        <p:blipFill>
          <a:blip r:embed="rId4" cstate="print"/>
          <a:srcRect/>
          <a:stretch>
            <a:fillRect/>
          </a:stretch>
        </p:blipFill>
        <p:spPr bwMode="auto">
          <a:xfrm>
            <a:off x="0" y="642918"/>
            <a:ext cx="9144000" cy="5513388"/>
          </a:xfrm>
          <a:prstGeom prst="rect">
            <a:avLst/>
          </a:prstGeom>
          <a:noFill/>
          <a:ln w="9525">
            <a:noFill/>
            <a:miter lim="800000"/>
            <a:headEnd/>
            <a:tailEnd/>
          </a:ln>
        </p:spPr>
      </p:pic>
      <p:sp>
        <p:nvSpPr>
          <p:cNvPr id="8" name="Title 7"/>
          <p:cNvSpPr>
            <a:spLocks noGrp="1"/>
          </p:cNvSpPr>
          <p:nvPr>
            <p:ph type="title"/>
          </p:nvPr>
        </p:nvSpPr>
        <p:spPr>
          <a:xfrm>
            <a:off x="3143240" y="4929199"/>
            <a:ext cx="6000760" cy="1143007"/>
          </a:xfrm>
        </p:spPr>
        <p:txBody>
          <a:bodyPr>
            <a:normAutofit/>
          </a:bodyPr>
          <a:lstStyle/>
          <a:p>
            <a:r>
              <a:rPr lang="en-US" sz="1600" i="1" dirty="0" smtClean="0"/>
              <a:t>“Develop a passion for learning. If you do, you will never cease to grow” – Anthony </a:t>
            </a:r>
            <a:r>
              <a:rPr lang="en-US" sz="1600" i="1" dirty="0" err="1" smtClean="0"/>
              <a:t>J.D’Angelo</a:t>
            </a:r>
            <a:r>
              <a:rPr lang="en-US" sz="1600" i="1" dirty="0" smtClean="0"/>
              <a:t>-</a:t>
            </a:r>
            <a:endParaRPr lang="en-US" sz="1600" i="1" dirty="0"/>
          </a:p>
        </p:txBody>
      </p:sp>
      <p:sp>
        <p:nvSpPr>
          <p:cNvPr id="5" name="Rectangle 4"/>
          <p:cNvSpPr/>
          <p:nvPr>
            <p:custDataLst>
              <p:tags r:id="rId1"/>
            </p:custDataLst>
          </p:nvPr>
        </p:nvSpPr>
        <p:spPr>
          <a:xfrm>
            <a:off x="0" y="2"/>
            <a:ext cx="9143999" cy="75062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pic>
        <p:nvPicPr>
          <p:cNvPr id="6" name="Picture 30"/>
          <p:cNvPicPr>
            <a:picLocks noChangeAspect="1" noChangeArrowheads="1"/>
          </p:cNvPicPr>
          <p:nvPr>
            <p:custDataLst>
              <p:tags r:id="rId2"/>
            </p:custDataLst>
          </p:nvPr>
        </p:nvPicPr>
        <p:blipFill>
          <a:blip r:embed="rId5" cstate="print">
            <a:clrChange>
              <a:clrFrom>
                <a:srgbClr val="FFFFFF"/>
              </a:clrFrom>
              <a:clrTo>
                <a:srgbClr val="FFFFFF">
                  <a:alpha val="0"/>
                </a:srgbClr>
              </a:clrTo>
            </a:clrChange>
          </a:blip>
          <a:srcRect/>
          <a:stretch>
            <a:fillRect/>
          </a:stretch>
        </p:blipFill>
        <p:spPr bwMode="auto">
          <a:xfrm>
            <a:off x="1" y="6396038"/>
            <a:ext cx="7261225" cy="461962"/>
          </a:xfrm>
          <a:prstGeom prst="rect">
            <a:avLst/>
          </a:prstGeom>
          <a:noFill/>
          <a:ln w="9525">
            <a:noFill/>
            <a:miter lim="800000"/>
            <a:headEnd/>
            <a:tailEnd/>
          </a:ln>
        </p:spPr>
      </p:pic>
      <p:pic>
        <p:nvPicPr>
          <p:cNvPr id="7" name="Content Placeholder 19" descr="PHE WMO horisontal - color.png.jpg"/>
          <p:cNvPicPr>
            <a:picLocks noChangeAspect="1"/>
          </p:cNvPicPr>
          <p:nvPr/>
        </p:nvPicPr>
        <p:blipFill>
          <a:blip r:embed="rId6" cstate="print"/>
          <a:stretch>
            <a:fillRect/>
          </a:stretch>
        </p:blipFill>
        <p:spPr>
          <a:xfrm>
            <a:off x="7357872" y="6268736"/>
            <a:ext cx="1481328" cy="51306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IBM.O_NS1UyaZbtNICDdO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wzRJviD5FkSN22c2PeJ4e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f29.SaosqkKNCIfrTDpjJ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ASI.yw1HEiCvaiS_Iugq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W514cJ7oGU6IQHjzDo3Xe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ybo6xKCfXEG6zwUSEqmkRw"/>
</p:tagLst>
</file>

<file path=ppt/tags/tag8.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9.xml><?xml version="1.0" encoding="utf-8"?>
<p:tagLst xmlns:a="http://schemas.openxmlformats.org/drawingml/2006/main" xmlns:r="http://schemas.openxmlformats.org/officeDocument/2006/relationships" xmlns:p="http://schemas.openxmlformats.org/presentationml/2006/main">
  <p:tag name="RESIZE" val="Yes"/>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xnmnSCvPvkCxAW1AQ3_8C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xrdhEm3LjkG970iUUSCxY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998</TotalTime>
  <Words>658</Words>
  <Application>Microsoft Office PowerPoint</Application>
  <PresentationFormat>On-screen Show (4:3)</PresentationFormat>
  <Paragraphs>154</Paragraphs>
  <Slides>10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think-cell Slide</vt:lpstr>
      <vt:lpstr>Pajak Penghasilan Migas berdasarkan PMK 79/2012  Corporate &amp; Dividend Tax (C&amp;D Tax) based on MoF Regulation No 79/2012</vt:lpstr>
      <vt:lpstr>Corporate &amp; Dividend Tax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 a passion for learning. If you do, you will never cease to grow” – Anthony J.D’Angelo-</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Pajak Penghasilan Migas Corporate &amp; Dividend Tax (C&amp;D Tax)</dc:title>
  <dc:creator>kelik.adrian</dc:creator>
  <cp:lastModifiedBy>Afan Aftory</cp:lastModifiedBy>
  <cp:revision>68</cp:revision>
  <dcterms:created xsi:type="dcterms:W3CDTF">2014-08-20T01:45:18Z</dcterms:created>
  <dcterms:modified xsi:type="dcterms:W3CDTF">2017-05-19T15:17:26Z</dcterms:modified>
</cp:coreProperties>
</file>