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xls" ContentType="application/vnd.ms-excel"/>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33" r:id="rId1"/>
  </p:sldMasterIdLst>
  <p:notesMasterIdLst>
    <p:notesMasterId r:id="rId14"/>
  </p:notesMasterIdLst>
  <p:sldIdLst>
    <p:sldId id="259" r:id="rId2"/>
    <p:sldId id="263" r:id="rId3"/>
    <p:sldId id="266" r:id="rId4"/>
    <p:sldId id="269" r:id="rId5"/>
    <p:sldId id="271" r:id="rId6"/>
    <p:sldId id="262" r:id="rId7"/>
    <p:sldId id="272" r:id="rId8"/>
    <p:sldId id="264" r:id="rId9"/>
    <p:sldId id="268" r:id="rId10"/>
    <p:sldId id="265" r:id="rId11"/>
    <p:sldId id="267" r:id="rId12"/>
    <p:sldId id="261"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6C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162"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B79A86-D11D-44D4-8A1E-6A6A0F396C6B}"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061F28EF-E42A-476B-8766-1B0793C4734F}">
      <dgm:prSet custT="1"/>
      <dgm:spPr>
        <a:solidFill>
          <a:srgbClr val="C00000"/>
        </a:solidFill>
      </dgm:spPr>
      <dgm:t>
        <a:bodyPr/>
        <a:lstStyle/>
        <a:p>
          <a:pPr algn="l" rtl="0"/>
          <a:r>
            <a:rPr lang="en-US" sz="1600" b="1" dirty="0" err="1" smtClean="0">
              <a:solidFill>
                <a:schemeClr val="bg1"/>
              </a:solidFill>
            </a:rPr>
            <a:t>Saat</a:t>
          </a:r>
          <a:r>
            <a:rPr lang="en-US" sz="1600" b="1" dirty="0" smtClean="0">
              <a:solidFill>
                <a:schemeClr val="bg1"/>
              </a:solidFill>
            </a:rPr>
            <a:t> </a:t>
          </a:r>
          <a:r>
            <a:rPr lang="en-US" sz="1600" b="1" dirty="0" err="1" smtClean="0">
              <a:solidFill>
                <a:schemeClr val="bg1"/>
              </a:solidFill>
            </a:rPr>
            <a:t>Pendirian</a:t>
          </a:r>
          <a:endParaRPr lang="en-US" sz="1600" b="1" dirty="0" smtClean="0">
            <a:solidFill>
              <a:schemeClr val="bg1"/>
            </a:solidFill>
          </a:endParaRPr>
        </a:p>
      </dgm:t>
    </dgm:pt>
    <dgm:pt modelId="{46BA5EFC-C5E8-42E1-88EC-29F290C9581D}" type="parTrans" cxnId="{3C928019-7960-4AC9-A5A4-EE8604C9E742}">
      <dgm:prSet/>
      <dgm:spPr/>
      <dgm:t>
        <a:bodyPr/>
        <a:lstStyle/>
        <a:p>
          <a:pPr algn="l"/>
          <a:endParaRPr lang="en-US" sz="1600" b="1"/>
        </a:p>
      </dgm:t>
    </dgm:pt>
    <dgm:pt modelId="{F8725495-E735-4202-934A-8A0008B27AF1}" type="sibTrans" cxnId="{3C928019-7960-4AC9-A5A4-EE8604C9E742}">
      <dgm:prSet/>
      <dgm:spPr/>
      <dgm:t>
        <a:bodyPr/>
        <a:lstStyle/>
        <a:p>
          <a:pPr algn="l"/>
          <a:endParaRPr lang="en-US" sz="1600" b="1"/>
        </a:p>
      </dgm:t>
    </dgm:pt>
    <dgm:pt modelId="{72455A06-8AF1-4622-9EA3-09C0009D1126}">
      <dgm:prSet custT="1"/>
      <dgm:spPr>
        <a:solidFill>
          <a:srgbClr val="0070C0"/>
        </a:solidFill>
      </dgm:spPr>
      <dgm:t>
        <a:bodyPr/>
        <a:lstStyle/>
        <a:p>
          <a:pPr algn="l" rtl="0"/>
          <a:r>
            <a:rPr lang="en-US" sz="1600" b="1" dirty="0" err="1" smtClean="0"/>
            <a:t>Saat</a:t>
          </a:r>
          <a:r>
            <a:rPr lang="en-US" sz="1600" b="1" dirty="0" smtClean="0"/>
            <a:t> </a:t>
          </a:r>
          <a:r>
            <a:rPr lang="en-US" sz="1600" b="1" dirty="0" err="1" smtClean="0"/>
            <a:t>Pembagian</a:t>
          </a:r>
          <a:r>
            <a:rPr lang="en-US" sz="1600" b="1" dirty="0" smtClean="0"/>
            <a:t> Laba </a:t>
          </a:r>
          <a:endParaRPr lang="en-US" sz="1600" b="1" dirty="0"/>
        </a:p>
      </dgm:t>
    </dgm:pt>
    <dgm:pt modelId="{228679B7-E5F4-4FF6-9BB3-C3E48251DA0B}" type="parTrans" cxnId="{F43B1B43-D979-4994-A691-34D0EAD3BE6C}">
      <dgm:prSet/>
      <dgm:spPr/>
      <dgm:t>
        <a:bodyPr/>
        <a:lstStyle/>
        <a:p>
          <a:pPr algn="l"/>
          <a:endParaRPr lang="en-US" sz="1600" b="1"/>
        </a:p>
      </dgm:t>
    </dgm:pt>
    <dgm:pt modelId="{5BFE651F-6A00-4619-8C38-604D176A0821}" type="sibTrans" cxnId="{F43B1B43-D979-4994-A691-34D0EAD3BE6C}">
      <dgm:prSet/>
      <dgm:spPr/>
      <dgm:t>
        <a:bodyPr/>
        <a:lstStyle/>
        <a:p>
          <a:pPr algn="l"/>
          <a:endParaRPr lang="en-US" sz="1600" b="1"/>
        </a:p>
      </dgm:t>
    </dgm:pt>
    <dgm:pt modelId="{F2606F2B-15FD-4B55-A002-065A425EB80E}">
      <dgm:prSet custT="1"/>
      <dgm:spPr>
        <a:solidFill>
          <a:schemeClr val="accent6">
            <a:lumMod val="75000"/>
          </a:schemeClr>
        </a:solidFill>
      </dgm:spPr>
      <dgm:t>
        <a:bodyPr/>
        <a:lstStyle/>
        <a:p>
          <a:pPr algn="l" rtl="0"/>
          <a:r>
            <a:rPr lang="en-US" sz="1600" b="1" dirty="0" err="1" smtClean="0">
              <a:solidFill>
                <a:schemeClr val="bg1"/>
              </a:solidFill>
            </a:rPr>
            <a:t>Saat</a:t>
          </a:r>
          <a:r>
            <a:rPr lang="en-US" sz="1600" b="1" dirty="0" smtClean="0">
              <a:solidFill>
                <a:schemeClr val="bg1"/>
              </a:solidFill>
            </a:rPr>
            <a:t> </a:t>
          </a:r>
          <a:r>
            <a:rPr lang="en-US" sz="1600" b="1" dirty="0" err="1" smtClean="0">
              <a:solidFill>
                <a:schemeClr val="bg1"/>
              </a:solidFill>
            </a:rPr>
            <a:t>Operasi</a:t>
          </a:r>
          <a:r>
            <a:rPr lang="en-US" sz="1600" b="1" dirty="0" smtClean="0">
              <a:solidFill>
                <a:schemeClr val="bg1"/>
              </a:solidFill>
            </a:rPr>
            <a:t> </a:t>
          </a:r>
          <a:r>
            <a:rPr lang="en-US" sz="1600" b="1" dirty="0" err="1" smtClean="0">
              <a:solidFill>
                <a:schemeClr val="bg1"/>
              </a:solidFill>
            </a:rPr>
            <a:t>dan</a:t>
          </a:r>
          <a:r>
            <a:rPr lang="en-US" sz="1600" b="1" dirty="0" smtClean="0">
              <a:solidFill>
                <a:schemeClr val="bg1"/>
              </a:solidFill>
            </a:rPr>
            <a:t> Laba</a:t>
          </a:r>
          <a:endParaRPr lang="en-US" sz="1600" b="1" dirty="0">
            <a:solidFill>
              <a:schemeClr val="bg1"/>
            </a:solidFill>
          </a:endParaRPr>
        </a:p>
      </dgm:t>
    </dgm:pt>
    <dgm:pt modelId="{81EED2A2-C5BA-4829-B4ED-25F4768781BA}" type="parTrans" cxnId="{9FF267E5-2F39-4950-8BF4-F6B40D2CEB6A}">
      <dgm:prSet/>
      <dgm:spPr/>
      <dgm:t>
        <a:bodyPr/>
        <a:lstStyle/>
        <a:p>
          <a:pPr algn="l"/>
          <a:endParaRPr lang="en-US" sz="1600" b="1"/>
        </a:p>
      </dgm:t>
    </dgm:pt>
    <dgm:pt modelId="{2F5CA195-6EF3-4E4F-9B44-ED4DD3B76B22}" type="sibTrans" cxnId="{9FF267E5-2F39-4950-8BF4-F6B40D2CEB6A}">
      <dgm:prSet/>
      <dgm:spPr/>
      <dgm:t>
        <a:bodyPr/>
        <a:lstStyle/>
        <a:p>
          <a:pPr algn="l"/>
          <a:endParaRPr lang="en-US" sz="1600" b="1"/>
        </a:p>
      </dgm:t>
    </dgm:pt>
    <dgm:pt modelId="{43BA2C71-0472-4F3E-BCF3-53CE09D21CFD}" type="pres">
      <dgm:prSet presAssocID="{70B79A86-D11D-44D4-8A1E-6A6A0F396C6B}" presName="Name0" presStyleCnt="0">
        <dgm:presLayoutVars>
          <dgm:dir/>
          <dgm:resizeHandles val="exact"/>
        </dgm:presLayoutVars>
      </dgm:prSet>
      <dgm:spPr/>
      <dgm:t>
        <a:bodyPr/>
        <a:lstStyle/>
        <a:p>
          <a:endParaRPr lang="en-US"/>
        </a:p>
      </dgm:t>
    </dgm:pt>
    <dgm:pt modelId="{5374DA73-953B-4886-86D6-4C84EA51C1DE}" type="pres">
      <dgm:prSet presAssocID="{061F28EF-E42A-476B-8766-1B0793C4734F}" presName="node" presStyleLbl="node1" presStyleIdx="0" presStyleCnt="3" custLinFactNeighborX="-64759">
        <dgm:presLayoutVars>
          <dgm:bulletEnabled val="1"/>
        </dgm:presLayoutVars>
      </dgm:prSet>
      <dgm:spPr/>
      <dgm:t>
        <a:bodyPr/>
        <a:lstStyle/>
        <a:p>
          <a:endParaRPr lang="en-US"/>
        </a:p>
      </dgm:t>
    </dgm:pt>
    <dgm:pt modelId="{FF73F08B-38D7-4B60-998F-18041BE2E0ED}" type="pres">
      <dgm:prSet presAssocID="{F8725495-E735-4202-934A-8A0008B27AF1}" presName="sibTrans" presStyleCnt="0"/>
      <dgm:spPr/>
    </dgm:pt>
    <dgm:pt modelId="{6AFF9597-8CB9-417D-8A2A-D3E29857406C}" type="pres">
      <dgm:prSet presAssocID="{F2606F2B-15FD-4B55-A002-065A425EB80E}" presName="node" presStyleLbl="node1" presStyleIdx="1" presStyleCnt="3">
        <dgm:presLayoutVars>
          <dgm:bulletEnabled val="1"/>
        </dgm:presLayoutVars>
      </dgm:prSet>
      <dgm:spPr/>
      <dgm:t>
        <a:bodyPr/>
        <a:lstStyle/>
        <a:p>
          <a:endParaRPr lang="en-US"/>
        </a:p>
      </dgm:t>
    </dgm:pt>
    <dgm:pt modelId="{627683D5-6F74-432E-ABB9-92E6F5153FE6}" type="pres">
      <dgm:prSet presAssocID="{2F5CA195-6EF3-4E4F-9B44-ED4DD3B76B22}" presName="sibTrans" presStyleCnt="0"/>
      <dgm:spPr/>
    </dgm:pt>
    <dgm:pt modelId="{2113AC86-BCAD-4BDC-86FA-B6BBBFF463EA}" type="pres">
      <dgm:prSet presAssocID="{72455A06-8AF1-4622-9EA3-09C0009D1126}" presName="node" presStyleLbl="node1" presStyleIdx="2" presStyleCnt="3">
        <dgm:presLayoutVars>
          <dgm:bulletEnabled val="1"/>
        </dgm:presLayoutVars>
      </dgm:prSet>
      <dgm:spPr/>
      <dgm:t>
        <a:bodyPr/>
        <a:lstStyle/>
        <a:p>
          <a:endParaRPr lang="en-US"/>
        </a:p>
      </dgm:t>
    </dgm:pt>
  </dgm:ptLst>
  <dgm:cxnLst>
    <dgm:cxn modelId="{3C928019-7960-4AC9-A5A4-EE8604C9E742}" srcId="{70B79A86-D11D-44D4-8A1E-6A6A0F396C6B}" destId="{061F28EF-E42A-476B-8766-1B0793C4734F}" srcOrd="0" destOrd="0" parTransId="{46BA5EFC-C5E8-42E1-88EC-29F290C9581D}" sibTransId="{F8725495-E735-4202-934A-8A0008B27AF1}"/>
    <dgm:cxn modelId="{C1FDB775-00C2-4FA1-9BEF-A4DFB179B23E}" type="presOf" srcId="{72455A06-8AF1-4622-9EA3-09C0009D1126}" destId="{2113AC86-BCAD-4BDC-86FA-B6BBBFF463EA}" srcOrd="0" destOrd="0" presId="urn:microsoft.com/office/officeart/2005/8/layout/hList6"/>
    <dgm:cxn modelId="{D6557616-65E9-4272-82D0-CF4BB699E113}" type="presOf" srcId="{061F28EF-E42A-476B-8766-1B0793C4734F}" destId="{5374DA73-953B-4886-86D6-4C84EA51C1DE}" srcOrd="0" destOrd="0" presId="urn:microsoft.com/office/officeart/2005/8/layout/hList6"/>
    <dgm:cxn modelId="{9FF267E5-2F39-4950-8BF4-F6B40D2CEB6A}" srcId="{70B79A86-D11D-44D4-8A1E-6A6A0F396C6B}" destId="{F2606F2B-15FD-4B55-A002-065A425EB80E}" srcOrd="1" destOrd="0" parTransId="{81EED2A2-C5BA-4829-B4ED-25F4768781BA}" sibTransId="{2F5CA195-6EF3-4E4F-9B44-ED4DD3B76B22}"/>
    <dgm:cxn modelId="{4DCDBED5-3A02-4869-BACA-14DBBAF70CB6}" type="presOf" srcId="{70B79A86-D11D-44D4-8A1E-6A6A0F396C6B}" destId="{43BA2C71-0472-4F3E-BCF3-53CE09D21CFD}" srcOrd="0" destOrd="0" presId="urn:microsoft.com/office/officeart/2005/8/layout/hList6"/>
    <dgm:cxn modelId="{FECA6E44-FAEB-4FE8-9F45-E0545F80A712}" type="presOf" srcId="{F2606F2B-15FD-4B55-A002-065A425EB80E}" destId="{6AFF9597-8CB9-417D-8A2A-D3E29857406C}" srcOrd="0" destOrd="0" presId="urn:microsoft.com/office/officeart/2005/8/layout/hList6"/>
    <dgm:cxn modelId="{F43B1B43-D979-4994-A691-34D0EAD3BE6C}" srcId="{70B79A86-D11D-44D4-8A1E-6A6A0F396C6B}" destId="{72455A06-8AF1-4622-9EA3-09C0009D1126}" srcOrd="2" destOrd="0" parTransId="{228679B7-E5F4-4FF6-9BB3-C3E48251DA0B}" sibTransId="{5BFE651F-6A00-4619-8C38-604D176A0821}"/>
    <dgm:cxn modelId="{159CA8CD-546A-4A1B-A723-146241D9C4B7}" type="presParOf" srcId="{43BA2C71-0472-4F3E-BCF3-53CE09D21CFD}" destId="{5374DA73-953B-4886-86D6-4C84EA51C1DE}" srcOrd="0" destOrd="0" presId="urn:microsoft.com/office/officeart/2005/8/layout/hList6"/>
    <dgm:cxn modelId="{D0F0D485-D021-4146-BBB2-F991B67FBF36}" type="presParOf" srcId="{43BA2C71-0472-4F3E-BCF3-53CE09D21CFD}" destId="{FF73F08B-38D7-4B60-998F-18041BE2E0ED}" srcOrd="1" destOrd="0" presId="urn:microsoft.com/office/officeart/2005/8/layout/hList6"/>
    <dgm:cxn modelId="{56CDEDAB-3F03-4B77-9B34-2336067750BC}" type="presParOf" srcId="{43BA2C71-0472-4F3E-BCF3-53CE09D21CFD}" destId="{6AFF9597-8CB9-417D-8A2A-D3E29857406C}" srcOrd="2" destOrd="0" presId="urn:microsoft.com/office/officeart/2005/8/layout/hList6"/>
    <dgm:cxn modelId="{BA37A735-E355-4861-9FF3-E97B9D66AA5A}" type="presParOf" srcId="{43BA2C71-0472-4F3E-BCF3-53CE09D21CFD}" destId="{627683D5-6F74-432E-ABB9-92E6F5153FE6}" srcOrd="3" destOrd="0" presId="urn:microsoft.com/office/officeart/2005/8/layout/hList6"/>
    <dgm:cxn modelId="{F52D6ABF-2B62-41F8-B475-4D3DF74D81D3}" type="presParOf" srcId="{43BA2C71-0472-4F3E-BCF3-53CE09D21CFD}" destId="{2113AC86-BCAD-4BDC-86FA-B6BBBFF463EA}"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B79A86-D11D-44D4-8A1E-6A6A0F396C6B}"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061F28EF-E42A-476B-8766-1B0793C4734F}">
      <dgm:prSet custT="1"/>
      <dgm:spPr>
        <a:solidFill>
          <a:srgbClr val="C00000"/>
        </a:solidFill>
      </dgm:spPr>
      <dgm:t>
        <a:bodyPr/>
        <a:lstStyle/>
        <a:p>
          <a:pPr algn="l" rtl="0"/>
          <a:r>
            <a:rPr lang="en-US" sz="1600" b="1" dirty="0" err="1" smtClean="0">
              <a:solidFill>
                <a:schemeClr val="bg1"/>
              </a:solidFill>
            </a:rPr>
            <a:t>Saat</a:t>
          </a:r>
          <a:r>
            <a:rPr lang="en-US" sz="1600" b="1" dirty="0" smtClean="0">
              <a:solidFill>
                <a:schemeClr val="bg1"/>
              </a:solidFill>
            </a:rPr>
            <a:t> </a:t>
          </a:r>
          <a:r>
            <a:rPr lang="en-US" sz="1600" b="1" dirty="0" err="1" smtClean="0">
              <a:solidFill>
                <a:schemeClr val="bg1"/>
              </a:solidFill>
            </a:rPr>
            <a:t>Pembentukan</a:t>
          </a:r>
          <a:endParaRPr lang="en-US" sz="1600" b="1" dirty="0" smtClean="0">
            <a:solidFill>
              <a:schemeClr val="bg1"/>
            </a:solidFill>
          </a:endParaRPr>
        </a:p>
      </dgm:t>
    </dgm:pt>
    <dgm:pt modelId="{46BA5EFC-C5E8-42E1-88EC-29F290C9581D}" type="parTrans" cxnId="{3C928019-7960-4AC9-A5A4-EE8604C9E742}">
      <dgm:prSet/>
      <dgm:spPr/>
      <dgm:t>
        <a:bodyPr/>
        <a:lstStyle/>
        <a:p>
          <a:pPr algn="l"/>
          <a:endParaRPr lang="en-US" sz="1600" b="1"/>
        </a:p>
      </dgm:t>
    </dgm:pt>
    <dgm:pt modelId="{F8725495-E735-4202-934A-8A0008B27AF1}" type="sibTrans" cxnId="{3C928019-7960-4AC9-A5A4-EE8604C9E742}">
      <dgm:prSet/>
      <dgm:spPr/>
      <dgm:t>
        <a:bodyPr/>
        <a:lstStyle/>
        <a:p>
          <a:pPr algn="l"/>
          <a:endParaRPr lang="en-US" sz="1600" b="1"/>
        </a:p>
      </dgm:t>
    </dgm:pt>
    <dgm:pt modelId="{72455A06-8AF1-4622-9EA3-09C0009D1126}">
      <dgm:prSet custT="1"/>
      <dgm:spPr>
        <a:solidFill>
          <a:srgbClr val="0070C0"/>
        </a:solidFill>
      </dgm:spPr>
      <dgm:t>
        <a:bodyPr/>
        <a:lstStyle/>
        <a:p>
          <a:pPr algn="l" rtl="0"/>
          <a:r>
            <a:rPr lang="en-US" sz="1600" b="1" dirty="0" err="1" smtClean="0"/>
            <a:t>Saat</a:t>
          </a:r>
          <a:r>
            <a:rPr lang="en-US" sz="1600" b="1" dirty="0" smtClean="0"/>
            <a:t> </a:t>
          </a:r>
          <a:r>
            <a:rPr lang="en-US" sz="1600" b="1" dirty="0" err="1" smtClean="0"/>
            <a:t>Pembagian</a:t>
          </a:r>
          <a:r>
            <a:rPr lang="en-US" sz="1600" b="1" dirty="0" smtClean="0"/>
            <a:t> Laba </a:t>
          </a:r>
          <a:endParaRPr lang="en-US" sz="1600" b="1" dirty="0"/>
        </a:p>
      </dgm:t>
    </dgm:pt>
    <dgm:pt modelId="{228679B7-E5F4-4FF6-9BB3-C3E48251DA0B}" type="parTrans" cxnId="{F43B1B43-D979-4994-A691-34D0EAD3BE6C}">
      <dgm:prSet/>
      <dgm:spPr/>
      <dgm:t>
        <a:bodyPr/>
        <a:lstStyle/>
        <a:p>
          <a:pPr algn="l"/>
          <a:endParaRPr lang="en-US" sz="1600" b="1"/>
        </a:p>
      </dgm:t>
    </dgm:pt>
    <dgm:pt modelId="{5BFE651F-6A00-4619-8C38-604D176A0821}" type="sibTrans" cxnId="{F43B1B43-D979-4994-A691-34D0EAD3BE6C}">
      <dgm:prSet/>
      <dgm:spPr/>
      <dgm:t>
        <a:bodyPr/>
        <a:lstStyle/>
        <a:p>
          <a:pPr algn="l"/>
          <a:endParaRPr lang="en-US" sz="1600" b="1"/>
        </a:p>
      </dgm:t>
    </dgm:pt>
    <dgm:pt modelId="{F2606F2B-15FD-4B55-A002-065A425EB80E}">
      <dgm:prSet custT="1"/>
      <dgm:spPr>
        <a:solidFill>
          <a:schemeClr val="accent6">
            <a:lumMod val="75000"/>
          </a:schemeClr>
        </a:solidFill>
      </dgm:spPr>
      <dgm:t>
        <a:bodyPr/>
        <a:lstStyle/>
        <a:p>
          <a:pPr algn="l" rtl="0"/>
          <a:r>
            <a:rPr lang="en-US" sz="1600" b="1" dirty="0" err="1" smtClean="0">
              <a:solidFill>
                <a:schemeClr val="bg1"/>
              </a:solidFill>
            </a:rPr>
            <a:t>Saat</a:t>
          </a:r>
          <a:r>
            <a:rPr lang="en-US" sz="1600" b="1" dirty="0" smtClean="0">
              <a:solidFill>
                <a:schemeClr val="bg1"/>
              </a:solidFill>
            </a:rPr>
            <a:t> </a:t>
          </a:r>
          <a:r>
            <a:rPr lang="en-US" sz="1600" b="1" dirty="0" err="1" smtClean="0">
              <a:solidFill>
                <a:schemeClr val="bg1"/>
              </a:solidFill>
            </a:rPr>
            <a:t>Operasi</a:t>
          </a:r>
          <a:r>
            <a:rPr lang="en-US" sz="1600" b="1" dirty="0" smtClean="0">
              <a:solidFill>
                <a:schemeClr val="bg1"/>
              </a:solidFill>
            </a:rPr>
            <a:t> </a:t>
          </a:r>
          <a:r>
            <a:rPr lang="en-US" sz="1600" b="1" dirty="0" err="1" smtClean="0">
              <a:solidFill>
                <a:schemeClr val="bg1"/>
              </a:solidFill>
            </a:rPr>
            <a:t>dan</a:t>
          </a:r>
          <a:r>
            <a:rPr lang="en-US" sz="1600" b="1" dirty="0" smtClean="0">
              <a:solidFill>
                <a:schemeClr val="bg1"/>
              </a:solidFill>
            </a:rPr>
            <a:t> Laba</a:t>
          </a:r>
          <a:endParaRPr lang="en-US" sz="1600" b="1" dirty="0">
            <a:solidFill>
              <a:schemeClr val="bg1"/>
            </a:solidFill>
          </a:endParaRPr>
        </a:p>
      </dgm:t>
    </dgm:pt>
    <dgm:pt modelId="{81EED2A2-C5BA-4829-B4ED-25F4768781BA}" type="parTrans" cxnId="{9FF267E5-2F39-4950-8BF4-F6B40D2CEB6A}">
      <dgm:prSet/>
      <dgm:spPr/>
      <dgm:t>
        <a:bodyPr/>
        <a:lstStyle/>
        <a:p>
          <a:pPr algn="l"/>
          <a:endParaRPr lang="en-US" sz="1600" b="1"/>
        </a:p>
      </dgm:t>
    </dgm:pt>
    <dgm:pt modelId="{2F5CA195-6EF3-4E4F-9B44-ED4DD3B76B22}" type="sibTrans" cxnId="{9FF267E5-2F39-4950-8BF4-F6B40D2CEB6A}">
      <dgm:prSet/>
      <dgm:spPr/>
      <dgm:t>
        <a:bodyPr/>
        <a:lstStyle/>
        <a:p>
          <a:pPr algn="l"/>
          <a:endParaRPr lang="en-US" sz="1600" b="1"/>
        </a:p>
      </dgm:t>
    </dgm:pt>
    <dgm:pt modelId="{43BA2C71-0472-4F3E-BCF3-53CE09D21CFD}" type="pres">
      <dgm:prSet presAssocID="{70B79A86-D11D-44D4-8A1E-6A6A0F396C6B}" presName="Name0" presStyleCnt="0">
        <dgm:presLayoutVars>
          <dgm:dir/>
          <dgm:resizeHandles val="exact"/>
        </dgm:presLayoutVars>
      </dgm:prSet>
      <dgm:spPr/>
      <dgm:t>
        <a:bodyPr/>
        <a:lstStyle/>
        <a:p>
          <a:endParaRPr lang="en-US"/>
        </a:p>
      </dgm:t>
    </dgm:pt>
    <dgm:pt modelId="{5374DA73-953B-4886-86D6-4C84EA51C1DE}" type="pres">
      <dgm:prSet presAssocID="{061F28EF-E42A-476B-8766-1B0793C4734F}" presName="node" presStyleLbl="node1" presStyleIdx="0" presStyleCnt="3" custLinFactNeighborX="-64759">
        <dgm:presLayoutVars>
          <dgm:bulletEnabled val="1"/>
        </dgm:presLayoutVars>
      </dgm:prSet>
      <dgm:spPr/>
      <dgm:t>
        <a:bodyPr/>
        <a:lstStyle/>
        <a:p>
          <a:endParaRPr lang="en-US"/>
        </a:p>
      </dgm:t>
    </dgm:pt>
    <dgm:pt modelId="{FF73F08B-38D7-4B60-998F-18041BE2E0ED}" type="pres">
      <dgm:prSet presAssocID="{F8725495-E735-4202-934A-8A0008B27AF1}" presName="sibTrans" presStyleCnt="0"/>
      <dgm:spPr/>
    </dgm:pt>
    <dgm:pt modelId="{6AFF9597-8CB9-417D-8A2A-D3E29857406C}" type="pres">
      <dgm:prSet presAssocID="{F2606F2B-15FD-4B55-A002-065A425EB80E}" presName="node" presStyleLbl="node1" presStyleIdx="1" presStyleCnt="3">
        <dgm:presLayoutVars>
          <dgm:bulletEnabled val="1"/>
        </dgm:presLayoutVars>
      </dgm:prSet>
      <dgm:spPr/>
      <dgm:t>
        <a:bodyPr/>
        <a:lstStyle/>
        <a:p>
          <a:endParaRPr lang="en-US"/>
        </a:p>
      </dgm:t>
    </dgm:pt>
    <dgm:pt modelId="{627683D5-6F74-432E-ABB9-92E6F5153FE6}" type="pres">
      <dgm:prSet presAssocID="{2F5CA195-6EF3-4E4F-9B44-ED4DD3B76B22}" presName="sibTrans" presStyleCnt="0"/>
      <dgm:spPr/>
    </dgm:pt>
    <dgm:pt modelId="{2113AC86-BCAD-4BDC-86FA-B6BBBFF463EA}" type="pres">
      <dgm:prSet presAssocID="{72455A06-8AF1-4622-9EA3-09C0009D1126}" presName="node" presStyleLbl="node1" presStyleIdx="2" presStyleCnt="3">
        <dgm:presLayoutVars>
          <dgm:bulletEnabled val="1"/>
        </dgm:presLayoutVars>
      </dgm:prSet>
      <dgm:spPr/>
      <dgm:t>
        <a:bodyPr/>
        <a:lstStyle/>
        <a:p>
          <a:endParaRPr lang="en-US"/>
        </a:p>
      </dgm:t>
    </dgm:pt>
  </dgm:ptLst>
  <dgm:cxnLst>
    <dgm:cxn modelId="{3C928019-7960-4AC9-A5A4-EE8604C9E742}" srcId="{70B79A86-D11D-44D4-8A1E-6A6A0F396C6B}" destId="{061F28EF-E42A-476B-8766-1B0793C4734F}" srcOrd="0" destOrd="0" parTransId="{46BA5EFC-C5E8-42E1-88EC-29F290C9581D}" sibTransId="{F8725495-E735-4202-934A-8A0008B27AF1}"/>
    <dgm:cxn modelId="{792C69E9-3B7A-4532-825B-B232AEE74862}" type="presOf" srcId="{72455A06-8AF1-4622-9EA3-09C0009D1126}" destId="{2113AC86-BCAD-4BDC-86FA-B6BBBFF463EA}" srcOrd="0" destOrd="0" presId="urn:microsoft.com/office/officeart/2005/8/layout/hList6"/>
    <dgm:cxn modelId="{9FF267E5-2F39-4950-8BF4-F6B40D2CEB6A}" srcId="{70B79A86-D11D-44D4-8A1E-6A6A0F396C6B}" destId="{F2606F2B-15FD-4B55-A002-065A425EB80E}" srcOrd="1" destOrd="0" parTransId="{81EED2A2-C5BA-4829-B4ED-25F4768781BA}" sibTransId="{2F5CA195-6EF3-4E4F-9B44-ED4DD3B76B22}"/>
    <dgm:cxn modelId="{48838486-20BD-450E-8EAF-B6E36E4D5FDD}" type="presOf" srcId="{061F28EF-E42A-476B-8766-1B0793C4734F}" destId="{5374DA73-953B-4886-86D6-4C84EA51C1DE}" srcOrd="0" destOrd="0" presId="urn:microsoft.com/office/officeart/2005/8/layout/hList6"/>
    <dgm:cxn modelId="{6C11D503-2D73-420A-9C22-F833B9AC2881}" type="presOf" srcId="{70B79A86-D11D-44D4-8A1E-6A6A0F396C6B}" destId="{43BA2C71-0472-4F3E-BCF3-53CE09D21CFD}" srcOrd="0" destOrd="0" presId="urn:microsoft.com/office/officeart/2005/8/layout/hList6"/>
    <dgm:cxn modelId="{514F818B-1C75-4D63-AB11-81EFB4691ED8}" type="presOf" srcId="{F2606F2B-15FD-4B55-A002-065A425EB80E}" destId="{6AFF9597-8CB9-417D-8A2A-D3E29857406C}" srcOrd="0" destOrd="0" presId="urn:microsoft.com/office/officeart/2005/8/layout/hList6"/>
    <dgm:cxn modelId="{F43B1B43-D979-4994-A691-34D0EAD3BE6C}" srcId="{70B79A86-D11D-44D4-8A1E-6A6A0F396C6B}" destId="{72455A06-8AF1-4622-9EA3-09C0009D1126}" srcOrd="2" destOrd="0" parTransId="{228679B7-E5F4-4FF6-9BB3-C3E48251DA0B}" sibTransId="{5BFE651F-6A00-4619-8C38-604D176A0821}"/>
    <dgm:cxn modelId="{4C1E1FCA-80BE-4F20-B109-510EF3E7D7AF}" type="presParOf" srcId="{43BA2C71-0472-4F3E-BCF3-53CE09D21CFD}" destId="{5374DA73-953B-4886-86D6-4C84EA51C1DE}" srcOrd="0" destOrd="0" presId="urn:microsoft.com/office/officeart/2005/8/layout/hList6"/>
    <dgm:cxn modelId="{5FCE7BC9-FE6E-4541-888D-60FE1F791F6E}" type="presParOf" srcId="{43BA2C71-0472-4F3E-BCF3-53CE09D21CFD}" destId="{FF73F08B-38D7-4B60-998F-18041BE2E0ED}" srcOrd="1" destOrd="0" presId="urn:microsoft.com/office/officeart/2005/8/layout/hList6"/>
    <dgm:cxn modelId="{4B30E224-B2DD-4B1A-8F29-E8F066ECE632}" type="presParOf" srcId="{43BA2C71-0472-4F3E-BCF3-53CE09D21CFD}" destId="{6AFF9597-8CB9-417D-8A2A-D3E29857406C}" srcOrd="2" destOrd="0" presId="urn:microsoft.com/office/officeart/2005/8/layout/hList6"/>
    <dgm:cxn modelId="{779028CA-E263-48A6-A2A5-BB7C67808383}" type="presParOf" srcId="{43BA2C71-0472-4F3E-BCF3-53CE09D21CFD}" destId="{627683D5-6F74-432E-ABB9-92E6F5153FE6}" srcOrd="3" destOrd="0" presId="urn:microsoft.com/office/officeart/2005/8/layout/hList6"/>
    <dgm:cxn modelId="{6E6CF71D-864B-400F-AAD5-0178232F3838}" type="presParOf" srcId="{43BA2C71-0472-4F3E-BCF3-53CE09D21CFD}" destId="{2113AC86-BCAD-4BDC-86FA-B6BBBFF463EA}"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B79A86-D11D-44D4-8A1E-6A6A0F396C6B}"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061F28EF-E42A-476B-8766-1B0793C4734F}">
      <dgm:prSet custT="1"/>
      <dgm:spPr>
        <a:solidFill>
          <a:srgbClr val="C00000"/>
        </a:solidFill>
      </dgm:spPr>
      <dgm:t>
        <a:bodyPr/>
        <a:lstStyle/>
        <a:p>
          <a:pPr algn="l" rtl="0"/>
          <a:r>
            <a:rPr lang="en-US" sz="1600" b="1" dirty="0" err="1" smtClean="0">
              <a:solidFill>
                <a:schemeClr val="bg1"/>
              </a:solidFill>
            </a:rPr>
            <a:t>Saat</a:t>
          </a:r>
          <a:r>
            <a:rPr lang="en-US" sz="1600" b="1" dirty="0" smtClean="0">
              <a:solidFill>
                <a:schemeClr val="bg1"/>
              </a:solidFill>
            </a:rPr>
            <a:t> </a:t>
          </a:r>
          <a:r>
            <a:rPr lang="en-US" sz="1600" b="1" dirty="0" err="1" smtClean="0">
              <a:solidFill>
                <a:schemeClr val="bg1"/>
              </a:solidFill>
            </a:rPr>
            <a:t>Pembentukan</a:t>
          </a:r>
          <a:endParaRPr lang="en-US" sz="1600" b="1" dirty="0" smtClean="0">
            <a:solidFill>
              <a:schemeClr val="bg1"/>
            </a:solidFill>
          </a:endParaRPr>
        </a:p>
      </dgm:t>
    </dgm:pt>
    <dgm:pt modelId="{46BA5EFC-C5E8-42E1-88EC-29F290C9581D}" type="parTrans" cxnId="{3C928019-7960-4AC9-A5A4-EE8604C9E742}">
      <dgm:prSet/>
      <dgm:spPr/>
      <dgm:t>
        <a:bodyPr/>
        <a:lstStyle/>
        <a:p>
          <a:pPr algn="l"/>
          <a:endParaRPr lang="en-US" sz="1600" b="1"/>
        </a:p>
      </dgm:t>
    </dgm:pt>
    <dgm:pt modelId="{F8725495-E735-4202-934A-8A0008B27AF1}" type="sibTrans" cxnId="{3C928019-7960-4AC9-A5A4-EE8604C9E742}">
      <dgm:prSet/>
      <dgm:spPr/>
      <dgm:t>
        <a:bodyPr/>
        <a:lstStyle/>
        <a:p>
          <a:pPr algn="l"/>
          <a:endParaRPr lang="en-US" sz="1600" b="1"/>
        </a:p>
      </dgm:t>
    </dgm:pt>
    <dgm:pt modelId="{72455A06-8AF1-4622-9EA3-09C0009D1126}">
      <dgm:prSet custT="1"/>
      <dgm:spPr>
        <a:solidFill>
          <a:srgbClr val="0070C0"/>
        </a:solidFill>
      </dgm:spPr>
      <dgm:t>
        <a:bodyPr/>
        <a:lstStyle/>
        <a:p>
          <a:pPr algn="l" rtl="0"/>
          <a:r>
            <a:rPr lang="en-US" sz="1600" b="1" dirty="0" err="1" smtClean="0"/>
            <a:t>Saat</a:t>
          </a:r>
          <a:r>
            <a:rPr lang="en-US" sz="1600" b="1" dirty="0" smtClean="0"/>
            <a:t> </a:t>
          </a:r>
          <a:r>
            <a:rPr lang="en-US" sz="1600" b="1" dirty="0" err="1" smtClean="0"/>
            <a:t>Pembagian</a:t>
          </a:r>
          <a:r>
            <a:rPr lang="en-US" sz="1600" b="1" dirty="0" smtClean="0"/>
            <a:t> Laba </a:t>
          </a:r>
          <a:endParaRPr lang="en-US" sz="1600" b="1" dirty="0"/>
        </a:p>
      </dgm:t>
    </dgm:pt>
    <dgm:pt modelId="{228679B7-E5F4-4FF6-9BB3-C3E48251DA0B}" type="parTrans" cxnId="{F43B1B43-D979-4994-A691-34D0EAD3BE6C}">
      <dgm:prSet/>
      <dgm:spPr/>
      <dgm:t>
        <a:bodyPr/>
        <a:lstStyle/>
        <a:p>
          <a:pPr algn="l"/>
          <a:endParaRPr lang="en-US" sz="1600" b="1"/>
        </a:p>
      </dgm:t>
    </dgm:pt>
    <dgm:pt modelId="{5BFE651F-6A00-4619-8C38-604D176A0821}" type="sibTrans" cxnId="{F43B1B43-D979-4994-A691-34D0EAD3BE6C}">
      <dgm:prSet/>
      <dgm:spPr/>
      <dgm:t>
        <a:bodyPr/>
        <a:lstStyle/>
        <a:p>
          <a:pPr algn="l"/>
          <a:endParaRPr lang="en-US" sz="1600" b="1"/>
        </a:p>
      </dgm:t>
    </dgm:pt>
    <dgm:pt modelId="{F2606F2B-15FD-4B55-A002-065A425EB80E}">
      <dgm:prSet custT="1"/>
      <dgm:spPr>
        <a:solidFill>
          <a:schemeClr val="accent6">
            <a:lumMod val="75000"/>
          </a:schemeClr>
        </a:solidFill>
      </dgm:spPr>
      <dgm:t>
        <a:bodyPr/>
        <a:lstStyle/>
        <a:p>
          <a:pPr algn="l" rtl="0"/>
          <a:r>
            <a:rPr lang="en-US" sz="1600" b="1" dirty="0" err="1" smtClean="0">
              <a:solidFill>
                <a:schemeClr val="bg1"/>
              </a:solidFill>
            </a:rPr>
            <a:t>Saat</a:t>
          </a:r>
          <a:r>
            <a:rPr lang="en-US" sz="1600" b="1" dirty="0" smtClean="0">
              <a:solidFill>
                <a:schemeClr val="bg1"/>
              </a:solidFill>
            </a:rPr>
            <a:t> </a:t>
          </a:r>
          <a:r>
            <a:rPr lang="en-US" sz="1600" b="1" dirty="0" err="1" smtClean="0">
              <a:solidFill>
                <a:schemeClr val="bg1"/>
              </a:solidFill>
            </a:rPr>
            <a:t>Operasi</a:t>
          </a:r>
          <a:endParaRPr lang="en-US" sz="1600" b="1" dirty="0">
            <a:solidFill>
              <a:schemeClr val="bg1"/>
            </a:solidFill>
          </a:endParaRPr>
        </a:p>
      </dgm:t>
    </dgm:pt>
    <dgm:pt modelId="{81EED2A2-C5BA-4829-B4ED-25F4768781BA}" type="parTrans" cxnId="{9FF267E5-2F39-4950-8BF4-F6B40D2CEB6A}">
      <dgm:prSet/>
      <dgm:spPr/>
      <dgm:t>
        <a:bodyPr/>
        <a:lstStyle/>
        <a:p>
          <a:pPr algn="l"/>
          <a:endParaRPr lang="en-US" sz="1600" b="1"/>
        </a:p>
      </dgm:t>
    </dgm:pt>
    <dgm:pt modelId="{2F5CA195-6EF3-4E4F-9B44-ED4DD3B76B22}" type="sibTrans" cxnId="{9FF267E5-2F39-4950-8BF4-F6B40D2CEB6A}">
      <dgm:prSet/>
      <dgm:spPr/>
      <dgm:t>
        <a:bodyPr/>
        <a:lstStyle/>
        <a:p>
          <a:pPr algn="l"/>
          <a:endParaRPr lang="en-US" sz="1600" b="1"/>
        </a:p>
      </dgm:t>
    </dgm:pt>
    <dgm:pt modelId="{43BA2C71-0472-4F3E-BCF3-53CE09D21CFD}" type="pres">
      <dgm:prSet presAssocID="{70B79A86-D11D-44D4-8A1E-6A6A0F396C6B}" presName="Name0" presStyleCnt="0">
        <dgm:presLayoutVars>
          <dgm:dir/>
          <dgm:resizeHandles val="exact"/>
        </dgm:presLayoutVars>
      </dgm:prSet>
      <dgm:spPr/>
      <dgm:t>
        <a:bodyPr/>
        <a:lstStyle/>
        <a:p>
          <a:endParaRPr lang="en-US"/>
        </a:p>
      </dgm:t>
    </dgm:pt>
    <dgm:pt modelId="{5374DA73-953B-4886-86D6-4C84EA51C1DE}" type="pres">
      <dgm:prSet presAssocID="{061F28EF-E42A-476B-8766-1B0793C4734F}" presName="node" presStyleLbl="node1" presStyleIdx="0" presStyleCnt="3" custLinFactNeighborX="-64759">
        <dgm:presLayoutVars>
          <dgm:bulletEnabled val="1"/>
        </dgm:presLayoutVars>
      </dgm:prSet>
      <dgm:spPr/>
      <dgm:t>
        <a:bodyPr/>
        <a:lstStyle/>
        <a:p>
          <a:endParaRPr lang="en-US"/>
        </a:p>
      </dgm:t>
    </dgm:pt>
    <dgm:pt modelId="{FF73F08B-38D7-4B60-998F-18041BE2E0ED}" type="pres">
      <dgm:prSet presAssocID="{F8725495-E735-4202-934A-8A0008B27AF1}" presName="sibTrans" presStyleCnt="0"/>
      <dgm:spPr/>
    </dgm:pt>
    <dgm:pt modelId="{6AFF9597-8CB9-417D-8A2A-D3E29857406C}" type="pres">
      <dgm:prSet presAssocID="{F2606F2B-15FD-4B55-A002-065A425EB80E}" presName="node" presStyleLbl="node1" presStyleIdx="1" presStyleCnt="3">
        <dgm:presLayoutVars>
          <dgm:bulletEnabled val="1"/>
        </dgm:presLayoutVars>
      </dgm:prSet>
      <dgm:spPr/>
      <dgm:t>
        <a:bodyPr/>
        <a:lstStyle/>
        <a:p>
          <a:endParaRPr lang="en-US"/>
        </a:p>
      </dgm:t>
    </dgm:pt>
    <dgm:pt modelId="{627683D5-6F74-432E-ABB9-92E6F5153FE6}" type="pres">
      <dgm:prSet presAssocID="{2F5CA195-6EF3-4E4F-9B44-ED4DD3B76B22}" presName="sibTrans" presStyleCnt="0"/>
      <dgm:spPr/>
    </dgm:pt>
    <dgm:pt modelId="{2113AC86-BCAD-4BDC-86FA-B6BBBFF463EA}" type="pres">
      <dgm:prSet presAssocID="{72455A06-8AF1-4622-9EA3-09C0009D1126}" presName="node" presStyleLbl="node1" presStyleIdx="2" presStyleCnt="3">
        <dgm:presLayoutVars>
          <dgm:bulletEnabled val="1"/>
        </dgm:presLayoutVars>
      </dgm:prSet>
      <dgm:spPr/>
      <dgm:t>
        <a:bodyPr/>
        <a:lstStyle/>
        <a:p>
          <a:endParaRPr lang="en-US"/>
        </a:p>
      </dgm:t>
    </dgm:pt>
  </dgm:ptLst>
  <dgm:cxnLst>
    <dgm:cxn modelId="{3C928019-7960-4AC9-A5A4-EE8604C9E742}" srcId="{70B79A86-D11D-44D4-8A1E-6A6A0F396C6B}" destId="{061F28EF-E42A-476B-8766-1B0793C4734F}" srcOrd="0" destOrd="0" parTransId="{46BA5EFC-C5E8-42E1-88EC-29F290C9581D}" sibTransId="{F8725495-E735-4202-934A-8A0008B27AF1}"/>
    <dgm:cxn modelId="{88367318-3ADC-490E-ACFB-BBBF5DBB87A1}" type="presOf" srcId="{F2606F2B-15FD-4B55-A002-065A425EB80E}" destId="{6AFF9597-8CB9-417D-8A2A-D3E29857406C}" srcOrd="0" destOrd="0" presId="urn:microsoft.com/office/officeart/2005/8/layout/hList6"/>
    <dgm:cxn modelId="{C59F991D-612A-43C5-B8F1-E6A87BC3BDE9}" type="presOf" srcId="{72455A06-8AF1-4622-9EA3-09C0009D1126}" destId="{2113AC86-BCAD-4BDC-86FA-B6BBBFF463EA}" srcOrd="0" destOrd="0" presId="urn:microsoft.com/office/officeart/2005/8/layout/hList6"/>
    <dgm:cxn modelId="{05E6FF63-9BF3-4C6E-B403-476FC5B5B023}" type="presOf" srcId="{061F28EF-E42A-476B-8766-1B0793C4734F}" destId="{5374DA73-953B-4886-86D6-4C84EA51C1DE}" srcOrd="0" destOrd="0" presId="urn:microsoft.com/office/officeart/2005/8/layout/hList6"/>
    <dgm:cxn modelId="{9FF267E5-2F39-4950-8BF4-F6B40D2CEB6A}" srcId="{70B79A86-D11D-44D4-8A1E-6A6A0F396C6B}" destId="{F2606F2B-15FD-4B55-A002-065A425EB80E}" srcOrd="1" destOrd="0" parTransId="{81EED2A2-C5BA-4829-B4ED-25F4768781BA}" sibTransId="{2F5CA195-6EF3-4E4F-9B44-ED4DD3B76B22}"/>
    <dgm:cxn modelId="{F43B1B43-D979-4994-A691-34D0EAD3BE6C}" srcId="{70B79A86-D11D-44D4-8A1E-6A6A0F396C6B}" destId="{72455A06-8AF1-4622-9EA3-09C0009D1126}" srcOrd="2" destOrd="0" parTransId="{228679B7-E5F4-4FF6-9BB3-C3E48251DA0B}" sibTransId="{5BFE651F-6A00-4619-8C38-604D176A0821}"/>
    <dgm:cxn modelId="{73AA72EB-7FD5-45CC-9A60-95696D2AC232}" type="presOf" srcId="{70B79A86-D11D-44D4-8A1E-6A6A0F396C6B}" destId="{43BA2C71-0472-4F3E-BCF3-53CE09D21CFD}" srcOrd="0" destOrd="0" presId="urn:microsoft.com/office/officeart/2005/8/layout/hList6"/>
    <dgm:cxn modelId="{A7317A86-08E2-4CEE-B010-3F477DDCBAFC}" type="presParOf" srcId="{43BA2C71-0472-4F3E-BCF3-53CE09D21CFD}" destId="{5374DA73-953B-4886-86D6-4C84EA51C1DE}" srcOrd="0" destOrd="0" presId="urn:microsoft.com/office/officeart/2005/8/layout/hList6"/>
    <dgm:cxn modelId="{C404A947-5413-4F49-B5CF-B4CE29E52EBD}" type="presParOf" srcId="{43BA2C71-0472-4F3E-BCF3-53CE09D21CFD}" destId="{FF73F08B-38D7-4B60-998F-18041BE2E0ED}" srcOrd="1" destOrd="0" presId="urn:microsoft.com/office/officeart/2005/8/layout/hList6"/>
    <dgm:cxn modelId="{600074BA-169D-4562-ABBF-03A8AF882403}" type="presParOf" srcId="{43BA2C71-0472-4F3E-BCF3-53CE09D21CFD}" destId="{6AFF9597-8CB9-417D-8A2A-D3E29857406C}" srcOrd="2" destOrd="0" presId="urn:microsoft.com/office/officeart/2005/8/layout/hList6"/>
    <dgm:cxn modelId="{01BD71CD-192C-4378-B7E3-5463501CA975}" type="presParOf" srcId="{43BA2C71-0472-4F3E-BCF3-53CE09D21CFD}" destId="{627683D5-6F74-432E-ABB9-92E6F5153FE6}" srcOrd="3" destOrd="0" presId="urn:microsoft.com/office/officeart/2005/8/layout/hList6"/>
    <dgm:cxn modelId="{9BB7FA95-B5AB-461A-91FF-182D24B73A87}" type="presParOf" srcId="{43BA2C71-0472-4F3E-BCF3-53CE09D21CFD}" destId="{2113AC86-BCAD-4BDC-86FA-B6BBBFF463EA}"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B79A86-D11D-44D4-8A1E-6A6A0F396C6B}"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061F28EF-E42A-476B-8766-1B0793C4734F}">
      <dgm:prSet custT="1"/>
      <dgm:spPr>
        <a:solidFill>
          <a:srgbClr val="C00000"/>
        </a:solidFill>
      </dgm:spPr>
      <dgm:t>
        <a:bodyPr/>
        <a:lstStyle/>
        <a:p>
          <a:pPr algn="l" rtl="0"/>
          <a:r>
            <a:rPr lang="en-US" sz="1600" b="1" dirty="0" err="1" smtClean="0">
              <a:solidFill>
                <a:schemeClr val="bg1"/>
              </a:solidFill>
            </a:rPr>
            <a:t>Saat</a:t>
          </a:r>
          <a:r>
            <a:rPr lang="en-US" sz="1600" b="1" dirty="0" smtClean="0">
              <a:solidFill>
                <a:schemeClr val="bg1"/>
              </a:solidFill>
            </a:rPr>
            <a:t> </a:t>
          </a:r>
          <a:r>
            <a:rPr lang="en-US" sz="1600" b="1" dirty="0" err="1" smtClean="0">
              <a:solidFill>
                <a:schemeClr val="bg1"/>
              </a:solidFill>
            </a:rPr>
            <a:t>Pembentukan</a:t>
          </a:r>
          <a:endParaRPr lang="en-US" sz="1600" b="1" dirty="0" smtClean="0">
            <a:solidFill>
              <a:schemeClr val="bg1"/>
            </a:solidFill>
          </a:endParaRPr>
        </a:p>
      </dgm:t>
    </dgm:pt>
    <dgm:pt modelId="{46BA5EFC-C5E8-42E1-88EC-29F290C9581D}" type="parTrans" cxnId="{3C928019-7960-4AC9-A5A4-EE8604C9E742}">
      <dgm:prSet/>
      <dgm:spPr/>
      <dgm:t>
        <a:bodyPr/>
        <a:lstStyle/>
        <a:p>
          <a:pPr algn="l"/>
          <a:endParaRPr lang="en-US" sz="1600" b="1"/>
        </a:p>
      </dgm:t>
    </dgm:pt>
    <dgm:pt modelId="{F8725495-E735-4202-934A-8A0008B27AF1}" type="sibTrans" cxnId="{3C928019-7960-4AC9-A5A4-EE8604C9E742}">
      <dgm:prSet/>
      <dgm:spPr/>
      <dgm:t>
        <a:bodyPr/>
        <a:lstStyle/>
        <a:p>
          <a:pPr algn="l"/>
          <a:endParaRPr lang="en-US" sz="1600" b="1"/>
        </a:p>
      </dgm:t>
    </dgm:pt>
    <dgm:pt modelId="{72455A06-8AF1-4622-9EA3-09C0009D1126}">
      <dgm:prSet custT="1"/>
      <dgm:spPr>
        <a:solidFill>
          <a:srgbClr val="0070C0"/>
        </a:solidFill>
      </dgm:spPr>
      <dgm:t>
        <a:bodyPr/>
        <a:lstStyle/>
        <a:p>
          <a:pPr algn="l" rtl="0"/>
          <a:r>
            <a:rPr lang="en-US" sz="1600" b="1" dirty="0" err="1" smtClean="0"/>
            <a:t>Saat</a:t>
          </a:r>
          <a:r>
            <a:rPr lang="en-US" sz="1600" b="1" dirty="0" smtClean="0"/>
            <a:t> </a:t>
          </a:r>
          <a:r>
            <a:rPr lang="en-US" sz="1600" b="1" dirty="0" err="1" smtClean="0"/>
            <a:t>Pembagian</a:t>
          </a:r>
          <a:r>
            <a:rPr lang="en-US" sz="1600" b="1" dirty="0" smtClean="0"/>
            <a:t> Laba </a:t>
          </a:r>
          <a:endParaRPr lang="en-US" sz="1600" b="1" dirty="0"/>
        </a:p>
      </dgm:t>
    </dgm:pt>
    <dgm:pt modelId="{228679B7-E5F4-4FF6-9BB3-C3E48251DA0B}" type="parTrans" cxnId="{F43B1B43-D979-4994-A691-34D0EAD3BE6C}">
      <dgm:prSet/>
      <dgm:spPr/>
      <dgm:t>
        <a:bodyPr/>
        <a:lstStyle/>
        <a:p>
          <a:pPr algn="l"/>
          <a:endParaRPr lang="en-US" sz="1600" b="1"/>
        </a:p>
      </dgm:t>
    </dgm:pt>
    <dgm:pt modelId="{5BFE651F-6A00-4619-8C38-604D176A0821}" type="sibTrans" cxnId="{F43B1B43-D979-4994-A691-34D0EAD3BE6C}">
      <dgm:prSet/>
      <dgm:spPr/>
      <dgm:t>
        <a:bodyPr/>
        <a:lstStyle/>
        <a:p>
          <a:pPr algn="l"/>
          <a:endParaRPr lang="en-US" sz="1600" b="1"/>
        </a:p>
      </dgm:t>
    </dgm:pt>
    <dgm:pt modelId="{F2606F2B-15FD-4B55-A002-065A425EB80E}">
      <dgm:prSet custT="1"/>
      <dgm:spPr>
        <a:solidFill>
          <a:schemeClr val="accent6">
            <a:lumMod val="75000"/>
          </a:schemeClr>
        </a:solidFill>
      </dgm:spPr>
      <dgm:t>
        <a:bodyPr/>
        <a:lstStyle/>
        <a:p>
          <a:pPr algn="l" rtl="0"/>
          <a:r>
            <a:rPr lang="en-US" sz="1600" b="1" dirty="0" err="1" smtClean="0">
              <a:solidFill>
                <a:schemeClr val="bg1"/>
              </a:solidFill>
            </a:rPr>
            <a:t>Saat</a:t>
          </a:r>
          <a:r>
            <a:rPr lang="en-US" sz="1600" b="1" dirty="0" smtClean="0">
              <a:solidFill>
                <a:schemeClr val="bg1"/>
              </a:solidFill>
            </a:rPr>
            <a:t> </a:t>
          </a:r>
          <a:r>
            <a:rPr lang="en-US" sz="1600" b="1" dirty="0" err="1" smtClean="0">
              <a:solidFill>
                <a:schemeClr val="bg1"/>
              </a:solidFill>
            </a:rPr>
            <a:t>Operasi</a:t>
          </a:r>
          <a:r>
            <a:rPr lang="en-US" sz="1600" b="1" dirty="0" smtClean="0">
              <a:solidFill>
                <a:schemeClr val="bg1"/>
              </a:solidFill>
            </a:rPr>
            <a:t> </a:t>
          </a:r>
          <a:r>
            <a:rPr lang="en-US" sz="1600" b="1" dirty="0" err="1" smtClean="0">
              <a:solidFill>
                <a:schemeClr val="bg1"/>
              </a:solidFill>
            </a:rPr>
            <a:t>dan</a:t>
          </a:r>
          <a:r>
            <a:rPr lang="en-US" sz="1600" b="1" dirty="0" smtClean="0">
              <a:solidFill>
                <a:schemeClr val="bg1"/>
              </a:solidFill>
            </a:rPr>
            <a:t> Laba</a:t>
          </a:r>
          <a:endParaRPr lang="en-US" sz="1600" b="1" dirty="0">
            <a:solidFill>
              <a:schemeClr val="bg1"/>
            </a:solidFill>
          </a:endParaRPr>
        </a:p>
      </dgm:t>
    </dgm:pt>
    <dgm:pt modelId="{81EED2A2-C5BA-4829-B4ED-25F4768781BA}" type="parTrans" cxnId="{9FF267E5-2F39-4950-8BF4-F6B40D2CEB6A}">
      <dgm:prSet/>
      <dgm:spPr/>
      <dgm:t>
        <a:bodyPr/>
        <a:lstStyle/>
        <a:p>
          <a:pPr algn="l"/>
          <a:endParaRPr lang="en-US" sz="1600" b="1"/>
        </a:p>
      </dgm:t>
    </dgm:pt>
    <dgm:pt modelId="{2F5CA195-6EF3-4E4F-9B44-ED4DD3B76B22}" type="sibTrans" cxnId="{9FF267E5-2F39-4950-8BF4-F6B40D2CEB6A}">
      <dgm:prSet/>
      <dgm:spPr/>
      <dgm:t>
        <a:bodyPr/>
        <a:lstStyle/>
        <a:p>
          <a:pPr algn="l"/>
          <a:endParaRPr lang="en-US" sz="1600" b="1"/>
        </a:p>
      </dgm:t>
    </dgm:pt>
    <dgm:pt modelId="{43BA2C71-0472-4F3E-BCF3-53CE09D21CFD}" type="pres">
      <dgm:prSet presAssocID="{70B79A86-D11D-44D4-8A1E-6A6A0F396C6B}" presName="Name0" presStyleCnt="0">
        <dgm:presLayoutVars>
          <dgm:dir/>
          <dgm:resizeHandles val="exact"/>
        </dgm:presLayoutVars>
      </dgm:prSet>
      <dgm:spPr/>
      <dgm:t>
        <a:bodyPr/>
        <a:lstStyle/>
        <a:p>
          <a:endParaRPr lang="en-US"/>
        </a:p>
      </dgm:t>
    </dgm:pt>
    <dgm:pt modelId="{5374DA73-953B-4886-86D6-4C84EA51C1DE}" type="pres">
      <dgm:prSet presAssocID="{061F28EF-E42A-476B-8766-1B0793C4734F}" presName="node" presStyleLbl="node1" presStyleIdx="0" presStyleCnt="3" custLinFactNeighborX="-64759">
        <dgm:presLayoutVars>
          <dgm:bulletEnabled val="1"/>
        </dgm:presLayoutVars>
      </dgm:prSet>
      <dgm:spPr/>
      <dgm:t>
        <a:bodyPr/>
        <a:lstStyle/>
        <a:p>
          <a:endParaRPr lang="en-US"/>
        </a:p>
      </dgm:t>
    </dgm:pt>
    <dgm:pt modelId="{FF73F08B-38D7-4B60-998F-18041BE2E0ED}" type="pres">
      <dgm:prSet presAssocID="{F8725495-E735-4202-934A-8A0008B27AF1}" presName="sibTrans" presStyleCnt="0"/>
      <dgm:spPr/>
    </dgm:pt>
    <dgm:pt modelId="{6AFF9597-8CB9-417D-8A2A-D3E29857406C}" type="pres">
      <dgm:prSet presAssocID="{F2606F2B-15FD-4B55-A002-065A425EB80E}" presName="node" presStyleLbl="node1" presStyleIdx="1" presStyleCnt="3">
        <dgm:presLayoutVars>
          <dgm:bulletEnabled val="1"/>
        </dgm:presLayoutVars>
      </dgm:prSet>
      <dgm:spPr/>
      <dgm:t>
        <a:bodyPr/>
        <a:lstStyle/>
        <a:p>
          <a:endParaRPr lang="en-US"/>
        </a:p>
      </dgm:t>
    </dgm:pt>
    <dgm:pt modelId="{627683D5-6F74-432E-ABB9-92E6F5153FE6}" type="pres">
      <dgm:prSet presAssocID="{2F5CA195-6EF3-4E4F-9B44-ED4DD3B76B22}" presName="sibTrans" presStyleCnt="0"/>
      <dgm:spPr/>
    </dgm:pt>
    <dgm:pt modelId="{2113AC86-BCAD-4BDC-86FA-B6BBBFF463EA}" type="pres">
      <dgm:prSet presAssocID="{72455A06-8AF1-4622-9EA3-09C0009D1126}" presName="node" presStyleLbl="node1" presStyleIdx="2" presStyleCnt="3" custLinFactY="-44254" custLinFactNeighborX="29488" custLinFactNeighborY="-100000">
        <dgm:presLayoutVars>
          <dgm:bulletEnabled val="1"/>
        </dgm:presLayoutVars>
      </dgm:prSet>
      <dgm:spPr/>
      <dgm:t>
        <a:bodyPr/>
        <a:lstStyle/>
        <a:p>
          <a:endParaRPr lang="en-US"/>
        </a:p>
      </dgm:t>
    </dgm:pt>
  </dgm:ptLst>
  <dgm:cxnLst>
    <dgm:cxn modelId="{A89320AC-A8B0-4465-A462-F5DC3851FC67}" type="presOf" srcId="{061F28EF-E42A-476B-8766-1B0793C4734F}" destId="{5374DA73-953B-4886-86D6-4C84EA51C1DE}" srcOrd="0" destOrd="0" presId="urn:microsoft.com/office/officeart/2005/8/layout/hList6"/>
    <dgm:cxn modelId="{3C928019-7960-4AC9-A5A4-EE8604C9E742}" srcId="{70B79A86-D11D-44D4-8A1E-6A6A0F396C6B}" destId="{061F28EF-E42A-476B-8766-1B0793C4734F}" srcOrd="0" destOrd="0" parTransId="{46BA5EFC-C5E8-42E1-88EC-29F290C9581D}" sibTransId="{F8725495-E735-4202-934A-8A0008B27AF1}"/>
    <dgm:cxn modelId="{07D928B4-8A32-4A4C-AE5E-7C906680C52C}" type="presOf" srcId="{F2606F2B-15FD-4B55-A002-065A425EB80E}" destId="{6AFF9597-8CB9-417D-8A2A-D3E29857406C}" srcOrd="0" destOrd="0" presId="urn:microsoft.com/office/officeart/2005/8/layout/hList6"/>
    <dgm:cxn modelId="{7399AFB7-D1F3-4204-B182-88DCBC27837F}" type="presOf" srcId="{70B79A86-D11D-44D4-8A1E-6A6A0F396C6B}" destId="{43BA2C71-0472-4F3E-BCF3-53CE09D21CFD}" srcOrd="0" destOrd="0" presId="urn:microsoft.com/office/officeart/2005/8/layout/hList6"/>
    <dgm:cxn modelId="{9FF267E5-2F39-4950-8BF4-F6B40D2CEB6A}" srcId="{70B79A86-D11D-44D4-8A1E-6A6A0F396C6B}" destId="{F2606F2B-15FD-4B55-A002-065A425EB80E}" srcOrd="1" destOrd="0" parTransId="{81EED2A2-C5BA-4829-B4ED-25F4768781BA}" sibTransId="{2F5CA195-6EF3-4E4F-9B44-ED4DD3B76B22}"/>
    <dgm:cxn modelId="{A313976D-3B99-4DE0-831C-BEEFBD30BDF1}" type="presOf" srcId="{72455A06-8AF1-4622-9EA3-09C0009D1126}" destId="{2113AC86-BCAD-4BDC-86FA-B6BBBFF463EA}" srcOrd="0" destOrd="0" presId="urn:microsoft.com/office/officeart/2005/8/layout/hList6"/>
    <dgm:cxn modelId="{F43B1B43-D979-4994-A691-34D0EAD3BE6C}" srcId="{70B79A86-D11D-44D4-8A1E-6A6A0F396C6B}" destId="{72455A06-8AF1-4622-9EA3-09C0009D1126}" srcOrd="2" destOrd="0" parTransId="{228679B7-E5F4-4FF6-9BB3-C3E48251DA0B}" sibTransId="{5BFE651F-6A00-4619-8C38-604D176A0821}"/>
    <dgm:cxn modelId="{A6318AFF-97F4-41C4-8474-8C155B589FBA}" type="presParOf" srcId="{43BA2C71-0472-4F3E-BCF3-53CE09D21CFD}" destId="{5374DA73-953B-4886-86D6-4C84EA51C1DE}" srcOrd="0" destOrd="0" presId="urn:microsoft.com/office/officeart/2005/8/layout/hList6"/>
    <dgm:cxn modelId="{C06BBF2E-CCE8-403B-BBA7-71A02B9A02F7}" type="presParOf" srcId="{43BA2C71-0472-4F3E-BCF3-53CE09D21CFD}" destId="{FF73F08B-38D7-4B60-998F-18041BE2E0ED}" srcOrd="1" destOrd="0" presId="urn:microsoft.com/office/officeart/2005/8/layout/hList6"/>
    <dgm:cxn modelId="{F19ED485-3B74-4395-8295-475AA61A8F12}" type="presParOf" srcId="{43BA2C71-0472-4F3E-BCF3-53CE09D21CFD}" destId="{6AFF9597-8CB9-417D-8A2A-D3E29857406C}" srcOrd="2" destOrd="0" presId="urn:microsoft.com/office/officeart/2005/8/layout/hList6"/>
    <dgm:cxn modelId="{AB285E63-8446-494F-9A04-A7914CC066F6}" type="presParOf" srcId="{43BA2C71-0472-4F3E-BCF3-53CE09D21CFD}" destId="{627683D5-6F74-432E-ABB9-92E6F5153FE6}" srcOrd="3" destOrd="0" presId="urn:microsoft.com/office/officeart/2005/8/layout/hList6"/>
    <dgm:cxn modelId="{6B0C2D2E-79D4-447B-9235-EEB12B360301}" type="presParOf" srcId="{43BA2C71-0472-4F3E-BCF3-53CE09D21CFD}" destId="{2113AC86-BCAD-4BDC-86FA-B6BBBFF463EA}"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B79A86-D11D-44D4-8A1E-6A6A0F396C6B}"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061F28EF-E42A-476B-8766-1B0793C4734F}">
      <dgm:prSet custT="1"/>
      <dgm:spPr>
        <a:solidFill>
          <a:schemeClr val="accent1">
            <a:lumMod val="75000"/>
          </a:schemeClr>
        </a:solidFill>
      </dgm:spPr>
      <dgm:t>
        <a:bodyPr/>
        <a:lstStyle/>
        <a:p>
          <a:pPr algn="l" rtl="0"/>
          <a:r>
            <a:rPr lang="en-US" sz="1600" b="1" dirty="0" err="1" smtClean="0">
              <a:solidFill>
                <a:schemeClr val="bg1"/>
              </a:solidFill>
            </a:rPr>
            <a:t>Saat</a:t>
          </a:r>
          <a:r>
            <a:rPr lang="en-US" sz="1600" b="1" dirty="0" smtClean="0">
              <a:solidFill>
                <a:schemeClr val="bg1"/>
              </a:solidFill>
            </a:rPr>
            <a:t> </a:t>
          </a:r>
          <a:r>
            <a:rPr lang="en-US" sz="1600" b="1" dirty="0" err="1" smtClean="0">
              <a:solidFill>
                <a:schemeClr val="bg1"/>
              </a:solidFill>
            </a:rPr>
            <a:t>Pendirian</a:t>
          </a:r>
          <a:endParaRPr lang="en-US" sz="1600" b="1" dirty="0" smtClean="0">
            <a:solidFill>
              <a:schemeClr val="bg1"/>
            </a:solidFill>
          </a:endParaRPr>
        </a:p>
      </dgm:t>
    </dgm:pt>
    <dgm:pt modelId="{46BA5EFC-C5E8-42E1-88EC-29F290C9581D}" type="parTrans" cxnId="{3C928019-7960-4AC9-A5A4-EE8604C9E742}">
      <dgm:prSet/>
      <dgm:spPr/>
      <dgm:t>
        <a:bodyPr/>
        <a:lstStyle/>
        <a:p>
          <a:pPr algn="l"/>
          <a:endParaRPr lang="en-US" sz="1600" b="1"/>
        </a:p>
      </dgm:t>
    </dgm:pt>
    <dgm:pt modelId="{F8725495-E735-4202-934A-8A0008B27AF1}" type="sibTrans" cxnId="{3C928019-7960-4AC9-A5A4-EE8604C9E742}">
      <dgm:prSet/>
      <dgm:spPr/>
      <dgm:t>
        <a:bodyPr/>
        <a:lstStyle/>
        <a:p>
          <a:pPr algn="l"/>
          <a:endParaRPr lang="en-US" sz="1600" b="1"/>
        </a:p>
      </dgm:t>
    </dgm:pt>
    <dgm:pt modelId="{F2606F2B-15FD-4B55-A002-065A425EB80E}">
      <dgm:prSet custT="1"/>
      <dgm:spPr>
        <a:solidFill>
          <a:srgbClr val="00B050"/>
        </a:solidFill>
      </dgm:spPr>
      <dgm:t>
        <a:bodyPr/>
        <a:lstStyle/>
        <a:p>
          <a:pPr algn="l" rtl="0"/>
          <a:r>
            <a:rPr lang="en-US" sz="1600" b="1" dirty="0" err="1" smtClean="0">
              <a:solidFill>
                <a:schemeClr val="bg1"/>
              </a:solidFill>
            </a:rPr>
            <a:t>Saat</a:t>
          </a:r>
          <a:r>
            <a:rPr lang="en-US" sz="1600" b="1" dirty="0" smtClean="0">
              <a:solidFill>
                <a:schemeClr val="bg1"/>
              </a:solidFill>
            </a:rPr>
            <a:t> </a:t>
          </a:r>
          <a:r>
            <a:rPr lang="en-US" sz="1600" b="1" dirty="0" err="1" smtClean="0">
              <a:solidFill>
                <a:schemeClr val="bg1"/>
              </a:solidFill>
            </a:rPr>
            <a:t>Operasi</a:t>
          </a:r>
          <a:r>
            <a:rPr lang="en-US" sz="1600" b="1" dirty="0" smtClean="0">
              <a:solidFill>
                <a:schemeClr val="bg1"/>
              </a:solidFill>
            </a:rPr>
            <a:t> </a:t>
          </a:r>
          <a:r>
            <a:rPr lang="en-US" sz="1600" b="1" dirty="0" err="1" smtClean="0">
              <a:solidFill>
                <a:schemeClr val="bg1"/>
              </a:solidFill>
            </a:rPr>
            <a:t>dan</a:t>
          </a:r>
          <a:r>
            <a:rPr lang="en-US" sz="1600" b="1" dirty="0" smtClean="0">
              <a:solidFill>
                <a:schemeClr val="bg1"/>
              </a:solidFill>
            </a:rPr>
            <a:t> </a:t>
          </a:r>
          <a:r>
            <a:rPr lang="en-US" sz="1600" b="1" dirty="0" err="1" smtClean="0">
              <a:solidFill>
                <a:schemeClr val="bg1"/>
              </a:solidFill>
            </a:rPr>
            <a:t>Berhenti</a:t>
          </a:r>
          <a:r>
            <a:rPr lang="en-US" sz="1600" b="1" dirty="0" smtClean="0">
              <a:solidFill>
                <a:schemeClr val="bg1"/>
              </a:solidFill>
            </a:rPr>
            <a:t>/</a:t>
          </a:r>
          <a:r>
            <a:rPr lang="en-US" sz="1600" b="1" dirty="0" err="1" smtClean="0">
              <a:solidFill>
                <a:schemeClr val="bg1"/>
              </a:solidFill>
            </a:rPr>
            <a:t>Bubar</a:t>
          </a:r>
          <a:r>
            <a:rPr lang="en-US" sz="1600" b="1" dirty="0" smtClean="0">
              <a:solidFill>
                <a:schemeClr val="bg1"/>
              </a:solidFill>
            </a:rPr>
            <a:t> </a:t>
          </a:r>
          <a:endParaRPr lang="en-US" sz="1600" b="1" dirty="0">
            <a:solidFill>
              <a:schemeClr val="bg1"/>
            </a:solidFill>
          </a:endParaRPr>
        </a:p>
      </dgm:t>
    </dgm:pt>
    <dgm:pt modelId="{81EED2A2-C5BA-4829-B4ED-25F4768781BA}" type="parTrans" cxnId="{9FF267E5-2F39-4950-8BF4-F6B40D2CEB6A}">
      <dgm:prSet/>
      <dgm:spPr/>
      <dgm:t>
        <a:bodyPr/>
        <a:lstStyle/>
        <a:p>
          <a:pPr algn="l"/>
          <a:endParaRPr lang="en-US" sz="1600" b="1"/>
        </a:p>
      </dgm:t>
    </dgm:pt>
    <dgm:pt modelId="{2F5CA195-6EF3-4E4F-9B44-ED4DD3B76B22}" type="sibTrans" cxnId="{9FF267E5-2F39-4950-8BF4-F6B40D2CEB6A}">
      <dgm:prSet/>
      <dgm:spPr/>
      <dgm:t>
        <a:bodyPr/>
        <a:lstStyle/>
        <a:p>
          <a:pPr algn="l"/>
          <a:endParaRPr lang="en-US" sz="1600" b="1"/>
        </a:p>
      </dgm:t>
    </dgm:pt>
    <dgm:pt modelId="{43BA2C71-0472-4F3E-BCF3-53CE09D21CFD}" type="pres">
      <dgm:prSet presAssocID="{70B79A86-D11D-44D4-8A1E-6A6A0F396C6B}" presName="Name0" presStyleCnt="0">
        <dgm:presLayoutVars>
          <dgm:dir/>
          <dgm:resizeHandles val="exact"/>
        </dgm:presLayoutVars>
      </dgm:prSet>
      <dgm:spPr/>
      <dgm:t>
        <a:bodyPr/>
        <a:lstStyle/>
        <a:p>
          <a:endParaRPr lang="en-US"/>
        </a:p>
      </dgm:t>
    </dgm:pt>
    <dgm:pt modelId="{5374DA73-953B-4886-86D6-4C84EA51C1DE}" type="pres">
      <dgm:prSet presAssocID="{061F28EF-E42A-476B-8766-1B0793C4734F}" presName="node" presStyleLbl="node1" presStyleIdx="0" presStyleCnt="2" custLinFactNeighborX="-64759">
        <dgm:presLayoutVars>
          <dgm:bulletEnabled val="1"/>
        </dgm:presLayoutVars>
      </dgm:prSet>
      <dgm:spPr/>
      <dgm:t>
        <a:bodyPr/>
        <a:lstStyle/>
        <a:p>
          <a:endParaRPr lang="en-US"/>
        </a:p>
      </dgm:t>
    </dgm:pt>
    <dgm:pt modelId="{FF73F08B-38D7-4B60-998F-18041BE2E0ED}" type="pres">
      <dgm:prSet presAssocID="{F8725495-E735-4202-934A-8A0008B27AF1}" presName="sibTrans" presStyleCnt="0"/>
      <dgm:spPr/>
    </dgm:pt>
    <dgm:pt modelId="{6AFF9597-8CB9-417D-8A2A-D3E29857406C}" type="pres">
      <dgm:prSet presAssocID="{F2606F2B-15FD-4B55-A002-065A425EB80E}" presName="node" presStyleLbl="node1" presStyleIdx="1" presStyleCnt="2">
        <dgm:presLayoutVars>
          <dgm:bulletEnabled val="1"/>
        </dgm:presLayoutVars>
      </dgm:prSet>
      <dgm:spPr/>
      <dgm:t>
        <a:bodyPr/>
        <a:lstStyle/>
        <a:p>
          <a:endParaRPr lang="en-US"/>
        </a:p>
      </dgm:t>
    </dgm:pt>
  </dgm:ptLst>
  <dgm:cxnLst>
    <dgm:cxn modelId="{3C928019-7960-4AC9-A5A4-EE8604C9E742}" srcId="{70B79A86-D11D-44D4-8A1E-6A6A0F396C6B}" destId="{061F28EF-E42A-476B-8766-1B0793C4734F}" srcOrd="0" destOrd="0" parTransId="{46BA5EFC-C5E8-42E1-88EC-29F290C9581D}" sibTransId="{F8725495-E735-4202-934A-8A0008B27AF1}"/>
    <dgm:cxn modelId="{9FF267E5-2F39-4950-8BF4-F6B40D2CEB6A}" srcId="{70B79A86-D11D-44D4-8A1E-6A6A0F396C6B}" destId="{F2606F2B-15FD-4B55-A002-065A425EB80E}" srcOrd="1" destOrd="0" parTransId="{81EED2A2-C5BA-4829-B4ED-25F4768781BA}" sibTransId="{2F5CA195-6EF3-4E4F-9B44-ED4DD3B76B22}"/>
    <dgm:cxn modelId="{E9B6F1A4-878C-44CF-9A94-321417BE86EF}" type="presOf" srcId="{061F28EF-E42A-476B-8766-1B0793C4734F}" destId="{5374DA73-953B-4886-86D6-4C84EA51C1DE}" srcOrd="0" destOrd="0" presId="urn:microsoft.com/office/officeart/2005/8/layout/hList6"/>
    <dgm:cxn modelId="{193A0BD2-310B-49CC-8E2F-A83D5DE0C204}" type="presOf" srcId="{F2606F2B-15FD-4B55-A002-065A425EB80E}" destId="{6AFF9597-8CB9-417D-8A2A-D3E29857406C}" srcOrd="0" destOrd="0" presId="urn:microsoft.com/office/officeart/2005/8/layout/hList6"/>
    <dgm:cxn modelId="{7871B76F-78B9-4BE0-A8A8-440764475C8B}" type="presOf" srcId="{70B79A86-D11D-44D4-8A1E-6A6A0F396C6B}" destId="{43BA2C71-0472-4F3E-BCF3-53CE09D21CFD}" srcOrd="0" destOrd="0" presId="urn:microsoft.com/office/officeart/2005/8/layout/hList6"/>
    <dgm:cxn modelId="{54776A47-E027-41F2-8C58-C4383F5436C7}" type="presParOf" srcId="{43BA2C71-0472-4F3E-BCF3-53CE09D21CFD}" destId="{5374DA73-953B-4886-86D6-4C84EA51C1DE}" srcOrd="0" destOrd="0" presId="urn:microsoft.com/office/officeart/2005/8/layout/hList6"/>
    <dgm:cxn modelId="{07A119F8-0127-45AC-B608-958CCBCB985B}" type="presParOf" srcId="{43BA2C71-0472-4F3E-BCF3-53CE09D21CFD}" destId="{FF73F08B-38D7-4B60-998F-18041BE2E0ED}" srcOrd="1" destOrd="0" presId="urn:microsoft.com/office/officeart/2005/8/layout/hList6"/>
    <dgm:cxn modelId="{27341216-7D94-4AF1-80B2-E23F4694ACEC}" type="presParOf" srcId="{43BA2C71-0472-4F3E-BCF3-53CE09D21CFD}" destId="{6AFF9597-8CB9-417D-8A2A-D3E29857406C}" srcOrd="2"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74DA73-953B-4886-86D6-4C84EA51C1DE}">
      <dsp:nvSpPr>
        <dsp:cNvPr id="0" name=""/>
        <dsp:cNvSpPr/>
      </dsp:nvSpPr>
      <dsp:spPr>
        <a:xfrm rot="16200000">
          <a:off x="1037505" y="-1037505"/>
          <a:ext cx="576064" cy="2651075"/>
        </a:xfrm>
        <a:prstGeom prst="flowChartManualOperation">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lvl="0" algn="l" defTabSz="711200" rtl="0">
            <a:lnSpc>
              <a:spcPct val="90000"/>
            </a:lnSpc>
            <a:spcBef>
              <a:spcPct val="0"/>
            </a:spcBef>
            <a:spcAft>
              <a:spcPct val="35000"/>
            </a:spcAft>
          </a:pPr>
          <a:r>
            <a:rPr lang="en-US" sz="1600" b="1" kern="1200" dirty="0" err="1" smtClean="0">
              <a:solidFill>
                <a:schemeClr val="bg1"/>
              </a:solidFill>
            </a:rPr>
            <a:t>Saat</a:t>
          </a:r>
          <a:r>
            <a:rPr lang="en-US" sz="1600" b="1" kern="1200" dirty="0" smtClean="0">
              <a:solidFill>
                <a:schemeClr val="bg1"/>
              </a:solidFill>
            </a:rPr>
            <a:t> </a:t>
          </a:r>
          <a:r>
            <a:rPr lang="en-US" sz="1600" b="1" kern="1200" dirty="0" err="1" smtClean="0">
              <a:solidFill>
                <a:schemeClr val="bg1"/>
              </a:solidFill>
            </a:rPr>
            <a:t>Pendirian</a:t>
          </a:r>
          <a:endParaRPr lang="en-US" sz="1600" b="1" kern="1200" dirty="0" smtClean="0">
            <a:solidFill>
              <a:schemeClr val="bg1"/>
            </a:solidFill>
          </a:endParaRPr>
        </a:p>
      </dsp:txBody>
      <dsp:txXfrm rot="5400000">
        <a:off x="0" y="115213"/>
        <a:ext cx="2651075" cy="345638"/>
      </dsp:txXfrm>
    </dsp:sp>
    <dsp:sp modelId="{6AFF9597-8CB9-417D-8A2A-D3E29857406C}">
      <dsp:nvSpPr>
        <dsp:cNvPr id="0" name=""/>
        <dsp:cNvSpPr/>
      </dsp:nvSpPr>
      <dsp:spPr>
        <a:xfrm rot="16200000">
          <a:off x="3888432" y="-1037505"/>
          <a:ext cx="576064" cy="2651075"/>
        </a:xfrm>
        <a:prstGeom prst="flowChartManualOperation">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lvl="0" algn="l" defTabSz="711200" rtl="0">
            <a:lnSpc>
              <a:spcPct val="90000"/>
            </a:lnSpc>
            <a:spcBef>
              <a:spcPct val="0"/>
            </a:spcBef>
            <a:spcAft>
              <a:spcPct val="35000"/>
            </a:spcAft>
          </a:pPr>
          <a:r>
            <a:rPr lang="en-US" sz="1600" b="1" kern="1200" dirty="0" err="1" smtClean="0">
              <a:solidFill>
                <a:schemeClr val="bg1"/>
              </a:solidFill>
            </a:rPr>
            <a:t>Saat</a:t>
          </a:r>
          <a:r>
            <a:rPr lang="en-US" sz="1600" b="1" kern="1200" dirty="0" smtClean="0">
              <a:solidFill>
                <a:schemeClr val="bg1"/>
              </a:solidFill>
            </a:rPr>
            <a:t> </a:t>
          </a:r>
          <a:r>
            <a:rPr lang="en-US" sz="1600" b="1" kern="1200" dirty="0" err="1" smtClean="0">
              <a:solidFill>
                <a:schemeClr val="bg1"/>
              </a:solidFill>
            </a:rPr>
            <a:t>Operasi</a:t>
          </a:r>
          <a:r>
            <a:rPr lang="en-US" sz="1600" b="1" kern="1200" dirty="0" smtClean="0">
              <a:solidFill>
                <a:schemeClr val="bg1"/>
              </a:solidFill>
            </a:rPr>
            <a:t> </a:t>
          </a:r>
          <a:r>
            <a:rPr lang="en-US" sz="1600" b="1" kern="1200" dirty="0" err="1" smtClean="0">
              <a:solidFill>
                <a:schemeClr val="bg1"/>
              </a:solidFill>
            </a:rPr>
            <a:t>dan</a:t>
          </a:r>
          <a:r>
            <a:rPr lang="en-US" sz="1600" b="1" kern="1200" dirty="0" smtClean="0">
              <a:solidFill>
                <a:schemeClr val="bg1"/>
              </a:solidFill>
            </a:rPr>
            <a:t> Laba</a:t>
          </a:r>
          <a:endParaRPr lang="en-US" sz="1600" b="1" kern="1200" dirty="0">
            <a:solidFill>
              <a:schemeClr val="bg1"/>
            </a:solidFill>
          </a:endParaRPr>
        </a:p>
      </dsp:txBody>
      <dsp:txXfrm rot="5400000">
        <a:off x="2850927" y="115213"/>
        <a:ext cx="2651075" cy="345638"/>
      </dsp:txXfrm>
    </dsp:sp>
    <dsp:sp modelId="{2113AC86-BCAD-4BDC-86FA-B6BBBFF463EA}">
      <dsp:nvSpPr>
        <dsp:cNvPr id="0" name=""/>
        <dsp:cNvSpPr/>
      </dsp:nvSpPr>
      <dsp:spPr>
        <a:xfrm rot="16200000">
          <a:off x="6738338" y="-1037505"/>
          <a:ext cx="576064" cy="2651075"/>
        </a:xfrm>
        <a:prstGeom prst="flowChartManualOperati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lvl="0" algn="l" defTabSz="711200" rtl="0">
            <a:lnSpc>
              <a:spcPct val="90000"/>
            </a:lnSpc>
            <a:spcBef>
              <a:spcPct val="0"/>
            </a:spcBef>
            <a:spcAft>
              <a:spcPct val="35000"/>
            </a:spcAft>
          </a:pPr>
          <a:r>
            <a:rPr lang="en-US" sz="1600" b="1" kern="1200" dirty="0" err="1" smtClean="0"/>
            <a:t>Saat</a:t>
          </a:r>
          <a:r>
            <a:rPr lang="en-US" sz="1600" b="1" kern="1200" dirty="0" smtClean="0"/>
            <a:t> </a:t>
          </a:r>
          <a:r>
            <a:rPr lang="en-US" sz="1600" b="1" kern="1200" dirty="0" err="1" smtClean="0"/>
            <a:t>Pembagian</a:t>
          </a:r>
          <a:r>
            <a:rPr lang="en-US" sz="1600" b="1" kern="1200" dirty="0" smtClean="0"/>
            <a:t> Laba </a:t>
          </a:r>
          <a:endParaRPr lang="en-US" sz="1600" b="1" kern="1200" dirty="0"/>
        </a:p>
      </dsp:txBody>
      <dsp:txXfrm rot="5400000">
        <a:off x="5700833" y="115213"/>
        <a:ext cx="2651075" cy="3456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74DA73-953B-4886-86D6-4C84EA51C1DE}">
      <dsp:nvSpPr>
        <dsp:cNvPr id="0" name=""/>
        <dsp:cNvSpPr/>
      </dsp:nvSpPr>
      <dsp:spPr>
        <a:xfrm rot="16200000">
          <a:off x="1037505" y="-1037505"/>
          <a:ext cx="576064" cy="2651075"/>
        </a:xfrm>
        <a:prstGeom prst="flowChartManualOperation">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lvl="0" algn="l" defTabSz="711200" rtl="0">
            <a:lnSpc>
              <a:spcPct val="90000"/>
            </a:lnSpc>
            <a:spcBef>
              <a:spcPct val="0"/>
            </a:spcBef>
            <a:spcAft>
              <a:spcPct val="35000"/>
            </a:spcAft>
          </a:pPr>
          <a:r>
            <a:rPr lang="en-US" sz="1600" b="1" kern="1200" dirty="0" err="1" smtClean="0">
              <a:solidFill>
                <a:schemeClr val="bg1"/>
              </a:solidFill>
            </a:rPr>
            <a:t>Saat</a:t>
          </a:r>
          <a:r>
            <a:rPr lang="en-US" sz="1600" b="1" kern="1200" dirty="0" smtClean="0">
              <a:solidFill>
                <a:schemeClr val="bg1"/>
              </a:solidFill>
            </a:rPr>
            <a:t> </a:t>
          </a:r>
          <a:r>
            <a:rPr lang="en-US" sz="1600" b="1" kern="1200" dirty="0" err="1" smtClean="0">
              <a:solidFill>
                <a:schemeClr val="bg1"/>
              </a:solidFill>
            </a:rPr>
            <a:t>Pembentukan</a:t>
          </a:r>
          <a:endParaRPr lang="en-US" sz="1600" b="1" kern="1200" dirty="0" smtClean="0">
            <a:solidFill>
              <a:schemeClr val="bg1"/>
            </a:solidFill>
          </a:endParaRPr>
        </a:p>
      </dsp:txBody>
      <dsp:txXfrm rot="5400000">
        <a:off x="0" y="115213"/>
        <a:ext cx="2651075" cy="345638"/>
      </dsp:txXfrm>
    </dsp:sp>
    <dsp:sp modelId="{6AFF9597-8CB9-417D-8A2A-D3E29857406C}">
      <dsp:nvSpPr>
        <dsp:cNvPr id="0" name=""/>
        <dsp:cNvSpPr/>
      </dsp:nvSpPr>
      <dsp:spPr>
        <a:xfrm rot="16200000">
          <a:off x="3888432" y="-1037505"/>
          <a:ext cx="576064" cy="2651075"/>
        </a:xfrm>
        <a:prstGeom prst="flowChartManualOperation">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lvl="0" algn="l" defTabSz="711200" rtl="0">
            <a:lnSpc>
              <a:spcPct val="90000"/>
            </a:lnSpc>
            <a:spcBef>
              <a:spcPct val="0"/>
            </a:spcBef>
            <a:spcAft>
              <a:spcPct val="35000"/>
            </a:spcAft>
          </a:pPr>
          <a:r>
            <a:rPr lang="en-US" sz="1600" b="1" kern="1200" dirty="0" err="1" smtClean="0">
              <a:solidFill>
                <a:schemeClr val="bg1"/>
              </a:solidFill>
            </a:rPr>
            <a:t>Saat</a:t>
          </a:r>
          <a:r>
            <a:rPr lang="en-US" sz="1600" b="1" kern="1200" dirty="0" smtClean="0">
              <a:solidFill>
                <a:schemeClr val="bg1"/>
              </a:solidFill>
            </a:rPr>
            <a:t> </a:t>
          </a:r>
          <a:r>
            <a:rPr lang="en-US" sz="1600" b="1" kern="1200" dirty="0" err="1" smtClean="0">
              <a:solidFill>
                <a:schemeClr val="bg1"/>
              </a:solidFill>
            </a:rPr>
            <a:t>Operasi</a:t>
          </a:r>
          <a:r>
            <a:rPr lang="en-US" sz="1600" b="1" kern="1200" dirty="0" smtClean="0">
              <a:solidFill>
                <a:schemeClr val="bg1"/>
              </a:solidFill>
            </a:rPr>
            <a:t> </a:t>
          </a:r>
          <a:r>
            <a:rPr lang="en-US" sz="1600" b="1" kern="1200" dirty="0" err="1" smtClean="0">
              <a:solidFill>
                <a:schemeClr val="bg1"/>
              </a:solidFill>
            </a:rPr>
            <a:t>dan</a:t>
          </a:r>
          <a:r>
            <a:rPr lang="en-US" sz="1600" b="1" kern="1200" dirty="0" smtClean="0">
              <a:solidFill>
                <a:schemeClr val="bg1"/>
              </a:solidFill>
            </a:rPr>
            <a:t> Laba</a:t>
          </a:r>
          <a:endParaRPr lang="en-US" sz="1600" b="1" kern="1200" dirty="0">
            <a:solidFill>
              <a:schemeClr val="bg1"/>
            </a:solidFill>
          </a:endParaRPr>
        </a:p>
      </dsp:txBody>
      <dsp:txXfrm rot="5400000">
        <a:off x="2850927" y="115213"/>
        <a:ext cx="2651075" cy="345638"/>
      </dsp:txXfrm>
    </dsp:sp>
    <dsp:sp modelId="{2113AC86-BCAD-4BDC-86FA-B6BBBFF463EA}">
      <dsp:nvSpPr>
        <dsp:cNvPr id="0" name=""/>
        <dsp:cNvSpPr/>
      </dsp:nvSpPr>
      <dsp:spPr>
        <a:xfrm rot="16200000">
          <a:off x="6738338" y="-1037505"/>
          <a:ext cx="576064" cy="2651075"/>
        </a:xfrm>
        <a:prstGeom prst="flowChartManualOperati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lvl="0" algn="l" defTabSz="711200" rtl="0">
            <a:lnSpc>
              <a:spcPct val="90000"/>
            </a:lnSpc>
            <a:spcBef>
              <a:spcPct val="0"/>
            </a:spcBef>
            <a:spcAft>
              <a:spcPct val="35000"/>
            </a:spcAft>
          </a:pPr>
          <a:r>
            <a:rPr lang="en-US" sz="1600" b="1" kern="1200" dirty="0" err="1" smtClean="0"/>
            <a:t>Saat</a:t>
          </a:r>
          <a:r>
            <a:rPr lang="en-US" sz="1600" b="1" kern="1200" dirty="0" smtClean="0"/>
            <a:t> </a:t>
          </a:r>
          <a:r>
            <a:rPr lang="en-US" sz="1600" b="1" kern="1200" dirty="0" err="1" smtClean="0"/>
            <a:t>Pembagian</a:t>
          </a:r>
          <a:r>
            <a:rPr lang="en-US" sz="1600" b="1" kern="1200" dirty="0" smtClean="0"/>
            <a:t> Laba </a:t>
          </a:r>
          <a:endParaRPr lang="en-US" sz="1600" b="1" kern="1200" dirty="0"/>
        </a:p>
      </dsp:txBody>
      <dsp:txXfrm rot="5400000">
        <a:off x="5700833" y="115213"/>
        <a:ext cx="2651075" cy="3456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74DA73-953B-4886-86D6-4C84EA51C1DE}">
      <dsp:nvSpPr>
        <dsp:cNvPr id="0" name=""/>
        <dsp:cNvSpPr/>
      </dsp:nvSpPr>
      <dsp:spPr>
        <a:xfrm rot="16200000">
          <a:off x="1037505" y="-1037505"/>
          <a:ext cx="576064" cy="2651075"/>
        </a:xfrm>
        <a:prstGeom prst="flowChartManualOperation">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lvl="0" algn="l" defTabSz="711200" rtl="0">
            <a:lnSpc>
              <a:spcPct val="90000"/>
            </a:lnSpc>
            <a:spcBef>
              <a:spcPct val="0"/>
            </a:spcBef>
            <a:spcAft>
              <a:spcPct val="35000"/>
            </a:spcAft>
          </a:pPr>
          <a:r>
            <a:rPr lang="en-US" sz="1600" b="1" kern="1200" dirty="0" err="1" smtClean="0">
              <a:solidFill>
                <a:schemeClr val="bg1"/>
              </a:solidFill>
            </a:rPr>
            <a:t>Saat</a:t>
          </a:r>
          <a:r>
            <a:rPr lang="en-US" sz="1600" b="1" kern="1200" dirty="0" smtClean="0">
              <a:solidFill>
                <a:schemeClr val="bg1"/>
              </a:solidFill>
            </a:rPr>
            <a:t> </a:t>
          </a:r>
          <a:r>
            <a:rPr lang="en-US" sz="1600" b="1" kern="1200" dirty="0" err="1" smtClean="0">
              <a:solidFill>
                <a:schemeClr val="bg1"/>
              </a:solidFill>
            </a:rPr>
            <a:t>Pembentukan</a:t>
          </a:r>
          <a:endParaRPr lang="en-US" sz="1600" b="1" kern="1200" dirty="0" smtClean="0">
            <a:solidFill>
              <a:schemeClr val="bg1"/>
            </a:solidFill>
          </a:endParaRPr>
        </a:p>
      </dsp:txBody>
      <dsp:txXfrm rot="5400000">
        <a:off x="0" y="115213"/>
        <a:ext cx="2651075" cy="345638"/>
      </dsp:txXfrm>
    </dsp:sp>
    <dsp:sp modelId="{6AFF9597-8CB9-417D-8A2A-D3E29857406C}">
      <dsp:nvSpPr>
        <dsp:cNvPr id="0" name=""/>
        <dsp:cNvSpPr/>
      </dsp:nvSpPr>
      <dsp:spPr>
        <a:xfrm rot="16200000">
          <a:off x="3888432" y="-1037505"/>
          <a:ext cx="576064" cy="2651075"/>
        </a:xfrm>
        <a:prstGeom prst="flowChartManualOperation">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lvl="0" algn="l" defTabSz="711200" rtl="0">
            <a:lnSpc>
              <a:spcPct val="90000"/>
            </a:lnSpc>
            <a:spcBef>
              <a:spcPct val="0"/>
            </a:spcBef>
            <a:spcAft>
              <a:spcPct val="35000"/>
            </a:spcAft>
          </a:pPr>
          <a:r>
            <a:rPr lang="en-US" sz="1600" b="1" kern="1200" dirty="0" err="1" smtClean="0">
              <a:solidFill>
                <a:schemeClr val="bg1"/>
              </a:solidFill>
            </a:rPr>
            <a:t>Saat</a:t>
          </a:r>
          <a:r>
            <a:rPr lang="en-US" sz="1600" b="1" kern="1200" dirty="0" smtClean="0">
              <a:solidFill>
                <a:schemeClr val="bg1"/>
              </a:solidFill>
            </a:rPr>
            <a:t> </a:t>
          </a:r>
          <a:r>
            <a:rPr lang="en-US" sz="1600" b="1" kern="1200" dirty="0" err="1" smtClean="0">
              <a:solidFill>
                <a:schemeClr val="bg1"/>
              </a:solidFill>
            </a:rPr>
            <a:t>Operasi</a:t>
          </a:r>
          <a:endParaRPr lang="en-US" sz="1600" b="1" kern="1200" dirty="0">
            <a:solidFill>
              <a:schemeClr val="bg1"/>
            </a:solidFill>
          </a:endParaRPr>
        </a:p>
      </dsp:txBody>
      <dsp:txXfrm rot="5400000">
        <a:off x="2850927" y="115213"/>
        <a:ext cx="2651075" cy="345638"/>
      </dsp:txXfrm>
    </dsp:sp>
    <dsp:sp modelId="{2113AC86-BCAD-4BDC-86FA-B6BBBFF463EA}">
      <dsp:nvSpPr>
        <dsp:cNvPr id="0" name=""/>
        <dsp:cNvSpPr/>
      </dsp:nvSpPr>
      <dsp:spPr>
        <a:xfrm rot="16200000">
          <a:off x="6738338" y="-1037505"/>
          <a:ext cx="576064" cy="2651075"/>
        </a:xfrm>
        <a:prstGeom prst="flowChartManualOperati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lvl="0" algn="l" defTabSz="711200" rtl="0">
            <a:lnSpc>
              <a:spcPct val="90000"/>
            </a:lnSpc>
            <a:spcBef>
              <a:spcPct val="0"/>
            </a:spcBef>
            <a:spcAft>
              <a:spcPct val="35000"/>
            </a:spcAft>
          </a:pPr>
          <a:r>
            <a:rPr lang="en-US" sz="1600" b="1" kern="1200" dirty="0" err="1" smtClean="0"/>
            <a:t>Saat</a:t>
          </a:r>
          <a:r>
            <a:rPr lang="en-US" sz="1600" b="1" kern="1200" dirty="0" smtClean="0"/>
            <a:t> </a:t>
          </a:r>
          <a:r>
            <a:rPr lang="en-US" sz="1600" b="1" kern="1200" dirty="0" err="1" smtClean="0"/>
            <a:t>Pembagian</a:t>
          </a:r>
          <a:r>
            <a:rPr lang="en-US" sz="1600" b="1" kern="1200" dirty="0" smtClean="0"/>
            <a:t> Laba </a:t>
          </a:r>
          <a:endParaRPr lang="en-US" sz="1600" b="1" kern="1200" dirty="0"/>
        </a:p>
      </dsp:txBody>
      <dsp:txXfrm rot="5400000">
        <a:off x="5700833" y="115213"/>
        <a:ext cx="2651075" cy="3456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74DA73-953B-4886-86D6-4C84EA51C1DE}">
      <dsp:nvSpPr>
        <dsp:cNvPr id="0" name=""/>
        <dsp:cNvSpPr/>
      </dsp:nvSpPr>
      <dsp:spPr>
        <a:xfrm rot="16200000">
          <a:off x="1037505" y="-1037505"/>
          <a:ext cx="576064" cy="2651075"/>
        </a:xfrm>
        <a:prstGeom prst="flowChartManualOperation">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lvl="0" algn="l" defTabSz="711200" rtl="0">
            <a:lnSpc>
              <a:spcPct val="90000"/>
            </a:lnSpc>
            <a:spcBef>
              <a:spcPct val="0"/>
            </a:spcBef>
            <a:spcAft>
              <a:spcPct val="35000"/>
            </a:spcAft>
          </a:pPr>
          <a:r>
            <a:rPr lang="en-US" sz="1600" b="1" kern="1200" dirty="0" err="1" smtClean="0">
              <a:solidFill>
                <a:schemeClr val="bg1"/>
              </a:solidFill>
            </a:rPr>
            <a:t>Saat</a:t>
          </a:r>
          <a:r>
            <a:rPr lang="en-US" sz="1600" b="1" kern="1200" dirty="0" smtClean="0">
              <a:solidFill>
                <a:schemeClr val="bg1"/>
              </a:solidFill>
            </a:rPr>
            <a:t> </a:t>
          </a:r>
          <a:r>
            <a:rPr lang="en-US" sz="1600" b="1" kern="1200" dirty="0" err="1" smtClean="0">
              <a:solidFill>
                <a:schemeClr val="bg1"/>
              </a:solidFill>
            </a:rPr>
            <a:t>Pembentukan</a:t>
          </a:r>
          <a:endParaRPr lang="en-US" sz="1600" b="1" kern="1200" dirty="0" smtClean="0">
            <a:solidFill>
              <a:schemeClr val="bg1"/>
            </a:solidFill>
          </a:endParaRPr>
        </a:p>
      </dsp:txBody>
      <dsp:txXfrm rot="5400000">
        <a:off x="0" y="115213"/>
        <a:ext cx="2651075" cy="345638"/>
      </dsp:txXfrm>
    </dsp:sp>
    <dsp:sp modelId="{6AFF9597-8CB9-417D-8A2A-D3E29857406C}">
      <dsp:nvSpPr>
        <dsp:cNvPr id="0" name=""/>
        <dsp:cNvSpPr/>
      </dsp:nvSpPr>
      <dsp:spPr>
        <a:xfrm rot="16200000">
          <a:off x="3888432" y="-1037505"/>
          <a:ext cx="576064" cy="2651075"/>
        </a:xfrm>
        <a:prstGeom prst="flowChartManualOperation">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lvl="0" algn="l" defTabSz="711200" rtl="0">
            <a:lnSpc>
              <a:spcPct val="90000"/>
            </a:lnSpc>
            <a:spcBef>
              <a:spcPct val="0"/>
            </a:spcBef>
            <a:spcAft>
              <a:spcPct val="35000"/>
            </a:spcAft>
          </a:pPr>
          <a:r>
            <a:rPr lang="en-US" sz="1600" b="1" kern="1200" dirty="0" err="1" smtClean="0">
              <a:solidFill>
                <a:schemeClr val="bg1"/>
              </a:solidFill>
            </a:rPr>
            <a:t>Saat</a:t>
          </a:r>
          <a:r>
            <a:rPr lang="en-US" sz="1600" b="1" kern="1200" dirty="0" smtClean="0">
              <a:solidFill>
                <a:schemeClr val="bg1"/>
              </a:solidFill>
            </a:rPr>
            <a:t> </a:t>
          </a:r>
          <a:r>
            <a:rPr lang="en-US" sz="1600" b="1" kern="1200" dirty="0" err="1" smtClean="0">
              <a:solidFill>
                <a:schemeClr val="bg1"/>
              </a:solidFill>
            </a:rPr>
            <a:t>Operasi</a:t>
          </a:r>
          <a:r>
            <a:rPr lang="en-US" sz="1600" b="1" kern="1200" dirty="0" smtClean="0">
              <a:solidFill>
                <a:schemeClr val="bg1"/>
              </a:solidFill>
            </a:rPr>
            <a:t> </a:t>
          </a:r>
          <a:r>
            <a:rPr lang="en-US" sz="1600" b="1" kern="1200" dirty="0" err="1" smtClean="0">
              <a:solidFill>
                <a:schemeClr val="bg1"/>
              </a:solidFill>
            </a:rPr>
            <a:t>dan</a:t>
          </a:r>
          <a:r>
            <a:rPr lang="en-US" sz="1600" b="1" kern="1200" dirty="0" smtClean="0">
              <a:solidFill>
                <a:schemeClr val="bg1"/>
              </a:solidFill>
            </a:rPr>
            <a:t> Laba</a:t>
          </a:r>
          <a:endParaRPr lang="en-US" sz="1600" b="1" kern="1200" dirty="0">
            <a:solidFill>
              <a:schemeClr val="bg1"/>
            </a:solidFill>
          </a:endParaRPr>
        </a:p>
      </dsp:txBody>
      <dsp:txXfrm rot="5400000">
        <a:off x="2850927" y="115213"/>
        <a:ext cx="2651075" cy="345638"/>
      </dsp:txXfrm>
    </dsp:sp>
    <dsp:sp modelId="{2113AC86-BCAD-4BDC-86FA-B6BBBFF463EA}">
      <dsp:nvSpPr>
        <dsp:cNvPr id="0" name=""/>
        <dsp:cNvSpPr/>
      </dsp:nvSpPr>
      <dsp:spPr>
        <a:xfrm rot="16200000">
          <a:off x="6739358" y="-1037505"/>
          <a:ext cx="576064" cy="2651075"/>
        </a:xfrm>
        <a:prstGeom prst="flowChartManualOperati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lvl="0" algn="l" defTabSz="711200" rtl="0">
            <a:lnSpc>
              <a:spcPct val="90000"/>
            </a:lnSpc>
            <a:spcBef>
              <a:spcPct val="0"/>
            </a:spcBef>
            <a:spcAft>
              <a:spcPct val="35000"/>
            </a:spcAft>
          </a:pPr>
          <a:r>
            <a:rPr lang="en-US" sz="1600" b="1" kern="1200" dirty="0" err="1" smtClean="0"/>
            <a:t>Saat</a:t>
          </a:r>
          <a:r>
            <a:rPr lang="en-US" sz="1600" b="1" kern="1200" dirty="0" smtClean="0"/>
            <a:t> </a:t>
          </a:r>
          <a:r>
            <a:rPr lang="en-US" sz="1600" b="1" kern="1200" dirty="0" err="1" smtClean="0"/>
            <a:t>Pembagian</a:t>
          </a:r>
          <a:r>
            <a:rPr lang="en-US" sz="1600" b="1" kern="1200" dirty="0" smtClean="0"/>
            <a:t> Laba </a:t>
          </a:r>
          <a:endParaRPr lang="en-US" sz="1600" b="1" kern="1200" dirty="0"/>
        </a:p>
      </dsp:txBody>
      <dsp:txXfrm rot="5400000">
        <a:off x="5701853" y="115213"/>
        <a:ext cx="2651075" cy="34563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74DA73-953B-4886-86D6-4C84EA51C1DE}">
      <dsp:nvSpPr>
        <dsp:cNvPr id="0" name=""/>
        <dsp:cNvSpPr/>
      </dsp:nvSpPr>
      <dsp:spPr>
        <a:xfrm rot="16200000">
          <a:off x="1722707" y="-1722707"/>
          <a:ext cx="576064" cy="4021478"/>
        </a:xfrm>
        <a:prstGeom prst="flowChartManualOperation">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lvl="0" algn="l" defTabSz="711200" rtl="0">
            <a:lnSpc>
              <a:spcPct val="90000"/>
            </a:lnSpc>
            <a:spcBef>
              <a:spcPct val="0"/>
            </a:spcBef>
            <a:spcAft>
              <a:spcPct val="35000"/>
            </a:spcAft>
          </a:pPr>
          <a:r>
            <a:rPr lang="en-US" sz="1600" b="1" kern="1200" dirty="0" err="1" smtClean="0">
              <a:solidFill>
                <a:schemeClr val="bg1"/>
              </a:solidFill>
            </a:rPr>
            <a:t>Saat</a:t>
          </a:r>
          <a:r>
            <a:rPr lang="en-US" sz="1600" b="1" kern="1200" dirty="0" smtClean="0">
              <a:solidFill>
                <a:schemeClr val="bg1"/>
              </a:solidFill>
            </a:rPr>
            <a:t> </a:t>
          </a:r>
          <a:r>
            <a:rPr lang="en-US" sz="1600" b="1" kern="1200" dirty="0" err="1" smtClean="0">
              <a:solidFill>
                <a:schemeClr val="bg1"/>
              </a:solidFill>
            </a:rPr>
            <a:t>Pendirian</a:t>
          </a:r>
          <a:endParaRPr lang="en-US" sz="1600" b="1" kern="1200" dirty="0" smtClean="0">
            <a:solidFill>
              <a:schemeClr val="bg1"/>
            </a:solidFill>
          </a:endParaRPr>
        </a:p>
      </dsp:txBody>
      <dsp:txXfrm rot="5400000">
        <a:off x="0" y="115213"/>
        <a:ext cx="4021478" cy="345638"/>
      </dsp:txXfrm>
    </dsp:sp>
    <dsp:sp modelId="{6AFF9597-8CB9-417D-8A2A-D3E29857406C}">
      <dsp:nvSpPr>
        <dsp:cNvPr id="0" name=""/>
        <dsp:cNvSpPr/>
      </dsp:nvSpPr>
      <dsp:spPr>
        <a:xfrm rot="16200000">
          <a:off x="6049976" y="-1722707"/>
          <a:ext cx="576064" cy="4021478"/>
        </a:xfrm>
        <a:prstGeom prst="flowChartManualOperation">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lvl="0" algn="l" defTabSz="711200" rtl="0">
            <a:lnSpc>
              <a:spcPct val="90000"/>
            </a:lnSpc>
            <a:spcBef>
              <a:spcPct val="0"/>
            </a:spcBef>
            <a:spcAft>
              <a:spcPct val="35000"/>
            </a:spcAft>
          </a:pPr>
          <a:r>
            <a:rPr lang="en-US" sz="1600" b="1" kern="1200" dirty="0" err="1" smtClean="0">
              <a:solidFill>
                <a:schemeClr val="bg1"/>
              </a:solidFill>
            </a:rPr>
            <a:t>Saat</a:t>
          </a:r>
          <a:r>
            <a:rPr lang="en-US" sz="1600" b="1" kern="1200" dirty="0" smtClean="0">
              <a:solidFill>
                <a:schemeClr val="bg1"/>
              </a:solidFill>
            </a:rPr>
            <a:t> </a:t>
          </a:r>
          <a:r>
            <a:rPr lang="en-US" sz="1600" b="1" kern="1200" dirty="0" err="1" smtClean="0">
              <a:solidFill>
                <a:schemeClr val="bg1"/>
              </a:solidFill>
            </a:rPr>
            <a:t>Operasi</a:t>
          </a:r>
          <a:r>
            <a:rPr lang="en-US" sz="1600" b="1" kern="1200" dirty="0" smtClean="0">
              <a:solidFill>
                <a:schemeClr val="bg1"/>
              </a:solidFill>
            </a:rPr>
            <a:t> </a:t>
          </a:r>
          <a:r>
            <a:rPr lang="en-US" sz="1600" b="1" kern="1200" dirty="0" err="1" smtClean="0">
              <a:solidFill>
                <a:schemeClr val="bg1"/>
              </a:solidFill>
            </a:rPr>
            <a:t>dan</a:t>
          </a:r>
          <a:r>
            <a:rPr lang="en-US" sz="1600" b="1" kern="1200" dirty="0" smtClean="0">
              <a:solidFill>
                <a:schemeClr val="bg1"/>
              </a:solidFill>
            </a:rPr>
            <a:t> </a:t>
          </a:r>
          <a:r>
            <a:rPr lang="en-US" sz="1600" b="1" kern="1200" dirty="0" err="1" smtClean="0">
              <a:solidFill>
                <a:schemeClr val="bg1"/>
              </a:solidFill>
            </a:rPr>
            <a:t>Berhenti</a:t>
          </a:r>
          <a:r>
            <a:rPr lang="en-US" sz="1600" b="1" kern="1200" dirty="0" smtClean="0">
              <a:solidFill>
                <a:schemeClr val="bg1"/>
              </a:solidFill>
            </a:rPr>
            <a:t>/</a:t>
          </a:r>
          <a:r>
            <a:rPr lang="en-US" sz="1600" b="1" kern="1200" dirty="0" err="1" smtClean="0">
              <a:solidFill>
                <a:schemeClr val="bg1"/>
              </a:solidFill>
            </a:rPr>
            <a:t>Bubar</a:t>
          </a:r>
          <a:r>
            <a:rPr lang="en-US" sz="1600" b="1" kern="1200" dirty="0" smtClean="0">
              <a:solidFill>
                <a:schemeClr val="bg1"/>
              </a:solidFill>
            </a:rPr>
            <a:t> </a:t>
          </a:r>
          <a:endParaRPr lang="en-US" sz="1600" b="1" kern="1200" dirty="0">
            <a:solidFill>
              <a:schemeClr val="bg1"/>
            </a:solidFill>
          </a:endParaRPr>
        </a:p>
      </dsp:txBody>
      <dsp:txXfrm rot="5400000">
        <a:off x="4327269" y="115213"/>
        <a:ext cx="4021478" cy="345638"/>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479AB9-DC2B-45AC-9228-9A67246B51E6}" type="datetimeFigureOut">
              <a:rPr lang="en-US" smtClean="0"/>
              <a:t>5/18/2017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5B1D77-541A-4FCD-AFEB-1C42E566E184}" type="slidenum">
              <a:rPr lang="en-US" smtClean="0"/>
              <a:t>‹#›</a:t>
            </a:fld>
            <a:endParaRPr lang="en-US"/>
          </a:p>
        </p:txBody>
      </p:sp>
    </p:spTree>
    <p:extLst>
      <p:ext uri="{BB962C8B-B14F-4D97-AF65-F5344CB8AC3E}">
        <p14:creationId xmlns:p14="http://schemas.microsoft.com/office/powerpoint/2010/main" val="4087766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5B1D77-541A-4FCD-AFEB-1C42E566E184}" type="slidenum">
              <a:rPr lang="en-US" smtClean="0"/>
              <a:t>3</a:t>
            </a:fld>
            <a:endParaRPr lang="en-US"/>
          </a:p>
        </p:txBody>
      </p:sp>
    </p:spTree>
    <p:extLst>
      <p:ext uri="{BB962C8B-B14F-4D97-AF65-F5344CB8AC3E}">
        <p14:creationId xmlns:p14="http://schemas.microsoft.com/office/powerpoint/2010/main" val="665048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5B1D77-541A-4FCD-AFEB-1C42E566E184}" type="slidenum">
              <a:rPr lang="en-US" smtClean="0"/>
              <a:t>5</a:t>
            </a:fld>
            <a:endParaRPr lang="en-US"/>
          </a:p>
        </p:txBody>
      </p:sp>
    </p:spTree>
    <p:extLst>
      <p:ext uri="{BB962C8B-B14F-4D97-AF65-F5344CB8AC3E}">
        <p14:creationId xmlns:p14="http://schemas.microsoft.com/office/powerpoint/2010/main" val="665048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5B1D77-541A-4FCD-AFEB-1C42E566E184}" type="slidenum">
              <a:rPr lang="en-US" smtClean="0"/>
              <a:t>7</a:t>
            </a:fld>
            <a:endParaRPr lang="en-US"/>
          </a:p>
        </p:txBody>
      </p:sp>
    </p:spTree>
    <p:extLst>
      <p:ext uri="{BB962C8B-B14F-4D97-AF65-F5344CB8AC3E}">
        <p14:creationId xmlns:p14="http://schemas.microsoft.com/office/powerpoint/2010/main" val="665048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5B1D77-541A-4FCD-AFEB-1C42E566E184}" type="slidenum">
              <a:rPr lang="en-US" smtClean="0"/>
              <a:t>9</a:t>
            </a:fld>
            <a:endParaRPr lang="en-US"/>
          </a:p>
        </p:txBody>
      </p:sp>
    </p:spTree>
    <p:extLst>
      <p:ext uri="{BB962C8B-B14F-4D97-AF65-F5344CB8AC3E}">
        <p14:creationId xmlns:p14="http://schemas.microsoft.com/office/powerpoint/2010/main" val="665048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5B1D77-541A-4FCD-AFEB-1C42E566E184}" type="slidenum">
              <a:rPr lang="en-US" smtClean="0"/>
              <a:t>11</a:t>
            </a:fld>
            <a:endParaRPr lang="en-US"/>
          </a:p>
        </p:txBody>
      </p:sp>
    </p:spTree>
    <p:extLst>
      <p:ext uri="{BB962C8B-B14F-4D97-AF65-F5344CB8AC3E}">
        <p14:creationId xmlns:p14="http://schemas.microsoft.com/office/powerpoint/2010/main" val="665048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92C0113-5FE7-41F3-86A6-E085A2D3CF32}" type="datetimeFigureOut">
              <a:rPr lang="en-US" smtClean="0"/>
              <a:t>5/18/2017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3E60B-1FF0-4594-BDA4-27C005BFB964}" type="slidenum">
              <a:rPr lang="en-US" smtClean="0"/>
              <a:t>‹#›</a:t>
            </a:fld>
            <a:endParaRPr lang="en-US"/>
          </a:p>
        </p:txBody>
      </p:sp>
    </p:spTree>
    <p:extLst>
      <p:ext uri="{BB962C8B-B14F-4D97-AF65-F5344CB8AC3E}">
        <p14:creationId xmlns:p14="http://schemas.microsoft.com/office/powerpoint/2010/main" val="1412140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2C0113-5FE7-41F3-86A6-E085A2D3CF32}" type="datetimeFigureOut">
              <a:rPr lang="en-US" smtClean="0"/>
              <a:t>5/18/2017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3E60B-1FF0-4594-BDA4-27C005BFB964}" type="slidenum">
              <a:rPr lang="en-US" smtClean="0"/>
              <a:t>‹#›</a:t>
            </a:fld>
            <a:endParaRPr lang="en-US"/>
          </a:p>
        </p:txBody>
      </p:sp>
    </p:spTree>
    <p:extLst>
      <p:ext uri="{BB962C8B-B14F-4D97-AF65-F5344CB8AC3E}">
        <p14:creationId xmlns:p14="http://schemas.microsoft.com/office/powerpoint/2010/main" val="3675297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2C0113-5FE7-41F3-86A6-E085A2D3CF32}" type="datetimeFigureOut">
              <a:rPr lang="en-US" smtClean="0"/>
              <a:t>5/18/2017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3E60B-1FF0-4594-BDA4-27C005BFB964}" type="slidenum">
              <a:rPr lang="en-US" smtClean="0"/>
              <a:t>‹#›</a:t>
            </a:fld>
            <a:endParaRPr lang="en-US"/>
          </a:p>
        </p:txBody>
      </p:sp>
    </p:spTree>
    <p:extLst>
      <p:ext uri="{BB962C8B-B14F-4D97-AF65-F5344CB8AC3E}">
        <p14:creationId xmlns:p14="http://schemas.microsoft.com/office/powerpoint/2010/main" val="1348835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2C0113-5FE7-41F3-86A6-E085A2D3CF32}" type="datetimeFigureOut">
              <a:rPr lang="en-US" smtClean="0"/>
              <a:t>5/18/2017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3E60B-1FF0-4594-BDA4-27C005BFB964}" type="slidenum">
              <a:rPr lang="en-US" smtClean="0"/>
              <a:t>‹#›</a:t>
            </a:fld>
            <a:endParaRPr lang="en-US"/>
          </a:p>
        </p:txBody>
      </p:sp>
    </p:spTree>
    <p:extLst>
      <p:ext uri="{BB962C8B-B14F-4D97-AF65-F5344CB8AC3E}">
        <p14:creationId xmlns:p14="http://schemas.microsoft.com/office/powerpoint/2010/main" val="3765903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92C0113-5FE7-41F3-86A6-E085A2D3CF32}" type="datetimeFigureOut">
              <a:rPr lang="en-US" smtClean="0"/>
              <a:t>5/18/2017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3E60B-1FF0-4594-BDA4-27C005BFB964}" type="slidenum">
              <a:rPr lang="en-US" smtClean="0"/>
              <a:t>‹#›</a:t>
            </a:fld>
            <a:endParaRPr lang="en-US"/>
          </a:p>
        </p:txBody>
      </p:sp>
    </p:spTree>
    <p:extLst>
      <p:ext uri="{BB962C8B-B14F-4D97-AF65-F5344CB8AC3E}">
        <p14:creationId xmlns:p14="http://schemas.microsoft.com/office/powerpoint/2010/main" val="3416480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92C0113-5FE7-41F3-86A6-E085A2D3CF32}" type="datetimeFigureOut">
              <a:rPr lang="en-US" smtClean="0"/>
              <a:t>5/18/2017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3E60B-1FF0-4594-BDA4-27C005BFB964}" type="slidenum">
              <a:rPr lang="en-US" smtClean="0"/>
              <a:t>‹#›</a:t>
            </a:fld>
            <a:endParaRPr lang="en-US"/>
          </a:p>
        </p:txBody>
      </p:sp>
    </p:spTree>
    <p:extLst>
      <p:ext uri="{BB962C8B-B14F-4D97-AF65-F5344CB8AC3E}">
        <p14:creationId xmlns:p14="http://schemas.microsoft.com/office/powerpoint/2010/main" val="134224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2C0113-5FE7-41F3-86A6-E085A2D3CF32}" type="datetimeFigureOut">
              <a:rPr lang="en-US" smtClean="0"/>
              <a:t>5/18/2017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3E60B-1FF0-4594-BDA4-27C005BFB964}" type="slidenum">
              <a:rPr lang="en-US" smtClean="0"/>
              <a:t>‹#›</a:t>
            </a:fld>
            <a:endParaRPr lang="en-US"/>
          </a:p>
        </p:txBody>
      </p:sp>
    </p:spTree>
    <p:extLst>
      <p:ext uri="{BB962C8B-B14F-4D97-AF65-F5344CB8AC3E}">
        <p14:creationId xmlns:p14="http://schemas.microsoft.com/office/powerpoint/2010/main" val="2563078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2C0113-5FE7-41F3-86A6-E085A2D3CF32}" type="datetimeFigureOut">
              <a:rPr lang="en-US" smtClean="0"/>
              <a:t>5/18/2017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3E60B-1FF0-4594-BDA4-27C005BFB964}" type="slidenum">
              <a:rPr lang="en-US" smtClean="0"/>
              <a:t>‹#›</a:t>
            </a:fld>
            <a:endParaRPr lang="en-US"/>
          </a:p>
        </p:txBody>
      </p:sp>
    </p:spTree>
    <p:extLst>
      <p:ext uri="{BB962C8B-B14F-4D97-AF65-F5344CB8AC3E}">
        <p14:creationId xmlns:p14="http://schemas.microsoft.com/office/powerpoint/2010/main" val="2557159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2C0113-5FE7-41F3-86A6-E085A2D3CF32}" type="datetimeFigureOut">
              <a:rPr lang="en-US" smtClean="0"/>
              <a:t>5/18/2017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3E60B-1FF0-4594-BDA4-27C005BFB964}" type="slidenum">
              <a:rPr lang="en-US" smtClean="0"/>
              <a:t>‹#›</a:t>
            </a:fld>
            <a:endParaRPr lang="en-US"/>
          </a:p>
        </p:txBody>
      </p:sp>
    </p:spTree>
    <p:extLst>
      <p:ext uri="{BB962C8B-B14F-4D97-AF65-F5344CB8AC3E}">
        <p14:creationId xmlns:p14="http://schemas.microsoft.com/office/powerpoint/2010/main" val="1821725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2C0113-5FE7-41F3-86A6-E085A2D3CF32}" type="datetimeFigureOut">
              <a:rPr lang="en-US" smtClean="0"/>
              <a:t>5/18/2017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3E60B-1FF0-4594-BDA4-27C005BFB964}" type="slidenum">
              <a:rPr lang="en-US" smtClean="0"/>
              <a:t>‹#›</a:t>
            </a:fld>
            <a:endParaRPr lang="en-US"/>
          </a:p>
        </p:txBody>
      </p:sp>
    </p:spTree>
    <p:extLst>
      <p:ext uri="{BB962C8B-B14F-4D97-AF65-F5344CB8AC3E}">
        <p14:creationId xmlns:p14="http://schemas.microsoft.com/office/powerpoint/2010/main" val="1639416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2C0113-5FE7-41F3-86A6-E085A2D3CF32}" type="datetimeFigureOut">
              <a:rPr lang="en-US" smtClean="0"/>
              <a:t>5/18/2017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3E60B-1FF0-4594-BDA4-27C005BFB964}" type="slidenum">
              <a:rPr lang="en-US" smtClean="0"/>
              <a:t>‹#›</a:t>
            </a:fld>
            <a:endParaRPr lang="en-US"/>
          </a:p>
        </p:txBody>
      </p:sp>
    </p:spTree>
    <p:extLst>
      <p:ext uri="{BB962C8B-B14F-4D97-AF65-F5344CB8AC3E}">
        <p14:creationId xmlns:p14="http://schemas.microsoft.com/office/powerpoint/2010/main" val="3387901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Text Placeholder 4"/>
          <p:cNvSpPr>
            <a:spLocks noGrp="1"/>
          </p:cNvSpPr>
          <p:nvPr>
            <p:ph type="body" sz="quarter" idx="11"/>
          </p:nvPr>
        </p:nvSpPr>
        <p:spPr>
          <a:xfrm>
            <a:off x="7010670" y="252681"/>
            <a:ext cx="1919511" cy="251222"/>
          </a:xfrm>
        </p:spPr>
        <p:txBody>
          <a:bodyPr/>
          <a:lstStyle>
            <a:lvl1pPr algn="r">
              <a:defRPr b="1" i="1">
                <a:solidFill>
                  <a:srgbClr val="045B9E"/>
                </a:solidFill>
              </a:defRPr>
            </a:lvl1pPr>
          </a:lstStyle>
          <a:p>
            <a:pPr lvl="0"/>
            <a:r>
              <a:rPr lang="en-US" smtClean="0"/>
              <a:t>Click to edit Master text styles</a:t>
            </a:r>
          </a:p>
        </p:txBody>
      </p:sp>
      <p:sp>
        <p:nvSpPr>
          <p:cNvPr id="4" name="Rectangle 280"/>
          <p:cNvSpPr>
            <a:spLocks noGrp="1" noChangeArrowheads="1"/>
          </p:cNvSpPr>
          <p:nvPr>
            <p:ph type="sldNum" sz="quarter" idx="12"/>
            <p:custDataLst>
              <p:tags r:id="rId1"/>
            </p:custDataLst>
          </p:nvPr>
        </p:nvSpPr>
        <p:spPr>
          <a:ln/>
        </p:spPr>
        <p:txBody>
          <a:bodyPr/>
          <a:lstStyle>
            <a:lvl1pPr>
              <a:defRPr/>
            </a:lvl1pPr>
          </a:lstStyle>
          <a:p>
            <a:pPr>
              <a:defRPr/>
            </a:pPr>
            <a:fld id="{90A1E1D5-49C7-4E65-B929-67A42C7C024B}" type="slidenum">
              <a:rPr lang="en-US"/>
              <a:pPr>
                <a:defRPr/>
              </a:pPr>
              <a:t>‹#›</a:t>
            </a:fld>
            <a:r>
              <a:rPr lang="en-US"/>
              <a:t> </a:t>
            </a:r>
          </a:p>
        </p:txBody>
      </p:sp>
    </p:spTree>
    <p:extLst>
      <p:ext uri="{BB962C8B-B14F-4D97-AF65-F5344CB8AC3E}">
        <p14:creationId xmlns:p14="http://schemas.microsoft.com/office/powerpoint/2010/main" val="415674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2C0113-5FE7-41F3-86A6-E085A2D3CF32}" type="datetimeFigureOut">
              <a:rPr lang="en-US" smtClean="0"/>
              <a:t>5/18/2017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3E60B-1FF0-4594-BDA4-27C005BFB964}" type="slidenum">
              <a:rPr lang="en-US" smtClean="0"/>
              <a:t>‹#›</a:t>
            </a:fld>
            <a:endParaRPr lang="en-US"/>
          </a:p>
        </p:txBody>
      </p:sp>
    </p:spTree>
    <p:extLst>
      <p:ext uri="{BB962C8B-B14F-4D97-AF65-F5344CB8AC3E}">
        <p14:creationId xmlns:p14="http://schemas.microsoft.com/office/powerpoint/2010/main" val="2742317769"/>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hyperlink" Target="http://www.hukumonline.com/pusatdata/detail/26608/node/27"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hyperlink" Target="http://legal-dictionary.thefreedictionary.co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2.emf"/><Relationship Id="rId4" Type="http://schemas.openxmlformats.org/officeDocument/2006/relationships/oleObject" Target="../embeddings/Microsoft_Excel_97-2003_Worksheet1.xls"/></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819" y="1916832"/>
            <a:ext cx="2736628" cy="2165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374027" y="1330182"/>
            <a:ext cx="5952839" cy="586650"/>
          </a:xfrm>
          <a:prstGeom prst="rect">
            <a:avLst/>
          </a:prstGeom>
          <a:no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wrap="square" lIns="93296" tIns="46648" rIns="93296" bIns="46648">
            <a:spAutoFit/>
          </a:bodyPr>
          <a:lstStyle/>
          <a:p>
            <a:pPr algn="ctr">
              <a:defRPr/>
            </a:pPr>
            <a:r>
              <a:rPr lang="id-ID" sz="3200" dirty="0" smtClean="0">
                <a:solidFill>
                  <a:srgbClr val="FF0000"/>
                </a:solidFill>
                <a:latin typeface="Brush Script MT" pitchFamily="66" charset="0"/>
              </a:rPr>
              <a:t>Da</a:t>
            </a:r>
            <a:r>
              <a:rPr lang="en-US" sz="3200" dirty="0" smtClean="0">
                <a:solidFill>
                  <a:srgbClr val="FF0000"/>
                </a:solidFill>
                <a:latin typeface="Brush Script MT" pitchFamily="66" charset="0"/>
              </a:rPr>
              <a:t>n </a:t>
            </a:r>
            <a:r>
              <a:rPr lang="en-US" sz="3200" dirty="0" smtClean="0">
                <a:solidFill>
                  <a:srgbClr val="FF0000"/>
                </a:solidFill>
                <a:latin typeface="Arial Rounded MT Bold" pitchFamily="34" charset="0"/>
              </a:rPr>
              <a:t>IMPLIKASI</a:t>
            </a:r>
            <a:r>
              <a:rPr lang="id-ID" sz="3200" dirty="0" smtClean="0">
                <a:solidFill>
                  <a:srgbClr val="FF0000"/>
                </a:solidFill>
              </a:rPr>
              <a:t> </a:t>
            </a:r>
            <a:r>
              <a:rPr lang="en-US" sz="3200" dirty="0" smtClean="0">
                <a:solidFill>
                  <a:srgbClr val="FF0000"/>
                </a:solidFill>
                <a:latin typeface="Forte" pitchFamily="66" charset="0"/>
              </a:rPr>
              <a:t>PERPAJAKAN</a:t>
            </a:r>
            <a:endParaRPr lang="en-US" sz="3200" dirty="0">
              <a:solidFill>
                <a:srgbClr val="FF0000"/>
              </a:solidFill>
              <a:latin typeface="Forte" pitchFamily="66" charset="0"/>
            </a:endParaRPr>
          </a:p>
        </p:txBody>
      </p:sp>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4932" y="581036"/>
            <a:ext cx="2043866" cy="1498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67094" y="453882"/>
            <a:ext cx="5766707" cy="923330"/>
          </a:xfrm>
          <a:prstGeom prst="rect">
            <a:avLst/>
          </a:prstGeom>
          <a:noFill/>
        </p:spPr>
        <p:txBody>
          <a:bodyPr wrap="none" lIns="91440" tIns="45720" rIns="91440" bIns="45720">
            <a:spAutoFit/>
          </a:bodyPr>
          <a:lstStyle/>
          <a:p>
            <a:pPr algn="ct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Segoe UI Semibold" pitchFamily="34" charset="0"/>
              </a:rPr>
              <a:t>EKSPANSI USAHA</a:t>
            </a:r>
            <a:endPar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Segoe UI Semibold" pitchFamily="34" charset="0"/>
            </a:endParaRPr>
          </a:p>
        </p:txBody>
      </p:sp>
      <p:sp>
        <p:nvSpPr>
          <p:cNvPr id="4" name="TextBox 3"/>
          <p:cNvSpPr txBox="1"/>
          <p:nvPr/>
        </p:nvSpPr>
        <p:spPr>
          <a:xfrm>
            <a:off x="1043158" y="4437112"/>
            <a:ext cx="6265146" cy="1631216"/>
          </a:xfrm>
          <a:prstGeom prst="rect">
            <a:avLst/>
          </a:prstGeom>
          <a:solidFill>
            <a:schemeClr val="bg1"/>
          </a:solidFill>
          <a:effectLst/>
        </p:spPr>
        <p:txBody>
          <a:bodyPr wrap="square" rtlCol="0">
            <a:spAutoFit/>
          </a:bodyPr>
          <a:lstStyle/>
          <a:p>
            <a:pPr marL="342900" indent="-342900">
              <a:buAutoNum type="arabicPeriod"/>
            </a:pPr>
            <a:r>
              <a:rPr lang="en-US" sz="2000" b="1" dirty="0" smtClean="0">
                <a:latin typeface="+mj-lt"/>
              </a:rPr>
              <a:t>Modal </a:t>
            </a:r>
            <a:r>
              <a:rPr lang="en-US" sz="2000" b="1" dirty="0" err="1" smtClean="0">
                <a:latin typeface="+mj-lt"/>
              </a:rPr>
              <a:t>Patungan</a:t>
            </a:r>
            <a:r>
              <a:rPr lang="en-US" sz="2000" b="1" dirty="0" smtClean="0">
                <a:latin typeface="+mj-lt"/>
              </a:rPr>
              <a:t> (Joint Venture)</a:t>
            </a:r>
          </a:p>
          <a:p>
            <a:pPr marL="342900" indent="-342900">
              <a:buAutoNum type="arabicPeriod"/>
            </a:pPr>
            <a:r>
              <a:rPr lang="en-US" sz="2000" b="1" dirty="0" err="1">
                <a:latin typeface="+mj-lt"/>
              </a:rPr>
              <a:t>Bentuk</a:t>
            </a:r>
            <a:r>
              <a:rPr lang="en-US" sz="2000" b="1" dirty="0">
                <a:latin typeface="+mj-lt"/>
              </a:rPr>
              <a:t> Usaha </a:t>
            </a:r>
            <a:r>
              <a:rPr lang="en-US" sz="2000" b="1" dirty="0" err="1">
                <a:latin typeface="+mj-lt"/>
              </a:rPr>
              <a:t>Tetap</a:t>
            </a:r>
            <a:r>
              <a:rPr lang="en-US" sz="2000" b="1" dirty="0">
                <a:latin typeface="+mj-lt"/>
              </a:rPr>
              <a:t> (Permanent  Establishment</a:t>
            </a:r>
            <a:r>
              <a:rPr lang="en-US" sz="2000" b="1" dirty="0" smtClean="0">
                <a:latin typeface="+mj-lt"/>
              </a:rPr>
              <a:t>)</a:t>
            </a:r>
          </a:p>
          <a:p>
            <a:pPr marL="342900" indent="-342900">
              <a:buAutoNum type="arabicPeriod"/>
            </a:pPr>
            <a:r>
              <a:rPr lang="en-US" sz="2000" b="1" dirty="0" err="1" smtClean="0">
                <a:latin typeface="+mj-lt"/>
              </a:rPr>
              <a:t>Operasi</a:t>
            </a:r>
            <a:r>
              <a:rPr lang="en-US" sz="2000" b="1" dirty="0" smtClean="0">
                <a:latin typeface="+mj-lt"/>
              </a:rPr>
              <a:t> </a:t>
            </a:r>
            <a:r>
              <a:rPr lang="en-US" sz="2000" b="1" dirty="0" err="1" smtClean="0">
                <a:latin typeface="+mj-lt"/>
              </a:rPr>
              <a:t>Bersama</a:t>
            </a:r>
            <a:r>
              <a:rPr lang="en-US" sz="2000" b="1" dirty="0" smtClean="0">
                <a:latin typeface="+mj-lt"/>
              </a:rPr>
              <a:t> (Joint Operation) </a:t>
            </a:r>
          </a:p>
          <a:p>
            <a:pPr marL="342900" indent="-342900">
              <a:buAutoNum type="arabicPeriod"/>
            </a:pPr>
            <a:r>
              <a:rPr lang="en-US" sz="2000" b="1" dirty="0" err="1" smtClean="0">
                <a:latin typeface="+mj-lt"/>
              </a:rPr>
              <a:t>Konsorsium</a:t>
            </a:r>
            <a:r>
              <a:rPr lang="en-US" sz="2000" b="1" dirty="0" smtClean="0">
                <a:latin typeface="+mj-lt"/>
              </a:rPr>
              <a:t> (</a:t>
            </a:r>
            <a:r>
              <a:rPr lang="en-US" sz="2000" b="1" dirty="0" err="1" smtClean="0">
                <a:latin typeface="+mj-lt"/>
              </a:rPr>
              <a:t>Concortium</a:t>
            </a:r>
            <a:r>
              <a:rPr lang="en-US" sz="2000" b="1" dirty="0" smtClean="0">
                <a:latin typeface="+mj-lt"/>
              </a:rPr>
              <a:t>)</a:t>
            </a:r>
          </a:p>
          <a:p>
            <a:pPr marL="342900" indent="-342900">
              <a:buAutoNum type="arabicPeriod"/>
            </a:pPr>
            <a:r>
              <a:rPr lang="en-US" sz="2000" b="1" dirty="0" smtClean="0">
                <a:latin typeface="+mj-lt"/>
              </a:rPr>
              <a:t>Kantor </a:t>
            </a:r>
            <a:r>
              <a:rPr lang="en-US" sz="2000" b="1" dirty="0" err="1" smtClean="0">
                <a:latin typeface="+mj-lt"/>
              </a:rPr>
              <a:t>Perwakilan</a:t>
            </a:r>
            <a:r>
              <a:rPr lang="en-US" sz="2000" b="1" dirty="0" smtClean="0">
                <a:latin typeface="+mj-lt"/>
              </a:rPr>
              <a:t> (Representative Office)</a:t>
            </a:r>
          </a:p>
        </p:txBody>
      </p:sp>
      <p:pic>
        <p:nvPicPr>
          <p:cNvPr id="307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9403" y="2060848"/>
            <a:ext cx="2333625" cy="276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655044" y="1772816"/>
            <a:ext cx="1989647" cy="307777"/>
          </a:xfrm>
          <a:prstGeom prst="rect">
            <a:avLst/>
          </a:prstGeom>
        </p:spPr>
        <p:txBody>
          <a:bodyPr wrap="none">
            <a:spAutoFit/>
          </a:bodyPr>
          <a:lstStyle/>
          <a:p>
            <a:r>
              <a:rPr lang="en-US" sz="1400" b="1" dirty="0" smtClean="0">
                <a:latin typeface="Browallia New" pitchFamily="34" charset="-34"/>
                <a:cs typeface="Browallia New" pitchFamily="34" charset="-34"/>
              </a:rPr>
              <a:t>by</a:t>
            </a:r>
            <a:r>
              <a:rPr lang="en-US" sz="1400" b="1" smtClean="0">
                <a:latin typeface="Browallia New" pitchFamily="34" charset="-34"/>
                <a:cs typeface="Browallia New" pitchFamily="34" charset="-34"/>
              </a:rPr>
              <a:t>: </a:t>
            </a:r>
            <a:r>
              <a:rPr lang="en-US" sz="1400" b="1" smtClean="0">
                <a:latin typeface="Browallia New" pitchFamily="34" charset="-34"/>
                <a:cs typeface="Browallia New" pitchFamily="34" charset="-34"/>
              </a:rPr>
              <a:t>Afan Aftory,  Pertamina 2017</a:t>
            </a:r>
            <a:endParaRPr lang="en-US" sz="1400" b="1" dirty="0">
              <a:latin typeface="Browallia New" pitchFamily="34" charset="-34"/>
              <a:cs typeface="Browallia New" pitchFamily="34" charset="-34"/>
            </a:endParaRPr>
          </a:p>
        </p:txBody>
      </p:sp>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35946" y="2276652"/>
            <a:ext cx="905668" cy="801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96120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499992" y="372720"/>
            <a:ext cx="4448724" cy="5909310"/>
          </a:xfrm>
          <a:prstGeom prst="rect">
            <a:avLst/>
          </a:prstGeom>
          <a:solidFill>
            <a:schemeClr val="bg1">
              <a:lumMod val="85000"/>
            </a:schemeClr>
          </a:solidFill>
          <a:effectLst>
            <a:outerShdw blurRad="50800" dist="38100" dir="5400000" algn="t" rotWithShape="0">
              <a:prstClr val="black">
                <a:alpha val="40000"/>
              </a:prstClr>
            </a:outerShdw>
          </a:effectLst>
          <a:scene3d>
            <a:camera prst="orthographicFront"/>
            <a:lightRig rig="threePt" dir="t"/>
          </a:scene3d>
          <a:sp3d>
            <a:bevelT/>
          </a:sp3d>
        </p:spPr>
        <p:txBody>
          <a:bodyPr wrap="square">
            <a:spAutoFit/>
          </a:bodyPr>
          <a:lstStyle/>
          <a:p>
            <a:r>
              <a:rPr lang="en-US" b="1" dirty="0">
                <a:solidFill>
                  <a:srgbClr val="002060"/>
                </a:solidFill>
                <a:latin typeface="+mj-lt"/>
                <a:cs typeface="Arial" pitchFamily="34" charset="0"/>
              </a:rPr>
              <a:t>Definition of 'Joint Venture - JV'</a:t>
            </a:r>
          </a:p>
          <a:p>
            <a:pPr marL="173038"/>
            <a:r>
              <a:rPr lang="en-US" dirty="0"/>
              <a:t/>
            </a:r>
            <a:br>
              <a:rPr lang="en-US" dirty="0"/>
            </a:br>
            <a:r>
              <a:rPr lang="en-US" i="1" dirty="0"/>
              <a:t>A business arrangement in which two or more parties agree to pool their resources for the purpose of accomplishing a specific task. This task can be a new project or any other </a:t>
            </a:r>
            <a:r>
              <a:rPr lang="en-US" sz="1600" i="1" dirty="0"/>
              <a:t>business</a:t>
            </a:r>
            <a:r>
              <a:rPr lang="en-US" i="1" dirty="0"/>
              <a:t> activity. In a joint venture (JV), each of the participants is responsible for profits, losses and costs associated with it. However, the venture is its own entity, separate and apart from the participants' other business interests</a:t>
            </a:r>
            <a:r>
              <a:rPr lang="en-US" i="1" dirty="0" smtClean="0"/>
              <a:t>.</a:t>
            </a:r>
          </a:p>
          <a:p>
            <a:endParaRPr lang="en-US" dirty="0">
              <a:effectLst/>
            </a:endParaRPr>
          </a:p>
          <a:p>
            <a:endParaRPr lang="en-US" dirty="0" smtClean="0"/>
          </a:p>
          <a:p>
            <a:endParaRPr lang="en-US" dirty="0">
              <a:effectLst/>
            </a:endParaRPr>
          </a:p>
          <a:p>
            <a:endParaRPr lang="en-US" dirty="0" smtClean="0"/>
          </a:p>
          <a:p>
            <a:endParaRPr lang="en-US" dirty="0">
              <a:effectLst/>
            </a:endParaRPr>
          </a:p>
          <a:p>
            <a:endParaRPr lang="en-US" dirty="0" smtClean="0"/>
          </a:p>
          <a:p>
            <a:endParaRPr lang="en-US" dirty="0">
              <a:effectLst/>
            </a:endParaRPr>
          </a:p>
          <a:p>
            <a:endParaRPr lang="en-US" dirty="0" smtClean="0"/>
          </a:p>
          <a:p>
            <a:endParaRPr lang="en-US" dirty="0">
              <a:effectLst/>
            </a:endParaRPr>
          </a:p>
        </p:txBody>
      </p:sp>
      <p:sp>
        <p:nvSpPr>
          <p:cNvPr id="2" name="Title 1"/>
          <p:cNvSpPr>
            <a:spLocks noGrp="1"/>
          </p:cNvSpPr>
          <p:nvPr>
            <p:ph type="title"/>
          </p:nvPr>
        </p:nvSpPr>
        <p:spPr>
          <a:xfrm>
            <a:off x="446856" y="256556"/>
            <a:ext cx="4125144" cy="580156"/>
          </a:xfrm>
          <a:effectLst>
            <a:outerShdw blurRad="50800" dist="38100" dir="18900000" algn="bl" rotWithShape="0">
              <a:prstClr val="black">
                <a:alpha val="40000"/>
              </a:prstClr>
            </a:outerShdw>
          </a:effectLst>
        </p:spPr>
        <p:txBody>
          <a:bodyPr>
            <a:normAutofit fontScale="90000"/>
          </a:bodyPr>
          <a:lstStyle/>
          <a:p>
            <a:r>
              <a:rPr lang="en-US" sz="4000" b="1" dirty="0" smtClean="0">
                <a:solidFill>
                  <a:srgbClr val="002060"/>
                </a:solidFill>
                <a:latin typeface="+mn-lt"/>
              </a:rPr>
              <a:t>JOINT VENTURE</a:t>
            </a:r>
            <a:endParaRPr lang="en-US" sz="4000" b="1" dirty="0">
              <a:solidFill>
                <a:srgbClr val="002060"/>
              </a:solidFill>
              <a:latin typeface="+mn-lt"/>
            </a:endParaRPr>
          </a:p>
        </p:txBody>
      </p:sp>
      <p:sp>
        <p:nvSpPr>
          <p:cNvPr id="3" name="Content Placeholder 2"/>
          <p:cNvSpPr>
            <a:spLocks noGrp="1"/>
          </p:cNvSpPr>
          <p:nvPr>
            <p:ph idx="1"/>
          </p:nvPr>
        </p:nvSpPr>
        <p:spPr>
          <a:xfrm>
            <a:off x="274987" y="1094405"/>
            <a:ext cx="3936973" cy="2406603"/>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a:ln>
            <a:noFill/>
          </a:ln>
          <a:effectLst/>
        </p:spPr>
        <p:txBody>
          <a:bodyPr>
            <a:normAutofit/>
          </a:bodyPr>
          <a:lstStyle/>
          <a:p>
            <a:pPr marL="182563" indent="0" algn="just">
              <a:buNone/>
            </a:pPr>
            <a:r>
              <a:rPr lang="en-US" sz="1800" b="1" i="1" dirty="0"/>
              <a:t>Joint venture</a:t>
            </a:r>
            <a:r>
              <a:rPr lang="en-US" sz="1800" i="1" dirty="0"/>
              <a:t> </a:t>
            </a:r>
            <a:r>
              <a:rPr lang="en-US" sz="1800" dirty="0" err="1"/>
              <a:t>merupakan</a:t>
            </a:r>
            <a:r>
              <a:rPr lang="en-US" sz="1800" dirty="0"/>
              <a:t> </a:t>
            </a:r>
            <a:r>
              <a:rPr lang="en-US" sz="1800" dirty="0" err="1"/>
              <a:t>salah</a:t>
            </a:r>
            <a:r>
              <a:rPr lang="en-US" sz="1800" dirty="0"/>
              <a:t> </a:t>
            </a:r>
            <a:r>
              <a:rPr lang="en-US" sz="1800" dirty="0" err="1"/>
              <a:t>satu</a:t>
            </a:r>
            <a:r>
              <a:rPr lang="en-US" sz="1800" dirty="0"/>
              <a:t> </a:t>
            </a:r>
            <a:r>
              <a:rPr lang="en-US" sz="1800" dirty="0" err="1"/>
              <a:t>bentuk</a:t>
            </a:r>
            <a:r>
              <a:rPr lang="en-US" sz="1800" dirty="0"/>
              <a:t> </a:t>
            </a:r>
            <a:r>
              <a:rPr lang="en-US" sz="1800" dirty="0" err="1"/>
              <a:t>kegiatan</a:t>
            </a:r>
            <a:r>
              <a:rPr lang="en-US" sz="1800" dirty="0"/>
              <a:t> </a:t>
            </a:r>
            <a:r>
              <a:rPr lang="en-US" sz="1800" dirty="0" err="1"/>
              <a:t>menanam</a:t>
            </a:r>
            <a:r>
              <a:rPr lang="en-US" sz="1800" dirty="0"/>
              <a:t> modal yang </a:t>
            </a:r>
            <a:r>
              <a:rPr lang="en-US" sz="1800" dirty="0" err="1"/>
              <a:t>dilakukan</a:t>
            </a:r>
            <a:r>
              <a:rPr lang="en-US" sz="1800" dirty="0"/>
              <a:t> </a:t>
            </a:r>
            <a:r>
              <a:rPr lang="en-US" sz="1800" dirty="0" err="1"/>
              <a:t>oleh</a:t>
            </a:r>
            <a:r>
              <a:rPr lang="en-US" sz="1800" dirty="0"/>
              <a:t> </a:t>
            </a:r>
            <a:r>
              <a:rPr lang="en-US" sz="1800" dirty="0" err="1"/>
              <a:t>penanam</a:t>
            </a:r>
            <a:r>
              <a:rPr lang="en-US" sz="1800" dirty="0"/>
              <a:t> modal </a:t>
            </a:r>
            <a:r>
              <a:rPr lang="en-US" sz="1800" dirty="0" err="1"/>
              <a:t>dalam</a:t>
            </a:r>
            <a:r>
              <a:rPr lang="en-US" sz="1800" dirty="0"/>
              <a:t> </a:t>
            </a:r>
            <a:r>
              <a:rPr lang="en-US" sz="1800" dirty="0" err="1"/>
              <a:t>negeri</a:t>
            </a:r>
            <a:r>
              <a:rPr lang="en-US" sz="1800" dirty="0"/>
              <a:t> </a:t>
            </a:r>
            <a:r>
              <a:rPr lang="en-US" sz="1800" dirty="0" err="1"/>
              <a:t>dan</a:t>
            </a:r>
            <a:r>
              <a:rPr lang="en-US" sz="1800" dirty="0"/>
              <a:t> </a:t>
            </a:r>
            <a:r>
              <a:rPr lang="en-US" sz="1800" dirty="0" err="1"/>
              <a:t>penanam</a:t>
            </a:r>
            <a:r>
              <a:rPr lang="en-US" sz="1800" dirty="0"/>
              <a:t> modal </a:t>
            </a:r>
            <a:r>
              <a:rPr lang="en-US" sz="1800" dirty="0" err="1"/>
              <a:t>asing</a:t>
            </a:r>
            <a:r>
              <a:rPr lang="en-US" sz="1800" dirty="0"/>
              <a:t> </a:t>
            </a:r>
            <a:r>
              <a:rPr lang="en-US" sz="1800" dirty="0" err="1"/>
              <a:t>melalui</a:t>
            </a:r>
            <a:r>
              <a:rPr lang="en-US" sz="1800" dirty="0"/>
              <a:t> </a:t>
            </a:r>
            <a:r>
              <a:rPr lang="en-US" sz="1800" dirty="0" err="1"/>
              <a:t>usaha</a:t>
            </a:r>
            <a:r>
              <a:rPr lang="en-US" sz="1800" dirty="0"/>
              <a:t> </a:t>
            </a:r>
            <a:r>
              <a:rPr lang="en-US" sz="1800" dirty="0" err="1"/>
              <a:t>patungan</a:t>
            </a:r>
            <a:r>
              <a:rPr lang="en-US" sz="1800" dirty="0"/>
              <a:t> </a:t>
            </a:r>
            <a:r>
              <a:rPr lang="en-US" sz="1800" dirty="0" err="1"/>
              <a:t>untuk</a:t>
            </a:r>
            <a:r>
              <a:rPr lang="en-US" sz="1800" dirty="0"/>
              <a:t> </a:t>
            </a:r>
            <a:r>
              <a:rPr lang="en-US" sz="1800" dirty="0" err="1"/>
              <a:t>melakukan</a:t>
            </a:r>
            <a:r>
              <a:rPr lang="en-US" sz="1800" dirty="0"/>
              <a:t> </a:t>
            </a:r>
            <a:r>
              <a:rPr lang="en-US" sz="1800" dirty="0" err="1"/>
              <a:t>usaha</a:t>
            </a:r>
            <a:r>
              <a:rPr lang="en-US" sz="1800" dirty="0"/>
              <a:t> di </a:t>
            </a:r>
            <a:r>
              <a:rPr lang="en-US" sz="1800" dirty="0" err="1"/>
              <a:t>wilayah</a:t>
            </a:r>
            <a:r>
              <a:rPr lang="en-US" sz="1800" dirty="0"/>
              <a:t> </a:t>
            </a:r>
            <a:r>
              <a:rPr lang="en-US" sz="1800" dirty="0" err="1"/>
              <a:t>negara</a:t>
            </a:r>
            <a:r>
              <a:rPr lang="en-US" sz="1800" dirty="0"/>
              <a:t> </a:t>
            </a:r>
            <a:r>
              <a:rPr lang="en-US" sz="1800" dirty="0" err="1"/>
              <a:t>Republik</a:t>
            </a:r>
            <a:r>
              <a:rPr lang="en-US" sz="1800" dirty="0"/>
              <a:t> Indonesia. </a:t>
            </a:r>
          </a:p>
        </p:txBody>
      </p:sp>
      <p:sp>
        <p:nvSpPr>
          <p:cNvPr id="4" name="Dodecagon 3"/>
          <p:cNvSpPr/>
          <p:nvPr/>
        </p:nvSpPr>
        <p:spPr>
          <a:xfrm>
            <a:off x="395536" y="319126"/>
            <a:ext cx="463550" cy="423863"/>
          </a:xfrm>
          <a:prstGeom prst="dodecagon">
            <a:avLst/>
          </a:prstGeom>
          <a:solidFill>
            <a:srgbClr val="00206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smtClean="0">
                <a:solidFill>
                  <a:schemeClr val="bg1"/>
                </a:solidFill>
              </a:rPr>
              <a:t>1</a:t>
            </a:r>
            <a:endParaRPr lang="en-US" sz="2000" b="1" dirty="0">
              <a:solidFill>
                <a:schemeClr val="bg1"/>
              </a:solidFill>
            </a:endParaRPr>
          </a:p>
        </p:txBody>
      </p:sp>
      <p:sp>
        <p:nvSpPr>
          <p:cNvPr id="6" name="TextBox 5"/>
          <p:cNvSpPr txBox="1"/>
          <p:nvPr/>
        </p:nvSpPr>
        <p:spPr>
          <a:xfrm>
            <a:off x="5324869" y="4005064"/>
            <a:ext cx="1008112" cy="646331"/>
          </a:xfrm>
          <a:prstGeom prst="rect">
            <a:avLst/>
          </a:prstGeom>
          <a:solidFill>
            <a:schemeClr val="tx2">
              <a:lumMod val="50000"/>
            </a:schemeClr>
          </a:solidFill>
          <a:ln>
            <a:solidFill>
              <a:schemeClr val="tx2">
                <a:lumMod val="40000"/>
                <a:lumOff val="60000"/>
              </a:schemeClr>
            </a:solidFill>
          </a:ln>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dirty="0" smtClean="0"/>
              <a:t>Local Investor</a:t>
            </a:r>
            <a:endParaRPr lang="en-US" dirty="0"/>
          </a:p>
        </p:txBody>
      </p:sp>
      <p:sp>
        <p:nvSpPr>
          <p:cNvPr id="7" name="TextBox 6"/>
          <p:cNvSpPr txBox="1"/>
          <p:nvPr/>
        </p:nvSpPr>
        <p:spPr>
          <a:xfrm>
            <a:off x="7236296" y="4005064"/>
            <a:ext cx="1008112" cy="646331"/>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dirty="0" smtClean="0"/>
              <a:t>Foreign Investor</a:t>
            </a:r>
            <a:endParaRPr lang="en-US" dirty="0"/>
          </a:p>
        </p:txBody>
      </p:sp>
      <p:sp>
        <p:nvSpPr>
          <p:cNvPr id="9" name="Rectangle 8"/>
          <p:cNvSpPr/>
          <p:nvPr/>
        </p:nvSpPr>
        <p:spPr>
          <a:xfrm>
            <a:off x="274987" y="3770473"/>
            <a:ext cx="3936973" cy="2031325"/>
          </a:xfrm>
          <a:prstGeom prst="rect">
            <a:avLst/>
          </a:prstGeom>
          <a:ln>
            <a:solidFill>
              <a:schemeClr val="bg1"/>
            </a:solidFill>
          </a:ln>
        </p:spPr>
        <p:txBody>
          <a:bodyPr wrap="square">
            <a:spAutoFit/>
          </a:bodyPr>
          <a:lstStyle/>
          <a:p>
            <a:pPr marL="182563" indent="0" algn="just">
              <a:buNone/>
            </a:pPr>
            <a:r>
              <a:rPr lang="en-US" b="1" i="1" dirty="0"/>
              <a:t>Joint venture </a:t>
            </a:r>
            <a:r>
              <a:rPr lang="en-US" dirty="0" err="1"/>
              <a:t>atau</a:t>
            </a:r>
            <a:r>
              <a:rPr lang="en-US" dirty="0"/>
              <a:t> </a:t>
            </a:r>
            <a:r>
              <a:rPr lang="en-US" dirty="0" err="1"/>
              <a:t>usaha</a:t>
            </a:r>
            <a:r>
              <a:rPr lang="en-US" dirty="0"/>
              <a:t> </a:t>
            </a:r>
            <a:r>
              <a:rPr lang="en-US" dirty="0" err="1"/>
              <a:t>patungan</a:t>
            </a:r>
            <a:r>
              <a:rPr lang="en-US" dirty="0"/>
              <a:t> </a:t>
            </a:r>
            <a:r>
              <a:rPr lang="en-US" dirty="0" err="1"/>
              <a:t>ini</a:t>
            </a:r>
            <a:r>
              <a:rPr lang="en-US" dirty="0"/>
              <a:t> </a:t>
            </a:r>
            <a:r>
              <a:rPr lang="en-US" dirty="0" err="1"/>
              <a:t>dikategorikan</a:t>
            </a:r>
            <a:r>
              <a:rPr lang="en-US" dirty="0"/>
              <a:t> </a:t>
            </a:r>
            <a:r>
              <a:rPr lang="en-US" dirty="0" err="1"/>
              <a:t>sebagai</a:t>
            </a:r>
            <a:r>
              <a:rPr lang="en-US" dirty="0"/>
              <a:t> </a:t>
            </a:r>
            <a:r>
              <a:rPr lang="en-US" dirty="0" err="1"/>
              <a:t>kegiatan</a:t>
            </a:r>
            <a:r>
              <a:rPr lang="en-US" dirty="0"/>
              <a:t> </a:t>
            </a:r>
            <a:r>
              <a:rPr lang="en-US" dirty="0" err="1"/>
              <a:t>penanaman</a:t>
            </a:r>
            <a:r>
              <a:rPr lang="en-US" dirty="0"/>
              <a:t> modal </a:t>
            </a:r>
            <a:r>
              <a:rPr lang="en-US" dirty="0" err="1"/>
              <a:t>asing</a:t>
            </a:r>
            <a:r>
              <a:rPr lang="en-US" dirty="0"/>
              <a:t> (“</a:t>
            </a:r>
            <a:r>
              <a:rPr lang="en-US" b="1" dirty="0"/>
              <a:t>PMA</a:t>
            </a:r>
            <a:r>
              <a:rPr lang="en-US" dirty="0"/>
              <a:t>”) </a:t>
            </a:r>
            <a:r>
              <a:rPr lang="en-US" dirty="0" err="1"/>
              <a:t>sebagaimana</a:t>
            </a:r>
            <a:r>
              <a:rPr lang="en-US" dirty="0"/>
              <a:t> </a:t>
            </a:r>
            <a:r>
              <a:rPr lang="en-US" dirty="0" err="1"/>
              <a:t>didefinisikan</a:t>
            </a:r>
            <a:r>
              <a:rPr lang="en-US" dirty="0"/>
              <a:t> </a:t>
            </a:r>
            <a:r>
              <a:rPr lang="en-US" dirty="0" err="1"/>
              <a:t>dalam</a:t>
            </a:r>
            <a:r>
              <a:rPr lang="en-US" dirty="0"/>
              <a:t> </a:t>
            </a:r>
            <a:r>
              <a:rPr lang="en-US" b="1" dirty="0" err="1"/>
              <a:t>Pasal</a:t>
            </a:r>
            <a:r>
              <a:rPr lang="en-US" b="1" dirty="0"/>
              <a:t> 1 </a:t>
            </a:r>
            <a:r>
              <a:rPr lang="en-US" b="1" dirty="0" err="1"/>
              <a:t>huruf</a:t>
            </a:r>
            <a:r>
              <a:rPr lang="en-US" b="1" dirty="0"/>
              <a:t> (c) </a:t>
            </a:r>
            <a:r>
              <a:rPr lang="en-US" b="1" dirty="0">
                <a:hlinkClick r:id="rId2" action="ppaction://hlinkfile"/>
              </a:rPr>
              <a:t>UU No. 25 </a:t>
            </a:r>
            <a:r>
              <a:rPr lang="en-US" b="1" dirty="0" err="1">
                <a:hlinkClick r:id="rId2" action="ppaction://hlinkfile"/>
              </a:rPr>
              <a:t>Tahun</a:t>
            </a:r>
            <a:r>
              <a:rPr lang="en-US" b="1" dirty="0">
                <a:hlinkClick r:id="rId2" action="ppaction://hlinkfile"/>
              </a:rPr>
              <a:t> 2007 </a:t>
            </a:r>
            <a:r>
              <a:rPr lang="en-US" b="1" dirty="0" err="1">
                <a:hlinkClick r:id="rId2" action="ppaction://hlinkfile"/>
              </a:rPr>
              <a:t>tentang</a:t>
            </a:r>
            <a:r>
              <a:rPr lang="en-US" b="1" dirty="0">
                <a:hlinkClick r:id="rId2" action="ppaction://hlinkfile"/>
              </a:rPr>
              <a:t> </a:t>
            </a:r>
            <a:r>
              <a:rPr lang="en-US" b="1" dirty="0" err="1">
                <a:hlinkClick r:id="rId2" action="ppaction://hlinkfile"/>
              </a:rPr>
              <a:t>Penanaman</a:t>
            </a:r>
            <a:r>
              <a:rPr lang="en-US" b="1" dirty="0">
                <a:hlinkClick r:id="rId2" action="ppaction://hlinkfile"/>
              </a:rPr>
              <a:t> Modal</a:t>
            </a:r>
            <a:r>
              <a:rPr lang="en-US" dirty="0"/>
              <a:t> (“</a:t>
            </a:r>
            <a:r>
              <a:rPr lang="en-US" b="1" dirty="0"/>
              <a:t>UU </a:t>
            </a:r>
            <a:r>
              <a:rPr lang="en-US" b="1" dirty="0" err="1"/>
              <a:t>Penanaman</a:t>
            </a:r>
            <a:r>
              <a:rPr lang="en-US" b="1" dirty="0"/>
              <a:t> Modal</a:t>
            </a:r>
            <a:r>
              <a:rPr lang="en-US" dirty="0"/>
              <a:t>”). </a:t>
            </a:r>
          </a:p>
        </p:txBody>
      </p:sp>
      <p:sp>
        <p:nvSpPr>
          <p:cNvPr id="10" name="Rectangle 9"/>
          <p:cNvSpPr/>
          <p:nvPr/>
        </p:nvSpPr>
        <p:spPr>
          <a:xfrm>
            <a:off x="4499992" y="3697287"/>
            <a:ext cx="4503715" cy="307777"/>
          </a:xfrm>
          <a:prstGeom prst="rect">
            <a:avLst/>
          </a:prstGeom>
        </p:spPr>
        <p:txBody>
          <a:bodyPr wrap="square">
            <a:spAutoFit/>
          </a:bodyPr>
          <a:lstStyle/>
          <a:p>
            <a:r>
              <a:rPr lang="en-US" sz="1400" b="1" dirty="0">
                <a:solidFill>
                  <a:schemeClr val="accent2">
                    <a:lumMod val="50000"/>
                  </a:schemeClr>
                </a:solidFill>
              </a:rPr>
              <a:t>http://www.investopedia.com/terms/j/jointventure.asp</a:t>
            </a:r>
          </a:p>
        </p:txBody>
      </p:sp>
      <p:cxnSp>
        <p:nvCxnSpPr>
          <p:cNvPr id="12" name="Elbow Connector 11"/>
          <p:cNvCxnSpPr>
            <a:stCxn id="6" idx="3"/>
          </p:cNvCxnSpPr>
          <p:nvPr/>
        </p:nvCxnSpPr>
        <p:spPr>
          <a:xfrm>
            <a:off x="6332981" y="4328230"/>
            <a:ext cx="435263" cy="1186795"/>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4" name="Elbow Connector 13"/>
          <p:cNvCxnSpPr>
            <a:stCxn id="7" idx="1"/>
          </p:cNvCxnSpPr>
          <p:nvPr/>
        </p:nvCxnSpPr>
        <p:spPr>
          <a:xfrm rot="10800000" flipV="1">
            <a:off x="6796362" y="4328229"/>
            <a:ext cx="439934" cy="1186795"/>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580112" y="5515025"/>
            <a:ext cx="2592288" cy="369332"/>
          </a:xfrm>
          <a:prstGeom prst="rect">
            <a:avLst/>
          </a:prstGeom>
          <a:solidFill>
            <a:srgbClr val="92D050"/>
          </a:solidFill>
        </p:spPr>
        <p:txBody>
          <a:bodyPr wrap="square" rtlCol="0">
            <a:spAutoFit/>
          </a:bodyPr>
          <a:lstStyle/>
          <a:p>
            <a:pPr algn="ctr"/>
            <a:r>
              <a:rPr lang="en-US" dirty="0" smtClean="0"/>
              <a:t>PERSEROAN TERBATAS</a:t>
            </a:r>
            <a:endParaRPr lang="en-US" dirty="0"/>
          </a:p>
        </p:txBody>
      </p:sp>
      <p:sp>
        <p:nvSpPr>
          <p:cNvPr id="5" name="TextBox 4"/>
          <p:cNvSpPr txBox="1"/>
          <p:nvPr/>
        </p:nvSpPr>
        <p:spPr>
          <a:xfrm>
            <a:off x="5688123" y="4977611"/>
            <a:ext cx="2127451" cy="369332"/>
          </a:xfrm>
          <a:prstGeom prst="rect">
            <a:avLst/>
          </a:prstGeom>
          <a:noFill/>
        </p:spPr>
        <p:txBody>
          <a:bodyPr wrap="square" rtlCol="0">
            <a:spAutoFit/>
          </a:bodyPr>
          <a:lstStyle/>
          <a:p>
            <a:pPr algn="ctr"/>
            <a:r>
              <a:rPr lang="en-US" b="1" dirty="0" smtClean="0"/>
              <a:t>Share ownership</a:t>
            </a:r>
            <a:endParaRPr lang="en-US" b="1" dirty="0"/>
          </a:p>
        </p:txBody>
      </p:sp>
    </p:spTree>
    <p:extLst>
      <p:ext uri="{BB962C8B-B14F-4D97-AF65-F5344CB8AC3E}">
        <p14:creationId xmlns:p14="http://schemas.microsoft.com/office/powerpoint/2010/main" val="13659841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899592" y="293747"/>
            <a:ext cx="3672408" cy="830997"/>
          </a:xfrm>
          <a:prstGeom prst="rect">
            <a:avLst/>
          </a:prstGeom>
          <a:noFill/>
          <a:effectLst/>
        </p:spPr>
        <p:style>
          <a:lnRef idx="3">
            <a:schemeClr val="lt1"/>
          </a:lnRef>
          <a:fillRef idx="1">
            <a:schemeClr val="accent1"/>
          </a:fillRef>
          <a:effectRef idx="1">
            <a:schemeClr val="accent1"/>
          </a:effectRef>
          <a:fontRef idx="minor">
            <a:schemeClr val="lt1"/>
          </a:fontRef>
        </p:style>
        <p:txBody>
          <a:bodyPr wrap="square" rtlCol="0" anchor="b">
            <a:spAutoFit/>
          </a:bodyPr>
          <a:lstStyle/>
          <a:p>
            <a:pPr algn="ctr"/>
            <a:r>
              <a:rPr lang="en-US" sz="4800" b="1" dirty="0" smtClean="0">
                <a:solidFill>
                  <a:schemeClr val="tx2">
                    <a:lumMod val="50000"/>
                  </a:schemeClr>
                </a:solidFill>
              </a:rPr>
              <a:t>J</a:t>
            </a:r>
            <a:r>
              <a:rPr lang="en-US" sz="2800" b="1" dirty="0" smtClean="0">
                <a:solidFill>
                  <a:schemeClr val="tx2">
                    <a:lumMod val="50000"/>
                  </a:schemeClr>
                </a:solidFill>
              </a:rPr>
              <a:t>OINT </a:t>
            </a:r>
            <a:r>
              <a:rPr lang="en-US" sz="4000" b="1" dirty="0" smtClean="0">
                <a:solidFill>
                  <a:schemeClr val="tx2">
                    <a:lumMod val="50000"/>
                  </a:schemeClr>
                </a:solidFill>
              </a:rPr>
              <a:t>V</a:t>
            </a:r>
            <a:r>
              <a:rPr lang="en-US" sz="2800" b="1" dirty="0" smtClean="0">
                <a:solidFill>
                  <a:schemeClr val="tx2">
                    <a:lumMod val="50000"/>
                  </a:schemeClr>
                </a:solidFill>
              </a:rPr>
              <a:t>ENTURE</a:t>
            </a:r>
            <a:endParaRPr lang="en-US" sz="2800" b="1" dirty="0">
              <a:solidFill>
                <a:schemeClr val="tx2">
                  <a:lumMod val="50000"/>
                </a:schemeClr>
              </a:solidFill>
            </a:endParaRPr>
          </a:p>
        </p:txBody>
      </p:sp>
      <p:sp>
        <p:nvSpPr>
          <p:cNvPr id="2" name="Title 1"/>
          <p:cNvSpPr>
            <a:spLocks noGrp="1"/>
          </p:cNvSpPr>
          <p:nvPr>
            <p:ph type="title"/>
          </p:nvPr>
        </p:nvSpPr>
        <p:spPr>
          <a:xfrm>
            <a:off x="467544" y="116632"/>
            <a:ext cx="2664296" cy="576064"/>
          </a:xfrm>
          <a:ln>
            <a:noFill/>
          </a:ln>
          <a:effectLst>
            <a:outerShdw blurRad="50800" dist="38100" dir="5400000" algn="t" rotWithShape="0">
              <a:prstClr val="black">
                <a:alpha val="40000"/>
              </a:prstClr>
            </a:outerShdw>
          </a:effectLst>
        </p:spPr>
        <p:txBody>
          <a:bodyPr>
            <a:noAutofit/>
          </a:bodyPr>
          <a:lstStyle/>
          <a:p>
            <a:r>
              <a:rPr lang="en-US" sz="1600" dirty="0" smtClean="0">
                <a:solidFill>
                  <a:srgbClr val="C00000"/>
                </a:solidFill>
                <a:latin typeface="Arial Rounded MT Bold" pitchFamily="34" charset="0"/>
              </a:rPr>
              <a:t>IMPLIKASI PAJAK </a:t>
            </a:r>
            <a:endParaRPr lang="en-US" sz="1600" dirty="0">
              <a:solidFill>
                <a:srgbClr val="C00000"/>
              </a:solidFill>
              <a:latin typeface="Aparajita" pitchFamily="34" charset="0"/>
              <a:cs typeface="Aparajita" pitchFamily="34" charset="0"/>
            </a:endParaRPr>
          </a:p>
        </p:txBody>
      </p:sp>
      <p:graphicFrame>
        <p:nvGraphicFramePr>
          <p:cNvPr id="10" name="Diagram 9"/>
          <p:cNvGraphicFramePr/>
          <p:nvPr>
            <p:extLst>
              <p:ext uri="{D42A27DB-BD31-4B8C-83A1-F6EECF244321}">
                <p14:modId xmlns:p14="http://schemas.microsoft.com/office/powerpoint/2010/main" val="471266793"/>
              </p:ext>
            </p:extLst>
          </p:nvPr>
        </p:nvGraphicFramePr>
        <p:xfrm>
          <a:off x="467544" y="1124744"/>
          <a:ext cx="8352928" cy="5760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Box 14"/>
          <p:cNvSpPr txBox="1"/>
          <p:nvPr/>
        </p:nvSpPr>
        <p:spPr>
          <a:xfrm>
            <a:off x="467544" y="1895128"/>
            <a:ext cx="2664296" cy="3323987"/>
          </a:xfrm>
          <a:prstGeom prst="rect">
            <a:avLst/>
          </a:prstGeom>
          <a:solidFill>
            <a:schemeClr val="accent2">
              <a:lumMod val="40000"/>
              <a:lumOff val="60000"/>
            </a:schemeClr>
          </a:solidFill>
        </p:spPr>
        <p:txBody>
          <a:bodyPr wrap="square" rtlCol="0">
            <a:spAutoFit/>
          </a:bodyPr>
          <a:lstStyle/>
          <a:p>
            <a:r>
              <a:rPr lang="en-US" sz="1400" b="1" u="sng" dirty="0" err="1" smtClean="0"/>
              <a:t>Setoran</a:t>
            </a:r>
            <a:r>
              <a:rPr lang="en-US" sz="1400" b="1" u="sng" dirty="0" smtClean="0"/>
              <a:t> Modal</a:t>
            </a:r>
          </a:p>
          <a:p>
            <a:pPr marL="274638" indent="-246063">
              <a:buFont typeface="+mj-lt"/>
              <a:buAutoNum type="alphaLcPeriod"/>
            </a:pPr>
            <a:r>
              <a:rPr lang="en-US" sz="1400" b="1" dirty="0" err="1" smtClean="0"/>
              <a:t>Tunai</a:t>
            </a:r>
            <a:r>
              <a:rPr lang="en-US" sz="1400" b="1" dirty="0" smtClean="0"/>
              <a:t> : </a:t>
            </a:r>
            <a:r>
              <a:rPr lang="en-US" sz="1400" b="1" dirty="0" err="1" smtClean="0"/>
              <a:t>tidak</a:t>
            </a:r>
            <a:r>
              <a:rPr lang="en-US" sz="1400" b="1" dirty="0" smtClean="0"/>
              <a:t> </a:t>
            </a:r>
            <a:r>
              <a:rPr lang="en-US" sz="1400" b="1" dirty="0" err="1" smtClean="0"/>
              <a:t>ada</a:t>
            </a:r>
            <a:r>
              <a:rPr lang="en-US" sz="1400" b="1" dirty="0" smtClean="0"/>
              <a:t> </a:t>
            </a:r>
            <a:r>
              <a:rPr lang="en-US" sz="1400" b="1" dirty="0" err="1" smtClean="0"/>
              <a:t>dampak</a:t>
            </a:r>
            <a:r>
              <a:rPr lang="en-US" sz="1400" b="1" dirty="0" smtClean="0"/>
              <a:t> </a:t>
            </a:r>
            <a:r>
              <a:rPr lang="en-US" sz="1400" b="1" dirty="0" err="1" smtClean="0"/>
              <a:t>pajak</a:t>
            </a:r>
            <a:r>
              <a:rPr lang="en-US" sz="1400" b="1" dirty="0" smtClean="0"/>
              <a:t> (</a:t>
            </a:r>
            <a:r>
              <a:rPr lang="en-US" sz="1400" b="1" dirty="0" err="1" smtClean="0"/>
              <a:t>bukan</a:t>
            </a:r>
            <a:r>
              <a:rPr lang="en-US" sz="1400" b="1" dirty="0" smtClean="0"/>
              <a:t> </a:t>
            </a:r>
            <a:r>
              <a:rPr lang="en-US" sz="1400" b="1" dirty="0" err="1" smtClean="0"/>
              <a:t>penghasilan</a:t>
            </a:r>
            <a:r>
              <a:rPr lang="en-US" sz="1400" b="1" dirty="0" smtClean="0"/>
              <a:t>)</a:t>
            </a:r>
          </a:p>
          <a:p>
            <a:pPr marL="274638" indent="-246063">
              <a:buFont typeface="+mj-lt"/>
              <a:buAutoNum type="alphaLcPeriod"/>
            </a:pPr>
            <a:r>
              <a:rPr lang="en-US" sz="1400" b="1" dirty="0" err="1" smtClean="0"/>
              <a:t>Inbreng</a:t>
            </a:r>
            <a:r>
              <a:rPr lang="en-US" sz="1400" b="1" dirty="0" smtClean="0"/>
              <a:t> </a:t>
            </a:r>
            <a:r>
              <a:rPr lang="en-US" sz="1400" b="1" dirty="0" err="1" smtClean="0"/>
              <a:t>Aset</a:t>
            </a:r>
            <a:r>
              <a:rPr lang="en-US" sz="1400" b="1" dirty="0" smtClean="0"/>
              <a:t> : </a:t>
            </a:r>
            <a:r>
              <a:rPr lang="en-US" sz="1400" b="1" dirty="0" smtClean="0">
                <a:solidFill>
                  <a:srgbClr val="FF0000"/>
                </a:solidFill>
              </a:rPr>
              <a:t>Non Property (PPN, </a:t>
            </a:r>
            <a:r>
              <a:rPr lang="en-US" sz="1400" b="1" dirty="0" err="1" smtClean="0">
                <a:solidFill>
                  <a:srgbClr val="FF0000"/>
                </a:solidFill>
              </a:rPr>
              <a:t>PPh</a:t>
            </a:r>
            <a:r>
              <a:rPr lang="en-US" sz="1400" b="1" dirty="0" smtClean="0">
                <a:solidFill>
                  <a:srgbClr val="FF0000"/>
                </a:solidFill>
              </a:rPr>
              <a:t> </a:t>
            </a:r>
            <a:r>
              <a:rPr lang="en-US" sz="1400" b="1" dirty="0" err="1" smtClean="0">
                <a:solidFill>
                  <a:srgbClr val="FF0000"/>
                </a:solidFill>
              </a:rPr>
              <a:t>atas</a:t>
            </a:r>
            <a:r>
              <a:rPr lang="en-US" sz="1400" b="1" dirty="0">
                <a:solidFill>
                  <a:srgbClr val="FF0000"/>
                </a:solidFill>
              </a:rPr>
              <a:t> </a:t>
            </a:r>
            <a:r>
              <a:rPr lang="en-US" sz="1400" b="1" dirty="0" smtClean="0">
                <a:solidFill>
                  <a:srgbClr val="FF0000"/>
                </a:solidFill>
              </a:rPr>
              <a:t>“</a:t>
            </a:r>
            <a:r>
              <a:rPr lang="en-US" sz="1400" b="1" i="1" dirty="0" smtClean="0">
                <a:solidFill>
                  <a:srgbClr val="FF0000"/>
                </a:solidFill>
              </a:rPr>
              <a:t>gain of disposal asset”</a:t>
            </a:r>
            <a:r>
              <a:rPr lang="en-US" sz="1400" b="1" dirty="0" smtClean="0">
                <a:solidFill>
                  <a:srgbClr val="FF0000"/>
                </a:solidFill>
              </a:rPr>
              <a:t>)</a:t>
            </a:r>
            <a:r>
              <a:rPr lang="en-US" sz="1400" b="1" dirty="0" smtClean="0"/>
              <a:t> </a:t>
            </a:r>
            <a:r>
              <a:rPr lang="en-US" sz="1400" b="1" dirty="0" err="1" smtClean="0"/>
              <a:t>dan</a:t>
            </a:r>
            <a:r>
              <a:rPr lang="en-US" sz="1400" b="1" dirty="0" smtClean="0"/>
              <a:t> </a:t>
            </a:r>
            <a:r>
              <a:rPr lang="en-US" sz="1400" b="1" dirty="0" smtClean="0">
                <a:solidFill>
                  <a:srgbClr val="0070C0"/>
                </a:solidFill>
              </a:rPr>
              <a:t>Property (PPN, </a:t>
            </a:r>
            <a:r>
              <a:rPr lang="en-US" sz="1400" b="1" dirty="0" err="1" smtClean="0">
                <a:solidFill>
                  <a:srgbClr val="0070C0"/>
                </a:solidFill>
              </a:rPr>
              <a:t>PPh</a:t>
            </a:r>
            <a:r>
              <a:rPr lang="en-US" sz="1400" b="1" dirty="0" smtClean="0">
                <a:solidFill>
                  <a:srgbClr val="0070C0"/>
                </a:solidFill>
              </a:rPr>
              <a:t> final 5%  </a:t>
            </a:r>
            <a:r>
              <a:rPr lang="en-US" sz="1400" b="1" dirty="0" err="1" smtClean="0">
                <a:solidFill>
                  <a:srgbClr val="0070C0"/>
                </a:solidFill>
              </a:rPr>
              <a:t>dan</a:t>
            </a:r>
            <a:r>
              <a:rPr lang="en-US" sz="1400" b="1" dirty="0" smtClean="0">
                <a:solidFill>
                  <a:srgbClr val="0070C0"/>
                </a:solidFill>
              </a:rPr>
              <a:t> Bea </a:t>
            </a:r>
            <a:r>
              <a:rPr lang="en-US" sz="1400" b="1" dirty="0" err="1" smtClean="0">
                <a:solidFill>
                  <a:srgbClr val="0070C0"/>
                </a:solidFill>
              </a:rPr>
              <a:t>Perolehan</a:t>
            </a:r>
            <a:r>
              <a:rPr lang="en-US" sz="1400" b="1" dirty="0" smtClean="0">
                <a:solidFill>
                  <a:srgbClr val="0070C0"/>
                </a:solidFill>
              </a:rPr>
              <a:t> </a:t>
            </a:r>
            <a:r>
              <a:rPr lang="en-US" sz="1400" b="1" dirty="0" err="1" smtClean="0">
                <a:solidFill>
                  <a:srgbClr val="0070C0"/>
                </a:solidFill>
              </a:rPr>
              <a:t>Hak</a:t>
            </a:r>
            <a:r>
              <a:rPr lang="en-US" sz="1400" b="1" dirty="0" smtClean="0">
                <a:solidFill>
                  <a:srgbClr val="0070C0"/>
                </a:solidFill>
              </a:rPr>
              <a:t> </a:t>
            </a:r>
            <a:r>
              <a:rPr lang="en-US" sz="1400" b="1" dirty="0" err="1" smtClean="0">
                <a:solidFill>
                  <a:srgbClr val="0070C0"/>
                </a:solidFill>
              </a:rPr>
              <a:t>atas</a:t>
            </a:r>
            <a:r>
              <a:rPr lang="en-US" sz="1400" b="1" dirty="0" smtClean="0">
                <a:solidFill>
                  <a:srgbClr val="0070C0"/>
                </a:solidFill>
              </a:rPr>
              <a:t> Tanah </a:t>
            </a:r>
            <a:r>
              <a:rPr lang="en-US" sz="1400" b="1" dirty="0" err="1" smtClean="0">
                <a:solidFill>
                  <a:srgbClr val="0070C0"/>
                </a:solidFill>
              </a:rPr>
              <a:t>dan</a:t>
            </a:r>
            <a:r>
              <a:rPr lang="en-US" sz="1400" b="1" dirty="0" smtClean="0">
                <a:solidFill>
                  <a:srgbClr val="0070C0"/>
                </a:solidFill>
              </a:rPr>
              <a:t> </a:t>
            </a:r>
            <a:r>
              <a:rPr lang="en-US" sz="1400" b="1" dirty="0" err="1" smtClean="0">
                <a:solidFill>
                  <a:srgbClr val="0070C0"/>
                </a:solidFill>
              </a:rPr>
              <a:t>Bangunan</a:t>
            </a:r>
            <a:r>
              <a:rPr lang="en-US" sz="1400" b="1" dirty="0" smtClean="0">
                <a:solidFill>
                  <a:srgbClr val="0070C0"/>
                </a:solidFill>
              </a:rPr>
              <a:t>/BPHTB 5%)</a:t>
            </a:r>
            <a:r>
              <a:rPr lang="en-US" sz="1400" b="1" dirty="0" smtClean="0"/>
              <a:t> </a:t>
            </a:r>
            <a:r>
              <a:rPr lang="en-US" sz="1400" b="1" dirty="0"/>
              <a:t>	</a:t>
            </a:r>
            <a:endParaRPr lang="en-US" sz="1400" b="1" dirty="0" smtClean="0"/>
          </a:p>
          <a:p>
            <a:pPr marL="28575"/>
            <a:r>
              <a:rPr lang="en-US" sz="1400" b="1" dirty="0" err="1" smtClean="0"/>
              <a:t>Setoran</a:t>
            </a:r>
            <a:r>
              <a:rPr lang="en-US" sz="1400" b="1" dirty="0" smtClean="0"/>
              <a:t> modal </a:t>
            </a:r>
            <a:r>
              <a:rPr lang="en-US" sz="1400" b="1" dirty="0" err="1" smtClean="0"/>
              <a:t>berupa</a:t>
            </a:r>
            <a:r>
              <a:rPr lang="en-US" sz="1400" b="1" dirty="0" smtClean="0"/>
              <a:t> </a:t>
            </a:r>
            <a:r>
              <a:rPr lang="en-US" sz="1400" b="1" dirty="0" err="1" smtClean="0"/>
              <a:t>Aset</a:t>
            </a:r>
            <a:r>
              <a:rPr lang="en-US" sz="1400" b="1" dirty="0" smtClean="0"/>
              <a:t> Non Property </a:t>
            </a:r>
            <a:r>
              <a:rPr lang="en-US" sz="1400" b="1" dirty="0" err="1" smtClean="0"/>
              <a:t>menggunakan</a:t>
            </a:r>
            <a:r>
              <a:rPr lang="en-US" sz="1400" b="1" dirty="0" smtClean="0"/>
              <a:t> </a:t>
            </a:r>
            <a:r>
              <a:rPr lang="en-US" sz="1400" b="1" dirty="0" err="1" smtClean="0"/>
              <a:t>harga</a:t>
            </a:r>
            <a:r>
              <a:rPr lang="en-US" sz="1400" b="1" dirty="0" smtClean="0"/>
              <a:t> </a:t>
            </a:r>
            <a:r>
              <a:rPr lang="en-US" sz="1400" b="1" dirty="0" err="1" smtClean="0"/>
              <a:t>pasar</a:t>
            </a:r>
            <a:r>
              <a:rPr lang="en-US" sz="1400" b="1" dirty="0" smtClean="0"/>
              <a:t>, </a:t>
            </a:r>
            <a:r>
              <a:rPr lang="en-US" sz="1400" b="1" dirty="0" err="1" smtClean="0"/>
              <a:t>dan</a:t>
            </a:r>
            <a:r>
              <a:rPr lang="en-US" sz="1400" b="1" dirty="0" smtClean="0"/>
              <a:t> </a:t>
            </a:r>
            <a:r>
              <a:rPr lang="en-US" sz="1400" b="1" dirty="0" err="1" smtClean="0"/>
              <a:t>keuntungan</a:t>
            </a:r>
            <a:r>
              <a:rPr lang="en-US" sz="1400" b="1" dirty="0" smtClean="0"/>
              <a:t>/</a:t>
            </a:r>
            <a:r>
              <a:rPr lang="en-US" sz="1400" b="1" dirty="0" err="1" smtClean="0"/>
              <a:t>kerugian</a:t>
            </a:r>
            <a:r>
              <a:rPr lang="en-US" sz="1400" b="1" dirty="0" smtClean="0"/>
              <a:t> </a:t>
            </a:r>
            <a:r>
              <a:rPr lang="en-US" sz="1400" b="1" dirty="0" err="1" smtClean="0"/>
              <a:t>adalah</a:t>
            </a:r>
            <a:r>
              <a:rPr lang="en-US" sz="1400" b="1" dirty="0" smtClean="0"/>
              <a:t> </a:t>
            </a:r>
            <a:r>
              <a:rPr lang="en-US" sz="1400" b="1" dirty="0" err="1" smtClean="0"/>
              <a:t>selisih</a:t>
            </a:r>
            <a:r>
              <a:rPr lang="en-US" sz="1400" b="1" dirty="0" smtClean="0"/>
              <a:t> </a:t>
            </a:r>
            <a:r>
              <a:rPr lang="en-US" sz="1400" b="1" dirty="0" err="1" smtClean="0"/>
              <a:t>harga</a:t>
            </a:r>
            <a:r>
              <a:rPr lang="en-US" sz="1400" b="1" dirty="0" smtClean="0"/>
              <a:t> </a:t>
            </a:r>
            <a:r>
              <a:rPr lang="en-US" sz="1400" b="1" dirty="0" err="1" smtClean="0"/>
              <a:t>pasar</a:t>
            </a:r>
            <a:r>
              <a:rPr lang="en-US" sz="1400" b="1" dirty="0" smtClean="0"/>
              <a:t> </a:t>
            </a:r>
            <a:r>
              <a:rPr lang="en-US" sz="1400" b="1" dirty="0" err="1" smtClean="0"/>
              <a:t>dan</a:t>
            </a:r>
            <a:r>
              <a:rPr lang="en-US" sz="1400" b="1" dirty="0" smtClean="0"/>
              <a:t> </a:t>
            </a:r>
            <a:r>
              <a:rPr lang="en-US" sz="1400" b="1" dirty="0" err="1" smtClean="0"/>
              <a:t>nilai</a:t>
            </a:r>
            <a:r>
              <a:rPr lang="en-US" sz="1400" b="1" dirty="0" smtClean="0"/>
              <a:t> </a:t>
            </a:r>
            <a:r>
              <a:rPr lang="en-US" sz="1400" b="1" dirty="0" err="1" smtClean="0"/>
              <a:t>buku</a:t>
            </a:r>
            <a:r>
              <a:rPr lang="en-US" sz="1400" b="1" dirty="0" smtClean="0"/>
              <a:t>. </a:t>
            </a:r>
            <a:endParaRPr lang="en-US" sz="1400" b="1" dirty="0"/>
          </a:p>
        </p:txBody>
      </p:sp>
      <p:sp>
        <p:nvSpPr>
          <p:cNvPr id="16" name="TextBox 15"/>
          <p:cNvSpPr txBox="1"/>
          <p:nvPr/>
        </p:nvSpPr>
        <p:spPr>
          <a:xfrm>
            <a:off x="3347864" y="1905213"/>
            <a:ext cx="2664296" cy="3323987"/>
          </a:xfrm>
          <a:prstGeom prst="rect">
            <a:avLst/>
          </a:prstGeom>
          <a:solidFill>
            <a:schemeClr val="accent6">
              <a:lumMod val="60000"/>
              <a:lumOff val="40000"/>
            </a:schemeClr>
          </a:solidFill>
        </p:spPr>
        <p:txBody>
          <a:bodyPr wrap="square" rtlCol="0">
            <a:spAutoFit/>
          </a:bodyPr>
          <a:lstStyle/>
          <a:p>
            <a:r>
              <a:rPr lang="en-US" sz="1400" b="1" u="sng" dirty="0" smtClean="0"/>
              <a:t>PPN</a:t>
            </a:r>
          </a:p>
          <a:p>
            <a:pPr marL="28575"/>
            <a:r>
              <a:rPr lang="en-US" sz="1400" b="1" dirty="0" smtClean="0"/>
              <a:t>Atas </a:t>
            </a:r>
            <a:r>
              <a:rPr lang="en-US" sz="1400" b="1" dirty="0" err="1" smtClean="0"/>
              <a:t>Penyerahan</a:t>
            </a:r>
            <a:r>
              <a:rPr lang="en-US" sz="1400" b="1" dirty="0" smtClean="0"/>
              <a:t> </a:t>
            </a:r>
            <a:r>
              <a:rPr lang="en-US" sz="1400" b="1" dirty="0" err="1" smtClean="0"/>
              <a:t>Barang</a:t>
            </a:r>
            <a:r>
              <a:rPr lang="en-US" sz="1400" b="1" dirty="0" smtClean="0"/>
              <a:t> </a:t>
            </a:r>
            <a:r>
              <a:rPr lang="en-US" sz="1400" b="1" dirty="0" err="1" smtClean="0"/>
              <a:t>dan</a:t>
            </a:r>
            <a:r>
              <a:rPr lang="en-US" sz="1400" b="1" dirty="0" smtClean="0"/>
              <a:t>/</a:t>
            </a:r>
            <a:r>
              <a:rPr lang="en-US" sz="1400" b="1" dirty="0" err="1" smtClean="0"/>
              <a:t>atau</a:t>
            </a:r>
            <a:r>
              <a:rPr lang="en-US" sz="1400" b="1" dirty="0" smtClean="0"/>
              <a:t> </a:t>
            </a:r>
            <a:r>
              <a:rPr lang="en-US" sz="1400" b="1" dirty="0" err="1" smtClean="0"/>
              <a:t>Jasa</a:t>
            </a:r>
            <a:r>
              <a:rPr lang="en-US" sz="1400" b="1" dirty="0" smtClean="0"/>
              <a:t> </a:t>
            </a:r>
            <a:r>
              <a:rPr lang="en-US" sz="1400" b="1" dirty="0" err="1" smtClean="0"/>
              <a:t>Kena</a:t>
            </a:r>
            <a:r>
              <a:rPr lang="en-US" sz="1400" b="1" dirty="0" smtClean="0"/>
              <a:t> </a:t>
            </a:r>
            <a:r>
              <a:rPr lang="en-US" sz="1400" b="1" dirty="0" err="1" smtClean="0"/>
              <a:t>Pajak</a:t>
            </a:r>
            <a:endParaRPr lang="en-US" sz="1400" b="1" dirty="0" smtClean="0"/>
          </a:p>
          <a:p>
            <a:pPr marL="28575"/>
            <a:endParaRPr lang="en-US" sz="1400" b="1" dirty="0"/>
          </a:p>
          <a:p>
            <a:pPr marL="28575"/>
            <a:r>
              <a:rPr lang="en-US" sz="1400" b="1" u="sng" dirty="0" err="1" smtClean="0"/>
              <a:t>PPh</a:t>
            </a:r>
            <a:r>
              <a:rPr lang="en-US" sz="1400" b="1" u="sng" dirty="0" smtClean="0"/>
              <a:t> </a:t>
            </a:r>
            <a:r>
              <a:rPr lang="en-US" sz="1400" b="1" u="sng" dirty="0" err="1" smtClean="0"/>
              <a:t>Badan</a:t>
            </a:r>
            <a:endParaRPr lang="en-US" sz="1400" b="1" u="sng" dirty="0" smtClean="0"/>
          </a:p>
          <a:p>
            <a:pPr marL="371475" indent="-342900">
              <a:buFont typeface="+mj-lt"/>
              <a:buAutoNum type="arabicPeriod"/>
            </a:pPr>
            <a:r>
              <a:rPr lang="en-US" sz="1400" b="1" dirty="0" err="1" smtClean="0"/>
              <a:t>Nihil</a:t>
            </a:r>
            <a:r>
              <a:rPr lang="en-US" sz="1400" b="1" dirty="0" smtClean="0"/>
              <a:t>, </a:t>
            </a:r>
            <a:r>
              <a:rPr lang="en-US" sz="1400" b="1" dirty="0" err="1" smtClean="0"/>
              <a:t>apabila</a:t>
            </a:r>
            <a:r>
              <a:rPr lang="en-US" sz="1400" b="1" dirty="0" smtClean="0"/>
              <a:t> </a:t>
            </a:r>
            <a:r>
              <a:rPr lang="en-US" sz="1400" b="1" dirty="0" err="1" smtClean="0"/>
              <a:t>penghasilan</a:t>
            </a:r>
            <a:r>
              <a:rPr lang="en-US" sz="1400" b="1" dirty="0" smtClean="0"/>
              <a:t> </a:t>
            </a:r>
            <a:r>
              <a:rPr lang="en-US" sz="1400" b="1" dirty="0" err="1" smtClean="0"/>
              <a:t>dikenakan</a:t>
            </a:r>
            <a:r>
              <a:rPr lang="en-US" sz="1400" b="1" dirty="0" smtClean="0"/>
              <a:t> </a:t>
            </a:r>
            <a:r>
              <a:rPr lang="en-US" sz="1400" b="1" dirty="0" err="1" smtClean="0"/>
              <a:t>PPh</a:t>
            </a:r>
            <a:r>
              <a:rPr lang="en-US" sz="1400" b="1" dirty="0" smtClean="0"/>
              <a:t> Final;</a:t>
            </a:r>
          </a:p>
          <a:p>
            <a:pPr marL="371475" indent="-342900">
              <a:buFont typeface="+mj-lt"/>
              <a:buAutoNum type="arabicPeriod"/>
            </a:pPr>
            <a:r>
              <a:rPr lang="en-US" sz="1400" b="1" dirty="0" err="1" smtClean="0"/>
              <a:t>Tarif</a:t>
            </a:r>
            <a:r>
              <a:rPr lang="en-US" sz="1400" b="1" dirty="0" smtClean="0"/>
              <a:t> </a:t>
            </a:r>
            <a:r>
              <a:rPr lang="en-US" sz="1400" b="1" dirty="0" err="1" smtClean="0"/>
              <a:t>Pasal</a:t>
            </a:r>
            <a:r>
              <a:rPr lang="en-US" sz="1400" b="1" dirty="0" smtClean="0"/>
              <a:t> 17 UU </a:t>
            </a:r>
            <a:r>
              <a:rPr lang="en-US" sz="1400" b="1" dirty="0" err="1" smtClean="0"/>
              <a:t>PPh</a:t>
            </a:r>
            <a:r>
              <a:rPr lang="en-US" sz="1400" b="1" dirty="0"/>
              <a:t> :</a:t>
            </a:r>
            <a:r>
              <a:rPr lang="en-US" sz="1400" b="1" dirty="0" smtClean="0"/>
              <a:t> 25%  </a:t>
            </a:r>
            <a:r>
              <a:rPr lang="en-US" sz="1400" b="1" dirty="0" err="1" smtClean="0"/>
              <a:t>dari</a:t>
            </a:r>
            <a:r>
              <a:rPr lang="en-US" sz="1400" b="1" dirty="0" smtClean="0"/>
              <a:t> </a:t>
            </a:r>
            <a:r>
              <a:rPr lang="en-US" sz="1400" b="1" dirty="0" err="1" smtClean="0"/>
              <a:t>Penghasilan</a:t>
            </a:r>
            <a:r>
              <a:rPr lang="en-US" sz="1400" b="1" dirty="0" smtClean="0"/>
              <a:t> </a:t>
            </a:r>
            <a:r>
              <a:rPr lang="en-US" sz="1400" b="1" dirty="0" err="1" smtClean="0"/>
              <a:t>Kena</a:t>
            </a:r>
            <a:r>
              <a:rPr lang="en-US" sz="1400" b="1" dirty="0" smtClean="0"/>
              <a:t> </a:t>
            </a:r>
            <a:r>
              <a:rPr lang="en-US" sz="1400" b="1" dirty="0" err="1" smtClean="0"/>
              <a:t>Pajak</a:t>
            </a:r>
            <a:endParaRPr lang="en-US" sz="1400" b="1" dirty="0" smtClean="0"/>
          </a:p>
          <a:p>
            <a:pPr marL="371475" indent="-342900">
              <a:buFont typeface="+mj-lt"/>
              <a:buAutoNum type="arabicPeriod"/>
            </a:pPr>
            <a:r>
              <a:rPr lang="en-US" sz="1400" b="1" dirty="0" err="1" smtClean="0"/>
              <a:t>Tarif</a:t>
            </a:r>
            <a:r>
              <a:rPr lang="en-US" sz="1400" b="1" dirty="0" smtClean="0"/>
              <a:t> lain/</a:t>
            </a:r>
            <a:r>
              <a:rPr lang="en-US" sz="1400" b="1" dirty="0" err="1" smtClean="0"/>
              <a:t>Tarif</a:t>
            </a:r>
            <a:r>
              <a:rPr lang="en-US" sz="1400" b="1" dirty="0" smtClean="0"/>
              <a:t> </a:t>
            </a:r>
            <a:r>
              <a:rPr lang="en-US" sz="1400" b="1" dirty="0" err="1" smtClean="0"/>
              <a:t>Insentif</a:t>
            </a:r>
            <a:r>
              <a:rPr lang="en-US" sz="1400" b="1" dirty="0" smtClean="0"/>
              <a:t> </a:t>
            </a:r>
            <a:r>
              <a:rPr lang="en-US" sz="1400" b="1" dirty="0" err="1" smtClean="0"/>
              <a:t>dan</a:t>
            </a:r>
            <a:r>
              <a:rPr lang="en-US" sz="1400" b="1" dirty="0" smtClean="0"/>
              <a:t> </a:t>
            </a:r>
            <a:r>
              <a:rPr lang="en-US" sz="1400" b="1" dirty="0" err="1" smtClean="0"/>
              <a:t>Tarif</a:t>
            </a:r>
            <a:r>
              <a:rPr lang="en-US" sz="1400" b="1" dirty="0" smtClean="0"/>
              <a:t> Tax Holiday</a:t>
            </a:r>
          </a:p>
          <a:p>
            <a:pPr marL="28575"/>
            <a:endParaRPr lang="en-US" sz="1400" b="1" dirty="0"/>
          </a:p>
          <a:p>
            <a:pPr marL="28575"/>
            <a:r>
              <a:rPr lang="en-US" sz="1400" b="1" u="sng" dirty="0" err="1" smtClean="0"/>
              <a:t>PPh</a:t>
            </a:r>
            <a:r>
              <a:rPr lang="en-US" sz="1400" b="1" u="sng" dirty="0" smtClean="0"/>
              <a:t> </a:t>
            </a:r>
            <a:r>
              <a:rPr lang="en-US" sz="1400" b="1" u="sng" dirty="0" err="1" smtClean="0"/>
              <a:t>Potong</a:t>
            </a:r>
            <a:r>
              <a:rPr lang="en-US" sz="1400" b="1" u="sng" dirty="0" smtClean="0"/>
              <a:t>/</a:t>
            </a:r>
            <a:r>
              <a:rPr lang="en-US" sz="1400" b="1" u="sng" dirty="0" err="1" smtClean="0"/>
              <a:t>Pungut</a:t>
            </a:r>
            <a:endParaRPr lang="en-US" sz="1400" b="1" u="sng" dirty="0" smtClean="0"/>
          </a:p>
          <a:p>
            <a:pPr marL="28575"/>
            <a:r>
              <a:rPr lang="en-US" sz="1400" b="1" dirty="0" err="1" smtClean="0"/>
              <a:t>PPh</a:t>
            </a:r>
            <a:r>
              <a:rPr lang="en-US" sz="1400" b="1" dirty="0" smtClean="0"/>
              <a:t> </a:t>
            </a:r>
            <a:r>
              <a:rPr lang="en-US" sz="1400" b="1" dirty="0" err="1" smtClean="0"/>
              <a:t>Pasal</a:t>
            </a:r>
            <a:r>
              <a:rPr lang="en-US" sz="1400" b="1" dirty="0" smtClean="0"/>
              <a:t> 21, 22, 23, 25, 4(2), 15</a:t>
            </a:r>
          </a:p>
          <a:p>
            <a:pPr marL="28575"/>
            <a:endParaRPr lang="en-US" sz="1400" b="1" dirty="0"/>
          </a:p>
        </p:txBody>
      </p:sp>
      <p:sp>
        <p:nvSpPr>
          <p:cNvPr id="17" name="TextBox 16"/>
          <p:cNvSpPr txBox="1"/>
          <p:nvPr/>
        </p:nvSpPr>
        <p:spPr>
          <a:xfrm>
            <a:off x="6228184" y="1916832"/>
            <a:ext cx="2664296" cy="4185761"/>
          </a:xfrm>
          <a:prstGeom prst="rect">
            <a:avLst/>
          </a:prstGeom>
          <a:solidFill>
            <a:schemeClr val="tx2">
              <a:lumMod val="20000"/>
              <a:lumOff val="80000"/>
            </a:schemeClr>
          </a:solidFill>
        </p:spPr>
        <p:txBody>
          <a:bodyPr wrap="square" rtlCol="0">
            <a:spAutoFit/>
          </a:bodyPr>
          <a:lstStyle/>
          <a:p>
            <a:r>
              <a:rPr lang="en-US" sz="1400" b="1" dirty="0" err="1" smtClean="0"/>
              <a:t>Pembagian</a:t>
            </a:r>
            <a:r>
              <a:rPr lang="en-US" sz="1400" b="1" dirty="0" smtClean="0"/>
              <a:t> Laba JV </a:t>
            </a:r>
            <a:r>
              <a:rPr lang="en-US" sz="1400" b="1" dirty="0" err="1" smtClean="0"/>
              <a:t>bentuk</a:t>
            </a:r>
            <a:r>
              <a:rPr lang="en-US" sz="1400" b="1" dirty="0" smtClean="0"/>
              <a:t> PT </a:t>
            </a:r>
            <a:r>
              <a:rPr lang="en-US" sz="1400" b="1" dirty="0" err="1" smtClean="0"/>
              <a:t>adalah</a:t>
            </a:r>
            <a:r>
              <a:rPr lang="en-US" sz="1400" b="1" dirty="0" smtClean="0"/>
              <a:t> </a:t>
            </a:r>
            <a:r>
              <a:rPr lang="en-US" sz="1400" b="1" dirty="0" err="1" smtClean="0"/>
              <a:t>Dividen</a:t>
            </a:r>
            <a:r>
              <a:rPr lang="en-US" sz="1400" b="1" dirty="0" smtClean="0"/>
              <a:t>.</a:t>
            </a:r>
          </a:p>
          <a:p>
            <a:endParaRPr lang="en-US" sz="1400" b="1" dirty="0" smtClean="0"/>
          </a:p>
          <a:p>
            <a:r>
              <a:rPr lang="en-US" sz="1400" b="1" dirty="0" err="1" smtClean="0"/>
              <a:t>PPh</a:t>
            </a:r>
            <a:r>
              <a:rPr lang="en-US" sz="1400" b="1" dirty="0" smtClean="0"/>
              <a:t> yang </a:t>
            </a:r>
            <a:r>
              <a:rPr lang="en-US" sz="1400" b="1" dirty="0" err="1" smtClean="0"/>
              <a:t>dipotong</a:t>
            </a:r>
            <a:r>
              <a:rPr lang="en-US" sz="1400" b="1" dirty="0" smtClean="0"/>
              <a:t> </a:t>
            </a:r>
            <a:r>
              <a:rPr lang="en-US" sz="1400" b="1" dirty="0" err="1" smtClean="0"/>
              <a:t>hanya</a:t>
            </a:r>
            <a:r>
              <a:rPr lang="en-US" sz="1400" b="1" dirty="0" smtClean="0"/>
              <a:t> </a:t>
            </a:r>
            <a:r>
              <a:rPr lang="en-US" sz="1400" b="1" dirty="0" err="1" smtClean="0"/>
              <a:t>atas</a:t>
            </a:r>
            <a:r>
              <a:rPr lang="en-US" sz="1400" b="1" dirty="0" smtClean="0"/>
              <a:t> </a:t>
            </a:r>
            <a:r>
              <a:rPr lang="en-US" sz="1400" b="1" dirty="0" err="1" smtClean="0"/>
              <a:t>pembayaran</a:t>
            </a:r>
            <a:r>
              <a:rPr lang="en-US" sz="1400" b="1" dirty="0" smtClean="0"/>
              <a:t> </a:t>
            </a:r>
            <a:r>
              <a:rPr lang="en-US" sz="1400" b="1" dirty="0" err="1" smtClean="0"/>
              <a:t>dividen</a:t>
            </a:r>
            <a:r>
              <a:rPr lang="en-US" sz="1400" b="1" dirty="0" smtClean="0"/>
              <a:t> </a:t>
            </a:r>
            <a:r>
              <a:rPr lang="en-US" sz="1400" b="1" dirty="0" err="1" smtClean="0"/>
              <a:t>kepada</a:t>
            </a:r>
            <a:r>
              <a:rPr lang="en-US" sz="1400" b="1" dirty="0" smtClean="0"/>
              <a:t> </a:t>
            </a:r>
            <a:r>
              <a:rPr lang="en-US" sz="1400" b="1" dirty="0" err="1" smtClean="0"/>
              <a:t>Pemegang</a:t>
            </a:r>
            <a:r>
              <a:rPr lang="en-US" sz="1400" b="1" dirty="0" smtClean="0"/>
              <a:t> </a:t>
            </a:r>
            <a:r>
              <a:rPr lang="en-US" sz="1400" b="1" dirty="0" err="1" smtClean="0"/>
              <a:t>saham</a:t>
            </a:r>
            <a:r>
              <a:rPr lang="en-US" sz="1400" b="1" dirty="0" smtClean="0"/>
              <a:t>:</a:t>
            </a:r>
          </a:p>
          <a:p>
            <a:pPr marL="274638" indent="-274638">
              <a:buFont typeface="+mj-lt"/>
              <a:buAutoNum type="arabicPeriod"/>
            </a:pPr>
            <a:r>
              <a:rPr lang="en-US" sz="1400" b="1" dirty="0" err="1" smtClean="0"/>
              <a:t>Perorangan</a:t>
            </a:r>
            <a:r>
              <a:rPr lang="en-US" sz="1400" b="1" dirty="0" smtClean="0"/>
              <a:t> : 10% final</a:t>
            </a:r>
          </a:p>
          <a:p>
            <a:pPr marL="342900" indent="-342900">
              <a:buAutoNum type="arabicPeriod" startAt="2"/>
            </a:pPr>
            <a:r>
              <a:rPr lang="en-US" sz="1400" b="1" dirty="0" err="1" smtClean="0"/>
              <a:t>Badan</a:t>
            </a:r>
            <a:r>
              <a:rPr lang="en-US" sz="1400" b="1" dirty="0" smtClean="0"/>
              <a:t>  : 25 % Non Final, </a:t>
            </a:r>
            <a:r>
              <a:rPr lang="en-US" sz="1400" b="1" dirty="0" err="1" smtClean="0"/>
              <a:t>kecuali</a:t>
            </a:r>
            <a:r>
              <a:rPr lang="en-US" sz="1400" b="1" dirty="0" smtClean="0"/>
              <a:t> </a:t>
            </a:r>
            <a:r>
              <a:rPr lang="en-US" sz="1400" b="1" dirty="0" err="1" smtClean="0"/>
              <a:t>memenuhi</a:t>
            </a:r>
            <a:r>
              <a:rPr lang="en-US" sz="1400" b="1" dirty="0" smtClean="0"/>
              <a:t> </a:t>
            </a:r>
            <a:r>
              <a:rPr lang="en-US" sz="1400" b="1" dirty="0" err="1" smtClean="0"/>
              <a:t>Persyaratan</a:t>
            </a:r>
            <a:r>
              <a:rPr lang="en-US" sz="1400" b="1" dirty="0" smtClean="0"/>
              <a:t> </a:t>
            </a:r>
            <a:r>
              <a:rPr lang="en-US" sz="1400" b="1" dirty="0" err="1" smtClean="0"/>
              <a:t>kumulatif</a:t>
            </a:r>
            <a:r>
              <a:rPr lang="en-US" sz="1400" b="1" dirty="0" smtClean="0"/>
              <a:t> </a:t>
            </a:r>
            <a:r>
              <a:rPr lang="en-US" sz="1400" b="1" dirty="0" err="1" smtClean="0"/>
              <a:t>Dividen</a:t>
            </a:r>
            <a:r>
              <a:rPr lang="en-US" sz="1400" b="1" dirty="0" smtClean="0"/>
              <a:t> </a:t>
            </a:r>
            <a:r>
              <a:rPr lang="en-US" sz="1400" b="1" dirty="0" err="1" smtClean="0"/>
              <a:t>bukan</a:t>
            </a:r>
            <a:r>
              <a:rPr lang="en-US" sz="1400" b="1" dirty="0" smtClean="0"/>
              <a:t> </a:t>
            </a:r>
            <a:r>
              <a:rPr lang="en-US" sz="1400" b="1" dirty="0" err="1" smtClean="0"/>
              <a:t>obyek</a:t>
            </a:r>
            <a:r>
              <a:rPr lang="en-US" sz="1400" b="1" dirty="0" smtClean="0"/>
              <a:t>, </a:t>
            </a:r>
            <a:r>
              <a:rPr lang="en-US" sz="1400" b="1" dirty="0" err="1" smtClean="0"/>
              <a:t>yakni</a:t>
            </a:r>
            <a:r>
              <a:rPr lang="en-US" sz="1400" b="1" dirty="0" smtClean="0"/>
              <a:t>:</a:t>
            </a:r>
          </a:p>
          <a:p>
            <a:pPr marL="722313" indent="-342900">
              <a:buFont typeface="+mj-lt"/>
              <a:buAutoNum type="alphaLcPeriod"/>
            </a:pPr>
            <a:r>
              <a:rPr lang="en-US" sz="1400" b="1" dirty="0" err="1" smtClean="0"/>
              <a:t>Kepemilikan</a:t>
            </a:r>
            <a:r>
              <a:rPr lang="en-US" sz="1400" b="1" dirty="0" smtClean="0"/>
              <a:t> minimal 25% </a:t>
            </a:r>
            <a:r>
              <a:rPr lang="en-US" sz="1400" b="1" dirty="0" err="1" smtClean="0"/>
              <a:t>saham</a:t>
            </a:r>
            <a:r>
              <a:rPr lang="en-US" sz="1400" b="1" dirty="0" smtClean="0"/>
              <a:t>;</a:t>
            </a:r>
          </a:p>
          <a:p>
            <a:pPr marL="722313" indent="-342900">
              <a:buFont typeface="+mj-lt"/>
              <a:buAutoNum type="alphaLcPeriod"/>
            </a:pPr>
            <a:r>
              <a:rPr lang="en-US" sz="1400" b="1" dirty="0" err="1" smtClean="0"/>
              <a:t>Pembayaran</a:t>
            </a:r>
            <a:r>
              <a:rPr lang="en-US" sz="1400" b="1" dirty="0" smtClean="0"/>
              <a:t> </a:t>
            </a:r>
            <a:r>
              <a:rPr lang="en-US" sz="1400" b="1" dirty="0" err="1" smtClean="0"/>
              <a:t>dari</a:t>
            </a:r>
            <a:r>
              <a:rPr lang="en-US" sz="1400" b="1" dirty="0" smtClean="0"/>
              <a:t> </a:t>
            </a:r>
            <a:r>
              <a:rPr lang="en-US" sz="1400" b="1" dirty="0" err="1" smtClean="0"/>
              <a:t>Cadangan</a:t>
            </a:r>
            <a:r>
              <a:rPr lang="en-US" sz="1400" b="1" dirty="0" smtClean="0"/>
              <a:t> Laba </a:t>
            </a:r>
            <a:r>
              <a:rPr lang="en-US" sz="1400" b="1" dirty="0" err="1" smtClean="0"/>
              <a:t>Ditahan</a:t>
            </a:r>
            <a:endParaRPr lang="en-US" sz="1400" b="1" dirty="0" smtClean="0"/>
          </a:p>
          <a:p>
            <a:pPr marL="722313" indent="-342900">
              <a:buFont typeface="+mj-lt"/>
              <a:buAutoNum type="alphaLcPeriod"/>
            </a:pPr>
            <a:r>
              <a:rPr lang="en-US" sz="1400" b="1" dirty="0" err="1" smtClean="0"/>
              <a:t>Pemegang</a:t>
            </a:r>
            <a:r>
              <a:rPr lang="en-US" sz="1400" b="1" dirty="0" smtClean="0"/>
              <a:t> </a:t>
            </a:r>
            <a:r>
              <a:rPr lang="en-US" sz="1400" b="1" dirty="0" err="1" smtClean="0"/>
              <a:t>saham</a:t>
            </a:r>
            <a:r>
              <a:rPr lang="en-US" sz="1400" b="1" dirty="0" smtClean="0"/>
              <a:t>: PT </a:t>
            </a:r>
            <a:r>
              <a:rPr lang="en-US" sz="1400" b="1" dirty="0" err="1" smtClean="0"/>
              <a:t>Dalam</a:t>
            </a:r>
            <a:r>
              <a:rPr lang="en-US" sz="1400" b="1" dirty="0" smtClean="0"/>
              <a:t> </a:t>
            </a:r>
            <a:r>
              <a:rPr lang="en-US" sz="1400" b="1" dirty="0" err="1" smtClean="0"/>
              <a:t>Negeri</a:t>
            </a:r>
            <a:r>
              <a:rPr lang="en-US" sz="1400" b="1" dirty="0" smtClean="0"/>
              <a:t>, </a:t>
            </a:r>
            <a:r>
              <a:rPr lang="en-US" sz="1400" b="1" dirty="0" err="1" smtClean="0"/>
              <a:t>Koperasi</a:t>
            </a:r>
            <a:r>
              <a:rPr lang="en-US" sz="1400" b="1" dirty="0" smtClean="0"/>
              <a:t>, BUMN </a:t>
            </a:r>
            <a:r>
              <a:rPr lang="en-US" sz="1400" b="1" dirty="0" err="1" smtClean="0"/>
              <a:t>dan</a:t>
            </a:r>
            <a:r>
              <a:rPr lang="en-US" sz="1400" b="1" dirty="0" smtClean="0"/>
              <a:t> BUMD</a:t>
            </a:r>
            <a:endParaRPr lang="en-US" sz="1400" b="1" dirty="0"/>
          </a:p>
        </p:txBody>
      </p:sp>
      <p:pic>
        <p:nvPicPr>
          <p:cNvPr id="7170"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6196" y="5266273"/>
            <a:ext cx="1207072"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65674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499991" y="332656"/>
            <a:ext cx="4503715" cy="6186309"/>
          </a:xfrm>
          <a:prstGeom prst="rect">
            <a:avLst/>
          </a:prstGeom>
          <a:solidFill>
            <a:schemeClr val="accent2">
              <a:lumMod val="40000"/>
              <a:lumOff val="60000"/>
            </a:schemeClr>
          </a:solidFill>
          <a:effectLst>
            <a:outerShdw blurRad="50800" dist="38100" dir="5400000" algn="t" rotWithShape="0">
              <a:prstClr val="black">
                <a:alpha val="40000"/>
              </a:prstClr>
            </a:outerShdw>
          </a:effectLst>
          <a:scene3d>
            <a:camera prst="orthographicFront"/>
            <a:lightRig rig="threePt" dir="t"/>
          </a:scene3d>
          <a:sp3d>
            <a:bevelT/>
          </a:sp3d>
        </p:spPr>
        <p:txBody>
          <a:bodyPr wrap="square">
            <a:spAutoFit/>
          </a:bodyPr>
          <a:lstStyle/>
          <a:p>
            <a:r>
              <a:rPr lang="en-US" b="1" dirty="0"/>
              <a:t>Definition of </a:t>
            </a:r>
            <a:r>
              <a:rPr lang="en-US" b="1" dirty="0" smtClean="0"/>
              <a:t>‘Permanent Establishment'</a:t>
            </a:r>
            <a:endParaRPr lang="en-US" b="1" dirty="0"/>
          </a:p>
          <a:p>
            <a:r>
              <a:rPr lang="en-US" dirty="0"/>
              <a:t/>
            </a:r>
            <a:br>
              <a:rPr lang="en-US" dirty="0"/>
            </a:br>
            <a:r>
              <a:rPr lang="en-US" dirty="0" smtClean="0"/>
              <a:t>Fixed place of business </a:t>
            </a:r>
            <a:r>
              <a:rPr lang="en-US" dirty="0"/>
              <a:t>of </a:t>
            </a:r>
            <a:r>
              <a:rPr lang="en-US" dirty="0" smtClean="0"/>
              <a:t>an alien </a:t>
            </a:r>
            <a:r>
              <a:rPr lang="en-US" dirty="0"/>
              <a:t>firm, such </a:t>
            </a:r>
            <a:r>
              <a:rPr lang="en-US" dirty="0" smtClean="0"/>
              <a:t>as administrative office, </a:t>
            </a:r>
            <a:r>
              <a:rPr lang="en-US" dirty="0"/>
              <a:t>factory, </a:t>
            </a:r>
            <a:r>
              <a:rPr lang="en-US" dirty="0" smtClean="0"/>
              <a:t>or workshop, </a:t>
            </a:r>
            <a:r>
              <a:rPr lang="en-US" dirty="0"/>
              <a:t>but not </a:t>
            </a:r>
            <a:r>
              <a:rPr lang="en-US" dirty="0" smtClean="0"/>
              <a:t>necessarily sales offices or storage facilities. </a:t>
            </a:r>
            <a:r>
              <a:rPr lang="en-US" dirty="0"/>
              <a:t>Under </a:t>
            </a:r>
            <a:r>
              <a:rPr lang="en-US" dirty="0" smtClean="0"/>
              <a:t>most double taxation treaties, the income </a:t>
            </a:r>
            <a:r>
              <a:rPr lang="en-US" dirty="0"/>
              <a:t>of a firm is taxed in </a:t>
            </a:r>
            <a:r>
              <a:rPr lang="en-US" dirty="0" smtClean="0"/>
              <a:t>the country </a:t>
            </a:r>
            <a:r>
              <a:rPr lang="en-US" dirty="0"/>
              <a:t>where it has permanent establishment only if it carries on there </a:t>
            </a:r>
            <a:r>
              <a:rPr lang="en-US" dirty="0" smtClean="0"/>
              <a:t>a business </a:t>
            </a:r>
            <a:r>
              <a:rPr lang="en-US" dirty="0"/>
              <a:t>of </a:t>
            </a:r>
            <a:r>
              <a:rPr lang="en-US" dirty="0" smtClean="0"/>
              <a:t>a continuing </a:t>
            </a:r>
            <a:r>
              <a:rPr lang="en-US" dirty="0"/>
              <a:t>and lasting kind</a:t>
            </a:r>
            <a:r>
              <a:rPr lang="en-US" dirty="0" smtClean="0"/>
              <a:t>.</a:t>
            </a:r>
          </a:p>
          <a:p>
            <a:endParaRPr lang="en-US" dirty="0"/>
          </a:p>
          <a:p>
            <a:endParaRPr lang="en-US" dirty="0" smtClean="0"/>
          </a:p>
          <a:p>
            <a:endParaRPr lang="en-US" dirty="0"/>
          </a:p>
          <a:p>
            <a:endParaRPr lang="en-US" dirty="0" smtClean="0"/>
          </a:p>
          <a:p>
            <a:endParaRPr lang="en-US" dirty="0"/>
          </a:p>
          <a:p>
            <a:endParaRPr lang="en-US" dirty="0" smtClean="0"/>
          </a:p>
          <a:p>
            <a:r>
              <a:rPr lang="en-US" dirty="0"/>
              <a:t/>
            </a:r>
            <a:br>
              <a:rPr lang="en-US" dirty="0"/>
            </a:br>
            <a:endParaRPr lang="en-US" dirty="0">
              <a:effectLst/>
            </a:endParaRPr>
          </a:p>
          <a:p>
            <a:endParaRPr lang="en-US" dirty="0" smtClean="0"/>
          </a:p>
          <a:p>
            <a:endParaRPr lang="en-US" dirty="0">
              <a:effectLst/>
            </a:endParaRPr>
          </a:p>
          <a:p>
            <a:endParaRPr lang="en-US" dirty="0" smtClean="0"/>
          </a:p>
          <a:p>
            <a:endParaRPr lang="en-US" dirty="0">
              <a:effectLst/>
            </a:endParaRPr>
          </a:p>
        </p:txBody>
      </p:sp>
      <p:sp>
        <p:nvSpPr>
          <p:cNvPr id="2" name="Title 1"/>
          <p:cNvSpPr>
            <a:spLocks noGrp="1"/>
          </p:cNvSpPr>
          <p:nvPr>
            <p:ph type="title"/>
          </p:nvPr>
        </p:nvSpPr>
        <p:spPr>
          <a:xfrm>
            <a:off x="899592" y="472580"/>
            <a:ext cx="4896544" cy="580156"/>
          </a:xfrm>
          <a:effectLst>
            <a:outerShdw blurRad="50800" dist="38100" dir="18900000" algn="bl" rotWithShape="0">
              <a:prstClr val="black">
                <a:alpha val="40000"/>
              </a:prstClr>
            </a:outerShdw>
          </a:effectLst>
        </p:spPr>
        <p:txBody>
          <a:bodyPr>
            <a:normAutofit fontScale="90000"/>
          </a:bodyPr>
          <a:lstStyle/>
          <a:p>
            <a:pPr algn="l"/>
            <a:r>
              <a:rPr lang="en-US" sz="4000" b="1" dirty="0" smtClean="0">
                <a:solidFill>
                  <a:schemeClr val="accent6">
                    <a:lumMod val="50000"/>
                  </a:schemeClr>
                </a:solidFill>
                <a:latin typeface="+mn-lt"/>
              </a:rPr>
              <a:t>PERMANENT ESTABLISHMENT</a:t>
            </a:r>
            <a:endParaRPr lang="en-US" sz="4000" b="1" dirty="0">
              <a:solidFill>
                <a:schemeClr val="accent6">
                  <a:lumMod val="50000"/>
                </a:schemeClr>
              </a:solidFill>
              <a:latin typeface="+mn-lt"/>
            </a:endParaRPr>
          </a:p>
        </p:txBody>
      </p:sp>
      <p:sp>
        <p:nvSpPr>
          <p:cNvPr id="3" name="Content Placeholder 2"/>
          <p:cNvSpPr>
            <a:spLocks noGrp="1"/>
          </p:cNvSpPr>
          <p:nvPr>
            <p:ph idx="1"/>
          </p:nvPr>
        </p:nvSpPr>
        <p:spPr>
          <a:xfrm>
            <a:off x="258260" y="1454446"/>
            <a:ext cx="4002242" cy="2190578"/>
          </a:xfrm>
          <a:solidFill>
            <a:schemeClr val="accent6">
              <a:lumMod val="20000"/>
              <a:lumOff val="80000"/>
            </a:schemeClr>
          </a:solidFill>
          <a:ln>
            <a:noFill/>
          </a:ln>
          <a:effectLst/>
        </p:spPr>
        <p:txBody>
          <a:bodyPr>
            <a:noAutofit/>
          </a:bodyPr>
          <a:lstStyle/>
          <a:p>
            <a:pPr marL="0" indent="0" algn="just">
              <a:buNone/>
            </a:pPr>
            <a:r>
              <a:rPr lang="en-US" sz="1400" b="1" dirty="0" smtClean="0"/>
              <a:t>BENTUK USAHA TETAP (</a:t>
            </a:r>
            <a:r>
              <a:rPr lang="en-US" sz="1400" b="1" i="1" dirty="0" smtClean="0"/>
              <a:t>Permanent </a:t>
            </a:r>
            <a:r>
              <a:rPr lang="en-US" sz="1400" b="1" i="1" dirty="0" err="1" smtClean="0"/>
              <a:t>Establsihment</a:t>
            </a:r>
            <a:r>
              <a:rPr lang="en-US" sz="1400" b="1" dirty="0" smtClean="0"/>
              <a:t>)</a:t>
            </a:r>
            <a:r>
              <a:rPr lang="en-US" sz="1400" dirty="0" smtClean="0"/>
              <a:t> </a:t>
            </a:r>
            <a:r>
              <a:rPr lang="en-US" sz="1400" dirty="0" err="1"/>
              <a:t>adalah</a:t>
            </a:r>
            <a:r>
              <a:rPr lang="en-US" sz="1400" dirty="0"/>
              <a:t> </a:t>
            </a:r>
            <a:r>
              <a:rPr lang="en-US" sz="1400" dirty="0" err="1"/>
              <a:t>bentuk</a:t>
            </a:r>
            <a:r>
              <a:rPr lang="en-US" sz="1400" dirty="0"/>
              <a:t> </a:t>
            </a:r>
            <a:r>
              <a:rPr lang="en-US" sz="1400" dirty="0" err="1"/>
              <a:t>usaha</a:t>
            </a:r>
            <a:r>
              <a:rPr lang="en-US" sz="1400" dirty="0"/>
              <a:t> yang </a:t>
            </a:r>
            <a:r>
              <a:rPr lang="en-US" sz="1400" dirty="0" err="1"/>
              <a:t>dipergunakan</a:t>
            </a:r>
            <a:r>
              <a:rPr lang="en-US" sz="1400" dirty="0"/>
              <a:t> </a:t>
            </a:r>
            <a:r>
              <a:rPr lang="en-US" sz="1400" dirty="0" err="1"/>
              <a:t>oleh</a:t>
            </a:r>
            <a:r>
              <a:rPr lang="en-US" sz="1400" dirty="0"/>
              <a:t> orang </a:t>
            </a:r>
            <a:r>
              <a:rPr lang="en-US" sz="1400" dirty="0" err="1"/>
              <a:t>pribadi</a:t>
            </a:r>
            <a:r>
              <a:rPr lang="en-US" sz="1400" dirty="0"/>
              <a:t> yang </a:t>
            </a:r>
            <a:r>
              <a:rPr lang="en-US" sz="1400" dirty="0" err="1"/>
              <a:t>tidak</a:t>
            </a:r>
            <a:r>
              <a:rPr lang="en-US" sz="1400" dirty="0"/>
              <a:t> </a:t>
            </a:r>
            <a:r>
              <a:rPr lang="en-US" sz="1400" dirty="0" err="1"/>
              <a:t>bertempat</a:t>
            </a:r>
            <a:r>
              <a:rPr lang="en-US" sz="1400" dirty="0"/>
              <a:t> </a:t>
            </a:r>
            <a:r>
              <a:rPr lang="en-US" sz="1400" dirty="0" err="1"/>
              <a:t>tinggal</a:t>
            </a:r>
            <a:r>
              <a:rPr lang="en-US" sz="1400" dirty="0"/>
              <a:t> di Indonesia, orang </a:t>
            </a:r>
            <a:r>
              <a:rPr lang="en-US" sz="1400" dirty="0" err="1"/>
              <a:t>pribadi</a:t>
            </a:r>
            <a:r>
              <a:rPr lang="en-US" sz="1400" dirty="0"/>
              <a:t> yang </a:t>
            </a:r>
            <a:r>
              <a:rPr lang="en-US" sz="1400" dirty="0" err="1"/>
              <a:t>berada</a:t>
            </a:r>
            <a:r>
              <a:rPr lang="en-US" sz="1400" dirty="0"/>
              <a:t> di Indonesia </a:t>
            </a:r>
            <a:r>
              <a:rPr lang="en-US" sz="1400" dirty="0" err="1"/>
              <a:t>tidak</a:t>
            </a:r>
            <a:r>
              <a:rPr lang="en-US" sz="1400" dirty="0"/>
              <a:t> </a:t>
            </a:r>
            <a:r>
              <a:rPr lang="en-US" sz="1400" dirty="0" err="1"/>
              <a:t>lebih</a:t>
            </a:r>
            <a:r>
              <a:rPr lang="en-US" sz="1400" dirty="0"/>
              <a:t> </a:t>
            </a:r>
            <a:r>
              <a:rPr lang="en-US" sz="1400" dirty="0" err="1"/>
              <a:t>dari</a:t>
            </a:r>
            <a:r>
              <a:rPr lang="en-US" sz="1400" dirty="0"/>
              <a:t> 183 (</a:t>
            </a:r>
            <a:r>
              <a:rPr lang="en-US" sz="1400" dirty="0" err="1"/>
              <a:t>seratus</a:t>
            </a:r>
            <a:r>
              <a:rPr lang="en-US" sz="1400" dirty="0"/>
              <a:t> </a:t>
            </a:r>
            <a:r>
              <a:rPr lang="en-US" sz="1400" dirty="0" err="1"/>
              <a:t>delapan</a:t>
            </a:r>
            <a:r>
              <a:rPr lang="en-US" sz="1400" dirty="0"/>
              <a:t> </a:t>
            </a:r>
            <a:r>
              <a:rPr lang="en-US" sz="1400" dirty="0" err="1"/>
              <a:t>puluh</a:t>
            </a:r>
            <a:r>
              <a:rPr lang="en-US" sz="1400" dirty="0"/>
              <a:t> </a:t>
            </a:r>
            <a:r>
              <a:rPr lang="en-US" sz="1400" dirty="0" err="1"/>
              <a:t>tiga</a:t>
            </a:r>
            <a:r>
              <a:rPr lang="en-US" sz="1400" dirty="0"/>
              <a:t>) </a:t>
            </a:r>
            <a:r>
              <a:rPr lang="en-US" sz="1400" dirty="0" err="1"/>
              <a:t>hari</a:t>
            </a:r>
            <a:r>
              <a:rPr lang="en-US" sz="1400" dirty="0"/>
              <a:t> </a:t>
            </a:r>
            <a:r>
              <a:rPr lang="en-US" sz="1400" dirty="0" err="1"/>
              <a:t>dalam</a:t>
            </a:r>
            <a:r>
              <a:rPr lang="en-US" sz="1400" dirty="0"/>
              <a:t> </a:t>
            </a:r>
            <a:r>
              <a:rPr lang="en-US" sz="1400" dirty="0" err="1"/>
              <a:t>jangka</a:t>
            </a:r>
            <a:r>
              <a:rPr lang="en-US" sz="1400" dirty="0"/>
              <a:t> </a:t>
            </a:r>
            <a:r>
              <a:rPr lang="en-US" sz="1400" dirty="0" err="1"/>
              <a:t>waktu</a:t>
            </a:r>
            <a:r>
              <a:rPr lang="en-US" sz="1400" dirty="0"/>
              <a:t> 12 (</a:t>
            </a:r>
            <a:r>
              <a:rPr lang="en-US" sz="1400" dirty="0" err="1"/>
              <a:t>dua</a:t>
            </a:r>
            <a:r>
              <a:rPr lang="en-US" sz="1400" dirty="0"/>
              <a:t> </a:t>
            </a:r>
            <a:r>
              <a:rPr lang="en-US" sz="1400" dirty="0" err="1"/>
              <a:t>belas</a:t>
            </a:r>
            <a:r>
              <a:rPr lang="en-US" sz="1400" dirty="0"/>
              <a:t>) </a:t>
            </a:r>
            <a:r>
              <a:rPr lang="en-US" sz="1400" dirty="0" err="1"/>
              <a:t>bulan</a:t>
            </a:r>
            <a:r>
              <a:rPr lang="en-US" sz="1400" dirty="0"/>
              <a:t>, </a:t>
            </a:r>
            <a:r>
              <a:rPr lang="en-US" sz="1400" dirty="0" err="1"/>
              <a:t>dan</a:t>
            </a:r>
            <a:r>
              <a:rPr lang="en-US" sz="1400" dirty="0"/>
              <a:t> </a:t>
            </a:r>
            <a:r>
              <a:rPr lang="en-US" sz="1400" dirty="0" err="1"/>
              <a:t>badan</a:t>
            </a:r>
            <a:r>
              <a:rPr lang="en-US" sz="1400" dirty="0"/>
              <a:t> yang </a:t>
            </a:r>
            <a:r>
              <a:rPr lang="en-US" sz="1400" dirty="0" err="1"/>
              <a:t>tidak</a:t>
            </a:r>
            <a:r>
              <a:rPr lang="en-US" sz="1400" dirty="0"/>
              <a:t> </a:t>
            </a:r>
            <a:r>
              <a:rPr lang="en-US" sz="1400" dirty="0" err="1"/>
              <a:t>didirikan</a:t>
            </a:r>
            <a:r>
              <a:rPr lang="en-US" sz="1400" dirty="0"/>
              <a:t> </a:t>
            </a:r>
            <a:r>
              <a:rPr lang="en-US" sz="1400" dirty="0" err="1"/>
              <a:t>dan</a:t>
            </a:r>
            <a:r>
              <a:rPr lang="en-US" sz="1400" dirty="0"/>
              <a:t> </a:t>
            </a:r>
            <a:r>
              <a:rPr lang="en-US" sz="1400" dirty="0" err="1"/>
              <a:t>tidak</a:t>
            </a:r>
            <a:r>
              <a:rPr lang="en-US" sz="1400" dirty="0"/>
              <a:t> </a:t>
            </a:r>
            <a:r>
              <a:rPr lang="en-US" sz="1400" dirty="0" err="1"/>
              <a:t>bertempat</a:t>
            </a:r>
            <a:r>
              <a:rPr lang="en-US" sz="1400" dirty="0"/>
              <a:t> </a:t>
            </a:r>
            <a:r>
              <a:rPr lang="en-US" sz="1400" dirty="0" err="1"/>
              <a:t>kedudukan</a:t>
            </a:r>
            <a:r>
              <a:rPr lang="en-US" sz="1400" dirty="0"/>
              <a:t> di Indonesia </a:t>
            </a:r>
            <a:r>
              <a:rPr lang="en-US" sz="1400" dirty="0" err="1"/>
              <a:t>untuk</a:t>
            </a:r>
            <a:r>
              <a:rPr lang="en-US" sz="1400" dirty="0"/>
              <a:t> </a:t>
            </a:r>
            <a:r>
              <a:rPr lang="en-US" sz="1400" dirty="0" err="1"/>
              <a:t>menjalankan</a:t>
            </a:r>
            <a:r>
              <a:rPr lang="en-US" sz="1400" dirty="0"/>
              <a:t> </a:t>
            </a:r>
            <a:r>
              <a:rPr lang="en-US" sz="1400" dirty="0" err="1"/>
              <a:t>usaha</a:t>
            </a:r>
            <a:r>
              <a:rPr lang="en-US" sz="1400" dirty="0"/>
              <a:t> </a:t>
            </a:r>
            <a:r>
              <a:rPr lang="en-US" sz="1400" dirty="0" err="1"/>
              <a:t>atau</a:t>
            </a:r>
            <a:r>
              <a:rPr lang="en-US" sz="1400" dirty="0"/>
              <a:t> </a:t>
            </a:r>
            <a:r>
              <a:rPr lang="en-US" sz="1400" dirty="0" err="1"/>
              <a:t>melakukan</a:t>
            </a:r>
            <a:r>
              <a:rPr lang="en-US" sz="1400" dirty="0"/>
              <a:t> </a:t>
            </a:r>
            <a:r>
              <a:rPr lang="en-US" sz="1400" dirty="0" err="1"/>
              <a:t>kegiatan</a:t>
            </a:r>
            <a:r>
              <a:rPr lang="en-US" sz="1400" dirty="0"/>
              <a:t> di </a:t>
            </a:r>
            <a:r>
              <a:rPr lang="en-US" sz="1400" dirty="0" smtClean="0"/>
              <a:t>Indonesia. (</a:t>
            </a:r>
            <a:r>
              <a:rPr lang="en-US" sz="1400" b="1" dirty="0" err="1" smtClean="0"/>
              <a:t>pasal</a:t>
            </a:r>
            <a:r>
              <a:rPr lang="en-US" sz="1400" b="1" dirty="0" smtClean="0"/>
              <a:t> 2 </a:t>
            </a:r>
            <a:r>
              <a:rPr lang="en-US" sz="1400" b="1" dirty="0" err="1" smtClean="0"/>
              <a:t>ayat</a:t>
            </a:r>
            <a:r>
              <a:rPr lang="en-US" sz="1400" b="1" dirty="0" smtClean="0"/>
              <a:t> 5, UU </a:t>
            </a:r>
            <a:r>
              <a:rPr lang="en-US" sz="1400" b="1" dirty="0" err="1" smtClean="0"/>
              <a:t>PPh</a:t>
            </a:r>
            <a:r>
              <a:rPr lang="en-US" sz="1400" b="1" dirty="0" smtClean="0"/>
              <a:t> 36/2008</a:t>
            </a:r>
            <a:r>
              <a:rPr lang="en-US" sz="1400" dirty="0" smtClean="0"/>
              <a:t>)</a:t>
            </a:r>
            <a:endParaRPr lang="en-US" sz="1400" dirty="0"/>
          </a:p>
        </p:txBody>
      </p:sp>
      <p:sp>
        <p:nvSpPr>
          <p:cNvPr id="4" name="Dodecagon 3"/>
          <p:cNvSpPr/>
          <p:nvPr/>
        </p:nvSpPr>
        <p:spPr>
          <a:xfrm>
            <a:off x="395536" y="260648"/>
            <a:ext cx="463550" cy="423863"/>
          </a:xfrm>
          <a:prstGeom prst="dodecagon">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smtClean="0">
                <a:solidFill>
                  <a:schemeClr val="bg1"/>
                </a:solidFill>
              </a:rPr>
              <a:t>2</a:t>
            </a:r>
            <a:endParaRPr lang="en-US" sz="2000" b="1" dirty="0">
              <a:solidFill>
                <a:schemeClr val="bg1"/>
              </a:solidFill>
            </a:endParaRPr>
          </a:p>
        </p:txBody>
      </p:sp>
      <p:sp>
        <p:nvSpPr>
          <p:cNvPr id="6" name="TextBox 5"/>
          <p:cNvSpPr txBox="1"/>
          <p:nvPr/>
        </p:nvSpPr>
        <p:spPr>
          <a:xfrm>
            <a:off x="5148064" y="4969043"/>
            <a:ext cx="2736304" cy="369332"/>
          </a:xfrm>
          <a:prstGeom prst="rect">
            <a:avLst/>
          </a:prstGeom>
          <a:solidFill>
            <a:schemeClr val="tx2">
              <a:lumMod val="50000"/>
            </a:schemeClr>
          </a:solidFill>
          <a:ln>
            <a:solidFill>
              <a:schemeClr val="tx2">
                <a:lumMod val="40000"/>
                <a:lumOff val="60000"/>
              </a:schemeClr>
            </a:solidFill>
          </a:ln>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dirty="0" smtClean="0"/>
              <a:t>Permanent Establishment</a:t>
            </a:r>
            <a:endParaRPr lang="en-US" dirty="0"/>
          </a:p>
        </p:txBody>
      </p:sp>
      <p:sp>
        <p:nvSpPr>
          <p:cNvPr id="10" name="Rectangle 9"/>
          <p:cNvSpPr/>
          <p:nvPr/>
        </p:nvSpPr>
        <p:spPr>
          <a:xfrm>
            <a:off x="4499992" y="3212976"/>
            <a:ext cx="4503715" cy="523220"/>
          </a:xfrm>
          <a:prstGeom prst="rect">
            <a:avLst/>
          </a:prstGeom>
        </p:spPr>
        <p:txBody>
          <a:bodyPr wrap="square">
            <a:spAutoFit/>
          </a:bodyPr>
          <a:lstStyle/>
          <a:p>
            <a:r>
              <a:rPr lang="en-US" sz="1400" b="1" dirty="0">
                <a:solidFill>
                  <a:schemeClr val="accent2">
                    <a:lumMod val="50000"/>
                  </a:schemeClr>
                </a:solidFill>
              </a:rPr>
              <a:t>http://www.businessdictionary.com/definition/permanent-establishment.html</a:t>
            </a:r>
          </a:p>
        </p:txBody>
      </p:sp>
      <p:sp>
        <p:nvSpPr>
          <p:cNvPr id="15" name="TextBox 14"/>
          <p:cNvSpPr txBox="1"/>
          <p:nvPr/>
        </p:nvSpPr>
        <p:spPr>
          <a:xfrm>
            <a:off x="5724128" y="3779748"/>
            <a:ext cx="1600486" cy="369332"/>
          </a:xfrm>
          <a:prstGeom prst="rect">
            <a:avLst/>
          </a:prstGeom>
          <a:solidFill>
            <a:srgbClr val="92D050"/>
          </a:solidFill>
        </p:spPr>
        <p:txBody>
          <a:bodyPr wrap="square" rtlCol="0">
            <a:spAutoFit/>
          </a:bodyPr>
          <a:lstStyle/>
          <a:p>
            <a:pPr algn="ctr"/>
            <a:r>
              <a:rPr lang="en-US" b="1" dirty="0" smtClean="0"/>
              <a:t>HEAD OFFICE</a:t>
            </a:r>
          </a:p>
        </p:txBody>
      </p:sp>
      <p:sp>
        <p:nvSpPr>
          <p:cNvPr id="5" name="TextBox 4"/>
          <p:cNvSpPr txBox="1"/>
          <p:nvPr/>
        </p:nvSpPr>
        <p:spPr>
          <a:xfrm>
            <a:off x="251520" y="3861048"/>
            <a:ext cx="4032448" cy="2585323"/>
          </a:xfrm>
          <a:prstGeom prst="rect">
            <a:avLst/>
          </a:prstGeom>
          <a:noFill/>
        </p:spPr>
        <p:txBody>
          <a:bodyPr wrap="square" rtlCol="0">
            <a:spAutoFit/>
          </a:bodyPr>
          <a:lstStyle/>
          <a:p>
            <a:r>
              <a:rPr lang="en-US" dirty="0" smtClean="0"/>
              <a:t>BUT </a:t>
            </a:r>
            <a:r>
              <a:rPr lang="en-US" dirty="0" err="1" smtClean="0"/>
              <a:t>dapat</a:t>
            </a:r>
            <a:r>
              <a:rPr lang="en-US" dirty="0" smtClean="0"/>
              <a:t> </a:t>
            </a:r>
            <a:r>
              <a:rPr lang="en-US" dirty="0" err="1" smtClean="0"/>
              <a:t>berupa</a:t>
            </a:r>
            <a:r>
              <a:rPr lang="en-US" dirty="0" smtClean="0"/>
              <a:t> </a:t>
            </a:r>
            <a:r>
              <a:rPr lang="en-US" dirty="0" err="1" smtClean="0"/>
              <a:t>Tempat</a:t>
            </a:r>
            <a:r>
              <a:rPr lang="en-US" dirty="0" smtClean="0"/>
              <a:t> </a:t>
            </a:r>
            <a:r>
              <a:rPr lang="en-US" dirty="0" err="1" smtClean="0"/>
              <a:t>Kedudukan</a:t>
            </a:r>
            <a:r>
              <a:rPr lang="en-US" dirty="0" smtClean="0"/>
              <a:t> </a:t>
            </a:r>
            <a:r>
              <a:rPr lang="en-US" dirty="0" err="1" smtClean="0"/>
              <a:t>Manajemen</a:t>
            </a:r>
            <a:r>
              <a:rPr lang="en-US" dirty="0" smtClean="0"/>
              <a:t>, </a:t>
            </a:r>
            <a:r>
              <a:rPr lang="en-US" dirty="0" err="1" smtClean="0"/>
              <a:t>Cabang</a:t>
            </a:r>
            <a:r>
              <a:rPr lang="en-US" dirty="0" smtClean="0"/>
              <a:t> Perusahaan, Kantor </a:t>
            </a:r>
            <a:r>
              <a:rPr lang="en-US" dirty="0" err="1" smtClean="0"/>
              <a:t>Perwakilan</a:t>
            </a:r>
            <a:r>
              <a:rPr lang="en-US" dirty="0" smtClean="0"/>
              <a:t>, </a:t>
            </a:r>
            <a:r>
              <a:rPr lang="en-US" dirty="0" err="1" smtClean="0"/>
              <a:t>Gedung</a:t>
            </a:r>
            <a:r>
              <a:rPr lang="en-US" dirty="0" smtClean="0"/>
              <a:t> Kantor, </a:t>
            </a:r>
            <a:r>
              <a:rPr lang="en-US" dirty="0" err="1" smtClean="0"/>
              <a:t>Pabrik</a:t>
            </a:r>
            <a:r>
              <a:rPr lang="en-US" dirty="0" smtClean="0"/>
              <a:t>, </a:t>
            </a:r>
            <a:r>
              <a:rPr lang="en-US" dirty="0" err="1" smtClean="0"/>
              <a:t>Bengkel</a:t>
            </a:r>
            <a:r>
              <a:rPr lang="en-US" dirty="0" smtClean="0"/>
              <a:t>, </a:t>
            </a:r>
            <a:r>
              <a:rPr lang="en-US" dirty="0" err="1" smtClean="0"/>
              <a:t>Gudang</a:t>
            </a:r>
            <a:r>
              <a:rPr lang="en-US" dirty="0" smtClean="0"/>
              <a:t>, </a:t>
            </a:r>
            <a:r>
              <a:rPr lang="en-US" dirty="0" err="1" smtClean="0"/>
              <a:t>Ruang</a:t>
            </a:r>
            <a:r>
              <a:rPr lang="en-US" dirty="0" smtClean="0"/>
              <a:t> </a:t>
            </a:r>
            <a:r>
              <a:rPr lang="en-US" dirty="0" err="1" smtClean="0"/>
              <a:t>untuk</a:t>
            </a:r>
            <a:r>
              <a:rPr lang="en-US" dirty="0" smtClean="0"/>
              <a:t> </a:t>
            </a:r>
            <a:r>
              <a:rPr lang="en-US" dirty="0" err="1" smtClean="0"/>
              <a:t>Promosi</a:t>
            </a:r>
            <a:r>
              <a:rPr lang="en-US" dirty="0" smtClean="0"/>
              <a:t> </a:t>
            </a:r>
            <a:r>
              <a:rPr lang="en-US" dirty="0" err="1" smtClean="0"/>
              <a:t>dan</a:t>
            </a:r>
            <a:r>
              <a:rPr lang="en-US" dirty="0" smtClean="0"/>
              <a:t> </a:t>
            </a:r>
            <a:r>
              <a:rPr lang="en-US" dirty="0" err="1" smtClean="0"/>
              <a:t>Penjualan</a:t>
            </a:r>
            <a:r>
              <a:rPr lang="en-US" dirty="0" smtClean="0"/>
              <a:t>, </a:t>
            </a:r>
            <a:r>
              <a:rPr lang="en-US" dirty="0" err="1" smtClean="0"/>
              <a:t>Pertambangan</a:t>
            </a:r>
            <a:r>
              <a:rPr lang="en-US" dirty="0" smtClean="0"/>
              <a:t> </a:t>
            </a:r>
            <a:r>
              <a:rPr lang="en-US" dirty="0" err="1" smtClean="0"/>
              <a:t>migas</a:t>
            </a:r>
            <a:r>
              <a:rPr lang="en-US" dirty="0" smtClean="0"/>
              <a:t>, </a:t>
            </a:r>
            <a:r>
              <a:rPr lang="en-US" dirty="0" err="1" smtClean="0"/>
              <a:t>Perikananm</a:t>
            </a:r>
            <a:r>
              <a:rPr lang="en-US" dirty="0" smtClean="0"/>
              <a:t> </a:t>
            </a:r>
            <a:r>
              <a:rPr lang="en-US" dirty="0" err="1" smtClean="0"/>
              <a:t>peternakanm</a:t>
            </a:r>
            <a:r>
              <a:rPr lang="en-US" dirty="0" smtClean="0"/>
              <a:t> </a:t>
            </a:r>
            <a:r>
              <a:rPr lang="en-US" dirty="0" err="1" smtClean="0"/>
              <a:t>pertanian</a:t>
            </a:r>
            <a:r>
              <a:rPr lang="en-US" dirty="0" smtClean="0"/>
              <a:t>, </a:t>
            </a:r>
            <a:r>
              <a:rPr lang="en-US" dirty="0" err="1" smtClean="0"/>
              <a:t>perkebunan</a:t>
            </a:r>
            <a:r>
              <a:rPr lang="en-US" dirty="0" smtClean="0"/>
              <a:t>, </a:t>
            </a:r>
            <a:r>
              <a:rPr lang="en-US" dirty="0" err="1" smtClean="0"/>
              <a:t>atau</a:t>
            </a:r>
            <a:r>
              <a:rPr lang="en-US" dirty="0" smtClean="0"/>
              <a:t> </a:t>
            </a:r>
            <a:r>
              <a:rPr lang="en-US" dirty="0" err="1" smtClean="0"/>
              <a:t>kehutanan</a:t>
            </a:r>
            <a:r>
              <a:rPr lang="en-US" dirty="0" smtClean="0"/>
              <a:t>, </a:t>
            </a:r>
            <a:r>
              <a:rPr lang="en-US" dirty="0" err="1" smtClean="0"/>
              <a:t>proyek</a:t>
            </a:r>
            <a:r>
              <a:rPr lang="en-US" dirty="0" smtClean="0"/>
              <a:t> </a:t>
            </a:r>
            <a:r>
              <a:rPr lang="en-US" dirty="0" err="1" smtClean="0"/>
              <a:t>konstruksi</a:t>
            </a:r>
            <a:r>
              <a:rPr lang="en-US" dirty="0" smtClean="0"/>
              <a:t>, </a:t>
            </a:r>
            <a:r>
              <a:rPr lang="en-US" dirty="0" err="1" smtClean="0"/>
              <a:t>instalasi</a:t>
            </a:r>
            <a:r>
              <a:rPr lang="en-US" dirty="0" smtClean="0"/>
              <a:t> </a:t>
            </a:r>
            <a:r>
              <a:rPr lang="en-US" dirty="0" err="1" smtClean="0"/>
              <a:t>atau</a:t>
            </a:r>
            <a:r>
              <a:rPr lang="en-US" dirty="0" smtClean="0"/>
              <a:t> </a:t>
            </a:r>
            <a:r>
              <a:rPr lang="en-US" dirty="0" err="1" smtClean="0"/>
              <a:t>proyek</a:t>
            </a:r>
            <a:r>
              <a:rPr lang="en-US" dirty="0" smtClean="0"/>
              <a:t> </a:t>
            </a:r>
            <a:r>
              <a:rPr lang="en-US" dirty="0" err="1" smtClean="0"/>
              <a:t>perakitan</a:t>
            </a:r>
            <a:r>
              <a:rPr lang="en-US" dirty="0"/>
              <a:t>.</a:t>
            </a:r>
          </a:p>
        </p:txBody>
      </p:sp>
      <p:cxnSp>
        <p:nvCxnSpPr>
          <p:cNvPr id="19" name="Straight Arrow Connector 18"/>
          <p:cNvCxnSpPr>
            <a:endCxn id="6" idx="0"/>
          </p:cNvCxnSpPr>
          <p:nvPr/>
        </p:nvCxnSpPr>
        <p:spPr>
          <a:xfrm flipH="1">
            <a:off x="6516216" y="4149080"/>
            <a:ext cx="8155" cy="81996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860032" y="4559061"/>
            <a:ext cx="3672408"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7488324" y="4559061"/>
            <a:ext cx="1188132" cy="369332"/>
          </a:xfrm>
          <a:prstGeom prst="rect">
            <a:avLst/>
          </a:prstGeom>
          <a:noFill/>
        </p:spPr>
        <p:txBody>
          <a:bodyPr wrap="square" rtlCol="0">
            <a:spAutoFit/>
          </a:bodyPr>
          <a:lstStyle/>
          <a:p>
            <a:r>
              <a:rPr lang="en-US" dirty="0" smtClean="0"/>
              <a:t>Indonesia</a:t>
            </a:r>
            <a:endParaRPr lang="en-US" dirty="0"/>
          </a:p>
        </p:txBody>
      </p:sp>
      <p:sp>
        <p:nvSpPr>
          <p:cNvPr id="27" name="TextBox 26"/>
          <p:cNvSpPr txBox="1"/>
          <p:nvPr/>
        </p:nvSpPr>
        <p:spPr>
          <a:xfrm>
            <a:off x="7524328" y="4149080"/>
            <a:ext cx="1188132" cy="369332"/>
          </a:xfrm>
          <a:prstGeom prst="rect">
            <a:avLst/>
          </a:prstGeom>
          <a:noFill/>
        </p:spPr>
        <p:txBody>
          <a:bodyPr wrap="square" rtlCol="0">
            <a:spAutoFit/>
          </a:bodyPr>
          <a:lstStyle/>
          <a:p>
            <a:r>
              <a:rPr lang="en-US" dirty="0" smtClean="0"/>
              <a:t>Overseas</a:t>
            </a:r>
            <a:endParaRPr lang="en-US" dirty="0"/>
          </a:p>
        </p:txBody>
      </p:sp>
    </p:spTree>
    <p:extLst>
      <p:ext uri="{BB962C8B-B14F-4D97-AF65-F5344CB8AC3E}">
        <p14:creationId xmlns:p14="http://schemas.microsoft.com/office/powerpoint/2010/main" val="11172798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899592" y="293747"/>
            <a:ext cx="5904656" cy="830997"/>
          </a:xfrm>
          <a:prstGeom prst="rect">
            <a:avLst/>
          </a:prstGeom>
          <a:noFill/>
          <a:effectLst/>
        </p:spPr>
        <p:style>
          <a:lnRef idx="3">
            <a:schemeClr val="lt1"/>
          </a:lnRef>
          <a:fillRef idx="1">
            <a:schemeClr val="accent1"/>
          </a:fillRef>
          <a:effectRef idx="1">
            <a:schemeClr val="accent1"/>
          </a:effectRef>
          <a:fontRef idx="minor">
            <a:schemeClr val="lt1"/>
          </a:fontRef>
        </p:style>
        <p:txBody>
          <a:bodyPr wrap="square" rtlCol="0" anchor="b">
            <a:spAutoFit/>
          </a:bodyPr>
          <a:lstStyle/>
          <a:p>
            <a:pPr algn="ctr"/>
            <a:r>
              <a:rPr lang="en-US" sz="4800" b="1" dirty="0" smtClean="0">
                <a:solidFill>
                  <a:schemeClr val="tx2">
                    <a:lumMod val="50000"/>
                  </a:schemeClr>
                </a:solidFill>
              </a:rPr>
              <a:t>P</a:t>
            </a:r>
            <a:r>
              <a:rPr lang="en-US" sz="2800" b="1" dirty="0" smtClean="0">
                <a:solidFill>
                  <a:schemeClr val="tx2">
                    <a:lumMod val="50000"/>
                  </a:schemeClr>
                </a:solidFill>
              </a:rPr>
              <a:t>ERMANENT </a:t>
            </a:r>
            <a:r>
              <a:rPr lang="en-US" sz="4000" b="1" dirty="0" smtClean="0">
                <a:solidFill>
                  <a:schemeClr val="tx2">
                    <a:lumMod val="50000"/>
                  </a:schemeClr>
                </a:solidFill>
              </a:rPr>
              <a:t>E</a:t>
            </a:r>
            <a:r>
              <a:rPr lang="en-US" sz="2800" b="1" dirty="0" smtClean="0">
                <a:solidFill>
                  <a:schemeClr val="tx2">
                    <a:lumMod val="50000"/>
                  </a:schemeClr>
                </a:solidFill>
              </a:rPr>
              <a:t>STABLISHMENT </a:t>
            </a:r>
            <a:endParaRPr lang="en-US" sz="2800" b="1" dirty="0">
              <a:solidFill>
                <a:schemeClr val="tx2">
                  <a:lumMod val="50000"/>
                </a:schemeClr>
              </a:solidFill>
            </a:endParaRPr>
          </a:p>
        </p:txBody>
      </p:sp>
      <p:sp>
        <p:nvSpPr>
          <p:cNvPr id="2" name="Title 1"/>
          <p:cNvSpPr>
            <a:spLocks noGrp="1"/>
          </p:cNvSpPr>
          <p:nvPr>
            <p:ph type="title"/>
          </p:nvPr>
        </p:nvSpPr>
        <p:spPr>
          <a:xfrm>
            <a:off x="467544" y="116632"/>
            <a:ext cx="2664296" cy="576064"/>
          </a:xfrm>
          <a:ln>
            <a:noFill/>
          </a:ln>
          <a:effectLst>
            <a:outerShdw blurRad="50800" dist="38100" dir="5400000" algn="t" rotWithShape="0">
              <a:prstClr val="black">
                <a:alpha val="40000"/>
              </a:prstClr>
            </a:outerShdw>
          </a:effectLst>
        </p:spPr>
        <p:txBody>
          <a:bodyPr>
            <a:noAutofit/>
          </a:bodyPr>
          <a:lstStyle/>
          <a:p>
            <a:r>
              <a:rPr lang="en-US" sz="1600" dirty="0" smtClean="0">
                <a:solidFill>
                  <a:srgbClr val="C00000"/>
                </a:solidFill>
                <a:latin typeface="Arial Rounded MT Bold" pitchFamily="34" charset="0"/>
              </a:rPr>
              <a:t>IMPLIKASI PAJAK </a:t>
            </a:r>
            <a:endParaRPr lang="en-US" sz="1600" dirty="0">
              <a:solidFill>
                <a:srgbClr val="C00000"/>
              </a:solidFill>
              <a:latin typeface="Aparajita" pitchFamily="34" charset="0"/>
              <a:cs typeface="Aparajita" pitchFamily="34" charset="0"/>
            </a:endParaRPr>
          </a:p>
        </p:txBody>
      </p:sp>
      <p:graphicFrame>
        <p:nvGraphicFramePr>
          <p:cNvPr id="10" name="Diagram 9"/>
          <p:cNvGraphicFramePr/>
          <p:nvPr>
            <p:extLst>
              <p:ext uri="{D42A27DB-BD31-4B8C-83A1-F6EECF244321}">
                <p14:modId xmlns:p14="http://schemas.microsoft.com/office/powerpoint/2010/main" val="724288209"/>
              </p:ext>
            </p:extLst>
          </p:nvPr>
        </p:nvGraphicFramePr>
        <p:xfrm>
          <a:off x="467544" y="1124744"/>
          <a:ext cx="8352928" cy="5760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Box 14"/>
          <p:cNvSpPr txBox="1"/>
          <p:nvPr/>
        </p:nvSpPr>
        <p:spPr>
          <a:xfrm>
            <a:off x="467544" y="1895128"/>
            <a:ext cx="2664296" cy="1600438"/>
          </a:xfrm>
          <a:prstGeom prst="rect">
            <a:avLst/>
          </a:prstGeom>
          <a:solidFill>
            <a:schemeClr val="accent2">
              <a:lumMod val="40000"/>
              <a:lumOff val="60000"/>
            </a:schemeClr>
          </a:solidFill>
        </p:spPr>
        <p:txBody>
          <a:bodyPr wrap="square" rtlCol="0">
            <a:spAutoFit/>
          </a:bodyPr>
          <a:lstStyle/>
          <a:p>
            <a:r>
              <a:rPr lang="en-US" sz="1400" b="1" u="sng" dirty="0" err="1"/>
              <a:t>Setoran</a:t>
            </a:r>
            <a:r>
              <a:rPr lang="en-US" sz="1400" b="1" u="sng" dirty="0"/>
              <a:t> Modal:</a:t>
            </a:r>
            <a:r>
              <a:rPr lang="en-US" sz="1400" b="1" dirty="0"/>
              <a:t> </a:t>
            </a:r>
            <a:r>
              <a:rPr lang="en-US" sz="1400" b="1" dirty="0" err="1"/>
              <a:t>Tidak</a:t>
            </a:r>
            <a:r>
              <a:rPr lang="en-US" sz="1400" b="1" dirty="0"/>
              <a:t> </a:t>
            </a:r>
            <a:r>
              <a:rPr lang="en-US" sz="1400" b="1" dirty="0" err="1"/>
              <a:t>ada</a:t>
            </a:r>
            <a:r>
              <a:rPr lang="en-US" sz="1400" b="1" dirty="0"/>
              <a:t>, </a:t>
            </a:r>
            <a:r>
              <a:rPr lang="en-US" sz="1400" b="1" dirty="0" err="1"/>
              <a:t>tidak</a:t>
            </a:r>
            <a:r>
              <a:rPr lang="en-US" sz="1400" b="1" dirty="0"/>
              <a:t> </a:t>
            </a:r>
            <a:r>
              <a:rPr lang="en-US" sz="1400" b="1" dirty="0" err="1"/>
              <a:t>ada</a:t>
            </a:r>
            <a:r>
              <a:rPr lang="en-US" sz="1400" b="1" dirty="0"/>
              <a:t> </a:t>
            </a:r>
            <a:r>
              <a:rPr lang="en-US" sz="1400" b="1" dirty="0" err="1"/>
              <a:t>dampak</a:t>
            </a:r>
            <a:r>
              <a:rPr lang="en-US" sz="1400" b="1" dirty="0"/>
              <a:t> </a:t>
            </a:r>
            <a:r>
              <a:rPr lang="en-US" sz="1400" b="1" dirty="0" err="1" smtClean="0"/>
              <a:t>pajak</a:t>
            </a:r>
            <a:endParaRPr lang="en-US" sz="1400" b="1" dirty="0" smtClean="0"/>
          </a:p>
          <a:p>
            <a:endParaRPr lang="en-US" sz="1400" b="1" dirty="0"/>
          </a:p>
          <a:p>
            <a:r>
              <a:rPr lang="en-US" sz="1400" b="1" dirty="0" err="1" smtClean="0"/>
              <a:t>Semua</a:t>
            </a:r>
            <a:r>
              <a:rPr lang="en-US" sz="1400" b="1" dirty="0" smtClean="0"/>
              <a:t> </a:t>
            </a:r>
            <a:r>
              <a:rPr lang="en-US" sz="1400" b="1" dirty="0" err="1" smtClean="0"/>
              <a:t>setoran</a:t>
            </a:r>
            <a:r>
              <a:rPr lang="en-US" sz="1400" b="1" dirty="0" smtClean="0"/>
              <a:t> </a:t>
            </a:r>
            <a:r>
              <a:rPr lang="en-US" sz="1400" b="1" dirty="0" err="1" smtClean="0"/>
              <a:t>dana</a:t>
            </a:r>
            <a:r>
              <a:rPr lang="en-US" sz="1400" b="1" dirty="0" smtClean="0"/>
              <a:t> </a:t>
            </a:r>
            <a:r>
              <a:rPr lang="en-US" sz="1400" b="1" dirty="0" err="1" smtClean="0"/>
              <a:t>operasi</a:t>
            </a:r>
            <a:r>
              <a:rPr lang="en-US" sz="1400" b="1" dirty="0" smtClean="0"/>
              <a:t> </a:t>
            </a:r>
            <a:r>
              <a:rPr lang="en-US" sz="1400" b="1" dirty="0" err="1" smtClean="0"/>
              <a:t>bukanlah</a:t>
            </a:r>
            <a:r>
              <a:rPr lang="en-US" sz="1400" b="1" dirty="0" smtClean="0"/>
              <a:t> modal </a:t>
            </a:r>
            <a:r>
              <a:rPr lang="en-US" sz="1400" b="1" dirty="0" err="1" smtClean="0"/>
              <a:t>berbentuk</a:t>
            </a:r>
            <a:r>
              <a:rPr lang="en-US" sz="1400" b="1" dirty="0" smtClean="0"/>
              <a:t> </a:t>
            </a:r>
            <a:r>
              <a:rPr lang="en-US" sz="1400" b="1" dirty="0" err="1" smtClean="0"/>
              <a:t>saham</a:t>
            </a:r>
            <a:endParaRPr lang="en-US" sz="1400" b="1" dirty="0"/>
          </a:p>
          <a:p>
            <a:pPr marL="28575"/>
            <a:r>
              <a:rPr lang="en-US" sz="1400" b="1" dirty="0" smtClean="0"/>
              <a:t> </a:t>
            </a:r>
            <a:endParaRPr lang="en-US" sz="1400" b="1" dirty="0"/>
          </a:p>
        </p:txBody>
      </p:sp>
      <p:sp>
        <p:nvSpPr>
          <p:cNvPr id="16" name="TextBox 15"/>
          <p:cNvSpPr txBox="1"/>
          <p:nvPr/>
        </p:nvSpPr>
        <p:spPr>
          <a:xfrm>
            <a:off x="3347864" y="1905213"/>
            <a:ext cx="2664296" cy="2893100"/>
          </a:xfrm>
          <a:prstGeom prst="rect">
            <a:avLst/>
          </a:prstGeom>
          <a:solidFill>
            <a:schemeClr val="accent6">
              <a:lumMod val="60000"/>
              <a:lumOff val="40000"/>
            </a:schemeClr>
          </a:solidFill>
        </p:spPr>
        <p:txBody>
          <a:bodyPr wrap="square" rtlCol="0">
            <a:spAutoFit/>
          </a:bodyPr>
          <a:lstStyle/>
          <a:p>
            <a:r>
              <a:rPr lang="en-US" sz="1400" b="1" u="sng" dirty="0" smtClean="0"/>
              <a:t>PPN</a:t>
            </a:r>
          </a:p>
          <a:p>
            <a:pPr marL="28575"/>
            <a:r>
              <a:rPr lang="en-US" sz="1400" b="1" dirty="0" smtClean="0"/>
              <a:t>Atas </a:t>
            </a:r>
            <a:r>
              <a:rPr lang="en-US" sz="1400" b="1" dirty="0" err="1" smtClean="0"/>
              <a:t>Penyerahan</a:t>
            </a:r>
            <a:r>
              <a:rPr lang="en-US" sz="1400" b="1" dirty="0" smtClean="0"/>
              <a:t> </a:t>
            </a:r>
            <a:r>
              <a:rPr lang="en-US" sz="1400" b="1" dirty="0" err="1" smtClean="0"/>
              <a:t>Barang</a:t>
            </a:r>
            <a:r>
              <a:rPr lang="en-US" sz="1400" b="1" dirty="0" smtClean="0"/>
              <a:t> </a:t>
            </a:r>
            <a:r>
              <a:rPr lang="en-US" sz="1400" b="1" dirty="0" err="1" smtClean="0"/>
              <a:t>dan</a:t>
            </a:r>
            <a:r>
              <a:rPr lang="en-US" sz="1400" b="1" dirty="0" smtClean="0"/>
              <a:t>/</a:t>
            </a:r>
            <a:r>
              <a:rPr lang="en-US" sz="1400" b="1" dirty="0" err="1" smtClean="0"/>
              <a:t>atau</a:t>
            </a:r>
            <a:r>
              <a:rPr lang="en-US" sz="1400" b="1" dirty="0" smtClean="0"/>
              <a:t> </a:t>
            </a:r>
            <a:r>
              <a:rPr lang="en-US" sz="1400" b="1" dirty="0" err="1" smtClean="0"/>
              <a:t>Jasa</a:t>
            </a:r>
            <a:r>
              <a:rPr lang="en-US" sz="1400" b="1" dirty="0" smtClean="0"/>
              <a:t> </a:t>
            </a:r>
            <a:r>
              <a:rPr lang="en-US" sz="1400" b="1" dirty="0" err="1" smtClean="0"/>
              <a:t>Kena</a:t>
            </a:r>
            <a:r>
              <a:rPr lang="en-US" sz="1400" b="1" dirty="0" smtClean="0"/>
              <a:t> </a:t>
            </a:r>
            <a:r>
              <a:rPr lang="en-US" sz="1400" b="1" dirty="0" err="1" smtClean="0"/>
              <a:t>Pajak</a:t>
            </a:r>
            <a:endParaRPr lang="en-US" sz="1400" b="1" dirty="0" smtClean="0"/>
          </a:p>
          <a:p>
            <a:pPr marL="28575"/>
            <a:endParaRPr lang="en-US" sz="1400" b="1" dirty="0"/>
          </a:p>
          <a:p>
            <a:pPr marL="28575"/>
            <a:r>
              <a:rPr lang="en-US" sz="1400" b="1" u="sng" dirty="0" err="1" smtClean="0"/>
              <a:t>PPh</a:t>
            </a:r>
            <a:r>
              <a:rPr lang="en-US" sz="1400" b="1" u="sng" dirty="0" smtClean="0"/>
              <a:t> </a:t>
            </a:r>
            <a:r>
              <a:rPr lang="en-US" sz="1400" b="1" u="sng" dirty="0" err="1" smtClean="0"/>
              <a:t>Badan</a:t>
            </a:r>
            <a:endParaRPr lang="en-US" sz="1400" b="1" u="sng" dirty="0" smtClean="0"/>
          </a:p>
          <a:p>
            <a:pPr marL="371475" indent="-342900">
              <a:buFont typeface="+mj-lt"/>
              <a:buAutoNum type="arabicPeriod"/>
            </a:pPr>
            <a:r>
              <a:rPr lang="en-US" sz="1400" b="1" dirty="0" err="1" smtClean="0"/>
              <a:t>Nihil</a:t>
            </a:r>
            <a:r>
              <a:rPr lang="en-US" sz="1400" b="1" dirty="0" smtClean="0"/>
              <a:t>, </a:t>
            </a:r>
            <a:r>
              <a:rPr lang="en-US" sz="1400" b="1" dirty="0" err="1" smtClean="0"/>
              <a:t>apabila</a:t>
            </a:r>
            <a:r>
              <a:rPr lang="en-US" sz="1400" b="1" dirty="0" smtClean="0"/>
              <a:t> </a:t>
            </a:r>
            <a:r>
              <a:rPr lang="en-US" sz="1400" b="1" dirty="0" err="1" smtClean="0"/>
              <a:t>penghasilan</a:t>
            </a:r>
            <a:r>
              <a:rPr lang="en-US" sz="1400" b="1" dirty="0" smtClean="0"/>
              <a:t> </a:t>
            </a:r>
            <a:r>
              <a:rPr lang="en-US" sz="1400" b="1" dirty="0" err="1" smtClean="0"/>
              <a:t>dikenakan</a:t>
            </a:r>
            <a:r>
              <a:rPr lang="en-US" sz="1400" b="1" dirty="0" smtClean="0"/>
              <a:t> </a:t>
            </a:r>
            <a:r>
              <a:rPr lang="en-US" sz="1400" b="1" dirty="0" err="1" smtClean="0"/>
              <a:t>PPh</a:t>
            </a:r>
            <a:r>
              <a:rPr lang="en-US" sz="1400" b="1" dirty="0" smtClean="0"/>
              <a:t> Final;</a:t>
            </a:r>
          </a:p>
          <a:p>
            <a:pPr marL="371475" indent="-342900">
              <a:buFont typeface="+mj-lt"/>
              <a:buAutoNum type="arabicPeriod"/>
            </a:pPr>
            <a:r>
              <a:rPr lang="en-US" sz="1400" b="1" dirty="0" err="1" smtClean="0"/>
              <a:t>Tarif</a:t>
            </a:r>
            <a:r>
              <a:rPr lang="en-US" sz="1400" b="1" dirty="0" smtClean="0"/>
              <a:t> </a:t>
            </a:r>
            <a:r>
              <a:rPr lang="en-US" sz="1400" b="1" dirty="0" err="1" smtClean="0"/>
              <a:t>Pasal</a:t>
            </a:r>
            <a:r>
              <a:rPr lang="en-US" sz="1400" b="1" dirty="0" smtClean="0"/>
              <a:t> 17 UU </a:t>
            </a:r>
            <a:r>
              <a:rPr lang="en-US" sz="1400" b="1" dirty="0" err="1" smtClean="0"/>
              <a:t>PPh</a:t>
            </a:r>
            <a:r>
              <a:rPr lang="en-US" sz="1400" b="1" dirty="0"/>
              <a:t> :</a:t>
            </a:r>
            <a:r>
              <a:rPr lang="en-US" sz="1400" b="1" dirty="0" smtClean="0"/>
              <a:t> 25%  </a:t>
            </a:r>
            <a:r>
              <a:rPr lang="en-US" sz="1400" b="1" dirty="0" err="1" smtClean="0"/>
              <a:t>dari</a:t>
            </a:r>
            <a:r>
              <a:rPr lang="en-US" sz="1400" b="1" dirty="0" smtClean="0"/>
              <a:t> </a:t>
            </a:r>
            <a:r>
              <a:rPr lang="en-US" sz="1400" b="1" dirty="0" err="1" smtClean="0"/>
              <a:t>Penghasilan</a:t>
            </a:r>
            <a:r>
              <a:rPr lang="en-US" sz="1400" b="1" dirty="0" smtClean="0"/>
              <a:t> </a:t>
            </a:r>
            <a:r>
              <a:rPr lang="en-US" sz="1400" b="1" dirty="0" err="1" smtClean="0"/>
              <a:t>Kena</a:t>
            </a:r>
            <a:r>
              <a:rPr lang="en-US" sz="1400" b="1" dirty="0" smtClean="0"/>
              <a:t> </a:t>
            </a:r>
            <a:r>
              <a:rPr lang="en-US" sz="1400" b="1" dirty="0" err="1" smtClean="0"/>
              <a:t>Pajak</a:t>
            </a:r>
            <a:endParaRPr lang="en-US" sz="1400" b="1" dirty="0" smtClean="0"/>
          </a:p>
          <a:p>
            <a:pPr marL="28575"/>
            <a:endParaRPr lang="en-US" sz="1400" b="1" dirty="0"/>
          </a:p>
          <a:p>
            <a:pPr marL="28575"/>
            <a:r>
              <a:rPr lang="en-US" sz="1400" b="1" u="sng" dirty="0" err="1" smtClean="0"/>
              <a:t>PPh</a:t>
            </a:r>
            <a:r>
              <a:rPr lang="en-US" sz="1400" b="1" u="sng" dirty="0" smtClean="0"/>
              <a:t> </a:t>
            </a:r>
            <a:r>
              <a:rPr lang="en-US" sz="1400" b="1" u="sng" dirty="0" err="1" smtClean="0"/>
              <a:t>Potong</a:t>
            </a:r>
            <a:r>
              <a:rPr lang="en-US" sz="1400" b="1" u="sng" dirty="0" smtClean="0"/>
              <a:t>/</a:t>
            </a:r>
            <a:r>
              <a:rPr lang="en-US" sz="1400" b="1" u="sng" dirty="0" err="1" smtClean="0"/>
              <a:t>Pungut</a:t>
            </a:r>
            <a:endParaRPr lang="en-US" sz="1400" b="1" u="sng" dirty="0" smtClean="0"/>
          </a:p>
          <a:p>
            <a:pPr marL="28575"/>
            <a:r>
              <a:rPr lang="en-US" sz="1400" b="1" dirty="0" err="1" smtClean="0"/>
              <a:t>PPh</a:t>
            </a:r>
            <a:r>
              <a:rPr lang="en-US" sz="1400" b="1" dirty="0" smtClean="0"/>
              <a:t> </a:t>
            </a:r>
            <a:r>
              <a:rPr lang="en-US" sz="1400" b="1" dirty="0" err="1" smtClean="0"/>
              <a:t>Pasal</a:t>
            </a:r>
            <a:r>
              <a:rPr lang="en-US" sz="1400" b="1" dirty="0" smtClean="0"/>
              <a:t> 21, 22, 23, 25, 4(2), 15</a:t>
            </a:r>
          </a:p>
          <a:p>
            <a:pPr marL="28575"/>
            <a:endParaRPr lang="en-US" sz="1400" b="1" dirty="0"/>
          </a:p>
        </p:txBody>
      </p:sp>
      <p:sp>
        <p:nvSpPr>
          <p:cNvPr id="17" name="TextBox 16"/>
          <p:cNvSpPr txBox="1"/>
          <p:nvPr/>
        </p:nvSpPr>
        <p:spPr>
          <a:xfrm>
            <a:off x="6228184" y="1916832"/>
            <a:ext cx="2664296" cy="1815882"/>
          </a:xfrm>
          <a:prstGeom prst="rect">
            <a:avLst/>
          </a:prstGeom>
          <a:solidFill>
            <a:schemeClr val="tx2">
              <a:lumMod val="20000"/>
              <a:lumOff val="80000"/>
            </a:schemeClr>
          </a:solidFill>
        </p:spPr>
        <p:txBody>
          <a:bodyPr wrap="square" rtlCol="0">
            <a:spAutoFit/>
          </a:bodyPr>
          <a:lstStyle/>
          <a:p>
            <a:r>
              <a:rPr lang="en-US" sz="1400" b="1" dirty="0" err="1" smtClean="0"/>
              <a:t>Pembagian</a:t>
            </a:r>
            <a:r>
              <a:rPr lang="en-US" sz="1400" b="1" dirty="0" smtClean="0"/>
              <a:t> Laba BUT </a:t>
            </a:r>
            <a:r>
              <a:rPr lang="en-US" sz="1400" b="1" dirty="0" err="1" smtClean="0"/>
              <a:t>berupa</a:t>
            </a:r>
            <a:r>
              <a:rPr lang="en-US" sz="1400" b="1" dirty="0" smtClean="0"/>
              <a:t> </a:t>
            </a:r>
            <a:r>
              <a:rPr lang="en-US" sz="1400" b="1" dirty="0" err="1" smtClean="0"/>
              <a:t>keuntungan</a:t>
            </a:r>
            <a:r>
              <a:rPr lang="en-US" sz="1400" b="1" dirty="0" smtClean="0"/>
              <a:t>/profit after tax.</a:t>
            </a:r>
          </a:p>
          <a:p>
            <a:endParaRPr lang="en-US" sz="1400" b="1" dirty="0" smtClean="0"/>
          </a:p>
          <a:p>
            <a:r>
              <a:rPr lang="en-US" sz="1400" b="1" dirty="0" err="1" smtClean="0"/>
              <a:t>PPh</a:t>
            </a:r>
            <a:r>
              <a:rPr lang="en-US" sz="1400" b="1" dirty="0" smtClean="0"/>
              <a:t> yang </a:t>
            </a:r>
            <a:r>
              <a:rPr lang="en-US" sz="1400" b="1" dirty="0" err="1" smtClean="0"/>
              <a:t>dipotong</a:t>
            </a:r>
            <a:r>
              <a:rPr lang="en-US" sz="1400" b="1" dirty="0" smtClean="0"/>
              <a:t> (Branch Profit Tax) </a:t>
            </a:r>
            <a:r>
              <a:rPr lang="en-US" sz="1400" b="1" dirty="0" err="1" smtClean="0"/>
              <a:t>dikenakan</a:t>
            </a:r>
            <a:r>
              <a:rPr lang="en-US" sz="1400" b="1" dirty="0" smtClean="0"/>
              <a:t> </a:t>
            </a:r>
            <a:r>
              <a:rPr lang="en-US" sz="1400" b="1" dirty="0" err="1" smtClean="0"/>
              <a:t>atas</a:t>
            </a:r>
            <a:r>
              <a:rPr lang="en-US" sz="1400" b="1" dirty="0" smtClean="0"/>
              <a:t> </a:t>
            </a:r>
            <a:r>
              <a:rPr lang="en-US" sz="1400" b="1" dirty="0" err="1" smtClean="0"/>
              <a:t>pembayaran</a:t>
            </a:r>
            <a:r>
              <a:rPr lang="en-US" sz="1400" b="1" dirty="0" smtClean="0"/>
              <a:t> Profit </a:t>
            </a:r>
            <a:r>
              <a:rPr lang="en-US" sz="1400" b="1" dirty="0" err="1" smtClean="0"/>
              <a:t>kepada</a:t>
            </a:r>
            <a:r>
              <a:rPr lang="en-US" sz="1400" b="1" dirty="0" smtClean="0"/>
              <a:t> </a:t>
            </a:r>
            <a:r>
              <a:rPr lang="en-US" sz="1400" b="1" dirty="0" err="1" smtClean="0"/>
              <a:t>Induk</a:t>
            </a:r>
            <a:r>
              <a:rPr lang="en-US" sz="1400" b="1" dirty="0" smtClean="0"/>
              <a:t>:</a:t>
            </a:r>
          </a:p>
          <a:p>
            <a:pPr marL="274638" indent="-274638">
              <a:buFont typeface="+mj-lt"/>
              <a:buAutoNum type="arabicPeriod"/>
            </a:pPr>
            <a:r>
              <a:rPr lang="en-US" sz="1400" b="1" dirty="0" err="1" smtClean="0"/>
              <a:t>PPh</a:t>
            </a:r>
            <a:r>
              <a:rPr lang="en-US" sz="1400" b="1" dirty="0" smtClean="0"/>
              <a:t> ps.26 : 20% final</a:t>
            </a:r>
          </a:p>
          <a:p>
            <a:pPr marL="274638" indent="-274638">
              <a:buAutoNum type="arabicPeriod" startAt="2"/>
            </a:pPr>
            <a:r>
              <a:rPr lang="en-US" sz="1400" b="1" dirty="0" smtClean="0"/>
              <a:t>Treaty Tax Rate</a:t>
            </a:r>
          </a:p>
        </p:txBody>
      </p:sp>
      <p:pic>
        <p:nvPicPr>
          <p:cNvPr id="6148"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41519" y="3933056"/>
            <a:ext cx="2886075" cy="146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2105" y="4077073"/>
            <a:ext cx="2175173"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77627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499992" y="372720"/>
            <a:ext cx="4248472" cy="2585323"/>
          </a:xfrm>
          <a:prstGeom prst="rect">
            <a:avLst/>
          </a:prstGeom>
          <a:solidFill>
            <a:schemeClr val="bg1">
              <a:lumMod val="85000"/>
            </a:schemeClr>
          </a:solidFill>
          <a:effectLst>
            <a:outerShdw blurRad="50800" dist="38100" dir="5400000" algn="t" rotWithShape="0">
              <a:prstClr val="black">
                <a:alpha val="40000"/>
              </a:prstClr>
            </a:outerShdw>
          </a:effectLst>
          <a:scene3d>
            <a:camera prst="orthographicFront"/>
            <a:lightRig rig="threePt" dir="t"/>
          </a:scene3d>
          <a:sp3d>
            <a:bevelT/>
          </a:sp3d>
        </p:spPr>
        <p:txBody>
          <a:bodyPr wrap="square">
            <a:spAutoFit/>
          </a:bodyPr>
          <a:lstStyle/>
          <a:p>
            <a:pPr algn="just"/>
            <a:r>
              <a:rPr lang="en-US" b="1" dirty="0">
                <a:solidFill>
                  <a:srgbClr val="002060"/>
                </a:solidFill>
                <a:latin typeface="+mj-lt"/>
                <a:cs typeface="Arial" pitchFamily="34" charset="0"/>
              </a:rPr>
              <a:t>Joint Operating Agreement</a:t>
            </a:r>
          </a:p>
          <a:p>
            <a:pPr algn="just"/>
            <a:endParaRPr lang="en-US" b="1" dirty="0">
              <a:solidFill>
                <a:srgbClr val="002060"/>
              </a:solidFill>
              <a:latin typeface="+mj-lt"/>
              <a:cs typeface="Arial" pitchFamily="34" charset="0"/>
            </a:endParaRPr>
          </a:p>
          <a:p>
            <a:pPr algn="just"/>
            <a:r>
              <a:rPr lang="en-US" b="1" dirty="0">
                <a:solidFill>
                  <a:srgbClr val="002060"/>
                </a:solidFill>
                <a:latin typeface="+mj-lt"/>
                <a:cs typeface="Arial" pitchFamily="34" charset="0"/>
              </a:rPr>
              <a:t>Any contract, </a:t>
            </a:r>
            <a:r>
              <a:rPr lang="en-US" b="1" dirty="0" smtClean="0">
                <a:solidFill>
                  <a:srgbClr val="002060"/>
                </a:solidFill>
                <a:latin typeface="+mj-lt"/>
                <a:cs typeface="Arial" pitchFamily="34" charset="0"/>
              </a:rPr>
              <a:t>agreement, </a:t>
            </a:r>
            <a:r>
              <a:rPr lang="en-US" b="1" dirty="0">
                <a:solidFill>
                  <a:srgbClr val="002060"/>
                </a:solidFill>
                <a:latin typeface="+mj-lt"/>
                <a:cs typeface="Arial" pitchFamily="34" charset="0"/>
              </a:rPr>
              <a:t>or other arrangement entered into by two or more businesses in which the operations and the physical facilities of a failing business are merged, although each business retains its status as a separate entity in terms of profits and individual mission.</a:t>
            </a:r>
            <a:endParaRPr lang="en-US" dirty="0">
              <a:effectLst/>
            </a:endParaRPr>
          </a:p>
        </p:txBody>
      </p:sp>
      <p:sp>
        <p:nvSpPr>
          <p:cNvPr id="2" name="Title 1"/>
          <p:cNvSpPr>
            <a:spLocks noGrp="1"/>
          </p:cNvSpPr>
          <p:nvPr>
            <p:ph type="title"/>
          </p:nvPr>
        </p:nvSpPr>
        <p:spPr>
          <a:xfrm>
            <a:off x="446856" y="256556"/>
            <a:ext cx="4485184" cy="580156"/>
          </a:xfrm>
          <a:effectLst>
            <a:outerShdw blurRad="50800" dist="38100" dir="18900000" algn="bl" rotWithShape="0">
              <a:prstClr val="black">
                <a:alpha val="40000"/>
              </a:prstClr>
            </a:outerShdw>
          </a:effectLst>
        </p:spPr>
        <p:txBody>
          <a:bodyPr>
            <a:normAutofit/>
          </a:bodyPr>
          <a:lstStyle/>
          <a:p>
            <a:r>
              <a:rPr lang="en-US" sz="3200" b="1" dirty="0" smtClean="0">
                <a:solidFill>
                  <a:srgbClr val="002060"/>
                </a:solidFill>
                <a:latin typeface="+mn-lt"/>
              </a:rPr>
              <a:t>JOINT OPERATION</a:t>
            </a:r>
            <a:endParaRPr lang="en-US" sz="3200" b="1" dirty="0">
              <a:solidFill>
                <a:srgbClr val="002060"/>
              </a:solidFill>
              <a:latin typeface="+mn-lt"/>
            </a:endParaRPr>
          </a:p>
        </p:txBody>
      </p:sp>
      <p:sp>
        <p:nvSpPr>
          <p:cNvPr id="3" name="Content Placeholder 2"/>
          <p:cNvSpPr>
            <a:spLocks noGrp="1"/>
          </p:cNvSpPr>
          <p:nvPr>
            <p:ph idx="1"/>
          </p:nvPr>
        </p:nvSpPr>
        <p:spPr>
          <a:xfrm>
            <a:off x="381080" y="1268760"/>
            <a:ext cx="3936973" cy="2118571"/>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a:ln>
            <a:noFill/>
          </a:ln>
          <a:effectLst/>
        </p:spPr>
        <p:txBody>
          <a:bodyPr>
            <a:normAutofit/>
          </a:bodyPr>
          <a:lstStyle/>
          <a:p>
            <a:pPr marL="182563" indent="0" algn="just">
              <a:buNone/>
            </a:pPr>
            <a:r>
              <a:rPr lang="en-US" sz="1800" b="1" i="1" dirty="0"/>
              <a:t>Joint </a:t>
            </a:r>
            <a:r>
              <a:rPr lang="en-US" sz="1800" b="1" i="1" dirty="0" smtClean="0"/>
              <a:t>Operation</a:t>
            </a:r>
            <a:r>
              <a:rPr lang="en-US" sz="1800" i="1" dirty="0" smtClean="0"/>
              <a:t> </a:t>
            </a:r>
            <a:r>
              <a:rPr lang="en-US" sz="1800" dirty="0" err="1"/>
              <a:t>merupakan</a:t>
            </a:r>
            <a:r>
              <a:rPr lang="en-US" sz="1800" dirty="0"/>
              <a:t> </a:t>
            </a:r>
            <a:r>
              <a:rPr lang="en-US" sz="1800" dirty="0" err="1" smtClean="0"/>
              <a:t>Kegiatan</a:t>
            </a:r>
            <a:r>
              <a:rPr lang="en-US" sz="1800" dirty="0" smtClean="0"/>
              <a:t> </a:t>
            </a:r>
            <a:r>
              <a:rPr lang="en-US" sz="1800" dirty="0" err="1" smtClean="0"/>
              <a:t>operasi</a:t>
            </a:r>
            <a:r>
              <a:rPr lang="en-US" sz="1800" dirty="0" smtClean="0"/>
              <a:t> yang </a:t>
            </a:r>
            <a:r>
              <a:rPr lang="en-US" sz="1800" dirty="0" err="1" smtClean="0"/>
              <a:t>dilakukan</a:t>
            </a:r>
            <a:r>
              <a:rPr lang="en-US" sz="1800" dirty="0" smtClean="0"/>
              <a:t> </a:t>
            </a:r>
            <a:r>
              <a:rPr lang="en-US" sz="1800" dirty="0" err="1" smtClean="0"/>
              <a:t>oleh</a:t>
            </a:r>
            <a:r>
              <a:rPr lang="en-US" sz="1800" dirty="0"/>
              <a:t> </a:t>
            </a:r>
            <a:r>
              <a:rPr lang="en-US" sz="1800" dirty="0" err="1" smtClean="0"/>
              <a:t>badan</a:t>
            </a:r>
            <a:r>
              <a:rPr lang="en-US" sz="1800" dirty="0" smtClean="0"/>
              <a:t> </a:t>
            </a:r>
            <a:r>
              <a:rPr lang="en-US" sz="1800" dirty="0" err="1" smtClean="0"/>
              <a:t>operasi</a:t>
            </a:r>
            <a:r>
              <a:rPr lang="en-US" sz="1800" dirty="0" smtClean="0"/>
              <a:t> </a:t>
            </a:r>
            <a:r>
              <a:rPr lang="en-US" sz="1800" dirty="0" err="1" smtClean="0"/>
              <a:t>bersama</a:t>
            </a:r>
            <a:r>
              <a:rPr lang="en-US" sz="1800" dirty="0" smtClean="0"/>
              <a:t>, </a:t>
            </a:r>
            <a:r>
              <a:rPr lang="en-US" sz="1800" dirty="0" err="1" smtClean="0"/>
              <a:t>dimana</a:t>
            </a:r>
            <a:r>
              <a:rPr lang="en-US" sz="1800" dirty="0" smtClean="0"/>
              <a:t> </a:t>
            </a:r>
            <a:r>
              <a:rPr lang="en-US" sz="1800" dirty="0" err="1" smtClean="0"/>
              <a:t>secara</a:t>
            </a:r>
            <a:r>
              <a:rPr lang="en-US" sz="1800" dirty="0" smtClean="0"/>
              <a:t> </a:t>
            </a:r>
            <a:r>
              <a:rPr lang="en-US" sz="1800" dirty="0" err="1" smtClean="0"/>
              <a:t>struktur</a:t>
            </a:r>
            <a:r>
              <a:rPr lang="en-US" sz="1800" dirty="0" smtClean="0"/>
              <a:t> </a:t>
            </a:r>
            <a:r>
              <a:rPr lang="en-US" sz="1800" dirty="0" err="1" smtClean="0"/>
              <a:t>organisasi</a:t>
            </a:r>
            <a:r>
              <a:rPr lang="en-US" sz="1800" dirty="0" smtClean="0"/>
              <a:t> </a:t>
            </a:r>
            <a:r>
              <a:rPr lang="en-US" sz="1800" dirty="0" err="1" smtClean="0"/>
              <a:t>ditempatkan</a:t>
            </a:r>
            <a:r>
              <a:rPr lang="en-US" sz="1800" dirty="0" smtClean="0"/>
              <a:t>  </a:t>
            </a:r>
            <a:r>
              <a:rPr lang="en-US" sz="1800" dirty="0" err="1" smtClean="0"/>
              <a:t>perwakilan</a:t>
            </a:r>
            <a:r>
              <a:rPr lang="en-US" sz="1800" dirty="0" smtClean="0"/>
              <a:t> </a:t>
            </a:r>
            <a:r>
              <a:rPr lang="en-US" sz="1800" dirty="0" err="1" smtClean="0"/>
              <a:t>dari</a:t>
            </a:r>
            <a:r>
              <a:rPr lang="en-US" sz="1800" dirty="0" smtClean="0"/>
              <a:t> </a:t>
            </a:r>
            <a:r>
              <a:rPr lang="en-US" sz="1800" dirty="0" err="1" smtClean="0"/>
              <a:t>masing-masing</a:t>
            </a:r>
            <a:r>
              <a:rPr lang="en-US" sz="1800" dirty="0" smtClean="0"/>
              <a:t> </a:t>
            </a:r>
            <a:r>
              <a:rPr lang="en-US" sz="1800" dirty="0" err="1" smtClean="0"/>
              <a:t>badan</a:t>
            </a:r>
            <a:r>
              <a:rPr lang="en-US" sz="1800" dirty="0" smtClean="0"/>
              <a:t> yang </a:t>
            </a:r>
            <a:r>
              <a:rPr lang="en-US" sz="1800" dirty="0" err="1" smtClean="0"/>
              <a:t>membentuk</a:t>
            </a:r>
            <a:r>
              <a:rPr lang="en-US" sz="1800" dirty="0" smtClean="0"/>
              <a:t> </a:t>
            </a:r>
            <a:r>
              <a:rPr lang="en-US" sz="1800" dirty="0" err="1" smtClean="0"/>
              <a:t>Badan</a:t>
            </a:r>
            <a:r>
              <a:rPr lang="en-US" sz="1800" dirty="0" smtClean="0"/>
              <a:t> </a:t>
            </a:r>
            <a:r>
              <a:rPr lang="en-US" sz="1800" dirty="0" err="1" smtClean="0"/>
              <a:t>Operasi</a:t>
            </a:r>
            <a:r>
              <a:rPr lang="en-US" sz="1800" dirty="0" smtClean="0"/>
              <a:t> </a:t>
            </a:r>
            <a:r>
              <a:rPr lang="en-US" sz="1800" dirty="0" err="1" smtClean="0"/>
              <a:t>Bersama</a:t>
            </a:r>
            <a:r>
              <a:rPr lang="en-US" sz="1800" dirty="0" smtClean="0"/>
              <a:t>.</a:t>
            </a:r>
            <a:endParaRPr lang="en-US" sz="1800" dirty="0"/>
          </a:p>
        </p:txBody>
      </p:sp>
      <p:sp>
        <p:nvSpPr>
          <p:cNvPr id="4" name="Dodecagon 3"/>
          <p:cNvSpPr/>
          <p:nvPr/>
        </p:nvSpPr>
        <p:spPr>
          <a:xfrm>
            <a:off x="395536" y="319126"/>
            <a:ext cx="463550" cy="423863"/>
          </a:xfrm>
          <a:prstGeom prst="dodecagon">
            <a:avLst/>
          </a:prstGeom>
          <a:solidFill>
            <a:srgbClr val="00206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smtClean="0">
                <a:solidFill>
                  <a:schemeClr val="bg1"/>
                </a:solidFill>
              </a:rPr>
              <a:t>3</a:t>
            </a:r>
            <a:endParaRPr lang="en-US" sz="2000" b="1" dirty="0">
              <a:solidFill>
                <a:schemeClr val="bg1"/>
              </a:solidFill>
            </a:endParaRPr>
          </a:p>
        </p:txBody>
      </p:sp>
      <p:sp>
        <p:nvSpPr>
          <p:cNvPr id="6" name="TextBox 5"/>
          <p:cNvSpPr txBox="1"/>
          <p:nvPr/>
        </p:nvSpPr>
        <p:spPr>
          <a:xfrm>
            <a:off x="4788025" y="3681898"/>
            <a:ext cx="1361212" cy="369332"/>
          </a:xfrm>
          <a:prstGeom prst="rect">
            <a:avLst/>
          </a:prstGeom>
          <a:solidFill>
            <a:schemeClr val="tx2">
              <a:lumMod val="50000"/>
            </a:schemeClr>
          </a:solidFill>
          <a:ln>
            <a:solidFill>
              <a:schemeClr val="tx2">
                <a:lumMod val="40000"/>
                <a:lumOff val="60000"/>
              </a:schemeClr>
            </a:solidFill>
          </a:ln>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dirty="0" smtClean="0"/>
              <a:t>Company 1</a:t>
            </a:r>
            <a:endParaRPr lang="en-US" dirty="0"/>
          </a:p>
        </p:txBody>
      </p:sp>
      <p:sp>
        <p:nvSpPr>
          <p:cNvPr id="9" name="Rectangle 8"/>
          <p:cNvSpPr/>
          <p:nvPr/>
        </p:nvSpPr>
        <p:spPr>
          <a:xfrm>
            <a:off x="375360" y="4005064"/>
            <a:ext cx="3936973" cy="1477328"/>
          </a:xfrm>
          <a:prstGeom prst="rect">
            <a:avLst/>
          </a:prstGeom>
          <a:ln>
            <a:solidFill>
              <a:schemeClr val="bg1"/>
            </a:solidFill>
          </a:ln>
        </p:spPr>
        <p:txBody>
          <a:bodyPr wrap="square">
            <a:spAutoFit/>
          </a:bodyPr>
          <a:lstStyle/>
          <a:p>
            <a:pPr marL="182563" indent="0" algn="just">
              <a:buNone/>
            </a:pPr>
            <a:r>
              <a:rPr lang="en-US" i="1" dirty="0" smtClean="0"/>
              <a:t>Joint Committee </a:t>
            </a:r>
            <a:r>
              <a:rPr lang="en-US" i="1" dirty="0" err="1" smtClean="0"/>
              <a:t>sebagai</a:t>
            </a:r>
            <a:r>
              <a:rPr lang="en-US" i="1" dirty="0" smtClean="0"/>
              <a:t> </a:t>
            </a:r>
            <a:r>
              <a:rPr lang="en-US" i="1" dirty="0" err="1" smtClean="0"/>
              <a:t>Manajemen</a:t>
            </a:r>
            <a:r>
              <a:rPr lang="en-US" dirty="0" smtClean="0"/>
              <a:t> </a:t>
            </a:r>
            <a:r>
              <a:rPr lang="en-US" dirty="0" err="1" smtClean="0"/>
              <a:t>Pengawasan</a:t>
            </a:r>
            <a:r>
              <a:rPr lang="en-US" dirty="0" smtClean="0"/>
              <a:t> </a:t>
            </a:r>
            <a:r>
              <a:rPr lang="en-US" dirty="0" err="1" smtClean="0"/>
              <a:t>operasi</a:t>
            </a:r>
            <a:r>
              <a:rPr lang="en-US" dirty="0" smtClean="0"/>
              <a:t> </a:t>
            </a:r>
            <a:r>
              <a:rPr lang="en-US" dirty="0" err="1" smtClean="0"/>
              <a:t>dan</a:t>
            </a:r>
            <a:r>
              <a:rPr lang="en-US" dirty="0" smtClean="0"/>
              <a:t> </a:t>
            </a:r>
            <a:r>
              <a:rPr lang="en-US" dirty="0" err="1" smtClean="0"/>
              <a:t>pendanaan</a:t>
            </a:r>
            <a:r>
              <a:rPr lang="en-US" i="1" dirty="0" smtClean="0"/>
              <a:t> Joint Operation.  </a:t>
            </a:r>
            <a:r>
              <a:rPr lang="en-US" dirty="0" err="1" smtClean="0"/>
              <a:t>Aktivitas</a:t>
            </a:r>
            <a:r>
              <a:rPr lang="en-US" dirty="0" smtClean="0"/>
              <a:t> </a:t>
            </a:r>
            <a:r>
              <a:rPr lang="en-US" dirty="0" err="1" smtClean="0"/>
              <a:t>pendanaan</a:t>
            </a:r>
            <a:r>
              <a:rPr lang="en-US" dirty="0" smtClean="0"/>
              <a:t> </a:t>
            </a:r>
            <a:r>
              <a:rPr lang="en-US" dirty="0" err="1" smtClean="0"/>
              <a:t>dan</a:t>
            </a:r>
            <a:r>
              <a:rPr lang="en-US" dirty="0" smtClean="0"/>
              <a:t> </a:t>
            </a:r>
            <a:r>
              <a:rPr lang="en-US" dirty="0" err="1" smtClean="0"/>
              <a:t>komersial</a:t>
            </a:r>
            <a:r>
              <a:rPr lang="en-US" dirty="0" smtClean="0"/>
              <a:t> </a:t>
            </a:r>
            <a:r>
              <a:rPr lang="en-US" dirty="0" err="1" smtClean="0"/>
              <a:t>dilakukan</a:t>
            </a:r>
            <a:r>
              <a:rPr lang="en-US" dirty="0" smtClean="0"/>
              <a:t> </a:t>
            </a:r>
            <a:r>
              <a:rPr lang="en-US" dirty="0" err="1" smtClean="0"/>
              <a:t>oleh</a:t>
            </a:r>
            <a:r>
              <a:rPr lang="en-US" dirty="0" smtClean="0"/>
              <a:t> </a:t>
            </a:r>
            <a:r>
              <a:rPr lang="en-US" dirty="0" err="1" smtClean="0"/>
              <a:t>badan</a:t>
            </a:r>
            <a:r>
              <a:rPr lang="en-US" dirty="0" smtClean="0"/>
              <a:t> yang </a:t>
            </a:r>
            <a:r>
              <a:rPr lang="en-US" dirty="0" err="1" smtClean="0"/>
              <a:t>membentuk</a:t>
            </a:r>
            <a:r>
              <a:rPr lang="en-US" dirty="0" smtClean="0"/>
              <a:t> JO.</a:t>
            </a:r>
            <a:endParaRPr lang="en-US" dirty="0"/>
          </a:p>
        </p:txBody>
      </p:sp>
      <p:cxnSp>
        <p:nvCxnSpPr>
          <p:cNvPr id="12" name="Elbow Connector 11"/>
          <p:cNvCxnSpPr>
            <a:stCxn id="6" idx="3"/>
          </p:cNvCxnSpPr>
          <p:nvPr/>
        </p:nvCxnSpPr>
        <p:spPr>
          <a:xfrm>
            <a:off x="6149237" y="3866564"/>
            <a:ext cx="551304" cy="1299215"/>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4" name="Elbow Connector 13"/>
          <p:cNvCxnSpPr>
            <a:stCxn id="17" idx="1"/>
          </p:cNvCxnSpPr>
          <p:nvPr/>
        </p:nvCxnSpPr>
        <p:spPr>
          <a:xfrm rot="10800000" flipV="1">
            <a:off x="6730839" y="3866563"/>
            <a:ext cx="439934" cy="1299215"/>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04397" y="5163924"/>
            <a:ext cx="2592288" cy="369332"/>
          </a:xfrm>
          <a:prstGeom prst="rect">
            <a:avLst/>
          </a:prstGeom>
          <a:solidFill>
            <a:srgbClr val="92D050"/>
          </a:solidFill>
        </p:spPr>
        <p:txBody>
          <a:bodyPr wrap="square" rtlCol="0">
            <a:spAutoFit/>
          </a:bodyPr>
          <a:lstStyle/>
          <a:p>
            <a:pPr algn="ctr"/>
            <a:r>
              <a:rPr lang="en-US" dirty="0" smtClean="0"/>
              <a:t>Joint Operation</a:t>
            </a:r>
            <a:endParaRPr lang="en-US" dirty="0"/>
          </a:p>
        </p:txBody>
      </p:sp>
      <p:sp>
        <p:nvSpPr>
          <p:cNvPr id="5" name="TextBox 4"/>
          <p:cNvSpPr txBox="1"/>
          <p:nvPr/>
        </p:nvSpPr>
        <p:spPr>
          <a:xfrm>
            <a:off x="5292080" y="4544354"/>
            <a:ext cx="2880319" cy="369332"/>
          </a:xfrm>
          <a:prstGeom prst="rect">
            <a:avLst/>
          </a:prstGeom>
          <a:noFill/>
        </p:spPr>
        <p:txBody>
          <a:bodyPr wrap="square" rtlCol="0">
            <a:spAutoFit/>
          </a:bodyPr>
          <a:lstStyle/>
          <a:p>
            <a:pPr algn="ctr"/>
            <a:r>
              <a:rPr lang="en-US" b="1" dirty="0" smtClean="0"/>
              <a:t>Joint Operating Agreement</a:t>
            </a:r>
            <a:endParaRPr lang="en-US" b="1" dirty="0"/>
          </a:p>
        </p:txBody>
      </p:sp>
      <p:sp>
        <p:nvSpPr>
          <p:cNvPr id="11" name="Rectangle 10"/>
          <p:cNvSpPr/>
          <p:nvPr/>
        </p:nvSpPr>
        <p:spPr>
          <a:xfrm>
            <a:off x="4512568" y="3000494"/>
            <a:ext cx="4235896" cy="523220"/>
          </a:xfrm>
          <a:prstGeom prst="rect">
            <a:avLst/>
          </a:prstGeom>
        </p:spPr>
        <p:txBody>
          <a:bodyPr wrap="square">
            <a:spAutoFit/>
          </a:bodyPr>
          <a:lstStyle/>
          <a:p>
            <a:r>
              <a:rPr lang="en-US" sz="1400" dirty="0">
                <a:hlinkClick r:id="rId2"/>
              </a:rPr>
              <a:t>http://</a:t>
            </a:r>
            <a:r>
              <a:rPr lang="en-US" sz="1400" dirty="0" smtClean="0">
                <a:hlinkClick r:id="rId2"/>
              </a:rPr>
              <a:t>legal-dictionary.thefreedictionary.com/</a:t>
            </a:r>
            <a:r>
              <a:rPr lang="en-US" sz="1400" dirty="0" smtClean="0"/>
              <a:t> </a:t>
            </a:r>
            <a:r>
              <a:rPr lang="en-US" sz="1400" dirty="0" err="1" smtClean="0"/>
              <a:t>Joint+Operating+Agreement</a:t>
            </a:r>
            <a:endParaRPr lang="en-US" sz="1400" dirty="0"/>
          </a:p>
        </p:txBody>
      </p:sp>
      <p:sp>
        <p:nvSpPr>
          <p:cNvPr id="17" name="TextBox 16"/>
          <p:cNvSpPr txBox="1"/>
          <p:nvPr/>
        </p:nvSpPr>
        <p:spPr>
          <a:xfrm>
            <a:off x="7170773" y="3681898"/>
            <a:ext cx="1361212" cy="369332"/>
          </a:xfrm>
          <a:prstGeom prst="rect">
            <a:avLst/>
          </a:prstGeom>
          <a:solidFill>
            <a:schemeClr val="tx2">
              <a:lumMod val="50000"/>
            </a:schemeClr>
          </a:solidFill>
          <a:ln>
            <a:solidFill>
              <a:schemeClr val="tx2">
                <a:lumMod val="40000"/>
                <a:lumOff val="60000"/>
              </a:schemeClr>
            </a:solidFill>
          </a:ln>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dirty="0" smtClean="0"/>
              <a:t>Company 2</a:t>
            </a:r>
            <a:endParaRPr lang="en-US" dirty="0"/>
          </a:p>
        </p:txBody>
      </p:sp>
    </p:spTree>
    <p:extLst>
      <p:ext uri="{BB962C8B-B14F-4D97-AF65-F5344CB8AC3E}">
        <p14:creationId xmlns:p14="http://schemas.microsoft.com/office/powerpoint/2010/main" val="37208643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899592" y="293747"/>
            <a:ext cx="5904656" cy="830997"/>
          </a:xfrm>
          <a:prstGeom prst="rect">
            <a:avLst/>
          </a:prstGeom>
          <a:noFill/>
          <a:effectLst/>
        </p:spPr>
        <p:style>
          <a:lnRef idx="3">
            <a:schemeClr val="lt1"/>
          </a:lnRef>
          <a:fillRef idx="1">
            <a:schemeClr val="accent1"/>
          </a:fillRef>
          <a:effectRef idx="1">
            <a:schemeClr val="accent1"/>
          </a:effectRef>
          <a:fontRef idx="minor">
            <a:schemeClr val="lt1"/>
          </a:fontRef>
        </p:style>
        <p:txBody>
          <a:bodyPr wrap="square" rtlCol="0" anchor="b">
            <a:spAutoFit/>
          </a:bodyPr>
          <a:lstStyle/>
          <a:p>
            <a:pPr algn="ctr"/>
            <a:r>
              <a:rPr lang="en-US" sz="4800" b="1" dirty="0" smtClean="0">
                <a:solidFill>
                  <a:schemeClr val="tx2">
                    <a:lumMod val="50000"/>
                  </a:schemeClr>
                </a:solidFill>
              </a:rPr>
              <a:t>J</a:t>
            </a:r>
            <a:r>
              <a:rPr lang="en-US" sz="2800" b="1" dirty="0" smtClean="0">
                <a:solidFill>
                  <a:schemeClr val="tx2">
                    <a:lumMod val="50000"/>
                  </a:schemeClr>
                </a:solidFill>
              </a:rPr>
              <a:t>OINT </a:t>
            </a:r>
            <a:r>
              <a:rPr lang="en-US" sz="4000" b="1" dirty="0" smtClean="0">
                <a:solidFill>
                  <a:schemeClr val="tx2">
                    <a:lumMod val="50000"/>
                  </a:schemeClr>
                </a:solidFill>
              </a:rPr>
              <a:t>O</a:t>
            </a:r>
            <a:r>
              <a:rPr lang="en-US" sz="2800" b="1" dirty="0" smtClean="0">
                <a:solidFill>
                  <a:schemeClr val="tx2">
                    <a:lumMod val="50000"/>
                  </a:schemeClr>
                </a:solidFill>
              </a:rPr>
              <a:t>PERATIONS </a:t>
            </a:r>
            <a:endParaRPr lang="en-US" sz="2800" b="1" dirty="0">
              <a:solidFill>
                <a:schemeClr val="tx2">
                  <a:lumMod val="50000"/>
                </a:schemeClr>
              </a:solidFill>
            </a:endParaRPr>
          </a:p>
        </p:txBody>
      </p:sp>
      <p:sp>
        <p:nvSpPr>
          <p:cNvPr id="2" name="Title 1"/>
          <p:cNvSpPr>
            <a:spLocks noGrp="1"/>
          </p:cNvSpPr>
          <p:nvPr>
            <p:ph type="title"/>
          </p:nvPr>
        </p:nvSpPr>
        <p:spPr>
          <a:xfrm>
            <a:off x="467544" y="116632"/>
            <a:ext cx="2664296" cy="576064"/>
          </a:xfrm>
          <a:ln>
            <a:noFill/>
          </a:ln>
          <a:effectLst>
            <a:outerShdw blurRad="50800" dist="38100" dir="5400000" algn="t" rotWithShape="0">
              <a:prstClr val="black">
                <a:alpha val="40000"/>
              </a:prstClr>
            </a:outerShdw>
          </a:effectLst>
        </p:spPr>
        <p:txBody>
          <a:bodyPr>
            <a:noAutofit/>
          </a:bodyPr>
          <a:lstStyle/>
          <a:p>
            <a:r>
              <a:rPr lang="en-US" sz="1600" dirty="0" smtClean="0">
                <a:solidFill>
                  <a:srgbClr val="C00000"/>
                </a:solidFill>
                <a:latin typeface="Arial Rounded MT Bold" pitchFamily="34" charset="0"/>
              </a:rPr>
              <a:t>IMPLIKASI PAJAK </a:t>
            </a:r>
            <a:endParaRPr lang="en-US" sz="1600" dirty="0">
              <a:solidFill>
                <a:srgbClr val="C00000"/>
              </a:solidFill>
              <a:latin typeface="Aparajita" pitchFamily="34" charset="0"/>
              <a:cs typeface="Aparajita" pitchFamily="34" charset="0"/>
            </a:endParaRPr>
          </a:p>
        </p:txBody>
      </p:sp>
      <p:graphicFrame>
        <p:nvGraphicFramePr>
          <p:cNvPr id="10" name="Diagram 9"/>
          <p:cNvGraphicFramePr/>
          <p:nvPr>
            <p:extLst>
              <p:ext uri="{D42A27DB-BD31-4B8C-83A1-F6EECF244321}">
                <p14:modId xmlns:p14="http://schemas.microsoft.com/office/powerpoint/2010/main" val="3332542174"/>
              </p:ext>
            </p:extLst>
          </p:nvPr>
        </p:nvGraphicFramePr>
        <p:xfrm>
          <a:off x="467544" y="1124744"/>
          <a:ext cx="8352928" cy="5760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Box 14"/>
          <p:cNvSpPr txBox="1"/>
          <p:nvPr/>
        </p:nvSpPr>
        <p:spPr>
          <a:xfrm>
            <a:off x="467544" y="1895128"/>
            <a:ext cx="2664296" cy="1600438"/>
          </a:xfrm>
          <a:prstGeom prst="rect">
            <a:avLst/>
          </a:prstGeom>
          <a:solidFill>
            <a:schemeClr val="accent2">
              <a:lumMod val="40000"/>
              <a:lumOff val="60000"/>
            </a:schemeClr>
          </a:solidFill>
        </p:spPr>
        <p:txBody>
          <a:bodyPr wrap="square" rtlCol="0">
            <a:spAutoFit/>
          </a:bodyPr>
          <a:lstStyle/>
          <a:p>
            <a:r>
              <a:rPr lang="en-US" sz="1400" b="1" u="sng" dirty="0" err="1"/>
              <a:t>Setoran</a:t>
            </a:r>
            <a:r>
              <a:rPr lang="en-US" sz="1400" b="1" u="sng" dirty="0"/>
              <a:t> Modal:</a:t>
            </a:r>
            <a:r>
              <a:rPr lang="en-US" sz="1400" b="1" dirty="0"/>
              <a:t> </a:t>
            </a:r>
            <a:r>
              <a:rPr lang="en-US" sz="1400" b="1" dirty="0" err="1"/>
              <a:t>Tidak</a:t>
            </a:r>
            <a:r>
              <a:rPr lang="en-US" sz="1400" b="1" dirty="0"/>
              <a:t> </a:t>
            </a:r>
            <a:r>
              <a:rPr lang="en-US" sz="1400" b="1" dirty="0" err="1"/>
              <a:t>ada</a:t>
            </a:r>
            <a:r>
              <a:rPr lang="en-US" sz="1400" b="1" dirty="0"/>
              <a:t>, </a:t>
            </a:r>
            <a:r>
              <a:rPr lang="en-US" sz="1400" b="1" dirty="0" err="1"/>
              <a:t>tidak</a:t>
            </a:r>
            <a:r>
              <a:rPr lang="en-US" sz="1400" b="1" dirty="0"/>
              <a:t> </a:t>
            </a:r>
            <a:r>
              <a:rPr lang="en-US" sz="1400" b="1" dirty="0" err="1"/>
              <a:t>ada</a:t>
            </a:r>
            <a:r>
              <a:rPr lang="en-US" sz="1400" b="1" dirty="0"/>
              <a:t> </a:t>
            </a:r>
            <a:r>
              <a:rPr lang="en-US" sz="1400" b="1" dirty="0" err="1"/>
              <a:t>dampak</a:t>
            </a:r>
            <a:r>
              <a:rPr lang="en-US" sz="1400" b="1" dirty="0"/>
              <a:t> </a:t>
            </a:r>
            <a:r>
              <a:rPr lang="en-US" sz="1400" b="1" dirty="0" err="1" smtClean="0"/>
              <a:t>pajak</a:t>
            </a:r>
            <a:endParaRPr lang="en-US" sz="1400" b="1" dirty="0" smtClean="0"/>
          </a:p>
          <a:p>
            <a:endParaRPr lang="en-US" sz="1400" b="1" dirty="0"/>
          </a:p>
          <a:p>
            <a:r>
              <a:rPr lang="en-US" sz="1400" b="1" dirty="0" err="1" smtClean="0"/>
              <a:t>Semua</a:t>
            </a:r>
            <a:r>
              <a:rPr lang="en-US" sz="1400" b="1" dirty="0" smtClean="0"/>
              <a:t> </a:t>
            </a:r>
            <a:r>
              <a:rPr lang="en-US" sz="1400" b="1" dirty="0" err="1" smtClean="0"/>
              <a:t>setoran</a:t>
            </a:r>
            <a:r>
              <a:rPr lang="en-US" sz="1400" b="1" dirty="0" smtClean="0"/>
              <a:t> </a:t>
            </a:r>
            <a:r>
              <a:rPr lang="en-US" sz="1400" b="1" dirty="0" err="1" smtClean="0"/>
              <a:t>dana</a:t>
            </a:r>
            <a:r>
              <a:rPr lang="en-US" sz="1400" b="1" dirty="0" smtClean="0"/>
              <a:t> </a:t>
            </a:r>
            <a:r>
              <a:rPr lang="en-US" sz="1400" b="1" dirty="0" err="1" smtClean="0"/>
              <a:t>operasi</a:t>
            </a:r>
            <a:r>
              <a:rPr lang="en-US" sz="1400" b="1" dirty="0" smtClean="0"/>
              <a:t> </a:t>
            </a:r>
            <a:r>
              <a:rPr lang="en-US" sz="1400" b="1" dirty="0" err="1" smtClean="0"/>
              <a:t>bukanlah</a:t>
            </a:r>
            <a:r>
              <a:rPr lang="en-US" sz="1400" b="1" dirty="0" smtClean="0"/>
              <a:t> modal </a:t>
            </a:r>
            <a:r>
              <a:rPr lang="en-US" sz="1400" b="1" dirty="0" err="1" smtClean="0"/>
              <a:t>berbentuk</a:t>
            </a:r>
            <a:r>
              <a:rPr lang="en-US" sz="1400" b="1" dirty="0" smtClean="0"/>
              <a:t> </a:t>
            </a:r>
            <a:r>
              <a:rPr lang="en-US" sz="1400" b="1" dirty="0" err="1" smtClean="0"/>
              <a:t>saham</a:t>
            </a:r>
            <a:endParaRPr lang="en-US" sz="1400" b="1" dirty="0"/>
          </a:p>
          <a:p>
            <a:pPr marL="28575"/>
            <a:r>
              <a:rPr lang="en-US" sz="1400" b="1" dirty="0" smtClean="0"/>
              <a:t> </a:t>
            </a:r>
            <a:endParaRPr lang="en-US" sz="1400" b="1" dirty="0"/>
          </a:p>
        </p:txBody>
      </p:sp>
      <p:sp>
        <p:nvSpPr>
          <p:cNvPr id="16" name="TextBox 15"/>
          <p:cNvSpPr txBox="1"/>
          <p:nvPr/>
        </p:nvSpPr>
        <p:spPr>
          <a:xfrm>
            <a:off x="3347864" y="1905213"/>
            <a:ext cx="2664296" cy="2246769"/>
          </a:xfrm>
          <a:prstGeom prst="rect">
            <a:avLst/>
          </a:prstGeom>
          <a:solidFill>
            <a:schemeClr val="accent6">
              <a:lumMod val="60000"/>
              <a:lumOff val="40000"/>
            </a:schemeClr>
          </a:solidFill>
        </p:spPr>
        <p:txBody>
          <a:bodyPr wrap="square" rtlCol="0">
            <a:spAutoFit/>
          </a:bodyPr>
          <a:lstStyle/>
          <a:p>
            <a:r>
              <a:rPr lang="en-US" sz="1400" b="1" u="sng" dirty="0" smtClean="0"/>
              <a:t>PPN</a:t>
            </a:r>
          </a:p>
          <a:p>
            <a:pPr marL="28575"/>
            <a:r>
              <a:rPr lang="en-US" sz="1400" b="1" dirty="0" smtClean="0"/>
              <a:t>Atas </a:t>
            </a:r>
            <a:r>
              <a:rPr lang="en-US" sz="1400" b="1" dirty="0" err="1" smtClean="0"/>
              <a:t>Penyerahan</a:t>
            </a:r>
            <a:r>
              <a:rPr lang="en-US" sz="1400" b="1" dirty="0" smtClean="0"/>
              <a:t> </a:t>
            </a:r>
            <a:r>
              <a:rPr lang="en-US" sz="1400" b="1" dirty="0" err="1" smtClean="0"/>
              <a:t>Barang</a:t>
            </a:r>
            <a:r>
              <a:rPr lang="en-US" sz="1400" b="1" dirty="0" smtClean="0"/>
              <a:t> </a:t>
            </a:r>
            <a:r>
              <a:rPr lang="en-US" sz="1400" b="1" dirty="0" err="1" smtClean="0"/>
              <a:t>dan</a:t>
            </a:r>
            <a:r>
              <a:rPr lang="en-US" sz="1400" b="1" dirty="0" smtClean="0"/>
              <a:t>/</a:t>
            </a:r>
            <a:r>
              <a:rPr lang="en-US" sz="1400" b="1" dirty="0" err="1" smtClean="0"/>
              <a:t>atau</a:t>
            </a:r>
            <a:r>
              <a:rPr lang="en-US" sz="1400" b="1" dirty="0" smtClean="0"/>
              <a:t> </a:t>
            </a:r>
            <a:r>
              <a:rPr lang="en-US" sz="1400" b="1" dirty="0" err="1" smtClean="0"/>
              <a:t>Jasa</a:t>
            </a:r>
            <a:r>
              <a:rPr lang="en-US" sz="1400" b="1" dirty="0" smtClean="0"/>
              <a:t> </a:t>
            </a:r>
            <a:r>
              <a:rPr lang="en-US" sz="1400" b="1" dirty="0" err="1" smtClean="0"/>
              <a:t>Kena</a:t>
            </a:r>
            <a:r>
              <a:rPr lang="en-US" sz="1400" b="1" dirty="0" smtClean="0"/>
              <a:t> </a:t>
            </a:r>
            <a:r>
              <a:rPr lang="en-US" sz="1400" b="1" dirty="0" err="1" smtClean="0"/>
              <a:t>Pajak</a:t>
            </a:r>
            <a:endParaRPr lang="en-US" sz="1400" b="1" dirty="0" smtClean="0"/>
          </a:p>
          <a:p>
            <a:pPr marL="28575"/>
            <a:endParaRPr lang="en-US" sz="1400" b="1" dirty="0"/>
          </a:p>
          <a:p>
            <a:pPr marL="28575"/>
            <a:r>
              <a:rPr lang="en-US" sz="1400" b="1" u="sng" dirty="0" err="1" smtClean="0"/>
              <a:t>PPh</a:t>
            </a:r>
            <a:r>
              <a:rPr lang="en-US" sz="1400" b="1" u="sng" dirty="0" smtClean="0"/>
              <a:t> </a:t>
            </a:r>
            <a:r>
              <a:rPr lang="en-US" sz="1400" b="1" u="sng" dirty="0" err="1" smtClean="0"/>
              <a:t>Badan</a:t>
            </a:r>
            <a:endParaRPr lang="en-US" sz="1400" b="1" u="sng" dirty="0" smtClean="0"/>
          </a:p>
          <a:p>
            <a:pPr marL="28575"/>
            <a:r>
              <a:rPr lang="en-US" sz="1400" b="1" dirty="0" err="1" smtClean="0"/>
              <a:t>Tidak</a:t>
            </a:r>
            <a:r>
              <a:rPr lang="en-US" sz="1400" b="1" dirty="0" smtClean="0"/>
              <a:t> Ada </a:t>
            </a:r>
          </a:p>
          <a:p>
            <a:pPr marL="28575"/>
            <a:endParaRPr lang="en-US" sz="1400" b="1" dirty="0"/>
          </a:p>
          <a:p>
            <a:pPr marL="28575"/>
            <a:r>
              <a:rPr lang="en-US" sz="1400" b="1" u="sng" dirty="0" err="1" smtClean="0"/>
              <a:t>PPh</a:t>
            </a:r>
            <a:r>
              <a:rPr lang="en-US" sz="1400" b="1" u="sng" dirty="0" smtClean="0"/>
              <a:t> </a:t>
            </a:r>
            <a:r>
              <a:rPr lang="en-US" sz="1400" b="1" u="sng" dirty="0" err="1" smtClean="0"/>
              <a:t>Potong</a:t>
            </a:r>
            <a:r>
              <a:rPr lang="en-US" sz="1400" b="1" u="sng" dirty="0" smtClean="0"/>
              <a:t>/</a:t>
            </a:r>
            <a:r>
              <a:rPr lang="en-US" sz="1400" b="1" u="sng" dirty="0" err="1" smtClean="0"/>
              <a:t>Pungut</a:t>
            </a:r>
            <a:endParaRPr lang="en-US" sz="1400" b="1" u="sng" dirty="0" smtClean="0"/>
          </a:p>
          <a:p>
            <a:pPr marL="28575"/>
            <a:r>
              <a:rPr lang="en-US" sz="1400" b="1" dirty="0" err="1" smtClean="0"/>
              <a:t>PPh</a:t>
            </a:r>
            <a:r>
              <a:rPr lang="en-US" sz="1400" b="1" dirty="0" smtClean="0"/>
              <a:t> </a:t>
            </a:r>
            <a:r>
              <a:rPr lang="en-US" sz="1400" b="1" dirty="0" err="1" smtClean="0"/>
              <a:t>Pasal</a:t>
            </a:r>
            <a:r>
              <a:rPr lang="en-US" sz="1400" b="1" dirty="0" smtClean="0"/>
              <a:t> 21, 22, 23, 25, 4(2), 15</a:t>
            </a:r>
          </a:p>
          <a:p>
            <a:pPr marL="28575"/>
            <a:endParaRPr lang="en-US" sz="1400" b="1" dirty="0"/>
          </a:p>
        </p:txBody>
      </p:sp>
      <p:sp>
        <p:nvSpPr>
          <p:cNvPr id="17" name="TextBox 16"/>
          <p:cNvSpPr txBox="1"/>
          <p:nvPr/>
        </p:nvSpPr>
        <p:spPr>
          <a:xfrm>
            <a:off x="6228184" y="1916832"/>
            <a:ext cx="2664296" cy="738664"/>
          </a:xfrm>
          <a:prstGeom prst="rect">
            <a:avLst/>
          </a:prstGeom>
          <a:solidFill>
            <a:schemeClr val="tx2">
              <a:lumMod val="20000"/>
              <a:lumOff val="80000"/>
            </a:schemeClr>
          </a:solidFill>
        </p:spPr>
        <p:txBody>
          <a:bodyPr wrap="square" rtlCol="0">
            <a:spAutoFit/>
          </a:bodyPr>
          <a:lstStyle/>
          <a:p>
            <a:r>
              <a:rPr lang="en-US" sz="1400" b="1" dirty="0" smtClean="0"/>
              <a:t>Laba </a:t>
            </a:r>
            <a:r>
              <a:rPr lang="en-US" sz="1400" b="1" dirty="0" err="1" smtClean="0"/>
              <a:t>secara</a:t>
            </a:r>
            <a:r>
              <a:rPr lang="en-US" sz="1400" b="1" dirty="0" smtClean="0"/>
              <a:t> </a:t>
            </a:r>
            <a:r>
              <a:rPr lang="en-US" sz="1400" b="1" dirty="0" err="1" smtClean="0"/>
              <a:t>Komersial</a:t>
            </a:r>
            <a:r>
              <a:rPr lang="en-US" sz="1400" b="1" dirty="0" smtClean="0"/>
              <a:t> </a:t>
            </a:r>
            <a:r>
              <a:rPr lang="en-US" sz="1400" b="1" dirty="0" err="1" smtClean="0"/>
              <a:t>dibukukan</a:t>
            </a:r>
            <a:r>
              <a:rPr lang="en-US" sz="1400" b="1" dirty="0" smtClean="0"/>
              <a:t> </a:t>
            </a:r>
            <a:r>
              <a:rPr lang="en-US" sz="1400" b="1" dirty="0" err="1" smtClean="0"/>
              <a:t>masing-masing</a:t>
            </a:r>
            <a:r>
              <a:rPr lang="en-US" sz="1400" b="1" dirty="0" smtClean="0"/>
              <a:t> </a:t>
            </a:r>
            <a:r>
              <a:rPr lang="en-US" sz="1400" b="1" dirty="0" err="1" smtClean="0"/>
              <a:t>oleh</a:t>
            </a:r>
            <a:r>
              <a:rPr lang="en-US" sz="1400" b="1" dirty="0" smtClean="0"/>
              <a:t> </a:t>
            </a:r>
            <a:r>
              <a:rPr lang="en-US" sz="1400" b="1" dirty="0" err="1" smtClean="0"/>
              <a:t>Badan</a:t>
            </a:r>
            <a:r>
              <a:rPr lang="en-US" sz="1400" b="1" dirty="0" smtClean="0"/>
              <a:t> yang </a:t>
            </a:r>
            <a:r>
              <a:rPr lang="en-US" sz="1400" b="1" dirty="0" err="1" smtClean="0"/>
              <a:t>membentuk</a:t>
            </a:r>
            <a:r>
              <a:rPr lang="en-US" sz="1400" b="1" dirty="0" smtClean="0"/>
              <a:t> JO</a:t>
            </a:r>
          </a:p>
        </p:txBody>
      </p:sp>
      <p:pic>
        <p:nvPicPr>
          <p:cNvPr id="614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3316" y="3952529"/>
            <a:ext cx="2715208" cy="1780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00092" y="4437112"/>
            <a:ext cx="2160240" cy="171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95131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499992" y="372720"/>
            <a:ext cx="4448724" cy="5909310"/>
          </a:xfrm>
          <a:prstGeom prst="rect">
            <a:avLst/>
          </a:prstGeom>
          <a:solidFill>
            <a:schemeClr val="accent2">
              <a:lumMod val="40000"/>
              <a:lumOff val="60000"/>
            </a:schemeClr>
          </a:solidFill>
          <a:effectLst>
            <a:outerShdw blurRad="50800" dist="38100" dir="5400000" algn="t" rotWithShape="0">
              <a:prstClr val="black">
                <a:alpha val="40000"/>
              </a:prstClr>
            </a:outerShdw>
          </a:effectLst>
          <a:scene3d>
            <a:camera prst="orthographicFront"/>
            <a:lightRig rig="threePt" dir="t"/>
          </a:scene3d>
          <a:sp3d>
            <a:bevelT/>
          </a:sp3d>
        </p:spPr>
        <p:txBody>
          <a:bodyPr wrap="square">
            <a:spAutoFit/>
          </a:bodyPr>
          <a:lstStyle/>
          <a:p>
            <a:r>
              <a:rPr lang="en-US" b="1" dirty="0"/>
              <a:t>Definition of 'Consortium'</a:t>
            </a:r>
          </a:p>
          <a:p>
            <a:r>
              <a:rPr lang="en-US" dirty="0"/>
              <a:t/>
            </a:r>
            <a:br>
              <a:rPr lang="en-US" dirty="0"/>
            </a:br>
            <a:r>
              <a:rPr lang="en-US" i="1" dirty="0"/>
              <a:t>A group made up of two or more individuals, companies or governments that work together toward achieving a chosen objective. Each entity within the consortium is only responsible to the group in respect to the obligations that are set out in the consortium's contract. Therefore, every entity that is under the consortium remains independent in his or her normal business operations and has no say over another member's operations that are not related to the consortium</a:t>
            </a:r>
            <a:r>
              <a:rPr lang="en-US" i="1" dirty="0" smtClean="0"/>
              <a:t>.</a:t>
            </a:r>
          </a:p>
          <a:p>
            <a:endParaRPr lang="en-US" dirty="0">
              <a:effectLst/>
            </a:endParaRPr>
          </a:p>
          <a:p>
            <a:endParaRPr lang="en-US" dirty="0" smtClean="0"/>
          </a:p>
          <a:p>
            <a:endParaRPr lang="en-US" dirty="0">
              <a:effectLst/>
            </a:endParaRPr>
          </a:p>
          <a:p>
            <a:endParaRPr lang="en-US" dirty="0" smtClean="0"/>
          </a:p>
          <a:p>
            <a:endParaRPr lang="en-US" dirty="0">
              <a:effectLst/>
            </a:endParaRPr>
          </a:p>
          <a:p>
            <a:endParaRPr lang="en-US" dirty="0" smtClean="0"/>
          </a:p>
          <a:p>
            <a:endParaRPr lang="en-US" dirty="0">
              <a:effectLst/>
            </a:endParaRPr>
          </a:p>
        </p:txBody>
      </p:sp>
      <p:sp>
        <p:nvSpPr>
          <p:cNvPr id="2" name="Title 1"/>
          <p:cNvSpPr>
            <a:spLocks noGrp="1"/>
          </p:cNvSpPr>
          <p:nvPr>
            <p:ph type="title"/>
          </p:nvPr>
        </p:nvSpPr>
        <p:spPr>
          <a:xfrm>
            <a:off x="899592" y="256556"/>
            <a:ext cx="3189040" cy="580156"/>
          </a:xfrm>
          <a:effectLst>
            <a:outerShdw blurRad="50800" dist="38100" dir="18900000" algn="bl" rotWithShape="0">
              <a:prstClr val="black">
                <a:alpha val="40000"/>
              </a:prstClr>
            </a:outerShdw>
          </a:effectLst>
        </p:spPr>
        <p:txBody>
          <a:bodyPr>
            <a:normAutofit fontScale="90000"/>
          </a:bodyPr>
          <a:lstStyle/>
          <a:p>
            <a:pPr algn="l"/>
            <a:r>
              <a:rPr lang="en-US" sz="4000" b="1" dirty="0" smtClean="0">
                <a:solidFill>
                  <a:srgbClr val="7030A0"/>
                </a:solidFill>
                <a:latin typeface="+mn-lt"/>
              </a:rPr>
              <a:t>CONCORTIUM</a:t>
            </a:r>
            <a:endParaRPr lang="en-US" sz="4000" b="1" dirty="0">
              <a:solidFill>
                <a:srgbClr val="7030A0"/>
              </a:solidFill>
              <a:latin typeface="+mn-lt"/>
            </a:endParaRPr>
          </a:p>
        </p:txBody>
      </p:sp>
      <p:sp>
        <p:nvSpPr>
          <p:cNvPr id="3" name="Content Placeholder 2"/>
          <p:cNvSpPr>
            <a:spLocks noGrp="1"/>
          </p:cNvSpPr>
          <p:nvPr>
            <p:ph idx="1"/>
          </p:nvPr>
        </p:nvSpPr>
        <p:spPr>
          <a:xfrm>
            <a:off x="258260" y="755213"/>
            <a:ext cx="4002242" cy="3198691"/>
          </a:xfrm>
          <a:gradFill flip="none" rotWithShape="1">
            <a:gsLst>
              <a:gs pos="0">
                <a:srgbClr val="002060">
                  <a:tint val="66000"/>
                  <a:satMod val="160000"/>
                </a:srgbClr>
              </a:gs>
              <a:gs pos="50000">
                <a:srgbClr val="002060">
                  <a:tint val="44500"/>
                  <a:satMod val="160000"/>
                </a:srgbClr>
              </a:gs>
              <a:gs pos="100000">
                <a:srgbClr val="002060">
                  <a:tint val="23500"/>
                  <a:satMod val="160000"/>
                </a:srgbClr>
              </a:gs>
            </a:gsLst>
            <a:path path="circle">
              <a:fillToRect l="100000" t="100000"/>
            </a:path>
            <a:tileRect r="-100000" b="-100000"/>
          </a:gradFill>
          <a:ln>
            <a:noFill/>
          </a:ln>
          <a:effectLst/>
        </p:spPr>
        <p:txBody>
          <a:bodyPr>
            <a:normAutofit/>
          </a:bodyPr>
          <a:lstStyle/>
          <a:p>
            <a:r>
              <a:rPr lang="en-US" sz="1800" b="1" dirty="0" err="1"/>
              <a:t>Konsorsium</a:t>
            </a:r>
            <a:r>
              <a:rPr lang="en-US" sz="1800" b="1" dirty="0"/>
              <a:t> </a:t>
            </a:r>
            <a:r>
              <a:rPr lang="en-US" sz="1800" i="1" dirty="0" smtClean="0"/>
              <a:t>(</a:t>
            </a:r>
            <a:r>
              <a:rPr lang="en-US" sz="1800" i="1" dirty="0"/>
              <a:t>non integrated system/non-administrative</a:t>
            </a:r>
            <a:r>
              <a:rPr lang="en-US" sz="1800" dirty="0"/>
              <a:t>/</a:t>
            </a:r>
            <a:r>
              <a:rPr lang="en-US" sz="1800" dirty="0" err="1"/>
              <a:t>bukan</a:t>
            </a:r>
            <a:r>
              <a:rPr lang="en-US" sz="1800" dirty="0"/>
              <a:t> </a:t>
            </a:r>
            <a:r>
              <a:rPr lang="en-US" sz="1800" dirty="0" err="1"/>
              <a:t>badan</a:t>
            </a:r>
            <a:r>
              <a:rPr lang="en-US" sz="1800" dirty="0"/>
              <a:t> </a:t>
            </a:r>
            <a:r>
              <a:rPr lang="en-US" sz="1800" dirty="0" err="1"/>
              <a:t>hukum</a:t>
            </a:r>
            <a:r>
              <a:rPr lang="en-US" sz="1800" dirty="0"/>
              <a:t>) </a:t>
            </a:r>
            <a:r>
              <a:rPr lang="en-US" sz="1800" dirty="0" err="1"/>
              <a:t>adalah</a:t>
            </a:r>
            <a:r>
              <a:rPr lang="en-US" sz="1800" dirty="0"/>
              <a:t> </a:t>
            </a:r>
            <a:r>
              <a:rPr lang="en-US" sz="1800" dirty="0" err="1"/>
              <a:t>suatu</a:t>
            </a:r>
            <a:r>
              <a:rPr lang="en-US" sz="1800" dirty="0"/>
              <a:t> </a:t>
            </a:r>
            <a:r>
              <a:rPr lang="en-US" sz="1800" dirty="0" err="1"/>
              <a:t>kesepakatan</a:t>
            </a:r>
            <a:r>
              <a:rPr lang="en-US" sz="1800" dirty="0"/>
              <a:t> </a:t>
            </a:r>
            <a:r>
              <a:rPr lang="en-US" sz="1800" dirty="0" err="1"/>
              <a:t>bersama</a:t>
            </a:r>
            <a:r>
              <a:rPr lang="en-US" sz="1800" dirty="0"/>
              <a:t> </a:t>
            </a:r>
            <a:r>
              <a:rPr lang="en-US" sz="1800" dirty="0" err="1"/>
              <a:t>subjek</a:t>
            </a:r>
            <a:r>
              <a:rPr lang="en-US" sz="1800" dirty="0"/>
              <a:t> </a:t>
            </a:r>
            <a:r>
              <a:rPr lang="en-US" sz="1800" dirty="0" err="1"/>
              <a:t>hukum</a:t>
            </a:r>
            <a:r>
              <a:rPr lang="en-US" sz="1800" dirty="0"/>
              <a:t> </a:t>
            </a:r>
            <a:r>
              <a:rPr lang="en-US" sz="1800" dirty="0" err="1"/>
              <a:t>untuk</a:t>
            </a:r>
            <a:r>
              <a:rPr lang="en-US" sz="1800" dirty="0"/>
              <a:t> </a:t>
            </a:r>
            <a:r>
              <a:rPr lang="en-US" sz="1800" dirty="0" err="1"/>
              <a:t>melakukan</a:t>
            </a:r>
            <a:r>
              <a:rPr lang="en-US" sz="1800" dirty="0"/>
              <a:t> </a:t>
            </a:r>
            <a:r>
              <a:rPr lang="en-US" sz="1800" dirty="0" err="1"/>
              <a:t>suatu</a:t>
            </a:r>
            <a:r>
              <a:rPr lang="en-US" sz="1800" dirty="0"/>
              <a:t> </a:t>
            </a:r>
            <a:r>
              <a:rPr lang="en-US" sz="1800" dirty="0" err="1"/>
              <a:t>pembiayaan</a:t>
            </a:r>
            <a:r>
              <a:rPr lang="en-US" sz="1800" dirty="0"/>
              <a:t>, </a:t>
            </a:r>
            <a:r>
              <a:rPr lang="en-US" sz="1800" dirty="0" err="1"/>
              <a:t>atau</a:t>
            </a:r>
            <a:r>
              <a:rPr lang="en-US" sz="1800" dirty="0"/>
              <a:t> </a:t>
            </a:r>
            <a:r>
              <a:rPr lang="en-US" sz="1800" dirty="0" err="1"/>
              <a:t>kesepakatan</a:t>
            </a:r>
            <a:r>
              <a:rPr lang="en-US" sz="1800" dirty="0"/>
              <a:t> </a:t>
            </a:r>
            <a:r>
              <a:rPr lang="en-US" sz="1800" dirty="0" err="1"/>
              <a:t>bersama</a:t>
            </a:r>
            <a:r>
              <a:rPr lang="en-US" sz="1800" dirty="0"/>
              <a:t> </a:t>
            </a:r>
            <a:r>
              <a:rPr lang="en-US" sz="1800" dirty="0" err="1"/>
              <a:t>antara</a:t>
            </a:r>
            <a:r>
              <a:rPr lang="en-US" sz="1800" dirty="0"/>
              <a:t> </a:t>
            </a:r>
            <a:r>
              <a:rPr lang="en-US" sz="1800" dirty="0" err="1"/>
              <a:t>subjek</a:t>
            </a:r>
            <a:r>
              <a:rPr lang="en-US" sz="1800" dirty="0"/>
              <a:t> </a:t>
            </a:r>
            <a:r>
              <a:rPr lang="en-US" sz="1800" dirty="0" err="1"/>
              <a:t>hukum</a:t>
            </a:r>
            <a:r>
              <a:rPr lang="en-US" sz="1800" dirty="0"/>
              <a:t> </a:t>
            </a:r>
            <a:r>
              <a:rPr lang="en-US" sz="1800" dirty="0" err="1"/>
              <a:t>untuk</a:t>
            </a:r>
            <a:r>
              <a:rPr lang="en-US" sz="1800" dirty="0"/>
              <a:t> </a:t>
            </a:r>
            <a:r>
              <a:rPr lang="en-US" sz="1800" dirty="0" err="1"/>
              <a:t>melakukan</a:t>
            </a:r>
            <a:r>
              <a:rPr lang="en-US" sz="1800" dirty="0"/>
              <a:t> </a:t>
            </a:r>
            <a:r>
              <a:rPr lang="en-US" sz="1800" dirty="0" err="1"/>
              <a:t>suatu</a:t>
            </a:r>
            <a:r>
              <a:rPr lang="en-US" sz="1800" dirty="0"/>
              <a:t> </a:t>
            </a:r>
            <a:r>
              <a:rPr lang="en-US" sz="1800" dirty="0" err="1"/>
              <a:t>pekerjaan</a:t>
            </a:r>
            <a:r>
              <a:rPr lang="en-US" sz="1800" dirty="0"/>
              <a:t> </a:t>
            </a:r>
            <a:r>
              <a:rPr lang="en-US" sz="1800" dirty="0" err="1"/>
              <a:t>bersama</a:t>
            </a:r>
            <a:r>
              <a:rPr lang="en-US" sz="1800" dirty="0"/>
              <a:t>–</a:t>
            </a:r>
            <a:r>
              <a:rPr lang="en-US" sz="1800" dirty="0" err="1"/>
              <a:t>sama</a:t>
            </a:r>
            <a:r>
              <a:rPr lang="en-US" sz="1800" dirty="0"/>
              <a:t> </a:t>
            </a:r>
            <a:r>
              <a:rPr lang="en-US" sz="1800" dirty="0" err="1"/>
              <a:t>dengan</a:t>
            </a:r>
            <a:r>
              <a:rPr lang="en-US" sz="1800" dirty="0"/>
              <a:t> </a:t>
            </a:r>
            <a:r>
              <a:rPr lang="en-US" sz="1800" dirty="0" err="1"/>
              <a:t>porsi-porsi</a:t>
            </a:r>
            <a:r>
              <a:rPr lang="en-US" sz="1800" dirty="0"/>
              <a:t> </a:t>
            </a:r>
            <a:r>
              <a:rPr lang="en-US" sz="1800" dirty="0" err="1"/>
              <a:t>pekerjaan</a:t>
            </a:r>
            <a:r>
              <a:rPr lang="en-US" sz="1800" dirty="0"/>
              <a:t> yang </a:t>
            </a:r>
            <a:r>
              <a:rPr lang="en-US" sz="1800" dirty="0" err="1"/>
              <a:t>sudah</a:t>
            </a:r>
            <a:r>
              <a:rPr lang="en-US" sz="1800" dirty="0"/>
              <a:t> di </a:t>
            </a:r>
            <a:r>
              <a:rPr lang="en-US" sz="1800" dirty="0" err="1"/>
              <a:t>tentukan</a:t>
            </a:r>
            <a:r>
              <a:rPr lang="en-US" sz="1800" dirty="0"/>
              <a:t> </a:t>
            </a:r>
            <a:r>
              <a:rPr lang="en-US" sz="1800" dirty="0" err="1"/>
              <a:t>dalam</a:t>
            </a:r>
            <a:r>
              <a:rPr lang="en-US" sz="1800" dirty="0"/>
              <a:t> </a:t>
            </a:r>
            <a:r>
              <a:rPr lang="en-US" sz="1800" dirty="0" err="1"/>
              <a:t>perjanjian</a:t>
            </a:r>
            <a:r>
              <a:rPr lang="en-US" sz="1800" dirty="0" smtClean="0"/>
              <a:t>.</a:t>
            </a:r>
            <a:endParaRPr lang="en-US" sz="1800" dirty="0"/>
          </a:p>
        </p:txBody>
      </p:sp>
      <p:sp>
        <p:nvSpPr>
          <p:cNvPr id="4" name="Dodecagon 3"/>
          <p:cNvSpPr/>
          <p:nvPr/>
        </p:nvSpPr>
        <p:spPr>
          <a:xfrm>
            <a:off x="395536" y="319126"/>
            <a:ext cx="463550" cy="423863"/>
          </a:xfrm>
          <a:prstGeom prst="dodecagon">
            <a:avLst/>
          </a:prstGeom>
          <a:solidFill>
            <a:schemeClr val="accent4">
              <a:lumMod val="75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schemeClr val="bg1"/>
                </a:solidFill>
              </a:rPr>
              <a:t>4</a:t>
            </a:r>
          </a:p>
        </p:txBody>
      </p:sp>
      <p:sp>
        <p:nvSpPr>
          <p:cNvPr id="6" name="TextBox 5"/>
          <p:cNvSpPr txBox="1"/>
          <p:nvPr/>
        </p:nvSpPr>
        <p:spPr>
          <a:xfrm>
            <a:off x="4499992" y="4744889"/>
            <a:ext cx="1472949" cy="369332"/>
          </a:xfrm>
          <a:prstGeom prst="rect">
            <a:avLst/>
          </a:prstGeom>
          <a:solidFill>
            <a:schemeClr val="tx2">
              <a:lumMod val="50000"/>
            </a:schemeClr>
          </a:solidFill>
          <a:ln>
            <a:solidFill>
              <a:schemeClr val="tx2">
                <a:lumMod val="40000"/>
                <a:lumOff val="60000"/>
              </a:schemeClr>
            </a:solidFill>
          </a:ln>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dirty="0" smtClean="0"/>
              <a:t>Company 1</a:t>
            </a:r>
            <a:endParaRPr lang="en-US" dirty="0"/>
          </a:p>
        </p:txBody>
      </p:sp>
      <p:sp>
        <p:nvSpPr>
          <p:cNvPr id="7" name="TextBox 6"/>
          <p:cNvSpPr txBox="1"/>
          <p:nvPr/>
        </p:nvSpPr>
        <p:spPr>
          <a:xfrm>
            <a:off x="4499992" y="5299174"/>
            <a:ext cx="1440160" cy="369332"/>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dirty="0" smtClean="0"/>
              <a:t>Company 2</a:t>
            </a:r>
            <a:endParaRPr lang="en-US" dirty="0"/>
          </a:p>
        </p:txBody>
      </p:sp>
      <p:sp>
        <p:nvSpPr>
          <p:cNvPr id="9" name="Rectangle 8"/>
          <p:cNvSpPr/>
          <p:nvPr/>
        </p:nvSpPr>
        <p:spPr>
          <a:xfrm>
            <a:off x="323528" y="4145012"/>
            <a:ext cx="3936973" cy="2308324"/>
          </a:xfrm>
          <a:prstGeom prst="rect">
            <a:avLst/>
          </a:prstGeom>
          <a:ln>
            <a:solidFill>
              <a:schemeClr val="bg1"/>
            </a:solidFill>
          </a:ln>
        </p:spPr>
        <p:txBody>
          <a:bodyPr wrap="square">
            <a:spAutoFit/>
          </a:bodyPr>
          <a:lstStyle/>
          <a:p>
            <a:r>
              <a:rPr lang="en-US" dirty="0" err="1"/>
              <a:t>Konsorsium</a:t>
            </a:r>
            <a:r>
              <a:rPr lang="en-US" dirty="0"/>
              <a:t> </a:t>
            </a:r>
            <a:r>
              <a:rPr lang="en-US" dirty="0" err="1"/>
              <a:t>dalam</a:t>
            </a:r>
            <a:r>
              <a:rPr lang="en-US" dirty="0"/>
              <a:t> </a:t>
            </a:r>
            <a:r>
              <a:rPr lang="en-US" dirty="0" err="1"/>
              <a:t>Hukum</a:t>
            </a:r>
            <a:r>
              <a:rPr lang="en-US" dirty="0"/>
              <a:t> </a:t>
            </a:r>
            <a:r>
              <a:rPr lang="en-US" dirty="0" err="1"/>
              <a:t>Dagang</a:t>
            </a:r>
            <a:r>
              <a:rPr lang="en-US" dirty="0"/>
              <a:t> </a:t>
            </a:r>
            <a:r>
              <a:rPr lang="en-US" dirty="0" err="1"/>
              <a:t>dikenal</a:t>
            </a:r>
            <a:r>
              <a:rPr lang="en-US" dirty="0"/>
              <a:t> </a:t>
            </a:r>
            <a:r>
              <a:rPr lang="en-US" dirty="0" err="1"/>
              <a:t>dengan</a:t>
            </a:r>
            <a:r>
              <a:rPr lang="en-US" dirty="0"/>
              <a:t> Persekutuan </a:t>
            </a:r>
            <a:r>
              <a:rPr lang="en-US" dirty="0" err="1"/>
              <a:t>Perdata</a:t>
            </a:r>
            <a:r>
              <a:rPr lang="en-US" dirty="0"/>
              <a:t> (</a:t>
            </a:r>
            <a:r>
              <a:rPr lang="en-US" i="1" dirty="0" err="1"/>
              <a:t>Maatschap</a:t>
            </a:r>
            <a:r>
              <a:rPr lang="en-US" dirty="0"/>
              <a:t>). Persekutuan </a:t>
            </a:r>
            <a:r>
              <a:rPr lang="en-US" dirty="0" err="1"/>
              <a:t>perdata</a:t>
            </a:r>
            <a:r>
              <a:rPr lang="en-US" dirty="0"/>
              <a:t> (</a:t>
            </a:r>
            <a:r>
              <a:rPr lang="en-US" i="1" dirty="0" err="1"/>
              <a:t>Maatschap</a:t>
            </a:r>
            <a:r>
              <a:rPr lang="en-US" dirty="0"/>
              <a:t>) </a:t>
            </a:r>
            <a:r>
              <a:rPr lang="en-US" dirty="0" err="1"/>
              <a:t>bukanlah</a:t>
            </a:r>
            <a:r>
              <a:rPr lang="en-US" dirty="0"/>
              <a:t> </a:t>
            </a:r>
            <a:r>
              <a:rPr lang="en-US" dirty="0" err="1"/>
              <a:t>suatu</a:t>
            </a:r>
            <a:r>
              <a:rPr lang="en-US" dirty="0"/>
              <a:t> </a:t>
            </a:r>
            <a:r>
              <a:rPr lang="en-US" dirty="0" err="1"/>
              <a:t>badan</a:t>
            </a:r>
            <a:r>
              <a:rPr lang="en-US" dirty="0"/>
              <a:t> </a:t>
            </a:r>
            <a:r>
              <a:rPr lang="en-US" dirty="0" err="1"/>
              <a:t>hukum</a:t>
            </a:r>
            <a:r>
              <a:rPr lang="en-US" dirty="0"/>
              <a:t> </a:t>
            </a:r>
            <a:r>
              <a:rPr lang="en-US" dirty="0" err="1"/>
              <a:t>atau</a:t>
            </a:r>
            <a:r>
              <a:rPr lang="en-US" dirty="0"/>
              <a:t> </a:t>
            </a:r>
            <a:r>
              <a:rPr lang="en-US" i="1" dirty="0" err="1"/>
              <a:t>rechtpersoon</a:t>
            </a:r>
            <a:r>
              <a:rPr lang="en-US" i="1" dirty="0"/>
              <a:t>, </a:t>
            </a:r>
            <a:r>
              <a:rPr lang="en-US" dirty="0" err="1"/>
              <a:t>melainkan</a:t>
            </a:r>
            <a:r>
              <a:rPr lang="en-US" dirty="0"/>
              <a:t> </a:t>
            </a:r>
            <a:r>
              <a:rPr lang="en-US" dirty="0" err="1"/>
              <a:t>hanya</a:t>
            </a:r>
            <a:r>
              <a:rPr lang="en-US" dirty="0"/>
              <a:t> </a:t>
            </a:r>
            <a:r>
              <a:rPr lang="en-US" dirty="0" err="1"/>
              <a:t>dilahirkan</a:t>
            </a:r>
            <a:r>
              <a:rPr lang="en-US" dirty="0"/>
              <a:t> </a:t>
            </a:r>
            <a:r>
              <a:rPr lang="en-US" dirty="0" err="1"/>
              <a:t>dari</a:t>
            </a:r>
            <a:r>
              <a:rPr lang="en-US" dirty="0"/>
              <a:t> </a:t>
            </a:r>
            <a:r>
              <a:rPr lang="en-US" dirty="0" err="1"/>
              <a:t>perjanjian-perjanjian</a:t>
            </a:r>
            <a:r>
              <a:rPr lang="en-US" dirty="0"/>
              <a:t> </a:t>
            </a:r>
            <a:r>
              <a:rPr lang="en-US" dirty="0" err="1"/>
              <a:t>para</a:t>
            </a:r>
            <a:r>
              <a:rPr lang="en-US" dirty="0"/>
              <a:t> </a:t>
            </a:r>
            <a:r>
              <a:rPr lang="en-US" dirty="0" err="1"/>
              <a:t>pendirinya</a:t>
            </a:r>
            <a:r>
              <a:rPr lang="en-US" dirty="0"/>
              <a:t> </a:t>
            </a:r>
            <a:r>
              <a:rPr lang="en-US" dirty="0" err="1"/>
              <a:t>saja</a:t>
            </a:r>
            <a:r>
              <a:rPr lang="en-US" dirty="0"/>
              <a:t> (</a:t>
            </a:r>
            <a:r>
              <a:rPr lang="en-US" dirty="0" err="1"/>
              <a:t>subjek-subjek</a:t>
            </a:r>
            <a:r>
              <a:rPr lang="en-US" dirty="0"/>
              <a:t> </a:t>
            </a:r>
            <a:r>
              <a:rPr lang="en-US" dirty="0" err="1"/>
              <a:t>Hukum</a:t>
            </a:r>
            <a:r>
              <a:rPr lang="en-US" dirty="0"/>
              <a:t>).</a:t>
            </a:r>
          </a:p>
        </p:txBody>
      </p:sp>
      <p:sp>
        <p:nvSpPr>
          <p:cNvPr id="10" name="Rectangle 9"/>
          <p:cNvSpPr/>
          <p:nvPr/>
        </p:nvSpPr>
        <p:spPr>
          <a:xfrm>
            <a:off x="4499992" y="4221088"/>
            <a:ext cx="4503715" cy="307777"/>
          </a:xfrm>
          <a:prstGeom prst="rect">
            <a:avLst/>
          </a:prstGeom>
        </p:spPr>
        <p:txBody>
          <a:bodyPr wrap="square">
            <a:spAutoFit/>
          </a:bodyPr>
          <a:lstStyle/>
          <a:p>
            <a:r>
              <a:rPr lang="en-US" sz="1400" b="1" dirty="0">
                <a:solidFill>
                  <a:schemeClr val="accent2">
                    <a:lumMod val="50000"/>
                  </a:schemeClr>
                </a:solidFill>
              </a:rPr>
              <a:t>http://www.investopedia.com/terms/c/consortium.asp</a:t>
            </a:r>
          </a:p>
        </p:txBody>
      </p:sp>
      <p:sp>
        <p:nvSpPr>
          <p:cNvPr id="15" name="TextBox 14"/>
          <p:cNvSpPr txBox="1"/>
          <p:nvPr/>
        </p:nvSpPr>
        <p:spPr>
          <a:xfrm>
            <a:off x="7308304" y="4941168"/>
            <a:ext cx="1448046" cy="923330"/>
          </a:xfrm>
          <a:prstGeom prst="rect">
            <a:avLst/>
          </a:prstGeom>
          <a:solidFill>
            <a:srgbClr val="92D050"/>
          </a:solidFill>
        </p:spPr>
        <p:txBody>
          <a:bodyPr wrap="square" rtlCol="0">
            <a:spAutoFit/>
          </a:bodyPr>
          <a:lstStyle/>
          <a:p>
            <a:pPr algn="ctr"/>
            <a:endParaRPr lang="en-US" b="1" dirty="0" smtClean="0"/>
          </a:p>
          <a:p>
            <a:pPr algn="ctr"/>
            <a:r>
              <a:rPr lang="en-US" b="1" dirty="0" smtClean="0"/>
              <a:t>PROJECT</a:t>
            </a:r>
          </a:p>
          <a:p>
            <a:pPr algn="ctr"/>
            <a:endParaRPr lang="en-US" b="1" dirty="0"/>
          </a:p>
        </p:txBody>
      </p:sp>
      <p:sp>
        <p:nvSpPr>
          <p:cNvPr id="18" name="TextBox 17"/>
          <p:cNvSpPr txBox="1"/>
          <p:nvPr/>
        </p:nvSpPr>
        <p:spPr>
          <a:xfrm>
            <a:off x="4499992" y="5877272"/>
            <a:ext cx="1440160" cy="369332"/>
          </a:xfrm>
          <a:prstGeom prst="rect">
            <a:avLst/>
          </a:prstGeom>
          <a:solidFill>
            <a:srgbClr val="0070C0"/>
          </a:solidFill>
          <a:ln>
            <a:solidFill>
              <a:schemeClr val="bg2"/>
            </a:solidFill>
          </a:ln>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dirty="0" smtClean="0"/>
              <a:t>Company 3</a:t>
            </a:r>
            <a:endParaRPr lang="en-US" dirty="0"/>
          </a:p>
        </p:txBody>
      </p:sp>
      <p:cxnSp>
        <p:nvCxnSpPr>
          <p:cNvPr id="20" name="Straight Arrow Connector 19"/>
          <p:cNvCxnSpPr>
            <a:stCxn id="7" idx="3"/>
          </p:cNvCxnSpPr>
          <p:nvPr/>
        </p:nvCxnSpPr>
        <p:spPr>
          <a:xfrm>
            <a:off x="5940152" y="5483840"/>
            <a:ext cx="1368152"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2" name="Elbow Connector 21"/>
          <p:cNvCxnSpPr/>
          <p:nvPr/>
        </p:nvCxnSpPr>
        <p:spPr>
          <a:xfrm flipV="1">
            <a:off x="5940152" y="5479777"/>
            <a:ext cx="1368152" cy="582161"/>
          </a:xfrm>
          <a:prstGeom prst="bentConnector3">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4" name="Elbow Connector 23"/>
          <p:cNvCxnSpPr/>
          <p:nvPr/>
        </p:nvCxnSpPr>
        <p:spPr>
          <a:xfrm>
            <a:off x="5972941" y="4929555"/>
            <a:ext cx="1335363" cy="550222"/>
          </a:xfrm>
          <a:prstGeom prst="bentConnector3">
            <a:avLst/>
          </a:prstGeom>
          <a:ln w="285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36118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899592" y="293747"/>
            <a:ext cx="3672408" cy="830997"/>
          </a:xfrm>
          <a:prstGeom prst="rect">
            <a:avLst/>
          </a:prstGeom>
          <a:noFill/>
          <a:effectLst/>
        </p:spPr>
        <p:style>
          <a:lnRef idx="3">
            <a:schemeClr val="lt1"/>
          </a:lnRef>
          <a:fillRef idx="1">
            <a:schemeClr val="accent1"/>
          </a:fillRef>
          <a:effectRef idx="1">
            <a:schemeClr val="accent1"/>
          </a:effectRef>
          <a:fontRef idx="minor">
            <a:schemeClr val="lt1"/>
          </a:fontRef>
        </p:style>
        <p:txBody>
          <a:bodyPr wrap="square" rtlCol="0" anchor="b">
            <a:spAutoFit/>
          </a:bodyPr>
          <a:lstStyle/>
          <a:p>
            <a:pPr algn="ctr"/>
            <a:r>
              <a:rPr lang="en-US" sz="4800" b="1" dirty="0" smtClean="0">
                <a:solidFill>
                  <a:schemeClr val="tx2">
                    <a:lumMod val="50000"/>
                  </a:schemeClr>
                </a:solidFill>
              </a:rPr>
              <a:t>C</a:t>
            </a:r>
            <a:r>
              <a:rPr lang="en-US" sz="2800" b="1" dirty="0" smtClean="0">
                <a:solidFill>
                  <a:schemeClr val="tx2">
                    <a:lumMod val="50000"/>
                  </a:schemeClr>
                </a:solidFill>
              </a:rPr>
              <a:t>ONCORTIUM</a:t>
            </a:r>
            <a:endParaRPr lang="en-US" sz="2800" b="1" dirty="0">
              <a:solidFill>
                <a:schemeClr val="tx2">
                  <a:lumMod val="50000"/>
                </a:schemeClr>
              </a:solidFill>
            </a:endParaRPr>
          </a:p>
        </p:txBody>
      </p:sp>
      <p:sp>
        <p:nvSpPr>
          <p:cNvPr id="2" name="Title 1"/>
          <p:cNvSpPr>
            <a:spLocks noGrp="1"/>
          </p:cNvSpPr>
          <p:nvPr>
            <p:ph type="title"/>
          </p:nvPr>
        </p:nvSpPr>
        <p:spPr>
          <a:xfrm>
            <a:off x="467544" y="116632"/>
            <a:ext cx="2664296" cy="576064"/>
          </a:xfrm>
          <a:ln>
            <a:noFill/>
          </a:ln>
          <a:effectLst>
            <a:outerShdw blurRad="50800" dist="38100" dir="5400000" algn="t" rotWithShape="0">
              <a:prstClr val="black">
                <a:alpha val="40000"/>
              </a:prstClr>
            </a:outerShdw>
          </a:effectLst>
        </p:spPr>
        <p:txBody>
          <a:bodyPr>
            <a:noAutofit/>
          </a:bodyPr>
          <a:lstStyle/>
          <a:p>
            <a:r>
              <a:rPr lang="en-US" sz="1600" dirty="0" smtClean="0">
                <a:solidFill>
                  <a:srgbClr val="C00000"/>
                </a:solidFill>
                <a:latin typeface="Arial Rounded MT Bold" pitchFamily="34" charset="0"/>
              </a:rPr>
              <a:t>IMPLIKASI PAJAK </a:t>
            </a:r>
            <a:endParaRPr lang="en-US" sz="1600" dirty="0">
              <a:solidFill>
                <a:srgbClr val="C00000"/>
              </a:solidFill>
              <a:latin typeface="Aparajita" pitchFamily="34" charset="0"/>
              <a:cs typeface="Aparajita" pitchFamily="34" charset="0"/>
            </a:endParaRPr>
          </a:p>
        </p:txBody>
      </p:sp>
      <p:graphicFrame>
        <p:nvGraphicFramePr>
          <p:cNvPr id="10" name="Diagram 9"/>
          <p:cNvGraphicFramePr/>
          <p:nvPr>
            <p:extLst>
              <p:ext uri="{D42A27DB-BD31-4B8C-83A1-F6EECF244321}">
                <p14:modId xmlns:p14="http://schemas.microsoft.com/office/powerpoint/2010/main" val="1771398"/>
              </p:ext>
            </p:extLst>
          </p:nvPr>
        </p:nvGraphicFramePr>
        <p:xfrm>
          <a:off x="467544" y="1124744"/>
          <a:ext cx="8352928" cy="5760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Box 14"/>
          <p:cNvSpPr txBox="1"/>
          <p:nvPr/>
        </p:nvSpPr>
        <p:spPr>
          <a:xfrm>
            <a:off x="467544" y="1895128"/>
            <a:ext cx="2664296" cy="2031325"/>
          </a:xfrm>
          <a:prstGeom prst="rect">
            <a:avLst/>
          </a:prstGeom>
          <a:solidFill>
            <a:schemeClr val="accent2">
              <a:lumMod val="40000"/>
              <a:lumOff val="60000"/>
            </a:schemeClr>
          </a:solidFill>
        </p:spPr>
        <p:txBody>
          <a:bodyPr wrap="square" rtlCol="0">
            <a:spAutoFit/>
          </a:bodyPr>
          <a:lstStyle/>
          <a:p>
            <a:r>
              <a:rPr lang="en-US" sz="1400" b="1" u="sng" dirty="0" err="1" smtClean="0"/>
              <a:t>Setoran</a:t>
            </a:r>
            <a:r>
              <a:rPr lang="en-US" sz="1400" b="1" u="sng" dirty="0" smtClean="0"/>
              <a:t> Modal:</a:t>
            </a:r>
            <a:r>
              <a:rPr lang="en-US" sz="1400" b="1" dirty="0" smtClean="0"/>
              <a:t> </a:t>
            </a:r>
            <a:r>
              <a:rPr lang="en-US" sz="1400" b="1" dirty="0" err="1" smtClean="0"/>
              <a:t>Tidak</a:t>
            </a:r>
            <a:r>
              <a:rPr lang="en-US" sz="1400" b="1" dirty="0" smtClean="0"/>
              <a:t> </a:t>
            </a:r>
            <a:r>
              <a:rPr lang="en-US" sz="1400" b="1" dirty="0" err="1" smtClean="0"/>
              <a:t>ada</a:t>
            </a:r>
            <a:r>
              <a:rPr lang="en-US" sz="1400" b="1" dirty="0" smtClean="0"/>
              <a:t>, </a:t>
            </a:r>
            <a:r>
              <a:rPr lang="en-US" sz="1400" b="1" dirty="0" err="1" smtClean="0"/>
              <a:t>tidak</a:t>
            </a:r>
            <a:r>
              <a:rPr lang="en-US" sz="1400" b="1" dirty="0" smtClean="0"/>
              <a:t> </a:t>
            </a:r>
            <a:r>
              <a:rPr lang="en-US" sz="1400" b="1" dirty="0" err="1" smtClean="0"/>
              <a:t>ada</a:t>
            </a:r>
            <a:r>
              <a:rPr lang="en-US" sz="1400" b="1" dirty="0" smtClean="0"/>
              <a:t> </a:t>
            </a:r>
            <a:r>
              <a:rPr lang="en-US" sz="1400" b="1" dirty="0" err="1" smtClean="0"/>
              <a:t>dampak</a:t>
            </a:r>
            <a:r>
              <a:rPr lang="en-US" sz="1400" b="1" dirty="0" smtClean="0"/>
              <a:t> </a:t>
            </a:r>
            <a:r>
              <a:rPr lang="en-US" sz="1400" b="1" dirty="0" err="1" smtClean="0"/>
              <a:t>pajak</a:t>
            </a:r>
            <a:endParaRPr lang="en-US" sz="1400" b="1" dirty="0" smtClean="0"/>
          </a:p>
          <a:p>
            <a:endParaRPr lang="en-US" sz="1400" b="1" dirty="0"/>
          </a:p>
          <a:p>
            <a:r>
              <a:rPr lang="en-US" sz="1400" b="1" dirty="0" err="1" smtClean="0"/>
              <a:t>Pembentukan</a:t>
            </a:r>
            <a:r>
              <a:rPr lang="en-US" sz="1400" b="1" dirty="0" smtClean="0"/>
              <a:t> </a:t>
            </a:r>
            <a:r>
              <a:rPr lang="en-US" sz="1400" b="1" dirty="0" err="1" smtClean="0"/>
              <a:t>hanya</a:t>
            </a:r>
            <a:r>
              <a:rPr lang="en-US" sz="1400" b="1" dirty="0" smtClean="0"/>
              <a:t> </a:t>
            </a:r>
            <a:r>
              <a:rPr lang="en-US" sz="1400" b="1" dirty="0" err="1" smtClean="0"/>
              <a:t>berupa</a:t>
            </a:r>
            <a:r>
              <a:rPr lang="en-US" sz="1400" b="1" dirty="0" smtClean="0"/>
              <a:t> </a:t>
            </a:r>
            <a:r>
              <a:rPr lang="en-US" sz="1400" b="1" dirty="0" err="1" smtClean="0"/>
              <a:t>perjanjian</a:t>
            </a:r>
            <a:r>
              <a:rPr lang="en-US" sz="1400" b="1" dirty="0" smtClean="0"/>
              <a:t>/</a:t>
            </a:r>
            <a:r>
              <a:rPr lang="en-US" sz="1400" b="1" dirty="0" err="1" smtClean="0"/>
              <a:t>kesepakatan</a:t>
            </a:r>
            <a:r>
              <a:rPr lang="en-US" sz="1400" b="1" dirty="0" smtClean="0"/>
              <a:t> </a:t>
            </a:r>
            <a:r>
              <a:rPr lang="en-US" sz="1400" b="1" dirty="0" err="1" smtClean="0"/>
              <a:t>bersama</a:t>
            </a:r>
            <a:r>
              <a:rPr lang="en-US" sz="1400" b="1" dirty="0" smtClean="0"/>
              <a:t> </a:t>
            </a:r>
            <a:r>
              <a:rPr lang="en-US" sz="1400" b="1" dirty="0" err="1" smtClean="0"/>
              <a:t>ddan</a:t>
            </a:r>
            <a:r>
              <a:rPr lang="en-US" sz="1400" b="1" dirty="0" smtClean="0"/>
              <a:t> </a:t>
            </a:r>
            <a:r>
              <a:rPr lang="en-US" sz="1400" b="1" dirty="0" err="1" smtClean="0"/>
              <a:t>dapat</a:t>
            </a:r>
            <a:r>
              <a:rPr lang="en-US" sz="1400" b="1" dirty="0" smtClean="0"/>
              <a:t> </a:t>
            </a:r>
            <a:r>
              <a:rPr lang="en-US" sz="1400" b="1" dirty="0" err="1" smtClean="0"/>
              <a:t>menunjuk</a:t>
            </a:r>
            <a:r>
              <a:rPr lang="en-US" sz="1400" b="1" dirty="0" smtClean="0"/>
              <a:t> </a:t>
            </a:r>
            <a:r>
              <a:rPr lang="en-US" sz="1400" b="1" dirty="0" err="1" smtClean="0"/>
              <a:t>Concortium</a:t>
            </a:r>
            <a:r>
              <a:rPr lang="en-US" sz="1400" b="1" dirty="0" smtClean="0"/>
              <a:t> Leader </a:t>
            </a:r>
            <a:r>
              <a:rPr lang="en-US" sz="1400" b="1" dirty="0" err="1" smtClean="0"/>
              <a:t>sebagai</a:t>
            </a:r>
            <a:r>
              <a:rPr lang="en-US" sz="1400" b="1" dirty="0" smtClean="0"/>
              <a:t> </a:t>
            </a:r>
            <a:r>
              <a:rPr lang="en-US" sz="1400" b="1" dirty="0" err="1" smtClean="0"/>
              <a:t>koordinator</a:t>
            </a:r>
            <a:r>
              <a:rPr lang="en-US" sz="1400" b="1" dirty="0" smtClean="0"/>
              <a:t> </a:t>
            </a:r>
            <a:r>
              <a:rPr lang="en-US" sz="1400" b="1" dirty="0" err="1" smtClean="0"/>
              <a:t>pelaksanaan</a:t>
            </a:r>
            <a:r>
              <a:rPr lang="en-US" sz="1400" b="1" dirty="0" smtClean="0"/>
              <a:t> </a:t>
            </a:r>
            <a:r>
              <a:rPr lang="en-US" sz="1400" b="1" dirty="0" err="1" smtClean="0"/>
              <a:t>pekerjaan</a:t>
            </a:r>
            <a:r>
              <a:rPr lang="en-US" sz="1400" b="1" dirty="0" smtClean="0"/>
              <a:t>.</a:t>
            </a:r>
            <a:endParaRPr lang="en-US" sz="1400" b="1" dirty="0"/>
          </a:p>
        </p:txBody>
      </p:sp>
      <p:sp>
        <p:nvSpPr>
          <p:cNvPr id="16" name="TextBox 15"/>
          <p:cNvSpPr txBox="1"/>
          <p:nvPr/>
        </p:nvSpPr>
        <p:spPr>
          <a:xfrm>
            <a:off x="3347864" y="1905213"/>
            <a:ext cx="2664296" cy="4832092"/>
          </a:xfrm>
          <a:prstGeom prst="rect">
            <a:avLst/>
          </a:prstGeom>
          <a:solidFill>
            <a:schemeClr val="accent6">
              <a:lumMod val="60000"/>
              <a:lumOff val="40000"/>
            </a:schemeClr>
          </a:solidFill>
        </p:spPr>
        <p:txBody>
          <a:bodyPr wrap="square" rtlCol="0">
            <a:spAutoFit/>
          </a:bodyPr>
          <a:lstStyle/>
          <a:p>
            <a:r>
              <a:rPr lang="en-US" sz="1400" b="1" dirty="0" err="1"/>
              <a:t>Dokumentasi</a:t>
            </a:r>
            <a:r>
              <a:rPr lang="en-US" sz="1400" b="1" dirty="0"/>
              <a:t> </a:t>
            </a:r>
            <a:r>
              <a:rPr lang="en-US" sz="1400" b="1" dirty="0" err="1"/>
              <a:t>operasi</a:t>
            </a:r>
            <a:r>
              <a:rPr lang="en-US" sz="1400" b="1" dirty="0"/>
              <a:t> </a:t>
            </a:r>
            <a:r>
              <a:rPr lang="en-US" sz="1400" b="1" dirty="0" err="1"/>
              <a:t>dan</a:t>
            </a:r>
            <a:r>
              <a:rPr lang="en-US" sz="1400" b="1" dirty="0"/>
              <a:t> </a:t>
            </a:r>
            <a:r>
              <a:rPr lang="en-US" sz="1400" b="1" dirty="0" err="1"/>
              <a:t>komersial</a:t>
            </a:r>
            <a:r>
              <a:rPr lang="en-US" sz="1400" b="1" dirty="0"/>
              <a:t> </a:t>
            </a:r>
            <a:r>
              <a:rPr lang="en-US" sz="1400" b="1" dirty="0" err="1"/>
              <a:t>melekat</a:t>
            </a:r>
            <a:r>
              <a:rPr lang="en-US" sz="1400" b="1" dirty="0"/>
              <a:t> </a:t>
            </a:r>
            <a:r>
              <a:rPr lang="en-US" sz="1400" b="1" dirty="0" err="1"/>
              <a:t>pada</a:t>
            </a:r>
            <a:r>
              <a:rPr lang="en-US" sz="1400" b="1" dirty="0"/>
              <a:t> </a:t>
            </a:r>
            <a:r>
              <a:rPr lang="en-US" sz="1400" b="1" dirty="0" err="1"/>
              <a:t>masig-masing</a:t>
            </a:r>
            <a:r>
              <a:rPr lang="en-US" sz="1400" b="1" dirty="0"/>
              <a:t> </a:t>
            </a:r>
            <a:r>
              <a:rPr lang="en-US" sz="1400" b="1" dirty="0" err="1"/>
              <a:t>anggota</a:t>
            </a:r>
            <a:r>
              <a:rPr lang="en-US" sz="1400" b="1" dirty="0"/>
              <a:t> </a:t>
            </a:r>
            <a:r>
              <a:rPr lang="en-US" sz="1400" b="1" dirty="0" err="1"/>
              <a:t>Konsorsium</a:t>
            </a:r>
            <a:r>
              <a:rPr lang="en-US" sz="1400" b="1" dirty="0"/>
              <a:t>:</a:t>
            </a:r>
          </a:p>
          <a:p>
            <a:endParaRPr lang="en-US" sz="1400" b="1" dirty="0" smtClean="0"/>
          </a:p>
          <a:p>
            <a:r>
              <a:rPr lang="en-US" sz="1400" b="1" dirty="0" err="1" smtClean="0"/>
              <a:t>Kewajiban</a:t>
            </a:r>
            <a:r>
              <a:rPr lang="en-US" sz="1400" b="1" dirty="0" smtClean="0"/>
              <a:t> </a:t>
            </a:r>
            <a:r>
              <a:rPr lang="en-US" sz="1400" b="1" dirty="0" err="1" smtClean="0"/>
              <a:t>pajak</a:t>
            </a:r>
            <a:r>
              <a:rPr lang="en-US" sz="1400" b="1" dirty="0" smtClean="0"/>
              <a:t> </a:t>
            </a:r>
            <a:r>
              <a:rPr lang="en-US" sz="1400" b="1" dirty="0" err="1" smtClean="0"/>
              <a:t>melekat</a:t>
            </a:r>
            <a:r>
              <a:rPr lang="en-US" sz="1400" b="1" dirty="0" smtClean="0"/>
              <a:t> </a:t>
            </a:r>
            <a:r>
              <a:rPr lang="en-US" sz="1400" b="1" dirty="0" err="1" smtClean="0"/>
              <a:t>pada</a:t>
            </a:r>
            <a:r>
              <a:rPr lang="en-US" sz="1400" b="1" dirty="0" smtClean="0"/>
              <a:t> </a:t>
            </a:r>
            <a:r>
              <a:rPr lang="en-US" sz="1400" b="1" dirty="0" err="1" smtClean="0"/>
              <a:t>masing-masing</a:t>
            </a:r>
            <a:r>
              <a:rPr lang="en-US" sz="1400" b="1" dirty="0" smtClean="0"/>
              <a:t> </a:t>
            </a:r>
            <a:r>
              <a:rPr lang="en-US" sz="1400" b="1" dirty="0" err="1" smtClean="0"/>
              <a:t>anggota</a:t>
            </a:r>
            <a:r>
              <a:rPr lang="en-US" sz="1400" b="1" dirty="0" smtClean="0"/>
              <a:t> </a:t>
            </a:r>
            <a:r>
              <a:rPr lang="en-US" sz="1400" b="1" dirty="0" err="1" smtClean="0"/>
              <a:t>Konsorsium</a:t>
            </a:r>
            <a:r>
              <a:rPr lang="en-US" sz="1400" b="1" dirty="0" smtClean="0"/>
              <a:t> </a:t>
            </a:r>
            <a:r>
              <a:rPr lang="en-US" sz="1400" b="1" dirty="0" err="1" smtClean="0"/>
              <a:t>dan</a:t>
            </a:r>
            <a:r>
              <a:rPr lang="en-US" sz="1400" b="1" dirty="0" smtClean="0"/>
              <a:t> </a:t>
            </a:r>
            <a:r>
              <a:rPr lang="en-US" sz="1400" b="1" dirty="0" err="1" smtClean="0"/>
              <a:t>bukan</a:t>
            </a:r>
            <a:r>
              <a:rPr lang="en-US" sz="1400" b="1" dirty="0" smtClean="0"/>
              <a:t> </a:t>
            </a:r>
            <a:r>
              <a:rPr lang="en-US" sz="1400" b="1" dirty="0" err="1" smtClean="0"/>
              <a:t>pada</a:t>
            </a:r>
            <a:r>
              <a:rPr lang="en-US" sz="1400" b="1" dirty="0"/>
              <a:t> </a:t>
            </a:r>
            <a:r>
              <a:rPr lang="en-US" sz="1400" b="1" dirty="0" err="1" smtClean="0"/>
              <a:t>konsorsium</a:t>
            </a:r>
            <a:r>
              <a:rPr lang="en-US" sz="1400" b="1" dirty="0" smtClean="0"/>
              <a:t> </a:t>
            </a:r>
            <a:r>
              <a:rPr lang="en-US" sz="1400" b="1" dirty="0" err="1" smtClean="0"/>
              <a:t>itu</a:t>
            </a:r>
            <a:r>
              <a:rPr lang="en-US" sz="1400" b="1" dirty="0" smtClean="0"/>
              <a:t> </a:t>
            </a:r>
            <a:r>
              <a:rPr lang="en-US" sz="1400" b="1" dirty="0" err="1" smtClean="0"/>
              <a:t>sendiri</a:t>
            </a:r>
            <a:r>
              <a:rPr lang="en-US" sz="1400" b="1" dirty="0" smtClean="0"/>
              <a:t>, </a:t>
            </a:r>
            <a:r>
              <a:rPr lang="en-US" sz="1400" b="1" dirty="0" err="1" smtClean="0"/>
              <a:t>meliputi</a:t>
            </a:r>
            <a:r>
              <a:rPr lang="en-US" sz="1400" b="1" dirty="0" smtClean="0"/>
              <a:t>:</a:t>
            </a:r>
          </a:p>
          <a:p>
            <a:endParaRPr lang="en-US" sz="1400" b="1" u="sng" dirty="0" smtClean="0"/>
          </a:p>
          <a:p>
            <a:r>
              <a:rPr lang="en-US" sz="1400" b="1" u="sng" dirty="0" smtClean="0"/>
              <a:t>PPN</a:t>
            </a:r>
          </a:p>
          <a:p>
            <a:pPr marL="28575"/>
            <a:r>
              <a:rPr lang="en-US" sz="1400" b="1" dirty="0" smtClean="0"/>
              <a:t>Atas </a:t>
            </a:r>
            <a:r>
              <a:rPr lang="en-US" sz="1400" b="1" dirty="0" err="1" smtClean="0"/>
              <a:t>Penyerahan</a:t>
            </a:r>
            <a:r>
              <a:rPr lang="en-US" sz="1400" b="1" dirty="0" smtClean="0"/>
              <a:t> </a:t>
            </a:r>
            <a:r>
              <a:rPr lang="en-US" sz="1400" b="1" dirty="0" err="1" smtClean="0"/>
              <a:t>Barang</a:t>
            </a:r>
            <a:r>
              <a:rPr lang="en-US" sz="1400" b="1" dirty="0" smtClean="0"/>
              <a:t> </a:t>
            </a:r>
            <a:r>
              <a:rPr lang="en-US" sz="1400" b="1" dirty="0" err="1" smtClean="0"/>
              <a:t>dan</a:t>
            </a:r>
            <a:r>
              <a:rPr lang="en-US" sz="1400" b="1" dirty="0" smtClean="0"/>
              <a:t>/</a:t>
            </a:r>
            <a:r>
              <a:rPr lang="en-US" sz="1400" b="1" dirty="0" err="1" smtClean="0"/>
              <a:t>atau</a:t>
            </a:r>
            <a:r>
              <a:rPr lang="en-US" sz="1400" b="1" dirty="0" smtClean="0"/>
              <a:t> </a:t>
            </a:r>
            <a:r>
              <a:rPr lang="en-US" sz="1400" b="1" dirty="0" err="1" smtClean="0"/>
              <a:t>Jasa</a:t>
            </a:r>
            <a:r>
              <a:rPr lang="en-US" sz="1400" b="1" dirty="0" smtClean="0"/>
              <a:t> </a:t>
            </a:r>
            <a:r>
              <a:rPr lang="en-US" sz="1400" b="1" dirty="0" err="1" smtClean="0"/>
              <a:t>Kena</a:t>
            </a:r>
            <a:r>
              <a:rPr lang="en-US" sz="1400" b="1" dirty="0" smtClean="0"/>
              <a:t> </a:t>
            </a:r>
            <a:r>
              <a:rPr lang="en-US" sz="1400" b="1" dirty="0" err="1" smtClean="0"/>
              <a:t>Pajak</a:t>
            </a:r>
            <a:endParaRPr lang="en-US" sz="1400" b="1" dirty="0" smtClean="0"/>
          </a:p>
          <a:p>
            <a:pPr marL="28575"/>
            <a:endParaRPr lang="en-US" sz="1400" b="1" dirty="0"/>
          </a:p>
          <a:p>
            <a:pPr marL="28575"/>
            <a:r>
              <a:rPr lang="en-US" sz="1400" b="1" u="sng" dirty="0" err="1" smtClean="0"/>
              <a:t>PPh</a:t>
            </a:r>
            <a:r>
              <a:rPr lang="en-US" sz="1400" b="1" u="sng" dirty="0" smtClean="0"/>
              <a:t> </a:t>
            </a:r>
            <a:r>
              <a:rPr lang="en-US" sz="1400" b="1" u="sng" dirty="0" err="1" smtClean="0"/>
              <a:t>Badan</a:t>
            </a:r>
            <a:endParaRPr lang="en-US" sz="1400" b="1" u="sng" dirty="0" smtClean="0"/>
          </a:p>
          <a:p>
            <a:pPr marL="371475" indent="-342900">
              <a:buFont typeface="+mj-lt"/>
              <a:buAutoNum type="arabicPeriod"/>
            </a:pPr>
            <a:r>
              <a:rPr lang="en-US" sz="1400" b="1" dirty="0" err="1" smtClean="0"/>
              <a:t>Nihil</a:t>
            </a:r>
            <a:r>
              <a:rPr lang="en-US" sz="1400" b="1" dirty="0" smtClean="0"/>
              <a:t>, </a:t>
            </a:r>
            <a:r>
              <a:rPr lang="en-US" sz="1400" b="1" dirty="0" err="1" smtClean="0"/>
              <a:t>apabila</a:t>
            </a:r>
            <a:r>
              <a:rPr lang="en-US" sz="1400" b="1" dirty="0" smtClean="0"/>
              <a:t> </a:t>
            </a:r>
            <a:r>
              <a:rPr lang="en-US" sz="1400" b="1" dirty="0" err="1" smtClean="0"/>
              <a:t>penghasilan</a:t>
            </a:r>
            <a:r>
              <a:rPr lang="en-US" sz="1400" b="1" dirty="0" smtClean="0"/>
              <a:t> </a:t>
            </a:r>
            <a:r>
              <a:rPr lang="en-US" sz="1400" b="1" dirty="0" err="1" smtClean="0"/>
              <a:t>dikenakan</a:t>
            </a:r>
            <a:r>
              <a:rPr lang="en-US" sz="1400" b="1" dirty="0" smtClean="0"/>
              <a:t> </a:t>
            </a:r>
            <a:r>
              <a:rPr lang="en-US" sz="1400" b="1" dirty="0" err="1" smtClean="0"/>
              <a:t>PPh</a:t>
            </a:r>
            <a:r>
              <a:rPr lang="en-US" sz="1400" b="1" dirty="0" smtClean="0"/>
              <a:t> Final;</a:t>
            </a:r>
          </a:p>
          <a:p>
            <a:pPr marL="371475" indent="-342900">
              <a:buFont typeface="+mj-lt"/>
              <a:buAutoNum type="arabicPeriod"/>
            </a:pPr>
            <a:r>
              <a:rPr lang="en-US" sz="1400" b="1" dirty="0" err="1" smtClean="0"/>
              <a:t>Tarif</a:t>
            </a:r>
            <a:r>
              <a:rPr lang="en-US" sz="1400" b="1" dirty="0" smtClean="0"/>
              <a:t> </a:t>
            </a:r>
            <a:r>
              <a:rPr lang="en-US" sz="1400" b="1" dirty="0" err="1" smtClean="0"/>
              <a:t>Pasal</a:t>
            </a:r>
            <a:r>
              <a:rPr lang="en-US" sz="1400" b="1" dirty="0" smtClean="0"/>
              <a:t> 17 UU </a:t>
            </a:r>
            <a:r>
              <a:rPr lang="en-US" sz="1400" b="1" dirty="0" err="1" smtClean="0"/>
              <a:t>PPh</a:t>
            </a:r>
            <a:r>
              <a:rPr lang="en-US" sz="1400" b="1" dirty="0"/>
              <a:t> :</a:t>
            </a:r>
            <a:r>
              <a:rPr lang="en-US" sz="1400" b="1" dirty="0" smtClean="0"/>
              <a:t> 25%  </a:t>
            </a:r>
            <a:r>
              <a:rPr lang="en-US" sz="1400" b="1" dirty="0" err="1" smtClean="0"/>
              <a:t>dari</a:t>
            </a:r>
            <a:r>
              <a:rPr lang="en-US" sz="1400" b="1" dirty="0" smtClean="0"/>
              <a:t> </a:t>
            </a:r>
            <a:r>
              <a:rPr lang="en-US" sz="1400" b="1" dirty="0" err="1" smtClean="0"/>
              <a:t>Penghasilan</a:t>
            </a:r>
            <a:r>
              <a:rPr lang="en-US" sz="1400" b="1" dirty="0" smtClean="0"/>
              <a:t> </a:t>
            </a:r>
            <a:r>
              <a:rPr lang="en-US" sz="1400" b="1" dirty="0" err="1" smtClean="0"/>
              <a:t>Kena</a:t>
            </a:r>
            <a:r>
              <a:rPr lang="en-US" sz="1400" b="1" dirty="0" smtClean="0"/>
              <a:t> </a:t>
            </a:r>
            <a:r>
              <a:rPr lang="en-US" sz="1400" b="1" dirty="0" err="1" smtClean="0"/>
              <a:t>Pajak</a:t>
            </a:r>
            <a:endParaRPr lang="en-US" sz="1400" b="1" dirty="0" smtClean="0"/>
          </a:p>
          <a:p>
            <a:pPr marL="28575"/>
            <a:endParaRPr lang="en-US" sz="1400" b="1" dirty="0"/>
          </a:p>
          <a:p>
            <a:pPr marL="28575"/>
            <a:r>
              <a:rPr lang="en-US" sz="1400" b="1" u="sng" dirty="0" err="1" smtClean="0"/>
              <a:t>PPh</a:t>
            </a:r>
            <a:r>
              <a:rPr lang="en-US" sz="1400" b="1" u="sng" dirty="0" smtClean="0"/>
              <a:t> </a:t>
            </a:r>
            <a:r>
              <a:rPr lang="en-US" sz="1400" b="1" u="sng" dirty="0" err="1" smtClean="0"/>
              <a:t>Potong</a:t>
            </a:r>
            <a:r>
              <a:rPr lang="en-US" sz="1400" b="1" u="sng" dirty="0" smtClean="0"/>
              <a:t>/</a:t>
            </a:r>
            <a:r>
              <a:rPr lang="en-US" sz="1400" b="1" u="sng" dirty="0" err="1" smtClean="0"/>
              <a:t>Pungut</a:t>
            </a:r>
            <a:endParaRPr lang="en-US" sz="1400" b="1" u="sng" dirty="0" smtClean="0"/>
          </a:p>
          <a:p>
            <a:pPr marL="28575"/>
            <a:r>
              <a:rPr lang="en-US" sz="1400" b="1" dirty="0" err="1" smtClean="0"/>
              <a:t>PPh</a:t>
            </a:r>
            <a:r>
              <a:rPr lang="en-US" sz="1400" b="1" dirty="0" smtClean="0"/>
              <a:t> </a:t>
            </a:r>
            <a:r>
              <a:rPr lang="en-US" sz="1400" b="1" dirty="0" err="1" smtClean="0"/>
              <a:t>Pasal</a:t>
            </a:r>
            <a:r>
              <a:rPr lang="en-US" sz="1400" b="1" dirty="0" smtClean="0"/>
              <a:t> 21, 22, 23, 25, 4(2), 15</a:t>
            </a:r>
          </a:p>
          <a:p>
            <a:pPr marL="28575"/>
            <a:endParaRPr lang="en-US" sz="1400" b="1" dirty="0"/>
          </a:p>
        </p:txBody>
      </p:sp>
      <p:sp>
        <p:nvSpPr>
          <p:cNvPr id="17" name="TextBox 16"/>
          <p:cNvSpPr txBox="1"/>
          <p:nvPr/>
        </p:nvSpPr>
        <p:spPr>
          <a:xfrm>
            <a:off x="6228184" y="1916832"/>
            <a:ext cx="2664296" cy="4401205"/>
          </a:xfrm>
          <a:prstGeom prst="rect">
            <a:avLst/>
          </a:prstGeom>
          <a:solidFill>
            <a:schemeClr val="tx2">
              <a:lumMod val="20000"/>
              <a:lumOff val="80000"/>
            </a:schemeClr>
          </a:solidFill>
        </p:spPr>
        <p:txBody>
          <a:bodyPr wrap="square" rtlCol="0">
            <a:spAutoFit/>
          </a:bodyPr>
          <a:lstStyle/>
          <a:p>
            <a:r>
              <a:rPr lang="en-US" sz="1400" b="1" dirty="0" err="1" smtClean="0"/>
              <a:t>Concortium</a:t>
            </a:r>
            <a:r>
              <a:rPr lang="en-US" sz="1400" b="1" dirty="0" smtClean="0"/>
              <a:t> </a:t>
            </a:r>
            <a:r>
              <a:rPr lang="en-US" sz="1400" b="1" dirty="0" err="1" smtClean="0"/>
              <a:t>tidak</a:t>
            </a:r>
            <a:r>
              <a:rPr lang="en-US" sz="1400" b="1" dirty="0" smtClean="0"/>
              <a:t> </a:t>
            </a:r>
            <a:r>
              <a:rPr lang="en-US" sz="1400" b="1" dirty="0" err="1" smtClean="0"/>
              <a:t>membagikan</a:t>
            </a:r>
            <a:r>
              <a:rPr lang="en-US" sz="1400" b="1" dirty="0" smtClean="0"/>
              <a:t> </a:t>
            </a:r>
            <a:r>
              <a:rPr lang="en-US" sz="1400" b="1" dirty="0" err="1" smtClean="0"/>
              <a:t>laba</a:t>
            </a:r>
            <a:r>
              <a:rPr lang="en-US" sz="1400" b="1" dirty="0" smtClean="0"/>
              <a:t> </a:t>
            </a:r>
            <a:r>
              <a:rPr lang="en-US" sz="1400" b="1" dirty="0" err="1" smtClean="0"/>
              <a:t>hanya</a:t>
            </a:r>
            <a:r>
              <a:rPr lang="en-US" sz="1400" b="1" dirty="0" smtClean="0"/>
              <a:t> </a:t>
            </a:r>
            <a:r>
              <a:rPr lang="en-US" sz="1400" b="1" dirty="0" err="1" smtClean="0"/>
              <a:t>sebagai</a:t>
            </a:r>
            <a:r>
              <a:rPr lang="en-US" sz="1400" b="1" dirty="0" smtClean="0"/>
              <a:t> </a:t>
            </a:r>
            <a:r>
              <a:rPr lang="en-US" sz="1400" b="1" dirty="0" err="1" smtClean="0"/>
              <a:t>wadah</a:t>
            </a:r>
            <a:r>
              <a:rPr lang="en-US" sz="1400" b="1" dirty="0" smtClean="0"/>
              <a:t> </a:t>
            </a:r>
            <a:r>
              <a:rPr lang="en-US" sz="1400" b="1" dirty="0" err="1" smtClean="0"/>
              <a:t>kesepakatan</a:t>
            </a:r>
            <a:r>
              <a:rPr lang="en-US" sz="1400" b="1" dirty="0" smtClean="0"/>
              <a:t>.</a:t>
            </a:r>
          </a:p>
          <a:p>
            <a:endParaRPr lang="en-US" sz="1400" b="1" dirty="0" smtClean="0"/>
          </a:p>
          <a:p>
            <a:r>
              <a:rPr lang="en-US" sz="1400" b="1" dirty="0" err="1" smtClean="0"/>
              <a:t>Pajak</a:t>
            </a:r>
            <a:r>
              <a:rPr lang="en-US" sz="1400" b="1" dirty="0" smtClean="0"/>
              <a:t> yang </a:t>
            </a:r>
            <a:r>
              <a:rPr lang="en-US" sz="1400" b="1" dirty="0" err="1" smtClean="0"/>
              <a:t>ada</a:t>
            </a:r>
            <a:r>
              <a:rPr lang="en-US" sz="1400" b="1" dirty="0" smtClean="0"/>
              <a:t> </a:t>
            </a:r>
            <a:r>
              <a:rPr lang="en-US" sz="1400" b="1" dirty="0" err="1" smtClean="0"/>
              <a:t>melekat</a:t>
            </a:r>
            <a:r>
              <a:rPr lang="en-US" sz="1400" b="1" dirty="0" smtClean="0"/>
              <a:t> </a:t>
            </a:r>
            <a:r>
              <a:rPr lang="en-US" sz="1400" b="1" dirty="0" err="1" smtClean="0"/>
              <a:t>pada</a:t>
            </a:r>
            <a:r>
              <a:rPr lang="en-US" sz="1400" b="1" dirty="0" smtClean="0"/>
              <a:t> </a:t>
            </a:r>
            <a:r>
              <a:rPr lang="en-US" sz="1400" b="1" dirty="0" err="1" smtClean="0"/>
              <a:t>masing-masing</a:t>
            </a:r>
            <a:r>
              <a:rPr lang="en-US" sz="1400" b="1" dirty="0" smtClean="0"/>
              <a:t> </a:t>
            </a:r>
            <a:r>
              <a:rPr lang="en-US" sz="1400" b="1" dirty="0" err="1" smtClean="0"/>
              <a:t>anggota</a:t>
            </a:r>
            <a:r>
              <a:rPr lang="en-US" sz="1400" b="1" dirty="0" smtClean="0"/>
              <a:t> </a:t>
            </a:r>
            <a:r>
              <a:rPr lang="en-US" sz="1400" b="1" dirty="0" err="1" smtClean="0"/>
              <a:t>Konsorsium</a:t>
            </a:r>
            <a:r>
              <a:rPr lang="en-US" sz="1400" b="1" dirty="0" smtClean="0"/>
              <a:t>, yang </a:t>
            </a:r>
            <a:r>
              <a:rPr lang="en-US" sz="1400" b="1" dirty="0" err="1" smtClean="0"/>
              <a:t>juga</a:t>
            </a:r>
            <a:r>
              <a:rPr lang="en-US" sz="1400" b="1" dirty="0" smtClean="0"/>
              <a:t> </a:t>
            </a:r>
            <a:r>
              <a:rPr lang="en-US" sz="1400" b="1" dirty="0" err="1" smtClean="0"/>
              <a:t>mengikuti</a:t>
            </a:r>
            <a:r>
              <a:rPr lang="en-US" sz="1400" b="1" dirty="0" smtClean="0"/>
              <a:t> </a:t>
            </a:r>
            <a:r>
              <a:rPr lang="en-US" sz="1400" b="1" dirty="0" err="1" smtClean="0"/>
              <a:t>ketentuan</a:t>
            </a:r>
            <a:r>
              <a:rPr lang="en-US" sz="1400" b="1" dirty="0" smtClean="0"/>
              <a:t> </a:t>
            </a:r>
            <a:r>
              <a:rPr lang="en-US" sz="1400" b="1" dirty="0" err="1" smtClean="0"/>
              <a:t>Pembagian</a:t>
            </a:r>
            <a:r>
              <a:rPr lang="en-US" sz="1400" b="1" dirty="0" smtClean="0"/>
              <a:t> </a:t>
            </a:r>
            <a:r>
              <a:rPr lang="en-US" sz="1400" b="1" dirty="0" err="1" smtClean="0"/>
              <a:t>laba</a:t>
            </a:r>
            <a:r>
              <a:rPr lang="en-US" sz="1400" b="1" dirty="0" smtClean="0"/>
              <a:t> </a:t>
            </a:r>
            <a:r>
              <a:rPr lang="en-US" sz="1400" b="1" dirty="0" err="1" smtClean="0"/>
              <a:t>dengan</a:t>
            </a:r>
            <a:r>
              <a:rPr lang="en-US" sz="1400" b="1" dirty="0" smtClean="0"/>
              <a:t> </a:t>
            </a:r>
            <a:r>
              <a:rPr lang="en-US" sz="1400" b="1" dirty="0" err="1" smtClean="0"/>
              <a:t>bentuk</a:t>
            </a:r>
            <a:r>
              <a:rPr lang="en-US" sz="1400" b="1" dirty="0" smtClean="0"/>
              <a:t> </a:t>
            </a:r>
            <a:r>
              <a:rPr lang="en-US" sz="1400" b="1" dirty="0" err="1" smtClean="0"/>
              <a:t>Dividen</a:t>
            </a:r>
            <a:r>
              <a:rPr lang="en-US" sz="1400" b="1" dirty="0"/>
              <a:t> </a:t>
            </a:r>
            <a:r>
              <a:rPr lang="en-US" sz="1400" b="1" dirty="0" smtClean="0"/>
              <a:t> </a:t>
            </a:r>
            <a:r>
              <a:rPr lang="en-US" sz="1400" b="1" dirty="0" err="1" smtClean="0"/>
              <a:t>sebesar</a:t>
            </a:r>
            <a:r>
              <a:rPr lang="en-US" sz="1400" b="1" dirty="0" smtClean="0"/>
              <a:t> 25 % Non Final, </a:t>
            </a:r>
            <a:r>
              <a:rPr lang="en-US" sz="1400" b="1" dirty="0" err="1" smtClean="0"/>
              <a:t>kecuali</a:t>
            </a:r>
            <a:r>
              <a:rPr lang="en-US" sz="1400" b="1" dirty="0" smtClean="0"/>
              <a:t> </a:t>
            </a:r>
            <a:r>
              <a:rPr lang="en-US" sz="1400" b="1" dirty="0" err="1" smtClean="0"/>
              <a:t>memenuhi</a:t>
            </a:r>
            <a:r>
              <a:rPr lang="en-US" sz="1400" b="1" dirty="0" smtClean="0"/>
              <a:t> </a:t>
            </a:r>
            <a:r>
              <a:rPr lang="en-US" sz="1400" b="1" dirty="0" err="1" smtClean="0"/>
              <a:t>Persyaratan</a:t>
            </a:r>
            <a:r>
              <a:rPr lang="en-US" sz="1400" b="1" dirty="0" smtClean="0"/>
              <a:t> </a:t>
            </a:r>
            <a:r>
              <a:rPr lang="en-US" sz="1400" b="1" dirty="0" err="1" smtClean="0"/>
              <a:t>kumulatif</a:t>
            </a:r>
            <a:r>
              <a:rPr lang="en-US" sz="1400" b="1" dirty="0" smtClean="0"/>
              <a:t> </a:t>
            </a:r>
            <a:r>
              <a:rPr lang="en-US" sz="1400" b="1" dirty="0" err="1" smtClean="0"/>
              <a:t>Dividen</a:t>
            </a:r>
            <a:r>
              <a:rPr lang="en-US" sz="1400" b="1" dirty="0" smtClean="0"/>
              <a:t> </a:t>
            </a:r>
            <a:r>
              <a:rPr lang="en-US" sz="1400" b="1" dirty="0" err="1" smtClean="0"/>
              <a:t>bukan</a:t>
            </a:r>
            <a:r>
              <a:rPr lang="en-US" sz="1400" b="1" dirty="0" smtClean="0"/>
              <a:t> </a:t>
            </a:r>
            <a:r>
              <a:rPr lang="en-US" sz="1400" b="1" dirty="0" err="1" smtClean="0"/>
              <a:t>obyek</a:t>
            </a:r>
            <a:r>
              <a:rPr lang="en-US" sz="1400" b="1" dirty="0" smtClean="0"/>
              <a:t>, </a:t>
            </a:r>
            <a:r>
              <a:rPr lang="en-US" sz="1400" b="1" dirty="0" err="1" smtClean="0"/>
              <a:t>yakni</a:t>
            </a:r>
            <a:r>
              <a:rPr lang="en-US" sz="1400" b="1" dirty="0" smtClean="0"/>
              <a:t>:</a:t>
            </a:r>
          </a:p>
          <a:p>
            <a:pPr marL="722313" indent="-342900">
              <a:buFont typeface="+mj-lt"/>
              <a:buAutoNum type="alphaLcPeriod"/>
            </a:pPr>
            <a:r>
              <a:rPr lang="en-US" sz="1400" b="1" dirty="0" err="1" smtClean="0"/>
              <a:t>Kepemilikan</a:t>
            </a:r>
            <a:r>
              <a:rPr lang="en-US" sz="1400" b="1" dirty="0" smtClean="0"/>
              <a:t> minimal 25% </a:t>
            </a:r>
            <a:r>
              <a:rPr lang="en-US" sz="1400" b="1" dirty="0" err="1" smtClean="0"/>
              <a:t>saham</a:t>
            </a:r>
            <a:r>
              <a:rPr lang="en-US" sz="1400" b="1" dirty="0" smtClean="0"/>
              <a:t>;</a:t>
            </a:r>
          </a:p>
          <a:p>
            <a:pPr marL="722313" indent="-342900">
              <a:buFont typeface="+mj-lt"/>
              <a:buAutoNum type="alphaLcPeriod"/>
            </a:pPr>
            <a:r>
              <a:rPr lang="en-US" sz="1400" b="1" dirty="0" err="1" smtClean="0"/>
              <a:t>Pembayaran</a:t>
            </a:r>
            <a:r>
              <a:rPr lang="en-US" sz="1400" b="1" dirty="0" smtClean="0"/>
              <a:t> </a:t>
            </a:r>
            <a:r>
              <a:rPr lang="en-US" sz="1400" b="1" dirty="0" err="1" smtClean="0"/>
              <a:t>dari</a:t>
            </a:r>
            <a:r>
              <a:rPr lang="en-US" sz="1400" b="1" dirty="0" smtClean="0"/>
              <a:t> </a:t>
            </a:r>
            <a:r>
              <a:rPr lang="en-US" sz="1400" b="1" dirty="0" err="1" smtClean="0"/>
              <a:t>Cadangan</a:t>
            </a:r>
            <a:r>
              <a:rPr lang="en-US" sz="1400" b="1" dirty="0" smtClean="0"/>
              <a:t> Laba </a:t>
            </a:r>
            <a:r>
              <a:rPr lang="en-US" sz="1400" b="1" dirty="0" err="1" smtClean="0"/>
              <a:t>Ditahan</a:t>
            </a:r>
            <a:endParaRPr lang="en-US" sz="1400" b="1" dirty="0" smtClean="0"/>
          </a:p>
          <a:p>
            <a:pPr marL="722313" indent="-342900">
              <a:buFont typeface="+mj-lt"/>
              <a:buAutoNum type="alphaLcPeriod"/>
            </a:pPr>
            <a:r>
              <a:rPr lang="en-US" sz="1400" b="1" dirty="0" err="1" smtClean="0"/>
              <a:t>Pemegang</a:t>
            </a:r>
            <a:r>
              <a:rPr lang="en-US" sz="1400" b="1" dirty="0" smtClean="0"/>
              <a:t> </a:t>
            </a:r>
            <a:r>
              <a:rPr lang="en-US" sz="1400" b="1" dirty="0" err="1" smtClean="0"/>
              <a:t>saham</a:t>
            </a:r>
            <a:r>
              <a:rPr lang="en-US" sz="1400" b="1" dirty="0" smtClean="0"/>
              <a:t>: PT </a:t>
            </a:r>
            <a:r>
              <a:rPr lang="en-US" sz="1400" b="1" dirty="0" err="1" smtClean="0"/>
              <a:t>Dalam</a:t>
            </a:r>
            <a:r>
              <a:rPr lang="en-US" sz="1400" b="1" dirty="0" smtClean="0"/>
              <a:t> </a:t>
            </a:r>
            <a:r>
              <a:rPr lang="en-US" sz="1400" b="1" dirty="0" err="1" smtClean="0"/>
              <a:t>Negeri</a:t>
            </a:r>
            <a:r>
              <a:rPr lang="en-US" sz="1400" b="1" dirty="0" smtClean="0"/>
              <a:t>, </a:t>
            </a:r>
            <a:r>
              <a:rPr lang="en-US" sz="1400" b="1" dirty="0" err="1" smtClean="0"/>
              <a:t>Koperasi</a:t>
            </a:r>
            <a:r>
              <a:rPr lang="en-US" sz="1400" b="1" dirty="0" smtClean="0"/>
              <a:t>, BUMN </a:t>
            </a:r>
            <a:r>
              <a:rPr lang="en-US" sz="1400" b="1" dirty="0" err="1" smtClean="0"/>
              <a:t>dan</a:t>
            </a:r>
            <a:r>
              <a:rPr lang="en-US" sz="1400" b="1" dirty="0" smtClean="0"/>
              <a:t> BUMD</a:t>
            </a:r>
            <a:endParaRPr lang="en-US" sz="1400" b="1" dirty="0"/>
          </a:p>
        </p:txBody>
      </p:sp>
      <p:pic>
        <p:nvPicPr>
          <p:cNvPr id="10242"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0004" y="4261564"/>
            <a:ext cx="1865323" cy="203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14828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086" y="319128"/>
            <a:ext cx="5081066" cy="423862"/>
          </a:xfrm>
          <a:solidFill>
            <a:schemeClr val="bg1"/>
          </a:solidFill>
          <a:effectLst/>
        </p:spPr>
        <p:txBody>
          <a:bodyPr>
            <a:normAutofit fontScale="90000"/>
          </a:bodyPr>
          <a:lstStyle/>
          <a:p>
            <a:pPr algn="l"/>
            <a:r>
              <a:rPr lang="en-US" sz="4000" b="1" dirty="0" smtClean="0">
                <a:solidFill>
                  <a:srgbClr val="006C31"/>
                </a:solidFill>
                <a:latin typeface="+mn-lt"/>
              </a:rPr>
              <a:t>REPRESENTATIVE OFFICE</a:t>
            </a:r>
            <a:endParaRPr lang="en-US" sz="4000" b="1" dirty="0">
              <a:solidFill>
                <a:srgbClr val="006C31"/>
              </a:solidFill>
              <a:latin typeface="+mn-lt"/>
            </a:endParaRPr>
          </a:p>
        </p:txBody>
      </p:sp>
      <p:sp>
        <p:nvSpPr>
          <p:cNvPr id="3" name="Content Placeholder 2"/>
          <p:cNvSpPr>
            <a:spLocks noGrp="1"/>
          </p:cNvSpPr>
          <p:nvPr>
            <p:ph idx="1"/>
          </p:nvPr>
        </p:nvSpPr>
        <p:spPr>
          <a:xfrm>
            <a:off x="633424" y="980728"/>
            <a:ext cx="3870918" cy="2952328"/>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a:ln>
            <a:noFill/>
          </a:ln>
          <a:effectLst/>
        </p:spPr>
        <p:txBody>
          <a:bodyPr>
            <a:normAutofit/>
          </a:bodyPr>
          <a:lstStyle/>
          <a:p>
            <a:pPr marL="0" indent="0">
              <a:buNone/>
            </a:pPr>
            <a:r>
              <a:rPr lang="en-US" sz="1800" b="1" dirty="0" smtClean="0"/>
              <a:t>Kantor </a:t>
            </a:r>
            <a:r>
              <a:rPr lang="en-US" sz="1800" b="1" dirty="0" err="1" smtClean="0"/>
              <a:t>Perwakilan</a:t>
            </a:r>
            <a:r>
              <a:rPr lang="en-US" sz="1800" b="1" dirty="0" smtClean="0"/>
              <a:t> </a:t>
            </a:r>
            <a:r>
              <a:rPr lang="en-US" sz="1800" dirty="0" err="1" smtClean="0"/>
              <a:t>atau</a:t>
            </a:r>
            <a:r>
              <a:rPr lang="en-US" sz="1800" dirty="0" smtClean="0"/>
              <a:t> </a:t>
            </a:r>
            <a:r>
              <a:rPr lang="en-US" sz="1800" i="1" dirty="0" smtClean="0"/>
              <a:t>Office Representative</a:t>
            </a:r>
            <a:r>
              <a:rPr lang="en-US" sz="1800" dirty="0" smtClean="0"/>
              <a:t> </a:t>
            </a:r>
            <a:r>
              <a:rPr lang="en-US" sz="1800" dirty="0" err="1" smtClean="0"/>
              <a:t>merupakan</a:t>
            </a:r>
            <a:r>
              <a:rPr lang="en-US" sz="1800" dirty="0" smtClean="0"/>
              <a:t> </a:t>
            </a:r>
            <a:r>
              <a:rPr lang="en-US" sz="1800" dirty="0" err="1" smtClean="0"/>
              <a:t>tempat</a:t>
            </a:r>
            <a:r>
              <a:rPr lang="en-US" sz="1800" dirty="0" smtClean="0"/>
              <a:t>/</a:t>
            </a:r>
            <a:r>
              <a:rPr lang="en-US" sz="1800" dirty="0" err="1" smtClean="0"/>
              <a:t>kantor</a:t>
            </a:r>
            <a:r>
              <a:rPr lang="en-US" sz="1800" dirty="0" smtClean="0"/>
              <a:t>  yang </a:t>
            </a:r>
            <a:r>
              <a:rPr lang="en-US" sz="1800" dirty="0" err="1" smtClean="0"/>
              <a:t>mewakili</a:t>
            </a:r>
            <a:r>
              <a:rPr lang="en-US" sz="1800" dirty="0" smtClean="0"/>
              <a:t> </a:t>
            </a:r>
            <a:r>
              <a:rPr lang="en-US" sz="1800" dirty="0" err="1" smtClean="0"/>
              <a:t>perusahaan</a:t>
            </a:r>
            <a:r>
              <a:rPr lang="en-US" sz="1800" dirty="0" smtClean="0"/>
              <a:t> </a:t>
            </a:r>
            <a:r>
              <a:rPr lang="en-US" sz="1800" dirty="0" err="1" smtClean="0"/>
              <a:t>asing</a:t>
            </a:r>
            <a:r>
              <a:rPr lang="en-US" sz="1800" dirty="0" smtClean="0"/>
              <a:t>. </a:t>
            </a:r>
            <a:r>
              <a:rPr lang="en-US" sz="1800" dirty="0" err="1" smtClean="0"/>
              <a:t>Pendirian</a:t>
            </a:r>
            <a:r>
              <a:rPr lang="en-US" sz="1800" dirty="0" smtClean="0"/>
              <a:t>  representation Office </a:t>
            </a:r>
            <a:r>
              <a:rPr lang="en-US" sz="1800" dirty="0" err="1" smtClean="0"/>
              <a:t>diatur</a:t>
            </a:r>
            <a:r>
              <a:rPr lang="en-US" sz="1800" dirty="0" smtClean="0"/>
              <a:t> </a:t>
            </a:r>
            <a:r>
              <a:rPr lang="en-US" sz="1800" dirty="0" err="1" smtClean="0"/>
              <a:t>dalam</a:t>
            </a:r>
            <a:r>
              <a:rPr lang="en-US" sz="1800" dirty="0" smtClean="0"/>
              <a:t> </a:t>
            </a:r>
            <a:r>
              <a:rPr lang="en-US" sz="1800" dirty="0" err="1" smtClean="0"/>
              <a:t>Peraturan</a:t>
            </a:r>
            <a:r>
              <a:rPr lang="en-US" sz="1800" dirty="0" smtClean="0"/>
              <a:t> </a:t>
            </a:r>
            <a:r>
              <a:rPr lang="en-US" sz="1800" dirty="0" err="1" smtClean="0"/>
              <a:t>Kepala</a:t>
            </a:r>
            <a:r>
              <a:rPr lang="en-US" sz="1800" dirty="0" smtClean="0"/>
              <a:t>  </a:t>
            </a:r>
            <a:r>
              <a:rPr lang="en-US" sz="1800" dirty="0" err="1" smtClean="0"/>
              <a:t>Badan</a:t>
            </a:r>
            <a:r>
              <a:rPr lang="en-US" sz="1800" dirty="0" smtClean="0"/>
              <a:t> </a:t>
            </a:r>
            <a:r>
              <a:rPr lang="en-US" sz="1800" dirty="0" err="1" smtClean="0"/>
              <a:t>Koordinasi</a:t>
            </a:r>
            <a:r>
              <a:rPr lang="en-US" sz="1800" dirty="0" smtClean="0"/>
              <a:t> </a:t>
            </a:r>
            <a:r>
              <a:rPr lang="en-US" sz="1800" dirty="0" err="1" smtClean="0"/>
              <a:t>Penanaman</a:t>
            </a:r>
            <a:r>
              <a:rPr lang="en-US" sz="1800" dirty="0" smtClean="0"/>
              <a:t> Modal </a:t>
            </a:r>
            <a:r>
              <a:rPr lang="en-US" sz="1800" dirty="0" err="1" smtClean="0"/>
              <a:t>Nomor</a:t>
            </a:r>
            <a:r>
              <a:rPr lang="en-US" sz="1800" dirty="0" smtClean="0"/>
              <a:t> 5 </a:t>
            </a:r>
            <a:r>
              <a:rPr lang="en-US" sz="1800" dirty="0" err="1" smtClean="0"/>
              <a:t>Tahun</a:t>
            </a:r>
            <a:r>
              <a:rPr lang="en-US" sz="1800" dirty="0" smtClean="0"/>
              <a:t> 2013 </a:t>
            </a:r>
            <a:r>
              <a:rPr lang="en-US" sz="1800" dirty="0" err="1" smtClean="0"/>
              <a:t>Tentang</a:t>
            </a:r>
            <a:r>
              <a:rPr lang="en-US" sz="1800" dirty="0" smtClean="0"/>
              <a:t> </a:t>
            </a:r>
            <a:r>
              <a:rPr lang="en-US" sz="1800" dirty="0" err="1" smtClean="0"/>
              <a:t>Pedoman</a:t>
            </a:r>
            <a:r>
              <a:rPr lang="en-US" sz="1800" dirty="0" smtClean="0"/>
              <a:t> </a:t>
            </a:r>
            <a:r>
              <a:rPr lang="en-US" sz="1800" dirty="0" err="1" smtClean="0"/>
              <a:t>dan</a:t>
            </a:r>
            <a:r>
              <a:rPr lang="en-US" sz="1800" dirty="0" smtClean="0"/>
              <a:t> </a:t>
            </a:r>
            <a:r>
              <a:rPr lang="en-US" sz="1800" dirty="0" err="1" smtClean="0"/>
              <a:t>TataCara</a:t>
            </a:r>
            <a:r>
              <a:rPr lang="en-US" sz="1800" dirty="0" smtClean="0"/>
              <a:t>  </a:t>
            </a:r>
            <a:r>
              <a:rPr lang="en-US" sz="1800" dirty="0" err="1" smtClean="0"/>
              <a:t>Perizinan</a:t>
            </a:r>
            <a:r>
              <a:rPr lang="en-US" sz="1800" dirty="0" smtClean="0"/>
              <a:t> </a:t>
            </a:r>
            <a:r>
              <a:rPr lang="en-US" sz="1800" dirty="0" err="1" smtClean="0"/>
              <a:t>dan</a:t>
            </a:r>
            <a:r>
              <a:rPr lang="en-US" sz="1800" dirty="0" smtClean="0"/>
              <a:t> Non </a:t>
            </a:r>
            <a:r>
              <a:rPr lang="en-US" sz="1800" dirty="0" err="1" smtClean="0"/>
              <a:t>Perizinan</a:t>
            </a:r>
            <a:r>
              <a:rPr lang="en-US" sz="1800" dirty="0" smtClean="0"/>
              <a:t> </a:t>
            </a:r>
            <a:r>
              <a:rPr lang="en-US" sz="1800" dirty="0" err="1" smtClean="0"/>
              <a:t>Penanaman</a:t>
            </a:r>
            <a:r>
              <a:rPr lang="en-US" sz="1800" dirty="0" smtClean="0"/>
              <a:t> Modal.</a:t>
            </a:r>
            <a:endParaRPr lang="en-US" sz="1800" dirty="0"/>
          </a:p>
        </p:txBody>
      </p:sp>
      <p:sp>
        <p:nvSpPr>
          <p:cNvPr id="4" name="Dodecagon 3"/>
          <p:cNvSpPr/>
          <p:nvPr/>
        </p:nvSpPr>
        <p:spPr>
          <a:xfrm>
            <a:off x="395536" y="319126"/>
            <a:ext cx="463550" cy="423863"/>
          </a:xfrm>
          <a:prstGeom prst="dodecagon">
            <a:avLst/>
          </a:prstGeom>
          <a:solidFill>
            <a:srgbClr val="0066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schemeClr val="bg1"/>
                </a:solidFill>
              </a:rPr>
              <a:t>5</a:t>
            </a:r>
          </a:p>
        </p:txBody>
      </p:sp>
      <p:sp>
        <p:nvSpPr>
          <p:cNvPr id="23" name="Rectangle 22"/>
          <p:cNvSpPr/>
          <p:nvPr/>
        </p:nvSpPr>
        <p:spPr>
          <a:xfrm>
            <a:off x="4603184" y="836712"/>
            <a:ext cx="4073272" cy="5632311"/>
          </a:xfrm>
          <a:prstGeom prst="rect">
            <a:avLst/>
          </a:prstGeom>
          <a:solidFill>
            <a:schemeClr val="accent2">
              <a:lumMod val="40000"/>
              <a:lumOff val="60000"/>
            </a:schemeClr>
          </a:solidFill>
          <a:effectLst>
            <a:outerShdw blurRad="50800" dist="38100" dir="5400000" algn="t" rotWithShape="0">
              <a:prstClr val="black">
                <a:alpha val="40000"/>
              </a:prstClr>
            </a:outerShdw>
          </a:effectLst>
          <a:scene3d>
            <a:camera prst="orthographicFront"/>
            <a:lightRig rig="threePt" dir="t"/>
          </a:scene3d>
          <a:sp3d>
            <a:bevelT/>
          </a:sp3d>
        </p:spPr>
        <p:txBody>
          <a:bodyPr wrap="square">
            <a:spAutoFit/>
          </a:bodyPr>
          <a:lstStyle/>
          <a:p>
            <a:r>
              <a:rPr lang="en-US" b="1" dirty="0"/>
              <a:t>Kantor </a:t>
            </a:r>
            <a:r>
              <a:rPr lang="en-US" b="1" dirty="0" err="1"/>
              <a:t>Perwakilan</a:t>
            </a:r>
            <a:r>
              <a:rPr lang="en-US" b="1" dirty="0"/>
              <a:t> Perusahaan </a:t>
            </a:r>
            <a:r>
              <a:rPr lang="en-US" b="1" dirty="0" err="1"/>
              <a:t>Asing</a:t>
            </a:r>
            <a:r>
              <a:rPr lang="en-US" b="1" dirty="0"/>
              <a:t> (“</a:t>
            </a:r>
            <a:r>
              <a:rPr lang="en-US" b="1" dirty="0" smtClean="0"/>
              <a:t>KPPA”).</a:t>
            </a:r>
            <a:r>
              <a:rPr lang="en-US" dirty="0" smtClean="0"/>
              <a:t> </a:t>
            </a:r>
            <a:r>
              <a:rPr lang="en-US" dirty="0" err="1" smtClean="0"/>
              <a:t>Izin</a:t>
            </a:r>
            <a:r>
              <a:rPr lang="en-US" dirty="0" smtClean="0"/>
              <a:t> </a:t>
            </a:r>
            <a:r>
              <a:rPr lang="en-US" dirty="0" err="1"/>
              <a:t>Kegiatan</a:t>
            </a:r>
            <a:r>
              <a:rPr lang="en-US" dirty="0"/>
              <a:t> </a:t>
            </a:r>
            <a:r>
              <a:rPr lang="en-US" dirty="0" smtClean="0"/>
              <a:t>KPPA </a:t>
            </a:r>
            <a:r>
              <a:rPr lang="en-US" dirty="0" err="1"/>
              <a:t>terbatas</a:t>
            </a:r>
            <a:r>
              <a:rPr lang="en-US" dirty="0"/>
              <a:t> </a:t>
            </a:r>
            <a:r>
              <a:rPr lang="en-US" dirty="0" err="1"/>
              <a:t>pada</a:t>
            </a:r>
            <a:r>
              <a:rPr lang="en-US" dirty="0"/>
              <a:t> :</a:t>
            </a:r>
          </a:p>
          <a:p>
            <a:r>
              <a:rPr lang="en-US" dirty="0"/>
              <a:t>a. </a:t>
            </a:r>
            <a:r>
              <a:rPr lang="en-US" dirty="0" err="1"/>
              <a:t>Mengurus</a:t>
            </a:r>
            <a:r>
              <a:rPr lang="en-US" dirty="0"/>
              <a:t> </a:t>
            </a:r>
            <a:r>
              <a:rPr lang="en-US" dirty="0" err="1"/>
              <a:t>kepentingan</a:t>
            </a:r>
            <a:r>
              <a:rPr lang="en-US" dirty="0"/>
              <a:t> </a:t>
            </a:r>
            <a:r>
              <a:rPr lang="en-US" dirty="0" err="1"/>
              <a:t>perusahaan</a:t>
            </a:r>
            <a:r>
              <a:rPr lang="en-US" dirty="0"/>
              <a:t> </a:t>
            </a:r>
            <a:r>
              <a:rPr lang="en-US" dirty="0" err="1"/>
              <a:t>atau</a:t>
            </a:r>
            <a:r>
              <a:rPr lang="en-US" dirty="0"/>
              <a:t> </a:t>
            </a:r>
            <a:r>
              <a:rPr lang="en-US" dirty="0" err="1" smtClean="0"/>
              <a:t>afiliasinya</a:t>
            </a:r>
            <a:r>
              <a:rPr lang="en-US" dirty="0"/>
              <a:t>; </a:t>
            </a:r>
            <a:r>
              <a:rPr lang="en-US" dirty="0" err="1"/>
              <a:t>dan</a:t>
            </a:r>
            <a:r>
              <a:rPr lang="en-US" dirty="0"/>
              <a:t>/</a:t>
            </a:r>
            <a:r>
              <a:rPr lang="en-US" dirty="0" err="1"/>
              <a:t>atau</a:t>
            </a:r>
            <a:endParaRPr lang="en-US" dirty="0"/>
          </a:p>
          <a:p>
            <a:r>
              <a:rPr lang="en-US" dirty="0"/>
              <a:t>b. </a:t>
            </a:r>
            <a:r>
              <a:rPr lang="en-US" dirty="0" err="1"/>
              <a:t>Mempersiapkan</a:t>
            </a:r>
            <a:r>
              <a:rPr lang="en-US" dirty="0"/>
              <a:t> </a:t>
            </a:r>
            <a:r>
              <a:rPr lang="en-US" dirty="0" err="1"/>
              <a:t>pendirian</a:t>
            </a:r>
            <a:r>
              <a:rPr lang="en-US" dirty="0"/>
              <a:t> </a:t>
            </a:r>
            <a:r>
              <a:rPr lang="en-US" dirty="0" err="1"/>
              <a:t>dan</a:t>
            </a:r>
            <a:r>
              <a:rPr lang="en-US" dirty="0"/>
              <a:t> </a:t>
            </a:r>
            <a:r>
              <a:rPr lang="en-US" dirty="0" err="1"/>
              <a:t>pengembangan</a:t>
            </a:r>
            <a:r>
              <a:rPr lang="en-US" dirty="0"/>
              <a:t> </a:t>
            </a:r>
            <a:r>
              <a:rPr lang="en-US" dirty="0" err="1"/>
              <a:t>usaha</a:t>
            </a:r>
            <a:r>
              <a:rPr lang="en-US" dirty="0"/>
              <a:t> </a:t>
            </a:r>
            <a:r>
              <a:rPr lang="en-US" dirty="0" err="1"/>
              <a:t>perusahaan</a:t>
            </a:r>
            <a:r>
              <a:rPr lang="en-US" dirty="0"/>
              <a:t> </a:t>
            </a:r>
            <a:r>
              <a:rPr lang="en-US" dirty="0" err="1"/>
              <a:t>Penanaman</a:t>
            </a:r>
            <a:r>
              <a:rPr lang="en-US" dirty="0"/>
              <a:t> Modal </a:t>
            </a:r>
            <a:r>
              <a:rPr lang="en-US" dirty="0" err="1"/>
              <a:t>Asing</a:t>
            </a:r>
            <a:r>
              <a:rPr lang="en-US" dirty="0"/>
              <a:t>, di Indonesia </a:t>
            </a:r>
            <a:r>
              <a:rPr lang="en-US" dirty="0" err="1"/>
              <a:t>atau</a:t>
            </a:r>
            <a:r>
              <a:rPr lang="en-US" dirty="0"/>
              <a:t> di </a:t>
            </a:r>
            <a:r>
              <a:rPr lang="en-US" dirty="0" err="1"/>
              <a:t>negara</a:t>
            </a:r>
            <a:r>
              <a:rPr lang="en-US" dirty="0"/>
              <a:t> lain </a:t>
            </a:r>
            <a:r>
              <a:rPr lang="en-US" dirty="0" err="1"/>
              <a:t>dan</a:t>
            </a:r>
            <a:r>
              <a:rPr lang="en-US" dirty="0"/>
              <a:t> Indonesia; </a:t>
            </a:r>
            <a:r>
              <a:rPr lang="en-US" dirty="0" err="1"/>
              <a:t>dan</a:t>
            </a:r>
            <a:endParaRPr lang="en-US" dirty="0"/>
          </a:p>
          <a:p>
            <a:r>
              <a:rPr lang="en-US" dirty="0"/>
              <a:t>c. </a:t>
            </a:r>
            <a:r>
              <a:rPr lang="en-US" dirty="0" err="1"/>
              <a:t>Berlokasi</a:t>
            </a:r>
            <a:r>
              <a:rPr lang="en-US" dirty="0"/>
              <a:t> di </a:t>
            </a:r>
            <a:r>
              <a:rPr lang="en-US" dirty="0" err="1"/>
              <a:t>ibukota</a:t>
            </a:r>
            <a:r>
              <a:rPr lang="en-US" dirty="0"/>
              <a:t> </a:t>
            </a:r>
            <a:r>
              <a:rPr lang="en-US" dirty="0" err="1"/>
              <a:t>provinsi</a:t>
            </a:r>
            <a:r>
              <a:rPr lang="en-US" dirty="0"/>
              <a:t> </a:t>
            </a:r>
            <a:r>
              <a:rPr lang="en-US" dirty="0" err="1"/>
              <a:t>dan</a:t>
            </a:r>
            <a:r>
              <a:rPr lang="en-US" dirty="0"/>
              <a:t> </a:t>
            </a:r>
            <a:r>
              <a:rPr lang="en-US" dirty="0" err="1"/>
              <a:t>beralamat</a:t>
            </a:r>
            <a:r>
              <a:rPr lang="en-US" dirty="0"/>
              <a:t> di </a:t>
            </a:r>
            <a:r>
              <a:rPr lang="en-US" dirty="0" err="1"/>
              <a:t>gedung</a:t>
            </a:r>
            <a:r>
              <a:rPr lang="en-US" dirty="0"/>
              <a:t> </a:t>
            </a:r>
            <a:r>
              <a:rPr lang="en-US" dirty="0" err="1"/>
              <a:t>perkantoran</a:t>
            </a:r>
            <a:r>
              <a:rPr lang="en-US" dirty="0" smtClean="0"/>
              <a:t>.</a:t>
            </a:r>
          </a:p>
          <a:p>
            <a:r>
              <a:rPr lang="en-US" dirty="0" smtClean="0"/>
              <a:t> </a:t>
            </a:r>
            <a:endParaRPr lang="en-US" dirty="0"/>
          </a:p>
          <a:p>
            <a:r>
              <a:rPr lang="en-US" b="1" dirty="0" smtClean="0"/>
              <a:t>Kantor </a:t>
            </a:r>
            <a:r>
              <a:rPr lang="en-US" b="1" dirty="0" err="1"/>
              <a:t>Perwakilan</a:t>
            </a:r>
            <a:r>
              <a:rPr lang="en-US" b="1" dirty="0"/>
              <a:t> Perusahaan </a:t>
            </a:r>
            <a:r>
              <a:rPr lang="en-US" b="1" dirty="0" err="1"/>
              <a:t>Perdagangan</a:t>
            </a:r>
            <a:r>
              <a:rPr lang="en-US" b="1" dirty="0"/>
              <a:t> </a:t>
            </a:r>
            <a:r>
              <a:rPr lang="en-US" b="1" dirty="0" err="1"/>
              <a:t>Asing</a:t>
            </a:r>
            <a:r>
              <a:rPr lang="en-US" b="1" dirty="0"/>
              <a:t> (</a:t>
            </a:r>
            <a:r>
              <a:rPr lang="en-US" dirty="0"/>
              <a:t>“</a:t>
            </a:r>
            <a:r>
              <a:rPr lang="en-US" b="1" dirty="0"/>
              <a:t>KP3A</a:t>
            </a:r>
            <a:r>
              <a:rPr lang="en-US" dirty="0"/>
              <a:t>”), </a:t>
            </a:r>
            <a:r>
              <a:rPr lang="en-US" dirty="0" err="1"/>
              <a:t>yaitu</a:t>
            </a:r>
            <a:r>
              <a:rPr lang="en-US" dirty="0"/>
              <a:t> </a:t>
            </a:r>
            <a:r>
              <a:rPr lang="en-US" dirty="0" err="1"/>
              <a:t>perorangan</a:t>
            </a:r>
            <a:r>
              <a:rPr lang="en-US" dirty="0"/>
              <a:t> WNI </a:t>
            </a:r>
            <a:r>
              <a:rPr lang="en-US" dirty="0" err="1"/>
              <a:t>atau</a:t>
            </a:r>
            <a:r>
              <a:rPr lang="en-US" dirty="0"/>
              <a:t> WNA yang </a:t>
            </a:r>
            <a:r>
              <a:rPr lang="en-US" dirty="0" err="1"/>
              <a:t>ditunjuk</a:t>
            </a:r>
            <a:r>
              <a:rPr lang="en-US" dirty="0"/>
              <a:t> </a:t>
            </a:r>
            <a:r>
              <a:rPr lang="en-US" dirty="0" err="1"/>
              <a:t>oleh</a:t>
            </a:r>
            <a:r>
              <a:rPr lang="en-US" dirty="0"/>
              <a:t> Perusahaan </a:t>
            </a:r>
            <a:r>
              <a:rPr lang="en-US" dirty="0" err="1"/>
              <a:t>Asing</a:t>
            </a:r>
            <a:r>
              <a:rPr lang="en-US" dirty="0"/>
              <a:t> </a:t>
            </a:r>
            <a:r>
              <a:rPr lang="en-US" dirty="0" err="1"/>
              <a:t>atau</a:t>
            </a:r>
            <a:r>
              <a:rPr lang="en-US" dirty="0"/>
              <a:t> </a:t>
            </a:r>
            <a:r>
              <a:rPr lang="en-US" dirty="0" err="1"/>
              <a:t>Gabungan</a:t>
            </a:r>
            <a:r>
              <a:rPr lang="en-US" dirty="0"/>
              <a:t> Perusahaan </a:t>
            </a:r>
            <a:r>
              <a:rPr lang="en-US" dirty="0" err="1"/>
              <a:t>Asing</a:t>
            </a:r>
            <a:r>
              <a:rPr lang="en-US" dirty="0"/>
              <a:t> di </a:t>
            </a:r>
            <a:r>
              <a:rPr lang="en-US" dirty="0" err="1"/>
              <a:t>luar</a:t>
            </a:r>
            <a:r>
              <a:rPr lang="en-US" dirty="0"/>
              <a:t> </a:t>
            </a:r>
            <a:r>
              <a:rPr lang="en-US" dirty="0" err="1"/>
              <a:t>negeri</a:t>
            </a:r>
            <a:r>
              <a:rPr lang="en-US" dirty="0"/>
              <a:t> </a:t>
            </a:r>
            <a:r>
              <a:rPr lang="en-US" dirty="0" err="1"/>
              <a:t>sebagai</a:t>
            </a:r>
            <a:r>
              <a:rPr lang="en-US" dirty="0"/>
              <a:t> </a:t>
            </a:r>
            <a:r>
              <a:rPr lang="en-US" dirty="0" err="1"/>
              <a:t>perwakilannya</a:t>
            </a:r>
            <a:r>
              <a:rPr lang="en-US" dirty="0"/>
              <a:t> di Indonesia. </a:t>
            </a:r>
            <a:r>
              <a:rPr lang="en-US" dirty="0" smtClean="0"/>
              <a:t>KP3A </a:t>
            </a:r>
            <a:r>
              <a:rPr lang="en-US" dirty="0" err="1"/>
              <a:t>dilarang</a:t>
            </a:r>
            <a:r>
              <a:rPr lang="en-US" dirty="0"/>
              <a:t> </a:t>
            </a:r>
            <a:r>
              <a:rPr lang="en-US" dirty="0" err="1"/>
              <a:t>melakukan</a:t>
            </a:r>
            <a:r>
              <a:rPr lang="en-US" dirty="0"/>
              <a:t> </a:t>
            </a:r>
            <a:r>
              <a:rPr lang="en-US" dirty="0" err="1"/>
              <a:t>kegiatan</a:t>
            </a:r>
            <a:r>
              <a:rPr lang="en-US" dirty="0"/>
              <a:t> </a:t>
            </a:r>
            <a:r>
              <a:rPr lang="en-US" dirty="0" err="1"/>
              <a:t>perdagangan</a:t>
            </a:r>
            <a:r>
              <a:rPr lang="en-US" dirty="0"/>
              <a:t> </a:t>
            </a:r>
            <a:r>
              <a:rPr lang="en-US" dirty="0" err="1"/>
              <a:t>dan</a:t>
            </a:r>
            <a:r>
              <a:rPr lang="en-US" dirty="0"/>
              <a:t> </a:t>
            </a:r>
            <a:r>
              <a:rPr lang="en-US" dirty="0" err="1"/>
              <a:t>transaksi</a:t>
            </a:r>
            <a:r>
              <a:rPr lang="en-US" dirty="0"/>
              <a:t> </a:t>
            </a:r>
            <a:r>
              <a:rPr lang="en-US" dirty="0" err="1" smtClean="0"/>
              <a:t>penjualan</a:t>
            </a:r>
            <a:r>
              <a:rPr lang="en-US" dirty="0"/>
              <a:t>.</a:t>
            </a:r>
            <a:endParaRPr lang="en-US" dirty="0">
              <a:effectLst/>
            </a:endParaRPr>
          </a:p>
        </p:txBody>
      </p:sp>
      <p:sp>
        <p:nvSpPr>
          <p:cNvPr id="8" name="TextBox 7"/>
          <p:cNvSpPr txBox="1"/>
          <p:nvPr/>
        </p:nvSpPr>
        <p:spPr>
          <a:xfrm>
            <a:off x="1007604" y="5410383"/>
            <a:ext cx="2736304" cy="369332"/>
          </a:xfrm>
          <a:prstGeom prst="rect">
            <a:avLst/>
          </a:prstGeom>
          <a:solidFill>
            <a:schemeClr val="tx2">
              <a:lumMod val="50000"/>
            </a:schemeClr>
          </a:solidFill>
          <a:ln>
            <a:solidFill>
              <a:schemeClr val="tx2">
                <a:lumMod val="40000"/>
                <a:lumOff val="60000"/>
              </a:schemeClr>
            </a:solidFill>
          </a:ln>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dirty="0" smtClean="0"/>
              <a:t>Representative Office</a:t>
            </a:r>
            <a:endParaRPr lang="en-US" dirty="0"/>
          </a:p>
        </p:txBody>
      </p:sp>
      <p:sp>
        <p:nvSpPr>
          <p:cNvPr id="9" name="TextBox 8"/>
          <p:cNvSpPr txBox="1"/>
          <p:nvPr/>
        </p:nvSpPr>
        <p:spPr>
          <a:xfrm>
            <a:off x="1583668" y="4221088"/>
            <a:ext cx="1600486" cy="369332"/>
          </a:xfrm>
          <a:prstGeom prst="rect">
            <a:avLst/>
          </a:prstGeom>
          <a:solidFill>
            <a:srgbClr val="92D050"/>
          </a:solidFill>
        </p:spPr>
        <p:txBody>
          <a:bodyPr wrap="square" rtlCol="0">
            <a:spAutoFit/>
          </a:bodyPr>
          <a:lstStyle/>
          <a:p>
            <a:pPr algn="ctr"/>
            <a:r>
              <a:rPr lang="en-US" b="1" dirty="0" smtClean="0"/>
              <a:t>HEAD OFFICE</a:t>
            </a:r>
          </a:p>
        </p:txBody>
      </p:sp>
      <p:cxnSp>
        <p:nvCxnSpPr>
          <p:cNvPr id="10" name="Straight Arrow Connector 9"/>
          <p:cNvCxnSpPr>
            <a:endCxn id="8" idx="0"/>
          </p:cNvCxnSpPr>
          <p:nvPr/>
        </p:nvCxnSpPr>
        <p:spPr>
          <a:xfrm flipH="1">
            <a:off x="2375756" y="4590420"/>
            <a:ext cx="8155" cy="81996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719572" y="5000401"/>
            <a:ext cx="3672408"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347864" y="5000401"/>
            <a:ext cx="1188132" cy="369332"/>
          </a:xfrm>
          <a:prstGeom prst="rect">
            <a:avLst/>
          </a:prstGeom>
          <a:noFill/>
        </p:spPr>
        <p:txBody>
          <a:bodyPr wrap="square" rtlCol="0">
            <a:spAutoFit/>
          </a:bodyPr>
          <a:lstStyle/>
          <a:p>
            <a:r>
              <a:rPr lang="en-US" dirty="0" smtClean="0"/>
              <a:t>Indonesia</a:t>
            </a:r>
            <a:endParaRPr lang="en-US" dirty="0"/>
          </a:p>
        </p:txBody>
      </p:sp>
      <p:sp>
        <p:nvSpPr>
          <p:cNvPr id="13" name="TextBox 12"/>
          <p:cNvSpPr txBox="1"/>
          <p:nvPr/>
        </p:nvSpPr>
        <p:spPr>
          <a:xfrm>
            <a:off x="3383868" y="4590420"/>
            <a:ext cx="1188132" cy="369332"/>
          </a:xfrm>
          <a:prstGeom prst="rect">
            <a:avLst/>
          </a:prstGeom>
          <a:noFill/>
        </p:spPr>
        <p:txBody>
          <a:bodyPr wrap="square" rtlCol="0">
            <a:spAutoFit/>
          </a:bodyPr>
          <a:lstStyle/>
          <a:p>
            <a:r>
              <a:rPr lang="en-US" dirty="0" smtClean="0"/>
              <a:t>Overseas</a:t>
            </a:r>
            <a:endParaRPr lang="en-US" dirty="0"/>
          </a:p>
        </p:txBody>
      </p:sp>
    </p:spTree>
    <p:extLst>
      <p:ext uri="{BB962C8B-B14F-4D97-AF65-F5344CB8AC3E}">
        <p14:creationId xmlns:p14="http://schemas.microsoft.com/office/powerpoint/2010/main" val="11465262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899592" y="293747"/>
            <a:ext cx="5112568" cy="830997"/>
          </a:xfrm>
          <a:prstGeom prst="rect">
            <a:avLst/>
          </a:prstGeom>
          <a:noFill/>
          <a:effectLst/>
        </p:spPr>
        <p:style>
          <a:lnRef idx="3">
            <a:schemeClr val="lt1"/>
          </a:lnRef>
          <a:fillRef idx="1">
            <a:schemeClr val="accent1"/>
          </a:fillRef>
          <a:effectRef idx="1">
            <a:schemeClr val="accent1"/>
          </a:effectRef>
          <a:fontRef idx="minor">
            <a:schemeClr val="lt1"/>
          </a:fontRef>
        </p:style>
        <p:txBody>
          <a:bodyPr wrap="square" rtlCol="0" anchor="b">
            <a:spAutoFit/>
          </a:bodyPr>
          <a:lstStyle/>
          <a:p>
            <a:pPr algn="ctr"/>
            <a:r>
              <a:rPr lang="en-US" sz="4800" b="1" dirty="0" smtClean="0">
                <a:solidFill>
                  <a:schemeClr val="tx2">
                    <a:lumMod val="50000"/>
                  </a:schemeClr>
                </a:solidFill>
              </a:rPr>
              <a:t>R</a:t>
            </a:r>
            <a:r>
              <a:rPr lang="en-US" sz="2800" b="1" dirty="0" smtClean="0">
                <a:solidFill>
                  <a:schemeClr val="tx2">
                    <a:lumMod val="50000"/>
                  </a:schemeClr>
                </a:solidFill>
              </a:rPr>
              <a:t>EPRESENTIVE </a:t>
            </a:r>
            <a:r>
              <a:rPr lang="en-US" sz="4000" b="1" dirty="0" smtClean="0">
                <a:solidFill>
                  <a:schemeClr val="tx2">
                    <a:lumMod val="50000"/>
                  </a:schemeClr>
                </a:solidFill>
              </a:rPr>
              <a:t>O</a:t>
            </a:r>
            <a:r>
              <a:rPr lang="en-US" sz="2800" b="1" dirty="0" smtClean="0">
                <a:solidFill>
                  <a:schemeClr val="tx2">
                    <a:lumMod val="50000"/>
                  </a:schemeClr>
                </a:solidFill>
              </a:rPr>
              <a:t>FFICE</a:t>
            </a:r>
            <a:endParaRPr lang="en-US" sz="2800" b="1" dirty="0">
              <a:solidFill>
                <a:schemeClr val="tx2">
                  <a:lumMod val="50000"/>
                </a:schemeClr>
              </a:solidFill>
            </a:endParaRPr>
          </a:p>
        </p:txBody>
      </p:sp>
      <p:sp>
        <p:nvSpPr>
          <p:cNvPr id="2" name="Title 1"/>
          <p:cNvSpPr>
            <a:spLocks noGrp="1"/>
          </p:cNvSpPr>
          <p:nvPr>
            <p:ph type="title"/>
          </p:nvPr>
        </p:nvSpPr>
        <p:spPr>
          <a:xfrm>
            <a:off x="467544" y="116632"/>
            <a:ext cx="2664296" cy="576064"/>
          </a:xfrm>
          <a:ln>
            <a:noFill/>
          </a:ln>
          <a:effectLst>
            <a:outerShdw blurRad="50800" dist="38100" dir="5400000" algn="t" rotWithShape="0">
              <a:prstClr val="black">
                <a:alpha val="40000"/>
              </a:prstClr>
            </a:outerShdw>
          </a:effectLst>
        </p:spPr>
        <p:txBody>
          <a:bodyPr>
            <a:noAutofit/>
          </a:bodyPr>
          <a:lstStyle/>
          <a:p>
            <a:r>
              <a:rPr lang="en-US" sz="1600" dirty="0" smtClean="0">
                <a:solidFill>
                  <a:srgbClr val="C00000"/>
                </a:solidFill>
                <a:latin typeface="Arial Rounded MT Bold" pitchFamily="34" charset="0"/>
              </a:rPr>
              <a:t>IMPLIKASI PAJAK </a:t>
            </a:r>
            <a:endParaRPr lang="en-US" sz="1600" dirty="0">
              <a:solidFill>
                <a:srgbClr val="C00000"/>
              </a:solidFill>
              <a:latin typeface="Aparajita" pitchFamily="34" charset="0"/>
              <a:cs typeface="Aparajita" pitchFamily="34" charset="0"/>
            </a:endParaRPr>
          </a:p>
        </p:txBody>
      </p:sp>
      <p:graphicFrame>
        <p:nvGraphicFramePr>
          <p:cNvPr id="10" name="Diagram 9"/>
          <p:cNvGraphicFramePr/>
          <p:nvPr>
            <p:extLst>
              <p:ext uri="{D42A27DB-BD31-4B8C-83A1-F6EECF244321}">
                <p14:modId xmlns:p14="http://schemas.microsoft.com/office/powerpoint/2010/main" val="4020585080"/>
              </p:ext>
            </p:extLst>
          </p:nvPr>
        </p:nvGraphicFramePr>
        <p:xfrm>
          <a:off x="467544" y="1124744"/>
          <a:ext cx="8352928" cy="5760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Box 14"/>
          <p:cNvSpPr txBox="1"/>
          <p:nvPr/>
        </p:nvSpPr>
        <p:spPr>
          <a:xfrm>
            <a:off x="467544" y="1895128"/>
            <a:ext cx="4104456" cy="1384995"/>
          </a:xfrm>
          <a:prstGeom prst="rect">
            <a:avLst/>
          </a:prstGeom>
          <a:solidFill>
            <a:schemeClr val="accent5">
              <a:lumMod val="40000"/>
              <a:lumOff val="60000"/>
            </a:schemeClr>
          </a:solidFill>
        </p:spPr>
        <p:txBody>
          <a:bodyPr wrap="square" rtlCol="0">
            <a:spAutoFit/>
          </a:bodyPr>
          <a:lstStyle/>
          <a:p>
            <a:r>
              <a:rPr lang="en-US" sz="1400" b="1" u="sng" dirty="0" err="1" smtClean="0"/>
              <a:t>Setoran</a:t>
            </a:r>
            <a:r>
              <a:rPr lang="en-US" sz="1400" b="1" u="sng" dirty="0" smtClean="0"/>
              <a:t> </a:t>
            </a:r>
            <a:r>
              <a:rPr lang="en-US" sz="1400" b="1" u="sng" dirty="0" err="1" smtClean="0"/>
              <a:t>Operasi</a:t>
            </a:r>
            <a:r>
              <a:rPr lang="en-US" sz="1400" b="1" u="sng" dirty="0" smtClean="0"/>
              <a:t> </a:t>
            </a:r>
            <a:r>
              <a:rPr lang="en-US" sz="1400" b="1" u="sng" dirty="0" err="1" smtClean="0"/>
              <a:t>Awal</a:t>
            </a:r>
            <a:r>
              <a:rPr lang="en-US" sz="1400" b="1" u="sng" dirty="0" smtClean="0"/>
              <a:t> </a:t>
            </a:r>
          </a:p>
          <a:p>
            <a:pPr marL="28575"/>
            <a:r>
              <a:rPr lang="en-US" sz="1400" b="1" dirty="0" err="1" smtClean="0"/>
              <a:t>Tidak</a:t>
            </a:r>
            <a:r>
              <a:rPr lang="en-US" sz="1400" b="1" dirty="0" smtClean="0"/>
              <a:t> </a:t>
            </a:r>
            <a:r>
              <a:rPr lang="en-US" sz="1400" b="1" dirty="0" err="1" smtClean="0"/>
              <a:t>ada</a:t>
            </a:r>
            <a:r>
              <a:rPr lang="en-US" sz="1400" b="1" dirty="0" smtClean="0"/>
              <a:t> </a:t>
            </a:r>
            <a:r>
              <a:rPr lang="en-US" sz="1400" b="1" dirty="0" err="1" smtClean="0"/>
              <a:t>dampak</a:t>
            </a:r>
            <a:r>
              <a:rPr lang="en-US" sz="1400" b="1" dirty="0" smtClean="0"/>
              <a:t> </a:t>
            </a:r>
            <a:r>
              <a:rPr lang="en-US" sz="1400" b="1" dirty="0" err="1" smtClean="0"/>
              <a:t>pajak</a:t>
            </a:r>
            <a:r>
              <a:rPr lang="en-US" sz="1400" b="1" dirty="0" smtClean="0"/>
              <a:t> (</a:t>
            </a:r>
            <a:r>
              <a:rPr lang="en-US" sz="1400" b="1" dirty="0" err="1" smtClean="0"/>
              <a:t>bukan</a:t>
            </a:r>
            <a:r>
              <a:rPr lang="en-US" sz="1400" b="1" dirty="0" smtClean="0"/>
              <a:t> </a:t>
            </a:r>
            <a:r>
              <a:rPr lang="en-US" sz="1400" b="1" dirty="0" err="1" smtClean="0"/>
              <a:t>penghasilan</a:t>
            </a:r>
            <a:r>
              <a:rPr lang="en-US" sz="1400" b="1" dirty="0" smtClean="0"/>
              <a:t>)</a:t>
            </a:r>
          </a:p>
          <a:p>
            <a:pPr marL="28575"/>
            <a:endParaRPr lang="en-US" sz="1400" b="1" dirty="0"/>
          </a:p>
          <a:p>
            <a:pPr marL="28575"/>
            <a:r>
              <a:rPr lang="en-US" sz="1400" b="1" dirty="0" smtClean="0"/>
              <a:t>Representative Office </a:t>
            </a:r>
            <a:r>
              <a:rPr lang="en-US" sz="1400" b="1" dirty="0" err="1" smtClean="0"/>
              <a:t>tetap</a:t>
            </a:r>
            <a:r>
              <a:rPr lang="en-US" sz="1400" b="1" dirty="0" smtClean="0"/>
              <a:t> </a:t>
            </a:r>
            <a:r>
              <a:rPr lang="en-US" sz="1400" b="1" dirty="0" err="1" smtClean="0"/>
              <a:t>memiliki</a:t>
            </a:r>
            <a:r>
              <a:rPr lang="en-US" sz="1400" b="1" dirty="0" smtClean="0"/>
              <a:t> </a:t>
            </a:r>
            <a:r>
              <a:rPr lang="en-US" sz="1400" b="1" dirty="0" err="1" smtClean="0"/>
              <a:t>kewajiban</a:t>
            </a:r>
            <a:r>
              <a:rPr lang="en-US" sz="1400" b="1" dirty="0"/>
              <a:t> </a:t>
            </a:r>
            <a:r>
              <a:rPr lang="en-US" sz="1400" b="1" dirty="0" err="1" smtClean="0"/>
              <a:t>mendaftarkan</a:t>
            </a:r>
            <a:r>
              <a:rPr lang="en-US" sz="1400" b="1" dirty="0" smtClean="0"/>
              <a:t> </a:t>
            </a:r>
            <a:r>
              <a:rPr lang="en-US" sz="1400" b="1" dirty="0" err="1" smtClean="0"/>
              <a:t>sebagai</a:t>
            </a:r>
            <a:r>
              <a:rPr lang="en-US" sz="1400" b="1" dirty="0" smtClean="0"/>
              <a:t> </a:t>
            </a:r>
            <a:r>
              <a:rPr lang="en-US" sz="1400" b="1" dirty="0" err="1" smtClean="0"/>
              <a:t>wajib</a:t>
            </a:r>
            <a:r>
              <a:rPr lang="en-US" sz="1400" b="1" dirty="0" smtClean="0"/>
              <a:t> </a:t>
            </a:r>
            <a:r>
              <a:rPr lang="en-US" sz="1400" b="1" dirty="0" err="1" smtClean="0"/>
              <a:t>pajak</a:t>
            </a:r>
            <a:r>
              <a:rPr lang="en-US" sz="1400" b="1" dirty="0" smtClean="0"/>
              <a:t> </a:t>
            </a:r>
            <a:r>
              <a:rPr lang="en-US" sz="1400" b="1" dirty="0" err="1" smtClean="0"/>
              <a:t>untuk</a:t>
            </a:r>
            <a:r>
              <a:rPr lang="en-US" sz="1400" b="1" dirty="0" smtClean="0"/>
              <a:t> </a:t>
            </a:r>
            <a:r>
              <a:rPr lang="en-US" sz="1400" b="1" dirty="0" err="1" smtClean="0"/>
              <a:t>memenuhi</a:t>
            </a:r>
            <a:r>
              <a:rPr lang="en-US" sz="1400" b="1" dirty="0" smtClean="0"/>
              <a:t> </a:t>
            </a:r>
            <a:r>
              <a:rPr lang="en-US" sz="1400" b="1" dirty="0" err="1" smtClean="0"/>
              <a:t>kewajiban</a:t>
            </a:r>
            <a:r>
              <a:rPr lang="en-US" sz="1400" b="1" dirty="0" smtClean="0"/>
              <a:t> </a:t>
            </a:r>
            <a:r>
              <a:rPr lang="en-US" sz="1400" b="1" dirty="0" err="1" smtClean="0"/>
              <a:t>PPh</a:t>
            </a:r>
            <a:r>
              <a:rPr lang="en-US" sz="1400" b="1" dirty="0" smtClean="0"/>
              <a:t> </a:t>
            </a:r>
            <a:r>
              <a:rPr lang="en-US" sz="1400" b="1" dirty="0" err="1" smtClean="0"/>
              <a:t>Potong</a:t>
            </a:r>
            <a:r>
              <a:rPr lang="en-US" sz="1400" b="1" dirty="0" smtClean="0"/>
              <a:t> </a:t>
            </a:r>
            <a:r>
              <a:rPr lang="en-US" sz="1400" b="1" dirty="0" err="1" smtClean="0"/>
              <a:t>Pungut</a:t>
            </a:r>
            <a:r>
              <a:rPr lang="en-US" sz="1400" b="1" dirty="0" smtClean="0"/>
              <a:t>.</a:t>
            </a:r>
          </a:p>
        </p:txBody>
      </p:sp>
      <p:sp>
        <p:nvSpPr>
          <p:cNvPr id="16" name="TextBox 15"/>
          <p:cNvSpPr txBox="1"/>
          <p:nvPr/>
        </p:nvSpPr>
        <p:spPr>
          <a:xfrm>
            <a:off x="4763812" y="1890544"/>
            <a:ext cx="3912644" cy="2031325"/>
          </a:xfrm>
          <a:prstGeom prst="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100000" b="100000"/>
            </a:path>
            <a:tileRect t="-100000" r="-100000"/>
          </a:gradFill>
        </p:spPr>
        <p:txBody>
          <a:bodyPr wrap="square" rtlCol="0">
            <a:spAutoFit/>
          </a:bodyPr>
          <a:lstStyle/>
          <a:p>
            <a:r>
              <a:rPr lang="en-US" sz="1400" b="1" u="sng" dirty="0" smtClean="0"/>
              <a:t>PPN</a:t>
            </a:r>
          </a:p>
          <a:p>
            <a:pPr marL="28575"/>
            <a:r>
              <a:rPr lang="en-US" sz="1400" b="1" dirty="0" smtClean="0"/>
              <a:t>Atas </a:t>
            </a:r>
            <a:r>
              <a:rPr lang="en-US" sz="1400" b="1" dirty="0" err="1" smtClean="0"/>
              <a:t>Pembelian</a:t>
            </a:r>
            <a:r>
              <a:rPr lang="en-US" sz="1400" b="1" dirty="0" smtClean="0"/>
              <a:t> </a:t>
            </a:r>
            <a:r>
              <a:rPr lang="en-US" sz="1400" b="1" dirty="0" err="1" smtClean="0"/>
              <a:t>Barang</a:t>
            </a:r>
            <a:r>
              <a:rPr lang="en-US" sz="1400" b="1" dirty="0" smtClean="0"/>
              <a:t> </a:t>
            </a:r>
            <a:r>
              <a:rPr lang="en-US" sz="1400" b="1" dirty="0" err="1" smtClean="0"/>
              <a:t>dan</a:t>
            </a:r>
            <a:r>
              <a:rPr lang="en-US" sz="1400" b="1" dirty="0" smtClean="0"/>
              <a:t>/</a:t>
            </a:r>
            <a:r>
              <a:rPr lang="en-US" sz="1400" b="1" dirty="0" err="1" smtClean="0"/>
              <a:t>atau</a:t>
            </a:r>
            <a:r>
              <a:rPr lang="en-US" sz="1400" b="1" dirty="0" smtClean="0"/>
              <a:t> </a:t>
            </a:r>
            <a:r>
              <a:rPr lang="en-US" sz="1400" b="1" dirty="0" err="1" smtClean="0"/>
              <a:t>Jasa</a:t>
            </a:r>
            <a:r>
              <a:rPr lang="en-US" sz="1400" b="1" dirty="0" smtClean="0"/>
              <a:t> </a:t>
            </a:r>
            <a:r>
              <a:rPr lang="en-US" sz="1400" b="1" dirty="0" err="1" smtClean="0"/>
              <a:t>Kena</a:t>
            </a:r>
            <a:r>
              <a:rPr lang="en-US" sz="1400" b="1" dirty="0" smtClean="0"/>
              <a:t> </a:t>
            </a:r>
            <a:r>
              <a:rPr lang="en-US" sz="1400" b="1" dirty="0" err="1" smtClean="0"/>
              <a:t>Pajak</a:t>
            </a:r>
            <a:endParaRPr lang="en-US" sz="1400" b="1" dirty="0" smtClean="0"/>
          </a:p>
          <a:p>
            <a:pPr marL="28575"/>
            <a:endParaRPr lang="en-US" sz="1400" b="1" dirty="0"/>
          </a:p>
          <a:p>
            <a:pPr marL="28575"/>
            <a:r>
              <a:rPr lang="en-US" sz="1400" b="1" u="sng" dirty="0" err="1" smtClean="0"/>
              <a:t>PPh</a:t>
            </a:r>
            <a:r>
              <a:rPr lang="en-US" sz="1400" b="1" u="sng" dirty="0" smtClean="0"/>
              <a:t> </a:t>
            </a:r>
            <a:r>
              <a:rPr lang="en-US" sz="1400" b="1" u="sng" dirty="0" err="1" smtClean="0"/>
              <a:t>Badan</a:t>
            </a:r>
            <a:endParaRPr lang="en-US" sz="1400" b="1" u="sng" dirty="0" smtClean="0"/>
          </a:p>
          <a:p>
            <a:pPr marL="28575"/>
            <a:r>
              <a:rPr lang="en-US" sz="1400" b="1" dirty="0" err="1" smtClean="0"/>
              <a:t>Tidak</a:t>
            </a:r>
            <a:r>
              <a:rPr lang="en-US" sz="1400" b="1" dirty="0" smtClean="0"/>
              <a:t> </a:t>
            </a:r>
            <a:r>
              <a:rPr lang="en-US" sz="1400" b="1" dirty="0" err="1" smtClean="0"/>
              <a:t>ada</a:t>
            </a:r>
            <a:r>
              <a:rPr lang="en-US" sz="1400" b="1" dirty="0" smtClean="0"/>
              <a:t>/</a:t>
            </a:r>
            <a:r>
              <a:rPr lang="en-US" sz="1400" b="1" dirty="0" err="1" smtClean="0"/>
              <a:t>Nihil</a:t>
            </a:r>
            <a:endParaRPr lang="en-US" sz="1400" b="1" dirty="0" smtClean="0"/>
          </a:p>
          <a:p>
            <a:pPr marL="28575"/>
            <a:endParaRPr lang="en-US" sz="1400" b="1" dirty="0"/>
          </a:p>
          <a:p>
            <a:pPr marL="28575"/>
            <a:r>
              <a:rPr lang="en-US" sz="1400" b="1" u="sng" dirty="0" err="1" smtClean="0"/>
              <a:t>PPh</a:t>
            </a:r>
            <a:r>
              <a:rPr lang="en-US" sz="1400" b="1" u="sng" dirty="0" smtClean="0"/>
              <a:t> </a:t>
            </a:r>
            <a:r>
              <a:rPr lang="en-US" sz="1400" b="1" u="sng" dirty="0" err="1" smtClean="0"/>
              <a:t>Potong</a:t>
            </a:r>
            <a:r>
              <a:rPr lang="en-US" sz="1400" b="1" u="sng" dirty="0" smtClean="0"/>
              <a:t>/</a:t>
            </a:r>
            <a:r>
              <a:rPr lang="en-US" sz="1400" b="1" u="sng" dirty="0" err="1" smtClean="0"/>
              <a:t>Pungut</a:t>
            </a:r>
            <a:endParaRPr lang="en-US" sz="1400" b="1" u="sng" dirty="0" smtClean="0"/>
          </a:p>
          <a:p>
            <a:pPr marL="28575"/>
            <a:r>
              <a:rPr lang="en-US" sz="1400" b="1" dirty="0" err="1" smtClean="0"/>
              <a:t>PPh</a:t>
            </a:r>
            <a:r>
              <a:rPr lang="en-US" sz="1400" b="1" dirty="0" smtClean="0"/>
              <a:t> </a:t>
            </a:r>
            <a:r>
              <a:rPr lang="en-US" sz="1400" b="1" dirty="0" err="1" smtClean="0"/>
              <a:t>Pasal</a:t>
            </a:r>
            <a:r>
              <a:rPr lang="en-US" sz="1400" b="1" dirty="0" smtClean="0"/>
              <a:t> 21, 22, 23, 25, 4(2), 15</a:t>
            </a:r>
          </a:p>
          <a:p>
            <a:pPr marL="28575"/>
            <a:endParaRPr lang="en-US" sz="1400" b="1" dirty="0"/>
          </a:p>
        </p:txBody>
      </p:sp>
      <p:pic>
        <p:nvPicPr>
          <p:cNvPr id="1126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7544" y="3921869"/>
            <a:ext cx="4104455" cy="197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13981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9" name="Text Box 5"/>
          <p:cNvSpPr txBox="1">
            <a:spLocks noChangeArrowheads="1"/>
          </p:cNvSpPr>
          <p:nvPr/>
        </p:nvSpPr>
        <p:spPr bwMode="auto">
          <a:xfrm>
            <a:off x="1187624" y="1828800"/>
            <a:ext cx="1817514" cy="338554"/>
          </a:xfrm>
          <a:prstGeom prst="rect">
            <a:avLst/>
          </a:prstGeom>
          <a:solidFill>
            <a:srgbClr val="00B050"/>
          </a:solidFill>
          <a:ln w="9525" cap="rnd">
            <a:solidFill>
              <a:schemeClr val="tx1"/>
            </a:solidFill>
            <a:prstDash val="sysDot"/>
            <a:miter lim="800000"/>
            <a:headEnd/>
            <a:tailEnd/>
          </a:ln>
          <a:effectLst>
            <a:outerShdw blurRad="50800" dist="38100" dir="2700000" algn="tl" rotWithShape="0">
              <a:prstClr val="black">
                <a:alpha val="40000"/>
              </a:prstClr>
            </a:outerShdw>
          </a:effectLst>
          <a:extLst/>
        </p:spPr>
        <p:txBody>
          <a:bodyPr wrap="square">
            <a:spAutoFit/>
          </a:bodyPr>
          <a:lstStyle/>
          <a:p>
            <a:pPr algn="ctr">
              <a:spcBef>
                <a:spcPct val="50000"/>
              </a:spcBef>
            </a:pPr>
            <a:r>
              <a:rPr lang="en-US" sz="1600" b="1" dirty="0">
                <a:latin typeface="Lucida Sans Unicode" pitchFamily="34" charset="0"/>
              </a:rPr>
              <a:t>SUBJEK PAJAK</a:t>
            </a:r>
          </a:p>
        </p:txBody>
      </p:sp>
      <p:sp>
        <p:nvSpPr>
          <p:cNvPr id="139270" name="Text Box 6"/>
          <p:cNvSpPr txBox="1">
            <a:spLocks noChangeArrowheads="1"/>
          </p:cNvSpPr>
          <p:nvPr/>
        </p:nvSpPr>
        <p:spPr bwMode="auto">
          <a:xfrm>
            <a:off x="4038600" y="1066800"/>
            <a:ext cx="1624013" cy="284163"/>
          </a:xfrm>
          <a:prstGeom prst="rect">
            <a:avLst/>
          </a:prstGeom>
          <a:solidFill>
            <a:srgbClr val="FFC000"/>
          </a:solidFill>
          <a:ln w="9525" cap="rnd">
            <a:solidFill>
              <a:schemeClr val="tx1"/>
            </a:solidFill>
            <a:prstDash val="sysDot"/>
            <a:miter lim="800000"/>
            <a:headEnd/>
            <a:tailEnd/>
          </a:ln>
          <a:effectLst>
            <a:outerShdw blurRad="50800" dist="38100" dir="2700000" algn="tl" rotWithShape="0">
              <a:prstClr val="black">
                <a:alpha val="40000"/>
              </a:prstClr>
            </a:outerShdw>
          </a:effectLst>
          <a:extLst/>
        </p:spPr>
        <p:txBody>
          <a:bodyPr>
            <a:spAutoFit/>
          </a:bodyPr>
          <a:lstStyle/>
          <a:p>
            <a:pPr>
              <a:spcBef>
                <a:spcPct val="50000"/>
              </a:spcBef>
            </a:pPr>
            <a:r>
              <a:rPr lang="en-US" sz="1200" b="1" dirty="0">
                <a:latin typeface="Lucida Sans Unicode" pitchFamily="34" charset="0"/>
              </a:rPr>
              <a:t>ORANG PRIBADI</a:t>
            </a:r>
          </a:p>
        </p:txBody>
      </p:sp>
      <p:sp>
        <p:nvSpPr>
          <p:cNvPr id="139271" name="Line 7"/>
          <p:cNvSpPr>
            <a:spLocks noChangeShapeType="1"/>
          </p:cNvSpPr>
          <p:nvPr/>
        </p:nvSpPr>
        <p:spPr bwMode="auto">
          <a:xfrm>
            <a:off x="3048000" y="1993900"/>
            <a:ext cx="3698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9272" name="Line 8"/>
          <p:cNvSpPr>
            <a:spLocks noChangeShapeType="1"/>
          </p:cNvSpPr>
          <p:nvPr/>
        </p:nvSpPr>
        <p:spPr bwMode="auto">
          <a:xfrm>
            <a:off x="3429000" y="1460500"/>
            <a:ext cx="0" cy="9017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9273" name="Line 9"/>
          <p:cNvSpPr>
            <a:spLocks noChangeShapeType="1"/>
          </p:cNvSpPr>
          <p:nvPr/>
        </p:nvSpPr>
        <p:spPr bwMode="auto">
          <a:xfrm>
            <a:off x="3429000" y="1993900"/>
            <a:ext cx="29527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9274" name="Line 10"/>
          <p:cNvSpPr>
            <a:spLocks noChangeShapeType="1"/>
          </p:cNvSpPr>
          <p:nvPr/>
        </p:nvSpPr>
        <p:spPr bwMode="auto">
          <a:xfrm>
            <a:off x="3429000" y="2374900"/>
            <a:ext cx="29527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9275" name="Line 11"/>
          <p:cNvSpPr>
            <a:spLocks noChangeShapeType="1"/>
          </p:cNvSpPr>
          <p:nvPr/>
        </p:nvSpPr>
        <p:spPr bwMode="auto">
          <a:xfrm>
            <a:off x="3733800" y="1231900"/>
            <a:ext cx="0" cy="368300"/>
          </a:xfrm>
          <a:prstGeom prst="lin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sp>
        <p:nvSpPr>
          <p:cNvPr id="139276" name="Line 12"/>
          <p:cNvSpPr>
            <a:spLocks noChangeShapeType="1"/>
          </p:cNvSpPr>
          <p:nvPr/>
        </p:nvSpPr>
        <p:spPr bwMode="auto">
          <a:xfrm>
            <a:off x="3733800" y="1231900"/>
            <a:ext cx="222250" cy="0"/>
          </a:xfrm>
          <a:prstGeom prst="line">
            <a:avLst/>
          </a:prstGeom>
          <a:noFill/>
          <a:ln w="9525">
            <a:solidFill>
              <a:schemeClr val="tx1"/>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sp>
        <p:nvSpPr>
          <p:cNvPr id="139277" name="Line 13"/>
          <p:cNvSpPr>
            <a:spLocks noChangeShapeType="1"/>
          </p:cNvSpPr>
          <p:nvPr/>
        </p:nvSpPr>
        <p:spPr bwMode="auto">
          <a:xfrm>
            <a:off x="3733800" y="1612900"/>
            <a:ext cx="222250" cy="0"/>
          </a:xfrm>
          <a:prstGeom prst="line">
            <a:avLst/>
          </a:prstGeom>
          <a:noFill/>
          <a:ln w="9525">
            <a:solidFill>
              <a:schemeClr val="tx1"/>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a:p>
        </p:txBody>
      </p:sp>
      <p:sp>
        <p:nvSpPr>
          <p:cNvPr id="139278" name="Line 14"/>
          <p:cNvSpPr>
            <a:spLocks noChangeShapeType="1"/>
          </p:cNvSpPr>
          <p:nvPr/>
        </p:nvSpPr>
        <p:spPr bwMode="auto">
          <a:xfrm>
            <a:off x="3429000" y="1460500"/>
            <a:ext cx="2952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9279" name="Text Box 15"/>
          <p:cNvSpPr txBox="1">
            <a:spLocks noChangeArrowheads="1"/>
          </p:cNvSpPr>
          <p:nvPr/>
        </p:nvSpPr>
        <p:spPr bwMode="auto">
          <a:xfrm>
            <a:off x="4038600" y="1438275"/>
            <a:ext cx="2362200" cy="284163"/>
          </a:xfrm>
          <a:prstGeom prst="rect">
            <a:avLst/>
          </a:prstGeom>
          <a:solidFill>
            <a:srgbClr val="FFC000"/>
          </a:solidFill>
          <a:ln w="9525" cap="rnd">
            <a:solidFill>
              <a:schemeClr val="tx1"/>
            </a:solidFill>
            <a:prstDash val="sysDot"/>
            <a:miter lim="800000"/>
            <a:headEnd/>
            <a:tailEnd/>
          </a:ln>
          <a:effectLst>
            <a:outerShdw blurRad="50800" dist="38100" dir="2700000" algn="tl" rotWithShape="0">
              <a:prstClr val="black">
                <a:alpha val="40000"/>
              </a:prstClr>
            </a:outerShdw>
          </a:effectLst>
          <a:extLst/>
        </p:spPr>
        <p:txBody>
          <a:bodyPr>
            <a:spAutoFit/>
          </a:bodyPr>
          <a:lstStyle/>
          <a:p>
            <a:pPr>
              <a:spcBef>
                <a:spcPct val="50000"/>
              </a:spcBef>
            </a:pPr>
            <a:r>
              <a:rPr lang="en-US" sz="1200" b="1" dirty="0">
                <a:latin typeface="Lucida Sans Unicode" pitchFamily="34" charset="0"/>
              </a:rPr>
              <a:t>WARISAN BELUM DIBAGI</a:t>
            </a:r>
          </a:p>
        </p:txBody>
      </p:sp>
      <p:sp>
        <p:nvSpPr>
          <p:cNvPr id="139280" name="Text Box 16"/>
          <p:cNvSpPr txBox="1">
            <a:spLocks noChangeArrowheads="1"/>
          </p:cNvSpPr>
          <p:nvPr/>
        </p:nvSpPr>
        <p:spPr bwMode="auto">
          <a:xfrm>
            <a:off x="3810000" y="1828800"/>
            <a:ext cx="1328738" cy="284163"/>
          </a:xfrm>
          <a:prstGeom prst="rect">
            <a:avLst/>
          </a:prstGeom>
          <a:solidFill>
            <a:srgbClr val="FFC000"/>
          </a:solidFill>
          <a:ln w="9525" cap="rnd">
            <a:solidFill>
              <a:schemeClr val="tx1"/>
            </a:solidFill>
            <a:prstDash val="sysDot"/>
            <a:miter lim="800000"/>
            <a:headEnd/>
            <a:tailEnd/>
          </a:ln>
          <a:effectLst>
            <a:outerShdw blurRad="50800" dist="38100" dir="2700000" algn="tl" rotWithShape="0">
              <a:prstClr val="black">
                <a:alpha val="40000"/>
              </a:prstClr>
            </a:outerShdw>
          </a:effectLst>
          <a:extLst/>
        </p:spPr>
        <p:txBody>
          <a:bodyPr>
            <a:spAutoFit/>
          </a:bodyPr>
          <a:lstStyle/>
          <a:p>
            <a:pPr algn="ctr">
              <a:spcBef>
                <a:spcPct val="50000"/>
              </a:spcBef>
            </a:pPr>
            <a:r>
              <a:rPr lang="en-US" sz="1200" b="1">
                <a:latin typeface="Lucida Sans Unicode" pitchFamily="34" charset="0"/>
              </a:rPr>
              <a:t>BADAN</a:t>
            </a:r>
          </a:p>
        </p:txBody>
      </p:sp>
      <p:sp>
        <p:nvSpPr>
          <p:cNvPr id="139281" name="Text Box 17"/>
          <p:cNvSpPr txBox="1">
            <a:spLocks noChangeArrowheads="1"/>
          </p:cNvSpPr>
          <p:nvPr/>
        </p:nvSpPr>
        <p:spPr bwMode="auto">
          <a:xfrm>
            <a:off x="3810000" y="2209800"/>
            <a:ext cx="2362200" cy="284163"/>
          </a:xfrm>
          <a:prstGeom prst="rect">
            <a:avLst/>
          </a:prstGeom>
          <a:solidFill>
            <a:srgbClr val="FFC000"/>
          </a:solidFill>
          <a:ln w="9525" cap="rnd">
            <a:solidFill>
              <a:schemeClr val="tx1"/>
            </a:solidFill>
            <a:prstDash val="sysDot"/>
            <a:miter lim="800000"/>
            <a:headEnd/>
            <a:tailEnd/>
          </a:ln>
          <a:effectLst>
            <a:outerShdw blurRad="50800" dist="38100" dir="2700000" algn="tl" rotWithShape="0">
              <a:prstClr val="black">
                <a:alpha val="40000"/>
              </a:prstClr>
            </a:outerShdw>
          </a:effectLst>
          <a:extLst/>
        </p:spPr>
        <p:txBody>
          <a:bodyPr>
            <a:spAutoFit/>
          </a:bodyPr>
          <a:lstStyle/>
          <a:p>
            <a:pPr algn="ctr">
              <a:spcBef>
                <a:spcPct val="50000"/>
              </a:spcBef>
            </a:pPr>
            <a:r>
              <a:rPr lang="en-US" sz="1200" b="1">
                <a:latin typeface="Lucida Sans Unicode" pitchFamily="34" charset="0"/>
              </a:rPr>
              <a:t>BENTUK USAHA TETAP</a:t>
            </a:r>
          </a:p>
        </p:txBody>
      </p:sp>
      <p:graphicFrame>
        <p:nvGraphicFramePr>
          <p:cNvPr id="139282" name="Object 18"/>
          <p:cNvGraphicFramePr>
            <a:graphicFrameLocks noChangeAspect="1"/>
          </p:cNvGraphicFramePr>
          <p:nvPr>
            <p:extLst>
              <p:ext uri="{D42A27DB-BD31-4B8C-83A1-F6EECF244321}">
                <p14:modId xmlns:p14="http://schemas.microsoft.com/office/powerpoint/2010/main" val="2317659916"/>
              </p:ext>
            </p:extLst>
          </p:nvPr>
        </p:nvGraphicFramePr>
        <p:xfrm>
          <a:off x="595313" y="2709863"/>
          <a:ext cx="8202612" cy="3455987"/>
        </p:xfrm>
        <a:graphic>
          <a:graphicData uri="http://schemas.openxmlformats.org/presentationml/2006/ole">
            <mc:AlternateContent xmlns:mc="http://schemas.openxmlformats.org/markup-compatibility/2006">
              <mc:Choice xmlns:v="urn:schemas-microsoft-com:vml" Requires="v">
                <p:oleObj spid="_x0000_s5168" name="Worksheet" r:id="rId4" imgW="7490435" imgH="3108987" progId="Excel.Sheet.8">
                  <p:embed/>
                </p:oleObj>
              </mc:Choice>
              <mc:Fallback>
                <p:oleObj name="Worksheet" r:id="rId4" imgW="7490435" imgH="3108987" progId="Excel.Sheet.8">
                  <p:embed/>
                  <p:pic>
                    <p:nvPicPr>
                      <p:cNvPr id="0" name=""/>
                      <p:cNvPicPr>
                        <a:picLocks noChangeAspect="1" noChangeArrowheads="1"/>
                      </p:cNvPicPr>
                      <p:nvPr/>
                    </p:nvPicPr>
                    <p:blipFill>
                      <a:blip r:embed="rId5"/>
                      <a:srcRect/>
                      <a:stretch>
                        <a:fillRect/>
                      </a:stretch>
                    </p:blipFill>
                    <p:spPr bwMode="auto">
                      <a:xfrm>
                        <a:off x="595313" y="2709863"/>
                        <a:ext cx="8202612" cy="3455987"/>
                      </a:xfrm>
                      <a:prstGeom prst="rect">
                        <a:avLst/>
                      </a:prstGeom>
                      <a:solidFill>
                        <a:srgbClr val="2D7604"/>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9283" name="Text Box 19"/>
          <p:cNvSpPr txBox="1">
            <a:spLocks noChangeArrowheads="1"/>
          </p:cNvSpPr>
          <p:nvPr/>
        </p:nvSpPr>
        <p:spPr bwMode="auto">
          <a:xfrm>
            <a:off x="381000" y="228600"/>
            <a:ext cx="83058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1600" b="1" dirty="0">
                <a:latin typeface="Trebuchet MS" pitchFamily="34" charset="0"/>
              </a:rPr>
              <a:t>IDENTIFIKASI SUBJEK PAJAK &amp; KEWAJIBAN PAJAK </a:t>
            </a:r>
          </a:p>
          <a:p>
            <a:pPr algn="ctr">
              <a:spcBef>
                <a:spcPct val="50000"/>
              </a:spcBef>
            </a:pPr>
            <a:r>
              <a:rPr lang="en-US" sz="1600" b="1" dirty="0">
                <a:latin typeface="Trebuchet MS" pitchFamily="34" charset="0"/>
              </a:rPr>
              <a:t>BENTUK JOINT VENTURE, </a:t>
            </a:r>
            <a:r>
              <a:rPr lang="en-US" sz="1600" b="1" dirty="0" smtClean="0">
                <a:latin typeface="Trebuchet MS" pitchFamily="34" charset="0"/>
              </a:rPr>
              <a:t>BENTUK USAHA TETAP, JOINT OPERATION  </a:t>
            </a:r>
            <a:endParaRPr lang="en-US" sz="1600" b="1" dirty="0">
              <a:latin typeface="Trebuchet MS" pitchFamily="34" charset="0"/>
            </a:endParaRPr>
          </a:p>
        </p:txBody>
      </p:sp>
    </p:spTree>
    <p:extLst>
      <p:ext uri="{BB962C8B-B14F-4D97-AF65-F5344CB8AC3E}">
        <p14:creationId xmlns:p14="http://schemas.microsoft.com/office/powerpoint/2010/main" val="401561320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zVphuDU58EW8mf7vPz34aQ"/>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1255</TotalTime>
  <Words>1251</Words>
  <Application>Microsoft Office PowerPoint</Application>
  <PresentationFormat>On-screen Show (4:3)</PresentationFormat>
  <Paragraphs>211</Paragraphs>
  <Slides>12</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4" baseType="lpstr">
      <vt:lpstr>Office Theme</vt:lpstr>
      <vt:lpstr>Worksheet</vt:lpstr>
      <vt:lpstr>PowerPoint Presentation</vt:lpstr>
      <vt:lpstr>JOINT VENTURE</vt:lpstr>
      <vt:lpstr>IMPLIKASI PAJAK </vt:lpstr>
      <vt:lpstr>PERMANENT ESTABLISHMENT</vt:lpstr>
      <vt:lpstr>IMPLIKASI PAJAK </vt:lpstr>
      <vt:lpstr>JOINT OPERATION</vt:lpstr>
      <vt:lpstr>IMPLIKASI PAJAK </vt:lpstr>
      <vt:lpstr>CONCORTIUM</vt:lpstr>
      <vt:lpstr>IMPLIKASI PAJAK </vt:lpstr>
      <vt:lpstr>REPRESENTATIVE OFFICE</vt:lpstr>
      <vt:lpstr>IMPLIKASI PAJAK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EKSPANSI USAHA</dc:title>
  <dc:creator>Afan Aftory</dc:creator>
  <cp:lastModifiedBy>Afan Aftory</cp:lastModifiedBy>
  <cp:revision>77</cp:revision>
  <dcterms:created xsi:type="dcterms:W3CDTF">2014-06-18T03:50:33Z</dcterms:created>
  <dcterms:modified xsi:type="dcterms:W3CDTF">2017-05-18T08:15:15Z</dcterms:modified>
</cp:coreProperties>
</file>