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6"/>
  </p:notesMasterIdLst>
  <p:handoutMasterIdLst>
    <p:handoutMasterId r:id="rId237"/>
  </p:handoutMasterIdLst>
  <p:sldIdLst>
    <p:sldId id="290" r:id="rId2"/>
    <p:sldId id="503" r:id="rId3"/>
    <p:sldId id="301" r:id="rId4"/>
    <p:sldId id="485" r:id="rId5"/>
    <p:sldId id="504" r:id="rId6"/>
    <p:sldId id="506" r:id="rId7"/>
    <p:sldId id="505" r:id="rId8"/>
    <p:sldId id="495" r:id="rId9"/>
    <p:sldId id="496" r:id="rId10"/>
    <p:sldId id="303" r:id="rId11"/>
    <p:sldId id="312" r:id="rId12"/>
    <p:sldId id="313" r:id="rId13"/>
    <p:sldId id="314" r:id="rId14"/>
    <p:sldId id="305" r:id="rId15"/>
    <p:sldId id="315" r:id="rId16"/>
    <p:sldId id="316" r:id="rId17"/>
    <p:sldId id="317" r:id="rId18"/>
    <p:sldId id="311" r:id="rId19"/>
    <p:sldId id="507" r:id="rId20"/>
    <p:sldId id="309" r:id="rId21"/>
    <p:sldId id="497" r:id="rId22"/>
    <p:sldId id="498" r:id="rId23"/>
    <p:sldId id="318" r:id="rId24"/>
    <p:sldId id="320" r:id="rId25"/>
    <p:sldId id="508" r:id="rId26"/>
    <p:sldId id="324" r:id="rId27"/>
    <p:sldId id="325" r:id="rId28"/>
    <p:sldId id="509" r:id="rId29"/>
    <p:sldId id="510" r:id="rId30"/>
    <p:sldId id="484" r:id="rId31"/>
    <p:sldId id="326" r:id="rId32"/>
    <p:sldId id="327" r:id="rId33"/>
    <p:sldId id="329" r:id="rId34"/>
    <p:sldId id="331" r:id="rId35"/>
    <p:sldId id="332" r:id="rId36"/>
    <p:sldId id="334" r:id="rId37"/>
    <p:sldId id="335" r:id="rId38"/>
    <p:sldId id="336" r:id="rId39"/>
    <p:sldId id="341" r:id="rId40"/>
    <p:sldId id="581" r:id="rId41"/>
    <p:sldId id="337" r:id="rId42"/>
    <p:sldId id="339" r:id="rId43"/>
    <p:sldId id="340" r:id="rId44"/>
    <p:sldId id="343" r:id="rId45"/>
    <p:sldId id="345" r:id="rId46"/>
    <p:sldId id="511" r:id="rId47"/>
    <p:sldId id="346" r:id="rId48"/>
    <p:sldId id="512" r:id="rId49"/>
    <p:sldId id="349" r:id="rId50"/>
    <p:sldId id="513" r:id="rId51"/>
    <p:sldId id="365" r:id="rId52"/>
    <p:sldId id="521" r:id="rId53"/>
    <p:sldId id="514" r:id="rId54"/>
    <p:sldId id="351" r:id="rId55"/>
    <p:sldId id="352" r:id="rId56"/>
    <p:sldId id="354" r:id="rId57"/>
    <p:sldId id="355" r:id="rId58"/>
    <p:sldId id="515" r:id="rId59"/>
    <p:sldId id="516" r:id="rId60"/>
    <p:sldId id="517" r:id="rId61"/>
    <p:sldId id="518" r:id="rId62"/>
    <p:sldId id="360" r:id="rId63"/>
    <p:sldId id="519" r:id="rId64"/>
    <p:sldId id="520" r:id="rId65"/>
    <p:sldId id="522" r:id="rId66"/>
    <p:sldId id="499" r:id="rId67"/>
    <p:sldId id="370" r:id="rId68"/>
    <p:sldId id="371" r:id="rId69"/>
    <p:sldId id="366" r:id="rId70"/>
    <p:sldId id="367" r:id="rId71"/>
    <p:sldId id="523" r:id="rId72"/>
    <p:sldId id="368" r:id="rId73"/>
    <p:sldId id="369" r:id="rId74"/>
    <p:sldId id="589" r:id="rId75"/>
    <p:sldId id="582" r:id="rId76"/>
    <p:sldId id="373" r:id="rId77"/>
    <p:sldId id="553" r:id="rId78"/>
    <p:sldId id="486" r:id="rId79"/>
    <p:sldId id="531" r:id="rId80"/>
    <p:sldId id="532" r:id="rId81"/>
    <p:sldId id="533" r:id="rId82"/>
    <p:sldId id="534" r:id="rId83"/>
    <p:sldId id="535" r:id="rId84"/>
    <p:sldId id="551" r:id="rId85"/>
    <p:sldId id="381" r:id="rId86"/>
    <p:sldId id="388" r:id="rId87"/>
    <p:sldId id="389" r:id="rId88"/>
    <p:sldId id="394" r:id="rId89"/>
    <p:sldId id="390" r:id="rId90"/>
    <p:sldId id="552" r:id="rId91"/>
    <p:sldId id="392" r:id="rId92"/>
    <p:sldId id="393" r:id="rId93"/>
    <p:sldId id="395" r:id="rId94"/>
    <p:sldId id="396" r:id="rId95"/>
    <p:sldId id="397" r:id="rId96"/>
    <p:sldId id="398" r:id="rId97"/>
    <p:sldId id="399" r:id="rId98"/>
    <p:sldId id="400" r:id="rId99"/>
    <p:sldId id="401" r:id="rId100"/>
    <p:sldId id="402" r:id="rId101"/>
    <p:sldId id="403" r:id="rId102"/>
    <p:sldId id="404" r:id="rId103"/>
    <p:sldId id="405" r:id="rId104"/>
    <p:sldId id="406" r:id="rId105"/>
    <p:sldId id="407" r:id="rId106"/>
    <p:sldId id="408" r:id="rId107"/>
    <p:sldId id="409" r:id="rId108"/>
    <p:sldId id="410" r:id="rId109"/>
    <p:sldId id="524" r:id="rId110"/>
    <p:sldId id="525" r:id="rId111"/>
    <p:sldId id="411" r:id="rId112"/>
    <p:sldId id="526" r:id="rId113"/>
    <p:sldId id="412" r:id="rId114"/>
    <p:sldId id="413" r:id="rId115"/>
    <p:sldId id="414" r:id="rId116"/>
    <p:sldId id="527" r:id="rId117"/>
    <p:sldId id="416" r:id="rId118"/>
    <p:sldId id="417" r:id="rId119"/>
    <p:sldId id="418" r:id="rId120"/>
    <p:sldId id="419" r:id="rId121"/>
    <p:sldId id="420" r:id="rId122"/>
    <p:sldId id="421" r:id="rId123"/>
    <p:sldId id="528" r:id="rId124"/>
    <p:sldId id="422" r:id="rId125"/>
    <p:sldId id="423" r:id="rId126"/>
    <p:sldId id="529" r:id="rId127"/>
    <p:sldId id="425" r:id="rId128"/>
    <p:sldId id="530" r:id="rId129"/>
    <p:sldId id="426" r:id="rId130"/>
    <p:sldId id="427" r:id="rId131"/>
    <p:sldId id="428" r:id="rId132"/>
    <p:sldId id="429" r:id="rId133"/>
    <p:sldId id="536" r:id="rId134"/>
    <p:sldId id="431" r:id="rId135"/>
    <p:sldId id="435" r:id="rId136"/>
    <p:sldId id="434" r:id="rId137"/>
    <p:sldId id="432" r:id="rId138"/>
    <p:sldId id="537" r:id="rId139"/>
    <p:sldId id="433" r:id="rId140"/>
    <p:sldId id="437" r:id="rId141"/>
    <p:sldId id="538" r:id="rId142"/>
    <p:sldId id="539" r:id="rId143"/>
    <p:sldId id="490" r:id="rId144"/>
    <p:sldId id="540" r:id="rId145"/>
    <p:sldId id="549" r:id="rId146"/>
    <p:sldId id="545" r:id="rId147"/>
    <p:sldId id="541" r:id="rId148"/>
    <p:sldId id="542" r:id="rId149"/>
    <p:sldId id="546" r:id="rId150"/>
    <p:sldId id="547" r:id="rId151"/>
    <p:sldId id="548" r:id="rId152"/>
    <p:sldId id="543" r:id="rId153"/>
    <p:sldId id="443" r:id="rId154"/>
    <p:sldId id="442" r:id="rId155"/>
    <p:sldId id="544" r:id="rId156"/>
    <p:sldId id="487" r:id="rId157"/>
    <p:sldId id="444" r:id="rId158"/>
    <p:sldId id="583" r:id="rId159"/>
    <p:sldId id="445" r:id="rId160"/>
    <p:sldId id="584" r:id="rId161"/>
    <p:sldId id="448" r:id="rId162"/>
    <p:sldId id="449" r:id="rId163"/>
    <p:sldId id="585" r:id="rId164"/>
    <p:sldId id="446" r:id="rId165"/>
    <p:sldId id="586" r:id="rId166"/>
    <p:sldId id="587" r:id="rId167"/>
    <p:sldId id="452" r:id="rId168"/>
    <p:sldId id="588" r:id="rId169"/>
    <p:sldId id="488" r:id="rId170"/>
    <p:sldId id="554" r:id="rId171"/>
    <p:sldId id="555" r:id="rId172"/>
    <p:sldId id="556" r:id="rId173"/>
    <p:sldId id="557" r:id="rId174"/>
    <p:sldId id="558" r:id="rId175"/>
    <p:sldId id="559" r:id="rId176"/>
    <p:sldId id="560" r:id="rId177"/>
    <p:sldId id="561" r:id="rId178"/>
    <p:sldId id="562" r:id="rId179"/>
    <p:sldId id="563" r:id="rId180"/>
    <p:sldId id="564" r:id="rId181"/>
    <p:sldId id="565" r:id="rId182"/>
    <p:sldId id="566" r:id="rId183"/>
    <p:sldId id="567" r:id="rId184"/>
    <p:sldId id="568" r:id="rId185"/>
    <p:sldId id="569" r:id="rId186"/>
    <p:sldId id="590" r:id="rId187"/>
    <p:sldId id="570" r:id="rId188"/>
    <p:sldId id="571" r:id="rId189"/>
    <p:sldId id="592" r:id="rId190"/>
    <p:sldId id="591" r:id="rId191"/>
    <p:sldId id="572" r:id="rId192"/>
    <p:sldId id="573" r:id="rId193"/>
    <p:sldId id="574" r:id="rId194"/>
    <p:sldId id="575" r:id="rId195"/>
    <p:sldId id="576" r:id="rId196"/>
    <p:sldId id="577" r:id="rId197"/>
    <p:sldId id="594" r:id="rId198"/>
    <p:sldId id="598" r:id="rId199"/>
    <p:sldId id="599" r:id="rId200"/>
    <p:sldId id="597" r:id="rId201"/>
    <p:sldId id="595" r:id="rId202"/>
    <p:sldId id="596" r:id="rId203"/>
    <p:sldId id="600" r:id="rId204"/>
    <p:sldId id="578" r:id="rId205"/>
    <p:sldId id="601" r:id="rId206"/>
    <p:sldId id="602" r:id="rId207"/>
    <p:sldId id="603" r:id="rId208"/>
    <p:sldId id="604" r:id="rId209"/>
    <p:sldId id="605" r:id="rId210"/>
    <p:sldId id="606" r:id="rId211"/>
    <p:sldId id="607" r:id="rId212"/>
    <p:sldId id="608" r:id="rId213"/>
    <p:sldId id="609" r:id="rId214"/>
    <p:sldId id="610" r:id="rId215"/>
    <p:sldId id="611" r:id="rId216"/>
    <p:sldId id="612" r:id="rId217"/>
    <p:sldId id="613" r:id="rId218"/>
    <p:sldId id="614" r:id="rId219"/>
    <p:sldId id="615" r:id="rId220"/>
    <p:sldId id="616" r:id="rId221"/>
    <p:sldId id="617" r:id="rId222"/>
    <p:sldId id="623" r:id="rId223"/>
    <p:sldId id="624" r:id="rId224"/>
    <p:sldId id="625" r:id="rId225"/>
    <p:sldId id="626" r:id="rId226"/>
    <p:sldId id="627" r:id="rId227"/>
    <p:sldId id="628" r:id="rId228"/>
    <p:sldId id="629" r:id="rId229"/>
    <p:sldId id="630" r:id="rId230"/>
    <p:sldId id="618" r:id="rId231"/>
    <p:sldId id="619" r:id="rId232"/>
    <p:sldId id="620" r:id="rId233"/>
    <p:sldId id="621" r:id="rId234"/>
    <p:sldId id="622" r:id="rId235"/>
  </p:sldIdLst>
  <p:sldSz cx="9144000" cy="6858000" type="screen4x3"/>
  <p:notesSz cx="7102475" cy="12131675"/>
  <p:defaultTextStyle>
    <a:defPPr>
      <a:defRPr lang="en-GB"/>
    </a:defPPr>
    <a:lvl1pPr algn="ctr" rtl="0" fontAlgn="base">
      <a:spcBef>
        <a:spcPct val="0"/>
      </a:spcBef>
      <a:spcAft>
        <a:spcPct val="0"/>
      </a:spcAft>
      <a:defRPr sz="2400" u="sng" kern="1200">
        <a:solidFill>
          <a:schemeClr val="tx1"/>
        </a:solidFill>
        <a:latin typeface="Courier New" panose="02070309020205020404" pitchFamily="49" charset="0"/>
        <a:ea typeface="+mn-ea"/>
        <a:cs typeface="+mn-cs"/>
      </a:defRPr>
    </a:lvl1pPr>
    <a:lvl2pPr marL="457200" algn="ctr" rtl="0" fontAlgn="base">
      <a:spcBef>
        <a:spcPct val="0"/>
      </a:spcBef>
      <a:spcAft>
        <a:spcPct val="0"/>
      </a:spcAft>
      <a:defRPr sz="2400" u="sng" kern="1200">
        <a:solidFill>
          <a:schemeClr val="tx1"/>
        </a:solidFill>
        <a:latin typeface="Courier New" panose="02070309020205020404" pitchFamily="49" charset="0"/>
        <a:ea typeface="+mn-ea"/>
        <a:cs typeface="+mn-cs"/>
      </a:defRPr>
    </a:lvl2pPr>
    <a:lvl3pPr marL="914400" algn="ctr" rtl="0" fontAlgn="base">
      <a:spcBef>
        <a:spcPct val="0"/>
      </a:spcBef>
      <a:spcAft>
        <a:spcPct val="0"/>
      </a:spcAft>
      <a:defRPr sz="2400" u="sng" kern="1200">
        <a:solidFill>
          <a:schemeClr val="tx1"/>
        </a:solidFill>
        <a:latin typeface="Courier New" panose="02070309020205020404" pitchFamily="49" charset="0"/>
        <a:ea typeface="+mn-ea"/>
        <a:cs typeface="+mn-cs"/>
      </a:defRPr>
    </a:lvl3pPr>
    <a:lvl4pPr marL="1371600" algn="ctr" rtl="0" fontAlgn="base">
      <a:spcBef>
        <a:spcPct val="0"/>
      </a:spcBef>
      <a:spcAft>
        <a:spcPct val="0"/>
      </a:spcAft>
      <a:defRPr sz="2400" u="sng" kern="1200">
        <a:solidFill>
          <a:schemeClr val="tx1"/>
        </a:solidFill>
        <a:latin typeface="Courier New" panose="02070309020205020404" pitchFamily="49" charset="0"/>
        <a:ea typeface="+mn-ea"/>
        <a:cs typeface="+mn-cs"/>
      </a:defRPr>
    </a:lvl4pPr>
    <a:lvl5pPr marL="1828800" algn="ctr" rtl="0" fontAlgn="base">
      <a:spcBef>
        <a:spcPct val="0"/>
      </a:spcBef>
      <a:spcAft>
        <a:spcPct val="0"/>
      </a:spcAft>
      <a:defRPr sz="2400" u="sng" kern="1200">
        <a:solidFill>
          <a:schemeClr val="tx1"/>
        </a:solidFill>
        <a:latin typeface="Courier New" panose="02070309020205020404" pitchFamily="49" charset="0"/>
        <a:ea typeface="+mn-ea"/>
        <a:cs typeface="+mn-cs"/>
      </a:defRPr>
    </a:lvl5pPr>
    <a:lvl6pPr marL="2286000" algn="l" defTabSz="914400" rtl="0" eaLnBrk="1" latinLnBrk="0" hangingPunct="1">
      <a:defRPr sz="2400" u="sng" kern="1200">
        <a:solidFill>
          <a:schemeClr val="tx1"/>
        </a:solidFill>
        <a:latin typeface="Courier New" panose="02070309020205020404" pitchFamily="49" charset="0"/>
        <a:ea typeface="+mn-ea"/>
        <a:cs typeface="+mn-cs"/>
      </a:defRPr>
    </a:lvl6pPr>
    <a:lvl7pPr marL="2743200" algn="l" defTabSz="914400" rtl="0" eaLnBrk="1" latinLnBrk="0" hangingPunct="1">
      <a:defRPr sz="2400" u="sng" kern="1200">
        <a:solidFill>
          <a:schemeClr val="tx1"/>
        </a:solidFill>
        <a:latin typeface="Courier New" panose="02070309020205020404" pitchFamily="49" charset="0"/>
        <a:ea typeface="+mn-ea"/>
        <a:cs typeface="+mn-cs"/>
      </a:defRPr>
    </a:lvl7pPr>
    <a:lvl8pPr marL="3200400" algn="l" defTabSz="914400" rtl="0" eaLnBrk="1" latinLnBrk="0" hangingPunct="1">
      <a:defRPr sz="2400" u="sng" kern="1200">
        <a:solidFill>
          <a:schemeClr val="tx1"/>
        </a:solidFill>
        <a:latin typeface="Courier New" panose="02070309020205020404" pitchFamily="49" charset="0"/>
        <a:ea typeface="+mn-ea"/>
        <a:cs typeface="+mn-cs"/>
      </a:defRPr>
    </a:lvl8pPr>
    <a:lvl9pPr marL="3657600" algn="l" defTabSz="914400" rtl="0" eaLnBrk="1" latinLnBrk="0" hangingPunct="1">
      <a:defRPr sz="2400" u="sng" kern="1200">
        <a:solidFill>
          <a:schemeClr val="tx1"/>
        </a:solidFill>
        <a:latin typeface="Courier New" panose="02070309020205020404" pitchFamily="49"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51EB1B"/>
    <a:srgbClr val="99FFCC"/>
    <a:srgbClr val="FF33CC"/>
    <a:srgbClr val="008000"/>
    <a:srgbClr val="990000"/>
    <a:srgbClr val="0033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58" autoAdjust="0"/>
  </p:normalViewPr>
  <p:slideViewPr>
    <p:cSldViewPr>
      <p:cViewPr varScale="1">
        <p:scale>
          <a:sx n="67" d="100"/>
          <a:sy n="67" d="100"/>
        </p:scale>
        <p:origin x="139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handoutMaster" Target="handoutMasters/handout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presProps" Target="presProps.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viewProps" Target="view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theme" Target="theme/theme1.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notesMaster" Target="notesMasters/notesMaster1.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3078163"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659" tIns="52329" rIns="104659" bIns="52329" numCol="1" anchor="t" anchorCtr="0" compatLnSpc="1">
            <a:prstTxWarp prst="textNoShape">
              <a:avLst/>
            </a:prstTxWarp>
          </a:bodyPr>
          <a:lstStyle>
            <a:lvl1pPr algn="l" defTabSz="1046163">
              <a:defRPr sz="1400" u="none">
                <a:latin typeface="Tahoma" panose="020B0604030504040204" pitchFamily="34" charset="0"/>
              </a:defRPr>
            </a:lvl1pPr>
          </a:lstStyle>
          <a:p>
            <a:endParaRPr lang="en-GB" altLang="en-US"/>
          </a:p>
        </p:txBody>
      </p:sp>
      <p:sp>
        <p:nvSpPr>
          <p:cNvPr id="43011" name="Rectangle 3"/>
          <p:cNvSpPr>
            <a:spLocks noGrp="1" noChangeArrowheads="1"/>
          </p:cNvSpPr>
          <p:nvPr>
            <p:ph type="dt" sz="quarter" idx="1"/>
          </p:nvPr>
        </p:nvSpPr>
        <p:spPr bwMode="auto">
          <a:xfrm>
            <a:off x="4024313" y="0"/>
            <a:ext cx="3078162"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659" tIns="52329" rIns="104659" bIns="52329" numCol="1" anchor="t" anchorCtr="0" compatLnSpc="1">
            <a:prstTxWarp prst="textNoShape">
              <a:avLst/>
            </a:prstTxWarp>
          </a:bodyPr>
          <a:lstStyle>
            <a:lvl1pPr algn="r" defTabSz="1046163">
              <a:defRPr sz="1400" u="none">
                <a:latin typeface="Tahoma" panose="020B0604030504040204" pitchFamily="34" charset="0"/>
              </a:defRPr>
            </a:lvl1pPr>
          </a:lstStyle>
          <a:p>
            <a:endParaRPr lang="en-GB" altLang="en-US"/>
          </a:p>
        </p:txBody>
      </p:sp>
      <p:sp>
        <p:nvSpPr>
          <p:cNvPr id="43012" name="Rectangle 4"/>
          <p:cNvSpPr>
            <a:spLocks noGrp="1" noChangeArrowheads="1"/>
          </p:cNvSpPr>
          <p:nvPr>
            <p:ph type="ftr" sz="quarter" idx="2"/>
          </p:nvPr>
        </p:nvSpPr>
        <p:spPr bwMode="auto">
          <a:xfrm>
            <a:off x="0" y="11525250"/>
            <a:ext cx="3078163"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659" tIns="52329" rIns="104659" bIns="52329" numCol="1" anchor="b" anchorCtr="0" compatLnSpc="1">
            <a:prstTxWarp prst="textNoShape">
              <a:avLst/>
            </a:prstTxWarp>
          </a:bodyPr>
          <a:lstStyle>
            <a:lvl1pPr algn="l" defTabSz="1046163">
              <a:defRPr sz="1400" u="none">
                <a:latin typeface="Tahoma" panose="020B0604030504040204" pitchFamily="34" charset="0"/>
              </a:defRPr>
            </a:lvl1pPr>
          </a:lstStyle>
          <a:p>
            <a:endParaRPr lang="en-GB" altLang="en-US"/>
          </a:p>
        </p:txBody>
      </p:sp>
      <p:sp>
        <p:nvSpPr>
          <p:cNvPr id="43013" name="Rectangle 5"/>
          <p:cNvSpPr>
            <a:spLocks noGrp="1" noChangeArrowheads="1"/>
          </p:cNvSpPr>
          <p:nvPr>
            <p:ph type="sldNum" sz="quarter" idx="3"/>
          </p:nvPr>
        </p:nvSpPr>
        <p:spPr bwMode="auto">
          <a:xfrm>
            <a:off x="4024313" y="11525250"/>
            <a:ext cx="3078162"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659" tIns="52329" rIns="104659" bIns="52329" numCol="1" anchor="b" anchorCtr="0" compatLnSpc="1">
            <a:prstTxWarp prst="textNoShape">
              <a:avLst/>
            </a:prstTxWarp>
          </a:bodyPr>
          <a:lstStyle>
            <a:lvl1pPr algn="r" defTabSz="1046163">
              <a:defRPr sz="1400" u="none">
                <a:latin typeface="Tahoma" panose="020B0604030504040204" pitchFamily="34" charset="0"/>
              </a:defRPr>
            </a:lvl1pPr>
          </a:lstStyle>
          <a:p>
            <a:fld id="{E916F1DD-E480-4CA9-A71A-6E6E9BFA5F82}" type="slidenum">
              <a:rPr lang="en-GB" altLang="en-US"/>
              <a:pPr/>
              <a:t>‹#›</a:t>
            </a:fld>
            <a:endParaRPr lang="en-GB" altLang="en-US"/>
          </a:p>
        </p:txBody>
      </p:sp>
    </p:spTree>
    <p:extLst>
      <p:ext uri="{BB962C8B-B14F-4D97-AF65-F5344CB8AC3E}">
        <p14:creationId xmlns:p14="http://schemas.microsoft.com/office/powerpoint/2010/main" val="3177434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4850" name="Rectangle 2"/>
          <p:cNvSpPr>
            <a:spLocks noGrp="1" noChangeArrowheads="1"/>
          </p:cNvSpPr>
          <p:nvPr>
            <p:ph type="hdr" sz="quarter"/>
          </p:nvPr>
        </p:nvSpPr>
        <p:spPr bwMode="auto">
          <a:xfrm>
            <a:off x="0" y="0"/>
            <a:ext cx="3078163"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u="none">
                <a:latin typeface="Times New Roman" panose="02020603050405020304" pitchFamily="18" charset="0"/>
              </a:defRPr>
            </a:lvl1pPr>
          </a:lstStyle>
          <a:p>
            <a:endParaRPr lang="en-US" altLang="en-US"/>
          </a:p>
        </p:txBody>
      </p:sp>
      <p:sp>
        <p:nvSpPr>
          <p:cNvPr id="334851" name="Rectangle 3"/>
          <p:cNvSpPr>
            <a:spLocks noGrp="1" noChangeArrowheads="1"/>
          </p:cNvSpPr>
          <p:nvPr>
            <p:ph type="dt" idx="1"/>
          </p:nvPr>
        </p:nvSpPr>
        <p:spPr bwMode="auto">
          <a:xfrm>
            <a:off x="4022725" y="0"/>
            <a:ext cx="3078163"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u="none">
                <a:latin typeface="Times New Roman" panose="02020603050405020304" pitchFamily="18" charset="0"/>
              </a:defRPr>
            </a:lvl1pPr>
          </a:lstStyle>
          <a:p>
            <a:endParaRPr lang="en-US" altLang="en-US"/>
          </a:p>
        </p:txBody>
      </p:sp>
      <p:sp>
        <p:nvSpPr>
          <p:cNvPr id="334852" name="Rectangle 4"/>
          <p:cNvSpPr>
            <a:spLocks noRot="1" noChangeArrowheads="1" noTextEdit="1"/>
          </p:cNvSpPr>
          <p:nvPr>
            <p:ph type="sldImg" idx="2"/>
          </p:nvPr>
        </p:nvSpPr>
        <p:spPr bwMode="auto">
          <a:xfrm>
            <a:off x="517525" y="909638"/>
            <a:ext cx="6067425" cy="45497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34853" name="Rectangle 5"/>
          <p:cNvSpPr>
            <a:spLocks noGrp="1" noChangeArrowheads="1"/>
          </p:cNvSpPr>
          <p:nvPr>
            <p:ph type="body" sz="quarter" idx="3"/>
          </p:nvPr>
        </p:nvSpPr>
        <p:spPr bwMode="auto">
          <a:xfrm>
            <a:off x="709613" y="5762625"/>
            <a:ext cx="5683250" cy="5459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34854" name="Rectangle 6"/>
          <p:cNvSpPr>
            <a:spLocks noGrp="1" noChangeArrowheads="1"/>
          </p:cNvSpPr>
          <p:nvPr>
            <p:ph type="ftr" sz="quarter" idx="4"/>
          </p:nvPr>
        </p:nvSpPr>
        <p:spPr bwMode="auto">
          <a:xfrm>
            <a:off x="0" y="11523663"/>
            <a:ext cx="3078163"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u="none">
                <a:latin typeface="Times New Roman" panose="02020603050405020304" pitchFamily="18" charset="0"/>
              </a:defRPr>
            </a:lvl1pPr>
          </a:lstStyle>
          <a:p>
            <a:endParaRPr lang="en-US" altLang="en-US"/>
          </a:p>
        </p:txBody>
      </p:sp>
      <p:sp>
        <p:nvSpPr>
          <p:cNvPr id="334855" name="Rectangle 7"/>
          <p:cNvSpPr>
            <a:spLocks noGrp="1" noChangeArrowheads="1"/>
          </p:cNvSpPr>
          <p:nvPr>
            <p:ph type="sldNum" sz="quarter" idx="5"/>
          </p:nvPr>
        </p:nvSpPr>
        <p:spPr bwMode="auto">
          <a:xfrm>
            <a:off x="4022725" y="11523663"/>
            <a:ext cx="3078163"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u="none">
                <a:latin typeface="Times New Roman" panose="02020603050405020304" pitchFamily="18" charset="0"/>
              </a:defRPr>
            </a:lvl1pPr>
          </a:lstStyle>
          <a:p>
            <a:fld id="{DDBCAF27-0FCC-432F-9550-15B2FF3AA13C}" type="slidenum">
              <a:rPr lang="en-US" altLang="en-US"/>
              <a:pPr/>
              <a:t>‹#›</a:t>
            </a:fld>
            <a:endParaRPr lang="en-US" altLang="en-US"/>
          </a:p>
        </p:txBody>
      </p:sp>
    </p:spTree>
    <p:extLst>
      <p:ext uri="{BB962C8B-B14F-4D97-AF65-F5344CB8AC3E}">
        <p14:creationId xmlns:p14="http://schemas.microsoft.com/office/powerpoint/2010/main" val="204197541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B1B4B64B-079B-4AD1-B7AB-B1FEB5C968C0}" type="slidenum">
              <a:rPr lang="en-GB" altLang="en-US"/>
              <a:pPr/>
              <a:t>‹#›</a:t>
            </a:fld>
            <a:endParaRPr lang="en-GB" altLang="en-US"/>
          </a:p>
        </p:txBody>
      </p:sp>
    </p:spTree>
    <p:extLst>
      <p:ext uri="{BB962C8B-B14F-4D97-AF65-F5344CB8AC3E}">
        <p14:creationId xmlns:p14="http://schemas.microsoft.com/office/powerpoint/2010/main" val="3988139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7B461B4C-3267-42AE-9128-0852FB83CB45}" type="slidenum">
              <a:rPr lang="en-GB" altLang="en-US"/>
              <a:pPr/>
              <a:t>‹#›</a:t>
            </a:fld>
            <a:endParaRPr lang="en-GB" altLang="en-US"/>
          </a:p>
        </p:txBody>
      </p:sp>
    </p:spTree>
    <p:extLst>
      <p:ext uri="{BB962C8B-B14F-4D97-AF65-F5344CB8AC3E}">
        <p14:creationId xmlns:p14="http://schemas.microsoft.com/office/powerpoint/2010/main" val="2975424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B328B899-7C48-4379-9890-DE97B0D6003A}" type="slidenum">
              <a:rPr lang="en-GB" altLang="en-US"/>
              <a:pPr/>
              <a:t>‹#›</a:t>
            </a:fld>
            <a:endParaRPr lang="en-GB" altLang="en-US"/>
          </a:p>
        </p:txBody>
      </p:sp>
    </p:spTree>
    <p:extLst>
      <p:ext uri="{BB962C8B-B14F-4D97-AF65-F5344CB8AC3E}">
        <p14:creationId xmlns:p14="http://schemas.microsoft.com/office/powerpoint/2010/main" val="4101162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E94FEED9-6A21-46D7-A652-60CA78F95A30}" type="slidenum">
              <a:rPr lang="en-GB" altLang="en-US"/>
              <a:pPr/>
              <a:t>‹#›</a:t>
            </a:fld>
            <a:endParaRPr lang="en-GB" altLang="en-US"/>
          </a:p>
        </p:txBody>
      </p:sp>
    </p:spTree>
    <p:extLst>
      <p:ext uri="{BB962C8B-B14F-4D97-AF65-F5344CB8AC3E}">
        <p14:creationId xmlns:p14="http://schemas.microsoft.com/office/powerpoint/2010/main" val="4133141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GB" altLang="en-US"/>
          </a:p>
        </p:txBody>
      </p:sp>
      <p:sp>
        <p:nvSpPr>
          <p:cNvPr id="8" name="Footer Placeholder 7"/>
          <p:cNvSpPr>
            <a:spLocks noGrp="1"/>
          </p:cNvSpPr>
          <p:nvPr>
            <p:ph type="ftr" sz="quarter" idx="11"/>
          </p:nvPr>
        </p:nvSpPr>
        <p:spPr/>
        <p:txBody>
          <a:bodyPr/>
          <a:lstStyle>
            <a:lvl1pPr>
              <a:defRPr/>
            </a:lvl1pPr>
          </a:lstStyle>
          <a:p>
            <a:endParaRPr lang="en-GB" altLang="en-US"/>
          </a:p>
        </p:txBody>
      </p:sp>
      <p:sp>
        <p:nvSpPr>
          <p:cNvPr id="9" name="Slide Number Placeholder 8"/>
          <p:cNvSpPr>
            <a:spLocks noGrp="1"/>
          </p:cNvSpPr>
          <p:nvPr>
            <p:ph type="sldNum" sz="quarter" idx="12"/>
          </p:nvPr>
        </p:nvSpPr>
        <p:spPr/>
        <p:txBody>
          <a:bodyPr/>
          <a:lstStyle>
            <a:lvl1pPr>
              <a:defRPr/>
            </a:lvl1pPr>
          </a:lstStyle>
          <a:p>
            <a:fld id="{FBAB3DA4-B3F5-4DF2-9E74-91D75F9A042E}" type="slidenum">
              <a:rPr lang="en-GB" altLang="en-US"/>
              <a:pPr/>
              <a:t>‹#›</a:t>
            </a:fld>
            <a:endParaRPr lang="en-GB" altLang="en-US"/>
          </a:p>
        </p:txBody>
      </p:sp>
    </p:spTree>
    <p:extLst>
      <p:ext uri="{BB962C8B-B14F-4D97-AF65-F5344CB8AC3E}">
        <p14:creationId xmlns:p14="http://schemas.microsoft.com/office/powerpoint/2010/main" val="1339321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GB" altLang="en-US"/>
          </a:p>
        </p:txBody>
      </p:sp>
      <p:sp>
        <p:nvSpPr>
          <p:cNvPr id="4" name="Footer Placeholder 3"/>
          <p:cNvSpPr>
            <a:spLocks noGrp="1"/>
          </p:cNvSpPr>
          <p:nvPr>
            <p:ph type="ftr" sz="quarter" idx="11"/>
          </p:nvPr>
        </p:nvSpPr>
        <p:spPr/>
        <p:txBody>
          <a:bodyPr/>
          <a:lstStyle>
            <a:lvl1pPr>
              <a:defRPr/>
            </a:lvl1pPr>
          </a:lstStyle>
          <a:p>
            <a:endParaRPr lang="en-GB" altLang="en-US"/>
          </a:p>
        </p:txBody>
      </p:sp>
      <p:sp>
        <p:nvSpPr>
          <p:cNvPr id="5" name="Slide Number Placeholder 4"/>
          <p:cNvSpPr>
            <a:spLocks noGrp="1"/>
          </p:cNvSpPr>
          <p:nvPr>
            <p:ph type="sldNum" sz="quarter" idx="12"/>
          </p:nvPr>
        </p:nvSpPr>
        <p:spPr/>
        <p:txBody>
          <a:bodyPr/>
          <a:lstStyle>
            <a:lvl1pPr>
              <a:defRPr/>
            </a:lvl1pPr>
          </a:lstStyle>
          <a:p>
            <a:fld id="{5A2F4C94-792A-4C2F-8615-ED5E7E233E86}" type="slidenum">
              <a:rPr lang="en-GB" altLang="en-US"/>
              <a:pPr/>
              <a:t>‹#›</a:t>
            </a:fld>
            <a:endParaRPr lang="en-GB" altLang="en-US"/>
          </a:p>
        </p:txBody>
      </p:sp>
    </p:spTree>
    <p:extLst>
      <p:ext uri="{BB962C8B-B14F-4D97-AF65-F5344CB8AC3E}">
        <p14:creationId xmlns:p14="http://schemas.microsoft.com/office/powerpoint/2010/main" val="336800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ltLang="en-US"/>
          </a:p>
        </p:txBody>
      </p:sp>
      <p:sp>
        <p:nvSpPr>
          <p:cNvPr id="3" name="Footer Placeholder 2"/>
          <p:cNvSpPr>
            <a:spLocks noGrp="1"/>
          </p:cNvSpPr>
          <p:nvPr>
            <p:ph type="ftr" sz="quarter" idx="11"/>
          </p:nvPr>
        </p:nvSpPr>
        <p:spPr/>
        <p:txBody>
          <a:bodyPr/>
          <a:lstStyle>
            <a:lvl1pPr>
              <a:defRPr/>
            </a:lvl1pPr>
          </a:lstStyle>
          <a:p>
            <a:endParaRPr lang="en-GB" altLang="en-US"/>
          </a:p>
        </p:txBody>
      </p:sp>
      <p:sp>
        <p:nvSpPr>
          <p:cNvPr id="4" name="Slide Number Placeholder 3"/>
          <p:cNvSpPr>
            <a:spLocks noGrp="1"/>
          </p:cNvSpPr>
          <p:nvPr>
            <p:ph type="sldNum" sz="quarter" idx="12"/>
          </p:nvPr>
        </p:nvSpPr>
        <p:spPr/>
        <p:txBody>
          <a:bodyPr/>
          <a:lstStyle>
            <a:lvl1pPr>
              <a:defRPr/>
            </a:lvl1pPr>
          </a:lstStyle>
          <a:p>
            <a:fld id="{7680C72D-A811-4EC7-8EA4-C8F4ADBC45A9}" type="slidenum">
              <a:rPr lang="en-GB" altLang="en-US"/>
              <a:pPr/>
              <a:t>‹#›</a:t>
            </a:fld>
            <a:endParaRPr lang="en-GB" altLang="en-US"/>
          </a:p>
        </p:txBody>
      </p:sp>
    </p:spTree>
    <p:extLst>
      <p:ext uri="{BB962C8B-B14F-4D97-AF65-F5344CB8AC3E}">
        <p14:creationId xmlns:p14="http://schemas.microsoft.com/office/powerpoint/2010/main" val="3260330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EEDF4128-831B-4D32-9862-F2668D83B4E7}" type="slidenum">
              <a:rPr lang="en-GB" altLang="en-US"/>
              <a:pPr/>
              <a:t>‹#›</a:t>
            </a:fld>
            <a:endParaRPr lang="en-GB" altLang="en-US"/>
          </a:p>
        </p:txBody>
      </p:sp>
    </p:spTree>
    <p:extLst>
      <p:ext uri="{BB962C8B-B14F-4D97-AF65-F5344CB8AC3E}">
        <p14:creationId xmlns:p14="http://schemas.microsoft.com/office/powerpoint/2010/main" val="2909818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D3A3F3F5-28D0-4FE3-B91F-1B992AF24A6A}" type="slidenum">
              <a:rPr lang="en-GB" altLang="en-US"/>
              <a:pPr/>
              <a:t>‹#›</a:t>
            </a:fld>
            <a:endParaRPr lang="en-GB" altLang="en-US"/>
          </a:p>
        </p:txBody>
      </p:sp>
    </p:spTree>
    <p:extLst>
      <p:ext uri="{BB962C8B-B14F-4D97-AF65-F5344CB8AC3E}">
        <p14:creationId xmlns:p14="http://schemas.microsoft.com/office/powerpoint/2010/main" val="1493918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3E3E7E5D-027F-4B14-AA11-F2492C6C8C8F}" type="slidenum">
              <a:rPr lang="en-GB" altLang="en-US"/>
              <a:pPr/>
              <a:t>‹#›</a:t>
            </a:fld>
            <a:endParaRPr lang="en-GB" altLang="en-US"/>
          </a:p>
        </p:txBody>
      </p:sp>
    </p:spTree>
    <p:extLst>
      <p:ext uri="{BB962C8B-B14F-4D97-AF65-F5344CB8AC3E}">
        <p14:creationId xmlns:p14="http://schemas.microsoft.com/office/powerpoint/2010/main" val="1898850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9118E8DA-B54D-4A99-AB11-E842FE6442DF}" type="slidenum">
              <a:rPr lang="en-GB" altLang="en-US"/>
              <a:pPr/>
              <a:t>‹#›</a:t>
            </a:fld>
            <a:endParaRPr lang="en-GB" altLang="en-US"/>
          </a:p>
        </p:txBody>
      </p:sp>
    </p:spTree>
    <p:extLst>
      <p:ext uri="{BB962C8B-B14F-4D97-AF65-F5344CB8AC3E}">
        <p14:creationId xmlns:p14="http://schemas.microsoft.com/office/powerpoint/2010/main" val="4007535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2" tIns="45712" rIns="91422" bIns="45712" numCol="1" anchor="ctr"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2" tIns="45712" rIns="91422" bIns="45712"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2" tIns="45712" rIns="91422" bIns="45712" numCol="1" anchor="t" anchorCtr="0" compatLnSpc="1">
            <a:prstTxWarp prst="textNoShape">
              <a:avLst/>
            </a:prstTxWarp>
          </a:bodyPr>
          <a:lstStyle>
            <a:lvl1pPr algn="l">
              <a:defRPr sz="1400" u="none">
                <a:latin typeface="+mn-lt"/>
              </a:defRPr>
            </a:lvl1pPr>
          </a:lstStyle>
          <a:p>
            <a:endParaRPr lang="en-GB"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2" tIns="45712" rIns="91422" bIns="45712" numCol="1" anchor="t" anchorCtr="0" compatLnSpc="1">
            <a:prstTxWarp prst="textNoShape">
              <a:avLst/>
            </a:prstTxWarp>
          </a:bodyPr>
          <a:lstStyle>
            <a:lvl1pPr>
              <a:defRPr sz="1400" u="none">
                <a:latin typeface="+mn-lt"/>
              </a:defRPr>
            </a:lvl1pPr>
          </a:lstStyle>
          <a:p>
            <a:endParaRPr lang="en-GB"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2" tIns="45712" rIns="91422" bIns="45712" numCol="1" anchor="t" anchorCtr="0" compatLnSpc="1">
            <a:prstTxWarp prst="textNoShape">
              <a:avLst/>
            </a:prstTxWarp>
          </a:bodyPr>
          <a:lstStyle>
            <a:lvl1pPr algn="r">
              <a:defRPr sz="1400" u="none">
                <a:latin typeface="+mn-lt"/>
              </a:defRPr>
            </a:lvl1pPr>
          </a:lstStyle>
          <a:p>
            <a:fld id="{FF521098-3AB2-42D7-8B79-402C623CB227}"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oleObject" Target="../embeddings/oleObject2.bin"/><Relationship Id="rId4" Type="http://schemas.openxmlformats.org/officeDocument/2006/relationships/image" Target="../media/image2.png"/></Relationships>
</file>

<file path=ppt/slides/_rels/slide20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20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image" Target="../media/image6.png"/><Relationship Id="rId5" Type="http://schemas.openxmlformats.org/officeDocument/2006/relationships/oleObject" Target="../embeddings/oleObject5.bin"/><Relationship Id="rId4" Type="http://schemas.openxmlformats.org/officeDocument/2006/relationships/image" Target="../media/image5.png"/></Relationships>
</file>

<file path=ppt/slides/_rels/slide20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7.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95288" y="260350"/>
            <a:ext cx="8351837" cy="2566988"/>
          </a:xfrm>
          <a:solidFill>
            <a:schemeClr val="hlink"/>
          </a:solidFill>
          <a:ln w="57150">
            <a:solidFill>
              <a:schemeClr val="accent2"/>
            </a:solidFill>
            <a:miter lim="800000"/>
            <a:headEnd/>
            <a:tailEnd/>
          </a:ln>
        </p:spPr>
        <p:txBody>
          <a:bodyPr/>
          <a:lstStyle/>
          <a:p>
            <a:r>
              <a:rPr lang="en-GB" altLang="en-US" sz="4000" b="1">
                <a:latin typeface="Tahoma" panose="020B0604030504040204" pitchFamily="34" charset="0"/>
              </a:rPr>
              <a:t>KETENTUAN UMUM DAN TATACARA PERPAJAKAN</a:t>
            </a:r>
            <a:br>
              <a:rPr lang="en-GB" altLang="en-US" sz="4000" b="1">
                <a:latin typeface="Tahoma" panose="020B0604030504040204" pitchFamily="34" charset="0"/>
              </a:rPr>
            </a:br>
            <a:r>
              <a:rPr lang="en-GB" altLang="en-US" sz="2800">
                <a:latin typeface="Tahoma" panose="020B0604030504040204" pitchFamily="34" charset="0"/>
              </a:rPr>
              <a:t>(UU Nomor 6 Tahun 1983 sebagaimana telah diubah terakhir dengan UU Nomor 28 Tahun 2007)</a:t>
            </a:r>
            <a:endParaRPr lang="en-GB" altLang="en-US" sz="4000">
              <a:latin typeface="Tahoma" panose="020B0604030504040204" pitchFamily="34" charset="0"/>
            </a:endParaRPr>
          </a:p>
        </p:txBody>
      </p:sp>
      <p:sp>
        <p:nvSpPr>
          <p:cNvPr id="38915" name="Rectangle 3"/>
          <p:cNvSpPr>
            <a:spLocks noChangeArrowheads="1"/>
          </p:cNvSpPr>
          <p:nvPr/>
        </p:nvSpPr>
        <p:spPr bwMode="auto">
          <a:xfrm>
            <a:off x="250825" y="3522663"/>
            <a:ext cx="8353425" cy="149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endParaRPr lang="en-US" altLang="en-US" sz="3200" b="1" u="none">
              <a:solidFill>
                <a:schemeClr val="tx2"/>
              </a:solidFill>
              <a:latin typeface="Book Antiqua" panose="02040602050305030304" pitchFamily="18" charset="0"/>
            </a:endParaRPr>
          </a:p>
          <a:p>
            <a:pPr algn="ctr"/>
            <a:r>
              <a:rPr lang="en-US" altLang="en-US" sz="3200" b="1" u="none">
                <a:solidFill>
                  <a:schemeClr val="tx2"/>
                </a:solidFill>
                <a:latin typeface="Book Antiqua" panose="02040602050305030304" pitchFamily="18" charset="0"/>
              </a:rPr>
              <a:t>Oleh </a:t>
            </a:r>
          </a:p>
          <a:p>
            <a:pPr algn="ctr"/>
            <a:r>
              <a:rPr lang="en-US" altLang="en-US" sz="3200" b="1" u="none">
                <a:solidFill>
                  <a:schemeClr val="tx2"/>
                </a:solidFill>
                <a:latin typeface="Book Antiqua" panose="02040602050305030304" pitchFamily="18" charset="0"/>
              </a:rPr>
              <a:t>DR.H.M.HARY DJATMIKO,SH.,MS </a:t>
            </a:r>
            <a:endParaRPr lang="en-GB" altLang="en-US" sz="3200" b="1" u="none">
              <a:solidFill>
                <a:schemeClr val="tx2"/>
              </a:solidFill>
              <a:latin typeface="Book Antiqua" panose="02040602050305030304" pitchFamily="18" charset="0"/>
            </a:endParaRPr>
          </a:p>
        </p:txBody>
      </p:sp>
      <p:pic>
        <p:nvPicPr>
          <p:cNvPr id="38916" name="Picture 4" descr="DepkeuLogo"/>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24300" y="2852738"/>
            <a:ext cx="1195388"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blinds(horizontal)">
                                      <p:cBhvr>
                                        <p:cTn id="7" dur="500"/>
                                        <p:tgtEl>
                                          <p:spTgt spid="389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8915"/>
                                        </p:tgtEl>
                                        <p:attrNameLst>
                                          <p:attrName>style.visibility</p:attrName>
                                        </p:attrNameLst>
                                      </p:cBhvr>
                                      <p:to>
                                        <p:strVal val="visible"/>
                                      </p:to>
                                    </p:set>
                                    <p:anim calcmode="lin" valueType="num">
                                      <p:cBhvr additive="base">
                                        <p:cTn id="12" dur="500" fill="hold"/>
                                        <p:tgtEl>
                                          <p:spTgt spid="38915"/>
                                        </p:tgtEl>
                                        <p:attrNameLst>
                                          <p:attrName>ppt_x</p:attrName>
                                        </p:attrNameLst>
                                      </p:cBhvr>
                                      <p:tavLst>
                                        <p:tav tm="0">
                                          <p:val>
                                            <p:strVal val="0-#ppt_w/2"/>
                                          </p:val>
                                        </p:tav>
                                        <p:tav tm="100000">
                                          <p:val>
                                            <p:strVal val="#ppt_x"/>
                                          </p:val>
                                        </p:tav>
                                      </p:tavLst>
                                    </p:anim>
                                    <p:anim calcmode="lin" valueType="num">
                                      <p:cBhvr additive="base">
                                        <p:cTn id="13" dur="500" fill="hold"/>
                                        <p:tgtEl>
                                          <p:spTgt spid="389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nimBg="1" autoUpdateAnimBg="0"/>
      <p:bldP spid="38915"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a:xfrm>
            <a:off x="1835150" y="188913"/>
            <a:ext cx="5327650" cy="647700"/>
          </a:xfrm>
          <a:ln w="57150">
            <a:solidFill>
              <a:schemeClr val="accent2"/>
            </a:solidFill>
            <a:miter lim="800000"/>
            <a:headEnd/>
            <a:tailEnd/>
          </a:ln>
        </p:spPr>
        <p:txBody>
          <a:bodyPr/>
          <a:lstStyle/>
          <a:p>
            <a:r>
              <a:rPr lang="en-US" altLang="en-US" sz="3200" b="1">
                <a:latin typeface="Lucida Console" panose="020B0609040504020204" pitchFamily="49" charset="0"/>
              </a:rPr>
              <a:t>DEFINISI PAJAK</a:t>
            </a:r>
          </a:p>
        </p:txBody>
      </p:sp>
      <p:sp>
        <p:nvSpPr>
          <p:cNvPr id="293891" name="AutoShape 3"/>
          <p:cNvSpPr>
            <a:spLocks noChangeArrowheads="1"/>
          </p:cNvSpPr>
          <p:nvPr/>
        </p:nvSpPr>
        <p:spPr bwMode="auto">
          <a:xfrm>
            <a:off x="3924300" y="981075"/>
            <a:ext cx="647700" cy="5032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3892" name="Rectangle 4"/>
          <p:cNvSpPr>
            <a:spLocks noChangeArrowheads="1"/>
          </p:cNvSpPr>
          <p:nvPr/>
        </p:nvSpPr>
        <p:spPr bwMode="auto">
          <a:xfrm>
            <a:off x="282575" y="1557338"/>
            <a:ext cx="8610600" cy="2686050"/>
          </a:xfrm>
          <a:prstGeom prst="rect">
            <a:avLst/>
          </a:prstGeom>
          <a:noFill/>
          <a:ln w="38100">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b="1" u="none">
                <a:latin typeface="Tempus Sans ITC" panose="04020404030D07020202" pitchFamily="82" charset="0"/>
              </a:rPr>
              <a:t>Pajak adalah kontribusi wajib kepada negara yang terutang oleh orang pribadi atau badan yang bersifat memaksa berdasarkan Undang-Undang, dengan tidak mendapatkan imbalan secara langsung dan digunakan untuk keperluan negara bagi sebesar-besarnya kemakmuran rakyat.</a:t>
            </a:r>
          </a:p>
          <a:p>
            <a:r>
              <a:rPr lang="en-GB" altLang="en-US" b="1" u="none">
                <a:latin typeface="Tempus Sans ITC" panose="04020404030D07020202" pitchFamily="82" charset="0"/>
              </a:rPr>
              <a:t>(Pasal 1 angka 1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3892"/>
                                        </p:tgtEl>
                                        <p:attrNameLst>
                                          <p:attrName>style.visibility</p:attrName>
                                        </p:attrNameLst>
                                      </p:cBhvr>
                                      <p:to>
                                        <p:strVal val="visible"/>
                                      </p:to>
                                    </p:set>
                                    <p:anim calcmode="lin" valueType="num">
                                      <p:cBhvr additive="base">
                                        <p:cTn id="7" dur="500" fill="hold"/>
                                        <p:tgtEl>
                                          <p:spTgt spid="293892"/>
                                        </p:tgtEl>
                                        <p:attrNameLst>
                                          <p:attrName>ppt_x</p:attrName>
                                        </p:attrNameLst>
                                      </p:cBhvr>
                                      <p:tavLst>
                                        <p:tav tm="0">
                                          <p:val>
                                            <p:strVal val="0-#ppt_w/2"/>
                                          </p:val>
                                        </p:tav>
                                        <p:tav tm="100000">
                                          <p:val>
                                            <p:strVal val="#ppt_x"/>
                                          </p:val>
                                        </p:tav>
                                      </p:tavLst>
                                    </p:anim>
                                    <p:anim calcmode="lin" valueType="num">
                                      <p:cBhvr additive="base">
                                        <p:cTn id="8" dur="500" fill="hold"/>
                                        <p:tgtEl>
                                          <p:spTgt spid="2938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2"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84" name="Group 72"/>
          <p:cNvGraphicFramePr>
            <a:graphicFrameLocks noGrp="1"/>
          </p:cNvGraphicFramePr>
          <p:nvPr/>
        </p:nvGraphicFramePr>
        <p:xfrm>
          <a:off x="107950" y="161925"/>
          <a:ext cx="8640763" cy="6651625"/>
        </p:xfrm>
        <a:graphic>
          <a:graphicData uri="http://schemas.openxmlformats.org/drawingml/2006/table">
            <a:tbl>
              <a:tblPr/>
              <a:tblGrid>
                <a:gridCol w="1873250"/>
                <a:gridCol w="1600200"/>
                <a:gridCol w="1782763"/>
                <a:gridCol w="1871662"/>
                <a:gridCol w="1512888"/>
              </a:tblGrid>
              <a:tr h="1079500">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Haettenschweiler" panose="020B0706040902060204" pitchFamily="34" charset="0"/>
                        </a:rPr>
                        <a:t>Fase timbulnya hak dan kewajiban</a:t>
                      </a:r>
                    </a:p>
                  </a:txBody>
                  <a:tcPr marL="91422" marR="91422"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FF"/>
                    </a:solid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Haettenschweiler" panose="020B0706040902060204" pitchFamily="34" charset="0"/>
                        </a:rPr>
                        <a:t>Fase self assessment</a:t>
                      </a:r>
                    </a:p>
                  </a:txBody>
                  <a:tcPr marL="91422" marR="91422"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Haettenschweiler" panose="020B0706040902060204" pitchFamily="34" charset="0"/>
                        </a:rPr>
                        <a:t>Fase Pengawasan</a:t>
                      </a:r>
                    </a:p>
                  </a:txBody>
                  <a:tcPr marL="91422" marR="91422"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A0E8"/>
                    </a:solid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Haettenschweiler" panose="020B0706040902060204" pitchFamily="34" charset="0"/>
                        </a:rPr>
                        <a:t>Fase Sengketa</a:t>
                      </a:r>
                    </a:p>
                  </a:txBody>
                  <a:tcPr marL="91422" marR="91422"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0A05"/>
                    </a:solid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Haettenschweiler" panose="020B0706040902060204" pitchFamily="34" charset="0"/>
                        </a:rPr>
                        <a:t>Fase Penyelesaian  Sengketa</a:t>
                      </a:r>
                    </a:p>
                  </a:txBody>
                  <a:tcPr marL="91422" marR="91422"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5050"/>
                    </a:solidFill>
                  </a:tcPr>
                </a:tc>
              </a:tr>
              <a:tr h="5465763">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smtClean="0">
                        <a:ln>
                          <a:noFill/>
                        </a:ln>
                        <a:solidFill>
                          <a:schemeClr val="tx1"/>
                        </a:solidFill>
                        <a:effectLst/>
                        <a:latin typeface="Times New Roman" panose="02020603050405020304" pitchFamily="18" charset="0"/>
                      </a:endParaRPr>
                    </a:p>
                  </a:txBody>
                  <a:tcPr marL="91422" marR="91422"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smtClean="0">
                        <a:ln>
                          <a:noFill/>
                        </a:ln>
                        <a:solidFill>
                          <a:schemeClr val="tx1"/>
                        </a:solidFill>
                        <a:effectLst/>
                        <a:latin typeface="Times New Roman" panose="02020603050405020304" pitchFamily="18" charset="0"/>
                      </a:endParaRPr>
                    </a:p>
                  </a:txBody>
                  <a:tcPr marL="91422" marR="91422"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smtClean="0">
                        <a:ln>
                          <a:noFill/>
                        </a:ln>
                        <a:solidFill>
                          <a:schemeClr val="tx1"/>
                        </a:solidFill>
                        <a:effectLst/>
                        <a:latin typeface="Times New Roman" panose="02020603050405020304" pitchFamily="18" charset="0"/>
                      </a:endParaRPr>
                    </a:p>
                  </a:txBody>
                  <a:tcPr marL="91422" marR="91422"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smtClean="0">
                        <a:ln>
                          <a:noFill/>
                        </a:ln>
                        <a:solidFill>
                          <a:schemeClr val="tx1"/>
                        </a:solidFill>
                        <a:effectLst/>
                        <a:latin typeface="Times New Roman" panose="02020603050405020304" pitchFamily="18" charset="0"/>
                      </a:endParaRPr>
                    </a:p>
                  </a:txBody>
                  <a:tcPr marL="91422" marR="91422"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Haettenschweiler" panose="020B0706040902060204" pitchFamily="34" charset="0"/>
                        </a:rPr>
                        <a:t>Pengadilan Pajak</a:t>
                      </a:r>
                    </a:p>
                  </a:txBody>
                  <a:tcPr marL="91422" marR="91422"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r>
            </a:tbl>
          </a:graphicData>
        </a:graphic>
      </p:graphicFrame>
      <p:sp>
        <p:nvSpPr>
          <p:cNvPr id="64534" name="Rectangle 22"/>
          <p:cNvSpPr>
            <a:spLocks noChangeArrowheads="1"/>
          </p:cNvSpPr>
          <p:nvPr/>
        </p:nvSpPr>
        <p:spPr bwMode="auto">
          <a:xfrm>
            <a:off x="179388" y="1557338"/>
            <a:ext cx="1439862" cy="935037"/>
          </a:xfrm>
          <a:prstGeom prst="rect">
            <a:avLst/>
          </a:prstGeom>
          <a:solidFill>
            <a:srgbClr val="0099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b="1" u="none">
                <a:latin typeface="Arial" panose="020B0604020202020204" pitchFamily="34" charset="0"/>
              </a:rPr>
              <a:t>Berlakunya</a:t>
            </a:r>
          </a:p>
          <a:p>
            <a:r>
              <a:rPr lang="en-US" altLang="en-US" sz="2000" b="1" u="none">
                <a:latin typeface="Arial" panose="020B0604020202020204" pitchFamily="34" charset="0"/>
              </a:rPr>
              <a:t>UU</a:t>
            </a:r>
          </a:p>
        </p:txBody>
      </p:sp>
      <p:sp>
        <p:nvSpPr>
          <p:cNvPr id="64535" name="Line 23"/>
          <p:cNvSpPr>
            <a:spLocks noChangeShapeType="1"/>
          </p:cNvSpPr>
          <p:nvPr/>
        </p:nvSpPr>
        <p:spPr bwMode="auto">
          <a:xfrm>
            <a:off x="827088" y="2708275"/>
            <a:ext cx="11112" cy="796925"/>
          </a:xfrm>
          <a:prstGeom prst="line">
            <a:avLst/>
          </a:prstGeom>
          <a:noFill/>
          <a:ln w="762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36" name="Rectangle 24"/>
          <p:cNvSpPr>
            <a:spLocks noChangeArrowheads="1"/>
          </p:cNvSpPr>
          <p:nvPr/>
        </p:nvSpPr>
        <p:spPr bwMode="auto">
          <a:xfrm>
            <a:off x="179388" y="3644900"/>
            <a:ext cx="1439862" cy="1008063"/>
          </a:xfrm>
          <a:prstGeom prst="rect">
            <a:avLst/>
          </a:prstGeom>
          <a:solidFill>
            <a:srgbClr val="0099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b="1" u="none">
                <a:latin typeface="Arial" panose="020B0604020202020204" pitchFamily="34" charset="0"/>
              </a:rPr>
              <a:t>Hak dan</a:t>
            </a:r>
          </a:p>
          <a:p>
            <a:r>
              <a:rPr lang="en-US" altLang="en-US" sz="2000" b="1" u="none">
                <a:latin typeface="Arial" panose="020B0604020202020204" pitchFamily="34" charset="0"/>
              </a:rPr>
              <a:t>kewajiban</a:t>
            </a:r>
          </a:p>
        </p:txBody>
      </p:sp>
      <p:sp>
        <p:nvSpPr>
          <p:cNvPr id="64537" name="Oval 25"/>
          <p:cNvSpPr>
            <a:spLocks noChangeArrowheads="1"/>
          </p:cNvSpPr>
          <p:nvPr/>
        </p:nvSpPr>
        <p:spPr bwMode="auto">
          <a:xfrm>
            <a:off x="2057400" y="1371600"/>
            <a:ext cx="1524000" cy="914400"/>
          </a:xfrm>
          <a:prstGeom prst="ellipse">
            <a:avLst/>
          </a:prstGeom>
          <a:solidFill>
            <a:srgbClr val="00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b="1" u="none">
                <a:latin typeface="Arial Narrow" panose="020B0606020202030204" pitchFamily="34" charset="0"/>
              </a:rPr>
              <a:t>Ber-NPWP</a:t>
            </a:r>
          </a:p>
          <a:p>
            <a:r>
              <a:rPr lang="en-US" altLang="en-US" sz="2000" b="1" u="none">
                <a:latin typeface="Arial Narrow" panose="020B0606020202030204" pitchFamily="34" charset="0"/>
              </a:rPr>
              <a:t>&amp; PKP</a:t>
            </a:r>
          </a:p>
        </p:txBody>
      </p:sp>
      <p:sp>
        <p:nvSpPr>
          <p:cNvPr id="64538" name="Oval 26"/>
          <p:cNvSpPr>
            <a:spLocks noChangeArrowheads="1"/>
          </p:cNvSpPr>
          <p:nvPr/>
        </p:nvSpPr>
        <p:spPr bwMode="auto">
          <a:xfrm>
            <a:off x="2127250" y="3556000"/>
            <a:ext cx="1377950" cy="787400"/>
          </a:xfrm>
          <a:prstGeom prst="ellipse">
            <a:avLst/>
          </a:prstGeom>
          <a:solidFill>
            <a:srgbClr val="00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Haettenschweiler" panose="020B0706040902060204" pitchFamily="34" charset="0"/>
              </a:rPr>
              <a:t>Menyampai-</a:t>
            </a:r>
          </a:p>
          <a:p>
            <a:r>
              <a:rPr lang="en-US" altLang="en-US" sz="2000" u="none">
                <a:latin typeface="Haettenschweiler" panose="020B0706040902060204" pitchFamily="34" charset="0"/>
              </a:rPr>
              <a:t>kan SPT</a:t>
            </a:r>
          </a:p>
        </p:txBody>
      </p:sp>
      <p:sp>
        <p:nvSpPr>
          <p:cNvPr id="64539" name="Line 27"/>
          <p:cNvSpPr>
            <a:spLocks noChangeShapeType="1"/>
          </p:cNvSpPr>
          <p:nvPr/>
        </p:nvSpPr>
        <p:spPr bwMode="auto">
          <a:xfrm flipV="1">
            <a:off x="1619250" y="2209800"/>
            <a:ext cx="666750" cy="1290638"/>
          </a:xfrm>
          <a:prstGeom prst="line">
            <a:avLst/>
          </a:prstGeom>
          <a:noFill/>
          <a:ln w="76200">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0" name="Line 28"/>
          <p:cNvSpPr>
            <a:spLocks noChangeShapeType="1"/>
          </p:cNvSpPr>
          <p:nvPr/>
        </p:nvSpPr>
        <p:spPr bwMode="auto">
          <a:xfrm>
            <a:off x="2743200" y="2362200"/>
            <a:ext cx="0" cy="504825"/>
          </a:xfrm>
          <a:prstGeom prst="line">
            <a:avLst/>
          </a:prstGeom>
          <a:noFill/>
          <a:ln w="762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1" name="Line 29"/>
          <p:cNvSpPr>
            <a:spLocks noChangeShapeType="1"/>
          </p:cNvSpPr>
          <p:nvPr/>
        </p:nvSpPr>
        <p:spPr bwMode="auto">
          <a:xfrm>
            <a:off x="2743200" y="4437063"/>
            <a:ext cx="0" cy="287337"/>
          </a:xfrm>
          <a:prstGeom prst="line">
            <a:avLst/>
          </a:prstGeom>
          <a:noFill/>
          <a:ln w="571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2" name="Rectangle 30"/>
          <p:cNvSpPr>
            <a:spLocks noChangeArrowheads="1"/>
          </p:cNvSpPr>
          <p:nvPr/>
        </p:nvSpPr>
        <p:spPr bwMode="auto">
          <a:xfrm>
            <a:off x="2195513" y="4724400"/>
            <a:ext cx="1008062" cy="288925"/>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Diperiksa ?</a:t>
            </a:r>
          </a:p>
        </p:txBody>
      </p:sp>
      <p:sp>
        <p:nvSpPr>
          <p:cNvPr id="64543" name="Rectangle 31"/>
          <p:cNvSpPr>
            <a:spLocks noChangeArrowheads="1"/>
          </p:cNvSpPr>
          <p:nvPr/>
        </p:nvSpPr>
        <p:spPr bwMode="auto">
          <a:xfrm>
            <a:off x="2051050" y="6237288"/>
            <a:ext cx="1225550" cy="404812"/>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Tidak</a:t>
            </a:r>
          </a:p>
        </p:txBody>
      </p:sp>
      <p:sp>
        <p:nvSpPr>
          <p:cNvPr id="64544" name="Line 32"/>
          <p:cNvSpPr>
            <a:spLocks noChangeShapeType="1"/>
          </p:cNvSpPr>
          <p:nvPr/>
        </p:nvSpPr>
        <p:spPr bwMode="auto">
          <a:xfrm>
            <a:off x="2779713" y="5084763"/>
            <a:ext cx="649287" cy="431800"/>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5" name="Line 33"/>
          <p:cNvSpPr>
            <a:spLocks noChangeShapeType="1"/>
          </p:cNvSpPr>
          <p:nvPr/>
        </p:nvSpPr>
        <p:spPr bwMode="auto">
          <a:xfrm>
            <a:off x="2743200" y="5157788"/>
            <a:ext cx="0" cy="1079500"/>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6" name="Rectangle 34"/>
          <p:cNvSpPr>
            <a:spLocks noChangeArrowheads="1"/>
          </p:cNvSpPr>
          <p:nvPr/>
        </p:nvSpPr>
        <p:spPr bwMode="auto">
          <a:xfrm>
            <a:off x="3779838" y="1773238"/>
            <a:ext cx="1368425" cy="503237"/>
          </a:xfrm>
          <a:prstGeom prst="rect">
            <a:avLst/>
          </a:prstGeom>
          <a:solidFill>
            <a:srgbClr val="FEA0E8"/>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Pemeriksaan</a:t>
            </a:r>
          </a:p>
        </p:txBody>
      </p:sp>
      <p:sp>
        <p:nvSpPr>
          <p:cNvPr id="64547" name="Rectangle 35"/>
          <p:cNvSpPr>
            <a:spLocks noChangeArrowheads="1"/>
          </p:cNvSpPr>
          <p:nvPr/>
        </p:nvSpPr>
        <p:spPr bwMode="auto">
          <a:xfrm>
            <a:off x="3851275" y="3429000"/>
            <a:ext cx="1296988" cy="720725"/>
          </a:xfrm>
          <a:prstGeom prst="rect">
            <a:avLst/>
          </a:prstGeom>
          <a:solidFill>
            <a:srgbClr val="FEA0E8"/>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Ketetapan</a:t>
            </a:r>
          </a:p>
          <a:p>
            <a:r>
              <a:rPr lang="en-US" altLang="en-US" sz="2000" u="none">
                <a:latin typeface="Clarendon Condensed" pitchFamily="18" charset="0"/>
              </a:rPr>
              <a:t>Pajak</a:t>
            </a:r>
          </a:p>
        </p:txBody>
      </p:sp>
      <p:sp>
        <p:nvSpPr>
          <p:cNvPr id="64548" name="Line 36"/>
          <p:cNvSpPr>
            <a:spLocks noChangeShapeType="1"/>
          </p:cNvSpPr>
          <p:nvPr/>
        </p:nvSpPr>
        <p:spPr bwMode="auto">
          <a:xfrm>
            <a:off x="4427538" y="4221163"/>
            <a:ext cx="0" cy="360362"/>
          </a:xfrm>
          <a:prstGeom prst="line">
            <a:avLst/>
          </a:prstGeom>
          <a:noFill/>
          <a:ln w="571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9" name="Rectangle 37"/>
          <p:cNvSpPr>
            <a:spLocks noChangeArrowheads="1"/>
          </p:cNvSpPr>
          <p:nvPr/>
        </p:nvSpPr>
        <p:spPr bwMode="auto">
          <a:xfrm>
            <a:off x="3924300" y="4652963"/>
            <a:ext cx="1081088" cy="288925"/>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Setuju?</a:t>
            </a:r>
          </a:p>
        </p:txBody>
      </p:sp>
      <p:sp>
        <p:nvSpPr>
          <p:cNvPr id="64550" name="Line 38"/>
          <p:cNvSpPr>
            <a:spLocks noChangeShapeType="1"/>
          </p:cNvSpPr>
          <p:nvPr/>
        </p:nvSpPr>
        <p:spPr bwMode="auto">
          <a:xfrm>
            <a:off x="4427538" y="4941888"/>
            <a:ext cx="0" cy="1079500"/>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1" name="Line 39"/>
          <p:cNvSpPr>
            <a:spLocks noChangeShapeType="1"/>
          </p:cNvSpPr>
          <p:nvPr/>
        </p:nvSpPr>
        <p:spPr bwMode="auto">
          <a:xfrm>
            <a:off x="4500563" y="5013325"/>
            <a:ext cx="360362" cy="215900"/>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2" name="Rectangle 40"/>
          <p:cNvSpPr>
            <a:spLocks noChangeArrowheads="1"/>
          </p:cNvSpPr>
          <p:nvPr/>
        </p:nvSpPr>
        <p:spPr bwMode="auto">
          <a:xfrm>
            <a:off x="4038600" y="6096000"/>
            <a:ext cx="817563" cy="288925"/>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Ya</a:t>
            </a:r>
          </a:p>
        </p:txBody>
      </p:sp>
      <p:sp>
        <p:nvSpPr>
          <p:cNvPr id="64553" name="Rectangle 41"/>
          <p:cNvSpPr>
            <a:spLocks noChangeArrowheads="1"/>
          </p:cNvSpPr>
          <p:nvPr/>
        </p:nvSpPr>
        <p:spPr bwMode="auto">
          <a:xfrm>
            <a:off x="4572000" y="5229225"/>
            <a:ext cx="647700" cy="287338"/>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Tidak</a:t>
            </a:r>
          </a:p>
        </p:txBody>
      </p:sp>
      <p:sp>
        <p:nvSpPr>
          <p:cNvPr id="64554" name="Oval 42"/>
          <p:cNvSpPr>
            <a:spLocks noChangeArrowheads="1"/>
          </p:cNvSpPr>
          <p:nvPr/>
        </p:nvSpPr>
        <p:spPr bwMode="auto">
          <a:xfrm>
            <a:off x="5580063" y="1916113"/>
            <a:ext cx="1439862" cy="792162"/>
          </a:xfrm>
          <a:prstGeom prst="ellipse">
            <a:avLst/>
          </a:prstGeom>
          <a:solidFill>
            <a:srgbClr val="D70A05"/>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u="none">
                <a:latin typeface="Clarendon Condensed" pitchFamily="18" charset="0"/>
              </a:rPr>
              <a:t>Keberatan</a:t>
            </a:r>
          </a:p>
        </p:txBody>
      </p:sp>
      <p:sp>
        <p:nvSpPr>
          <p:cNvPr id="64555" name="Line 43"/>
          <p:cNvSpPr>
            <a:spLocks noChangeShapeType="1"/>
          </p:cNvSpPr>
          <p:nvPr/>
        </p:nvSpPr>
        <p:spPr bwMode="auto">
          <a:xfrm flipV="1">
            <a:off x="5076825" y="2781300"/>
            <a:ext cx="790575" cy="2376488"/>
          </a:xfrm>
          <a:prstGeom prst="line">
            <a:avLst/>
          </a:prstGeom>
          <a:noFill/>
          <a:ln w="76200">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6" name="Line 44"/>
          <p:cNvSpPr>
            <a:spLocks noChangeShapeType="1"/>
          </p:cNvSpPr>
          <p:nvPr/>
        </p:nvSpPr>
        <p:spPr bwMode="auto">
          <a:xfrm>
            <a:off x="4427538" y="2349500"/>
            <a:ext cx="0" cy="935038"/>
          </a:xfrm>
          <a:prstGeom prst="line">
            <a:avLst/>
          </a:prstGeom>
          <a:noFill/>
          <a:ln w="762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7" name="Rectangle 45"/>
          <p:cNvSpPr>
            <a:spLocks noChangeArrowheads="1"/>
          </p:cNvSpPr>
          <p:nvPr/>
        </p:nvSpPr>
        <p:spPr bwMode="auto">
          <a:xfrm>
            <a:off x="5795963" y="3357563"/>
            <a:ext cx="1225550" cy="935037"/>
          </a:xfrm>
          <a:prstGeom prst="rect">
            <a:avLst/>
          </a:prstGeom>
          <a:solidFill>
            <a:srgbClr val="D70A05"/>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Surat Kep.</a:t>
            </a:r>
          </a:p>
          <a:p>
            <a:r>
              <a:rPr lang="en-US" altLang="en-US" sz="2000" u="none">
                <a:latin typeface="Clarendon Condensed" pitchFamily="18" charset="0"/>
              </a:rPr>
              <a:t>Keberatan</a:t>
            </a:r>
          </a:p>
        </p:txBody>
      </p:sp>
      <p:sp>
        <p:nvSpPr>
          <p:cNvPr id="64558" name="Line 46"/>
          <p:cNvSpPr>
            <a:spLocks noChangeShapeType="1"/>
          </p:cNvSpPr>
          <p:nvPr/>
        </p:nvSpPr>
        <p:spPr bwMode="auto">
          <a:xfrm>
            <a:off x="6227763" y="4365625"/>
            <a:ext cx="0" cy="360363"/>
          </a:xfrm>
          <a:prstGeom prst="line">
            <a:avLst/>
          </a:prstGeom>
          <a:noFill/>
          <a:ln w="571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9" name="Rectangle 47"/>
          <p:cNvSpPr>
            <a:spLocks noChangeArrowheads="1"/>
          </p:cNvSpPr>
          <p:nvPr/>
        </p:nvSpPr>
        <p:spPr bwMode="auto">
          <a:xfrm>
            <a:off x="5724525" y="4724400"/>
            <a:ext cx="1152525" cy="288925"/>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Setuju?</a:t>
            </a:r>
          </a:p>
        </p:txBody>
      </p:sp>
      <p:sp>
        <p:nvSpPr>
          <p:cNvPr id="64560" name="Line 48"/>
          <p:cNvSpPr>
            <a:spLocks noChangeShapeType="1"/>
          </p:cNvSpPr>
          <p:nvPr/>
        </p:nvSpPr>
        <p:spPr bwMode="auto">
          <a:xfrm>
            <a:off x="6248400" y="5084763"/>
            <a:ext cx="0" cy="504825"/>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61" name="Line 49"/>
          <p:cNvSpPr>
            <a:spLocks noChangeShapeType="1"/>
          </p:cNvSpPr>
          <p:nvPr/>
        </p:nvSpPr>
        <p:spPr bwMode="auto">
          <a:xfrm>
            <a:off x="6353175" y="5084763"/>
            <a:ext cx="504825" cy="73025"/>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62" name="Rectangle 50"/>
          <p:cNvSpPr>
            <a:spLocks noChangeArrowheads="1"/>
          </p:cNvSpPr>
          <p:nvPr/>
        </p:nvSpPr>
        <p:spPr bwMode="auto">
          <a:xfrm>
            <a:off x="5867400" y="5661025"/>
            <a:ext cx="574675" cy="288925"/>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Ya</a:t>
            </a:r>
          </a:p>
        </p:txBody>
      </p:sp>
      <p:sp>
        <p:nvSpPr>
          <p:cNvPr id="64563" name="Rectangle 51"/>
          <p:cNvSpPr>
            <a:spLocks noChangeArrowheads="1"/>
          </p:cNvSpPr>
          <p:nvPr/>
        </p:nvSpPr>
        <p:spPr bwMode="auto">
          <a:xfrm>
            <a:off x="6372225" y="5229225"/>
            <a:ext cx="647700" cy="288925"/>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Tidak</a:t>
            </a:r>
          </a:p>
        </p:txBody>
      </p:sp>
      <p:sp>
        <p:nvSpPr>
          <p:cNvPr id="64564" name="Line 52"/>
          <p:cNvSpPr>
            <a:spLocks noChangeShapeType="1"/>
          </p:cNvSpPr>
          <p:nvPr/>
        </p:nvSpPr>
        <p:spPr bwMode="auto">
          <a:xfrm>
            <a:off x="6227763" y="2852738"/>
            <a:ext cx="0" cy="431800"/>
          </a:xfrm>
          <a:prstGeom prst="line">
            <a:avLst/>
          </a:prstGeom>
          <a:noFill/>
          <a:ln w="762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65" name="Oval 53"/>
          <p:cNvSpPr>
            <a:spLocks noChangeArrowheads="1"/>
          </p:cNvSpPr>
          <p:nvPr/>
        </p:nvSpPr>
        <p:spPr bwMode="auto">
          <a:xfrm>
            <a:off x="7308850" y="2565400"/>
            <a:ext cx="1295400" cy="863600"/>
          </a:xfrm>
          <a:prstGeom prst="ellipse">
            <a:avLst/>
          </a:prstGeom>
          <a:solidFill>
            <a:srgbClr val="FF505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BANDING</a:t>
            </a:r>
          </a:p>
        </p:txBody>
      </p:sp>
      <p:sp>
        <p:nvSpPr>
          <p:cNvPr id="64566" name="Rectangle 54"/>
          <p:cNvSpPr>
            <a:spLocks noChangeArrowheads="1"/>
          </p:cNvSpPr>
          <p:nvPr/>
        </p:nvSpPr>
        <p:spPr bwMode="auto">
          <a:xfrm>
            <a:off x="7391400" y="4149725"/>
            <a:ext cx="1219200" cy="1031875"/>
          </a:xfrm>
          <a:prstGeom prst="rect">
            <a:avLst/>
          </a:prstGeom>
          <a:solidFill>
            <a:srgbClr val="FF5050"/>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800" u="none">
                <a:latin typeface="Haettenschweiler" panose="020B0706040902060204" pitchFamily="34" charset="0"/>
              </a:rPr>
              <a:t>PUTUSAN</a:t>
            </a:r>
          </a:p>
          <a:p>
            <a:r>
              <a:rPr lang="en-US" altLang="en-US" sz="2800" u="none">
                <a:latin typeface="Haettenschweiler" panose="020B0706040902060204" pitchFamily="34" charset="0"/>
              </a:rPr>
              <a:t>BANDING</a:t>
            </a:r>
          </a:p>
        </p:txBody>
      </p:sp>
      <p:sp>
        <p:nvSpPr>
          <p:cNvPr id="64567" name="Line 55"/>
          <p:cNvSpPr>
            <a:spLocks noChangeShapeType="1"/>
          </p:cNvSpPr>
          <p:nvPr/>
        </p:nvSpPr>
        <p:spPr bwMode="auto">
          <a:xfrm flipV="1">
            <a:off x="6948488" y="3429000"/>
            <a:ext cx="719137" cy="1728788"/>
          </a:xfrm>
          <a:prstGeom prst="line">
            <a:avLst/>
          </a:prstGeom>
          <a:noFill/>
          <a:ln w="76200">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68" name="Rectangle 56"/>
          <p:cNvSpPr>
            <a:spLocks noChangeArrowheads="1"/>
          </p:cNvSpPr>
          <p:nvPr/>
        </p:nvSpPr>
        <p:spPr bwMode="auto">
          <a:xfrm>
            <a:off x="3059113" y="5589588"/>
            <a:ext cx="433387" cy="360362"/>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Ya</a:t>
            </a:r>
          </a:p>
        </p:txBody>
      </p:sp>
      <p:sp>
        <p:nvSpPr>
          <p:cNvPr id="64569" name="Line 57"/>
          <p:cNvSpPr>
            <a:spLocks noChangeShapeType="1"/>
          </p:cNvSpPr>
          <p:nvPr/>
        </p:nvSpPr>
        <p:spPr bwMode="auto">
          <a:xfrm flipV="1">
            <a:off x="3419475" y="2276475"/>
            <a:ext cx="504825" cy="3168650"/>
          </a:xfrm>
          <a:prstGeom prst="line">
            <a:avLst/>
          </a:prstGeom>
          <a:noFill/>
          <a:ln w="76200">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70" name="Line 58"/>
          <p:cNvSpPr>
            <a:spLocks noChangeShapeType="1"/>
          </p:cNvSpPr>
          <p:nvPr/>
        </p:nvSpPr>
        <p:spPr bwMode="auto">
          <a:xfrm>
            <a:off x="8027988" y="3500438"/>
            <a:ext cx="0" cy="504825"/>
          </a:xfrm>
          <a:prstGeom prst="line">
            <a:avLst/>
          </a:prstGeom>
          <a:noFill/>
          <a:ln w="762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71" name="Rectangle 59"/>
          <p:cNvSpPr>
            <a:spLocks noChangeArrowheads="1"/>
          </p:cNvSpPr>
          <p:nvPr/>
        </p:nvSpPr>
        <p:spPr bwMode="auto">
          <a:xfrm>
            <a:off x="8820150" y="2493963"/>
            <a:ext cx="323850" cy="244792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u="none">
                <a:latin typeface="Clarendon Condensed" pitchFamily="18" charset="0"/>
              </a:rPr>
              <a:t>S</a:t>
            </a:r>
          </a:p>
          <a:p>
            <a:r>
              <a:rPr lang="en-US" altLang="en-US" u="none">
                <a:latin typeface="Clarendon Condensed" pitchFamily="18" charset="0"/>
              </a:rPr>
              <a:t>E</a:t>
            </a:r>
          </a:p>
          <a:p>
            <a:r>
              <a:rPr lang="en-US" altLang="en-US" u="none">
                <a:latin typeface="Clarendon Condensed" pitchFamily="18" charset="0"/>
              </a:rPr>
              <a:t>L</a:t>
            </a:r>
          </a:p>
          <a:p>
            <a:r>
              <a:rPr lang="en-US" altLang="en-US" u="none">
                <a:latin typeface="Clarendon Condensed" pitchFamily="18" charset="0"/>
              </a:rPr>
              <a:t>E</a:t>
            </a:r>
          </a:p>
          <a:p>
            <a:r>
              <a:rPr lang="en-US" altLang="en-US" u="none">
                <a:latin typeface="Clarendon Condensed" pitchFamily="18" charset="0"/>
              </a:rPr>
              <a:t>S</a:t>
            </a:r>
          </a:p>
          <a:p>
            <a:r>
              <a:rPr lang="en-US" altLang="en-US" u="none">
                <a:latin typeface="Clarendon Condensed" pitchFamily="18" charset="0"/>
              </a:rPr>
              <a:t>A</a:t>
            </a:r>
          </a:p>
          <a:p>
            <a:r>
              <a:rPr lang="en-US" altLang="en-US" u="none">
                <a:latin typeface="Clarendon Condensed" pitchFamily="18" charset="0"/>
              </a:rPr>
              <a:t>I</a:t>
            </a:r>
          </a:p>
        </p:txBody>
      </p:sp>
      <p:sp>
        <p:nvSpPr>
          <p:cNvPr id="64572" name="Line 60"/>
          <p:cNvSpPr>
            <a:spLocks noChangeShapeType="1"/>
          </p:cNvSpPr>
          <p:nvPr/>
        </p:nvSpPr>
        <p:spPr bwMode="auto">
          <a:xfrm>
            <a:off x="7956550" y="5229225"/>
            <a:ext cx="0" cy="144463"/>
          </a:xfrm>
          <a:prstGeom prst="line">
            <a:avLst/>
          </a:prstGeom>
          <a:noFill/>
          <a:ln w="76200" cap="rnd">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73" name="Line 61"/>
          <p:cNvSpPr>
            <a:spLocks noChangeShapeType="1"/>
          </p:cNvSpPr>
          <p:nvPr/>
        </p:nvSpPr>
        <p:spPr bwMode="auto">
          <a:xfrm>
            <a:off x="7956550" y="5445125"/>
            <a:ext cx="1008063" cy="0"/>
          </a:xfrm>
          <a:prstGeom prst="line">
            <a:avLst/>
          </a:prstGeom>
          <a:noFill/>
          <a:ln w="76200" cap="rnd">
            <a:solidFill>
              <a:schemeClr val="accent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74" name="Line 62"/>
          <p:cNvSpPr>
            <a:spLocks noChangeShapeType="1"/>
          </p:cNvSpPr>
          <p:nvPr/>
        </p:nvSpPr>
        <p:spPr bwMode="auto">
          <a:xfrm>
            <a:off x="6588125" y="5805488"/>
            <a:ext cx="2376488" cy="0"/>
          </a:xfrm>
          <a:prstGeom prst="line">
            <a:avLst/>
          </a:prstGeom>
          <a:noFill/>
          <a:ln w="76200" cap="rnd">
            <a:solidFill>
              <a:schemeClr val="accent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75" name="Line 63"/>
          <p:cNvSpPr>
            <a:spLocks noChangeShapeType="1"/>
          </p:cNvSpPr>
          <p:nvPr/>
        </p:nvSpPr>
        <p:spPr bwMode="auto">
          <a:xfrm>
            <a:off x="4787900" y="6237288"/>
            <a:ext cx="4176713" cy="0"/>
          </a:xfrm>
          <a:prstGeom prst="line">
            <a:avLst/>
          </a:prstGeom>
          <a:noFill/>
          <a:ln w="76200" cap="rnd">
            <a:solidFill>
              <a:schemeClr val="accent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76" name="Line 64"/>
          <p:cNvSpPr>
            <a:spLocks noChangeShapeType="1"/>
          </p:cNvSpPr>
          <p:nvPr/>
        </p:nvSpPr>
        <p:spPr bwMode="auto">
          <a:xfrm>
            <a:off x="3059113" y="6453188"/>
            <a:ext cx="5905500" cy="0"/>
          </a:xfrm>
          <a:prstGeom prst="line">
            <a:avLst/>
          </a:prstGeom>
          <a:noFill/>
          <a:ln w="76200" cap="rnd">
            <a:solidFill>
              <a:schemeClr val="accent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77" name="Rectangle 65"/>
          <p:cNvSpPr>
            <a:spLocks noChangeArrowheads="1"/>
          </p:cNvSpPr>
          <p:nvPr/>
        </p:nvSpPr>
        <p:spPr bwMode="auto">
          <a:xfrm>
            <a:off x="2124075" y="5516563"/>
            <a:ext cx="431800" cy="360362"/>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1800" u="none">
                <a:latin typeface="Clarendon Condensed" pitchFamily="18" charset="0"/>
              </a:rPr>
              <a:t>5 Th</a:t>
            </a:r>
          </a:p>
        </p:txBody>
      </p:sp>
      <p:sp>
        <p:nvSpPr>
          <p:cNvPr id="64578" name="Rectangle 66"/>
          <p:cNvSpPr>
            <a:spLocks noChangeArrowheads="1"/>
          </p:cNvSpPr>
          <p:nvPr/>
        </p:nvSpPr>
        <p:spPr bwMode="auto">
          <a:xfrm>
            <a:off x="2136775" y="2925763"/>
            <a:ext cx="1368425" cy="503237"/>
          </a:xfrm>
          <a:prstGeom prst="rect">
            <a:avLst/>
          </a:prstGeom>
          <a:solidFill>
            <a:srgbClr val="51EB1B"/>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Clarendon Condensed" pitchFamily="18" charset="0"/>
              </a:rPr>
              <a:t>Pembukuan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4584"/>
                                        </p:tgtEl>
                                        <p:attrNameLst>
                                          <p:attrName>style.visibility</p:attrName>
                                        </p:attrNameLst>
                                      </p:cBhvr>
                                      <p:to>
                                        <p:strVal val="visible"/>
                                      </p:to>
                                    </p:set>
                                    <p:animEffect transition="in" filter="checkerboard(across)">
                                      <p:cBhvr>
                                        <p:cTn id="7" dur="500"/>
                                        <p:tgtEl>
                                          <p:spTgt spid="645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4571"/>
                                        </p:tgtEl>
                                        <p:attrNameLst>
                                          <p:attrName>style.visibility</p:attrName>
                                        </p:attrNameLst>
                                      </p:cBhvr>
                                      <p:to>
                                        <p:strVal val="visible"/>
                                      </p:to>
                                    </p:set>
                                    <p:anim calcmode="lin" valueType="num">
                                      <p:cBhvr additive="base">
                                        <p:cTn id="12" dur="500" fill="hold"/>
                                        <p:tgtEl>
                                          <p:spTgt spid="64571"/>
                                        </p:tgtEl>
                                        <p:attrNameLst>
                                          <p:attrName>ppt_x</p:attrName>
                                        </p:attrNameLst>
                                      </p:cBhvr>
                                      <p:tavLst>
                                        <p:tav tm="0">
                                          <p:val>
                                            <p:strVal val="1+#ppt_w/2"/>
                                          </p:val>
                                        </p:tav>
                                        <p:tav tm="100000">
                                          <p:val>
                                            <p:strVal val="#ppt_x"/>
                                          </p:val>
                                        </p:tav>
                                      </p:tavLst>
                                    </p:anim>
                                    <p:anim calcmode="lin" valueType="num">
                                      <p:cBhvr additive="base">
                                        <p:cTn id="13" dur="500" fill="hold"/>
                                        <p:tgtEl>
                                          <p:spTgt spid="64571"/>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4534"/>
                                        </p:tgtEl>
                                        <p:attrNameLst>
                                          <p:attrName>style.visibility</p:attrName>
                                        </p:attrNameLst>
                                      </p:cBhvr>
                                      <p:to>
                                        <p:strVal val="visible"/>
                                      </p:to>
                                    </p:set>
                                    <p:animEffect transition="in" filter="blinds(horizontal)">
                                      <p:cBhvr>
                                        <p:cTn id="18" dur="500"/>
                                        <p:tgtEl>
                                          <p:spTgt spid="6453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64535"/>
                                        </p:tgtEl>
                                        <p:attrNameLst>
                                          <p:attrName>style.visibility</p:attrName>
                                        </p:attrNameLst>
                                      </p:cBhvr>
                                      <p:to>
                                        <p:strVal val="visible"/>
                                      </p:to>
                                    </p:set>
                                    <p:animEffect transition="in" filter="blinds(horizontal)">
                                      <p:cBhvr>
                                        <p:cTn id="23" dur="500"/>
                                        <p:tgtEl>
                                          <p:spTgt spid="6453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64536"/>
                                        </p:tgtEl>
                                        <p:attrNameLst>
                                          <p:attrName>style.visibility</p:attrName>
                                        </p:attrNameLst>
                                      </p:cBhvr>
                                      <p:to>
                                        <p:strVal val="visible"/>
                                      </p:to>
                                    </p:set>
                                    <p:animEffect transition="in" filter="blinds(horizontal)">
                                      <p:cBhvr>
                                        <p:cTn id="28" dur="500"/>
                                        <p:tgtEl>
                                          <p:spTgt spid="6453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64539"/>
                                        </p:tgtEl>
                                        <p:attrNameLst>
                                          <p:attrName>style.visibility</p:attrName>
                                        </p:attrNameLst>
                                      </p:cBhvr>
                                      <p:to>
                                        <p:strVal val="visible"/>
                                      </p:to>
                                    </p:set>
                                    <p:animEffect transition="in" filter="slide(fromBottom)">
                                      <p:cBhvr>
                                        <p:cTn id="33" dur="500"/>
                                        <p:tgtEl>
                                          <p:spTgt spid="64539"/>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3" presetClass="entr" presetSubtype="36" fill="hold" grpId="0" nodeType="clickEffect">
                                  <p:stCondLst>
                                    <p:cond delay="0"/>
                                  </p:stCondLst>
                                  <p:iterate type="lt">
                                    <p:tmPct val="100000"/>
                                  </p:iterate>
                                  <p:childTnLst>
                                    <p:set>
                                      <p:cBhvr>
                                        <p:cTn id="37" dur="1" fill="hold">
                                          <p:stCondLst>
                                            <p:cond delay="0"/>
                                          </p:stCondLst>
                                        </p:cTn>
                                        <p:tgtEl>
                                          <p:spTgt spid="64537"/>
                                        </p:tgtEl>
                                        <p:attrNameLst>
                                          <p:attrName>style.visibility</p:attrName>
                                        </p:attrNameLst>
                                      </p:cBhvr>
                                      <p:to>
                                        <p:strVal val="visible"/>
                                      </p:to>
                                    </p:set>
                                    <p:anim calcmode="lin" valueType="num">
                                      <p:cBhvr>
                                        <p:cTn id="38" dur="75" fill="hold"/>
                                        <p:tgtEl>
                                          <p:spTgt spid="64537"/>
                                        </p:tgtEl>
                                        <p:attrNameLst>
                                          <p:attrName>ppt_w</p:attrName>
                                        </p:attrNameLst>
                                      </p:cBhvr>
                                      <p:tavLst>
                                        <p:tav tm="0">
                                          <p:val>
                                            <p:strVal val="(6*min(max(#ppt_w*#ppt_h,.3),1)-7.4)/-.7*#ppt_w"/>
                                          </p:val>
                                        </p:tav>
                                        <p:tav tm="100000">
                                          <p:val>
                                            <p:strVal val="#ppt_w"/>
                                          </p:val>
                                        </p:tav>
                                      </p:tavLst>
                                    </p:anim>
                                    <p:anim calcmode="lin" valueType="num">
                                      <p:cBhvr>
                                        <p:cTn id="39" dur="75" fill="hold"/>
                                        <p:tgtEl>
                                          <p:spTgt spid="64537"/>
                                        </p:tgtEl>
                                        <p:attrNameLst>
                                          <p:attrName>ppt_h</p:attrName>
                                        </p:attrNameLst>
                                      </p:cBhvr>
                                      <p:tavLst>
                                        <p:tav tm="0">
                                          <p:val>
                                            <p:strVal val="(6*min(max(#ppt_w*#ppt_h,.3),1)-7.4)/-.7*#ppt_h"/>
                                          </p:val>
                                        </p:tav>
                                        <p:tav tm="100000">
                                          <p:val>
                                            <p:strVal val="#ppt_h"/>
                                          </p:val>
                                        </p:tav>
                                      </p:tavLst>
                                    </p:anim>
                                    <p:anim calcmode="lin" valueType="num">
                                      <p:cBhvr>
                                        <p:cTn id="40" dur="75" fill="hold"/>
                                        <p:tgtEl>
                                          <p:spTgt spid="64537"/>
                                        </p:tgtEl>
                                        <p:attrNameLst>
                                          <p:attrName>ppt_x</p:attrName>
                                        </p:attrNameLst>
                                      </p:cBhvr>
                                      <p:tavLst>
                                        <p:tav tm="0">
                                          <p:val>
                                            <p:fltVal val="0.5"/>
                                          </p:val>
                                        </p:tav>
                                        <p:tav tm="100000">
                                          <p:val>
                                            <p:strVal val="#ppt_x"/>
                                          </p:val>
                                        </p:tav>
                                      </p:tavLst>
                                    </p:anim>
                                    <p:anim calcmode="lin" valueType="num">
                                      <p:cBhvr>
                                        <p:cTn id="41" dur="75" fill="hold"/>
                                        <p:tgtEl>
                                          <p:spTgt spid="64537"/>
                                        </p:tgtEl>
                                        <p:attrNameLst>
                                          <p:attrName>ppt_y</p:attrName>
                                        </p:attrNameLst>
                                      </p:cBhvr>
                                      <p:tavLst>
                                        <p:tav tm="0">
                                          <p:val>
                                            <p:strVal val="1+(6*min(max(#ppt_w*#ppt_h,.3),1)-7.4)/-.7*#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12" presetClass="entr" presetSubtype="1" fill="hold" grpId="0" nodeType="clickEffect">
                                  <p:stCondLst>
                                    <p:cond delay="0"/>
                                  </p:stCondLst>
                                  <p:childTnLst>
                                    <p:set>
                                      <p:cBhvr>
                                        <p:cTn id="45" dur="1" fill="hold">
                                          <p:stCondLst>
                                            <p:cond delay="0"/>
                                          </p:stCondLst>
                                        </p:cTn>
                                        <p:tgtEl>
                                          <p:spTgt spid="64540"/>
                                        </p:tgtEl>
                                        <p:attrNameLst>
                                          <p:attrName>style.visibility</p:attrName>
                                        </p:attrNameLst>
                                      </p:cBhvr>
                                      <p:to>
                                        <p:strVal val="visible"/>
                                      </p:to>
                                    </p:set>
                                    <p:animEffect transition="in" filter="slide(fromTop)">
                                      <p:cBhvr>
                                        <p:cTn id="46" dur="500"/>
                                        <p:tgtEl>
                                          <p:spTgt spid="64540"/>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64578"/>
                                        </p:tgtEl>
                                        <p:attrNameLst>
                                          <p:attrName>style.visibility</p:attrName>
                                        </p:attrNameLst>
                                      </p:cBhvr>
                                      <p:to>
                                        <p:strVal val="visible"/>
                                      </p:to>
                                    </p:set>
                                    <p:animEffect transition="in" filter="dissolve">
                                      <p:cBhvr>
                                        <p:cTn id="51" dur="500"/>
                                        <p:tgtEl>
                                          <p:spTgt spid="64578"/>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2" presetClass="entr" presetSubtype="4" fill="hold" grpId="0" nodeType="clickEffect">
                                  <p:stCondLst>
                                    <p:cond delay="0"/>
                                  </p:stCondLst>
                                  <p:childTnLst>
                                    <p:set>
                                      <p:cBhvr>
                                        <p:cTn id="55" dur="1" fill="hold">
                                          <p:stCondLst>
                                            <p:cond delay="0"/>
                                          </p:stCondLst>
                                        </p:cTn>
                                        <p:tgtEl>
                                          <p:spTgt spid="64538"/>
                                        </p:tgtEl>
                                        <p:attrNameLst>
                                          <p:attrName>style.visibility</p:attrName>
                                        </p:attrNameLst>
                                      </p:cBhvr>
                                      <p:to>
                                        <p:strVal val="visible"/>
                                      </p:to>
                                    </p:set>
                                    <p:animEffect transition="in" filter="slide(fromBottom)">
                                      <p:cBhvr>
                                        <p:cTn id="56" dur="500"/>
                                        <p:tgtEl>
                                          <p:spTgt spid="6453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5" presetClass="entr" presetSubtype="10" fill="hold" grpId="0" nodeType="clickEffect">
                                  <p:stCondLst>
                                    <p:cond delay="0"/>
                                  </p:stCondLst>
                                  <p:childTnLst>
                                    <p:set>
                                      <p:cBhvr>
                                        <p:cTn id="60" dur="1" fill="hold">
                                          <p:stCondLst>
                                            <p:cond delay="0"/>
                                          </p:stCondLst>
                                        </p:cTn>
                                        <p:tgtEl>
                                          <p:spTgt spid="64541"/>
                                        </p:tgtEl>
                                        <p:attrNameLst>
                                          <p:attrName>style.visibility</p:attrName>
                                        </p:attrNameLst>
                                      </p:cBhvr>
                                      <p:to>
                                        <p:strVal val="visible"/>
                                      </p:to>
                                    </p:set>
                                    <p:animEffect transition="in" filter="checkerboard(across)">
                                      <p:cBhvr>
                                        <p:cTn id="61" dur="500"/>
                                        <p:tgtEl>
                                          <p:spTgt spid="64541"/>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5" presetClass="entr" presetSubtype="10" fill="hold" grpId="0" nodeType="clickEffect">
                                  <p:stCondLst>
                                    <p:cond delay="0"/>
                                  </p:stCondLst>
                                  <p:iterate type="lt">
                                    <p:tmPct val="100000"/>
                                  </p:iterate>
                                  <p:childTnLst>
                                    <p:set>
                                      <p:cBhvr>
                                        <p:cTn id="65" dur="1" fill="hold">
                                          <p:stCondLst>
                                            <p:cond delay="0"/>
                                          </p:stCondLst>
                                        </p:cTn>
                                        <p:tgtEl>
                                          <p:spTgt spid="64542"/>
                                        </p:tgtEl>
                                        <p:attrNameLst>
                                          <p:attrName>style.visibility</p:attrName>
                                        </p:attrNameLst>
                                      </p:cBhvr>
                                      <p:to>
                                        <p:strVal val="visible"/>
                                      </p:to>
                                    </p:set>
                                    <p:animEffect transition="in" filter="checkerboard(across)">
                                      <p:cBhvr>
                                        <p:cTn id="66" dur="75"/>
                                        <p:tgtEl>
                                          <p:spTgt spid="64542"/>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64545"/>
                                        </p:tgtEl>
                                        <p:attrNameLst>
                                          <p:attrName>style.visibility</p:attrName>
                                        </p:attrNameLst>
                                      </p:cBhvr>
                                      <p:to>
                                        <p:strVal val="visible"/>
                                      </p:to>
                                    </p:set>
                                    <p:animEffect transition="in" filter="blinds(horizontal)">
                                      <p:cBhvr>
                                        <p:cTn id="71" dur="500"/>
                                        <p:tgtEl>
                                          <p:spTgt spid="64545"/>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5" presetClass="entr" presetSubtype="10" fill="hold" grpId="0" nodeType="clickEffect">
                                  <p:stCondLst>
                                    <p:cond delay="0"/>
                                  </p:stCondLst>
                                  <p:childTnLst>
                                    <p:set>
                                      <p:cBhvr>
                                        <p:cTn id="75" dur="1" fill="hold">
                                          <p:stCondLst>
                                            <p:cond delay="0"/>
                                          </p:stCondLst>
                                        </p:cTn>
                                        <p:tgtEl>
                                          <p:spTgt spid="64577"/>
                                        </p:tgtEl>
                                        <p:attrNameLst>
                                          <p:attrName>style.visibility</p:attrName>
                                        </p:attrNameLst>
                                      </p:cBhvr>
                                      <p:to>
                                        <p:strVal val="visible"/>
                                      </p:to>
                                    </p:set>
                                    <p:animEffect transition="in" filter="checkerboard(across)">
                                      <p:cBhvr>
                                        <p:cTn id="76" dur="500"/>
                                        <p:tgtEl>
                                          <p:spTgt spid="64577"/>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2" presetClass="entr" presetSubtype="4" fill="hold" grpId="0" nodeType="clickEffect">
                                  <p:stCondLst>
                                    <p:cond delay="0"/>
                                  </p:stCondLst>
                                  <p:childTnLst>
                                    <p:set>
                                      <p:cBhvr>
                                        <p:cTn id="80" dur="1" fill="hold">
                                          <p:stCondLst>
                                            <p:cond delay="0"/>
                                          </p:stCondLst>
                                        </p:cTn>
                                        <p:tgtEl>
                                          <p:spTgt spid="64543"/>
                                        </p:tgtEl>
                                        <p:attrNameLst>
                                          <p:attrName>style.visibility</p:attrName>
                                        </p:attrNameLst>
                                      </p:cBhvr>
                                      <p:to>
                                        <p:strVal val="visible"/>
                                      </p:to>
                                    </p:set>
                                    <p:animEffect transition="in" filter="slide(fromBottom)">
                                      <p:cBhvr>
                                        <p:cTn id="81" dur="500"/>
                                        <p:tgtEl>
                                          <p:spTgt spid="64543"/>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7" presetClass="entr" presetSubtype="8" fill="hold" grpId="0" nodeType="clickEffect">
                                  <p:stCondLst>
                                    <p:cond delay="0"/>
                                  </p:stCondLst>
                                  <p:childTnLst>
                                    <p:set>
                                      <p:cBhvr>
                                        <p:cTn id="85" dur="1" fill="hold">
                                          <p:stCondLst>
                                            <p:cond delay="0"/>
                                          </p:stCondLst>
                                        </p:cTn>
                                        <p:tgtEl>
                                          <p:spTgt spid="64576"/>
                                        </p:tgtEl>
                                        <p:attrNameLst>
                                          <p:attrName>style.visibility</p:attrName>
                                        </p:attrNameLst>
                                      </p:cBhvr>
                                      <p:to>
                                        <p:strVal val="visible"/>
                                      </p:to>
                                    </p:set>
                                    <p:anim calcmode="lin" valueType="num">
                                      <p:cBhvr additive="base">
                                        <p:cTn id="86" dur="5000" fill="hold"/>
                                        <p:tgtEl>
                                          <p:spTgt spid="64576"/>
                                        </p:tgtEl>
                                        <p:attrNameLst>
                                          <p:attrName>ppt_x</p:attrName>
                                        </p:attrNameLst>
                                      </p:cBhvr>
                                      <p:tavLst>
                                        <p:tav tm="0">
                                          <p:val>
                                            <p:strVal val="0-#ppt_w/2"/>
                                          </p:val>
                                        </p:tav>
                                        <p:tav tm="100000">
                                          <p:val>
                                            <p:strVal val="#ppt_x"/>
                                          </p:val>
                                        </p:tav>
                                      </p:tavLst>
                                    </p:anim>
                                    <p:anim calcmode="lin" valueType="num">
                                      <p:cBhvr additive="base">
                                        <p:cTn id="87" dur="5000" fill="hold"/>
                                        <p:tgtEl>
                                          <p:spTgt spid="64576"/>
                                        </p:tgtEl>
                                        <p:attrNameLst>
                                          <p:attrName>ppt_y</p:attrName>
                                        </p:attrNameLst>
                                      </p:cBhvr>
                                      <p:tavLst>
                                        <p:tav tm="0">
                                          <p:val>
                                            <p:strVal val="#ppt_y"/>
                                          </p:val>
                                        </p:tav>
                                        <p:tav tm="100000">
                                          <p:val>
                                            <p:strVal val="#ppt_y"/>
                                          </p:val>
                                        </p:tav>
                                      </p:tavLst>
                                    </p:anim>
                                  </p:childTnLst>
                                </p:cTn>
                              </p:par>
                            </p:childTnLst>
                          </p:cTn>
                        </p:par>
                      </p:childTnLst>
                    </p:cTn>
                  </p:par>
                  <p:par>
                    <p:cTn id="88" fill="hold" nodeType="clickPar">
                      <p:stCondLst>
                        <p:cond delay="indefinite"/>
                      </p:stCondLst>
                      <p:childTnLst>
                        <p:par>
                          <p:cTn id="89" fill="hold" nodeType="withGroup">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64544"/>
                                        </p:tgtEl>
                                        <p:attrNameLst>
                                          <p:attrName>style.visibility</p:attrName>
                                        </p:attrNameLst>
                                      </p:cBhvr>
                                      <p:to>
                                        <p:strVal val="visible"/>
                                      </p:to>
                                    </p:set>
                                    <p:animEffect transition="in" filter="blinds(horizontal)">
                                      <p:cBhvr>
                                        <p:cTn id="92" dur="500"/>
                                        <p:tgtEl>
                                          <p:spTgt spid="64544"/>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5" presetClass="entr" presetSubtype="10" fill="hold" grpId="0" nodeType="clickEffect">
                                  <p:stCondLst>
                                    <p:cond delay="0"/>
                                  </p:stCondLst>
                                  <p:childTnLst>
                                    <p:set>
                                      <p:cBhvr>
                                        <p:cTn id="96" dur="1" fill="hold">
                                          <p:stCondLst>
                                            <p:cond delay="0"/>
                                          </p:stCondLst>
                                        </p:cTn>
                                        <p:tgtEl>
                                          <p:spTgt spid="64568"/>
                                        </p:tgtEl>
                                        <p:attrNameLst>
                                          <p:attrName>style.visibility</p:attrName>
                                        </p:attrNameLst>
                                      </p:cBhvr>
                                      <p:to>
                                        <p:strVal val="visible"/>
                                      </p:to>
                                    </p:set>
                                    <p:animEffect transition="in" filter="checkerboard(across)">
                                      <p:cBhvr>
                                        <p:cTn id="97" dur="500"/>
                                        <p:tgtEl>
                                          <p:spTgt spid="64568"/>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7" presetClass="entr" presetSubtype="4" fill="hold" grpId="0" nodeType="clickEffect">
                                  <p:stCondLst>
                                    <p:cond delay="0"/>
                                  </p:stCondLst>
                                  <p:childTnLst>
                                    <p:set>
                                      <p:cBhvr>
                                        <p:cTn id="101" dur="1" fill="hold">
                                          <p:stCondLst>
                                            <p:cond delay="0"/>
                                          </p:stCondLst>
                                        </p:cTn>
                                        <p:tgtEl>
                                          <p:spTgt spid="64569"/>
                                        </p:tgtEl>
                                        <p:attrNameLst>
                                          <p:attrName>style.visibility</p:attrName>
                                        </p:attrNameLst>
                                      </p:cBhvr>
                                      <p:to>
                                        <p:strVal val="visible"/>
                                      </p:to>
                                    </p:set>
                                    <p:anim calcmode="lin" valueType="num">
                                      <p:cBhvr additive="base">
                                        <p:cTn id="102" dur="5000" fill="hold"/>
                                        <p:tgtEl>
                                          <p:spTgt spid="64569"/>
                                        </p:tgtEl>
                                        <p:attrNameLst>
                                          <p:attrName>ppt_x</p:attrName>
                                        </p:attrNameLst>
                                      </p:cBhvr>
                                      <p:tavLst>
                                        <p:tav tm="0">
                                          <p:val>
                                            <p:strVal val="#ppt_x"/>
                                          </p:val>
                                        </p:tav>
                                        <p:tav tm="100000">
                                          <p:val>
                                            <p:strVal val="#ppt_x"/>
                                          </p:val>
                                        </p:tav>
                                      </p:tavLst>
                                    </p:anim>
                                    <p:anim calcmode="lin" valueType="num">
                                      <p:cBhvr additive="base">
                                        <p:cTn id="103" dur="5000" fill="hold"/>
                                        <p:tgtEl>
                                          <p:spTgt spid="64569"/>
                                        </p:tgtEl>
                                        <p:attrNameLst>
                                          <p:attrName>ppt_y</p:attrName>
                                        </p:attrNameLst>
                                      </p:cBhvr>
                                      <p:tavLst>
                                        <p:tav tm="0">
                                          <p:val>
                                            <p:strVal val="1+#ppt_h/2"/>
                                          </p:val>
                                        </p:tav>
                                        <p:tav tm="100000">
                                          <p:val>
                                            <p:strVal val="#ppt_y"/>
                                          </p:val>
                                        </p:tav>
                                      </p:tavLst>
                                    </p:anim>
                                  </p:childTnLst>
                                </p:cTn>
                              </p:par>
                            </p:childTnLst>
                          </p:cTn>
                        </p:par>
                      </p:childTnLst>
                    </p:cTn>
                  </p:par>
                  <p:par>
                    <p:cTn id="104" fill="hold" nodeType="clickPar">
                      <p:stCondLst>
                        <p:cond delay="indefinite"/>
                      </p:stCondLst>
                      <p:childTnLst>
                        <p:par>
                          <p:cTn id="105" fill="hold" nodeType="withGroup">
                            <p:stCondLst>
                              <p:cond delay="0"/>
                            </p:stCondLst>
                            <p:childTnLst>
                              <p:par>
                                <p:cTn id="106" presetID="9" presetClass="entr" presetSubtype="0" fill="hold" grpId="0" nodeType="clickEffect">
                                  <p:stCondLst>
                                    <p:cond delay="0"/>
                                  </p:stCondLst>
                                  <p:childTnLst>
                                    <p:set>
                                      <p:cBhvr>
                                        <p:cTn id="107" dur="1" fill="hold">
                                          <p:stCondLst>
                                            <p:cond delay="0"/>
                                          </p:stCondLst>
                                        </p:cTn>
                                        <p:tgtEl>
                                          <p:spTgt spid="64546"/>
                                        </p:tgtEl>
                                        <p:attrNameLst>
                                          <p:attrName>style.visibility</p:attrName>
                                        </p:attrNameLst>
                                      </p:cBhvr>
                                      <p:to>
                                        <p:strVal val="visible"/>
                                      </p:to>
                                    </p:set>
                                    <p:animEffect transition="in" filter="dissolve">
                                      <p:cBhvr>
                                        <p:cTn id="108" dur="500"/>
                                        <p:tgtEl>
                                          <p:spTgt spid="64546"/>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7" presetClass="entr" presetSubtype="4" fill="hold" grpId="0" nodeType="clickEffect">
                                  <p:stCondLst>
                                    <p:cond delay="0"/>
                                  </p:stCondLst>
                                  <p:childTnLst>
                                    <p:set>
                                      <p:cBhvr>
                                        <p:cTn id="112" dur="1" fill="hold">
                                          <p:stCondLst>
                                            <p:cond delay="0"/>
                                          </p:stCondLst>
                                        </p:cTn>
                                        <p:tgtEl>
                                          <p:spTgt spid="64556"/>
                                        </p:tgtEl>
                                        <p:attrNameLst>
                                          <p:attrName>style.visibility</p:attrName>
                                        </p:attrNameLst>
                                      </p:cBhvr>
                                      <p:to>
                                        <p:strVal val="visible"/>
                                      </p:to>
                                    </p:set>
                                    <p:anim calcmode="lin" valueType="num">
                                      <p:cBhvr additive="base">
                                        <p:cTn id="113" dur="5000" fill="hold"/>
                                        <p:tgtEl>
                                          <p:spTgt spid="64556"/>
                                        </p:tgtEl>
                                        <p:attrNameLst>
                                          <p:attrName>ppt_x</p:attrName>
                                        </p:attrNameLst>
                                      </p:cBhvr>
                                      <p:tavLst>
                                        <p:tav tm="0">
                                          <p:val>
                                            <p:strVal val="#ppt_x"/>
                                          </p:val>
                                        </p:tav>
                                        <p:tav tm="100000">
                                          <p:val>
                                            <p:strVal val="#ppt_x"/>
                                          </p:val>
                                        </p:tav>
                                      </p:tavLst>
                                    </p:anim>
                                    <p:anim calcmode="lin" valueType="num">
                                      <p:cBhvr additive="base">
                                        <p:cTn id="114" dur="5000" fill="hold"/>
                                        <p:tgtEl>
                                          <p:spTgt spid="64556"/>
                                        </p:tgtEl>
                                        <p:attrNameLst>
                                          <p:attrName>ppt_y</p:attrName>
                                        </p:attrNameLst>
                                      </p:cBhvr>
                                      <p:tavLst>
                                        <p:tav tm="0">
                                          <p:val>
                                            <p:strVal val="1+#ppt_h/2"/>
                                          </p:val>
                                        </p:tav>
                                        <p:tav tm="100000">
                                          <p:val>
                                            <p:strVal val="#ppt_y"/>
                                          </p:val>
                                        </p:tav>
                                      </p:tavLst>
                                    </p:anim>
                                  </p:childTnLst>
                                </p:cTn>
                              </p:par>
                            </p:childTnLst>
                          </p:cTn>
                        </p:par>
                      </p:childTnLst>
                    </p:cTn>
                  </p:par>
                  <p:par>
                    <p:cTn id="115" fill="hold" nodeType="clickPar">
                      <p:stCondLst>
                        <p:cond delay="indefinite"/>
                      </p:stCondLst>
                      <p:childTnLst>
                        <p:par>
                          <p:cTn id="116" fill="hold" nodeType="withGroup">
                            <p:stCondLst>
                              <p:cond delay="0"/>
                            </p:stCondLst>
                            <p:childTnLst>
                              <p:par>
                                <p:cTn id="117" presetID="9" presetClass="entr" presetSubtype="0" fill="hold" grpId="0" nodeType="clickEffect">
                                  <p:stCondLst>
                                    <p:cond delay="0"/>
                                  </p:stCondLst>
                                  <p:childTnLst>
                                    <p:set>
                                      <p:cBhvr>
                                        <p:cTn id="118" dur="1" fill="hold">
                                          <p:stCondLst>
                                            <p:cond delay="0"/>
                                          </p:stCondLst>
                                        </p:cTn>
                                        <p:tgtEl>
                                          <p:spTgt spid="64547"/>
                                        </p:tgtEl>
                                        <p:attrNameLst>
                                          <p:attrName>style.visibility</p:attrName>
                                        </p:attrNameLst>
                                      </p:cBhvr>
                                      <p:to>
                                        <p:strVal val="visible"/>
                                      </p:to>
                                    </p:set>
                                    <p:animEffect transition="in" filter="dissolve">
                                      <p:cBhvr>
                                        <p:cTn id="119" dur="500"/>
                                        <p:tgtEl>
                                          <p:spTgt spid="64547"/>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9" presetClass="entr" presetSubtype="0" fill="hold" grpId="0" nodeType="clickEffect">
                                  <p:stCondLst>
                                    <p:cond delay="0"/>
                                  </p:stCondLst>
                                  <p:childTnLst>
                                    <p:set>
                                      <p:cBhvr>
                                        <p:cTn id="123" dur="1" fill="hold">
                                          <p:stCondLst>
                                            <p:cond delay="0"/>
                                          </p:stCondLst>
                                        </p:cTn>
                                        <p:tgtEl>
                                          <p:spTgt spid="64548"/>
                                        </p:tgtEl>
                                        <p:attrNameLst>
                                          <p:attrName>style.visibility</p:attrName>
                                        </p:attrNameLst>
                                      </p:cBhvr>
                                      <p:to>
                                        <p:strVal val="visible"/>
                                      </p:to>
                                    </p:set>
                                    <p:animEffect transition="in" filter="dissolve">
                                      <p:cBhvr>
                                        <p:cTn id="124" dur="500"/>
                                        <p:tgtEl>
                                          <p:spTgt spid="64548"/>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5" presetClass="entr" presetSubtype="10" fill="hold" grpId="0" nodeType="clickEffect">
                                  <p:stCondLst>
                                    <p:cond delay="0"/>
                                  </p:stCondLst>
                                  <p:iterate type="lt">
                                    <p:tmPct val="100000"/>
                                  </p:iterate>
                                  <p:childTnLst>
                                    <p:set>
                                      <p:cBhvr>
                                        <p:cTn id="128" dur="1" fill="hold">
                                          <p:stCondLst>
                                            <p:cond delay="0"/>
                                          </p:stCondLst>
                                        </p:cTn>
                                        <p:tgtEl>
                                          <p:spTgt spid="64549"/>
                                        </p:tgtEl>
                                        <p:attrNameLst>
                                          <p:attrName>style.visibility</p:attrName>
                                        </p:attrNameLst>
                                      </p:cBhvr>
                                      <p:to>
                                        <p:strVal val="visible"/>
                                      </p:to>
                                    </p:set>
                                    <p:animEffect transition="in" filter="checkerboard(across)">
                                      <p:cBhvr>
                                        <p:cTn id="129" dur="75"/>
                                        <p:tgtEl>
                                          <p:spTgt spid="64549"/>
                                        </p:tgtEl>
                                      </p:cBhvr>
                                    </p:animEffec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12" presetClass="entr" presetSubtype="4" fill="hold" grpId="0" nodeType="clickEffect">
                                  <p:stCondLst>
                                    <p:cond delay="0"/>
                                  </p:stCondLst>
                                  <p:childTnLst>
                                    <p:set>
                                      <p:cBhvr>
                                        <p:cTn id="133" dur="1" fill="hold">
                                          <p:stCondLst>
                                            <p:cond delay="0"/>
                                          </p:stCondLst>
                                        </p:cTn>
                                        <p:tgtEl>
                                          <p:spTgt spid="64550"/>
                                        </p:tgtEl>
                                        <p:attrNameLst>
                                          <p:attrName>style.visibility</p:attrName>
                                        </p:attrNameLst>
                                      </p:cBhvr>
                                      <p:to>
                                        <p:strVal val="visible"/>
                                      </p:to>
                                    </p:set>
                                    <p:animEffect transition="in" filter="slide(fromBottom)">
                                      <p:cBhvr>
                                        <p:cTn id="134" dur="500"/>
                                        <p:tgtEl>
                                          <p:spTgt spid="64550"/>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5" presetClass="entr" presetSubtype="10" fill="hold" grpId="0" nodeType="clickEffect">
                                  <p:stCondLst>
                                    <p:cond delay="0"/>
                                  </p:stCondLst>
                                  <p:childTnLst>
                                    <p:set>
                                      <p:cBhvr>
                                        <p:cTn id="138" dur="1" fill="hold">
                                          <p:stCondLst>
                                            <p:cond delay="0"/>
                                          </p:stCondLst>
                                        </p:cTn>
                                        <p:tgtEl>
                                          <p:spTgt spid="64552"/>
                                        </p:tgtEl>
                                        <p:attrNameLst>
                                          <p:attrName>style.visibility</p:attrName>
                                        </p:attrNameLst>
                                      </p:cBhvr>
                                      <p:to>
                                        <p:strVal val="visible"/>
                                      </p:to>
                                    </p:set>
                                    <p:animEffect transition="in" filter="checkerboard(across)">
                                      <p:cBhvr>
                                        <p:cTn id="139" dur="500"/>
                                        <p:tgtEl>
                                          <p:spTgt spid="64552"/>
                                        </p:tgtEl>
                                      </p:cBhvr>
                                    </p:animEffect>
                                  </p:childTnLst>
                                </p:cTn>
                              </p:par>
                            </p:childTnLst>
                          </p:cTn>
                        </p:par>
                      </p:childTnLst>
                    </p:cTn>
                  </p:par>
                  <p:par>
                    <p:cTn id="140" fill="hold" nodeType="clickPar">
                      <p:stCondLst>
                        <p:cond delay="indefinite"/>
                      </p:stCondLst>
                      <p:childTnLst>
                        <p:par>
                          <p:cTn id="141" fill="hold" nodeType="withGroup">
                            <p:stCondLst>
                              <p:cond delay="0"/>
                            </p:stCondLst>
                            <p:childTnLst>
                              <p:par>
                                <p:cTn id="142" presetID="7" presetClass="entr" presetSubtype="8" fill="hold" grpId="0" nodeType="clickEffect">
                                  <p:stCondLst>
                                    <p:cond delay="0"/>
                                  </p:stCondLst>
                                  <p:childTnLst>
                                    <p:set>
                                      <p:cBhvr>
                                        <p:cTn id="143" dur="1" fill="hold">
                                          <p:stCondLst>
                                            <p:cond delay="0"/>
                                          </p:stCondLst>
                                        </p:cTn>
                                        <p:tgtEl>
                                          <p:spTgt spid="64575"/>
                                        </p:tgtEl>
                                        <p:attrNameLst>
                                          <p:attrName>style.visibility</p:attrName>
                                        </p:attrNameLst>
                                      </p:cBhvr>
                                      <p:to>
                                        <p:strVal val="visible"/>
                                      </p:to>
                                    </p:set>
                                    <p:anim calcmode="lin" valueType="num">
                                      <p:cBhvr additive="base">
                                        <p:cTn id="144" dur="5000" fill="hold"/>
                                        <p:tgtEl>
                                          <p:spTgt spid="64575"/>
                                        </p:tgtEl>
                                        <p:attrNameLst>
                                          <p:attrName>ppt_x</p:attrName>
                                        </p:attrNameLst>
                                      </p:cBhvr>
                                      <p:tavLst>
                                        <p:tav tm="0">
                                          <p:val>
                                            <p:strVal val="0-#ppt_w/2"/>
                                          </p:val>
                                        </p:tav>
                                        <p:tav tm="100000">
                                          <p:val>
                                            <p:strVal val="#ppt_x"/>
                                          </p:val>
                                        </p:tav>
                                      </p:tavLst>
                                    </p:anim>
                                    <p:anim calcmode="lin" valueType="num">
                                      <p:cBhvr additive="base">
                                        <p:cTn id="145" dur="5000" fill="hold"/>
                                        <p:tgtEl>
                                          <p:spTgt spid="64575"/>
                                        </p:tgtEl>
                                        <p:attrNameLst>
                                          <p:attrName>ppt_y</p:attrName>
                                        </p:attrNameLst>
                                      </p:cBhvr>
                                      <p:tavLst>
                                        <p:tav tm="0">
                                          <p:val>
                                            <p:strVal val="#ppt_y"/>
                                          </p:val>
                                        </p:tav>
                                        <p:tav tm="100000">
                                          <p:val>
                                            <p:strVal val="#ppt_y"/>
                                          </p:val>
                                        </p:tav>
                                      </p:tavLst>
                                    </p:anim>
                                  </p:childTnLst>
                                </p:cTn>
                              </p:par>
                            </p:childTnLst>
                          </p:cTn>
                        </p:par>
                      </p:childTnLst>
                    </p:cTn>
                  </p:par>
                  <p:par>
                    <p:cTn id="146" fill="hold" nodeType="clickPar">
                      <p:stCondLst>
                        <p:cond delay="indefinite"/>
                      </p:stCondLst>
                      <p:childTnLst>
                        <p:par>
                          <p:cTn id="147" fill="hold" nodeType="withGroup">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64551"/>
                                        </p:tgtEl>
                                        <p:attrNameLst>
                                          <p:attrName>style.visibility</p:attrName>
                                        </p:attrNameLst>
                                      </p:cBhvr>
                                      <p:to>
                                        <p:strVal val="visible"/>
                                      </p:to>
                                    </p:set>
                                    <p:animEffect transition="in" filter="blinds(horizontal)">
                                      <p:cBhvr>
                                        <p:cTn id="150" dur="500"/>
                                        <p:tgtEl>
                                          <p:spTgt spid="64551"/>
                                        </p:tgtEl>
                                      </p:cBhvr>
                                    </p:animEffect>
                                  </p:childTnLst>
                                </p:cTn>
                              </p:par>
                            </p:childTnLst>
                          </p:cTn>
                        </p:par>
                      </p:childTnLst>
                    </p:cTn>
                  </p:par>
                  <p:par>
                    <p:cTn id="151" fill="hold" nodeType="clickPar">
                      <p:stCondLst>
                        <p:cond delay="indefinite"/>
                      </p:stCondLst>
                      <p:childTnLst>
                        <p:par>
                          <p:cTn id="152" fill="hold" nodeType="withGroup">
                            <p:stCondLst>
                              <p:cond delay="0"/>
                            </p:stCondLst>
                            <p:childTnLst>
                              <p:par>
                                <p:cTn id="153" presetID="2" presetClass="entr" presetSubtype="4" fill="hold" grpId="0" nodeType="clickEffect">
                                  <p:stCondLst>
                                    <p:cond delay="0"/>
                                  </p:stCondLst>
                                  <p:childTnLst>
                                    <p:set>
                                      <p:cBhvr>
                                        <p:cTn id="154" dur="1" fill="hold">
                                          <p:stCondLst>
                                            <p:cond delay="0"/>
                                          </p:stCondLst>
                                        </p:cTn>
                                        <p:tgtEl>
                                          <p:spTgt spid="64553"/>
                                        </p:tgtEl>
                                        <p:attrNameLst>
                                          <p:attrName>style.visibility</p:attrName>
                                        </p:attrNameLst>
                                      </p:cBhvr>
                                      <p:to>
                                        <p:strVal val="visible"/>
                                      </p:to>
                                    </p:set>
                                    <p:anim calcmode="lin" valueType="num">
                                      <p:cBhvr additive="base">
                                        <p:cTn id="155" dur="500" fill="hold"/>
                                        <p:tgtEl>
                                          <p:spTgt spid="64553"/>
                                        </p:tgtEl>
                                        <p:attrNameLst>
                                          <p:attrName>ppt_x</p:attrName>
                                        </p:attrNameLst>
                                      </p:cBhvr>
                                      <p:tavLst>
                                        <p:tav tm="0">
                                          <p:val>
                                            <p:strVal val="#ppt_x"/>
                                          </p:val>
                                        </p:tav>
                                        <p:tav tm="100000">
                                          <p:val>
                                            <p:strVal val="#ppt_x"/>
                                          </p:val>
                                        </p:tav>
                                      </p:tavLst>
                                    </p:anim>
                                    <p:anim calcmode="lin" valueType="num">
                                      <p:cBhvr additive="base">
                                        <p:cTn id="156" dur="500" fill="hold"/>
                                        <p:tgtEl>
                                          <p:spTgt spid="64553"/>
                                        </p:tgtEl>
                                        <p:attrNameLst>
                                          <p:attrName>ppt_y</p:attrName>
                                        </p:attrNameLst>
                                      </p:cBhvr>
                                      <p:tavLst>
                                        <p:tav tm="0">
                                          <p:val>
                                            <p:strVal val="1+#ppt_h/2"/>
                                          </p:val>
                                        </p:tav>
                                        <p:tav tm="100000">
                                          <p:val>
                                            <p:strVal val="#ppt_y"/>
                                          </p:val>
                                        </p:tav>
                                      </p:tavLst>
                                    </p:anim>
                                  </p:childTnLst>
                                </p:cTn>
                              </p:par>
                            </p:childTnLst>
                          </p:cTn>
                        </p:par>
                      </p:childTnLst>
                    </p:cTn>
                  </p:par>
                  <p:par>
                    <p:cTn id="157" fill="hold" nodeType="clickPar">
                      <p:stCondLst>
                        <p:cond delay="indefinite"/>
                      </p:stCondLst>
                      <p:childTnLst>
                        <p:par>
                          <p:cTn id="158" fill="hold" nodeType="withGroup">
                            <p:stCondLst>
                              <p:cond delay="0"/>
                            </p:stCondLst>
                            <p:childTnLst>
                              <p:par>
                                <p:cTn id="159" presetID="7" presetClass="entr" presetSubtype="4" fill="hold" grpId="0" nodeType="clickEffect">
                                  <p:stCondLst>
                                    <p:cond delay="0"/>
                                  </p:stCondLst>
                                  <p:childTnLst>
                                    <p:set>
                                      <p:cBhvr>
                                        <p:cTn id="160" dur="1" fill="hold">
                                          <p:stCondLst>
                                            <p:cond delay="0"/>
                                          </p:stCondLst>
                                        </p:cTn>
                                        <p:tgtEl>
                                          <p:spTgt spid="64555"/>
                                        </p:tgtEl>
                                        <p:attrNameLst>
                                          <p:attrName>style.visibility</p:attrName>
                                        </p:attrNameLst>
                                      </p:cBhvr>
                                      <p:to>
                                        <p:strVal val="visible"/>
                                      </p:to>
                                    </p:set>
                                    <p:anim calcmode="lin" valueType="num">
                                      <p:cBhvr additive="base">
                                        <p:cTn id="161" dur="5000" fill="hold"/>
                                        <p:tgtEl>
                                          <p:spTgt spid="64555"/>
                                        </p:tgtEl>
                                        <p:attrNameLst>
                                          <p:attrName>ppt_x</p:attrName>
                                        </p:attrNameLst>
                                      </p:cBhvr>
                                      <p:tavLst>
                                        <p:tav tm="0">
                                          <p:val>
                                            <p:strVal val="#ppt_x"/>
                                          </p:val>
                                        </p:tav>
                                        <p:tav tm="100000">
                                          <p:val>
                                            <p:strVal val="#ppt_x"/>
                                          </p:val>
                                        </p:tav>
                                      </p:tavLst>
                                    </p:anim>
                                    <p:anim calcmode="lin" valueType="num">
                                      <p:cBhvr additive="base">
                                        <p:cTn id="162" dur="5000" fill="hold"/>
                                        <p:tgtEl>
                                          <p:spTgt spid="64555"/>
                                        </p:tgtEl>
                                        <p:attrNameLst>
                                          <p:attrName>ppt_y</p:attrName>
                                        </p:attrNameLst>
                                      </p:cBhvr>
                                      <p:tavLst>
                                        <p:tav tm="0">
                                          <p:val>
                                            <p:strVal val="1+#ppt_h/2"/>
                                          </p:val>
                                        </p:tav>
                                        <p:tav tm="100000">
                                          <p:val>
                                            <p:strVal val="#ppt_y"/>
                                          </p:val>
                                        </p:tav>
                                      </p:tavLst>
                                    </p:anim>
                                  </p:childTnLst>
                                </p:cTn>
                              </p:par>
                            </p:childTnLst>
                          </p:cTn>
                        </p:par>
                      </p:childTnLst>
                    </p:cTn>
                  </p:par>
                  <p:par>
                    <p:cTn id="163" fill="hold" nodeType="clickPar">
                      <p:stCondLst>
                        <p:cond delay="indefinite"/>
                      </p:stCondLst>
                      <p:childTnLst>
                        <p:par>
                          <p:cTn id="164" fill="hold" nodeType="withGroup">
                            <p:stCondLst>
                              <p:cond delay="0"/>
                            </p:stCondLst>
                            <p:childTnLst>
                              <p:par>
                                <p:cTn id="165" presetID="23" presetClass="entr" presetSubtype="36" fill="hold" grpId="0" nodeType="clickEffect">
                                  <p:stCondLst>
                                    <p:cond delay="0"/>
                                  </p:stCondLst>
                                  <p:childTnLst>
                                    <p:set>
                                      <p:cBhvr>
                                        <p:cTn id="166" dur="1" fill="hold">
                                          <p:stCondLst>
                                            <p:cond delay="0"/>
                                          </p:stCondLst>
                                        </p:cTn>
                                        <p:tgtEl>
                                          <p:spTgt spid="64554"/>
                                        </p:tgtEl>
                                        <p:attrNameLst>
                                          <p:attrName>style.visibility</p:attrName>
                                        </p:attrNameLst>
                                      </p:cBhvr>
                                      <p:to>
                                        <p:strVal val="visible"/>
                                      </p:to>
                                    </p:set>
                                    <p:anim calcmode="lin" valueType="num">
                                      <p:cBhvr>
                                        <p:cTn id="167" dur="500" fill="hold"/>
                                        <p:tgtEl>
                                          <p:spTgt spid="64554"/>
                                        </p:tgtEl>
                                        <p:attrNameLst>
                                          <p:attrName>ppt_w</p:attrName>
                                        </p:attrNameLst>
                                      </p:cBhvr>
                                      <p:tavLst>
                                        <p:tav tm="0">
                                          <p:val>
                                            <p:strVal val="(6*min(max(#ppt_w*#ppt_h,.3),1)-7.4)/-.7*#ppt_w"/>
                                          </p:val>
                                        </p:tav>
                                        <p:tav tm="100000">
                                          <p:val>
                                            <p:strVal val="#ppt_w"/>
                                          </p:val>
                                        </p:tav>
                                      </p:tavLst>
                                    </p:anim>
                                    <p:anim calcmode="lin" valueType="num">
                                      <p:cBhvr>
                                        <p:cTn id="168" dur="500" fill="hold"/>
                                        <p:tgtEl>
                                          <p:spTgt spid="64554"/>
                                        </p:tgtEl>
                                        <p:attrNameLst>
                                          <p:attrName>ppt_h</p:attrName>
                                        </p:attrNameLst>
                                      </p:cBhvr>
                                      <p:tavLst>
                                        <p:tav tm="0">
                                          <p:val>
                                            <p:strVal val="(6*min(max(#ppt_w*#ppt_h,.3),1)-7.4)/-.7*#ppt_h"/>
                                          </p:val>
                                        </p:tav>
                                        <p:tav tm="100000">
                                          <p:val>
                                            <p:strVal val="#ppt_h"/>
                                          </p:val>
                                        </p:tav>
                                      </p:tavLst>
                                    </p:anim>
                                    <p:anim calcmode="lin" valueType="num">
                                      <p:cBhvr>
                                        <p:cTn id="169" dur="500" fill="hold"/>
                                        <p:tgtEl>
                                          <p:spTgt spid="64554"/>
                                        </p:tgtEl>
                                        <p:attrNameLst>
                                          <p:attrName>ppt_x</p:attrName>
                                        </p:attrNameLst>
                                      </p:cBhvr>
                                      <p:tavLst>
                                        <p:tav tm="0">
                                          <p:val>
                                            <p:fltVal val="0.5"/>
                                          </p:val>
                                        </p:tav>
                                        <p:tav tm="100000">
                                          <p:val>
                                            <p:strVal val="#ppt_x"/>
                                          </p:val>
                                        </p:tav>
                                      </p:tavLst>
                                    </p:anim>
                                    <p:anim calcmode="lin" valueType="num">
                                      <p:cBhvr>
                                        <p:cTn id="170" dur="500" fill="hold"/>
                                        <p:tgtEl>
                                          <p:spTgt spid="64554"/>
                                        </p:tgtEl>
                                        <p:attrNameLst>
                                          <p:attrName>ppt_y</p:attrName>
                                        </p:attrNameLst>
                                      </p:cBhvr>
                                      <p:tavLst>
                                        <p:tav tm="0">
                                          <p:val>
                                            <p:strVal val="1+(6*min(max(#ppt_w*#ppt_h,.3),1)-7.4)/-.7*#ppt_h/2"/>
                                          </p:val>
                                        </p:tav>
                                        <p:tav tm="100000">
                                          <p:val>
                                            <p:strVal val="#ppt_y"/>
                                          </p:val>
                                        </p:tav>
                                      </p:tavLst>
                                    </p:anim>
                                  </p:childTnLst>
                                </p:cTn>
                              </p:par>
                            </p:childTnLst>
                          </p:cTn>
                        </p:par>
                      </p:childTnLst>
                    </p:cTn>
                  </p:par>
                  <p:par>
                    <p:cTn id="171" fill="hold" nodeType="clickPar">
                      <p:stCondLst>
                        <p:cond delay="indefinite"/>
                      </p:stCondLst>
                      <p:childTnLst>
                        <p:par>
                          <p:cTn id="172" fill="hold" nodeType="withGroup">
                            <p:stCondLst>
                              <p:cond delay="0"/>
                            </p:stCondLst>
                            <p:childTnLst>
                              <p:par>
                                <p:cTn id="173" presetID="7" presetClass="entr" presetSubtype="4" fill="hold" grpId="0" nodeType="clickEffect">
                                  <p:stCondLst>
                                    <p:cond delay="0"/>
                                  </p:stCondLst>
                                  <p:childTnLst>
                                    <p:set>
                                      <p:cBhvr>
                                        <p:cTn id="174" dur="1" fill="hold">
                                          <p:stCondLst>
                                            <p:cond delay="0"/>
                                          </p:stCondLst>
                                        </p:cTn>
                                        <p:tgtEl>
                                          <p:spTgt spid="64564"/>
                                        </p:tgtEl>
                                        <p:attrNameLst>
                                          <p:attrName>style.visibility</p:attrName>
                                        </p:attrNameLst>
                                      </p:cBhvr>
                                      <p:to>
                                        <p:strVal val="visible"/>
                                      </p:to>
                                    </p:set>
                                    <p:anim calcmode="lin" valueType="num">
                                      <p:cBhvr additive="base">
                                        <p:cTn id="175" dur="5000" fill="hold"/>
                                        <p:tgtEl>
                                          <p:spTgt spid="64564"/>
                                        </p:tgtEl>
                                        <p:attrNameLst>
                                          <p:attrName>ppt_x</p:attrName>
                                        </p:attrNameLst>
                                      </p:cBhvr>
                                      <p:tavLst>
                                        <p:tav tm="0">
                                          <p:val>
                                            <p:strVal val="#ppt_x"/>
                                          </p:val>
                                        </p:tav>
                                        <p:tav tm="100000">
                                          <p:val>
                                            <p:strVal val="#ppt_x"/>
                                          </p:val>
                                        </p:tav>
                                      </p:tavLst>
                                    </p:anim>
                                    <p:anim calcmode="lin" valueType="num">
                                      <p:cBhvr additive="base">
                                        <p:cTn id="176" dur="5000" fill="hold"/>
                                        <p:tgtEl>
                                          <p:spTgt spid="64564"/>
                                        </p:tgtEl>
                                        <p:attrNameLst>
                                          <p:attrName>ppt_y</p:attrName>
                                        </p:attrNameLst>
                                      </p:cBhvr>
                                      <p:tavLst>
                                        <p:tav tm="0">
                                          <p:val>
                                            <p:strVal val="1+#ppt_h/2"/>
                                          </p:val>
                                        </p:tav>
                                        <p:tav tm="100000">
                                          <p:val>
                                            <p:strVal val="#ppt_y"/>
                                          </p:val>
                                        </p:tav>
                                      </p:tavLst>
                                    </p:anim>
                                  </p:childTnLst>
                                </p:cTn>
                              </p:par>
                            </p:childTnLst>
                          </p:cTn>
                        </p:par>
                      </p:childTnLst>
                    </p:cTn>
                  </p:par>
                  <p:par>
                    <p:cTn id="177" fill="hold" nodeType="clickPar">
                      <p:stCondLst>
                        <p:cond delay="indefinite"/>
                      </p:stCondLst>
                      <p:childTnLst>
                        <p:par>
                          <p:cTn id="178" fill="hold" nodeType="withGroup">
                            <p:stCondLst>
                              <p:cond delay="0"/>
                            </p:stCondLst>
                            <p:childTnLst>
                              <p:par>
                                <p:cTn id="179" presetID="15" presetClass="entr" presetSubtype="0" fill="hold" grpId="0" nodeType="clickEffect">
                                  <p:stCondLst>
                                    <p:cond delay="0"/>
                                  </p:stCondLst>
                                  <p:childTnLst>
                                    <p:set>
                                      <p:cBhvr>
                                        <p:cTn id="180" dur="1" fill="hold">
                                          <p:stCondLst>
                                            <p:cond delay="0"/>
                                          </p:stCondLst>
                                        </p:cTn>
                                        <p:tgtEl>
                                          <p:spTgt spid="64557"/>
                                        </p:tgtEl>
                                        <p:attrNameLst>
                                          <p:attrName>style.visibility</p:attrName>
                                        </p:attrNameLst>
                                      </p:cBhvr>
                                      <p:to>
                                        <p:strVal val="visible"/>
                                      </p:to>
                                    </p:set>
                                    <p:anim calcmode="lin" valueType="num">
                                      <p:cBhvr>
                                        <p:cTn id="181" dur="1000" fill="hold"/>
                                        <p:tgtEl>
                                          <p:spTgt spid="64557"/>
                                        </p:tgtEl>
                                        <p:attrNameLst>
                                          <p:attrName>ppt_w</p:attrName>
                                        </p:attrNameLst>
                                      </p:cBhvr>
                                      <p:tavLst>
                                        <p:tav tm="0">
                                          <p:val>
                                            <p:fltVal val="0"/>
                                          </p:val>
                                        </p:tav>
                                        <p:tav tm="100000">
                                          <p:val>
                                            <p:strVal val="#ppt_w"/>
                                          </p:val>
                                        </p:tav>
                                      </p:tavLst>
                                    </p:anim>
                                    <p:anim calcmode="lin" valueType="num">
                                      <p:cBhvr>
                                        <p:cTn id="182" dur="1000" fill="hold"/>
                                        <p:tgtEl>
                                          <p:spTgt spid="64557"/>
                                        </p:tgtEl>
                                        <p:attrNameLst>
                                          <p:attrName>ppt_h</p:attrName>
                                        </p:attrNameLst>
                                      </p:cBhvr>
                                      <p:tavLst>
                                        <p:tav tm="0">
                                          <p:val>
                                            <p:fltVal val="0"/>
                                          </p:val>
                                        </p:tav>
                                        <p:tav tm="100000">
                                          <p:val>
                                            <p:strVal val="#ppt_h"/>
                                          </p:val>
                                        </p:tav>
                                      </p:tavLst>
                                    </p:anim>
                                    <p:anim calcmode="lin" valueType="num">
                                      <p:cBhvr>
                                        <p:cTn id="183" dur="1000" fill="hold"/>
                                        <p:tgtEl>
                                          <p:spTgt spid="64557"/>
                                        </p:tgtEl>
                                        <p:attrNameLst>
                                          <p:attrName>ppt_x</p:attrName>
                                        </p:attrNameLst>
                                      </p:cBhvr>
                                      <p:tavLst>
                                        <p:tav tm="0" fmla="#ppt_x+(cos(-2*pi*(1-$))*-#ppt_x-sin(-2*pi*(1-$))*(1-#ppt_y))*(1-$)">
                                          <p:val>
                                            <p:fltVal val="0"/>
                                          </p:val>
                                        </p:tav>
                                        <p:tav tm="100000">
                                          <p:val>
                                            <p:fltVal val="1"/>
                                          </p:val>
                                        </p:tav>
                                      </p:tavLst>
                                    </p:anim>
                                    <p:anim calcmode="lin" valueType="num">
                                      <p:cBhvr>
                                        <p:cTn id="184" dur="1000" fill="hold"/>
                                        <p:tgtEl>
                                          <p:spTgt spid="6455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85" fill="hold" nodeType="clickPar">
                      <p:stCondLst>
                        <p:cond delay="indefinite"/>
                      </p:stCondLst>
                      <p:childTnLst>
                        <p:par>
                          <p:cTn id="186" fill="hold" nodeType="withGroup">
                            <p:stCondLst>
                              <p:cond delay="0"/>
                            </p:stCondLst>
                            <p:childTnLst>
                              <p:par>
                                <p:cTn id="187" presetID="7" presetClass="entr" presetSubtype="4" fill="hold" grpId="0" nodeType="clickEffect">
                                  <p:stCondLst>
                                    <p:cond delay="0"/>
                                  </p:stCondLst>
                                  <p:childTnLst>
                                    <p:set>
                                      <p:cBhvr>
                                        <p:cTn id="188" dur="1" fill="hold">
                                          <p:stCondLst>
                                            <p:cond delay="0"/>
                                          </p:stCondLst>
                                        </p:cTn>
                                        <p:tgtEl>
                                          <p:spTgt spid="64558"/>
                                        </p:tgtEl>
                                        <p:attrNameLst>
                                          <p:attrName>style.visibility</p:attrName>
                                        </p:attrNameLst>
                                      </p:cBhvr>
                                      <p:to>
                                        <p:strVal val="visible"/>
                                      </p:to>
                                    </p:set>
                                    <p:anim calcmode="lin" valueType="num">
                                      <p:cBhvr additive="base">
                                        <p:cTn id="189" dur="5000" fill="hold"/>
                                        <p:tgtEl>
                                          <p:spTgt spid="64558"/>
                                        </p:tgtEl>
                                        <p:attrNameLst>
                                          <p:attrName>ppt_x</p:attrName>
                                        </p:attrNameLst>
                                      </p:cBhvr>
                                      <p:tavLst>
                                        <p:tav tm="0">
                                          <p:val>
                                            <p:strVal val="#ppt_x"/>
                                          </p:val>
                                        </p:tav>
                                        <p:tav tm="100000">
                                          <p:val>
                                            <p:strVal val="#ppt_x"/>
                                          </p:val>
                                        </p:tav>
                                      </p:tavLst>
                                    </p:anim>
                                    <p:anim calcmode="lin" valueType="num">
                                      <p:cBhvr additive="base">
                                        <p:cTn id="190" dur="5000" fill="hold"/>
                                        <p:tgtEl>
                                          <p:spTgt spid="64558"/>
                                        </p:tgtEl>
                                        <p:attrNameLst>
                                          <p:attrName>ppt_y</p:attrName>
                                        </p:attrNameLst>
                                      </p:cBhvr>
                                      <p:tavLst>
                                        <p:tav tm="0">
                                          <p:val>
                                            <p:strVal val="1+#ppt_h/2"/>
                                          </p:val>
                                        </p:tav>
                                        <p:tav tm="100000">
                                          <p:val>
                                            <p:strVal val="#ppt_y"/>
                                          </p:val>
                                        </p:tav>
                                      </p:tavLst>
                                    </p:anim>
                                  </p:childTnLst>
                                </p:cTn>
                              </p:par>
                            </p:childTnLst>
                          </p:cTn>
                        </p:par>
                      </p:childTnLst>
                    </p:cTn>
                  </p:par>
                  <p:par>
                    <p:cTn id="191" fill="hold" nodeType="clickPar">
                      <p:stCondLst>
                        <p:cond delay="indefinite"/>
                      </p:stCondLst>
                      <p:childTnLst>
                        <p:par>
                          <p:cTn id="192" fill="hold" nodeType="withGroup">
                            <p:stCondLst>
                              <p:cond delay="0"/>
                            </p:stCondLst>
                            <p:childTnLst>
                              <p:par>
                                <p:cTn id="193" presetID="5" presetClass="entr" presetSubtype="10" fill="hold" grpId="0" nodeType="clickEffect">
                                  <p:stCondLst>
                                    <p:cond delay="0"/>
                                  </p:stCondLst>
                                  <p:childTnLst>
                                    <p:set>
                                      <p:cBhvr>
                                        <p:cTn id="194" dur="1" fill="hold">
                                          <p:stCondLst>
                                            <p:cond delay="0"/>
                                          </p:stCondLst>
                                        </p:cTn>
                                        <p:tgtEl>
                                          <p:spTgt spid="64559"/>
                                        </p:tgtEl>
                                        <p:attrNameLst>
                                          <p:attrName>style.visibility</p:attrName>
                                        </p:attrNameLst>
                                      </p:cBhvr>
                                      <p:to>
                                        <p:strVal val="visible"/>
                                      </p:to>
                                    </p:set>
                                    <p:animEffect transition="in" filter="checkerboard(across)">
                                      <p:cBhvr>
                                        <p:cTn id="195" dur="500"/>
                                        <p:tgtEl>
                                          <p:spTgt spid="64559"/>
                                        </p:tgtEl>
                                      </p:cBhvr>
                                    </p:animEffect>
                                  </p:childTnLst>
                                </p:cTn>
                              </p:par>
                            </p:childTnLst>
                          </p:cTn>
                        </p:par>
                      </p:childTnLst>
                    </p:cTn>
                  </p:par>
                  <p:par>
                    <p:cTn id="196" fill="hold" nodeType="clickPar">
                      <p:stCondLst>
                        <p:cond delay="indefinite"/>
                      </p:stCondLst>
                      <p:childTnLst>
                        <p:par>
                          <p:cTn id="197" fill="hold" nodeType="withGroup">
                            <p:stCondLst>
                              <p:cond delay="0"/>
                            </p:stCondLst>
                            <p:childTnLst>
                              <p:par>
                                <p:cTn id="198" presetID="7" presetClass="entr" presetSubtype="4" fill="hold" grpId="0" nodeType="clickEffect">
                                  <p:stCondLst>
                                    <p:cond delay="0"/>
                                  </p:stCondLst>
                                  <p:childTnLst>
                                    <p:set>
                                      <p:cBhvr>
                                        <p:cTn id="199" dur="1" fill="hold">
                                          <p:stCondLst>
                                            <p:cond delay="0"/>
                                          </p:stCondLst>
                                        </p:cTn>
                                        <p:tgtEl>
                                          <p:spTgt spid="64560"/>
                                        </p:tgtEl>
                                        <p:attrNameLst>
                                          <p:attrName>style.visibility</p:attrName>
                                        </p:attrNameLst>
                                      </p:cBhvr>
                                      <p:to>
                                        <p:strVal val="visible"/>
                                      </p:to>
                                    </p:set>
                                    <p:anim calcmode="lin" valueType="num">
                                      <p:cBhvr additive="base">
                                        <p:cTn id="200" dur="5000" fill="hold"/>
                                        <p:tgtEl>
                                          <p:spTgt spid="64560"/>
                                        </p:tgtEl>
                                        <p:attrNameLst>
                                          <p:attrName>ppt_x</p:attrName>
                                        </p:attrNameLst>
                                      </p:cBhvr>
                                      <p:tavLst>
                                        <p:tav tm="0">
                                          <p:val>
                                            <p:strVal val="#ppt_x"/>
                                          </p:val>
                                        </p:tav>
                                        <p:tav tm="100000">
                                          <p:val>
                                            <p:strVal val="#ppt_x"/>
                                          </p:val>
                                        </p:tav>
                                      </p:tavLst>
                                    </p:anim>
                                    <p:anim calcmode="lin" valueType="num">
                                      <p:cBhvr additive="base">
                                        <p:cTn id="201" dur="5000" fill="hold"/>
                                        <p:tgtEl>
                                          <p:spTgt spid="64560"/>
                                        </p:tgtEl>
                                        <p:attrNameLst>
                                          <p:attrName>ppt_y</p:attrName>
                                        </p:attrNameLst>
                                      </p:cBhvr>
                                      <p:tavLst>
                                        <p:tav tm="0">
                                          <p:val>
                                            <p:strVal val="1+#ppt_h/2"/>
                                          </p:val>
                                        </p:tav>
                                        <p:tav tm="100000">
                                          <p:val>
                                            <p:strVal val="#ppt_y"/>
                                          </p:val>
                                        </p:tav>
                                      </p:tavLst>
                                    </p:anim>
                                  </p:childTnLst>
                                </p:cTn>
                              </p:par>
                            </p:childTnLst>
                          </p:cTn>
                        </p:par>
                      </p:childTnLst>
                    </p:cTn>
                  </p:par>
                  <p:par>
                    <p:cTn id="202" fill="hold" nodeType="clickPar">
                      <p:stCondLst>
                        <p:cond delay="indefinite"/>
                      </p:stCondLst>
                      <p:childTnLst>
                        <p:par>
                          <p:cTn id="203" fill="hold" nodeType="withGroup">
                            <p:stCondLst>
                              <p:cond delay="0"/>
                            </p:stCondLst>
                            <p:childTnLst>
                              <p:par>
                                <p:cTn id="204" presetID="12" presetClass="entr" presetSubtype="4" fill="hold" grpId="0" nodeType="clickEffect">
                                  <p:stCondLst>
                                    <p:cond delay="0"/>
                                  </p:stCondLst>
                                  <p:childTnLst>
                                    <p:set>
                                      <p:cBhvr>
                                        <p:cTn id="205" dur="1" fill="hold">
                                          <p:stCondLst>
                                            <p:cond delay="0"/>
                                          </p:stCondLst>
                                        </p:cTn>
                                        <p:tgtEl>
                                          <p:spTgt spid="64562"/>
                                        </p:tgtEl>
                                        <p:attrNameLst>
                                          <p:attrName>style.visibility</p:attrName>
                                        </p:attrNameLst>
                                      </p:cBhvr>
                                      <p:to>
                                        <p:strVal val="visible"/>
                                      </p:to>
                                    </p:set>
                                    <p:animEffect transition="in" filter="slide(fromBottom)">
                                      <p:cBhvr>
                                        <p:cTn id="206" dur="500"/>
                                        <p:tgtEl>
                                          <p:spTgt spid="64562"/>
                                        </p:tgtEl>
                                      </p:cBhvr>
                                    </p:animEffect>
                                  </p:childTnLst>
                                </p:cTn>
                              </p:par>
                            </p:childTnLst>
                          </p:cTn>
                        </p:par>
                      </p:childTnLst>
                    </p:cTn>
                  </p:par>
                  <p:par>
                    <p:cTn id="207" fill="hold" nodeType="clickPar">
                      <p:stCondLst>
                        <p:cond delay="indefinite"/>
                      </p:stCondLst>
                      <p:childTnLst>
                        <p:par>
                          <p:cTn id="208" fill="hold" nodeType="withGroup">
                            <p:stCondLst>
                              <p:cond delay="0"/>
                            </p:stCondLst>
                            <p:childTnLst>
                              <p:par>
                                <p:cTn id="209" presetID="7" presetClass="entr" presetSubtype="8" fill="hold" grpId="0" nodeType="clickEffect">
                                  <p:stCondLst>
                                    <p:cond delay="0"/>
                                  </p:stCondLst>
                                  <p:childTnLst>
                                    <p:set>
                                      <p:cBhvr>
                                        <p:cTn id="210" dur="1" fill="hold">
                                          <p:stCondLst>
                                            <p:cond delay="0"/>
                                          </p:stCondLst>
                                        </p:cTn>
                                        <p:tgtEl>
                                          <p:spTgt spid="64574"/>
                                        </p:tgtEl>
                                        <p:attrNameLst>
                                          <p:attrName>style.visibility</p:attrName>
                                        </p:attrNameLst>
                                      </p:cBhvr>
                                      <p:to>
                                        <p:strVal val="visible"/>
                                      </p:to>
                                    </p:set>
                                    <p:anim calcmode="lin" valueType="num">
                                      <p:cBhvr additive="base">
                                        <p:cTn id="211" dur="5000" fill="hold"/>
                                        <p:tgtEl>
                                          <p:spTgt spid="64574"/>
                                        </p:tgtEl>
                                        <p:attrNameLst>
                                          <p:attrName>ppt_x</p:attrName>
                                        </p:attrNameLst>
                                      </p:cBhvr>
                                      <p:tavLst>
                                        <p:tav tm="0">
                                          <p:val>
                                            <p:strVal val="0-#ppt_w/2"/>
                                          </p:val>
                                        </p:tav>
                                        <p:tav tm="100000">
                                          <p:val>
                                            <p:strVal val="#ppt_x"/>
                                          </p:val>
                                        </p:tav>
                                      </p:tavLst>
                                    </p:anim>
                                    <p:anim calcmode="lin" valueType="num">
                                      <p:cBhvr additive="base">
                                        <p:cTn id="212" dur="5000" fill="hold"/>
                                        <p:tgtEl>
                                          <p:spTgt spid="64574"/>
                                        </p:tgtEl>
                                        <p:attrNameLst>
                                          <p:attrName>ppt_y</p:attrName>
                                        </p:attrNameLst>
                                      </p:cBhvr>
                                      <p:tavLst>
                                        <p:tav tm="0">
                                          <p:val>
                                            <p:strVal val="#ppt_y"/>
                                          </p:val>
                                        </p:tav>
                                        <p:tav tm="100000">
                                          <p:val>
                                            <p:strVal val="#ppt_y"/>
                                          </p:val>
                                        </p:tav>
                                      </p:tavLst>
                                    </p:anim>
                                  </p:childTnLst>
                                </p:cTn>
                              </p:par>
                            </p:childTnLst>
                          </p:cTn>
                        </p:par>
                      </p:childTnLst>
                    </p:cTn>
                  </p:par>
                  <p:par>
                    <p:cTn id="213" fill="hold" nodeType="clickPar">
                      <p:stCondLst>
                        <p:cond delay="indefinite"/>
                      </p:stCondLst>
                      <p:childTnLst>
                        <p:par>
                          <p:cTn id="214" fill="hold" nodeType="withGroup">
                            <p:stCondLst>
                              <p:cond delay="0"/>
                            </p:stCondLst>
                            <p:childTnLst>
                              <p:par>
                                <p:cTn id="215" presetID="2" presetClass="entr" presetSubtype="4" fill="hold" grpId="0" nodeType="clickEffect">
                                  <p:stCondLst>
                                    <p:cond delay="0"/>
                                  </p:stCondLst>
                                  <p:childTnLst>
                                    <p:set>
                                      <p:cBhvr>
                                        <p:cTn id="216" dur="1" fill="hold">
                                          <p:stCondLst>
                                            <p:cond delay="0"/>
                                          </p:stCondLst>
                                        </p:cTn>
                                        <p:tgtEl>
                                          <p:spTgt spid="64561"/>
                                        </p:tgtEl>
                                        <p:attrNameLst>
                                          <p:attrName>style.visibility</p:attrName>
                                        </p:attrNameLst>
                                      </p:cBhvr>
                                      <p:to>
                                        <p:strVal val="visible"/>
                                      </p:to>
                                    </p:set>
                                    <p:anim calcmode="lin" valueType="num">
                                      <p:cBhvr additive="base">
                                        <p:cTn id="217" dur="500" fill="hold"/>
                                        <p:tgtEl>
                                          <p:spTgt spid="64561"/>
                                        </p:tgtEl>
                                        <p:attrNameLst>
                                          <p:attrName>ppt_x</p:attrName>
                                        </p:attrNameLst>
                                      </p:cBhvr>
                                      <p:tavLst>
                                        <p:tav tm="0">
                                          <p:val>
                                            <p:strVal val="#ppt_x"/>
                                          </p:val>
                                        </p:tav>
                                        <p:tav tm="100000">
                                          <p:val>
                                            <p:strVal val="#ppt_x"/>
                                          </p:val>
                                        </p:tav>
                                      </p:tavLst>
                                    </p:anim>
                                    <p:anim calcmode="lin" valueType="num">
                                      <p:cBhvr additive="base">
                                        <p:cTn id="218" dur="500" fill="hold"/>
                                        <p:tgtEl>
                                          <p:spTgt spid="64561"/>
                                        </p:tgtEl>
                                        <p:attrNameLst>
                                          <p:attrName>ppt_y</p:attrName>
                                        </p:attrNameLst>
                                      </p:cBhvr>
                                      <p:tavLst>
                                        <p:tav tm="0">
                                          <p:val>
                                            <p:strVal val="1+#ppt_h/2"/>
                                          </p:val>
                                        </p:tav>
                                        <p:tav tm="100000">
                                          <p:val>
                                            <p:strVal val="#ppt_y"/>
                                          </p:val>
                                        </p:tav>
                                      </p:tavLst>
                                    </p:anim>
                                  </p:childTnLst>
                                </p:cTn>
                              </p:par>
                            </p:childTnLst>
                          </p:cTn>
                        </p:par>
                      </p:childTnLst>
                    </p:cTn>
                  </p:par>
                  <p:par>
                    <p:cTn id="219" fill="hold" nodeType="clickPar">
                      <p:stCondLst>
                        <p:cond delay="indefinite"/>
                      </p:stCondLst>
                      <p:childTnLst>
                        <p:par>
                          <p:cTn id="220" fill="hold" nodeType="withGroup">
                            <p:stCondLst>
                              <p:cond delay="0"/>
                            </p:stCondLst>
                            <p:childTnLst>
                              <p:par>
                                <p:cTn id="221" presetID="12" presetClass="entr" presetSubtype="4" fill="hold" grpId="0" nodeType="clickEffect">
                                  <p:stCondLst>
                                    <p:cond delay="0"/>
                                  </p:stCondLst>
                                  <p:childTnLst>
                                    <p:set>
                                      <p:cBhvr>
                                        <p:cTn id="222" dur="1" fill="hold">
                                          <p:stCondLst>
                                            <p:cond delay="0"/>
                                          </p:stCondLst>
                                        </p:cTn>
                                        <p:tgtEl>
                                          <p:spTgt spid="64563"/>
                                        </p:tgtEl>
                                        <p:attrNameLst>
                                          <p:attrName>style.visibility</p:attrName>
                                        </p:attrNameLst>
                                      </p:cBhvr>
                                      <p:to>
                                        <p:strVal val="visible"/>
                                      </p:to>
                                    </p:set>
                                    <p:animEffect transition="in" filter="slide(fromBottom)">
                                      <p:cBhvr>
                                        <p:cTn id="223" dur="500"/>
                                        <p:tgtEl>
                                          <p:spTgt spid="64563"/>
                                        </p:tgtEl>
                                      </p:cBhvr>
                                    </p:animEffect>
                                  </p:childTnLst>
                                </p:cTn>
                              </p:par>
                            </p:childTnLst>
                          </p:cTn>
                        </p:par>
                      </p:childTnLst>
                    </p:cTn>
                  </p:par>
                  <p:par>
                    <p:cTn id="224" fill="hold" nodeType="clickPar">
                      <p:stCondLst>
                        <p:cond delay="indefinite"/>
                      </p:stCondLst>
                      <p:childTnLst>
                        <p:par>
                          <p:cTn id="225" fill="hold" nodeType="withGroup">
                            <p:stCondLst>
                              <p:cond delay="0"/>
                            </p:stCondLst>
                            <p:childTnLst>
                              <p:par>
                                <p:cTn id="226" presetID="2" presetClass="entr" presetSubtype="4" fill="hold" grpId="0" nodeType="clickEffect">
                                  <p:stCondLst>
                                    <p:cond delay="0"/>
                                  </p:stCondLst>
                                  <p:childTnLst>
                                    <p:set>
                                      <p:cBhvr>
                                        <p:cTn id="227" dur="1" fill="hold">
                                          <p:stCondLst>
                                            <p:cond delay="0"/>
                                          </p:stCondLst>
                                        </p:cTn>
                                        <p:tgtEl>
                                          <p:spTgt spid="64567"/>
                                        </p:tgtEl>
                                        <p:attrNameLst>
                                          <p:attrName>style.visibility</p:attrName>
                                        </p:attrNameLst>
                                      </p:cBhvr>
                                      <p:to>
                                        <p:strVal val="visible"/>
                                      </p:to>
                                    </p:set>
                                    <p:anim calcmode="lin" valueType="num">
                                      <p:cBhvr additive="base">
                                        <p:cTn id="228" dur="500" fill="hold"/>
                                        <p:tgtEl>
                                          <p:spTgt spid="64567"/>
                                        </p:tgtEl>
                                        <p:attrNameLst>
                                          <p:attrName>ppt_x</p:attrName>
                                        </p:attrNameLst>
                                      </p:cBhvr>
                                      <p:tavLst>
                                        <p:tav tm="0">
                                          <p:val>
                                            <p:strVal val="#ppt_x"/>
                                          </p:val>
                                        </p:tav>
                                        <p:tav tm="100000">
                                          <p:val>
                                            <p:strVal val="#ppt_x"/>
                                          </p:val>
                                        </p:tav>
                                      </p:tavLst>
                                    </p:anim>
                                    <p:anim calcmode="lin" valueType="num">
                                      <p:cBhvr additive="base">
                                        <p:cTn id="229" dur="500" fill="hold"/>
                                        <p:tgtEl>
                                          <p:spTgt spid="64567"/>
                                        </p:tgtEl>
                                        <p:attrNameLst>
                                          <p:attrName>ppt_y</p:attrName>
                                        </p:attrNameLst>
                                      </p:cBhvr>
                                      <p:tavLst>
                                        <p:tav tm="0">
                                          <p:val>
                                            <p:strVal val="1+#ppt_h/2"/>
                                          </p:val>
                                        </p:tav>
                                        <p:tav tm="100000">
                                          <p:val>
                                            <p:strVal val="#ppt_y"/>
                                          </p:val>
                                        </p:tav>
                                      </p:tavLst>
                                    </p:anim>
                                  </p:childTnLst>
                                </p:cTn>
                              </p:par>
                            </p:childTnLst>
                          </p:cTn>
                        </p:par>
                      </p:childTnLst>
                    </p:cTn>
                  </p:par>
                  <p:par>
                    <p:cTn id="230" fill="hold" nodeType="clickPar">
                      <p:stCondLst>
                        <p:cond delay="indefinite"/>
                      </p:stCondLst>
                      <p:childTnLst>
                        <p:par>
                          <p:cTn id="231" fill="hold" nodeType="withGroup">
                            <p:stCondLst>
                              <p:cond delay="0"/>
                            </p:stCondLst>
                            <p:childTnLst>
                              <p:par>
                                <p:cTn id="232" presetID="23" presetClass="entr" presetSubtype="528" fill="hold" grpId="0" nodeType="clickEffect">
                                  <p:stCondLst>
                                    <p:cond delay="0"/>
                                  </p:stCondLst>
                                  <p:childTnLst>
                                    <p:set>
                                      <p:cBhvr>
                                        <p:cTn id="233" dur="1" fill="hold">
                                          <p:stCondLst>
                                            <p:cond delay="0"/>
                                          </p:stCondLst>
                                        </p:cTn>
                                        <p:tgtEl>
                                          <p:spTgt spid="64565"/>
                                        </p:tgtEl>
                                        <p:attrNameLst>
                                          <p:attrName>style.visibility</p:attrName>
                                        </p:attrNameLst>
                                      </p:cBhvr>
                                      <p:to>
                                        <p:strVal val="visible"/>
                                      </p:to>
                                    </p:set>
                                    <p:anim calcmode="lin" valueType="num">
                                      <p:cBhvr>
                                        <p:cTn id="234" dur="500" fill="hold"/>
                                        <p:tgtEl>
                                          <p:spTgt spid="64565"/>
                                        </p:tgtEl>
                                        <p:attrNameLst>
                                          <p:attrName>ppt_w</p:attrName>
                                        </p:attrNameLst>
                                      </p:cBhvr>
                                      <p:tavLst>
                                        <p:tav tm="0">
                                          <p:val>
                                            <p:fltVal val="0"/>
                                          </p:val>
                                        </p:tav>
                                        <p:tav tm="100000">
                                          <p:val>
                                            <p:strVal val="#ppt_w"/>
                                          </p:val>
                                        </p:tav>
                                      </p:tavLst>
                                    </p:anim>
                                    <p:anim calcmode="lin" valueType="num">
                                      <p:cBhvr>
                                        <p:cTn id="235" dur="500" fill="hold"/>
                                        <p:tgtEl>
                                          <p:spTgt spid="64565"/>
                                        </p:tgtEl>
                                        <p:attrNameLst>
                                          <p:attrName>ppt_h</p:attrName>
                                        </p:attrNameLst>
                                      </p:cBhvr>
                                      <p:tavLst>
                                        <p:tav tm="0">
                                          <p:val>
                                            <p:fltVal val="0"/>
                                          </p:val>
                                        </p:tav>
                                        <p:tav tm="100000">
                                          <p:val>
                                            <p:strVal val="#ppt_h"/>
                                          </p:val>
                                        </p:tav>
                                      </p:tavLst>
                                    </p:anim>
                                    <p:anim calcmode="lin" valueType="num">
                                      <p:cBhvr>
                                        <p:cTn id="236" dur="500" fill="hold"/>
                                        <p:tgtEl>
                                          <p:spTgt spid="64565"/>
                                        </p:tgtEl>
                                        <p:attrNameLst>
                                          <p:attrName>ppt_x</p:attrName>
                                        </p:attrNameLst>
                                      </p:cBhvr>
                                      <p:tavLst>
                                        <p:tav tm="0">
                                          <p:val>
                                            <p:fltVal val="0.5"/>
                                          </p:val>
                                        </p:tav>
                                        <p:tav tm="100000">
                                          <p:val>
                                            <p:strVal val="#ppt_x"/>
                                          </p:val>
                                        </p:tav>
                                      </p:tavLst>
                                    </p:anim>
                                    <p:anim calcmode="lin" valueType="num">
                                      <p:cBhvr>
                                        <p:cTn id="237" dur="500" fill="hold"/>
                                        <p:tgtEl>
                                          <p:spTgt spid="64565"/>
                                        </p:tgtEl>
                                        <p:attrNameLst>
                                          <p:attrName>ppt_y</p:attrName>
                                        </p:attrNameLst>
                                      </p:cBhvr>
                                      <p:tavLst>
                                        <p:tav tm="0">
                                          <p:val>
                                            <p:fltVal val="0.5"/>
                                          </p:val>
                                        </p:tav>
                                        <p:tav tm="100000">
                                          <p:val>
                                            <p:strVal val="#ppt_y"/>
                                          </p:val>
                                        </p:tav>
                                      </p:tavLst>
                                    </p:anim>
                                  </p:childTnLst>
                                </p:cTn>
                              </p:par>
                            </p:childTnLst>
                          </p:cTn>
                        </p:par>
                      </p:childTnLst>
                    </p:cTn>
                  </p:par>
                  <p:par>
                    <p:cTn id="238" fill="hold" nodeType="clickPar">
                      <p:stCondLst>
                        <p:cond delay="indefinite"/>
                      </p:stCondLst>
                      <p:childTnLst>
                        <p:par>
                          <p:cTn id="239" fill="hold" nodeType="withGroup">
                            <p:stCondLst>
                              <p:cond delay="0"/>
                            </p:stCondLst>
                            <p:childTnLst>
                              <p:par>
                                <p:cTn id="240" presetID="15" presetClass="entr" presetSubtype="0" fill="hold" grpId="0" nodeType="clickEffect">
                                  <p:stCondLst>
                                    <p:cond delay="0"/>
                                  </p:stCondLst>
                                  <p:childTnLst>
                                    <p:set>
                                      <p:cBhvr>
                                        <p:cTn id="241" dur="1" fill="hold">
                                          <p:stCondLst>
                                            <p:cond delay="0"/>
                                          </p:stCondLst>
                                        </p:cTn>
                                        <p:tgtEl>
                                          <p:spTgt spid="64570"/>
                                        </p:tgtEl>
                                        <p:attrNameLst>
                                          <p:attrName>style.visibility</p:attrName>
                                        </p:attrNameLst>
                                      </p:cBhvr>
                                      <p:to>
                                        <p:strVal val="visible"/>
                                      </p:to>
                                    </p:set>
                                    <p:anim calcmode="lin" valueType="num">
                                      <p:cBhvr>
                                        <p:cTn id="242" dur="1000" fill="hold"/>
                                        <p:tgtEl>
                                          <p:spTgt spid="64570"/>
                                        </p:tgtEl>
                                        <p:attrNameLst>
                                          <p:attrName>ppt_w</p:attrName>
                                        </p:attrNameLst>
                                      </p:cBhvr>
                                      <p:tavLst>
                                        <p:tav tm="0">
                                          <p:val>
                                            <p:fltVal val="0"/>
                                          </p:val>
                                        </p:tav>
                                        <p:tav tm="100000">
                                          <p:val>
                                            <p:strVal val="#ppt_w"/>
                                          </p:val>
                                        </p:tav>
                                      </p:tavLst>
                                    </p:anim>
                                    <p:anim calcmode="lin" valueType="num">
                                      <p:cBhvr>
                                        <p:cTn id="243" dur="1000" fill="hold"/>
                                        <p:tgtEl>
                                          <p:spTgt spid="64570"/>
                                        </p:tgtEl>
                                        <p:attrNameLst>
                                          <p:attrName>ppt_h</p:attrName>
                                        </p:attrNameLst>
                                      </p:cBhvr>
                                      <p:tavLst>
                                        <p:tav tm="0">
                                          <p:val>
                                            <p:fltVal val="0"/>
                                          </p:val>
                                        </p:tav>
                                        <p:tav tm="100000">
                                          <p:val>
                                            <p:strVal val="#ppt_h"/>
                                          </p:val>
                                        </p:tav>
                                      </p:tavLst>
                                    </p:anim>
                                    <p:anim calcmode="lin" valueType="num">
                                      <p:cBhvr>
                                        <p:cTn id="244" dur="1000" fill="hold"/>
                                        <p:tgtEl>
                                          <p:spTgt spid="64570"/>
                                        </p:tgtEl>
                                        <p:attrNameLst>
                                          <p:attrName>ppt_x</p:attrName>
                                        </p:attrNameLst>
                                      </p:cBhvr>
                                      <p:tavLst>
                                        <p:tav tm="0" fmla="#ppt_x+(cos(-2*pi*(1-$))*-#ppt_x-sin(-2*pi*(1-$))*(1-#ppt_y))*(1-$)">
                                          <p:val>
                                            <p:fltVal val="0"/>
                                          </p:val>
                                        </p:tav>
                                        <p:tav tm="100000">
                                          <p:val>
                                            <p:fltVal val="1"/>
                                          </p:val>
                                        </p:tav>
                                      </p:tavLst>
                                    </p:anim>
                                    <p:anim calcmode="lin" valueType="num">
                                      <p:cBhvr>
                                        <p:cTn id="245" dur="1000" fill="hold"/>
                                        <p:tgtEl>
                                          <p:spTgt spid="6457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46" fill="hold" nodeType="clickPar">
                      <p:stCondLst>
                        <p:cond delay="indefinite"/>
                      </p:stCondLst>
                      <p:childTnLst>
                        <p:par>
                          <p:cTn id="247" fill="hold" nodeType="withGroup">
                            <p:stCondLst>
                              <p:cond delay="0"/>
                            </p:stCondLst>
                            <p:childTnLst>
                              <p:par>
                                <p:cTn id="248" presetID="23" presetClass="entr" presetSubtype="36" fill="hold" grpId="0" nodeType="clickEffect">
                                  <p:stCondLst>
                                    <p:cond delay="0"/>
                                  </p:stCondLst>
                                  <p:iterate type="lt">
                                    <p:tmPct val="100000"/>
                                  </p:iterate>
                                  <p:childTnLst>
                                    <p:set>
                                      <p:cBhvr>
                                        <p:cTn id="249" dur="1" fill="hold">
                                          <p:stCondLst>
                                            <p:cond delay="0"/>
                                          </p:stCondLst>
                                        </p:cTn>
                                        <p:tgtEl>
                                          <p:spTgt spid="64566"/>
                                        </p:tgtEl>
                                        <p:attrNameLst>
                                          <p:attrName>style.visibility</p:attrName>
                                        </p:attrNameLst>
                                      </p:cBhvr>
                                      <p:to>
                                        <p:strVal val="visible"/>
                                      </p:to>
                                    </p:set>
                                    <p:anim calcmode="lin" valueType="num">
                                      <p:cBhvr>
                                        <p:cTn id="250" dur="75" fill="hold"/>
                                        <p:tgtEl>
                                          <p:spTgt spid="64566"/>
                                        </p:tgtEl>
                                        <p:attrNameLst>
                                          <p:attrName>ppt_w</p:attrName>
                                        </p:attrNameLst>
                                      </p:cBhvr>
                                      <p:tavLst>
                                        <p:tav tm="0">
                                          <p:val>
                                            <p:strVal val="(6*min(max(#ppt_w*#ppt_h,.3),1)-7.4)/-.7*#ppt_w"/>
                                          </p:val>
                                        </p:tav>
                                        <p:tav tm="100000">
                                          <p:val>
                                            <p:strVal val="#ppt_w"/>
                                          </p:val>
                                        </p:tav>
                                      </p:tavLst>
                                    </p:anim>
                                    <p:anim calcmode="lin" valueType="num">
                                      <p:cBhvr>
                                        <p:cTn id="251" dur="75" fill="hold"/>
                                        <p:tgtEl>
                                          <p:spTgt spid="64566"/>
                                        </p:tgtEl>
                                        <p:attrNameLst>
                                          <p:attrName>ppt_h</p:attrName>
                                        </p:attrNameLst>
                                      </p:cBhvr>
                                      <p:tavLst>
                                        <p:tav tm="0">
                                          <p:val>
                                            <p:strVal val="(6*min(max(#ppt_w*#ppt_h,.3),1)-7.4)/-.7*#ppt_h"/>
                                          </p:val>
                                        </p:tav>
                                        <p:tav tm="100000">
                                          <p:val>
                                            <p:strVal val="#ppt_h"/>
                                          </p:val>
                                        </p:tav>
                                      </p:tavLst>
                                    </p:anim>
                                    <p:anim calcmode="lin" valueType="num">
                                      <p:cBhvr>
                                        <p:cTn id="252" dur="75" fill="hold"/>
                                        <p:tgtEl>
                                          <p:spTgt spid="64566"/>
                                        </p:tgtEl>
                                        <p:attrNameLst>
                                          <p:attrName>ppt_x</p:attrName>
                                        </p:attrNameLst>
                                      </p:cBhvr>
                                      <p:tavLst>
                                        <p:tav tm="0">
                                          <p:val>
                                            <p:fltVal val="0.5"/>
                                          </p:val>
                                        </p:tav>
                                        <p:tav tm="100000">
                                          <p:val>
                                            <p:strVal val="#ppt_x"/>
                                          </p:val>
                                        </p:tav>
                                      </p:tavLst>
                                    </p:anim>
                                    <p:anim calcmode="lin" valueType="num">
                                      <p:cBhvr>
                                        <p:cTn id="253" dur="75" fill="hold"/>
                                        <p:tgtEl>
                                          <p:spTgt spid="64566"/>
                                        </p:tgtEl>
                                        <p:attrNameLst>
                                          <p:attrName>ppt_y</p:attrName>
                                        </p:attrNameLst>
                                      </p:cBhvr>
                                      <p:tavLst>
                                        <p:tav tm="0">
                                          <p:val>
                                            <p:strVal val="1+(6*min(max(#ppt_w*#ppt_h,.3),1)-7.4)/-.7*#ppt_h/2"/>
                                          </p:val>
                                        </p:tav>
                                        <p:tav tm="100000">
                                          <p:val>
                                            <p:strVal val="#ppt_y"/>
                                          </p:val>
                                        </p:tav>
                                      </p:tavLst>
                                    </p:anim>
                                  </p:childTnLst>
                                </p:cTn>
                              </p:par>
                            </p:childTnLst>
                          </p:cTn>
                        </p:par>
                      </p:childTnLst>
                    </p:cTn>
                  </p:par>
                  <p:par>
                    <p:cTn id="254" fill="hold" nodeType="clickPar">
                      <p:stCondLst>
                        <p:cond delay="indefinite"/>
                      </p:stCondLst>
                      <p:childTnLst>
                        <p:par>
                          <p:cTn id="255" fill="hold" nodeType="withGroup">
                            <p:stCondLst>
                              <p:cond delay="0"/>
                            </p:stCondLst>
                            <p:childTnLst>
                              <p:par>
                                <p:cTn id="256" presetID="2" presetClass="entr" presetSubtype="4" fill="hold" grpId="0" nodeType="clickEffect">
                                  <p:stCondLst>
                                    <p:cond delay="0"/>
                                  </p:stCondLst>
                                  <p:childTnLst>
                                    <p:set>
                                      <p:cBhvr>
                                        <p:cTn id="257" dur="1" fill="hold">
                                          <p:stCondLst>
                                            <p:cond delay="0"/>
                                          </p:stCondLst>
                                        </p:cTn>
                                        <p:tgtEl>
                                          <p:spTgt spid="64572"/>
                                        </p:tgtEl>
                                        <p:attrNameLst>
                                          <p:attrName>style.visibility</p:attrName>
                                        </p:attrNameLst>
                                      </p:cBhvr>
                                      <p:to>
                                        <p:strVal val="visible"/>
                                      </p:to>
                                    </p:set>
                                    <p:anim calcmode="lin" valueType="num">
                                      <p:cBhvr additive="base">
                                        <p:cTn id="258" dur="500" fill="hold"/>
                                        <p:tgtEl>
                                          <p:spTgt spid="64572"/>
                                        </p:tgtEl>
                                        <p:attrNameLst>
                                          <p:attrName>ppt_x</p:attrName>
                                        </p:attrNameLst>
                                      </p:cBhvr>
                                      <p:tavLst>
                                        <p:tav tm="0">
                                          <p:val>
                                            <p:strVal val="#ppt_x"/>
                                          </p:val>
                                        </p:tav>
                                        <p:tav tm="100000">
                                          <p:val>
                                            <p:strVal val="#ppt_x"/>
                                          </p:val>
                                        </p:tav>
                                      </p:tavLst>
                                    </p:anim>
                                    <p:anim calcmode="lin" valueType="num">
                                      <p:cBhvr additive="base">
                                        <p:cTn id="259" dur="500" fill="hold"/>
                                        <p:tgtEl>
                                          <p:spTgt spid="64572"/>
                                        </p:tgtEl>
                                        <p:attrNameLst>
                                          <p:attrName>ppt_y</p:attrName>
                                        </p:attrNameLst>
                                      </p:cBhvr>
                                      <p:tavLst>
                                        <p:tav tm="0">
                                          <p:val>
                                            <p:strVal val="1+#ppt_h/2"/>
                                          </p:val>
                                        </p:tav>
                                        <p:tav tm="100000">
                                          <p:val>
                                            <p:strVal val="#ppt_y"/>
                                          </p:val>
                                        </p:tav>
                                      </p:tavLst>
                                    </p:anim>
                                  </p:childTnLst>
                                </p:cTn>
                              </p:par>
                            </p:childTnLst>
                          </p:cTn>
                        </p:par>
                      </p:childTnLst>
                    </p:cTn>
                  </p:par>
                  <p:par>
                    <p:cTn id="260" fill="hold" nodeType="clickPar">
                      <p:stCondLst>
                        <p:cond delay="indefinite"/>
                      </p:stCondLst>
                      <p:childTnLst>
                        <p:par>
                          <p:cTn id="261" fill="hold" nodeType="withGroup">
                            <p:stCondLst>
                              <p:cond delay="0"/>
                            </p:stCondLst>
                            <p:childTnLst>
                              <p:par>
                                <p:cTn id="262" presetID="7" presetClass="entr" presetSubtype="4" fill="hold" grpId="0" nodeType="clickEffect">
                                  <p:stCondLst>
                                    <p:cond delay="0"/>
                                  </p:stCondLst>
                                  <p:childTnLst>
                                    <p:set>
                                      <p:cBhvr>
                                        <p:cTn id="263" dur="1" fill="hold">
                                          <p:stCondLst>
                                            <p:cond delay="0"/>
                                          </p:stCondLst>
                                        </p:cTn>
                                        <p:tgtEl>
                                          <p:spTgt spid="64573"/>
                                        </p:tgtEl>
                                        <p:attrNameLst>
                                          <p:attrName>style.visibility</p:attrName>
                                        </p:attrNameLst>
                                      </p:cBhvr>
                                      <p:to>
                                        <p:strVal val="visible"/>
                                      </p:to>
                                    </p:set>
                                    <p:anim calcmode="lin" valueType="num">
                                      <p:cBhvr additive="base">
                                        <p:cTn id="264" dur="5000" fill="hold"/>
                                        <p:tgtEl>
                                          <p:spTgt spid="64573"/>
                                        </p:tgtEl>
                                        <p:attrNameLst>
                                          <p:attrName>ppt_x</p:attrName>
                                        </p:attrNameLst>
                                      </p:cBhvr>
                                      <p:tavLst>
                                        <p:tav tm="0">
                                          <p:val>
                                            <p:strVal val="#ppt_x"/>
                                          </p:val>
                                        </p:tav>
                                        <p:tav tm="100000">
                                          <p:val>
                                            <p:strVal val="#ppt_x"/>
                                          </p:val>
                                        </p:tav>
                                      </p:tavLst>
                                    </p:anim>
                                    <p:anim calcmode="lin" valueType="num">
                                      <p:cBhvr additive="base">
                                        <p:cTn id="265" dur="5000" fill="hold"/>
                                        <p:tgtEl>
                                          <p:spTgt spid="645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34" grpId="0" animBg="1" autoUpdateAnimBg="0"/>
      <p:bldP spid="64535" grpId="0" animBg="1"/>
      <p:bldP spid="64536" grpId="0" animBg="1" autoUpdateAnimBg="0"/>
      <p:bldP spid="64537" grpId="0" animBg="1" autoUpdateAnimBg="0"/>
      <p:bldP spid="64538" grpId="0" animBg="1" autoUpdateAnimBg="0"/>
      <p:bldP spid="64539" grpId="0" animBg="1"/>
      <p:bldP spid="64540" grpId="0" animBg="1"/>
      <p:bldP spid="64541" grpId="0" animBg="1"/>
      <p:bldP spid="64542" grpId="0" animBg="1" autoUpdateAnimBg="0"/>
      <p:bldP spid="64543" grpId="0" animBg="1" autoUpdateAnimBg="0"/>
      <p:bldP spid="64544" grpId="0" animBg="1"/>
      <p:bldP spid="64545" grpId="0" animBg="1"/>
      <p:bldP spid="64546" grpId="0" animBg="1" autoUpdateAnimBg="0"/>
      <p:bldP spid="64547" grpId="0" animBg="1" autoUpdateAnimBg="0"/>
      <p:bldP spid="64548" grpId="0" animBg="1"/>
      <p:bldP spid="64549" grpId="0" animBg="1" autoUpdateAnimBg="0"/>
      <p:bldP spid="64550" grpId="0" animBg="1"/>
      <p:bldP spid="64551" grpId="0" animBg="1"/>
      <p:bldP spid="64552" grpId="0" animBg="1" autoUpdateAnimBg="0"/>
      <p:bldP spid="64553" grpId="0" animBg="1" autoUpdateAnimBg="0"/>
      <p:bldP spid="64554" grpId="0" animBg="1" autoUpdateAnimBg="0"/>
      <p:bldP spid="64555" grpId="0" animBg="1"/>
      <p:bldP spid="64556" grpId="0" animBg="1"/>
      <p:bldP spid="64557" grpId="0" animBg="1" autoUpdateAnimBg="0"/>
      <p:bldP spid="64558" grpId="0" animBg="1"/>
      <p:bldP spid="64559" grpId="0" animBg="1" autoUpdateAnimBg="0"/>
      <p:bldP spid="64560" grpId="0" animBg="1"/>
      <p:bldP spid="64561" grpId="0" animBg="1"/>
      <p:bldP spid="64562" grpId="0" animBg="1" autoUpdateAnimBg="0"/>
      <p:bldP spid="64563" grpId="0" animBg="1" autoUpdateAnimBg="0"/>
      <p:bldP spid="64564" grpId="0" animBg="1"/>
      <p:bldP spid="64565" grpId="0" animBg="1" autoUpdateAnimBg="0"/>
      <p:bldP spid="64566" grpId="0" animBg="1" autoUpdateAnimBg="0"/>
      <p:bldP spid="64567" grpId="0" animBg="1"/>
      <p:bldP spid="64568" grpId="0" animBg="1" autoUpdateAnimBg="0"/>
      <p:bldP spid="64569" grpId="0" animBg="1"/>
      <p:bldP spid="64570" grpId="0" animBg="1"/>
      <p:bldP spid="64571" grpId="0" animBg="1" autoUpdateAnimBg="0"/>
      <p:bldP spid="64572" grpId="0" animBg="1"/>
      <p:bldP spid="64573" grpId="0" animBg="1"/>
      <p:bldP spid="64574" grpId="0" animBg="1"/>
      <p:bldP spid="64575" grpId="0" animBg="1"/>
      <p:bldP spid="64576" grpId="0" animBg="1"/>
      <p:bldP spid="64577" grpId="0" animBg="1" autoUpdateAnimBg="0"/>
      <p:bldP spid="64578"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a:xfrm>
            <a:off x="685800" y="609600"/>
            <a:ext cx="7772400" cy="3657600"/>
          </a:xfrm>
          <a:ln w="57150">
            <a:solidFill>
              <a:schemeClr val="accent2"/>
            </a:solidFill>
            <a:miter lim="800000"/>
            <a:headEnd/>
            <a:tailEnd/>
          </a:ln>
        </p:spPr>
        <p:txBody>
          <a:bodyPr/>
          <a:lstStyle/>
          <a:p>
            <a:r>
              <a:rPr lang="en-US" altLang="en-US" sz="4800" b="1">
                <a:latin typeface="Lucida Console" panose="020B0609040504020204" pitchFamily="49" charset="0"/>
              </a:rPr>
              <a:t>I</a:t>
            </a:r>
            <a:br>
              <a:rPr lang="en-US" altLang="en-US" sz="4800" b="1">
                <a:latin typeface="Lucida Console" panose="020B0609040504020204" pitchFamily="49" charset="0"/>
              </a:rPr>
            </a:br>
            <a:r>
              <a:rPr lang="en-US" altLang="en-US" sz="4800" b="1">
                <a:latin typeface="Lucida Console" panose="020B0609040504020204" pitchFamily="49" charset="0"/>
              </a:rPr>
              <a:t/>
            </a:r>
            <a:br>
              <a:rPr lang="en-US" altLang="en-US" sz="4800" b="1">
                <a:latin typeface="Lucida Console" panose="020B0609040504020204" pitchFamily="49" charset="0"/>
              </a:rPr>
            </a:br>
            <a:r>
              <a:rPr lang="en-US" altLang="en-US" sz="4800" b="1">
                <a:latin typeface="Lucida Console" panose="020B0609040504020204" pitchFamily="49" charset="0"/>
              </a:rPr>
              <a:t>NPWP dan PENGUKUHAN PENGUSAHA KENA PAJAK</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a:xfrm>
            <a:off x="682625" y="76200"/>
            <a:ext cx="7705725" cy="544513"/>
          </a:xfrm>
          <a:ln w="38100">
            <a:solidFill>
              <a:schemeClr val="accent2"/>
            </a:solidFill>
            <a:miter lim="800000"/>
            <a:headEnd/>
            <a:tailEnd/>
          </a:ln>
        </p:spPr>
        <p:txBody>
          <a:bodyPr/>
          <a:lstStyle/>
          <a:p>
            <a:r>
              <a:rPr lang="en-US" altLang="en-US" sz="2800" b="1">
                <a:latin typeface="Tahoma" panose="020B0604030504040204" pitchFamily="34" charset="0"/>
                <a:cs typeface="Times New Roman" panose="02020603050405020304" pitchFamily="18" charset="0"/>
              </a:rPr>
              <a:t>KEWAJIBAN </a:t>
            </a:r>
            <a:r>
              <a:rPr lang="en-US" altLang="en-US" sz="2800" b="1">
                <a:solidFill>
                  <a:schemeClr val="accent2"/>
                </a:solidFill>
                <a:latin typeface="Tahoma" panose="020B0604030504040204" pitchFamily="34" charset="0"/>
                <a:cs typeface="Times New Roman" panose="02020603050405020304" pitchFamily="18" charset="0"/>
              </a:rPr>
              <a:t>MENDAFTARKAN DIRI</a:t>
            </a:r>
            <a:endParaRPr lang="en-US" altLang="en-US" sz="2800" b="1">
              <a:solidFill>
                <a:srgbClr val="008000"/>
              </a:solidFill>
              <a:latin typeface="Tahoma" panose="020B0604030504040204" pitchFamily="34" charset="0"/>
            </a:endParaRPr>
          </a:p>
        </p:txBody>
      </p:sp>
      <p:sp>
        <p:nvSpPr>
          <p:cNvPr id="294915" name="Rectangle 3"/>
          <p:cNvSpPr>
            <a:spLocks noChangeArrowheads="1"/>
          </p:cNvSpPr>
          <p:nvPr/>
        </p:nvSpPr>
        <p:spPr bwMode="auto">
          <a:xfrm>
            <a:off x="107950" y="908050"/>
            <a:ext cx="8861425" cy="1958975"/>
          </a:xfrm>
          <a:prstGeom prst="rect">
            <a:avLst/>
          </a:prstGeom>
          <a:noFill/>
          <a:ln w="38100">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Setiap </a:t>
            </a:r>
            <a:r>
              <a:rPr lang="en-US" altLang="en-US" sz="2000" b="1" u="none">
                <a:solidFill>
                  <a:schemeClr val="accent2"/>
                </a:solidFill>
                <a:latin typeface="Tahoma" panose="020B0604030504040204" pitchFamily="34" charset="0"/>
                <a:cs typeface="Times New Roman" panose="02020603050405020304" pitchFamily="18" charset="0"/>
              </a:rPr>
              <a:t>Wajib Pajak</a:t>
            </a:r>
            <a:r>
              <a:rPr lang="en-US" altLang="en-US" sz="2000" u="none">
                <a:latin typeface="Tahoma" panose="020B0604030504040204" pitchFamily="34" charset="0"/>
                <a:cs typeface="Times New Roman" panose="02020603050405020304" pitchFamily="18" charset="0"/>
              </a:rPr>
              <a:t> </a:t>
            </a:r>
            <a:r>
              <a:rPr lang="en-US" altLang="en-US" sz="2000" i="1" u="none">
                <a:latin typeface="Tahoma" panose="020B0604030504040204" pitchFamily="34" charset="0"/>
                <a:cs typeface="Times New Roman" panose="02020603050405020304" pitchFamily="18" charset="0"/>
              </a:rPr>
              <a:t>yang telah memenuhi persyaratan </a:t>
            </a:r>
            <a:r>
              <a:rPr lang="en-US" altLang="en-US" sz="2000" i="1" u="none">
                <a:solidFill>
                  <a:schemeClr val="accent2"/>
                </a:solidFill>
                <a:latin typeface="Tahoma" panose="020B0604030504040204" pitchFamily="34" charset="0"/>
                <a:cs typeface="Times New Roman" panose="02020603050405020304" pitchFamily="18" charset="0"/>
              </a:rPr>
              <a:t>subjektif </a:t>
            </a:r>
            <a:r>
              <a:rPr lang="en-US" altLang="en-US" sz="2000" i="1" u="none">
                <a:latin typeface="Tahoma" panose="020B0604030504040204" pitchFamily="34" charset="0"/>
                <a:cs typeface="Times New Roman" panose="02020603050405020304" pitchFamily="18" charset="0"/>
              </a:rPr>
              <a:t>dan </a:t>
            </a:r>
            <a:r>
              <a:rPr lang="en-US" altLang="en-US" sz="2000" i="1" u="none">
                <a:solidFill>
                  <a:schemeClr val="accent2"/>
                </a:solidFill>
                <a:latin typeface="Tahoma" panose="020B0604030504040204" pitchFamily="34" charset="0"/>
                <a:cs typeface="Times New Roman" panose="02020603050405020304" pitchFamily="18" charset="0"/>
              </a:rPr>
              <a:t>objektif  </a:t>
            </a:r>
            <a:r>
              <a:rPr lang="en-US" altLang="en-US" sz="2000" i="1" u="none">
                <a:latin typeface="Tahoma" panose="020B0604030504040204" pitchFamily="34" charset="0"/>
                <a:cs typeface="Times New Roman" panose="02020603050405020304" pitchFamily="18" charset="0"/>
              </a:rPr>
              <a:t>sesuai dengan ketentuan peraturan perundang-undangan perpajakan </a:t>
            </a:r>
            <a:r>
              <a:rPr lang="en-US" altLang="en-US" sz="2000" u="none">
                <a:latin typeface="Tahoma" panose="020B0604030504040204" pitchFamily="34" charset="0"/>
                <a:cs typeface="Times New Roman" panose="02020603050405020304" pitchFamily="18" charset="0"/>
              </a:rPr>
              <a:t>wajib </a:t>
            </a:r>
            <a:r>
              <a:rPr lang="en-US" altLang="en-US" sz="2000" b="1" u="none">
                <a:solidFill>
                  <a:schemeClr val="accent2"/>
                </a:solidFill>
                <a:latin typeface="Tahoma" panose="020B0604030504040204" pitchFamily="34" charset="0"/>
                <a:cs typeface="Times New Roman" panose="02020603050405020304" pitchFamily="18" charset="0"/>
              </a:rPr>
              <a:t>mendaftarkan diri</a:t>
            </a:r>
            <a:r>
              <a:rPr lang="en-US" altLang="en-US" sz="2000" u="none">
                <a:latin typeface="Tahoma" panose="020B0604030504040204" pitchFamily="34" charset="0"/>
                <a:cs typeface="Times New Roman" panose="02020603050405020304" pitchFamily="18" charset="0"/>
              </a:rPr>
              <a:t> pada kantor Direktorat Jenderal Pajak yang wilayah kerjanya meliputi tempat tinggal atau tempat kedudukan Wajib Pajak dan kepadanya </a:t>
            </a:r>
            <a:r>
              <a:rPr lang="en-US" altLang="en-US" sz="2000" b="1">
                <a:cs typeface="Times New Roman" panose="02020603050405020304" pitchFamily="18" charset="0"/>
              </a:rPr>
              <a:t>diberikan Nomor Pokok Wajib Pajak</a:t>
            </a:r>
            <a:r>
              <a:rPr lang="en-US" altLang="en-US" sz="2000" u="none">
                <a:latin typeface="Tahoma" panose="020B0604030504040204" pitchFamily="34" charset="0"/>
                <a:cs typeface="Times New Roman" panose="02020603050405020304" pitchFamily="18" charset="0"/>
              </a:rPr>
              <a:t>.</a:t>
            </a:r>
            <a:r>
              <a:rPr lang="en-GB" altLang="en-US" sz="2000" u="none">
                <a:latin typeface="Tahoma" panose="020B0604030504040204" pitchFamily="34" charset="0"/>
              </a:rPr>
              <a:t> </a:t>
            </a:r>
          </a:p>
          <a:p>
            <a:r>
              <a:rPr lang="en-GB" altLang="en-US" sz="2000" b="1" u="none">
                <a:solidFill>
                  <a:srgbClr val="990000"/>
                </a:solidFill>
                <a:latin typeface="Tempus Sans ITC" panose="04020404030D07020202" pitchFamily="82" charset="0"/>
              </a:rPr>
              <a:t>(Pasal 2 angka 1 UU KUP)</a:t>
            </a:r>
          </a:p>
        </p:txBody>
      </p:sp>
      <p:sp>
        <p:nvSpPr>
          <p:cNvPr id="294917" name="AutoShape 5"/>
          <p:cNvSpPr>
            <a:spLocks noChangeArrowheads="1"/>
          </p:cNvSpPr>
          <p:nvPr/>
        </p:nvSpPr>
        <p:spPr bwMode="auto">
          <a:xfrm>
            <a:off x="4106863" y="549275"/>
            <a:ext cx="609600"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4918" name="Line 6"/>
          <p:cNvSpPr>
            <a:spLocks noChangeShapeType="1"/>
          </p:cNvSpPr>
          <p:nvPr/>
        </p:nvSpPr>
        <p:spPr bwMode="auto">
          <a:xfrm flipH="1">
            <a:off x="684213" y="1268413"/>
            <a:ext cx="6551612" cy="1800225"/>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4919" name="Rectangle 7"/>
          <p:cNvSpPr>
            <a:spLocks noChangeArrowheads="1"/>
          </p:cNvSpPr>
          <p:nvPr/>
        </p:nvSpPr>
        <p:spPr bwMode="auto">
          <a:xfrm>
            <a:off x="107950" y="2997200"/>
            <a:ext cx="4105275" cy="1330325"/>
          </a:xfrm>
          <a:prstGeom prst="rect">
            <a:avLst/>
          </a:prstGeom>
          <a:noFill/>
          <a:ln w="19050">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b="1" u="none"/>
              <a:t>Sesuai dengan ketentuan mengenai subjek pajak dalam UU PPh 1984 dan perubahannya.</a:t>
            </a:r>
          </a:p>
        </p:txBody>
      </p:sp>
      <p:sp>
        <p:nvSpPr>
          <p:cNvPr id="294920" name="Line 8"/>
          <p:cNvSpPr>
            <a:spLocks noChangeShapeType="1"/>
          </p:cNvSpPr>
          <p:nvPr/>
        </p:nvSpPr>
        <p:spPr bwMode="auto">
          <a:xfrm>
            <a:off x="1476375" y="1557338"/>
            <a:ext cx="5040313" cy="144145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4921" name="Rectangle 9"/>
          <p:cNvSpPr>
            <a:spLocks noChangeArrowheads="1"/>
          </p:cNvSpPr>
          <p:nvPr/>
        </p:nvSpPr>
        <p:spPr bwMode="auto">
          <a:xfrm>
            <a:off x="4427538" y="2997200"/>
            <a:ext cx="4537075" cy="1333500"/>
          </a:xfrm>
          <a:prstGeom prst="rect">
            <a:avLst/>
          </a:prstGeom>
          <a:noFill/>
          <a:ln w="19050">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1600" b="1" u="none">
                <a:latin typeface="Tahoma" panose="020B0604030504040204" pitchFamily="34" charset="0"/>
              </a:rPr>
              <a:t>Persyaratan bagi subjek pajak yang menerima atau memperoleh penghasilan atau diwajibkan untuk melakukan pemotongan/pemungutan sesuai UU PPh 1984 dan perubahannya</a:t>
            </a:r>
          </a:p>
        </p:txBody>
      </p:sp>
      <p:sp>
        <p:nvSpPr>
          <p:cNvPr id="294922" name="AutoShape 10"/>
          <p:cNvSpPr>
            <a:spLocks noChangeArrowheads="1"/>
          </p:cNvSpPr>
          <p:nvPr/>
        </p:nvSpPr>
        <p:spPr bwMode="auto">
          <a:xfrm>
            <a:off x="73025" y="2924175"/>
            <a:ext cx="250825" cy="2159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4923" name="AutoShape 11"/>
          <p:cNvSpPr>
            <a:spLocks noChangeArrowheads="1"/>
          </p:cNvSpPr>
          <p:nvPr/>
        </p:nvSpPr>
        <p:spPr bwMode="auto">
          <a:xfrm>
            <a:off x="4356100" y="2925763"/>
            <a:ext cx="250825" cy="2159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4924" name="Rectangle 12"/>
          <p:cNvSpPr>
            <a:spLocks noChangeArrowheads="1"/>
          </p:cNvSpPr>
          <p:nvPr/>
        </p:nvSpPr>
        <p:spPr bwMode="auto">
          <a:xfrm>
            <a:off x="250825" y="4519613"/>
            <a:ext cx="8642350" cy="925512"/>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u="none">
                <a:latin typeface="Tahoma" panose="020B0604030504040204" pitchFamily="34" charset="0"/>
              </a:rPr>
              <a:t>Kewajiban mendaftarkan diri tsb berlaku pula thd wanita kawin yg dikenai pajak secara terpisah karena hidup terpisah berdasarkan keputusan hakim atau dikehendaki secara tertulis berdasarkan perjanjian pemisahan penghasilan </a:t>
            </a:r>
            <a:r>
              <a:rPr lang="en-US" altLang="en-US" sz="1800" u="none">
                <a:latin typeface="Tahoma" panose="020B0604030504040204" pitchFamily="34" charset="0"/>
              </a:rPr>
              <a:t>&amp;</a:t>
            </a:r>
            <a:r>
              <a:rPr lang="id-ID" altLang="en-US" sz="1800" u="none">
                <a:latin typeface="Tahoma" panose="020B0604030504040204" pitchFamily="34" charset="0"/>
              </a:rPr>
              <a:t> harta.</a:t>
            </a:r>
            <a:r>
              <a:rPr lang="en-US" altLang="en-US" sz="1800" u="none">
                <a:latin typeface="Tahoma" panose="020B0604030504040204" pitchFamily="34" charset="0"/>
              </a:rPr>
              <a:t> </a:t>
            </a:r>
          </a:p>
        </p:txBody>
      </p:sp>
      <p:sp>
        <p:nvSpPr>
          <p:cNvPr id="294926" name="Rectangle 14"/>
          <p:cNvSpPr>
            <a:spLocks noChangeArrowheads="1"/>
          </p:cNvSpPr>
          <p:nvPr/>
        </p:nvSpPr>
        <p:spPr bwMode="auto">
          <a:xfrm>
            <a:off x="250825" y="5599113"/>
            <a:ext cx="8642350" cy="925512"/>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u="none">
                <a:latin typeface="Tahoma" panose="020B0604030504040204" pitchFamily="34" charset="0"/>
              </a:rPr>
              <a:t>Wanita kawin selain tsb di atas dapat mendaftarkan diri untuk memperoleh N</a:t>
            </a:r>
            <a:r>
              <a:rPr lang="en-US" altLang="en-US" sz="1800" u="none">
                <a:latin typeface="Tahoma" panose="020B0604030504040204" pitchFamily="34" charset="0"/>
              </a:rPr>
              <a:t>PWP</a:t>
            </a:r>
            <a:r>
              <a:rPr lang="id-ID" altLang="en-US" sz="1800" u="none">
                <a:latin typeface="Tahoma" panose="020B0604030504040204" pitchFamily="34" charset="0"/>
              </a:rPr>
              <a:t> atas namanya sendiri agar wanita kawin tsb dapat melaksanakan hak </a:t>
            </a:r>
            <a:r>
              <a:rPr lang="en-US" altLang="en-US" sz="1800" u="none">
                <a:latin typeface="Tahoma" panose="020B0604030504040204" pitchFamily="34" charset="0"/>
              </a:rPr>
              <a:t>&amp;</a:t>
            </a:r>
            <a:r>
              <a:rPr lang="id-ID" altLang="en-US" sz="1800" u="none">
                <a:latin typeface="Tahoma" panose="020B0604030504040204" pitchFamily="34" charset="0"/>
              </a:rPr>
              <a:t> memenuhi kewajiban perpajakannya terpisah dari hak </a:t>
            </a:r>
            <a:r>
              <a:rPr lang="en-US" altLang="en-US" sz="1800" u="none">
                <a:latin typeface="Tahoma" panose="020B0604030504040204" pitchFamily="34" charset="0"/>
              </a:rPr>
              <a:t>&amp;</a:t>
            </a:r>
            <a:r>
              <a:rPr lang="id-ID" altLang="en-US" sz="1800" u="none">
                <a:latin typeface="Tahoma" panose="020B0604030504040204" pitchFamily="34" charset="0"/>
              </a:rPr>
              <a:t> kewajiban perpajakan suaminya.</a:t>
            </a:r>
            <a:r>
              <a:rPr lang="en-US" altLang="en-US" sz="1800" u="none">
                <a:latin typeface="Tahoma" panose="020B0604030504040204" pitchFamily="34" charset="0"/>
              </a:rPr>
              <a:t> </a:t>
            </a:r>
          </a:p>
        </p:txBody>
      </p:sp>
      <p:sp>
        <p:nvSpPr>
          <p:cNvPr id="294927" name="AutoShape 15"/>
          <p:cNvSpPr>
            <a:spLocks noChangeArrowheads="1"/>
          </p:cNvSpPr>
          <p:nvPr/>
        </p:nvSpPr>
        <p:spPr bwMode="auto">
          <a:xfrm>
            <a:off x="179388" y="4437063"/>
            <a:ext cx="250825" cy="2159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4928" name="AutoShape 16"/>
          <p:cNvSpPr>
            <a:spLocks noChangeArrowheads="1"/>
          </p:cNvSpPr>
          <p:nvPr/>
        </p:nvSpPr>
        <p:spPr bwMode="auto">
          <a:xfrm>
            <a:off x="179388" y="5516563"/>
            <a:ext cx="250825" cy="2159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4914"/>
                                        </p:tgtEl>
                                        <p:attrNameLst>
                                          <p:attrName>style.visibility</p:attrName>
                                        </p:attrNameLst>
                                      </p:cBhvr>
                                      <p:to>
                                        <p:strVal val="visible"/>
                                      </p:to>
                                    </p:set>
                                    <p:anim calcmode="lin" valueType="num">
                                      <p:cBhvr additive="base">
                                        <p:cTn id="7" dur="500" fill="hold"/>
                                        <p:tgtEl>
                                          <p:spTgt spid="294914"/>
                                        </p:tgtEl>
                                        <p:attrNameLst>
                                          <p:attrName>ppt_x</p:attrName>
                                        </p:attrNameLst>
                                      </p:cBhvr>
                                      <p:tavLst>
                                        <p:tav tm="0">
                                          <p:val>
                                            <p:strVal val="0-#ppt_w/2"/>
                                          </p:val>
                                        </p:tav>
                                        <p:tav tm="100000">
                                          <p:val>
                                            <p:strVal val="#ppt_x"/>
                                          </p:val>
                                        </p:tav>
                                      </p:tavLst>
                                    </p:anim>
                                    <p:anim calcmode="lin" valueType="num">
                                      <p:cBhvr additive="base">
                                        <p:cTn id="8" dur="500" fill="hold"/>
                                        <p:tgtEl>
                                          <p:spTgt spid="2949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4917"/>
                                        </p:tgtEl>
                                        <p:attrNameLst>
                                          <p:attrName>style.visibility</p:attrName>
                                        </p:attrNameLst>
                                      </p:cBhvr>
                                      <p:to>
                                        <p:strVal val="visible"/>
                                      </p:to>
                                    </p:set>
                                    <p:anim calcmode="lin" valueType="num">
                                      <p:cBhvr additive="base">
                                        <p:cTn id="13" dur="500" fill="hold"/>
                                        <p:tgtEl>
                                          <p:spTgt spid="294917"/>
                                        </p:tgtEl>
                                        <p:attrNameLst>
                                          <p:attrName>ppt_x</p:attrName>
                                        </p:attrNameLst>
                                      </p:cBhvr>
                                      <p:tavLst>
                                        <p:tav tm="0">
                                          <p:val>
                                            <p:strVal val="0-#ppt_w/2"/>
                                          </p:val>
                                        </p:tav>
                                        <p:tav tm="100000">
                                          <p:val>
                                            <p:strVal val="#ppt_x"/>
                                          </p:val>
                                        </p:tav>
                                      </p:tavLst>
                                    </p:anim>
                                    <p:anim calcmode="lin" valueType="num">
                                      <p:cBhvr additive="base">
                                        <p:cTn id="14" dur="500" fill="hold"/>
                                        <p:tgtEl>
                                          <p:spTgt spid="29491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4915"/>
                                        </p:tgtEl>
                                        <p:attrNameLst>
                                          <p:attrName>style.visibility</p:attrName>
                                        </p:attrNameLst>
                                      </p:cBhvr>
                                      <p:to>
                                        <p:strVal val="visible"/>
                                      </p:to>
                                    </p:set>
                                    <p:anim calcmode="lin" valueType="num">
                                      <p:cBhvr additive="base">
                                        <p:cTn id="19" dur="500" fill="hold"/>
                                        <p:tgtEl>
                                          <p:spTgt spid="294915"/>
                                        </p:tgtEl>
                                        <p:attrNameLst>
                                          <p:attrName>ppt_x</p:attrName>
                                        </p:attrNameLst>
                                      </p:cBhvr>
                                      <p:tavLst>
                                        <p:tav tm="0">
                                          <p:val>
                                            <p:strVal val="0-#ppt_w/2"/>
                                          </p:val>
                                        </p:tav>
                                        <p:tav tm="100000">
                                          <p:val>
                                            <p:strVal val="#ppt_x"/>
                                          </p:val>
                                        </p:tav>
                                      </p:tavLst>
                                    </p:anim>
                                    <p:anim calcmode="lin" valueType="num">
                                      <p:cBhvr additive="base">
                                        <p:cTn id="20" dur="500" fill="hold"/>
                                        <p:tgtEl>
                                          <p:spTgt spid="29491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94918"/>
                                        </p:tgtEl>
                                        <p:attrNameLst>
                                          <p:attrName>style.visibility</p:attrName>
                                        </p:attrNameLst>
                                      </p:cBhvr>
                                      <p:to>
                                        <p:strVal val="visible"/>
                                      </p:to>
                                    </p:set>
                                    <p:animEffect transition="in" filter="blinds(horizontal)">
                                      <p:cBhvr>
                                        <p:cTn id="25" dur="500"/>
                                        <p:tgtEl>
                                          <p:spTgt spid="29491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94919"/>
                                        </p:tgtEl>
                                        <p:attrNameLst>
                                          <p:attrName>style.visibility</p:attrName>
                                        </p:attrNameLst>
                                      </p:cBhvr>
                                      <p:to>
                                        <p:strVal val="visible"/>
                                      </p:to>
                                    </p:set>
                                    <p:anim calcmode="lin" valueType="num">
                                      <p:cBhvr additive="base">
                                        <p:cTn id="30" dur="500" fill="hold"/>
                                        <p:tgtEl>
                                          <p:spTgt spid="294919"/>
                                        </p:tgtEl>
                                        <p:attrNameLst>
                                          <p:attrName>ppt_x</p:attrName>
                                        </p:attrNameLst>
                                      </p:cBhvr>
                                      <p:tavLst>
                                        <p:tav tm="0">
                                          <p:val>
                                            <p:strVal val="0-#ppt_w/2"/>
                                          </p:val>
                                        </p:tav>
                                        <p:tav tm="100000">
                                          <p:val>
                                            <p:strVal val="#ppt_x"/>
                                          </p:val>
                                        </p:tav>
                                      </p:tavLst>
                                    </p:anim>
                                    <p:anim calcmode="lin" valueType="num">
                                      <p:cBhvr additive="base">
                                        <p:cTn id="31" dur="500" fill="hold"/>
                                        <p:tgtEl>
                                          <p:spTgt spid="294919"/>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94922"/>
                                        </p:tgtEl>
                                        <p:attrNameLst>
                                          <p:attrName>style.visibility</p:attrName>
                                        </p:attrNameLst>
                                      </p:cBhvr>
                                      <p:to>
                                        <p:strVal val="visible"/>
                                      </p:to>
                                    </p:set>
                                    <p:animEffect transition="in" filter="blinds(horizontal)">
                                      <p:cBhvr>
                                        <p:cTn id="36" dur="500"/>
                                        <p:tgtEl>
                                          <p:spTgt spid="29492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294920"/>
                                        </p:tgtEl>
                                        <p:attrNameLst>
                                          <p:attrName>style.visibility</p:attrName>
                                        </p:attrNameLst>
                                      </p:cBhvr>
                                      <p:to>
                                        <p:strVal val="visible"/>
                                      </p:to>
                                    </p:set>
                                    <p:animEffect transition="in" filter="blinds(horizontal)">
                                      <p:cBhvr>
                                        <p:cTn id="41" dur="500"/>
                                        <p:tgtEl>
                                          <p:spTgt spid="29492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94921"/>
                                        </p:tgtEl>
                                        <p:attrNameLst>
                                          <p:attrName>style.visibility</p:attrName>
                                        </p:attrNameLst>
                                      </p:cBhvr>
                                      <p:to>
                                        <p:strVal val="visible"/>
                                      </p:to>
                                    </p:set>
                                    <p:anim calcmode="lin" valueType="num">
                                      <p:cBhvr additive="base">
                                        <p:cTn id="46" dur="500" fill="hold"/>
                                        <p:tgtEl>
                                          <p:spTgt spid="294921"/>
                                        </p:tgtEl>
                                        <p:attrNameLst>
                                          <p:attrName>ppt_x</p:attrName>
                                        </p:attrNameLst>
                                      </p:cBhvr>
                                      <p:tavLst>
                                        <p:tav tm="0">
                                          <p:val>
                                            <p:strVal val="0-#ppt_w/2"/>
                                          </p:val>
                                        </p:tav>
                                        <p:tav tm="100000">
                                          <p:val>
                                            <p:strVal val="#ppt_x"/>
                                          </p:val>
                                        </p:tav>
                                      </p:tavLst>
                                    </p:anim>
                                    <p:anim calcmode="lin" valueType="num">
                                      <p:cBhvr additive="base">
                                        <p:cTn id="47" dur="500" fill="hold"/>
                                        <p:tgtEl>
                                          <p:spTgt spid="294921"/>
                                        </p:tgtEl>
                                        <p:attrNameLst>
                                          <p:attrName>ppt_y</p:attrName>
                                        </p:attrNameLst>
                                      </p:cBhvr>
                                      <p:tavLst>
                                        <p:tav tm="0">
                                          <p:val>
                                            <p:strVal val="#ppt_y"/>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94923"/>
                                        </p:tgtEl>
                                        <p:attrNameLst>
                                          <p:attrName>style.visibility</p:attrName>
                                        </p:attrNameLst>
                                      </p:cBhvr>
                                      <p:to>
                                        <p:strVal val="visible"/>
                                      </p:to>
                                    </p:set>
                                    <p:animEffect transition="in" filter="blinds(horizontal)">
                                      <p:cBhvr>
                                        <p:cTn id="52" dur="500"/>
                                        <p:tgtEl>
                                          <p:spTgt spid="29492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55" presetClass="entr" presetSubtype="0" fill="hold" grpId="0" nodeType="clickEffect">
                                  <p:stCondLst>
                                    <p:cond delay="0"/>
                                  </p:stCondLst>
                                  <p:childTnLst>
                                    <p:set>
                                      <p:cBhvr>
                                        <p:cTn id="56" dur="1" fill="hold">
                                          <p:stCondLst>
                                            <p:cond delay="0"/>
                                          </p:stCondLst>
                                        </p:cTn>
                                        <p:tgtEl>
                                          <p:spTgt spid="294924"/>
                                        </p:tgtEl>
                                        <p:attrNameLst>
                                          <p:attrName>style.visibility</p:attrName>
                                        </p:attrNameLst>
                                      </p:cBhvr>
                                      <p:to>
                                        <p:strVal val="visible"/>
                                      </p:to>
                                    </p:set>
                                    <p:anim calcmode="lin" valueType="num">
                                      <p:cBhvr>
                                        <p:cTn id="57" dur="1000" fill="hold"/>
                                        <p:tgtEl>
                                          <p:spTgt spid="294924"/>
                                        </p:tgtEl>
                                        <p:attrNameLst>
                                          <p:attrName>ppt_w</p:attrName>
                                        </p:attrNameLst>
                                      </p:cBhvr>
                                      <p:tavLst>
                                        <p:tav tm="0">
                                          <p:val>
                                            <p:strVal val="#ppt_w*0.70"/>
                                          </p:val>
                                        </p:tav>
                                        <p:tav tm="100000">
                                          <p:val>
                                            <p:strVal val="#ppt_w"/>
                                          </p:val>
                                        </p:tav>
                                      </p:tavLst>
                                    </p:anim>
                                    <p:anim calcmode="lin" valueType="num">
                                      <p:cBhvr>
                                        <p:cTn id="58" dur="1000" fill="hold"/>
                                        <p:tgtEl>
                                          <p:spTgt spid="294924"/>
                                        </p:tgtEl>
                                        <p:attrNameLst>
                                          <p:attrName>ppt_h</p:attrName>
                                        </p:attrNameLst>
                                      </p:cBhvr>
                                      <p:tavLst>
                                        <p:tav tm="0">
                                          <p:val>
                                            <p:strVal val="#ppt_h"/>
                                          </p:val>
                                        </p:tav>
                                        <p:tav tm="100000">
                                          <p:val>
                                            <p:strVal val="#ppt_h"/>
                                          </p:val>
                                        </p:tav>
                                      </p:tavLst>
                                    </p:anim>
                                    <p:animEffect transition="in" filter="fade">
                                      <p:cBhvr>
                                        <p:cTn id="59" dur="1000"/>
                                        <p:tgtEl>
                                          <p:spTgt spid="294924"/>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294927"/>
                                        </p:tgtEl>
                                        <p:attrNameLst>
                                          <p:attrName>style.visibility</p:attrName>
                                        </p:attrNameLst>
                                      </p:cBhvr>
                                      <p:to>
                                        <p:strVal val="visible"/>
                                      </p:to>
                                    </p:set>
                                    <p:animEffect transition="in" filter="blinds(horizontal)">
                                      <p:cBhvr>
                                        <p:cTn id="64" dur="500"/>
                                        <p:tgtEl>
                                          <p:spTgt spid="294927"/>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55" presetClass="entr" presetSubtype="0" fill="hold" grpId="0" nodeType="clickEffect">
                                  <p:stCondLst>
                                    <p:cond delay="0"/>
                                  </p:stCondLst>
                                  <p:childTnLst>
                                    <p:set>
                                      <p:cBhvr>
                                        <p:cTn id="68" dur="1" fill="hold">
                                          <p:stCondLst>
                                            <p:cond delay="0"/>
                                          </p:stCondLst>
                                        </p:cTn>
                                        <p:tgtEl>
                                          <p:spTgt spid="294926"/>
                                        </p:tgtEl>
                                        <p:attrNameLst>
                                          <p:attrName>style.visibility</p:attrName>
                                        </p:attrNameLst>
                                      </p:cBhvr>
                                      <p:to>
                                        <p:strVal val="visible"/>
                                      </p:to>
                                    </p:set>
                                    <p:anim calcmode="lin" valueType="num">
                                      <p:cBhvr>
                                        <p:cTn id="69" dur="1000" fill="hold"/>
                                        <p:tgtEl>
                                          <p:spTgt spid="294926"/>
                                        </p:tgtEl>
                                        <p:attrNameLst>
                                          <p:attrName>ppt_w</p:attrName>
                                        </p:attrNameLst>
                                      </p:cBhvr>
                                      <p:tavLst>
                                        <p:tav tm="0">
                                          <p:val>
                                            <p:strVal val="#ppt_w*0.70"/>
                                          </p:val>
                                        </p:tav>
                                        <p:tav tm="100000">
                                          <p:val>
                                            <p:strVal val="#ppt_w"/>
                                          </p:val>
                                        </p:tav>
                                      </p:tavLst>
                                    </p:anim>
                                    <p:anim calcmode="lin" valueType="num">
                                      <p:cBhvr>
                                        <p:cTn id="70" dur="1000" fill="hold"/>
                                        <p:tgtEl>
                                          <p:spTgt spid="294926"/>
                                        </p:tgtEl>
                                        <p:attrNameLst>
                                          <p:attrName>ppt_h</p:attrName>
                                        </p:attrNameLst>
                                      </p:cBhvr>
                                      <p:tavLst>
                                        <p:tav tm="0">
                                          <p:val>
                                            <p:strVal val="#ppt_h"/>
                                          </p:val>
                                        </p:tav>
                                        <p:tav tm="100000">
                                          <p:val>
                                            <p:strVal val="#ppt_h"/>
                                          </p:val>
                                        </p:tav>
                                      </p:tavLst>
                                    </p:anim>
                                    <p:animEffect transition="in" filter="fade">
                                      <p:cBhvr>
                                        <p:cTn id="71" dur="1000"/>
                                        <p:tgtEl>
                                          <p:spTgt spid="294926"/>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294928"/>
                                        </p:tgtEl>
                                        <p:attrNameLst>
                                          <p:attrName>style.visibility</p:attrName>
                                        </p:attrNameLst>
                                      </p:cBhvr>
                                      <p:to>
                                        <p:strVal val="visible"/>
                                      </p:to>
                                    </p:set>
                                    <p:animEffect transition="in" filter="blinds(horizontal)">
                                      <p:cBhvr>
                                        <p:cTn id="76" dur="500"/>
                                        <p:tgtEl>
                                          <p:spTgt spid="2949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4" grpId="0" animBg="1" autoUpdateAnimBg="0"/>
      <p:bldP spid="294915" grpId="0" animBg="1" autoUpdateAnimBg="0"/>
      <p:bldP spid="294917" grpId="0" animBg="1"/>
      <p:bldP spid="294918" grpId="0" animBg="1"/>
      <p:bldP spid="294919" grpId="0" animBg="1" autoUpdateAnimBg="0"/>
      <p:bldP spid="294920" grpId="0" animBg="1"/>
      <p:bldP spid="294921" grpId="0" animBg="1" autoUpdateAnimBg="0"/>
      <p:bldP spid="294922" grpId="0" animBg="1"/>
      <p:bldP spid="294923" grpId="0" animBg="1"/>
      <p:bldP spid="294924" grpId="0" animBg="1"/>
      <p:bldP spid="294926" grpId="0" animBg="1"/>
      <p:bldP spid="294927" grpId="0" animBg="1"/>
      <p:bldP spid="29492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a:xfrm>
            <a:off x="827088" y="76200"/>
            <a:ext cx="7561262" cy="473075"/>
          </a:xfrm>
          <a:ln w="38100">
            <a:solidFill>
              <a:schemeClr val="accent2"/>
            </a:solidFill>
            <a:miter lim="800000"/>
            <a:headEnd/>
            <a:tailEnd/>
          </a:ln>
        </p:spPr>
        <p:txBody>
          <a:bodyPr/>
          <a:lstStyle/>
          <a:p>
            <a:r>
              <a:rPr lang="en-US" altLang="en-US" sz="2800" b="1">
                <a:latin typeface="Tahoma" panose="020B0604030504040204" pitchFamily="34" charset="0"/>
                <a:cs typeface="Times New Roman" panose="02020603050405020304" pitchFamily="18" charset="0"/>
              </a:rPr>
              <a:t>KEWAJIBAN </a:t>
            </a:r>
            <a:r>
              <a:rPr lang="en-US" altLang="en-US" sz="2800" b="1">
                <a:solidFill>
                  <a:srgbClr val="008000"/>
                </a:solidFill>
                <a:latin typeface="Tahoma" panose="020B0604030504040204" pitchFamily="34" charset="0"/>
                <a:cs typeface="Times New Roman" panose="02020603050405020304" pitchFamily="18" charset="0"/>
              </a:rPr>
              <a:t>MELAPORKAN USAHA</a:t>
            </a:r>
            <a:endParaRPr lang="en-US" altLang="en-US" sz="2800" b="1">
              <a:solidFill>
                <a:srgbClr val="008000"/>
              </a:solidFill>
              <a:latin typeface="Tahoma" panose="020B0604030504040204" pitchFamily="34" charset="0"/>
            </a:endParaRPr>
          </a:p>
        </p:txBody>
      </p:sp>
      <p:sp>
        <p:nvSpPr>
          <p:cNvPr id="296964" name="Rectangle 4"/>
          <p:cNvSpPr>
            <a:spLocks noChangeArrowheads="1"/>
          </p:cNvSpPr>
          <p:nvPr/>
        </p:nvSpPr>
        <p:spPr bwMode="auto">
          <a:xfrm>
            <a:off x="107950" y="765175"/>
            <a:ext cx="8964613" cy="1958975"/>
          </a:xfrm>
          <a:prstGeom prst="rect">
            <a:avLst/>
          </a:prstGeom>
          <a:noFill/>
          <a:ln w="38100">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Setiap </a:t>
            </a:r>
            <a:r>
              <a:rPr lang="en-US" altLang="en-US" sz="2000" b="1" u="none">
                <a:solidFill>
                  <a:schemeClr val="accent2"/>
                </a:solidFill>
                <a:latin typeface="Tahoma" panose="020B0604030504040204" pitchFamily="34" charset="0"/>
                <a:cs typeface="Times New Roman" panose="02020603050405020304" pitchFamily="18" charset="0"/>
              </a:rPr>
              <a:t>Wajib Pajak </a:t>
            </a:r>
            <a:r>
              <a:rPr lang="en-US" altLang="en-US" sz="2000" u="none">
                <a:solidFill>
                  <a:schemeClr val="accent2"/>
                </a:solidFill>
                <a:latin typeface="Tahoma" panose="020B0604030504040204" pitchFamily="34" charset="0"/>
                <a:cs typeface="Times New Roman" panose="02020603050405020304" pitchFamily="18" charset="0"/>
              </a:rPr>
              <a:t>sebagai</a:t>
            </a:r>
            <a:r>
              <a:rPr lang="en-US" altLang="en-US" sz="2000" b="1" u="none">
                <a:solidFill>
                  <a:schemeClr val="accent2"/>
                </a:solidFill>
                <a:latin typeface="Tahoma" panose="020B0604030504040204" pitchFamily="34" charset="0"/>
                <a:cs typeface="Times New Roman" panose="02020603050405020304" pitchFamily="18" charset="0"/>
              </a:rPr>
              <a:t> Pengusaha</a:t>
            </a:r>
            <a:r>
              <a:rPr lang="en-US" altLang="en-US" sz="2000" u="none">
                <a:latin typeface="Tahoma" panose="020B0604030504040204" pitchFamily="34" charset="0"/>
                <a:cs typeface="Times New Roman" panose="02020603050405020304" pitchFamily="18" charset="0"/>
              </a:rPr>
              <a:t> </a:t>
            </a:r>
            <a:r>
              <a:rPr lang="en-US" altLang="en-US" sz="2000" u="none">
                <a:solidFill>
                  <a:schemeClr val="accent2"/>
                </a:solidFill>
                <a:latin typeface="Tahoma" panose="020B0604030504040204" pitchFamily="34" charset="0"/>
                <a:cs typeface="Times New Roman" panose="02020603050405020304" pitchFamily="18" charset="0"/>
              </a:rPr>
              <a:t>yang dikena</a:t>
            </a:r>
            <a:r>
              <a:rPr lang="en-US" altLang="en-US" sz="2000" i="1" u="none">
                <a:solidFill>
                  <a:schemeClr val="accent2"/>
                </a:solidFill>
                <a:latin typeface="Tahoma" panose="020B0604030504040204" pitchFamily="34" charset="0"/>
                <a:cs typeface="Times New Roman" panose="02020603050405020304" pitchFamily="18" charset="0"/>
              </a:rPr>
              <a:t>i</a:t>
            </a:r>
            <a:r>
              <a:rPr lang="en-US" altLang="en-US" sz="2000" u="none">
                <a:solidFill>
                  <a:schemeClr val="accent2"/>
                </a:solidFill>
                <a:latin typeface="Tahoma" panose="020B0604030504040204" pitchFamily="34" charset="0"/>
                <a:cs typeface="Times New Roman" panose="02020603050405020304" pitchFamily="18" charset="0"/>
              </a:rPr>
              <a:t> pajak berdasarkan UU PPN</a:t>
            </a:r>
            <a:r>
              <a:rPr lang="en-US" altLang="en-US" sz="2000" u="none">
                <a:latin typeface="Tahoma" panose="020B0604030504040204" pitchFamily="34" charset="0"/>
                <a:cs typeface="Times New Roman" panose="02020603050405020304" pitchFamily="18" charset="0"/>
              </a:rPr>
              <a:t> 1984 dan perubahannya, wajib </a:t>
            </a:r>
            <a:r>
              <a:rPr lang="en-US" altLang="en-US" sz="2000" b="1" u="none">
                <a:solidFill>
                  <a:schemeClr val="accent2"/>
                </a:solidFill>
                <a:latin typeface="Tahoma" panose="020B0604030504040204" pitchFamily="34" charset="0"/>
                <a:cs typeface="Times New Roman" panose="02020603050405020304" pitchFamily="18" charset="0"/>
              </a:rPr>
              <a:t>melaporkan usahanya</a:t>
            </a:r>
            <a:r>
              <a:rPr lang="en-US" altLang="en-US" sz="2000" u="none">
                <a:latin typeface="Tahoma" panose="020B0604030504040204" pitchFamily="34" charset="0"/>
                <a:cs typeface="Times New Roman" panose="02020603050405020304" pitchFamily="18" charset="0"/>
              </a:rPr>
              <a:t> pada kantor Direktorat Jenderal Pajak yang wilayah kerjanya meliputi tempat tinggal atau tempat kedudukan Pengusaha, dan tempat kegiatan usaha dilakukan </a:t>
            </a:r>
            <a:r>
              <a:rPr lang="en-US" altLang="en-US" sz="2000" b="1">
                <a:cs typeface="Times New Roman" panose="02020603050405020304" pitchFamily="18" charset="0"/>
              </a:rPr>
              <a:t>untuk dikukuhkan menjadi Pengusaha Kena Pajak</a:t>
            </a:r>
            <a:r>
              <a:rPr lang="en-US" altLang="en-US" sz="2000" u="none">
                <a:latin typeface="Tahoma" panose="020B0604030504040204" pitchFamily="34" charset="0"/>
                <a:cs typeface="Times New Roman" panose="02020603050405020304" pitchFamily="18" charset="0"/>
              </a:rPr>
              <a:t>.</a:t>
            </a:r>
          </a:p>
          <a:p>
            <a:r>
              <a:rPr lang="en-US" altLang="en-US" sz="2000" b="1" u="none">
                <a:solidFill>
                  <a:srgbClr val="990000"/>
                </a:solidFill>
                <a:latin typeface="Tempus Sans ITC" panose="04020404030D07020202" pitchFamily="82" charset="0"/>
                <a:cs typeface="Times New Roman" panose="02020603050405020304" pitchFamily="18" charset="0"/>
              </a:rPr>
              <a:t>(Pasal 2 angka 2 UU KUP)</a:t>
            </a:r>
            <a:r>
              <a:rPr lang="en-GB" altLang="en-US" sz="2000" b="1" u="none">
                <a:solidFill>
                  <a:srgbClr val="990000"/>
                </a:solidFill>
                <a:latin typeface="Tempus Sans ITC" panose="04020404030D07020202" pitchFamily="82" charset="0"/>
              </a:rPr>
              <a:t> </a:t>
            </a:r>
          </a:p>
        </p:txBody>
      </p:sp>
      <p:sp>
        <p:nvSpPr>
          <p:cNvPr id="296965" name="AutoShape 5"/>
          <p:cNvSpPr>
            <a:spLocks noChangeArrowheads="1"/>
          </p:cNvSpPr>
          <p:nvPr/>
        </p:nvSpPr>
        <p:spPr bwMode="auto">
          <a:xfrm>
            <a:off x="4106863" y="476250"/>
            <a:ext cx="609600"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6972" name="AutoShape 12"/>
          <p:cNvSpPr>
            <a:spLocks/>
          </p:cNvSpPr>
          <p:nvPr/>
        </p:nvSpPr>
        <p:spPr bwMode="auto">
          <a:xfrm rot="5400000">
            <a:off x="4284663" y="547688"/>
            <a:ext cx="287337" cy="1296987"/>
          </a:xfrm>
          <a:prstGeom prst="rightBrace">
            <a:avLst>
              <a:gd name="adj1" fmla="val 37615"/>
              <a:gd name="adj2" fmla="val 50000"/>
            </a:avLst>
          </a:prstGeom>
          <a:noFill/>
          <a:ln w="12700">
            <a:solidFill>
              <a:srgbClr val="99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6973" name="Line 13"/>
          <p:cNvSpPr>
            <a:spLocks noChangeShapeType="1"/>
          </p:cNvSpPr>
          <p:nvPr/>
        </p:nvSpPr>
        <p:spPr bwMode="auto">
          <a:xfrm flipH="1">
            <a:off x="971550" y="1196975"/>
            <a:ext cx="3455988" cy="16557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6974" name="Rectangle 14"/>
          <p:cNvSpPr>
            <a:spLocks noChangeArrowheads="1"/>
          </p:cNvSpPr>
          <p:nvPr/>
        </p:nvSpPr>
        <p:spPr bwMode="auto">
          <a:xfrm>
            <a:off x="179388" y="2781300"/>
            <a:ext cx="3529012" cy="3671888"/>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orang pribadi atau badan dalam bentuk apa pun </a:t>
            </a:r>
            <a:r>
              <a:rPr lang="en-US" altLang="en-US" sz="1800" b="1">
                <a:latin typeface="Tahoma" panose="020B0604030504040204" pitchFamily="34" charset="0"/>
              </a:rPr>
              <a:t>yang dalam kegiatan usaha atau pekerjaannya</a:t>
            </a:r>
            <a:r>
              <a:rPr lang="en-US" altLang="en-US" sz="1800" u="none">
                <a:latin typeface="Tahoma" panose="020B0604030504040204" pitchFamily="34" charset="0"/>
              </a:rPr>
              <a:t> menghasilkan barang, mengimpor barang, mengekspor barang, melakukan usaha perdagangan, memanfaatkan barang tidak berwujud dari luar daerah pabean, melakukan usaha jasa, atau memanfaatkan jasa dari luar daerah pabean.</a:t>
            </a:r>
          </a:p>
          <a:p>
            <a:r>
              <a:rPr lang="en-US" altLang="en-US" sz="1800" u="none">
                <a:latin typeface="Tahoma" panose="020B0604030504040204" pitchFamily="34" charset="0"/>
              </a:rPr>
              <a:t>(Pasal 1 angka 4 UU KUP)</a:t>
            </a:r>
          </a:p>
        </p:txBody>
      </p:sp>
      <p:sp>
        <p:nvSpPr>
          <p:cNvPr id="296975" name="AutoShape 15"/>
          <p:cNvSpPr>
            <a:spLocks/>
          </p:cNvSpPr>
          <p:nvPr/>
        </p:nvSpPr>
        <p:spPr bwMode="auto">
          <a:xfrm rot="5400000">
            <a:off x="6769100" y="-568325"/>
            <a:ext cx="430213" cy="3529013"/>
          </a:xfrm>
          <a:prstGeom prst="rightBrace">
            <a:avLst>
              <a:gd name="adj1" fmla="val 68358"/>
              <a:gd name="adj2" fmla="val 50000"/>
            </a:avLst>
          </a:prstGeom>
          <a:noFill/>
          <a:ln w="12700">
            <a:solidFill>
              <a:srgbClr val="99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6976" name="Line 16"/>
          <p:cNvSpPr>
            <a:spLocks noChangeShapeType="1"/>
          </p:cNvSpPr>
          <p:nvPr/>
        </p:nvSpPr>
        <p:spPr bwMode="auto">
          <a:xfrm flipH="1">
            <a:off x="6877050" y="1268413"/>
            <a:ext cx="0" cy="16557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6977" name="Rectangle 17"/>
          <p:cNvSpPr>
            <a:spLocks noChangeArrowheads="1"/>
          </p:cNvSpPr>
          <p:nvPr/>
        </p:nvSpPr>
        <p:spPr bwMode="auto">
          <a:xfrm>
            <a:off x="3851275" y="2781300"/>
            <a:ext cx="5184775" cy="2573338"/>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Pengusaha yang melakukan penyerahan Barang Kena Pajak dan/atau penyerahan Jasa Kena Pajak yang dikenai pajak berdasarkan Undang-Undang Pajak Pertambahan Nilai 1984 dan perubahannya</a:t>
            </a:r>
            <a:r>
              <a:rPr lang="en-US" altLang="en-US" sz="1800" i="1" u="none">
                <a:latin typeface="Tahoma" panose="020B0604030504040204" pitchFamily="34" charset="0"/>
              </a:rPr>
              <a:t>, tidak termasuk </a:t>
            </a:r>
            <a:r>
              <a:rPr lang="en-US" altLang="en-US" sz="1800" i="1">
                <a:latin typeface="Tahoma" panose="020B0604030504040204" pitchFamily="34" charset="0"/>
              </a:rPr>
              <a:t>Pengusaha Kecil</a:t>
            </a:r>
            <a:r>
              <a:rPr lang="en-US" altLang="en-US" sz="1800" i="1" u="none">
                <a:latin typeface="Tahoma" panose="020B0604030504040204" pitchFamily="34" charset="0"/>
              </a:rPr>
              <a:t> yang batasannya ditetapkan dengan Keputusan Menteri Keuangan, kecuali Pengusaha Kecil yang memilih untuk dikukuhkan sebagai Pengusaha Kena Pajak. </a:t>
            </a:r>
            <a:r>
              <a:rPr lang="en-US" altLang="en-US" sz="1800" u="none">
                <a:latin typeface="Tahoma" panose="020B0604030504040204" pitchFamily="34" charset="0"/>
              </a:rPr>
              <a:t>(Pasal 1 angka 15 UU PPN)</a:t>
            </a:r>
          </a:p>
        </p:txBody>
      </p:sp>
      <p:sp>
        <p:nvSpPr>
          <p:cNvPr id="296978" name="Line 18"/>
          <p:cNvSpPr>
            <a:spLocks noChangeShapeType="1"/>
          </p:cNvSpPr>
          <p:nvPr/>
        </p:nvSpPr>
        <p:spPr bwMode="auto">
          <a:xfrm>
            <a:off x="8027988" y="4219575"/>
            <a:ext cx="0" cy="129698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6979" name="Rectangle 19"/>
          <p:cNvSpPr>
            <a:spLocks noChangeArrowheads="1"/>
          </p:cNvSpPr>
          <p:nvPr/>
        </p:nvSpPr>
        <p:spPr bwMode="auto">
          <a:xfrm>
            <a:off x="3851275" y="5445125"/>
            <a:ext cx="5113338" cy="12001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17" tIns="45658" rIns="91317" bIns="45658">
            <a:spAutoFit/>
          </a:bodyPr>
          <a:lstStyle>
            <a:lvl1pPr algn="l">
              <a:defRPr sz="2400">
                <a:solidFill>
                  <a:schemeClr val="tx1"/>
                </a:solidFill>
                <a:latin typeface="Times New Roman" panose="02020603050405020304" pitchFamily="18" charset="0"/>
              </a:defRPr>
            </a:lvl1pPr>
            <a:lvl2pPr marL="455613"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800" b="1" u="none">
                <a:solidFill>
                  <a:schemeClr val="tx2"/>
                </a:solidFill>
                <a:latin typeface="Arial Narrow" panose="020B0606020202030204" pitchFamily="34" charset="0"/>
                <a:cs typeface="Times New Roman" panose="02020603050405020304" pitchFamily="18" charset="0"/>
              </a:rPr>
              <a:t>pengusaha yang selama </a:t>
            </a:r>
            <a:r>
              <a:rPr lang="en-US" altLang="en-US" sz="1800" b="1" u="none">
                <a:solidFill>
                  <a:srgbClr val="3333CC"/>
                </a:solidFill>
                <a:latin typeface="Arial Narrow" panose="020B0606020202030204" pitchFamily="34" charset="0"/>
                <a:cs typeface="Times New Roman" panose="02020603050405020304" pitchFamily="18" charset="0"/>
              </a:rPr>
              <a:t>satu tahun buku</a:t>
            </a:r>
            <a:r>
              <a:rPr lang="en-US" altLang="en-US" sz="1800" b="1" u="none">
                <a:solidFill>
                  <a:schemeClr val="tx2"/>
                </a:solidFill>
                <a:latin typeface="Arial Narrow" panose="020B0606020202030204" pitchFamily="34" charset="0"/>
                <a:cs typeface="Times New Roman" panose="02020603050405020304" pitchFamily="18" charset="0"/>
              </a:rPr>
              <a:t> melakukan </a:t>
            </a:r>
            <a:r>
              <a:rPr lang="en-US" altLang="en-US" sz="1800" b="1" u="none">
                <a:solidFill>
                  <a:srgbClr val="00CC00"/>
                </a:solidFill>
                <a:latin typeface="Arial Narrow" panose="020B0606020202030204" pitchFamily="34" charset="0"/>
                <a:cs typeface="Times New Roman" panose="02020603050405020304" pitchFamily="18" charset="0"/>
              </a:rPr>
              <a:t>penyerahan BKP </a:t>
            </a:r>
            <a:r>
              <a:rPr lang="en-US" altLang="en-US" sz="1800" b="1" u="none">
                <a:latin typeface="Arial Narrow" panose="020B0606020202030204" pitchFamily="34" charset="0"/>
                <a:cs typeface="Times New Roman" panose="02020603050405020304" pitchFamily="18" charset="0"/>
              </a:rPr>
              <a:t>dan atau</a:t>
            </a:r>
            <a:r>
              <a:rPr lang="en-US" altLang="en-US" sz="1800" b="1" u="none">
                <a:solidFill>
                  <a:srgbClr val="00CC00"/>
                </a:solidFill>
                <a:latin typeface="Arial Narrow" panose="020B0606020202030204" pitchFamily="34" charset="0"/>
                <a:cs typeface="Times New Roman" panose="02020603050405020304" pitchFamily="18" charset="0"/>
              </a:rPr>
              <a:t> JKP</a:t>
            </a:r>
            <a:r>
              <a:rPr lang="en-US" altLang="en-US" sz="1800" b="1" u="none">
                <a:solidFill>
                  <a:schemeClr val="tx2"/>
                </a:solidFill>
                <a:latin typeface="Arial Narrow" panose="020B0606020202030204" pitchFamily="34" charset="0"/>
                <a:cs typeface="Times New Roman" panose="02020603050405020304" pitchFamily="18" charset="0"/>
              </a:rPr>
              <a:t> dengan jumlah peredaran bruto dan atau penerimaan bruto </a:t>
            </a:r>
            <a:r>
              <a:rPr lang="en-US" altLang="en-US" sz="1800" b="1" u="none">
                <a:solidFill>
                  <a:srgbClr val="3333CC"/>
                </a:solidFill>
                <a:latin typeface="Arial Narrow" panose="020B0606020202030204" pitchFamily="34" charset="0"/>
                <a:cs typeface="Times New Roman" panose="02020603050405020304" pitchFamily="18" charset="0"/>
              </a:rPr>
              <a:t>tidak lebih dari Rp600juta</a:t>
            </a:r>
            <a:r>
              <a:rPr lang="en-US" altLang="en-US" sz="1800" b="1" u="none">
                <a:solidFill>
                  <a:schemeClr val="tx2"/>
                </a:solidFill>
                <a:latin typeface="Arial Narrow" panose="020B0606020202030204" pitchFamily="34" charset="0"/>
                <a:cs typeface="Times New Roman" panose="02020603050405020304" pitchFamily="18" charset="0"/>
              </a:rPr>
              <a:t>.</a:t>
            </a:r>
            <a:r>
              <a:rPr lang="en-US" altLang="en-US" sz="1800" b="1" u="none">
                <a:solidFill>
                  <a:schemeClr val="tx2"/>
                </a:solidFill>
                <a:latin typeface="Arial Narrow" panose="020B0606020202030204" pitchFamily="34" charset="0"/>
              </a:rPr>
              <a:t>{Kep. Menkeu No:571/KMK.03/2003}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6962"/>
                                        </p:tgtEl>
                                        <p:attrNameLst>
                                          <p:attrName>style.visibility</p:attrName>
                                        </p:attrNameLst>
                                      </p:cBhvr>
                                      <p:to>
                                        <p:strVal val="visible"/>
                                      </p:to>
                                    </p:set>
                                    <p:anim calcmode="lin" valueType="num">
                                      <p:cBhvr additive="base">
                                        <p:cTn id="7" dur="500" fill="hold"/>
                                        <p:tgtEl>
                                          <p:spTgt spid="296962"/>
                                        </p:tgtEl>
                                        <p:attrNameLst>
                                          <p:attrName>ppt_x</p:attrName>
                                        </p:attrNameLst>
                                      </p:cBhvr>
                                      <p:tavLst>
                                        <p:tav tm="0">
                                          <p:val>
                                            <p:strVal val="0-#ppt_w/2"/>
                                          </p:val>
                                        </p:tav>
                                        <p:tav tm="100000">
                                          <p:val>
                                            <p:strVal val="#ppt_x"/>
                                          </p:val>
                                        </p:tav>
                                      </p:tavLst>
                                    </p:anim>
                                    <p:anim calcmode="lin" valueType="num">
                                      <p:cBhvr additive="base">
                                        <p:cTn id="8" dur="500" fill="hold"/>
                                        <p:tgtEl>
                                          <p:spTgt spid="29696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6965"/>
                                        </p:tgtEl>
                                        <p:attrNameLst>
                                          <p:attrName>style.visibility</p:attrName>
                                        </p:attrNameLst>
                                      </p:cBhvr>
                                      <p:to>
                                        <p:strVal val="visible"/>
                                      </p:to>
                                    </p:set>
                                    <p:anim calcmode="lin" valueType="num">
                                      <p:cBhvr additive="base">
                                        <p:cTn id="13" dur="500" fill="hold"/>
                                        <p:tgtEl>
                                          <p:spTgt spid="296965"/>
                                        </p:tgtEl>
                                        <p:attrNameLst>
                                          <p:attrName>ppt_x</p:attrName>
                                        </p:attrNameLst>
                                      </p:cBhvr>
                                      <p:tavLst>
                                        <p:tav tm="0">
                                          <p:val>
                                            <p:strVal val="0-#ppt_w/2"/>
                                          </p:val>
                                        </p:tav>
                                        <p:tav tm="100000">
                                          <p:val>
                                            <p:strVal val="#ppt_x"/>
                                          </p:val>
                                        </p:tav>
                                      </p:tavLst>
                                    </p:anim>
                                    <p:anim calcmode="lin" valueType="num">
                                      <p:cBhvr additive="base">
                                        <p:cTn id="14" dur="500" fill="hold"/>
                                        <p:tgtEl>
                                          <p:spTgt spid="29696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6964"/>
                                        </p:tgtEl>
                                        <p:attrNameLst>
                                          <p:attrName>style.visibility</p:attrName>
                                        </p:attrNameLst>
                                      </p:cBhvr>
                                      <p:to>
                                        <p:strVal val="visible"/>
                                      </p:to>
                                    </p:set>
                                    <p:anim calcmode="lin" valueType="num">
                                      <p:cBhvr additive="base">
                                        <p:cTn id="19" dur="500" fill="hold"/>
                                        <p:tgtEl>
                                          <p:spTgt spid="296964"/>
                                        </p:tgtEl>
                                        <p:attrNameLst>
                                          <p:attrName>ppt_x</p:attrName>
                                        </p:attrNameLst>
                                      </p:cBhvr>
                                      <p:tavLst>
                                        <p:tav tm="0">
                                          <p:val>
                                            <p:strVal val="0-#ppt_w/2"/>
                                          </p:val>
                                        </p:tav>
                                        <p:tav tm="100000">
                                          <p:val>
                                            <p:strVal val="#ppt_x"/>
                                          </p:val>
                                        </p:tav>
                                      </p:tavLst>
                                    </p:anim>
                                    <p:anim calcmode="lin" valueType="num">
                                      <p:cBhvr additive="base">
                                        <p:cTn id="20" dur="500" fill="hold"/>
                                        <p:tgtEl>
                                          <p:spTgt spid="29696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96972"/>
                                        </p:tgtEl>
                                        <p:attrNameLst>
                                          <p:attrName>style.visibility</p:attrName>
                                        </p:attrNameLst>
                                      </p:cBhvr>
                                      <p:to>
                                        <p:strVal val="visible"/>
                                      </p:to>
                                    </p:set>
                                    <p:animEffect transition="in" filter="wipe(down)">
                                      <p:cBhvr>
                                        <p:cTn id="25" dur="500"/>
                                        <p:tgtEl>
                                          <p:spTgt spid="29697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296973"/>
                                        </p:tgtEl>
                                        <p:attrNameLst>
                                          <p:attrName>style.visibility</p:attrName>
                                        </p:attrNameLst>
                                      </p:cBhvr>
                                      <p:to>
                                        <p:strVal val="visible"/>
                                      </p:to>
                                    </p:set>
                                    <p:animEffect transition="in" filter="blinds(horizontal)">
                                      <p:cBhvr>
                                        <p:cTn id="30" dur="500"/>
                                        <p:tgtEl>
                                          <p:spTgt spid="29697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296974"/>
                                        </p:tgtEl>
                                        <p:attrNameLst>
                                          <p:attrName>style.visibility</p:attrName>
                                        </p:attrNameLst>
                                      </p:cBhvr>
                                      <p:to>
                                        <p:strVal val="visible"/>
                                      </p:to>
                                    </p:set>
                                    <p:animEffect transition="in" filter="checkerboard(across)">
                                      <p:cBhvr>
                                        <p:cTn id="35" dur="500"/>
                                        <p:tgtEl>
                                          <p:spTgt spid="29697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96975"/>
                                        </p:tgtEl>
                                        <p:attrNameLst>
                                          <p:attrName>style.visibility</p:attrName>
                                        </p:attrNameLst>
                                      </p:cBhvr>
                                      <p:to>
                                        <p:strVal val="visible"/>
                                      </p:to>
                                    </p:set>
                                    <p:animEffect transition="in" filter="wipe(down)">
                                      <p:cBhvr>
                                        <p:cTn id="40" dur="500"/>
                                        <p:tgtEl>
                                          <p:spTgt spid="29697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296976"/>
                                        </p:tgtEl>
                                        <p:attrNameLst>
                                          <p:attrName>style.visibility</p:attrName>
                                        </p:attrNameLst>
                                      </p:cBhvr>
                                      <p:to>
                                        <p:strVal val="visible"/>
                                      </p:to>
                                    </p:set>
                                    <p:animEffect transition="in" filter="blinds(horizontal)">
                                      <p:cBhvr>
                                        <p:cTn id="45" dur="500"/>
                                        <p:tgtEl>
                                          <p:spTgt spid="296976"/>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5" presetClass="entr" presetSubtype="10" fill="hold" grpId="0" nodeType="clickEffect">
                                  <p:stCondLst>
                                    <p:cond delay="0"/>
                                  </p:stCondLst>
                                  <p:childTnLst>
                                    <p:set>
                                      <p:cBhvr>
                                        <p:cTn id="49" dur="1" fill="hold">
                                          <p:stCondLst>
                                            <p:cond delay="0"/>
                                          </p:stCondLst>
                                        </p:cTn>
                                        <p:tgtEl>
                                          <p:spTgt spid="296977"/>
                                        </p:tgtEl>
                                        <p:attrNameLst>
                                          <p:attrName>style.visibility</p:attrName>
                                        </p:attrNameLst>
                                      </p:cBhvr>
                                      <p:to>
                                        <p:strVal val="visible"/>
                                      </p:to>
                                    </p:set>
                                    <p:animEffect transition="in" filter="checkerboard(across)">
                                      <p:cBhvr>
                                        <p:cTn id="50" dur="500"/>
                                        <p:tgtEl>
                                          <p:spTgt spid="29697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96978"/>
                                        </p:tgtEl>
                                        <p:attrNameLst>
                                          <p:attrName>style.visibility</p:attrName>
                                        </p:attrNameLst>
                                      </p:cBhvr>
                                      <p:to>
                                        <p:strVal val="visible"/>
                                      </p:to>
                                    </p:set>
                                    <p:anim calcmode="lin" valueType="num">
                                      <p:cBhvr additive="base">
                                        <p:cTn id="55" dur="500" fill="hold"/>
                                        <p:tgtEl>
                                          <p:spTgt spid="296978"/>
                                        </p:tgtEl>
                                        <p:attrNameLst>
                                          <p:attrName>ppt_x</p:attrName>
                                        </p:attrNameLst>
                                      </p:cBhvr>
                                      <p:tavLst>
                                        <p:tav tm="0">
                                          <p:val>
                                            <p:strVal val="#ppt_x"/>
                                          </p:val>
                                        </p:tav>
                                        <p:tav tm="100000">
                                          <p:val>
                                            <p:strVal val="#ppt_x"/>
                                          </p:val>
                                        </p:tav>
                                      </p:tavLst>
                                    </p:anim>
                                    <p:anim calcmode="lin" valueType="num">
                                      <p:cBhvr additive="base">
                                        <p:cTn id="56" dur="500" fill="hold"/>
                                        <p:tgtEl>
                                          <p:spTgt spid="296978"/>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96979"/>
                                        </p:tgtEl>
                                        <p:attrNameLst>
                                          <p:attrName>style.visibility</p:attrName>
                                        </p:attrNameLst>
                                      </p:cBhvr>
                                      <p:to>
                                        <p:strVal val="visible"/>
                                      </p:to>
                                    </p:set>
                                    <p:anim calcmode="lin" valueType="num">
                                      <p:cBhvr additive="base">
                                        <p:cTn id="61" dur="500" fill="hold"/>
                                        <p:tgtEl>
                                          <p:spTgt spid="296979"/>
                                        </p:tgtEl>
                                        <p:attrNameLst>
                                          <p:attrName>ppt_x</p:attrName>
                                        </p:attrNameLst>
                                      </p:cBhvr>
                                      <p:tavLst>
                                        <p:tav tm="0">
                                          <p:val>
                                            <p:strVal val="0-#ppt_w/2"/>
                                          </p:val>
                                        </p:tav>
                                        <p:tav tm="100000">
                                          <p:val>
                                            <p:strVal val="#ppt_x"/>
                                          </p:val>
                                        </p:tav>
                                      </p:tavLst>
                                    </p:anim>
                                    <p:anim calcmode="lin" valueType="num">
                                      <p:cBhvr additive="base">
                                        <p:cTn id="62" dur="500" fill="hold"/>
                                        <p:tgtEl>
                                          <p:spTgt spid="2969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2" grpId="0" animBg="1" autoUpdateAnimBg="0"/>
      <p:bldP spid="296964" grpId="0" animBg="1" autoUpdateAnimBg="0"/>
      <p:bldP spid="296965" grpId="0" animBg="1"/>
      <p:bldP spid="296972" grpId="0" animBg="1"/>
      <p:bldP spid="296973" grpId="0" animBg="1"/>
      <p:bldP spid="296974" grpId="0" animBg="1"/>
      <p:bldP spid="296975" grpId="0" animBg="1"/>
      <p:bldP spid="296976" grpId="0" animBg="1"/>
      <p:bldP spid="296977" grpId="0" animBg="1"/>
      <p:bldP spid="296978" grpId="0" animBg="1"/>
      <p:bldP spid="296979"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a:xfrm>
            <a:off x="685800" y="260350"/>
            <a:ext cx="7772400" cy="1143000"/>
          </a:xfrm>
          <a:ln w="38100">
            <a:solidFill>
              <a:srgbClr val="FF33CC"/>
            </a:solidFill>
            <a:miter lim="800000"/>
            <a:headEnd/>
            <a:tailEnd/>
          </a:ln>
        </p:spPr>
        <p:txBody>
          <a:bodyPr/>
          <a:lstStyle/>
          <a:p>
            <a:r>
              <a:rPr lang="en-US" altLang="en-US" sz="3200">
                <a:latin typeface="Tahoma" panose="020B0604030504040204" pitchFamily="34" charset="0"/>
              </a:rPr>
              <a:t>KETENTUAN MENGENAI JANGKA WAKTU PENDAFTARAN</a:t>
            </a:r>
          </a:p>
        </p:txBody>
      </p:sp>
      <p:sp>
        <p:nvSpPr>
          <p:cNvPr id="295939" name="Rectangle 3"/>
          <p:cNvSpPr>
            <a:spLocks noChangeArrowheads="1"/>
          </p:cNvSpPr>
          <p:nvPr/>
        </p:nvSpPr>
        <p:spPr bwMode="auto">
          <a:xfrm>
            <a:off x="539750" y="2149475"/>
            <a:ext cx="7920038" cy="22923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Tahoma" panose="020B0604030504040204" pitchFamily="34" charset="0"/>
              </a:rPr>
              <a:t>Jangka waktu pendaftaran dan pelaporan serta tata cara pendaftaran dan pengukuhan termasuk penghapusan Nomor Pokok Wajib Pajak dan atau pencabutan Pengukuhan Pengusaha Kena Pajak </a:t>
            </a:r>
            <a:r>
              <a:rPr lang="en-US" altLang="en-US" b="1" i="1" u="none">
                <a:latin typeface="Tahoma" panose="020B0604030504040204" pitchFamily="34" charset="0"/>
              </a:rPr>
              <a:t>diatur dengan atau berdasarkan Peraturan Menteri Keuangan</a:t>
            </a:r>
            <a:r>
              <a:rPr lang="en-US" altLang="en-US" u="none">
                <a:latin typeface="Tahoma" panose="020B0604030504040204" pitchFamily="34" charset="0"/>
              </a:rPr>
              <a:t>.</a:t>
            </a:r>
          </a:p>
          <a:p>
            <a:r>
              <a:rPr lang="en-US" altLang="en-US" u="none">
                <a:latin typeface="Tahoma" panose="020B0604030504040204" pitchFamily="34" charset="0"/>
              </a:rPr>
              <a:t>(Pasal 2 angka 5 UU KUP)</a:t>
            </a:r>
          </a:p>
        </p:txBody>
      </p:sp>
      <p:sp>
        <p:nvSpPr>
          <p:cNvPr id="295940" name="AutoShape 4"/>
          <p:cNvSpPr>
            <a:spLocks noChangeArrowheads="1"/>
          </p:cNvSpPr>
          <p:nvPr/>
        </p:nvSpPr>
        <p:spPr bwMode="auto">
          <a:xfrm>
            <a:off x="3995738" y="1485900"/>
            <a:ext cx="720725" cy="7191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95941" name="AutoShape 5"/>
          <p:cNvSpPr>
            <a:spLocks noChangeArrowheads="1"/>
          </p:cNvSpPr>
          <p:nvPr/>
        </p:nvSpPr>
        <p:spPr bwMode="auto">
          <a:xfrm>
            <a:off x="6229350" y="3933825"/>
            <a:ext cx="358775" cy="1223963"/>
          </a:xfrm>
          <a:prstGeom prst="downArrow">
            <a:avLst>
              <a:gd name="adj1" fmla="val 50000"/>
              <a:gd name="adj2" fmla="val 85288"/>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5942" name="Rectangle 6"/>
          <p:cNvSpPr>
            <a:spLocks noChangeArrowheads="1"/>
          </p:cNvSpPr>
          <p:nvPr/>
        </p:nvSpPr>
        <p:spPr bwMode="auto">
          <a:xfrm>
            <a:off x="2987675" y="4868863"/>
            <a:ext cx="5472113" cy="1008062"/>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u="none">
                <a:solidFill>
                  <a:schemeClr val="tx2"/>
                </a:solidFill>
                <a:latin typeface="Tahoma" panose="020B0604030504040204" pitchFamily="34" charset="0"/>
              </a:rPr>
              <a:t>Sebelumnya diatur dengan Keputusan Dirjen Pajak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95938"/>
                                        </p:tgtEl>
                                        <p:attrNameLst>
                                          <p:attrName>style.visibility</p:attrName>
                                        </p:attrNameLst>
                                      </p:cBhvr>
                                      <p:to>
                                        <p:strVal val="visible"/>
                                      </p:to>
                                    </p:set>
                                    <p:animEffect transition="in" filter="box(in)">
                                      <p:cBhvr>
                                        <p:cTn id="7" dur="500"/>
                                        <p:tgtEl>
                                          <p:spTgt spid="2959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5940"/>
                                        </p:tgtEl>
                                        <p:attrNameLst>
                                          <p:attrName>style.visibility</p:attrName>
                                        </p:attrNameLst>
                                      </p:cBhvr>
                                      <p:to>
                                        <p:strVal val="visible"/>
                                      </p:to>
                                    </p:set>
                                    <p:animEffect transition="in" filter="blinds(horizontal)">
                                      <p:cBhvr>
                                        <p:cTn id="12" dur="500"/>
                                        <p:tgtEl>
                                          <p:spTgt spid="29594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95939"/>
                                        </p:tgtEl>
                                        <p:attrNameLst>
                                          <p:attrName>style.visibility</p:attrName>
                                        </p:attrNameLst>
                                      </p:cBhvr>
                                      <p:to>
                                        <p:strVal val="visible"/>
                                      </p:to>
                                    </p:set>
                                    <p:animEffect transition="in" filter="box(in)">
                                      <p:cBhvr>
                                        <p:cTn id="17" dur="500"/>
                                        <p:tgtEl>
                                          <p:spTgt spid="29593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95941"/>
                                        </p:tgtEl>
                                        <p:attrNameLst>
                                          <p:attrName>style.visibility</p:attrName>
                                        </p:attrNameLst>
                                      </p:cBhvr>
                                      <p:to>
                                        <p:strVal val="visible"/>
                                      </p:to>
                                    </p:set>
                                    <p:anim calcmode="lin" valueType="num">
                                      <p:cBhvr additive="base">
                                        <p:cTn id="22" dur="500" fill="hold"/>
                                        <p:tgtEl>
                                          <p:spTgt spid="295941"/>
                                        </p:tgtEl>
                                        <p:attrNameLst>
                                          <p:attrName>ppt_x</p:attrName>
                                        </p:attrNameLst>
                                      </p:cBhvr>
                                      <p:tavLst>
                                        <p:tav tm="0">
                                          <p:val>
                                            <p:strVal val="#ppt_x"/>
                                          </p:val>
                                        </p:tav>
                                        <p:tav tm="100000">
                                          <p:val>
                                            <p:strVal val="#ppt_x"/>
                                          </p:val>
                                        </p:tav>
                                      </p:tavLst>
                                    </p:anim>
                                    <p:anim calcmode="lin" valueType="num">
                                      <p:cBhvr additive="base">
                                        <p:cTn id="23" dur="500" fill="hold"/>
                                        <p:tgtEl>
                                          <p:spTgt spid="295941"/>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95942"/>
                                        </p:tgtEl>
                                        <p:attrNameLst>
                                          <p:attrName>style.visibility</p:attrName>
                                        </p:attrNameLst>
                                      </p:cBhvr>
                                      <p:to>
                                        <p:strVal val="visible"/>
                                      </p:to>
                                    </p:set>
                                    <p:anim calcmode="lin" valueType="num">
                                      <p:cBhvr additive="base">
                                        <p:cTn id="28" dur="500" fill="hold"/>
                                        <p:tgtEl>
                                          <p:spTgt spid="295942"/>
                                        </p:tgtEl>
                                        <p:attrNameLst>
                                          <p:attrName>ppt_x</p:attrName>
                                        </p:attrNameLst>
                                      </p:cBhvr>
                                      <p:tavLst>
                                        <p:tav tm="0">
                                          <p:val>
                                            <p:strVal val="#ppt_x"/>
                                          </p:val>
                                        </p:tav>
                                        <p:tav tm="100000">
                                          <p:val>
                                            <p:strVal val="#ppt_x"/>
                                          </p:val>
                                        </p:tav>
                                      </p:tavLst>
                                    </p:anim>
                                    <p:anim calcmode="lin" valueType="num">
                                      <p:cBhvr additive="base">
                                        <p:cTn id="29" dur="500" fill="hold"/>
                                        <p:tgtEl>
                                          <p:spTgt spid="2959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38" grpId="0" animBg="1"/>
      <p:bldP spid="295939" grpId="0" animBg="1"/>
      <p:bldP spid="295940" grpId="0" animBg="1"/>
      <p:bldP spid="295941" grpId="0" animBg="1"/>
      <p:bldP spid="295942"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a:xfrm>
            <a:off x="1042988" y="188913"/>
            <a:ext cx="7272337" cy="576262"/>
          </a:xfrm>
          <a:ln w="38100">
            <a:solidFill>
              <a:srgbClr val="FF33CC"/>
            </a:solidFill>
            <a:miter lim="800000"/>
            <a:headEnd/>
            <a:tailEnd/>
          </a:ln>
        </p:spPr>
        <p:txBody>
          <a:bodyPr/>
          <a:lstStyle/>
          <a:p>
            <a:r>
              <a:rPr lang="en-US" altLang="en-US" sz="3200">
                <a:latin typeface="Tahoma" panose="020B0604030504040204" pitchFamily="34" charset="0"/>
              </a:rPr>
              <a:t>NOMOR POKOK WAJIB PAJAK (NPWP)</a:t>
            </a:r>
          </a:p>
        </p:txBody>
      </p:sp>
      <p:sp>
        <p:nvSpPr>
          <p:cNvPr id="282628" name="AutoShape 4"/>
          <p:cNvSpPr>
            <a:spLocks noChangeArrowheads="1"/>
          </p:cNvSpPr>
          <p:nvPr/>
        </p:nvSpPr>
        <p:spPr bwMode="auto">
          <a:xfrm>
            <a:off x="3995738" y="836613"/>
            <a:ext cx="720725" cy="43021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2632" name="Rectangle 8"/>
          <p:cNvSpPr>
            <a:spLocks noChangeArrowheads="1"/>
          </p:cNvSpPr>
          <p:nvPr/>
        </p:nvSpPr>
        <p:spPr bwMode="auto">
          <a:xfrm>
            <a:off x="179388" y="1192213"/>
            <a:ext cx="8713787" cy="229235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b="1" u="none"/>
              <a:t>adalah nomor yang diberikan kepada Wajib Pajak sebagai sarana dalam administrasi perpajakan yang dipergunakan sebagai tanda pengenal diri atau </a:t>
            </a:r>
            <a:r>
              <a:rPr lang="en-US" altLang="en-US" b="1"/>
              <a:t>identitas Wajib Pajak</a:t>
            </a:r>
            <a:r>
              <a:rPr lang="en-US" altLang="en-US" b="1" u="none"/>
              <a:t> dalam melaksanakan hak dan kewajiban perpajakannya. </a:t>
            </a:r>
          </a:p>
          <a:p>
            <a:r>
              <a:rPr lang="en-US" altLang="en-US" b="1" u="none"/>
              <a:t>(Pasal 1 angka 5 UU KUP)</a:t>
            </a:r>
          </a:p>
        </p:txBody>
      </p:sp>
      <p:sp>
        <p:nvSpPr>
          <p:cNvPr id="282633" name="AutoShape 9"/>
          <p:cNvSpPr>
            <a:spLocks noChangeArrowheads="1"/>
          </p:cNvSpPr>
          <p:nvPr/>
        </p:nvSpPr>
        <p:spPr bwMode="auto">
          <a:xfrm>
            <a:off x="4067175" y="3429000"/>
            <a:ext cx="576263" cy="287338"/>
          </a:xfrm>
          <a:prstGeom prst="downArrow">
            <a:avLst>
              <a:gd name="adj1" fmla="val 50000"/>
              <a:gd name="adj2" fmla="val 25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2634" name="Rectangle 10"/>
          <p:cNvSpPr>
            <a:spLocks noChangeArrowheads="1"/>
          </p:cNvSpPr>
          <p:nvPr/>
        </p:nvSpPr>
        <p:spPr bwMode="auto">
          <a:xfrm>
            <a:off x="250825" y="3729038"/>
            <a:ext cx="8497888" cy="10160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terdiri dari 15 (lima belas) digit, yaitu 9 (sembilan) digit pertama merupakan Kode Wajib Pajak dan 6 (enam) digit berikutnya merupakan Kode Administrasi Perpajakan.</a:t>
            </a:r>
          </a:p>
        </p:txBody>
      </p:sp>
      <p:sp>
        <p:nvSpPr>
          <p:cNvPr id="282635" name="Rectangle 11"/>
          <p:cNvSpPr>
            <a:spLocks noChangeArrowheads="1"/>
          </p:cNvSpPr>
          <p:nvPr/>
        </p:nvSpPr>
        <p:spPr bwMode="auto">
          <a:xfrm>
            <a:off x="250825" y="4860925"/>
            <a:ext cx="8497888" cy="588963"/>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3200" u="none">
                <a:latin typeface="Lucida Console" panose="020B0609040504020204" pitchFamily="49" charset="0"/>
              </a:rPr>
              <a:t>01.234.567.8 – 999 . 000</a:t>
            </a:r>
          </a:p>
        </p:txBody>
      </p:sp>
      <p:sp>
        <p:nvSpPr>
          <p:cNvPr id="282636" name="AutoShape 12"/>
          <p:cNvSpPr>
            <a:spLocks/>
          </p:cNvSpPr>
          <p:nvPr/>
        </p:nvSpPr>
        <p:spPr bwMode="auto">
          <a:xfrm rot="5400000">
            <a:off x="2879725" y="4113213"/>
            <a:ext cx="287337" cy="2808288"/>
          </a:xfrm>
          <a:prstGeom prst="rightBrace">
            <a:avLst>
              <a:gd name="adj1" fmla="val 81446"/>
              <a:gd name="adj2" fmla="val 50000"/>
            </a:avLst>
          </a:prstGeom>
          <a:noFill/>
          <a:ln w="28575">
            <a:solidFill>
              <a:srgbClr val="00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2637" name="Rectangle 13"/>
          <p:cNvSpPr>
            <a:spLocks noChangeArrowheads="1"/>
          </p:cNvSpPr>
          <p:nvPr/>
        </p:nvSpPr>
        <p:spPr bwMode="auto">
          <a:xfrm>
            <a:off x="1908175" y="5734050"/>
            <a:ext cx="2232025" cy="46672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Kristen ITC" panose="03050502040202030202" pitchFamily="66" charset="0"/>
              </a:rPr>
              <a:t>Kode WP</a:t>
            </a:r>
          </a:p>
        </p:txBody>
      </p:sp>
      <p:sp>
        <p:nvSpPr>
          <p:cNvPr id="282639" name="AutoShape 15"/>
          <p:cNvSpPr>
            <a:spLocks noChangeArrowheads="1"/>
          </p:cNvSpPr>
          <p:nvPr/>
        </p:nvSpPr>
        <p:spPr bwMode="auto">
          <a:xfrm>
            <a:off x="5148263" y="5373688"/>
            <a:ext cx="936625" cy="287337"/>
          </a:xfrm>
          <a:prstGeom prst="downArrow">
            <a:avLst>
              <a:gd name="adj1" fmla="val 50000"/>
              <a:gd name="adj2" fmla="val 25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2640" name="Rectangle 16"/>
          <p:cNvSpPr>
            <a:spLocks noChangeArrowheads="1"/>
          </p:cNvSpPr>
          <p:nvPr/>
        </p:nvSpPr>
        <p:spPr bwMode="auto">
          <a:xfrm>
            <a:off x="5003800" y="5734050"/>
            <a:ext cx="1223963" cy="83185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Kristen ITC" panose="03050502040202030202" pitchFamily="66" charset="0"/>
              </a:rPr>
              <a:t>Kode KPP</a:t>
            </a:r>
          </a:p>
        </p:txBody>
      </p:sp>
      <p:sp>
        <p:nvSpPr>
          <p:cNvPr id="282641" name="AutoShape 17"/>
          <p:cNvSpPr>
            <a:spLocks noChangeArrowheads="1"/>
          </p:cNvSpPr>
          <p:nvPr/>
        </p:nvSpPr>
        <p:spPr bwMode="auto">
          <a:xfrm>
            <a:off x="6659563" y="5373688"/>
            <a:ext cx="936625" cy="287337"/>
          </a:xfrm>
          <a:prstGeom prst="downArrow">
            <a:avLst>
              <a:gd name="adj1" fmla="val 50000"/>
              <a:gd name="adj2" fmla="val 25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2642" name="Rectangle 18"/>
          <p:cNvSpPr>
            <a:spLocks noChangeArrowheads="1"/>
          </p:cNvSpPr>
          <p:nvPr/>
        </p:nvSpPr>
        <p:spPr bwMode="auto">
          <a:xfrm>
            <a:off x="6516688" y="5734050"/>
            <a:ext cx="1223962" cy="83185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Kristen ITC" panose="03050502040202030202" pitchFamily="66" charset="0"/>
              </a:rPr>
              <a:t>Kode cbg</a:t>
            </a:r>
          </a:p>
        </p:txBody>
      </p:sp>
      <p:sp>
        <p:nvSpPr>
          <p:cNvPr id="282643" name="AutoShape 19"/>
          <p:cNvSpPr>
            <a:spLocks noChangeArrowheads="1"/>
          </p:cNvSpPr>
          <p:nvPr/>
        </p:nvSpPr>
        <p:spPr bwMode="auto">
          <a:xfrm>
            <a:off x="107950" y="333375"/>
            <a:ext cx="360363" cy="287338"/>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82626"/>
                                        </p:tgtEl>
                                        <p:attrNameLst>
                                          <p:attrName>style.visibility</p:attrName>
                                        </p:attrNameLst>
                                      </p:cBhvr>
                                      <p:to>
                                        <p:strVal val="visible"/>
                                      </p:to>
                                    </p:set>
                                    <p:animEffect transition="in" filter="box(in)">
                                      <p:cBhvr>
                                        <p:cTn id="7" dur="500"/>
                                        <p:tgtEl>
                                          <p:spTgt spid="282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2628"/>
                                        </p:tgtEl>
                                        <p:attrNameLst>
                                          <p:attrName>style.visibility</p:attrName>
                                        </p:attrNameLst>
                                      </p:cBhvr>
                                      <p:to>
                                        <p:strVal val="visible"/>
                                      </p:to>
                                    </p:set>
                                    <p:animEffect transition="in" filter="blinds(horizontal)">
                                      <p:cBhvr>
                                        <p:cTn id="12" dur="500"/>
                                        <p:tgtEl>
                                          <p:spTgt spid="2826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82632"/>
                                        </p:tgtEl>
                                        <p:attrNameLst>
                                          <p:attrName>style.visibility</p:attrName>
                                        </p:attrNameLst>
                                      </p:cBhvr>
                                      <p:to>
                                        <p:strVal val="visible"/>
                                      </p:to>
                                    </p:set>
                                    <p:animEffect transition="in" filter="checkerboard(across)">
                                      <p:cBhvr>
                                        <p:cTn id="17" dur="500"/>
                                        <p:tgtEl>
                                          <p:spTgt spid="28263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82633"/>
                                        </p:tgtEl>
                                        <p:attrNameLst>
                                          <p:attrName>style.visibility</p:attrName>
                                        </p:attrNameLst>
                                      </p:cBhvr>
                                      <p:to>
                                        <p:strVal val="visible"/>
                                      </p:to>
                                    </p:set>
                                    <p:anim calcmode="lin" valueType="num">
                                      <p:cBhvr additive="base">
                                        <p:cTn id="22" dur="500" fill="hold"/>
                                        <p:tgtEl>
                                          <p:spTgt spid="282633"/>
                                        </p:tgtEl>
                                        <p:attrNameLst>
                                          <p:attrName>ppt_x</p:attrName>
                                        </p:attrNameLst>
                                      </p:cBhvr>
                                      <p:tavLst>
                                        <p:tav tm="0">
                                          <p:val>
                                            <p:strVal val="#ppt_x"/>
                                          </p:val>
                                        </p:tav>
                                        <p:tav tm="100000">
                                          <p:val>
                                            <p:strVal val="#ppt_x"/>
                                          </p:val>
                                        </p:tav>
                                      </p:tavLst>
                                    </p:anim>
                                    <p:anim calcmode="lin" valueType="num">
                                      <p:cBhvr additive="base">
                                        <p:cTn id="23" dur="500" fill="hold"/>
                                        <p:tgtEl>
                                          <p:spTgt spid="282633"/>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82634"/>
                                        </p:tgtEl>
                                        <p:attrNameLst>
                                          <p:attrName>style.visibility</p:attrName>
                                        </p:attrNameLst>
                                      </p:cBhvr>
                                      <p:to>
                                        <p:strVal val="visible"/>
                                      </p:to>
                                    </p:set>
                                    <p:anim calcmode="lin" valueType="num">
                                      <p:cBhvr additive="base">
                                        <p:cTn id="28" dur="500" fill="hold"/>
                                        <p:tgtEl>
                                          <p:spTgt spid="282634"/>
                                        </p:tgtEl>
                                        <p:attrNameLst>
                                          <p:attrName>ppt_x</p:attrName>
                                        </p:attrNameLst>
                                      </p:cBhvr>
                                      <p:tavLst>
                                        <p:tav tm="0">
                                          <p:val>
                                            <p:strVal val="#ppt_x"/>
                                          </p:val>
                                        </p:tav>
                                        <p:tav tm="100000">
                                          <p:val>
                                            <p:strVal val="#ppt_x"/>
                                          </p:val>
                                        </p:tav>
                                      </p:tavLst>
                                    </p:anim>
                                    <p:anim calcmode="lin" valueType="num">
                                      <p:cBhvr additive="base">
                                        <p:cTn id="29" dur="500" fill="hold"/>
                                        <p:tgtEl>
                                          <p:spTgt spid="282634"/>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282635"/>
                                        </p:tgtEl>
                                        <p:attrNameLst>
                                          <p:attrName>style.visibility</p:attrName>
                                        </p:attrNameLst>
                                      </p:cBhvr>
                                      <p:to>
                                        <p:strVal val="visible"/>
                                      </p:to>
                                    </p:set>
                                    <p:animEffect transition="in" filter="checkerboard(across)">
                                      <p:cBhvr>
                                        <p:cTn id="34" dur="500"/>
                                        <p:tgtEl>
                                          <p:spTgt spid="282635"/>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82636"/>
                                        </p:tgtEl>
                                        <p:attrNameLst>
                                          <p:attrName>style.visibility</p:attrName>
                                        </p:attrNameLst>
                                      </p:cBhvr>
                                      <p:to>
                                        <p:strVal val="visible"/>
                                      </p:to>
                                    </p:set>
                                    <p:anim calcmode="lin" valueType="num">
                                      <p:cBhvr additive="base">
                                        <p:cTn id="39" dur="500" fill="hold"/>
                                        <p:tgtEl>
                                          <p:spTgt spid="282636"/>
                                        </p:tgtEl>
                                        <p:attrNameLst>
                                          <p:attrName>ppt_x</p:attrName>
                                        </p:attrNameLst>
                                      </p:cBhvr>
                                      <p:tavLst>
                                        <p:tav tm="0">
                                          <p:val>
                                            <p:strVal val="#ppt_x"/>
                                          </p:val>
                                        </p:tav>
                                        <p:tav tm="100000">
                                          <p:val>
                                            <p:strVal val="#ppt_x"/>
                                          </p:val>
                                        </p:tav>
                                      </p:tavLst>
                                    </p:anim>
                                    <p:anim calcmode="lin" valueType="num">
                                      <p:cBhvr additive="base">
                                        <p:cTn id="40" dur="500" fill="hold"/>
                                        <p:tgtEl>
                                          <p:spTgt spid="282636"/>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3" presetClass="entr" presetSubtype="16" fill="hold" grpId="0" nodeType="clickEffect">
                                  <p:stCondLst>
                                    <p:cond delay="0"/>
                                  </p:stCondLst>
                                  <p:childTnLst>
                                    <p:set>
                                      <p:cBhvr>
                                        <p:cTn id="44" dur="1" fill="hold">
                                          <p:stCondLst>
                                            <p:cond delay="0"/>
                                          </p:stCondLst>
                                        </p:cTn>
                                        <p:tgtEl>
                                          <p:spTgt spid="282637"/>
                                        </p:tgtEl>
                                        <p:attrNameLst>
                                          <p:attrName>style.visibility</p:attrName>
                                        </p:attrNameLst>
                                      </p:cBhvr>
                                      <p:to>
                                        <p:strVal val="visible"/>
                                      </p:to>
                                    </p:set>
                                    <p:anim calcmode="lin" valueType="num">
                                      <p:cBhvr>
                                        <p:cTn id="45" dur="500" fill="hold"/>
                                        <p:tgtEl>
                                          <p:spTgt spid="282637"/>
                                        </p:tgtEl>
                                        <p:attrNameLst>
                                          <p:attrName>ppt_w</p:attrName>
                                        </p:attrNameLst>
                                      </p:cBhvr>
                                      <p:tavLst>
                                        <p:tav tm="0">
                                          <p:val>
                                            <p:fltVal val="0"/>
                                          </p:val>
                                        </p:tav>
                                        <p:tav tm="100000">
                                          <p:val>
                                            <p:strVal val="#ppt_w"/>
                                          </p:val>
                                        </p:tav>
                                      </p:tavLst>
                                    </p:anim>
                                    <p:anim calcmode="lin" valueType="num">
                                      <p:cBhvr>
                                        <p:cTn id="46" dur="500" fill="hold"/>
                                        <p:tgtEl>
                                          <p:spTgt spid="282637"/>
                                        </p:tgtEl>
                                        <p:attrNameLst>
                                          <p:attrName>ppt_h</p:attrName>
                                        </p:attrNameLst>
                                      </p:cBhvr>
                                      <p:tavLst>
                                        <p:tav tm="0">
                                          <p:val>
                                            <p:fltVal val="0"/>
                                          </p:val>
                                        </p:tav>
                                        <p:tav tm="100000">
                                          <p:val>
                                            <p:strVal val="#ppt_h"/>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82639"/>
                                        </p:tgtEl>
                                        <p:attrNameLst>
                                          <p:attrName>style.visibility</p:attrName>
                                        </p:attrNameLst>
                                      </p:cBhvr>
                                      <p:to>
                                        <p:strVal val="visible"/>
                                      </p:to>
                                    </p:set>
                                    <p:anim calcmode="lin" valueType="num">
                                      <p:cBhvr additive="base">
                                        <p:cTn id="51" dur="500" fill="hold"/>
                                        <p:tgtEl>
                                          <p:spTgt spid="282639"/>
                                        </p:tgtEl>
                                        <p:attrNameLst>
                                          <p:attrName>ppt_x</p:attrName>
                                        </p:attrNameLst>
                                      </p:cBhvr>
                                      <p:tavLst>
                                        <p:tav tm="0">
                                          <p:val>
                                            <p:strVal val="#ppt_x"/>
                                          </p:val>
                                        </p:tav>
                                        <p:tav tm="100000">
                                          <p:val>
                                            <p:strVal val="#ppt_x"/>
                                          </p:val>
                                        </p:tav>
                                      </p:tavLst>
                                    </p:anim>
                                    <p:anim calcmode="lin" valueType="num">
                                      <p:cBhvr additive="base">
                                        <p:cTn id="52" dur="500" fill="hold"/>
                                        <p:tgtEl>
                                          <p:spTgt spid="282639"/>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3" presetClass="entr" presetSubtype="16" fill="hold" grpId="0" nodeType="clickEffect">
                                  <p:stCondLst>
                                    <p:cond delay="0"/>
                                  </p:stCondLst>
                                  <p:childTnLst>
                                    <p:set>
                                      <p:cBhvr>
                                        <p:cTn id="56" dur="1" fill="hold">
                                          <p:stCondLst>
                                            <p:cond delay="0"/>
                                          </p:stCondLst>
                                        </p:cTn>
                                        <p:tgtEl>
                                          <p:spTgt spid="282640"/>
                                        </p:tgtEl>
                                        <p:attrNameLst>
                                          <p:attrName>style.visibility</p:attrName>
                                        </p:attrNameLst>
                                      </p:cBhvr>
                                      <p:to>
                                        <p:strVal val="visible"/>
                                      </p:to>
                                    </p:set>
                                    <p:anim calcmode="lin" valueType="num">
                                      <p:cBhvr>
                                        <p:cTn id="57" dur="500" fill="hold"/>
                                        <p:tgtEl>
                                          <p:spTgt spid="282640"/>
                                        </p:tgtEl>
                                        <p:attrNameLst>
                                          <p:attrName>ppt_w</p:attrName>
                                        </p:attrNameLst>
                                      </p:cBhvr>
                                      <p:tavLst>
                                        <p:tav tm="0">
                                          <p:val>
                                            <p:fltVal val="0"/>
                                          </p:val>
                                        </p:tav>
                                        <p:tav tm="100000">
                                          <p:val>
                                            <p:strVal val="#ppt_w"/>
                                          </p:val>
                                        </p:tav>
                                      </p:tavLst>
                                    </p:anim>
                                    <p:anim calcmode="lin" valueType="num">
                                      <p:cBhvr>
                                        <p:cTn id="58" dur="500" fill="hold"/>
                                        <p:tgtEl>
                                          <p:spTgt spid="282640"/>
                                        </p:tgtEl>
                                        <p:attrNameLst>
                                          <p:attrName>ppt_h</p:attrName>
                                        </p:attrNameLst>
                                      </p:cBhvr>
                                      <p:tavLst>
                                        <p:tav tm="0">
                                          <p:val>
                                            <p:fltVal val="0"/>
                                          </p:val>
                                        </p:tav>
                                        <p:tav tm="100000">
                                          <p:val>
                                            <p:strVal val="#ppt_h"/>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282641"/>
                                        </p:tgtEl>
                                        <p:attrNameLst>
                                          <p:attrName>style.visibility</p:attrName>
                                        </p:attrNameLst>
                                      </p:cBhvr>
                                      <p:to>
                                        <p:strVal val="visible"/>
                                      </p:to>
                                    </p:set>
                                    <p:anim calcmode="lin" valueType="num">
                                      <p:cBhvr additive="base">
                                        <p:cTn id="63" dur="500" fill="hold"/>
                                        <p:tgtEl>
                                          <p:spTgt spid="282641"/>
                                        </p:tgtEl>
                                        <p:attrNameLst>
                                          <p:attrName>ppt_x</p:attrName>
                                        </p:attrNameLst>
                                      </p:cBhvr>
                                      <p:tavLst>
                                        <p:tav tm="0">
                                          <p:val>
                                            <p:strVal val="#ppt_x"/>
                                          </p:val>
                                        </p:tav>
                                        <p:tav tm="100000">
                                          <p:val>
                                            <p:strVal val="#ppt_x"/>
                                          </p:val>
                                        </p:tav>
                                      </p:tavLst>
                                    </p:anim>
                                    <p:anim calcmode="lin" valueType="num">
                                      <p:cBhvr additive="base">
                                        <p:cTn id="64" dur="500" fill="hold"/>
                                        <p:tgtEl>
                                          <p:spTgt spid="282641"/>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3" presetClass="entr" presetSubtype="16" fill="hold" grpId="0" nodeType="clickEffect">
                                  <p:stCondLst>
                                    <p:cond delay="0"/>
                                  </p:stCondLst>
                                  <p:childTnLst>
                                    <p:set>
                                      <p:cBhvr>
                                        <p:cTn id="68" dur="1" fill="hold">
                                          <p:stCondLst>
                                            <p:cond delay="0"/>
                                          </p:stCondLst>
                                        </p:cTn>
                                        <p:tgtEl>
                                          <p:spTgt spid="282642"/>
                                        </p:tgtEl>
                                        <p:attrNameLst>
                                          <p:attrName>style.visibility</p:attrName>
                                        </p:attrNameLst>
                                      </p:cBhvr>
                                      <p:to>
                                        <p:strVal val="visible"/>
                                      </p:to>
                                    </p:set>
                                    <p:anim calcmode="lin" valueType="num">
                                      <p:cBhvr>
                                        <p:cTn id="69" dur="500" fill="hold"/>
                                        <p:tgtEl>
                                          <p:spTgt spid="282642"/>
                                        </p:tgtEl>
                                        <p:attrNameLst>
                                          <p:attrName>ppt_w</p:attrName>
                                        </p:attrNameLst>
                                      </p:cBhvr>
                                      <p:tavLst>
                                        <p:tav tm="0">
                                          <p:val>
                                            <p:fltVal val="0"/>
                                          </p:val>
                                        </p:tav>
                                        <p:tav tm="100000">
                                          <p:val>
                                            <p:strVal val="#ppt_w"/>
                                          </p:val>
                                        </p:tav>
                                      </p:tavLst>
                                    </p:anim>
                                    <p:anim calcmode="lin" valueType="num">
                                      <p:cBhvr>
                                        <p:cTn id="70" dur="500" fill="hold"/>
                                        <p:tgtEl>
                                          <p:spTgt spid="28264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6" grpId="0" animBg="1"/>
      <p:bldP spid="282628" grpId="0" animBg="1"/>
      <p:bldP spid="282632" grpId="0" animBg="1"/>
      <p:bldP spid="282633" grpId="0" animBg="1"/>
      <p:bldP spid="282634" grpId="0" animBg="1"/>
      <p:bldP spid="282635" grpId="0" animBg="1"/>
      <p:bldP spid="282636" grpId="0" animBg="1"/>
      <p:bldP spid="282637" grpId="0" animBg="1"/>
      <p:bldP spid="282639" grpId="0" animBg="1"/>
      <p:bldP spid="282640" grpId="0" animBg="1"/>
      <p:bldP spid="282641" grpId="0" animBg="1"/>
      <p:bldP spid="2826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1042988" y="188913"/>
            <a:ext cx="7272337" cy="576262"/>
          </a:xfrm>
          <a:ln w="38100">
            <a:solidFill>
              <a:srgbClr val="FF33CC"/>
            </a:solidFill>
            <a:miter lim="800000"/>
            <a:headEnd/>
            <a:tailEnd/>
          </a:ln>
        </p:spPr>
        <p:txBody>
          <a:bodyPr/>
          <a:lstStyle/>
          <a:p>
            <a:r>
              <a:rPr lang="en-US" altLang="en-US" sz="3200">
                <a:latin typeface="Tahoma" panose="020B0604030504040204" pitchFamily="34" charset="0"/>
              </a:rPr>
              <a:t>NOMOR POKOK WAJIB PAJAK (NPWP)</a:t>
            </a:r>
          </a:p>
        </p:txBody>
      </p:sp>
      <p:sp>
        <p:nvSpPr>
          <p:cNvPr id="283651" name="AutoShape 3"/>
          <p:cNvSpPr>
            <a:spLocks noChangeArrowheads="1"/>
          </p:cNvSpPr>
          <p:nvPr/>
        </p:nvSpPr>
        <p:spPr bwMode="auto">
          <a:xfrm>
            <a:off x="4067175" y="692150"/>
            <a:ext cx="720725" cy="43021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3663" name="AutoShape 15"/>
          <p:cNvSpPr>
            <a:spLocks noChangeArrowheads="1"/>
          </p:cNvSpPr>
          <p:nvPr/>
        </p:nvSpPr>
        <p:spPr bwMode="auto">
          <a:xfrm>
            <a:off x="107950" y="333375"/>
            <a:ext cx="360363" cy="287338"/>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64" name="AutoShape 16"/>
          <p:cNvSpPr>
            <a:spLocks noChangeArrowheads="1"/>
          </p:cNvSpPr>
          <p:nvPr/>
        </p:nvSpPr>
        <p:spPr bwMode="auto">
          <a:xfrm>
            <a:off x="466725" y="333375"/>
            <a:ext cx="360363" cy="287338"/>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65" name="Rectangle 17"/>
          <p:cNvSpPr>
            <a:spLocks noChangeArrowheads="1"/>
          </p:cNvSpPr>
          <p:nvPr/>
        </p:nvSpPr>
        <p:spPr bwMode="auto">
          <a:xfrm>
            <a:off x="395288" y="1120775"/>
            <a:ext cx="8353425" cy="119697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u="none">
                <a:latin typeface="Tahoma" panose="020B0604030504040204" pitchFamily="34" charset="0"/>
              </a:rPr>
              <a:t>Khusus untuk  Wajib Pajak berstatus cabang, orang pribadi pengusaha tertentu atau wanita kawin tidak pisah harta diberikan NPWP dengan aturan sebagai berikut : </a:t>
            </a:r>
          </a:p>
        </p:txBody>
      </p:sp>
      <p:sp>
        <p:nvSpPr>
          <p:cNvPr id="283666" name="AutoShape 18"/>
          <p:cNvSpPr>
            <a:spLocks noChangeArrowheads="1"/>
          </p:cNvSpPr>
          <p:nvPr/>
        </p:nvSpPr>
        <p:spPr bwMode="auto">
          <a:xfrm>
            <a:off x="4068763" y="2276475"/>
            <a:ext cx="719137" cy="288925"/>
          </a:xfrm>
          <a:prstGeom prst="downArrow">
            <a:avLst>
              <a:gd name="adj1" fmla="val 50000"/>
              <a:gd name="adj2" fmla="val 25000"/>
            </a:avLst>
          </a:prstGeom>
          <a:solidFill>
            <a:srgbClr val="51EB1B"/>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3667" name="Rectangle 19"/>
          <p:cNvSpPr>
            <a:spLocks noChangeArrowheads="1"/>
          </p:cNvSpPr>
          <p:nvPr/>
        </p:nvSpPr>
        <p:spPr bwMode="auto">
          <a:xfrm>
            <a:off x="395288" y="2643188"/>
            <a:ext cx="8353425" cy="850900"/>
          </a:xfrm>
          <a:prstGeom prst="rect">
            <a:avLst/>
          </a:prstGeom>
          <a:noFill/>
          <a:ln w="2857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buFontTx/>
              <a:buAutoNum type="alphaLcParenR"/>
            </a:pPr>
            <a:r>
              <a:rPr lang="en-US" altLang="en-US" u="none">
                <a:latin typeface="Tahoma" panose="020B0604030504040204" pitchFamily="34" charset="0"/>
              </a:rPr>
              <a:t>Kode WP sama dengan kode WP pusat, kode WP domisili atau kode WP suami. </a:t>
            </a:r>
          </a:p>
        </p:txBody>
      </p:sp>
      <p:sp>
        <p:nvSpPr>
          <p:cNvPr id="283668" name="Rectangle 20"/>
          <p:cNvSpPr>
            <a:spLocks noChangeArrowheads="1"/>
          </p:cNvSpPr>
          <p:nvPr/>
        </p:nvSpPr>
        <p:spPr bwMode="auto">
          <a:xfrm>
            <a:off x="395288" y="3644900"/>
            <a:ext cx="8353425" cy="1216025"/>
          </a:xfrm>
          <a:prstGeom prst="rect">
            <a:avLst/>
          </a:prstGeom>
          <a:noFill/>
          <a:ln w="2857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buFontTx/>
              <a:buAutoNum type="alphaLcParenR" startAt="2"/>
            </a:pPr>
            <a:r>
              <a:rPr lang="en-US" altLang="en-US" u="none">
                <a:latin typeface="Tahoma" panose="020B0604030504040204" pitchFamily="34" charset="0"/>
              </a:rPr>
              <a:t>Kode Administrasi perpajakan: 3 (tiga) digit pertama merupakan kode KPP dimana WP mendaftar dan 3 (tiga) digit terakhir menunjukkan kode urutan cabang. </a:t>
            </a:r>
          </a:p>
        </p:txBody>
      </p:sp>
      <p:sp>
        <p:nvSpPr>
          <p:cNvPr id="283669" name="Rectangle 21"/>
          <p:cNvSpPr>
            <a:spLocks noChangeArrowheads="1"/>
          </p:cNvSpPr>
          <p:nvPr/>
        </p:nvSpPr>
        <p:spPr bwMode="auto">
          <a:xfrm>
            <a:off x="6634163" y="4941888"/>
            <a:ext cx="2114550" cy="4064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pPr algn="l"/>
            <a:r>
              <a:rPr lang="en-US" altLang="en-US" sz="2000" u="none">
                <a:latin typeface="Tahoma" panose="020B0604030504040204" pitchFamily="34" charset="0"/>
              </a:rPr>
              <a:t>Kep-161/PJ/2001</a:t>
            </a:r>
          </a:p>
        </p:txBody>
      </p:sp>
      <p:sp>
        <p:nvSpPr>
          <p:cNvPr id="283670" name="Rectangle 22"/>
          <p:cNvSpPr>
            <a:spLocks noChangeArrowheads="1"/>
          </p:cNvSpPr>
          <p:nvPr/>
        </p:nvSpPr>
        <p:spPr bwMode="auto">
          <a:xfrm>
            <a:off x="7235825" y="6308725"/>
            <a:ext cx="1296988" cy="360363"/>
          </a:xfrm>
          <a:prstGeom prst="rect">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Lama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83650"/>
                                        </p:tgtEl>
                                        <p:attrNameLst>
                                          <p:attrName>style.visibility</p:attrName>
                                        </p:attrNameLst>
                                      </p:cBhvr>
                                      <p:to>
                                        <p:strVal val="visible"/>
                                      </p:to>
                                    </p:set>
                                    <p:animEffect transition="in" filter="box(in)">
                                      <p:cBhvr>
                                        <p:cTn id="7" dur="500"/>
                                        <p:tgtEl>
                                          <p:spTgt spid="283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3651"/>
                                        </p:tgtEl>
                                        <p:attrNameLst>
                                          <p:attrName>style.visibility</p:attrName>
                                        </p:attrNameLst>
                                      </p:cBhvr>
                                      <p:to>
                                        <p:strVal val="visible"/>
                                      </p:to>
                                    </p:set>
                                    <p:animEffect transition="in" filter="blinds(horizontal)">
                                      <p:cBhvr>
                                        <p:cTn id="12" dur="500"/>
                                        <p:tgtEl>
                                          <p:spTgt spid="2836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83665"/>
                                        </p:tgtEl>
                                        <p:attrNameLst>
                                          <p:attrName>style.visibility</p:attrName>
                                        </p:attrNameLst>
                                      </p:cBhvr>
                                      <p:to>
                                        <p:strVal val="visible"/>
                                      </p:to>
                                    </p:set>
                                    <p:animEffect transition="in" filter="box(in)">
                                      <p:cBhvr>
                                        <p:cTn id="17" dur="500"/>
                                        <p:tgtEl>
                                          <p:spTgt spid="28366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83666"/>
                                        </p:tgtEl>
                                        <p:attrNameLst>
                                          <p:attrName>style.visibility</p:attrName>
                                        </p:attrNameLst>
                                      </p:cBhvr>
                                      <p:to>
                                        <p:strVal val="visible"/>
                                      </p:to>
                                    </p:set>
                                    <p:anim calcmode="lin" valueType="num">
                                      <p:cBhvr additive="base">
                                        <p:cTn id="22" dur="500" fill="hold"/>
                                        <p:tgtEl>
                                          <p:spTgt spid="283666"/>
                                        </p:tgtEl>
                                        <p:attrNameLst>
                                          <p:attrName>ppt_x</p:attrName>
                                        </p:attrNameLst>
                                      </p:cBhvr>
                                      <p:tavLst>
                                        <p:tav tm="0">
                                          <p:val>
                                            <p:strVal val="#ppt_x"/>
                                          </p:val>
                                        </p:tav>
                                        <p:tav tm="100000">
                                          <p:val>
                                            <p:strVal val="#ppt_x"/>
                                          </p:val>
                                        </p:tav>
                                      </p:tavLst>
                                    </p:anim>
                                    <p:anim calcmode="lin" valueType="num">
                                      <p:cBhvr additive="base">
                                        <p:cTn id="23" dur="500" fill="hold"/>
                                        <p:tgtEl>
                                          <p:spTgt spid="283666"/>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283667"/>
                                        </p:tgtEl>
                                        <p:attrNameLst>
                                          <p:attrName>style.visibility</p:attrName>
                                        </p:attrNameLst>
                                      </p:cBhvr>
                                      <p:to>
                                        <p:strVal val="visible"/>
                                      </p:to>
                                    </p:set>
                                    <p:animEffect transition="in" filter="diamond(in)">
                                      <p:cBhvr>
                                        <p:cTn id="28" dur="2000"/>
                                        <p:tgtEl>
                                          <p:spTgt spid="28366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8" presetClass="entr" presetSubtype="16" fill="hold" grpId="0" nodeType="clickEffect">
                                  <p:stCondLst>
                                    <p:cond delay="0"/>
                                  </p:stCondLst>
                                  <p:childTnLst>
                                    <p:set>
                                      <p:cBhvr>
                                        <p:cTn id="32" dur="1" fill="hold">
                                          <p:stCondLst>
                                            <p:cond delay="0"/>
                                          </p:stCondLst>
                                        </p:cTn>
                                        <p:tgtEl>
                                          <p:spTgt spid="283668"/>
                                        </p:tgtEl>
                                        <p:attrNameLst>
                                          <p:attrName>style.visibility</p:attrName>
                                        </p:attrNameLst>
                                      </p:cBhvr>
                                      <p:to>
                                        <p:strVal val="visible"/>
                                      </p:to>
                                    </p:set>
                                    <p:animEffect transition="in" filter="diamond(in)">
                                      <p:cBhvr>
                                        <p:cTn id="33" dur="2000"/>
                                        <p:tgtEl>
                                          <p:spTgt spid="283668"/>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83669"/>
                                        </p:tgtEl>
                                        <p:attrNameLst>
                                          <p:attrName>style.visibility</p:attrName>
                                        </p:attrNameLst>
                                      </p:cBhvr>
                                      <p:to>
                                        <p:strVal val="visible"/>
                                      </p:to>
                                    </p:set>
                                    <p:animEffect transition="in" filter="blinds(horizontal)">
                                      <p:cBhvr>
                                        <p:cTn id="38" dur="500"/>
                                        <p:tgtEl>
                                          <p:spTgt spid="2836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0" grpId="0" animBg="1"/>
      <p:bldP spid="283651" grpId="0" animBg="1"/>
      <p:bldP spid="283665" grpId="0" animBg="1"/>
      <p:bldP spid="283666" grpId="0" animBg="1"/>
      <p:bldP spid="283667" grpId="0" animBg="1"/>
      <p:bldP spid="283668" grpId="0" animBg="1"/>
      <p:bldP spid="283669"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76200"/>
            <a:ext cx="8382000" cy="457200"/>
          </a:xfrm>
          <a:ln w="38100">
            <a:solidFill>
              <a:schemeClr val="accent2"/>
            </a:solidFill>
            <a:miter lim="800000"/>
            <a:headEnd/>
            <a:tailEnd/>
          </a:ln>
        </p:spPr>
        <p:txBody>
          <a:bodyPr/>
          <a:lstStyle/>
          <a:p>
            <a:r>
              <a:rPr lang="en-US" altLang="en-US" sz="2400" b="1">
                <a:latin typeface="Tahoma" panose="020B0604030504040204" pitchFamily="34" charset="0"/>
                <a:cs typeface="Times New Roman" panose="02020603050405020304" pitchFamily="18" charset="0"/>
              </a:rPr>
              <a:t>JANGKA WAKTU PENDAFTARAN DIRI</a:t>
            </a:r>
            <a:endParaRPr lang="en-US" altLang="en-US" sz="2400" b="1">
              <a:latin typeface="Tahoma" panose="020B0604030504040204" pitchFamily="34" charset="0"/>
            </a:endParaRPr>
          </a:p>
        </p:txBody>
      </p:sp>
      <p:sp>
        <p:nvSpPr>
          <p:cNvPr id="66563" name="Rectangle 3"/>
          <p:cNvSpPr>
            <a:spLocks noChangeArrowheads="1"/>
          </p:cNvSpPr>
          <p:nvPr/>
        </p:nvSpPr>
        <p:spPr bwMode="auto">
          <a:xfrm>
            <a:off x="76200" y="1268413"/>
            <a:ext cx="1447800" cy="4572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b="1" u="none">
                <a:solidFill>
                  <a:schemeClr val="tx2"/>
                </a:solidFill>
                <a:latin typeface="Tahoma" panose="020B0604030504040204" pitchFamily="34" charset="0"/>
              </a:rPr>
              <a:t>BADAN</a:t>
            </a:r>
          </a:p>
        </p:txBody>
      </p:sp>
      <p:sp>
        <p:nvSpPr>
          <p:cNvPr id="66564" name="Rectangle 4"/>
          <p:cNvSpPr>
            <a:spLocks noChangeArrowheads="1"/>
          </p:cNvSpPr>
          <p:nvPr/>
        </p:nvSpPr>
        <p:spPr bwMode="auto">
          <a:xfrm>
            <a:off x="76200" y="1784350"/>
            <a:ext cx="2335213" cy="13398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cs typeface="Times New Roman" panose="02020603050405020304" pitchFamily="18" charset="0"/>
              </a:rPr>
              <a:t>Orang pribadi yang menjalankan usaha atau </a:t>
            </a:r>
            <a:r>
              <a:rPr lang="en-US" altLang="en-US" sz="2000">
                <a:latin typeface="Tahoma" panose="020B0604030504040204" pitchFamily="34" charset="0"/>
                <a:cs typeface="Times New Roman" panose="02020603050405020304" pitchFamily="18" charset="0"/>
              </a:rPr>
              <a:t>pekerjaan bebas</a:t>
            </a:r>
            <a:r>
              <a:rPr lang="en-GB" altLang="en-US" sz="2000" u="none">
                <a:latin typeface="Tahoma" panose="020B0604030504040204" pitchFamily="34" charset="0"/>
              </a:rPr>
              <a:t> </a:t>
            </a:r>
          </a:p>
        </p:txBody>
      </p:sp>
      <p:sp>
        <p:nvSpPr>
          <p:cNvPr id="66565" name="AutoShape 5"/>
          <p:cNvSpPr>
            <a:spLocks/>
          </p:cNvSpPr>
          <p:nvPr/>
        </p:nvSpPr>
        <p:spPr bwMode="auto">
          <a:xfrm>
            <a:off x="2411413" y="1268413"/>
            <a:ext cx="215900" cy="1744662"/>
          </a:xfrm>
          <a:prstGeom prst="rightBrace">
            <a:avLst>
              <a:gd name="adj1" fmla="val 67341"/>
              <a:gd name="adj2" fmla="val 50000"/>
            </a:avLst>
          </a:pr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66" name="AutoShape 6"/>
          <p:cNvSpPr>
            <a:spLocks noChangeArrowheads="1"/>
          </p:cNvSpPr>
          <p:nvPr/>
        </p:nvSpPr>
        <p:spPr bwMode="auto">
          <a:xfrm>
            <a:off x="2606675" y="1341438"/>
            <a:ext cx="381000" cy="5334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67" name="Rectangle 7"/>
          <p:cNvSpPr>
            <a:spLocks noChangeArrowheads="1"/>
          </p:cNvSpPr>
          <p:nvPr/>
        </p:nvSpPr>
        <p:spPr bwMode="auto">
          <a:xfrm>
            <a:off x="3146425" y="1412875"/>
            <a:ext cx="3657600" cy="495300"/>
          </a:xfrm>
          <a:prstGeom prst="rect">
            <a:avLst/>
          </a:prstGeom>
          <a:noFill/>
          <a:ln w="3810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Tahoma" panose="020B0604030504040204" pitchFamily="34" charset="0"/>
                <a:cs typeface="Times New Roman" panose="02020603050405020304" pitchFamily="18" charset="0"/>
              </a:rPr>
              <a:t>wajib mendaftarkan diri</a:t>
            </a:r>
            <a:r>
              <a:rPr lang="en-GB" altLang="en-US" u="none">
                <a:latin typeface="Tahoma" panose="020B0604030504040204" pitchFamily="34" charset="0"/>
              </a:rPr>
              <a:t> </a:t>
            </a:r>
          </a:p>
        </p:txBody>
      </p:sp>
      <p:sp>
        <p:nvSpPr>
          <p:cNvPr id="66568" name="AutoShape 8"/>
          <p:cNvSpPr>
            <a:spLocks noChangeArrowheads="1"/>
          </p:cNvSpPr>
          <p:nvPr/>
        </p:nvSpPr>
        <p:spPr bwMode="auto">
          <a:xfrm>
            <a:off x="6948488" y="1412875"/>
            <a:ext cx="381000" cy="5334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69" name="Rectangle 9"/>
          <p:cNvSpPr>
            <a:spLocks noChangeArrowheads="1"/>
          </p:cNvSpPr>
          <p:nvPr/>
        </p:nvSpPr>
        <p:spPr bwMode="auto">
          <a:xfrm>
            <a:off x="7391400" y="1268413"/>
            <a:ext cx="1600200" cy="1135062"/>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200" u="none">
                <a:latin typeface="Tahoma" panose="020B0604030504040204" pitchFamily="34" charset="0"/>
              </a:rPr>
              <a:t>kepadanya diberikan NPWP</a:t>
            </a:r>
          </a:p>
        </p:txBody>
      </p:sp>
      <p:sp>
        <p:nvSpPr>
          <p:cNvPr id="66570" name="Rectangle 10"/>
          <p:cNvSpPr>
            <a:spLocks noChangeArrowheads="1"/>
          </p:cNvSpPr>
          <p:nvPr/>
        </p:nvSpPr>
        <p:spPr bwMode="auto">
          <a:xfrm>
            <a:off x="76200" y="4559300"/>
            <a:ext cx="3200400" cy="22542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cs typeface="Times New Roman" panose="02020603050405020304" pitchFamily="18" charset="0"/>
              </a:rPr>
              <a:t>Orang pribadi yg tidak menjalankan usaha atau pekerjaan bebas, apabila jumlah penghasilannya s/d suatu bulan yg disetahunkan telah melebihi PTKP setahun</a:t>
            </a:r>
            <a:r>
              <a:rPr lang="en-GB" altLang="en-US" sz="2000" u="none">
                <a:latin typeface="Tahoma" panose="020B0604030504040204" pitchFamily="34" charset="0"/>
              </a:rPr>
              <a:t> </a:t>
            </a:r>
          </a:p>
        </p:txBody>
      </p:sp>
      <p:sp>
        <p:nvSpPr>
          <p:cNvPr id="66571" name="AutoShape 11"/>
          <p:cNvSpPr>
            <a:spLocks noChangeArrowheads="1"/>
          </p:cNvSpPr>
          <p:nvPr/>
        </p:nvSpPr>
        <p:spPr bwMode="auto">
          <a:xfrm>
            <a:off x="3352800" y="5272088"/>
            <a:ext cx="381000" cy="5334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2" name="Rectangle 12"/>
          <p:cNvSpPr>
            <a:spLocks noChangeArrowheads="1"/>
          </p:cNvSpPr>
          <p:nvPr/>
        </p:nvSpPr>
        <p:spPr bwMode="auto">
          <a:xfrm>
            <a:off x="3810000" y="5299075"/>
            <a:ext cx="2971800" cy="434975"/>
          </a:xfrm>
          <a:prstGeom prst="rect">
            <a:avLst/>
          </a:prstGeom>
          <a:noFill/>
          <a:ln w="3810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wajib mendaftarkan diri</a:t>
            </a:r>
            <a:r>
              <a:rPr lang="en-GB" altLang="en-US" sz="2000" u="none">
                <a:latin typeface="Tahoma" panose="020B0604030504040204" pitchFamily="34" charset="0"/>
              </a:rPr>
              <a:t> </a:t>
            </a:r>
          </a:p>
        </p:txBody>
      </p:sp>
      <p:sp>
        <p:nvSpPr>
          <p:cNvPr id="66573" name="AutoShape 13"/>
          <p:cNvSpPr>
            <a:spLocks noChangeArrowheads="1"/>
          </p:cNvSpPr>
          <p:nvPr/>
        </p:nvSpPr>
        <p:spPr bwMode="auto">
          <a:xfrm>
            <a:off x="6877050" y="5200650"/>
            <a:ext cx="381000" cy="5334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4" name="Rectangle 14"/>
          <p:cNvSpPr>
            <a:spLocks noChangeArrowheads="1"/>
          </p:cNvSpPr>
          <p:nvPr/>
        </p:nvSpPr>
        <p:spPr bwMode="auto">
          <a:xfrm>
            <a:off x="7391400" y="5030788"/>
            <a:ext cx="1600200" cy="1135062"/>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200" u="none">
                <a:latin typeface="Tahoma" panose="020B0604030504040204" pitchFamily="34" charset="0"/>
              </a:rPr>
              <a:t>kepadanya diberikan NPWP</a:t>
            </a:r>
          </a:p>
        </p:txBody>
      </p:sp>
      <p:sp>
        <p:nvSpPr>
          <p:cNvPr id="66581" name="Rectangle 21"/>
          <p:cNvSpPr>
            <a:spLocks noChangeArrowheads="1"/>
          </p:cNvSpPr>
          <p:nvPr/>
        </p:nvSpPr>
        <p:spPr bwMode="auto">
          <a:xfrm>
            <a:off x="107950" y="595313"/>
            <a:ext cx="2819400" cy="457200"/>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latin typeface="Tahoma" panose="020B0604030504040204" pitchFamily="34" charset="0"/>
              </a:rPr>
              <a:t>WAJIB PAJAK</a:t>
            </a:r>
          </a:p>
        </p:txBody>
      </p:sp>
      <p:sp>
        <p:nvSpPr>
          <p:cNvPr id="66582" name="Rectangle 22"/>
          <p:cNvSpPr>
            <a:spLocks noChangeArrowheads="1"/>
          </p:cNvSpPr>
          <p:nvPr/>
        </p:nvSpPr>
        <p:spPr bwMode="auto">
          <a:xfrm>
            <a:off x="2700338" y="1925638"/>
            <a:ext cx="4572000" cy="711200"/>
          </a:xfrm>
          <a:prstGeom prst="rect">
            <a:avLst/>
          </a:prstGeom>
          <a:solidFill>
            <a:srgbClr val="FFCC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paling lama 1 (satu) bulan setelah </a:t>
            </a:r>
            <a:r>
              <a:rPr lang="en-US" altLang="en-US" sz="2000" b="1">
                <a:cs typeface="Times New Roman" panose="02020603050405020304" pitchFamily="18" charset="0"/>
              </a:rPr>
              <a:t>saat usaha mulai dijalankan</a:t>
            </a:r>
            <a:r>
              <a:rPr lang="en-GB" altLang="en-US" sz="2000" u="none">
                <a:latin typeface="Tahoma" panose="020B0604030504040204" pitchFamily="34" charset="0"/>
              </a:rPr>
              <a:t> </a:t>
            </a:r>
          </a:p>
        </p:txBody>
      </p:sp>
      <p:sp>
        <p:nvSpPr>
          <p:cNvPr id="66583" name="Rectangle 23"/>
          <p:cNvSpPr>
            <a:spLocks noChangeArrowheads="1"/>
          </p:cNvSpPr>
          <p:nvPr/>
        </p:nvSpPr>
        <p:spPr bwMode="auto">
          <a:xfrm>
            <a:off x="3563938" y="5741988"/>
            <a:ext cx="3505200" cy="711200"/>
          </a:xfrm>
          <a:prstGeom prst="rect">
            <a:avLst/>
          </a:prstGeom>
          <a:solidFill>
            <a:srgbClr val="FFCC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paling lama pada akhir bulan berikutnya</a:t>
            </a:r>
            <a:r>
              <a:rPr lang="en-GB" altLang="en-US" sz="2000" u="none">
                <a:latin typeface="Tahoma" panose="020B0604030504040204" pitchFamily="34" charset="0"/>
              </a:rPr>
              <a:t> </a:t>
            </a:r>
          </a:p>
        </p:txBody>
      </p:sp>
      <p:sp>
        <p:nvSpPr>
          <p:cNvPr id="66586" name="Rectangle 26"/>
          <p:cNvSpPr>
            <a:spLocks noChangeArrowheads="1"/>
          </p:cNvSpPr>
          <p:nvPr/>
        </p:nvSpPr>
        <p:spPr bwMode="auto">
          <a:xfrm>
            <a:off x="3094038" y="646113"/>
            <a:ext cx="5581650" cy="376237"/>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pPr algn="l"/>
            <a:r>
              <a:rPr lang="en-US" altLang="en-US" sz="1800" u="none">
                <a:latin typeface="Tahoma" panose="020B0604030504040204" pitchFamily="34" charset="0"/>
              </a:rPr>
              <a:t>Peraturan Menteri Keuangan Nomor 20/PMK.03/2008</a:t>
            </a:r>
          </a:p>
        </p:txBody>
      </p:sp>
      <p:sp>
        <p:nvSpPr>
          <p:cNvPr id="66587" name="AutoShape 27"/>
          <p:cNvSpPr>
            <a:spLocks noChangeArrowheads="1"/>
          </p:cNvSpPr>
          <p:nvPr/>
        </p:nvSpPr>
        <p:spPr bwMode="auto">
          <a:xfrm>
            <a:off x="1042988" y="981075"/>
            <a:ext cx="503237" cy="2873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66590" name="Rectangle 30"/>
          <p:cNvSpPr>
            <a:spLocks noChangeArrowheads="1"/>
          </p:cNvSpPr>
          <p:nvPr/>
        </p:nvSpPr>
        <p:spPr bwMode="auto">
          <a:xfrm>
            <a:off x="2771775" y="2708275"/>
            <a:ext cx="4464050" cy="1016000"/>
          </a:xfrm>
          <a:prstGeom prst="rect">
            <a:avLst/>
          </a:prstGeom>
          <a:solidFill>
            <a:srgbClr val="FFCC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b="1" u="none"/>
              <a:t>saat pendirian, atau saat usaha atau pekerjaan bebas nyata-nyata dimulai</a:t>
            </a:r>
          </a:p>
        </p:txBody>
      </p:sp>
      <p:sp>
        <p:nvSpPr>
          <p:cNvPr id="66591" name="AutoShape 31"/>
          <p:cNvSpPr>
            <a:spLocks noChangeArrowheads="1"/>
          </p:cNvSpPr>
          <p:nvPr/>
        </p:nvSpPr>
        <p:spPr bwMode="auto">
          <a:xfrm>
            <a:off x="4860925" y="2565400"/>
            <a:ext cx="215900" cy="360363"/>
          </a:xfrm>
          <a:prstGeom prst="downArrow">
            <a:avLst>
              <a:gd name="adj1" fmla="val 50000"/>
              <a:gd name="adj2" fmla="val 4172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92" name="Rectangle 32"/>
          <p:cNvSpPr>
            <a:spLocks noChangeArrowheads="1"/>
          </p:cNvSpPr>
          <p:nvPr/>
        </p:nvSpPr>
        <p:spPr bwMode="auto">
          <a:xfrm>
            <a:off x="106363" y="3852863"/>
            <a:ext cx="8929687" cy="65087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1800" b="1" i="1" u="none">
                <a:latin typeface="Arial Narrow" panose="020B0606020202030204" pitchFamily="34" charset="0"/>
              </a:rPr>
              <a:t>Pekerjaan bebas : </a:t>
            </a:r>
            <a:r>
              <a:rPr lang="id-ID" altLang="en-US" sz="1800" b="1" i="1" u="none">
                <a:latin typeface="Arial Narrow" panose="020B0606020202030204" pitchFamily="34" charset="0"/>
              </a:rPr>
              <a:t>pekerjaan yg dilakukan oleh orang pribadi yg mempunyai keahlian khusus sebagai usaha untuk memperoleh penghasilan yg tidak terikat oleh suatu hubungan kerja.</a:t>
            </a:r>
            <a:r>
              <a:rPr lang="en-US" altLang="en-US" sz="1800" b="1" i="1">
                <a:latin typeface="Arial Narrow" panose="020B0606020202030204" pitchFamily="34" charset="0"/>
              </a:rPr>
              <a:t> </a:t>
            </a:r>
          </a:p>
        </p:txBody>
      </p:sp>
      <p:sp>
        <p:nvSpPr>
          <p:cNvPr id="66593" name="Line 33"/>
          <p:cNvSpPr>
            <a:spLocks noChangeShapeType="1"/>
          </p:cNvSpPr>
          <p:nvPr/>
        </p:nvSpPr>
        <p:spPr bwMode="auto">
          <a:xfrm>
            <a:off x="1403350" y="3068638"/>
            <a:ext cx="1008063"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6562"/>
                                        </p:tgtEl>
                                        <p:attrNameLst>
                                          <p:attrName>style.visibility</p:attrName>
                                        </p:attrNameLst>
                                      </p:cBhvr>
                                      <p:to>
                                        <p:strVal val="visible"/>
                                      </p:to>
                                    </p:set>
                                    <p:anim calcmode="lin" valueType="num">
                                      <p:cBhvr additive="base">
                                        <p:cTn id="7" dur="500" fill="hold"/>
                                        <p:tgtEl>
                                          <p:spTgt spid="66562"/>
                                        </p:tgtEl>
                                        <p:attrNameLst>
                                          <p:attrName>ppt_x</p:attrName>
                                        </p:attrNameLst>
                                      </p:cBhvr>
                                      <p:tavLst>
                                        <p:tav tm="0">
                                          <p:val>
                                            <p:strVal val="0-#ppt_w/2"/>
                                          </p:val>
                                        </p:tav>
                                        <p:tav tm="100000">
                                          <p:val>
                                            <p:strVal val="#ppt_x"/>
                                          </p:val>
                                        </p:tav>
                                      </p:tavLst>
                                    </p:anim>
                                    <p:anim calcmode="lin" valueType="num">
                                      <p:cBhvr additive="base">
                                        <p:cTn id="8" dur="500" fill="hold"/>
                                        <p:tgtEl>
                                          <p:spTgt spid="6656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66586"/>
                                        </p:tgtEl>
                                        <p:attrNameLst>
                                          <p:attrName>style.visibility</p:attrName>
                                        </p:attrNameLst>
                                      </p:cBhvr>
                                      <p:to>
                                        <p:strVal val="visible"/>
                                      </p:to>
                                    </p:set>
                                    <p:animEffect transition="in" filter="blinds(horizontal)">
                                      <p:cBhvr>
                                        <p:cTn id="13" dur="500"/>
                                        <p:tgtEl>
                                          <p:spTgt spid="6658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66581"/>
                                        </p:tgtEl>
                                        <p:attrNameLst>
                                          <p:attrName>style.visibility</p:attrName>
                                        </p:attrNameLst>
                                      </p:cBhvr>
                                      <p:to>
                                        <p:strVal val="visible"/>
                                      </p:to>
                                    </p:set>
                                    <p:anim calcmode="lin" valueType="num">
                                      <p:cBhvr>
                                        <p:cTn id="18" dur="500" fill="hold"/>
                                        <p:tgtEl>
                                          <p:spTgt spid="66581"/>
                                        </p:tgtEl>
                                        <p:attrNameLst>
                                          <p:attrName>ppt_w</p:attrName>
                                        </p:attrNameLst>
                                      </p:cBhvr>
                                      <p:tavLst>
                                        <p:tav tm="0">
                                          <p:val>
                                            <p:fltVal val="0"/>
                                          </p:val>
                                        </p:tav>
                                        <p:tav tm="100000">
                                          <p:val>
                                            <p:strVal val="#ppt_w"/>
                                          </p:val>
                                        </p:tav>
                                      </p:tavLst>
                                    </p:anim>
                                    <p:anim calcmode="lin" valueType="num">
                                      <p:cBhvr>
                                        <p:cTn id="19" dur="500" fill="hold"/>
                                        <p:tgtEl>
                                          <p:spTgt spid="66581"/>
                                        </p:tgtEl>
                                        <p:attrNameLst>
                                          <p:attrName>ppt_h</p:attrName>
                                        </p:attrNameLst>
                                      </p:cBhvr>
                                      <p:tavLst>
                                        <p:tav tm="0">
                                          <p:val>
                                            <p:fltVal val="0"/>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66587"/>
                                        </p:tgtEl>
                                        <p:attrNameLst>
                                          <p:attrName>style.visibility</p:attrName>
                                        </p:attrNameLst>
                                      </p:cBhvr>
                                      <p:to>
                                        <p:strVal val="visible"/>
                                      </p:to>
                                    </p:set>
                                    <p:animEffect transition="in" filter="blinds(horizontal)">
                                      <p:cBhvr>
                                        <p:cTn id="24" dur="500"/>
                                        <p:tgtEl>
                                          <p:spTgt spid="6658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66563"/>
                                        </p:tgtEl>
                                        <p:attrNameLst>
                                          <p:attrName>style.visibility</p:attrName>
                                        </p:attrNameLst>
                                      </p:cBhvr>
                                      <p:to>
                                        <p:strVal val="visible"/>
                                      </p:to>
                                    </p:set>
                                    <p:anim calcmode="lin" valueType="num">
                                      <p:cBhvr additive="base">
                                        <p:cTn id="29" dur="500" fill="hold"/>
                                        <p:tgtEl>
                                          <p:spTgt spid="66563"/>
                                        </p:tgtEl>
                                        <p:attrNameLst>
                                          <p:attrName>ppt_x</p:attrName>
                                        </p:attrNameLst>
                                      </p:cBhvr>
                                      <p:tavLst>
                                        <p:tav tm="0">
                                          <p:val>
                                            <p:strVal val="0-#ppt_w/2"/>
                                          </p:val>
                                        </p:tav>
                                        <p:tav tm="100000">
                                          <p:val>
                                            <p:strVal val="#ppt_x"/>
                                          </p:val>
                                        </p:tav>
                                      </p:tavLst>
                                    </p:anim>
                                    <p:anim calcmode="lin" valueType="num">
                                      <p:cBhvr additive="base">
                                        <p:cTn id="30" dur="500" fill="hold"/>
                                        <p:tgtEl>
                                          <p:spTgt spid="66563"/>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66564"/>
                                        </p:tgtEl>
                                        <p:attrNameLst>
                                          <p:attrName>style.visibility</p:attrName>
                                        </p:attrNameLst>
                                      </p:cBhvr>
                                      <p:to>
                                        <p:strVal val="visible"/>
                                      </p:to>
                                    </p:set>
                                    <p:anim calcmode="lin" valueType="num">
                                      <p:cBhvr additive="base">
                                        <p:cTn id="35" dur="500" fill="hold"/>
                                        <p:tgtEl>
                                          <p:spTgt spid="66564"/>
                                        </p:tgtEl>
                                        <p:attrNameLst>
                                          <p:attrName>ppt_x</p:attrName>
                                        </p:attrNameLst>
                                      </p:cBhvr>
                                      <p:tavLst>
                                        <p:tav tm="0">
                                          <p:val>
                                            <p:strVal val="0-#ppt_w/2"/>
                                          </p:val>
                                        </p:tav>
                                        <p:tav tm="100000">
                                          <p:val>
                                            <p:strVal val="#ppt_x"/>
                                          </p:val>
                                        </p:tav>
                                      </p:tavLst>
                                    </p:anim>
                                    <p:anim calcmode="lin" valueType="num">
                                      <p:cBhvr additive="base">
                                        <p:cTn id="36" dur="500" fill="hold"/>
                                        <p:tgtEl>
                                          <p:spTgt spid="66564"/>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66565"/>
                                        </p:tgtEl>
                                        <p:attrNameLst>
                                          <p:attrName>style.visibility</p:attrName>
                                        </p:attrNameLst>
                                      </p:cBhvr>
                                      <p:to>
                                        <p:strVal val="visible"/>
                                      </p:to>
                                    </p:set>
                                    <p:anim calcmode="lin" valueType="num">
                                      <p:cBhvr additive="base">
                                        <p:cTn id="41" dur="500" fill="hold"/>
                                        <p:tgtEl>
                                          <p:spTgt spid="66565"/>
                                        </p:tgtEl>
                                        <p:attrNameLst>
                                          <p:attrName>ppt_x</p:attrName>
                                        </p:attrNameLst>
                                      </p:cBhvr>
                                      <p:tavLst>
                                        <p:tav tm="0">
                                          <p:val>
                                            <p:strVal val="0-#ppt_w/2"/>
                                          </p:val>
                                        </p:tav>
                                        <p:tav tm="100000">
                                          <p:val>
                                            <p:strVal val="#ppt_x"/>
                                          </p:val>
                                        </p:tav>
                                      </p:tavLst>
                                    </p:anim>
                                    <p:anim calcmode="lin" valueType="num">
                                      <p:cBhvr additive="base">
                                        <p:cTn id="42" dur="500" fill="hold"/>
                                        <p:tgtEl>
                                          <p:spTgt spid="66565"/>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66566"/>
                                        </p:tgtEl>
                                        <p:attrNameLst>
                                          <p:attrName>style.visibility</p:attrName>
                                        </p:attrNameLst>
                                      </p:cBhvr>
                                      <p:to>
                                        <p:strVal val="visible"/>
                                      </p:to>
                                    </p:set>
                                    <p:anim calcmode="lin" valueType="num">
                                      <p:cBhvr additive="base">
                                        <p:cTn id="47" dur="500" fill="hold"/>
                                        <p:tgtEl>
                                          <p:spTgt spid="66566"/>
                                        </p:tgtEl>
                                        <p:attrNameLst>
                                          <p:attrName>ppt_x</p:attrName>
                                        </p:attrNameLst>
                                      </p:cBhvr>
                                      <p:tavLst>
                                        <p:tav tm="0">
                                          <p:val>
                                            <p:strVal val="0-#ppt_w/2"/>
                                          </p:val>
                                        </p:tav>
                                        <p:tav tm="100000">
                                          <p:val>
                                            <p:strVal val="#ppt_x"/>
                                          </p:val>
                                        </p:tav>
                                      </p:tavLst>
                                    </p:anim>
                                    <p:anim calcmode="lin" valueType="num">
                                      <p:cBhvr additive="base">
                                        <p:cTn id="48" dur="500" fill="hold"/>
                                        <p:tgtEl>
                                          <p:spTgt spid="66566"/>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66567"/>
                                        </p:tgtEl>
                                        <p:attrNameLst>
                                          <p:attrName>style.visibility</p:attrName>
                                        </p:attrNameLst>
                                      </p:cBhvr>
                                      <p:to>
                                        <p:strVal val="visible"/>
                                      </p:to>
                                    </p:set>
                                    <p:anim calcmode="lin" valueType="num">
                                      <p:cBhvr additive="base">
                                        <p:cTn id="53" dur="500" fill="hold"/>
                                        <p:tgtEl>
                                          <p:spTgt spid="66567"/>
                                        </p:tgtEl>
                                        <p:attrNameLst>
                                          <p:attrName>ppt_x</p:attrName>
                                        </p:attrNameLst>
                                      </p:cBhvr>
                                      <p:tavLst>
                                        <p:tav tm="0">
                                          <p:val>
                                            <p:strVal val="0-#ppt_w/2"/>
                                          </p:val>
                                        </p:tav>
                                        <p:tav tm="100000">
                                          <p:val>
                                            <p:strVal val="#ppt_x"/>
                                          </p:val>
                                        </p:tav>
                                      </p:tavLst>
                                    </p:anim>
                                    <p:anim calcmode="lin" valueType="num">
                                      <p:cBhvr additive="base">
                                        <p:cTn id="54" dur="500" fill="hold"/>
                                        <p:tgtEl>
                                          <p:spTgt spid="66567"/>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8" fill="hold" grpId="0" nodeType="clickEffect">
                                  <p:stCondLst>
                                    <p:cond delay="0"/>
                                  </p:stCondLst>
                                  <p:iterate type="wd">
                                    <p:tmPct val="100000"/>
                                  </p:iterate>
                                  <p:childTnLst>
                                    <p:set>
                                      <p:cBhvr>
                                        <p:cTn id="58" dur="1" fill="hold">
                                          <p:stCondLst>
                                            <p:cond delay="0"/>
                                          </p:stCondLst>
                                        </p:cTn>
                                        <p:tgtEl>
                                          <p:spTgt spid="66582"/>
                                        </p:tgtEl>
                                        <p:attrNameLst>
                                          <p:attrName>style.visibility</p:attrName>
                                        </p:attrNameLst>
                                      </p:cBhvr>
                                      <p:to>
                                        <p:strVal val="visible"/>
                                      </p:to>
                                    </p:set>
                                    <p:anim calcmode="lin" valueType="num">
                                      <p:cBhvr additive="base">
                                        <p:cTn id="59" dur="300" fill="hold"/>
                                        <p:tgtEl>
                                          <p:spTgt spid="66582"/>
                                        </p:tgtEl>
                                        <p:attrNameLst>
                                          <p:attrName>ppt_x</p:attrName>
                                        </p:attrNameLst>
                                      </p:cBhvr>
                                      <p:tavLst>
                                        <p:tav tm="0">
                                          <p:val>
                                            <p:strVal val="0-#ppt_w/2"/>
                                          </p:val>
                                        </p:tav>
                                        <p:tav tm="100000">
                                          <p:val>
                                            <p:strVal val="#ppt_x"/>
                                          </p:val>
                                        </p:tav>
                                      </p:tavLst>
                                    </p:anim>
                                    <p:anim calcmode="lin" valueType="num">
                                      <p:cBhvr additive="base">
                                        <p:cTn id="60" dur="300" fill="hold"/>
                                        <p:tgtEl>
                                          <p:spTgt spid="66582"/>
                                        </p:tgtEl>
                                        <p:attrNameLst>
                                          <p:attrName>ppt_y</p:attrName>
                                        </p:attrNameLst>
                                      </p:cBhvr>
                                      <p:tavLst>
                                        <p:tav tm="0">
                                          <p:val>
                                            <p:strVal val="#ppt_y"/>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66591"/>
                                        </p:tgtEl>
                                        <p:attrNameLst>
                                          <p:attrName>style.visibility</p:attrName>
                                        </p:attrNameLst>
                                      </p:cBhvr>
                                      <p:to>
                                        <p:strVal val="visible"/>
                                      </p:to>
                                    </p:set>
                                    <p:animEffect transition="in" filter="wipe(down)">
                                      <p:cBhvr>
                                        <p:cTn id="65" dur="500"/>
                                        <p:tgtEl>
                                          <p:spTgt spid="66591"/>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 presetClass="entr" presetSubtype="8" fill="hold" grpId="0" nodeType="clickEffect">
                                  <p:stCondLst>
                                    <p:cond delay="0"/>
                                  </p:stCondLst>
                                  <p:iterate type="wd">
                                    <p:tmPct val="100000"/>
                                  </p:iterate>
                                  <p:childTnLst>
                                    <p:set>
                                      <p:cBhvr>
                                        <p:cTn id="69" dur="1" fill="hold">
                                          <p:stCondLst>
                                            <p:cond delay="0"/>
                                          </p:stCondLst>
                                        </p:cTn>
                                        <p:tgtEl>
                                          <p:spTgt spid="66590"/>
                                        </p:tgtEl>
                                        <p:attrNameLst>
                                          <p:attrName>style.visibility</p:attrName>
                                        </p:attrNameLst>
                                      </p:cBhvr>
                                      <p:to>
                                        <p:strVal val="visible"/>
                                      </p:to>
                                    </p:set>
                                    <p:anim calcmode="lin" valueType="num">
                                      <p:cBhvr additive="base">
                                        <p:cTn id="70" dur="300" fill="hold"/>
                                        <p:tgtEl>
                                          <p:spTgt spid="66590"/>
                                        </p:tgtEl>
                                        <p:attrNameLst>
                                          <p:attrName>ppt_x</p:attrName>
                                        </p:attrNameLst>
                                      </p:cBhvr>
                                      <p:tavLst>
                                        <p:tav tm="0">
                                          <p:val>
                                            <p:strVal val="0-#ppt_w/2"/>
                                          </p:val>
                                        </p:tav>
                                        <p:tav tm="100000">
                                          <p:val>
                                            <p:strVal val="#ppt_x"/>
                                          </p:val>
                                        </p:tav>
                                      </p:tavLst>
                                    </p:anim>
                                    <p:anim calcmode="lin" valueType="num">
                                      <p:cBhvr additive="base">
                                        <p:cTn id="71" dur="300" fill="hold"/>
                                        <p:tgtEl>
                                          <p:spTgt spid="66590"/>
                                        </p:tgtEl>
                                        <p:attrNameLst>
                                          <p:attrName>ppt_y</p:attrName>
                                        </p:attrNameLst>
                                      </p:cBhvr>
                                      <p:tavLst>
                                        <p:tav tm="0">
                                          <p:val>
                                            <p:strVal val="#ppt_y"/>
                                          </p:val>
                                        </p:tav>
                                        <p:tav tm="100000">
                                          <p:val>
                                            <p:strVal val="#ppt_y"/>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66568"/>
                                        </p:tgtEl>
                                        <p:attrNameLst>
                                          <p:attrName>style.visibility</p:attrName>
                                        </p:attrNameLst>
                                      </p:cBhvr>
                                      <p:to>
                                        <p:strVal val="visible"/>
                                      </p:to>
                                    </p:set>
                                    <p:anim calcmode="lin" valueType="num">
                                      <p:cBhvr additive="base">
                                        <p:cTn id="76" dur="500" fill="hold"/>
                                        <p:tgtEl>
                                          <p:spTgt spid="66568"/>
                                        </p:tgtEl>
                                        <p:attrNameLst>
                                          <p:attrName>ppt_x</p:attrName>
                                        </p:attrNameLst>
                                      </p:cBhvr>
                                      <p:tavLst>
                                        <p:tav tm="0">
                                          <p:val>
                                            <p:strVal val="0-#ppt_w/2"/>
                                          </p:val>
                                        </p:tav>
                                        <p:tav tm="100000">
                                          <p:val>
                                            <p:strVal val="#ppt_x"/>
                                          </p:val>
                                        </p:tav>
                                      </p:tavLst>
                                    </p:anim>
                                    <p:anim calcmode="lin" valueType="num">
                                      <p:cBhvr additive="base">
                                        <p:cTn id="77" dur="500" fill="hold"/>
                                        <p:tgtEl>
                                          <p:spTgt spid="66568"/>
                                        </p:tgtEl>
                                        <p:attrNameLst>
                                          <p:attrName>ppt_y</p:attrName>
                                        </p:attrNameLst>
                                      </p:cBhvr>
                                      <p:tavLst>
                                        <p:tav tm="0">
                                          <p:val>
                                            <p:strVal val="#ppt_y"/>
                                          </p:val>
                                        </p:tav>
                                        <p:tav tm="100000">
                                          <p:val>
                                            <p:strVal val="#ppt_y"/>
                                          </p:val>
                                        </p:tav>
                                      </p:tavLst>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2" presetClass="entr" presetSubtype="2" fill="hold" grpId="0" nodeType="clickEffect">
                                  <p:stCondLst>
                                    <p:cond delay="0"/>
                                  </p:stCondLst>
                                  <p:childTnLst>
                                    <p:set>
                                      <p:cBhvr>
                                        <p:cTn id="81" dur="1" fill="hold">
                                          <p:stCondLst>
                                            <p:cond delay="0"/>
                                          </p:stCondLst>
                                        </p:cTn>
                                        <p:tgtEl>
                                          <p:spTgt spid="66569"/>
                                        </p:tgtEl>
                                        <p:attrNameLst>
                                          <p:attrName>style.visibility</p:attrName>
                                        </p:attrNameLst>
                                      </p:cBhvr>
                                      <p:to>
                                        <p:strVal val="visible"/>
                                      </p:to>
                                    </p:set>
                                    <p:anim calcmode="lin" valueType="num">
                                      <p:cBhvr additive="base">
                                        <p:cTn id="82" dur="500" fill="hold"/>
                                        <p:tgtEl>
                                          <p:spTgt spid="66569"/>
                                        </p:tgtEl>
                                        <p:attrNameLst>
                                          <p:attrName>ppt_x</p:attrName>
                                        </p:attrNameLst>
                                      </p:cBhvr>
                                      <p:tavLst>
                                        <p:tav tm="0">
                                          <p:val>
                                            <p:strVal val="1+#ppt_w/2"/>
                                          </p:val>
                                        </p:tav>
                                        <p:tav tm="100000">
                                          <p:val>
                                            <p:strVal val="#ppt_x"/>
                                          </p:val>
                                        </p:tav>
                                      </p:tavLst>
                                    </p:anim>
                                    <p:anim calcmode="lin" valueType="num">
                                      <p:cBhvr additive="base">
                                        <p:cTn id="83" dur="500" fill="hold"/>
                                        <p:tgtEl>
                                          <p:spTgt spid="66569"/>
                                        </p:tgtEl>
                                        <p:attrNameLst>
                                          <p:attrName>ppt_y</p:attrName>
                                        </p:attrNameLst>
                                      </p:cBhvr>
                                      <p:tavLst>
                                        <p:tav tm="0">
                                          <p:val>
                                            <p:strVal val="#ppt_y"/>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66592"/>
                                        </p:tgtEl>
                                        <p:attrNameLst>
                                          <p:attrName>style.visibility</p:attrName>
                                        </p:attrNameLst>
                                      </p:cBhvr>
                                      <p:to>
                                        <p:strVal val="visible"/>
                                      </p:to>
                                    </p:set>
                                    <p:animEffect transition="in" filter="wipe(down)">
                                      <p:cBhvr>
                                        <p:cTn id="88" dur="500"/>
                                        <p:tgtEl>
                                          <p:spTgt spid="66592"/>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2" presetClass="entr" presetSubtype="8" fill="hold" grpId="0" nodeType="clickEffect">
                                  <p:stCondLst>
                                    <p:cond delay="0"/>
                                  </p:stCondLst>
                                  <p:childTnLst>
                                    <p:set>
                                      <p:cBhvr>
                                        <p:cTn id="92" dur="1" fill="hold">
                                          <p:stCondLst>
                                            <p:cond delay="0"/>
                                          </p:stCondLst>
                                        </p:cTn>
                                        <p:tgtEl>
                                          <p:spTgt spid="66570"/>
                                        </p:tgtEl>
                                        <p:attrNameLst>
                                          <p:attrName>style.visibility</p:attrName>
                                        </p:attrNameLst>
                                      </p:cBhvr>
                                      <p:to>
                                        <p:strVal val="visible"/>
                                      </p:to>
                                    </p:set>
                                    <p:anim calcmode="lin" valueType="num">
                                      <p:cBhvr additive="base">
                                        <p:cTn id="93" dur="500" fill="hold"/>
                                        <p:tgtEl>
                                          <p:spTgt spid="66570"/>
                                        </p:tgtEl>
                                        <p:attrNameLst>
                                          <p:attrName>ppt_x</p:attrName>
                                        </p:attrNameLst>
                                      </p:cBhvr>
                                      <p:tavLst>
                                        <p:tav tm="0">
                                          <p:val>
                                            <p:strVal val="0-#ppt_w/2"/>
                                          </p:val>
                                        </p:tav>
                                        <p:tav tm="100000">
                                          <p:val>
                                            <p:strVal val="#ppt_x"/>
                                          </p:val>
                                        </p:tav>
                                      </p:tavLst>
                                    </p:anim>
                                    <p:anim calcmode="lin" valueType="num">
                                      <p:cBhvr additive="base">
                                        <p:cTn id="94" dur="500" fill="hold"/>
                                        <p:tgtEl>
                                          <p:spTgt spid="66570"/>
                                        </p:tgtEl>
                                        <p:attrNameLst>
                                          <p:attrName>ppt_y</p:attrName>
                                        </p:attrNameLst>
                                      </p:cBhvr>
                                      <p:tavLst>
                                        <p:tav tm="0">
                                          <p:val>
                                            <p:strVal val="#ppt_y"/>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2" presetClass="entr" presetSubtype="8" fill="hold" grpId="0" nodeType="clickEffect">
                                  <p:stCondLst>
                                    <p:cond delay="0"/>
                                  </p:stCondLst>
                                  <p:childTnLst>
                                    <p:set>
                                      <p:cBhvr>
                                        <p:cTn id="98" dur="1" fill="hold">
                                          <p:stCondLst>
                                            <p:cond delay="0"/>
                                          </p:stCondLst>
                                        </p:cTn>
                                        <p:tgtEl>
                                          <p:spTgt spid="66571"/>
                                        </p:tgtEl>
                                        <p:attrNameLst>
                                          <p:attrName>style.visibility</p:attrName>
                                        </p:attrNameLst>
                                      </p:cBhvr>
                                      <p:to>
                                        <p:strVal val="visible"/>
                                      </p:to>
                                    </p:set>
                                    <p:anim calcmode="lin" valueType="num">
                                      <p:cBhvr additive="base">
                                        <p:cTn id="99" dur="500" fill="hold"/>
                                        <p:tgtEl>
                                          <p:spTgt spid="66571"/>
                                        </p:tgtEl>
                                        <p:attrNameLst>
                                          <p:attrName>ppt_x</p:attrName>
                                        </p:attrNameLst>
                                      </p:cBhvr>
                                      <p:tavLst>
                                        <p:tav tm="0">
                                          <p:val>
                                            <p:strVal val="0-#ppt_w/2"/>
                                          </p:val>
                                        </p:tav>
                                        <p:tav tm="100000">
                                          <p:val>
                                            <p:strVal val="#ppt_x"/>
                                          </p:val>
                                        </p:tav>
                                      </p:tavLst>
                                    </p:anim>
                                    <p:anim calcmode="lin" valueType="num">
                                      <p:cBhvr additive="base">
                                        <p:cTn id="100" dur="500" fill="hold"/>
                                        <p:tgtEl>
                                          <p:spTgt spid="66571"/>
                                        </p:tgtEl>
                                        <p:attrNameLst>
                                          <p:attrName>ppt_y</p:attrName>
                                        </p:attrNameLst>
                                      </p:cBhvr>
                                      <p:tavLst>
                                        <p:tav tm="0">
                                          <p:val>
                                            <p:strVal val="#ppt_y"/>
                                          </p:val>
                                        </p:tav>
                                        <p:tav tm="100000">
                                          <p:val>
                                            <p:strVal val="#ppt_y"/>
                                          </p:val>
                                        </p:tav>
                                      </p:tavLst>
                                    </p:anim>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 presetClass="entr" presetSubtype="8" fill="hold" grpId="0" nodeType="clickEffect">
                                  <p:stCondLst>
                                    <p:cond delay="0"/>
                                  </p:stCondLst>
                                  <p:childTnLst>
                                    <p:set>
                                      <p:cBhvr>
                                        <p:cTn id="104" dur="1" fill="hold">
                                          <p:stCondLst>
                                            <p:cond delay="0"/>
                                          </p:stCondLst>
                                        </p:cTn>
                                        <p:tgtEl>
                                          <p:spTgt spid="66572"/>
                                        </p:tgtEl>
                                        <p:attrNameLst>
                                          <p:attrName>style.visibility</p:attrName>
                                        </p:attrNameLst>
                                      </p:cBhvr>
                                      <p:to>
                                        <p:strVal val="visible"/>
                                      </p:to>
                                    </p:set>
                                    <p:anim calcmode="lin" valueType="num">
                                      <p:cBhvr additive="base">
                                        <p:cTn id="105" dur="500" fill="hold"/>
                                        <p:tgtEl>
                                          <p:spTgt spid="66572"/>
                                        </p:tgtEl>
                                        <p:attrNameLst>
                                          <p:attrName>ppt_x</p:attrName>
                                        </p:attrNameLst>
                                      </p:cBhvr>
                                      <p:tavLst>
                                        <p:tav tm="0">
                                          <p:val>
                                            <p:strVal val="0-#ppt_w/2"/>
                                          </p:val>
                                        </p:tav>
                                        <p:tav tm="100000">
                                          <p:val>
                                            <p:strVal val="#ppt_x"/>
                                          </p:val>
                                        </p:tav>
                                      </p:tavLst>
                                    </p:anim>
                                    <p:anim calcmode="lin" valueType="num">
                                      <p:cBhvr additive="base">
                                        <p:cTn id="106" dur="500" fill="hold"/>
                                        <p:tgtEl>
                                          <p:spTgt spid="66572"/>
                                        </p:tgtEl>
                                        <p:attrNameLst>
                                          <p:attrName>ppt_y</p:attrName>
                                        </p:attrNameLst>
                                      </p:cBhvr>
                                      <p:tavLst>
                                        <p:tav tm="0">
                                          <p:val>
                                            <p:strVal val="#ppt_y"/>
                                          </p:val>
                                        </p:tav>
                                        <p:tav tm="100000">
                                          <p:val>
                                            <p:strVal val="#ppt_y"/>
                                          </p:val>
                                        </p:tav>
                                      </p:tavLst>
                                    </p:anim>
                                  </p:childTnLst>
                                </p:cTn>
                              </p:par>
                            </p:childTnLst>
                          </p:cTn>
                        </p:par>
                      </p:childTnLst>
                    </p:cTn>
                  </p:par>
                  <p:par>
                    <p:cTn id="107" fill="hold" nodeType="clickPar">
                      <p:stCondLst>
                        <p:cond delay="indefinite"/>
                      </p:stCondLst>
                      <p:childTnLst>
                        <p:par>
                          <p:cTn id="108" fill="hold" nodeType="withGroup">
                            <p:stCondLst>
                              <p:cond delay="0"/>
                            </p:stCondLst>
                            <p:childTnLst>
                              <p:par>
                                <p:cTn id="109" presetID="2" presetClass="entr" presetSubtype="8" fill="hold" grpId="0" nodeType="clickEffect">
                                  <p:stCondLst>
                                    <p:cond delay="0"/>
                                  </p:stCondLst>
                                  <p:iterate type="wd">
                                    <p:tmPct val="100000"/>
                                  </p:iterate>
                                  <p:childTnLst>
                                    <p:set>
                                      <p:cBhvr>
                                        <p:cTn id="110" dur="1" fill="hold">
                                          <p:stCondLst>
                                            <p:cond delay="0"/>
                                          </p:stCondLst>
                                        </p:cTn>
                                        <p:tgtEl>
                                          <p:spTgt spid="66583"/>
                                        </p:tgtEl>
                                        <p:attrNameLst>
                                          <p:attrName>style.visibility</p:attrName>
                                        </p:attrNameLst>
                                      </p:cBhvr>
                                      <p:to>
                                        <p:strVal val="visible"/>
                                      </p:to>
                                    </p:set>
                                    <p:anim calcmode="lin" valueType="num">
                                      <p:cBhvr additive="base">
                                        <p:cTn id="111" dur="300" fill="hold"/>
                                        <p:tgtEl>
                                          <p:spTgt spid="66583"/>
                                        </p:tgtEl>
                                        <p:attrNameLst>
                                          <p:attrName>ppt_x</p:attrName>
                                        </p:attrNameLst>
                                      </p:cBhvr>
                                      <p:tavLst>
                                        <p:tav tm="0">
                                          <p:val>
                                            <p:strVal val="0-#ppt_w/2"/>
                                          </p:val>
                                        </p:tav>
                                        <p:tav tm="100000">
                                          <p:val>
                                            <p:strVal val="#ppt_x"/>
                                          </p:val>
                                        </p:tav>
                                      </p:tavLst>
                                    </p:anim>
                                    <p:anim calcmode="lin" valueType="num">
                                      <p:cBhvr additive="base">
                                        <p:cTn id="112" dur="300" fill="hold"/>
                                        <p:tgtEl>
                                          <p:spTgt spid="66583"/>
                                        </p:tgtEl>
                                        <p:attrNameLst>
                                          <p:attrName>ppt_y</p:attrName>
                                        </p:attrNameLst>
                                      </p:cBhvr>
                                      <p:tavLst>
                                        <p:tav tm="0">
                                          <p:val>
                                            <p:strVal val="#ppt_y"/>
                                          </p:val>
                                        </p:tav>
                                        <p:tav tm="100000">
                                          <p:val>
                                            <p:strVal val="#ppt_y"/>
                                          </p:val>
                                        </p:tav>
                                      </p:tavLst>
                                    </p:anim>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 presetClass="entr" presetSubtype="8" fill="hold" grpId="0" nodeType="clickEffect">
                                  <p:stCondLst>
                                    <p:cond delay="0"/>
                                  </p:stCondLst>
                                  <p:childTnLst>
                                    <p:set>
                                      <p:cBhvr>
                                        <p:cTn id="116" dur="1" fill="hold">
                                          <p:stCondLst>
                                            <p:cond delay="0"/>
                                          </p:stCondLst>
                                        </p:cTn>
                                        <p:tgtEl>
                                          <p:spTgt spid="66573"/>
                                        </p:tgtEl>
                                        <p:attrNameLst>
                                          <p:attrName>style.visibility</p:attrName>
                                        </p:attrNameLst>
                                      </p:cBhvr>
                                      <p:to>
                                        <p:strVal val="visible"/>
                                      </p:to>
                                    </p:set>
                                    <p:anim calcmode="lin" valueType="num">
                                      <p:cBhvr additive="base">
                                        <p:cTn id="117" dur="500" fill="hold"/>
                                        <p:tgtEl>
                                          <p:spTgt spid="66573"/>
                                        </p:tgtEl>
                                        <p:attrNameLst>
                                          <p:attrName>ppt_x</p:attrName>
                                        </p:attrNameLst>
                                      </p:cBhvr>
                                      <p:tavLst>
                                        <p:tav tm="0">
                                          <p:val>
                                            <p:strVal val="0-#ppt_w/2"/>
                                          </p:val>
                                        </p:tav>
                                        <p:tav tm="100000">
                                          <p:val>
                                            <p:strVal val="#ppt_x"/>
                                          </p:val>
                                        </p:tav>
                                      </p:tavLst>
                                    </p:anim>
                                    <p:anim calcmode="lin" valueType="num">
                                      <p:cBhvr additive="base">
                                        <p:cTn id="118" dur="500" fill="hold"/>
                                        <p:tgtEl>
                                          <p:spTgt spid="66573"/>
                                        </p:tgtEl>
                                        <p:attrNameLst>
                                          <p:attrName>ppt_y</p:attrName>
                                        </p:attrNameLst>
                                      </p:cBhvr>
                                      <p:tavLst>
                                        <p:tav tm="0">
                                          <p:val>
                                            <p:strVal val="#ppt_y"/>
                                          </p:val>
                                        </p:tav>
                                        <p:tav tm="100000">
                                          <p:val>
                                            <p:strVal val="#ppt_y"/>
                                          </p:val>
                                        </p:tav>
                                      </p:tavLst>
                                    </p:anim>
                                  </p:childTnLst>
                                </p:cTn>
                              </p:par>
                            </p:childTnLst>
                          </p:cTn>
                        </p:par>
                      </p:childTnLst>
                    </p:cTn>
                  </p:par>
                  <p:par>
                    <p:cTn id="119" fill="hold" nodeType="clickPar">
                      <p:stCondLst>
                        <p:cond delay="indefinite"/>
                      </p:stCondLst>
                      <p:childTnLst>
                        <p:par>
                          <p:cTn id="120" fill="hold" nodeType="withGroup">
                            <p:stCondLst>
                              <p:cond delay="0"/>
                            </p:stCondLst>
                            <p:childTnLst>
                              <p:par>
                                <p:cTn id="121" presetID="2" presetClass="entr" presetSubtype="2" fill="hold" grpId="0" nodeType="clickEffect">
                                  <p:stCondLst>
                                    <p:cond delay="0"/>
                                  </p:stCondLst>
                                  <p:childTnLst>
                                    <p:set>
                                      <p:cBhvr>
                                        <p:cTn id="122" dur="1" fill="hold">
                                          <p:stCondLst>
                                            <p:cond delay="0"/>
                                          </p:stCondLst>
                                        </p:cTn>
                                        <p:tgtEl>
                                          <p:spTgt spid="66574"/>
                                        </p:tgtEl>
                                        <p:attrNameLst>
                                          <p:attrName>style.visibility</p:attrName>
                                        </p:attrNameLst>
                                      </p:cBhvr>
                                      <p:to>
                                        <p:strVal val="visible"/>
                                      </p:to>
                                    </p:set>
                                    <p:anim calcmode="lin" valueType="num">
                                      <p:cBhvr additive="base">
                                        <p:cTn id="123" dur="500" fill="hold"/>
                                        <p:tgtEl>
                                          <p:spTgt spid="66574"/>
                                        </p:tgtEl>
                                        <p:attrNameLst>
                                          <p:attrName>ppt_x</p:attrName>
                                        </p:attrNameLst>
                                      </p:cBhvr>
                                      <p:tavLst>
                                        <p:tav tm="0">
                                          <p:val>
                                            <p:strVal val="1+#ppt_w/2"/>
                                          </p:val>
                                        </p:tav>
                                        <p:tav tm="100000">
                                          <p:val>
                                            <p:strVal val="#ppt_x"/>
                                          </p:val>
                                        </p:tav>
                                      </p:tavLst>
                                    </p:anim>
                                    <p:anim calcmode="lin" valueType="num">
                                      <p:cBhvr additive="base">
                                        <p:cTn id="124" dur="500" fill="hold"/>
                                        <p:tgtEl>
                                          <p:spTgt spid="665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animBg="1" autoUpdateAnimBg="0"/>
      <p:bldP spid="66563" grpId="0" animBg="1" autoUpdateAnimBg="0"/>
      <p:bldP spid="66564" grpId="0" animBg="1" autoUpdateAnimBg="0"/>
      <p:bldP spid="66565" grpId="0" animBg="1"/>
      <p:bldP spid="66566" grpId="0" animBg="1"/>
      <p:bldP spid="66567" grpId="0" animBg="1" autoUpdateAnimBg="0"/>
      <p:bldP spid="66568" grpId="0" animBg="1"/>
      <p:bldP spid="66569" grpId="0" animBg="1" autoUpdateAnimBg="0"/>
      <p:bldP spid="66570" grpId="0" animBg="1" autoUpdateAnimBg="0"/>
      <p:bldP spid="66571" grpId="0" animBg="1"/>
      <p:bldP spid="66572" grpId="0" animBg="1" autoUpdateAnimBg="0"/>
      <p:bldP spid="66573" grpId="0" animBg="1"/>
      <p:bldP spid="66574" grpId="0" animBg="1" autoUpdateAnimBg="0"/>
      <p:bldP spid="66581" grpId="0" animBg="1" autoUpdateAnimBg="0"/>
      <p:bldP spid="66582" grpId="0" animBg="1" autoUpdateAnimBg="0"/>
      <p:bldP spid="66583" grpId="0" animBg="1" autoUpdateAnimBg="0"/>
      <p:bldP spid="66586" grpId="0" animBg="1"/>
      <p:bldP spid="66587" grpId="0" animBg="1"/>
      <p:bldP spid="66590" grpId="0" animBg="1" autoUpdateAnimBg="0"/>
      <p:bldP spid="66591" grpId="0" animBg="1"/>
      <p:bldP spid="66592"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228600" y="76200"/>
            <a:ext cx="1981200" cy="457200"/>
          </a:xfrm>
          <a:ln w="28575">
            <a:solidFill>
              <a:schemeClr val="accent2"/>
            </a:solidFill>
            <a:miter lim="800000"/>
            <a:headEnd/>
            <a:tailEnd/>
          </a:ln>
        </p:spPr>
        <p:txBody>
          <a:bodyPr/>
          <a:lstStyle/>
          <a:p>
            <a:r>
              <a:rPr lang="en-US" altLang="en-US" sz="3200">
                <a:latin typeface="Tahoma" panose="020B0604030504040204" pitchFamily="34" charset="0"/>
              </a:rPr>
              <a:t>CONTOH</a:t>
            </a:r>
          </a:p>
        </p:txBody>
      </p:sp>
      <p:sp>
        <p:nvSpPr>
          <p:cNvPr id="75779" name="Rectangle 3"/>
          <p:cNvSpPr>
            <a:spLocks noChangeArrowheads="1"/>
          </p:cNvSpPr>
          <p:nvPr/>
        </p:nvSpPr>
        <p:spPr bwMode="auto">
          <a:xfrm>
            <a:off x="152400" y="609600"/>
            <a:ext cx="8915400" cy="1776413"/>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algn="l">
              <a:tabLst>
                <a:tab pos="457200" algn="l"/>
              </a:tabLst>
              <a:defRPr sz="2400">
                <a:solidFill>
                  <a:schemeClr val="tx1"/>
                </a:solidFill>
                <a:latin typeface="Times New Roman" panose="02020603050405020304" pitchFamily="18" charset="0"/>
              </a:defRPr>
            </a:lvl1pPr>
            <a:lvl2pPr algn="l">
              <a:tabLst>
                <a:tab pos="457200" algn="l"/>
              </a:tabLst>
              <a:defRPr sz="2400">
                <a:solidFill>
                  <a:schemeClr val="tx1"/>
                </a:solidFill>
                <a:latin typeface="Times New Roman" panose="02020603050405020304" pitchFamily="18" charset="0"/>
              </a:defRPr>
            </a:lvl2pPr>
            <a:lvl3pPr algn="l">
              <a:tabLst>
                <a:tab pos="457200" algn="l"/>
              </a:tabLst>
              <a:defRPr sz="2400">
                <a:solidFill>
                  <a:schemeClr val="tx1"/>
                </a:solidFill>
                <a:latin typeface="Times New Roman" panose="02020603050405020304" pitchFamily="18" charset="0"/>
              </a:defRPr>
            </a:lvl3pPr>
            <a:lvl4pPr algn="l">
              <a:tabLst>
                <a:tab pos="457200" algn="l"/>
              </a:tabLst>
              <a:defRPr sz="2400">
                <a:solidFill>
                  <a:schemeClr val="tx1"/>
                </a:solidFill>
                <a:latin typeface="Times New Roman" panose="02020603050405020304" pitchFamily="18" charset="0"/>
              </a:defRPr>
            </a:lvl4pPr>
            <a:lvl5pPr algn="l">
              <a:tabLst>
                <a:tab pos="457200" algn="l"/>
              </a:tabLst>
              <a:defRPr sz="2400">
                <a:solidFill>
                  <a:schemeClr val="tx1"/>
                </a:solidFill>
                <a:latin typeface="Times New Roman" panose="02020603050405020304" pitchFamily="18" charset="0"/>
              </a:defRPr>
            </a:lvl5pPr>
            <a:lvl6pPr fontAlgn="base">
              <a:spcBef>
                <a:spcPct val="0"/>
              </a:spcBef>
              <a:spcAft>
                <a:spcPct val="0"/>
              </a:spcAft>
              <a:tabLst>
                <a:tab pos="457200" algn="l"/>
              </a:tabLst>
              <a:defRPr sz="2400">
                <a:solidFill>
                  <a:schemeClr val="tx1"/>
                </a:solidFill>
                <a:latin typeface="Times New Roman" panose="02020603050405020304" pitchFamily="18" charset="0"/>
              </a:defRPr>
            </a:lvl6pPr>
            <a:lvl7pPr fontAlgn="base">
              <a:spcBef>
                <a:spcPct val="0"/>
              </a:spcBef>
              <a:spcAft>
                <a:spcPct val="0"/>
              </a:spcAft>
              <a:tabLst>
                <a:tab pos="457200" algn="l"/>
              </a:tabLst>
              <a:defRPr sz="2400">
                <a:solidFill>
                  <a:schemeClr val="tx1"/>
                </a:solidFill>
                <a:latin typeface="Times New Roman" panose="02020603050405020304" pitchFamily="18" charset="0"/>
              </a:defRPr>
            </a:lvl7pPr>
            <a:lvl8pPr fontAlgn="base">
              <a:spcBef>
                <a:spcPct val="0"/>
              </a:spcBef>
              <a:spcAft>
                <a:spcPct val="0"/>
              </a:spcAft>
              <a:tabLst>
                <a:tab pos="457200" algn="l"/>
              </a:tabLst>
              <a:defRPr sz="2400">
                <a:solidFill>
                  <a:schemeClr val="tx1"/>
                </a:solidFill>
                <a:latin typeface="Times New Roman" panose="02020603050405020304" pitchFamily="18" charset="0"/>
              </a:defRPr>
            </a:lvl8pPr>
            <a:lvl9pPr fontAlgn="base">
              <a:spcBef>
                <a:spcPct val="0"/>
              </a:spcBef>
              <a:spcAft>
                <a:spcPct val="0"/>
              </a:spcAft>
              <a:tabLst>
                <a:tab pos="457200" algn="l"/>
              </a:tabLst>
              <a:defRPr sz="2400">
                <a:solidFill>
                  <a:schemeClr val="tx1"/>
                </a:solidFill>
                <a:latin typeface="Times New Roman" panose="02020603050405020304" pitchFamily="18" charset="0"/>
              </a:defRPr>
            </a:lvl9pPr>
          </a:lstStyle>
          <a:p>
            <a:r>
              <a:rPr lang="en-GB" altLang="en-US" sz="2200" u="none">
                <a:latin typeface="Tahoma" panose="020B0604030504040204" pitchFamily="34" charset="0"/>
              </a:rPr>
              <a:t>Udin bersama rekan-rekannya bermaksud mendirikan sebuah Yayasan di bidang pendidikan. Akte pendirian dibuat dihadapan Notaris pada tanggal 20 Mei 2008 dengan nama Yayasan Bhakti Utama. Kegiatan usaha baru benar benar dilaksanakan secara aktif pada 1 November 2008.</a:t>
            </a:r>
          </a:p>
        </p:txBody>
      </p:sp>
      <p:sp>
        <p:nvSpPr>
          <p:cNvPr id="75780" name="AutoShape 4"/>
          <p:cNvSpPr>
            <a:spLocks noChangeArrowheads="1"/>
          </p:cNvSpPr>
          <p:nvPr/>
        </p:nvSpPr>
        <p:spPr bwMode="auto">
          <a:xfrm>
            <a:off x="3962400" y="2209800"/>
            <a:ext cx="762000" cy="5334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781" name="Rectangle 5"/>
          <p:cNvSpPr>
            <a:spLocks noChangeArrowheads="1"/>
          </p:cNvSpPr>
          <p:nvPr/>
        </p:nvSpPr>
        <p:spPr bwMode="auto">
          <a:xfrm>
            <a:off x="762000" y="2870200"/>
            <a:ext cx="7315200" cy="711200"/>
          </a:xfrm>
          <a:prstGeom prst="rect">
            <a:avLst/>
          </a:prstGeom>
          <a:solidFill>
            <a:srgbClr val="CCEC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Yayasan Bhakti Utama wajib mendaftarkan diri paling lama 1 (satu) bulan setelah saat usaha mulai dijalankan.</a:t>
            </a:r>
          </a:p>
        </p:txBody>
      </p:sp>
      <p:sp>
        <p:nvSpPr>
          <p:cNvPr id="75782" name="Rectangle 6"/>
          <p:cNvSpPr>
            <a:spLocks noChangeArrowheads="1"/>
          </p:cNvSpPr>
          <p:nvPr/>
        </p:nvSpPr>
        <p:spPr bwMode="auto">
          <a:xfrm>
            <a:off x="304800" y="3657600"/>
            <a:ext cx="8610600" cy="711200"/>
          </a:xfrm>
          <a:prstGeom prst="rect">
            <a:avLst/>
          </a:prstGeom>
          <a:solidFill>
            <a:srgbClr val="CCEC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Saat usaha mulai dijalankan adalah saat yang terjadi lebih dulu antara saat pendirian dan saat usaha nyata-nyata mulai dilakukan.</a:t>
            </a:r>
            <a:r>
              <a:rPr lang="en-GB" altLang="en-US" sz="2000" u="none">
                <a:latin typeface="Tahoma" panose="020B0604030504040204" pitchFamily="34" charset="0"/>
              </a:rPr>
              <a:t> </a:t>
            </a:r>
          </a:p>
        </p:txBody>
      </p:sp>
      <p:sp>
        <p:nvSpPr>
          <p:cNvPr id="75783" name="AutoShape 7"/>
          <p:cNvSpPr>
            <a:spLocks noChangeArrowheads="1"/>
          </p:cNvSpPr>
          <p:nvPr/>
        </p:nvSpPr>
        <p:spPr bwMode="auto">
          <a:xfrm>
            <a:off x="3962400" y="4419600"/>
            <a:ext cx="762000" cy="5334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784" name="Rectangle 8"/>
          <p:cNvSpPr>
            <a:spLocks noChangeArrowheads="1"/>
          </p:cNvSpPr>
          <p:nvPr/>
        </p:nvSpPr>
        <p:spPr bwMode="auto">
          <a:xfrm>
            <a:off x="304800" y="5105400"/>
            <a:ext cx="8610600" cy="7397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Saat usaha mulai dijalankan Yayasan Bhakti Utama adalah tanggal </a:t>
            </a:r>
          </a:p>
          <a:p>
            <a:r>
              <a:rPr lang="en-US" altLang="en-US" sz="2000" b="1" u="none">
                <a:solidFill>
                  <a:schemeClr val="accent2"/>
                </a:solidFill>
                <a:latin typeface="Tahoma" panose="020B0604030504040204" pitchFamily="34" charset="0"/>
                <a:cs typeface="Times New Roman" panose="02020603050405020304" pitchFamily="18" charset="0"/>
              </a:rPr>
              <a:t>20 Mei 2006</a:t>
            </a:r>
            <a:r>
              <a:rPr lang="en-US" altLang="en-US" sz="2000" u="none">
                <a:latin typeface="Tahoma" panose="020B0604030504040204" pitchFamily="34" charset="0"/>
                <a:cs typeface="Times New Roman" panose="02020603050405020304" pitchFamily="18" charset="0"/>
              </a:rPr>
              <a:t>.</a:t>
            </a:r>
            <a:endParaRPr lang="en-GB" altLang="en-US" sz="2000" u="none">
              <a:latin typeface="Tahoma" panose="020B0604030504040204" pitchFamily="34" charset="0"/>
            </a:endParaRPr>
          </a:p>
        </p:txBody>
      </p:sp>
      <p:sp>
        <p:nvSpPr>
          <p:cNvPr id="75785" name="Rectangle 9"/>
          <p:cNvSpPr>
            <a:spLocks noChangeArrowheads="1"/>
          </p:cNvSpPr>
          <p:nvPr/>
        </p:nvSpPr>
        <p:spPr bwMode="auto">
          <a:xfrm>
            <a:off x="304800" y="5918200"/>
            <a:ext cx="8610600" cy="7397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Yayasan Bhakti Utama wajib mendaftarkan diri paling lama tanggal </a:t>
            </a:r>
          </a:p>
          <a:p>
            <a:r>
              <a:rPr lang="en-GB" altLang="en-US" sz="2000" b="1" u="none">
                <a:solidFill>
                  <a:schemeClr val="accent2"/>
                </a:solidFill>
                <a:latin typeface="Tahoma" panose="020B0604030504040204" pitchFamily="34" charset="0"/>
              </a:rPr>
              <a:t>20 Juni 2006</a:t>
            </a:r>
            <a:r>
              <a:rPr lang="en-GB" altLang="en-US" sz="2000" u="none">
                <a:latin typeface="Tahoma" panose="020B060403050404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5778"/>
                                        </p:tgtEl>
                                        <p:attrNameLst>
                                          <p:attrName>style.visibility</p:attrName>
                                        </p:attrNameLst>
                                      </p:cBhvr>
                                      <p:to>
                                        <p:strVal val="visible"/>
                                      </p:to>
                                    </p:set>
                                    <p:anim calcmode="lin" valueType="num">
                                      <p:cBhvr additive="base">
                                        <p:cTn id="7" dur="500" fill="hold"/>
                                        <p:tgtEl>
                                          <p:spTgt spid="75778"/>
                                        </p:tgtEl>
                                        <p:attrNameLst>
                                          <p:attrName>ppt_x</p:attrName>
                                        </p:attrNameLst>
                                      </p:cBhvr>
                                      <p:tavLst>
                                        <p:tav tm="0">
                                          <p:val>
                                            <p:strVal val="0-#ppt_w/2"/>
                                          </p:val>
                                        </p:tav>
                                        <p:tav tm="100000">
                                          <p:val>
                                            <p:strVal val="#ppt_x"/>
                                          </p:val>
                                        </p:tav>
                                      </p:tavLst>
                                    </p:anim>
                                    <p:anim calcmode="lin" valueType="num">
                                      <p:cBhvr additive="base">
                                        <p:cTn id="8" dur="500" fill="hold"/>
                                        <p:tgtEl>
                                          <p:spTgt spid="7577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5779"/>
                                        </p:tgtEl>
                                        <p:attrNameLst>
                                          <p:attrName>style.visibility</p:attrName>
                                        </p:attrNameLst>
                                      </p:cBhvr>
                                      <p:to>
                                        <p:strVal val="visible"/>
                                      </p:to>
                                    </p:set>
                                    <p:anim calcmode="lin" valueType="num">
                                      <p:cBhvr additive="base">
                                        <p:cTn id="13" dur="500" fill="hold"/>
                                        <p:tgtEl>
                                          <p:spTgt spid="75779"/>
                                        </p:tgtEl>
                                        <p:attrNameLst>
                                          <p:attrName>ppt_x</p:attrName>
                                        </p:attrNameLst>
                                      </p:cBhvr>
                                      <p:tavLst>
                                        <p:tav tm="0">
                                          <p:val>
                                            <p:strVal val="0-#ppt_w/2"/>
                                          </p:val>
                                        </p:tav>
                                        <p:tav tm="100000">
                                          <p:val>
                                            <p:strVal val="#ppt_x"/>
                                          </p:val>
                                        </p:tav>
                                      </p:tavLst>
                                    </p:anim>
                                    <p:anim calcmode="lin" valueType="num">
                                      <p:cBhvr additive="base">
                                        <p:cTn id="14" dur="500" fill="hold"/>
                                        <p:tgtEl>
                                          <p:spTgt spid="7577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5780"/>
                                        </p:tgtEl>
                                        <p:attrNameLst>
                                          <p:attrName>style.visibility</p:attrName>
                                        </p:attrNameLst>
                                      </p:cBhvr>
                                      <p:to>
                                        <p:strVal val="visible"/>
                                      </p:to>
                                    </p:set>
                                    <p:anim calcmode="lin" valueType="num">
                                      <p:cBhvr additive="base">
                                        <p:cTn id="19" dur="500" fill="hold"/>
                                        <p:tgtEl>
                                          <p:spTgt spid="75780"/>
                                        </p:tgtEl>
                                        <p:attrNameLst>
                                          <p:attrName>ppt_x</p:attrName>
                                        </p:attrNameLst>
                                      </p:cBhvr>
                                      <p:tavLst>
                                        <p:tav tm="0">
                                          <p:val>
                                            <p:strVal val="0-#ppt_w/2"/>
                                          </p:val>
                                        </p:tav>
                                        <p:tav tm="100000">
                                          <p:val>
                                            <p:strVal val="#ppt_x"/>
                                          </p:val>
                                        </p:tav>
                                      </p:tavLst>
                                    </p:anim>
                                    <p:anim calcmode="lin" valueType="num">
                                      <p:cBhvr additive="base">
                                        <p:cTn id="20" dur="500" fill="hold"/>
                                        <p:tgtEl>
                                          <p:spTgt spid="7578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5781"/>
                                        </p:tgtEl>
                                        <p:attrNameLst>
                                          <p:attrName>style.visibility</p:attrName>
                                        </p:attrNameLst>
                                      </p:cBhvr>
                                      <p:to>
                                        <p:strVal val="visible"/>
                                      </p:to>
                                    </p:set>
                                    <p:anim calcmode="lin" valueType="num">
                                      <p:cBhvr additive="base">
                                        <p:cTn id="25" dur="500" fill="hold"/>
                                        <p:tgtEl>
                                          <p:spTgt spid="75781"/>
                                        </p:tgtEl>
                                        <p:attrNameLst>
                                          <p:attrName>ppt_x</p:attrName>
                                        </p:attrNameLst>
                                      </p:cBhvr>
                                      <p:tavLst>
                                        <p:tav tm="0">
                                          <p:val>
                                            <p:strVal val="0-#ppt_w/2"/>
                                          </p:val>
                                        </p:tav>
                                        <p:tav tm="100000">
                                          <p:val>
                                            <p:strVal val="#ppt_x"/>
                                          </p:val>
                                        </p:tav>
                                      </p:tavLst>
                                    </p:anim>
                                    <p:anim calcmode="lin" valueType="num">
                                      <p:cBhvr additive="base">
                                        <p:cTn id="26" dur="500" fill="hold"/>
                                        <p:tgtEl>
                                          <p:spTgt spid="7578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5782"/>
                                        </p:tgtEl>
                                        <p:attrNameLst>
                                          <p:attrName>style.visibility</p:attrName>
                                        </p:attrNameLst>
                                      </p:cBhvr>
                                      <p:to>
                                        <p:strVal val="visible"/>
                                      </p:to>
                                    </p:set>
                                    <p:anim calcmode="lin" valueType="num">
                                      <p:cBhvr additive="base">
                                        <p:cTn id="31" dur="500" fill="hold"/>
                                        <p:tgtEl>
                                          <p:spTgt spid="75782"/>
                                        </p:tgtEl>
                                        <p:attrNameLst>
                                          <p:attrName>ppt_x</p:attrName>
                                        </p:attrNameLst>
                                      </p:cBhvr>
                                      <p:tavLst>
                                        <p:tav tm="0">
                                          <p:val>
                                            <p:strVal val="0-#ppt_w/2"/>
                                          </p:val>
                                        </p:tav>
                                        <p:tav tm="100000">
                                          <p:val>
                                            <p:strVal val="#ppt_x"/>
                                          </p:val>
                                        </p:tav>
                                      </p:tavLst>
                                    </p:anim>
                                    <p:anim calcmode="lin" valueType="num">
                                      <p:cBhvr additive="base">
                                        <p:cTn id="32" dur="500" fill="hold"/>
                                        <p:tgtEl>
                                          <p:spTgt spid="75782"/>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5783"/>
                                        </p:tgtEl>
                                        <p:attrNameLst>
                                          <p:attrName>style.visibility</p:attrName>
                                        </p:attrNameLst>
                                      </p:cBhvr>
                                      <p:to>
                                        <p:strVal val="visible"/>
                                      </p:to>
                                    </p:set>
                                    <p:anim calcmode="lin" valueType="num">
                                      <p:cBhvr additive="base">
                                        <p:cTn id="37" dur="500" fill="hold"/>
                                        <p:tgtEl>
                                          <p:spTgt spid="75783"/>
                                        </p:tgtEl>
                                        <p:attrNameLst>
                                          <p:attrName>ppt_x</p:attrName>
                                        </p:attrNameLst>
                                      </p:cBhvr>
                                      <p:tavLst>
                                        <p:tav tm="0">
                                          <p:val>
                                            <p:strVal val="0-#ppt_w/2"/>
                                          </p:val>
                                        </p:tav>
                                        <p:tav tm="100000">
                                          <p:val>
                                            <p:strVal val="#ppt_x"/>
                                          </p:val>
                                        </p:tav>
                                      </p:tavLst>
                                    </p:anim>
                                    <p:anim calcmode="lin" valueType="num">
                                      <p:cBhvr additive="base">
                                        <p:cTn id="38" dur="500" fill="hold"/>
                                        <p:tgtEl>
                                          <p:spTgt spid="75783"/>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iterate type="wd">
                                    <p:tmPct val="100000"/>
                                  </p:iterate>
                                  <p:childTnLst>
                                    <p:set>
                                      <p:cBhvr>
                                        <p:cTn id="42" dur="1" fill="hold">
                                          <p:stCondLst>
                                            <p:cond delay="0"/>
                                          </p:stCondLst>
                                        </p:cTn>
                                        <p:tgtEl>
                                          <p:spTgt spid="75784"/>
                                        </p:tgtEl>
                                        <p:attrNameLst>
                                          <p:attrName>style.visibility</p:attrName>
                                        </p:attrNameLst>
                                      </p:cBhvr>
                                      <p:to>
                                        <p:strVal val="visible"/>
                                      </p:to>
                                    </p:set>
                                    <p:anim calcmode="lin" valueType="num">
                                      <p:cBhvr additive="base">
                                        <p:cTn id="43" dur="300" fill="hold"/>
                                        <p:tgtEl>
                                          <p:spTgt spid="75784"/>
                                        </p:tgtEl>
                                        <p:attrNameLst>
                                          <p:attrName>ppt_x</p:attrName>
                                        </p:attrNameLst>
                                      </p:cBhvr>
                                      <p:tavLst>
                                        <p:tav tm="0">
                                          <p:val>
                                            <p:strVal val="0-#ppt_w/2"/>
                                          </p:val>
                                        </p:tav>
                                        <p:tav tm="100000">
                                          <p:val>
                                            <p:strVal val="#ppt_x"/>
                                          </p:val>
                                        </p:tav>
                                      </p:tavLst>
                                    </p:anim>
                                    <p:anim calcmode="lin" valueType="num">
                                      <p:cBhvr additive="base">
                                        <p:cTn id="44" dur="300" fill="hold"/>
                                        <p:tgtEl>
                                          <p:spTgt spid="75784"/>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iterate type="wd">
                                    <p:tmPct val="100000"/>
                                  </p:iterate>
                                  <p:childTnLst>
                                    <p:set>
                                      <p:cBhvr>
                                        <p:cTn id="48" dur="1" fill="hold">
                                          <p:stCondLst>
                                            <p:cond delay="0"/>
                                          </p:stCondLst>
                                        </p:cTn>
                                        <p:tgtEl>
                                          <p:spTgt spid="75785"/>
                                        </p:tgtEl>
                                        <p:attrNameLst>
                                          <p:attrName>style.visibility</p:attrName>
                                        </p:attrNameLst>
                                      </p:cBhvr>
                                      <p:to>
                                        <p:strVal val="visible"/>
                                      </p:to>
                                    </p:set>
                                    <p:anim calcmode="lin" valueType="num">
                                      <p:cBhvr additive="base">
                                        <p:cTn id="49" dur="300" fill="hold"/>
                                        <p:tgtEl>
                                          <p:spTgt spid="75785"/>
                                        </p:tgtEl>
                                        <p:attrNameLst>
                                          <p:attrName>ppt_x</p:attrName>
                                        </p:attrNameLst>
                                      </p:cBhvr>
                                      <p:tavLst>
                                        <p:tav tm="0">
                                          <p:val>
                                            <p:strVal val="0-#ppt_w/2"/>
                                          </p:val>
                                        </p:tav>
                                        <p:tav tm="100000">
                                          <p:val>
                                            <p:strVal val="#ppt_x"/>
                                          </p:val>
                                        </p:tav>
                                      </p:tavLst>
                                    </p:anim>
                                    <p:anim calcmode="lin" valueType="num">
                                      <p:cBhvr additive="base">
                                        <p:cTn id="50" dur="300" fill="hold"/>
                                        <p:tgtEl>
                                          <p:spTgt spid="757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animBg="1" autoUpdateAnimBg="0"/>
      <p:bldP spid="75779" grpId="0" animBg="1" autoUpdateAnimBg="0"/>
      <p:bldP spid="75780" grpId="0" animBg="1"/>
      <p:bldP spid="75781" grpId="0" animBg="1" autoUpdateAnimBg="0"/>
      <p:bldP spid="75782" grpId="0" animBg="1" autoUpdateAnimBg="0"/>
      <p:bldP spid="75783" grpId="0" animBg="1"/>
      <p:bldP spid="75784" grpId="0" animBg="1" autoUpdateAnimBg="0"/>
      <p:bldP spid="75785"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228600" y="76200"/>
            <a:ext cx="1981200" cy="457200"/>
          </a:xfrm>
          <a:ln w="28575">
            <a:solidFill>
              <a:schemeClr val="accent2"/>
            </a:solidFill>
            <a:miter lim="800000"/>
            <a:headEnd/>
            <a:tailEnd/>
          </a:ln>
        </p:spPr>
        <p:txBody>
          <a:bodyPr/>
          <a:lstStyle/>
          <a:p>
            <a:r>
              <a:rPr lang="en-US" altLang="en-US" sz="3200">
                <a:latin typeface="Tahoma" panose="020B0604030504040204" pitchFamily="34" charset="0"/>
              </a:rPr>
              <a:t>CONTOH</a:t>
            </a:r>
          </a:p>
        </p:txBody>
      </p:sp>
      <p:sp>
        <p:nvSpPr>
          <p:cNvPr id="76803" name="Rectangle 3"/>
          <p:cNvSpPr>
            <a:spLocks noChangeArrowheads="1"/>
          </p:cNvSpPr>
          <p:nvPr/>
        </p:nvSpPr>
        <p:spPr bwMode="auto">
          <a:xfrm>
            <a:off x="152400" y="609600"/>
            <a:ext cx="8915400" cy="1106488"/>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algn="l">
              <a:tabLst>
                <a:tab pos="457200" algn="l"/>
              </a:tabLst>
              <a:defRPr sz="2400">
                <a:solidFill>
                  <a:schemeClr val="tx1"/>
                </a:solidFill>
                <a:latin typeface="Times New Roman" panose="02020603050405020304" pitchFamily="18" charset="0"/>
              </a:defRPr>
            </a:lvl1pPr>
            <a:lvl2pPr algn="l">
              <a:tabLst>
                <a:tab pos="457200" algn="l"/>
              </a:tabLst>
              <a:defRPr sz="2400">
                <a:solidFill>
                  <a:schemeClr val="tx1"/>
                </a:solidFill>
                <a:latin typeface="Times New Roman" panose="02020603050405020304" pitchFamily="18" charset="0"/>
              </a:defRPr>
            </a:lvl2pPr>
            <a:lvl3pPr algn="l">
              <a:tabLst>
                <a:tab pos="457200" algn="l"/>
              </a:tabLst>
              <a:defRPr sz="2400">
                <a:solidFill>
                  <a:schemeClr val="tx1"/>
                </a:solidFill>
                <a:latin typeface="Times New Roman" panose="02020603050405020304" pitchFamily="18" charset="0"/>
              </a:defRPr>
            </a:lvl3pPr>
            <a:lvl4pPr algn="l">
              <a:tabLst>
                <a:tab pos="457200" algn="l"/>
              </a:tabLst>
              <a:defRPr sz="2400">
                <a:solidFill>
                  <a:schemeClr val="tx1"/>
                </a:solidFill>
                <a:latin typeface="Times New Roman" panose="02020603050405020304" pitchFamily="18" charset="0"/>
              </a:defRPr>
            </a:lvl4pPr>
            <a:lvl5pPr algn="l">
              <a:tabLst>
                <a:tab pos="457200" algn="l"/>
              </a:tabLst>
              <a:defRPr sz="2400">
                <a:solidFill>
                  <a:schemeClr val="tx1"/>
                </a:solidFill>
                <a:latin typeface="Times New Roman" panose="02020603050405020304" pitchFamily="18" charset="0"/>
              </a:defRPr>
            </a:lvl5pPr>
            <a:lvl6pPr fontAlgn="base">
              <a:spcBef>
                <a:spcPct val="0"/>
              </a:spcBef>
              <a:spcAft>
                <a:spcPct val="0"/>
              </a:spcAft>
              <a:tabLst>
                <a:tab pos="457200" algn="l"/>
              </a:tabLst>
              <a:defRPr sz="2400">
                <a:solidFill>
                  <a:schemeClr val="tx1"/>
                </a:solidFill>
                <a:latin typeface="Times New Roman" panose="02020603050405020304" pitchFamily="18" charset="0"/>
              </a:defRPr>
            </a:lvl6pPr>
            <a:lvl7pPr fontAlgn="base">
              <a:spcBef>
                <a:spcPct val="0"/>
              </a:spcBef>
              <a:spcAft>
                <a:spcPct val="0"/>
              </a:spcAft>
              <a:tabLst>
                <a:tab pos="457200" algn="l"/>
              </a:tabLst>
              <a:defRPr sz="2400">
                <a:solidFill>
                  <a:schemeClr val="tx1"/>
                </a:solidFill>
                <a:latin typeface="Times New Roman" panose="02020603050405020304" pitchFamily="18" charset="0"/>
              </a:defRPr>
            </a:lvl7pPr>
            <a:lvl8pPr fontAlgn="base">
              <a:spcBef>
                <a:spcPct val="0"/>
              </a:spcBef>
              <a:spcAft>
                <a:spcPct val="0"/>
              </a:spcAft>
              <a:tabLst>
                <a:tab pos="457200" algn="l"/>
              </a:tabLst>
              <a:defRPr sz="2400">
                <a:solidFill>
                  <a:schemeClr val="tx1"/>
                </a:solidFill>
                <a:latin typeface="Times New Roman" panose="02020603050405020304" pitchFamily="18" charset="0"/>
              </a:defRPr>
            </a:lvl8pPr>
            <a:lvl9pPr fontAlgn="base">
              <a:spcBef>
                <a:spcPct val="0"/>
              </a:spcBef>
              <a:spcAft>
                <a:spcPct val="0"/>
              </a:spcAft>
              <a:tabLst>
                <a:tab pos="457200" algn="l"/>
              </a:tabLst>
              <a:defRPr sz="2400">
                <a:solidFill>
                  <a:schemeClr val="tx1"/>
                </a:solidFill>
                <a:latin typeface="Times New Roman" panose="02020603050405020304" pitchFamily="18" charset="0"/>
              </a:defRPr>
            </a:lvl9pPr>
          </a:lstStyle>
          <a:p>
            <a:r>
              <a:rPr lang="en-GB" altLang="en-US" sz="2200" u="none">
                <a:latin typeface="Tahoma" panose="020B0604030504040204" pitchFamily="34" charset="0"/>
              </a:rPr>
              <a:t>Udin, seorang bujangan (TK/-) mulai bekerja pada tanggal 1 April 2008 sebagai karyawan pada sebuah perusahaan swasta nasional dengan penghasilan neto sebulan sebesar Rp2.000.000,00. </a:t>
            </a:r>
          </a:p>
        </p:txBody>
      </p:sp>
      <p:sp>
        <p:nvSpPr>
          <p:cNvPr id="76805" name="Rectangle 5"/>
          <p:cNvSpPr>
            <a:spLocks noChangeArrowheads="1"/>
          </p:cNvSpPr>
          <p:nvPr/>
        </p:nvSpPr>
        <p:spPr bwMode="auto">
          <a:xfrm>
            <a:off x="1066800" y="2286000"/>
            <a:ext cx="73152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Karena Udin belum menikah dan tidak mempunyai tanggungan maka PTKP setahun adalah Rp13.200.000,00.</a:t>
            </a:r>
          </a:p>
        </p:txBody>
      </p:sp>
      <p:sp>
        <p:nvSpPr>
          <p:cNvPr id="76806" name="Rectangle 6"/>
          <p:cNvSpPr>
            <a:spLocks noChangeArrowheads="1"/>
          </p:cNvSpPr>
          <p:nvPr/>
        </p:nvSpPr>
        <p:spPr bwMode="auto">
          <a:xfrm>
            <a:off x="304800" y="3098800"/>
            <a:ext cx="86106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Asumsi penghasilan neto Udin tetap, maka pada bulan ke-7 (Oktober 2008) penghasilan neto Udin adalah Rp14.000.000,00 telah melebihi PTKP.</a:t>
            </a:r>
          </a:p>
        </p:txBody>
      </p:sp>
      <p:sp>
        <p:nvSpPr>
          <p:cNvPr id="76807" name="AutoShape 7"/>
          <p:cNvSpPr>
            <a:spLocks noChangeArrowheads="1"/>
          </p:cNvSpPr>
          <p:nvPr/>
        </p:nvSpPr>
        <p:spPr bwMode="auto">
          <a:xfrm>
            <a:off x="3962400" y="3962400"/>
            <a:ext cx="762000" cy="5334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09" name="Rectangle 9"/>
          <p:cNvSpPr>
            <a:spLocks noChangeArrowheads="1"/>
          </p:cNvSpPr>
          <p:nvPr/>
        </p:nvSpPr>
        <p:spPr bwMode="auto">
          <a:xfrm>
            <a:off x="304800" y="4686300"/>
            <a:ext cx="8610600" cy="1409700"/>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Udin wajib mendaftarkan diri paling lambat pada akhir bulan berikutnya setelah bulan memperoleh penghasilan yang jumlahnya telah melebihi PTKP setahun, </a:t>
            </a:r>
          </a:p>
          <a:p>
            <a:r>
              <a:rPr lang="en-US" altLang="en-US" b="1" u="none">
                <a:solidFill>
                  <a:schemeClr val="accent2"/>
                </a:solidFill>
                <a:latin typeface="Tahoma" panose="020B0604030504040204" pitchFamily="34" charset="0"/>
                <a:cs typeface="Times New Roman" panose="02020603050405020304" pitchFamily="18" charset="0"/>
              </a:rPr>
              <a:t>yaitu paling lambat akhir bulan November 2008.</a:t>
            </a:r>
            <a:r>
              <a:rPr lang="en-GB" altLang="en-US" sz="2000" u="none">
                <a:latin typeface="Tahoma" panose="020B0604030504040204" pitchFamily="34" charset="0"/>
              </a:rPr>
              <a:t> </a:t>
            </a:r>
          </a:p>
        </p:txBody>
      </p:sp>
      <p:sp>
        <p:nvSpPr>
          <p:cNvPr id="76810" name="AutoShape 10"/>
          <p:cNvSpPr>
            <a:spLocks noChangeArrowheads="1"/>
          </p:cNvSpPr>
          <p:nvPr/>
        </p:nvSpPr>
        <p:spPr bwMode="auto">
          <a:xfrm>
            <a:off x="3886200" y="1752600"/>
            <a:ext cx="7620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6802"/>
                                        </p:tgtEl>
                                        <p:attrNameLst>
                                          <p:attrName>style.visibility</p:attrName>
                                        </p:attrNameLst>
                                      </p:cBhvr>
                                      <p:to>
                                        <p:strVal val="visible"/>
                                      </p:to>
                                    </p:set>
                                    <p:anim calcmode="lin" valueType="num">
                                      <p:cBhvr additive="base">
                                        <p:cTn id="7" dur="500" fill="hold"/>
                                        <p:tgtEl>
                                          <p:spTgt spid="76802"/>
                                        </p:tgtEl>
                                        <p:attrNameLst>
                                          <p:attrName>ppt_x</p:attrName>
                                        </p:attrNameLst>
                                      </p:cBhvr>
                                      <p:tavLst>
                                        <p:tav tm="0">
                                          <p:val>
                                            <p:strVal val="0-#ppt_w/2"/>
                                          </p:val>
                                        </p:tav>
                                        <p:tav tm="100000">
                                          <p:val>
                                            <p:strVal val="#ppt_x"/>
                                          </p:val>
                                        </p:tav>
                                      </p:tavLst>
                                    </p:anim>
                                    <p:anim calcmode="lin" valueType="num">
                                      <p:cBhvr additive="base">
                                        <p:cTn id="8" dur="500" fill="hold"/>
                                        <p:tgtEl>
                                          <p:spTgt spid="7680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6803"/>
                                        </p:tgtEl>
                                        <p:attrNameLst>
                                          <p:attrName>style.visibility</p:attrName>
                                        </p:attrNameLst>
                                      </p:cBhvr>
                                      <p:to>
                                        <p:strVal val="visible"/>
                                      </p:to>
                                    </p:set>
                                    <p:anim calcmode="lin" valueType="num">
                                      <p:cBhvr additive="base">
                                        <p:cTn id="13" dur="500" fill="hold"/>
                                        <p:tgtEl>
                                          <p:spTgt spid="76803"/>
                                        </p:tgtEl>
                                        <p:attrNameLst>
                                          <p:attrName>ppt_x</p:attrName>
                                        </p:attrNameLst>
                                      </p:cBhvr>
                                      <p:tavLst>
                                        <p:tav tm="0">
                                          <p:val>
                                            <p:strVal val="0-#ppt_w/2"/>
                                          </p:val>
                                        </p:tav>
                                        <p:tav tm="100000">
                                          <p:val>
                                            <p:strVal val="#ppt_x"/>
                                          </p:val>
                                        </p:tav>
                                      </p:tavLst>
                                    </p:anim>
                                    <p:anim calcmode="lin" valueType="num">
                                      <p:cBhvr additive="base">
                                        <p:cTn id="14" dur="500" fill="hold"/>
                                        <p:tgtEl>
                                          <p:spTgt spid="7680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6810"/>
                                        </p:tgtEl>
                                        <p:attrNameLst>
                                          <p:attrName>style.visibility</p:attrName>
                                        </p:attrNameLst>
                                      </p:cBhvr>
                                      <p:to>
                                        <p:strVal val="visible"/>
                                      </p:to>
                                    </p:set>
                                    <p:anim calcmode="lin" valueType="num">
                                      <p:cBhvr additive="base">
                                        <p:cTn id="19" dur="500" fill="hold"/>
                                        <p:tgtEl>
                                          <p:spTgt spid="76810"/>
                                        </p:tgtEl>
                                        <p:attrNameLst>
                                          <p:attrName>ppt_x</p:attrName>
                                        </p:attrNameLst>
                                      </p:cBhvr>
                                      <p:tavLst>
                                        <p:tav tm="0">
                                          <p:val>
                                            <p:strVal val="0-#ppt_w/2"/>
                                          </p:val>
                                        </p:tav>
                                        <p:tav tm="100000">
                                          <p:val>
                                            <p:strVal val="#ppt_x"/>
                                          </p:val>
                                        </p:tav>
                                      </p:tavLst>
                                    </p:anim>
                                    <p:anim calcmode="lin" valueType="num">
                                      <p:cBhvr additive="base">
                                        <p:cTn id="20" dur="500" fill="hold"/>
                                        <p:tgtEl>
                                          <p:spTgt spid="7681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6805"/>
                                        </p:tgtEl>
                                        <p:attrNameLst>
                                          <p:attrName>style.visibility</p:attrName>
                                        </p:attrNameLst>
                                      </p:cBhvr>
                                      <p:to>
                                        <p:strVal val="visible"/>
                                      </p:to>
                                    </p:set>
                                    <p:anim calcmode="lin" valueType="num">
                                      <p:cBhvr additive="base">
                                        <p:cTn id="25" dur="500" fill="hold"/>
                                        <p:tgtEl>
                                          <p:spTgt spid="76805"/>
                                        </p:tgtEl>
                                        <p:attrNameLst>
                                          <p:attrName>ppt_x</p:attrName>
                                        </p:attrNameLst>
                                      </p:cBhvr>
                                      <p:tavLst>
                                        <p:tav tm="0">
                                          <p:val>
                                            <p:strVal val="0-#ppt_w/2"/>
                                          </p:val>
                                        </p:tav>
                                        <p:tav tm="100000">
                                          <p:val>
                                            <p:strVal val="#ppt_x"/>
                                          </p:val>
                                        </p:tav>
                                      </p:tavLst>
                                    </p:anim>
                                    <p:anim calcmode="lin" valueType="num">
                                      <p:cBhvr additive="base">
                                        <p:cTn id="26" dur="500" fill="hold"/>
                                        <p:tgtEl>
                                          <p:spTgt spid="7680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6806"/>
                                        </p:tgtEl>
                                        <p:attrNameLst>
                                          <p:attrName>style.visibility</p:attrName>
                                        </p:attrNameLst>
                                      </p:cBhvr>
                                      <p:to>
                                        <p:strVal val="visible"/>
                                      </p:to>
                                    </p:set>
                                    <p:anim calcmode="lin" valueType="num">
                                      <p:cBhvr additive="base">
                                        <p:cTn id="31" dur="500" fill="hold"/>
                                        <p:tgtEl>
                                          <p:spTgt spid="76806"/>
                                        </p:tgtEl>
                                        <p:attrNameLst>
                                          <p:attrName>ppt_x</p:attrName>
                                        </p:attrNameLst>
                                      </p:cBhvr>
                                      <p:tavLst>
                                        <p:tav tm="0">
                                          <p:val>
                                            <p:strVal val="0-#ppt_w/2"/>
                                          </p:val>
                                        </p:tav>
                                        <p:tav tm="100000">
                                          <p:val>
                                            <p:strVal val="#ppt_x"/>
                                          </p:val>
                                        </p:tav>
                                      </p:tavLst>
                                    </p:anim>
                                    <p:anim calcmode="lin" valueType="num">
                                      <p:cBhvr additive="base">
                                        <p:cTn id="32" dur="500" fill="hold"/>
                                        <p:tgtEl>
                                          <p:spTgt spid="7680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6807"/>
                                        </p:tgtEl>
                                        <p:attrNameLst>
                                          <p:attrName>style.visibility</p:attrName>
                                        </p:attrNameLst>
                                      </p:cBhvr>
                                      <p:to>
                                        <p:strVal val="visible"/>
                                      </p:to>
                                    </p:set>
                                    <p:anim calcmode="lin" valueType="num">
                                      <p:cBhvr additive="base">
                                        <p:cTn id="37" dur="500" fill="hold"/>
                                        <p:tgtEl>
                                          <p:spTgt spid="76807"/>
                                        </p:tgtEl>
                                        <p:attrNameLst>
                                          <p:attrName>ppt_x</p:attrName>
                                        </p:attrNameLst>
                                      </p:cBhvr>
                                      <p:tavLst>
                                        <p:tav tm="0">
                                          <p:val>
                                            <p:strVal val="0-#ppt_w/2"/>
                                          </p:val>
                                        </p:tav>
                                        <p:tav tm="100000">
                                          <p:val>
                                            <p:strVal val="#ppt_x"/>
                                          </p:val>
                                        </p:tav>
                                      </p:tavLst>
                                    </p:anim>
                                    <p:anim calcmode="lin" valueType="num">
                                      <p:cBhvr additive="base">
                                        <p:cTn id="38" dur="500" fill="hold"/>
                                        <p:tgtEl>
                                          <p:spTgt spid="76807"/>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iterate type="wd">
                                    <p:tmPct val="100000"/>
                                  </p:iterate>
                                  <p:childTnLst>
                                    <p:set>
                                      <p:cBhvr>
                                        <p:cTn id="42" dur="1" fill="hold">
                                          <p:stCondLst>
                                            <p:cond delay="0"/>
                                          </p:stCondLst>
                                        </p:cTn>
                                        <p:tgtEl>
                                          <p:spTgt spid="76809"/>
                                        </p:tgtEl>
                                        <p:attrNameLst>
                                          <p:attrName>style.visibility</p:attrName>
                                        </p:attrNameLst>
                                      </p:cBhvr>
                                      <p:to>
                                        <p:strVal val="visible"/>
                                      </p:to>
                                    </p:set>
                                    <p:anim calcmode="lin" valueType="num">
                                      <p:cBhvr additive="base">
                                        <p:cTn id="43" dur="300" fill="hold"/>
                                        <p:tgtEl>
                                          <p:spTgt spid="76809"/>
                                        </p:tgtEl>
                                        <p:attrNameLst>
                                          <p:attrName>ppt_x</p:attrName>
                                        </p:attrNameLst>
                                      </p:cBhvr>
                                      <p:tavLst>
                                        <p:tav tm="0">
                                          <p:val>
                                            <p:strVal val="0-#ppt_w/2"/>
                                          </p:val>
                                        </p:tav>
                                        <p:tav tm="100000">
                                          <p:val>
                                            <p:strVal val="#ppt_x"/>
                                          </p:val>
                                        </p:tav>
                                      </p:tavLst>
                                    </p:anim>
                                    <p:anim calcmode="lin" valueType="num">
                                      <p:cBhvr additive="base">
                                        <p:cTn id="44" dur="300" fill="hold"/>
                                        <p:tgtEl>
                                          <p:spTgt spid="768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animBg="1" autoUpdateAnimBg="0"/>
      <p:bldP spid="76803" grpId="0" animBg="1" autoUpdateAnimBg="0"/>
      <p:bldP spid="76805" grpId="0" animBg="1" autoUpdateAnimBg="0"/>
      <p:bldP spid="76806" grpId="0" animBg="1" autoUpdateAnimBg="0"/>
      <p:bldP spid="76807" grpId="0" animBg="1"/>
      <p:bldP spid="76809" grpId="0" animBg="1" autoUpdateAnimBg="0"/>
      <p:bldP spid="76810"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228600" y="76200"/>
            <a:ext cx="1981200" cy="457200"/>
          </a:xfrm>
          <a:ln w="28575">
            <a:solidFill>
              <a:schemeClr val="accent2"/>
            </a:solidFill>
            <a:miter lim="800000"/>
            <a:headEnd/>
            <a:tailEnd/>
          </a:ln>
        </p:spPr>
        <p:txBody>
          <a:bodyPr/>
          <a:lstStyle/>
          <a:p>
            <a:r>
              <a:rPr lang="en-US" altLang="en-US" sz="3200">
                <a:latin typeface="Tahoma" panose="020B0604030504040204" pitchFamily="34" charset="0"/>
              </a:rPr>
              <a:t>CONTOH</a:t>
            </a:r>
          </a:p>
        </p:txBody>
      </p:sp>
      <p:sp>
        <p:nvSpPr>
          <p:cNvPr id="77827" name="Rectangle 3"/>
          <p:cNvSpPr>
            <a:spLocks noChangeArrowheads="1"/>
          </p:cNvSpPr>
          <p:nvPr/>
        </p:nvSpPr>
        <p:spPr bwMode="auto">
          <a:xfrm>
            <a:off x="152400" y="609600"/>
            <a:ext cx="8915400" cy="14414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algn="l">
              <a:tabLst>
                <a:tab pos="457200" algn="l"/>
              </a:tabLst>
              <a:defRPr sz="2400">
                <a:solidFill>
                  <a:schemeClr val="tx1"/>
                </a:solidFill>
                <a:latin typeface="Times New Roman" panose="02020603050405020304" pitchFamily="18" charset="0"/>
              </a:defRPr>
            </a:lvl1pPr>
            <a:lvl2pPr algn="l">
              <a:tabLst>
                <a:tab pos="457200" algn="l"/>
              </a:tabLst>
              <a:defRPr sz="2400">
                <a:solidFill>
                  <a:schemeClr val="tx1"/>
                </a:solidFill>
                <a:latin typeface="Times New Roman" panose="02020603050405020304" pitchFamily="18" charset="0"/>
              </a:defRPr>
            </a:lvl2pPr>
            <a:lvl3pPr algn="l">
              <a:tabLst>
                <a:tab pos="457200" algn="l"/>
              </a:tabLst>
              <a:defRPr sz="2400">
                <a:solidFill>
                  <a:schemeClr val="tx1"/>
                </a:solidFill>
                <a:latin typeface="Times New Roman" panose="02020603050405020304" pitchFamily="18" charset="0"/>
              </a:defRPr>
            </a:lvl3pPr>
            <a:lvl4pPr algn="l">
              <a:tabLst>
                <a:tab pos="457200" algn="l"/>
              </a:tabLst>
              <a:defRPr sz="2400">
                <a:solidFill>
                  <a:schemeClr val="tx1"/>
                </a:solidFill>
                <a:latin typeface="Times New Roman" panose="02020603050405020304" pitchFamily="18" charset="0"/>
              </a:defRPr>
            </a:lvl4pPr>
            <a:lvl5pPr algn="l">
              <a:tabLst>
                <a:tab pos="457200" algn="l"/>
              </a:tabLst>
              <a:defRPr sz="2400">
                <a:solidFill>
                  <a:schemeClr val="tx1"/>
                </a:solidFill>
                <a:latin typeface="Times New Roman" panose="02020603050405020304" pitchFamily="18" charset="0"/>
              </a:defRPr>
            </a:lvl5pPr>
            <a:lvl6pPr fontAlgn="base">
              <a:spcBef>
                <a:spcPct val="0"/>
              </a:spcBef>
              <a:spcAft>
                <a:spcPct val="0"/>
              </a:spcAft>
              <a:tabLst>
                <a:tab pos="457200" algn="l"/>
              </a:tabLst>
              <a:defRPr sz="2400">
                <a:solidFill>
                  <a:schemeClr val="tx1"/>
                </a:solidFill>
                <a:latin typeface="Times New Roman" panose="02020603050405020304" pitchFamily="18" charset="0"/>
              </a:defRPr>
            </a:lvl6pPr>
            <a:lvl7pPr fontAlgn="base">
              <a:spcBef>
                <a:spcPct val="0"/>
              </a:spcBef>
              <a:spcAft>
                <a:spcPct val="0"/>
              </a:spcAft>
              <a:tabLst>
                <a:tab pos="457200" algn="l"/>
              </a:tabLst>
              <a:defRPr sz="2400">
                <a:solidFill>
                  <a:schemeClr val="tx1"/>
                </a:solidFill>
                <a:latin typeface="Times New Roman" panose="02020603050405020304" pitchFamily="18" charset="0"/>
              </a:defRPr>
            </a:lvl7pPr>
            <a:lvl8pPr fontAlgn="base">
              <a:spcBef>
                <a:spcPct val="0"/>
              </a:spcBef>
              <a:spcAft>
                <a:spcPct val="0"/>
              </a:spcAft>
              <a:tabLst>
                <a:tab pos="457200" algn="l"/>
              </a:tabLst>
              <a:defRPr sz="2400">
                <a:solidFill>
                  <a:schemeClr val="tx1"/>
                </a:solidFill>
                <a:latin typeface="Times New Roman" panose="02020603050405020304" pitchFamily="18" charset="0"/>
              </a:defRPr>
            </a:lvl8pPr>
            <a:lvl9pPr fontAlgn="base">
              <a:spcBef>
                <a:spcPct val="0"/>
              </a:spcBef>
              <a:spcAft>
                <a:spcPct val="0"/>
              </a:spcAft>
              <a:tabLst>
                <a:tab pos="457200" algn="l"/>
              </a:tabLst>
              <a:defRPr sz="2400">
                <a:solidFill>
                  <a:schemeClr val="tx1"/>
                </a:solidFill>
                <a:latin typeface="Times New Roman" panose="02020603050405020304" pitchFamily="18" charset="0"/>
              </a:defRPr>
            </a:lvl9pPr>
          </a:lstStyle>
          <a:p>
            <a:pPr algn="ctr"/>
            <a:r>
              <a:rPr lang="en-GB" altLang="en-US" sz="2200" u="none">
                <a:latin typeface="Tahoma" panose="020B0604030504040204" pitchFamily="34" charset="0"/>
              </a:rPr>
              <a:t>Seno, bujangan (TK/-) adalah pengangguran. Namun Seno memiliki deposito dengan bunga per bulan sebesar Rp2.000.000,00. Bunga tersebut mulai diperoleh sejak bulan Februari 2008. Atas penghasilan bunga tersebut telah dipotong PPh yang bersifat Final oleh bank.</a:t>
            </a:r>
          </a:p>
        </p:txBody>
      </p:sp>
      <p:sp>
        <p:nvSpPr>
          <p:cNvPr id="77829" name="Rectangle 5"/>
          <p:cNvSpPr>
            <a:spLocks noChangeArrowheads="1"/>
          </p:cNvSpPr>
          <p:nvPr/>
        </p:nvSpPr>
        <p:spPr bwMode="auto">
          <a:xfrm>
            <a:off x="1524000" y="3098800"/>
            <a:ext cx="5715000" cy="528638"/>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800" u="none">
                <a:latin typeface="Tahoma" panose="020B0604030504040204" pitchFamily="34" charset="0"/>
              </a:rPr>
              <a:t>Bagaimana kewajiban NPWPnya?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7826"/>
                                        </p:tgtEl>
                                        <p:attrNameLst>
                                          <p:attrName>style.visibility</p:attrName>
                                        </p:attrNameLst>
                                      </p:cBhvr>
                                      <p:to>
                                        <p:strVal val="visible"/>
                                      </p:to>
                                    </p:set>
                                    <p:anim calcmode="lin" valueType="num">
                                      <p:cBhvr additive="base">
                                        <p:cTn id="7" dur="500" fill="hold"/>
                                        <p:tgtEl>
                                          <p:spTgt spid="77826"/>
                                        </p:tgtEl>
                                        <p:attrNameLst>
                                          <p:attrName>ppt_x</p:attrName>
                                        </p:attrNameLst>
                                      </p:cBhvr>
                                      <p:tavLst>
                                        <p:tav tm="0">
                                          <p:val>
                                            <p:strVal val="0-#ppt_w/2"/>
                                          </p:val>
                                        </p:tav>
                                        <p:tav tm="100000">
                                          <p:val>
                                            <p:strVal val="#ppt_x"/>
                                          </p:val>
                                        </p:tav>
                                      </p:tavLst>
                                    </p:anim>
                                    <p:anim calcmode="lin" valueType="num">
                                      <p:cBhvr additive="base">
                                        <p:cTn id="8" dur="500" fill="hold"/>
                                        <p:tgtEl>
                                          <p:spTgt spid="7782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7827"/>
                                        </p:tgtEl>
                                        <p:attrNameLst>
                                          <p:attrName>style.visibility</p:attrName>
                                        </p:attrNameLst>
                                      </p:cBhvr>
                                      <p:to>
                                        <p:strVal val="visible"/>
                                      </p:to>
                                    </p:set>
                                    <p:anim calcmode="lin" valueType="num">
                                      <p:cBhvr additive="base">
                                        <p:cTn id="13" dur="500" fill="hold"/>
                                        <p:tgtEl>
                                          <p:spTgt spid="77827"/>
                                        </p:tgtEl>
                                        <p:attrNameLst>
                                          <p:attrName>ppt_x</p:attrName>
                                        </p:attrNameLst>
                                      </p:cBhvr>
                                      <p:tavLst>
                                        <p:tav tm="0">
                                          <p:val>
                                            <p:strVal val="0-#ppt_w/2"/>
                                          </p:val>
                                        </p:tav>
                                        <p:tav tm="100000">
                                          <p:val>
                                            <p:strVal val="#ppt_x"/>
                                          </p:val>
                                        </p:tav>
                                      </p:tavLst>
                                    </p:anim>
                                    <p:anim calcmode="lin" valueType="num">
                                      <p:cBhvr additive="base">
                                        <p:cTn id="14" dur="500" fill="hold"/>
                                        <p:tgtEl>
                                          <p:spTgt spid="7782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77829"/>
                                        </p:tgtEl>
                                        <p:attrNameLst>
                                          <p:attrName>style.visibility</p:attrName>
                                        </p:attrNameLst>
                                      </p:cBhvr>
                                      <p:to>
                                        <p:strVal val="visible"/>
                                      </p:to>
                                    </p:set>
                                    <p:anim calcmode="lin" valueType="num">
                                      <p:cBhvr>
                                        <p:cTn id="19" dur="500" fill="hold"/>
                                        <p:tgtEl>
                                          <p:spTgt spid="77829"/>
                                        </p:tgtEl>
                                        <p:attrNameLst>
                                          <p:attrName>ppt_w</p:attrName>
                                        </p:attrNameLst>
                                      </p:cBhvr>
                                      <p:tavLst>
                                        <p:tav tm="0">
                                          <p:val>
                                            <p:fltVal val="0"/>
                                          </p:val>
                                        </p:tav>
                                        <p:tav tm="100000">
                                          <p:val>
                                            <p:strVal val="#ppt_w"/>
                                          </p:val>
                                        </p:tav>
                                      </p:tavLst>
                                    </p:anim>
                                    <p:anim calcmode="lin" valueType="num">
                                      <p:cBhvr>
                                        <p:cTn id="20" dur="500" fill="hold"/>
                                        <p:tgtEl>
                                          <p:spTgt spid="7782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animBg="1" autoUpdateAnimBg="0"/>
      <p:bldP spid="77827" grpId="0" animBg="1" autoUpdateAnimBg="0"/>
      <p:bldP spid="77829"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76200"/>
            <a:ext cx="8382000" cy="457200"/>
          </a:xfrm>
          <a:ln w="38100">
            <a:solidFill>
              <a:schemeClr val="accent2"/>
            </a:solidFill>
            <a:miter lim="800000"/>
            <a:headEnd/>
            <a:tailEnd/>
          </a:ln>
        </p:spPr>
        <p:txBody>
          <a:bodyPr/>
          <a:lstStyle/>
          <a:p>
            <a:r>
              <a:rPr lang="en-US" altLang="en-US" sz="2400" b="1">
                <a:latin typeface="Tahoma" panose="020B0604030504040204" pitchFamily="34" charset="0"/>
                <a:cs typeface="Times New Roman" panose="02020603050405020304" pitchFamily="18" charset="0"/>
              </a:rPr>
              <a:t>JANGKA WAKTU PELAPORAN USAHA</a:t>
            </a:r>
            <a:endParaRPr lang="en-US" altLang="en-US" sz="2400" b="1">
              <a:latin typeface="Tahoma" panose="020B0604030504040204" pitchFamily="34" charset="0"/>
            </a:endParaRPr>
          </a:p>
        </p:txBody>
      </p:sp>
      <p:sp>
        <p:nvSpPr>
          <p:cNvPr id="68611" name="Rectangle 3"/>
          <p:cNvSpPr>
            <a:spLocks noChangeArrowheads="1"/>
          </p:cNvSpPr>
          <p:nvPr/>
        </p:nvSpPr>
        <p:spPr bwMode="auto">
          <a:xfrm>
            <a:off x="76200" y="1524000"/>
            <a:ext cx="1447800" cy="4572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b="1" u="none">
                <a:solidFill>
                  <a:schemeClr val="tx2"/>
                </a:solidFill>
                <a:latin typeface="Tahoma" panose="020B0604030504040204" pitchFamily="34" charset="0"/>
              </a:rPr>
              <a:t>BADAN</a:t>
            </a:r>
          </a:p>
        </p:txBody>
      </p:sp>
      <p:sp>
        <p:nvSpPr>
          <p:cNvPr id="68612" name="Rectangle 4"/>
          <p:cNvSpPr>
            <a:spLocks noChangeArrowheads="1"/>
          </p:cNvSpPr>
          <p:nvPr/>
        </p:nvSpPr>
        <p:spPr bwMode="auto">
          <a:xfrm>
            <a:off x="76200" y="2089150"/>
            <a:ext cx="2057400" cy="16446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cs typeface="Times New Roman" panose="02020603050405020304" pitchFamily="18" charset="0"/>
              </a:rPr>
              <a:t>Orang pribadi yang menjalankan usaha atau pekerjaan bebas</a:t>
            </a:r>
            <a:r>
              <a:rPr lang="en-GB" altLang="en-US" sz="2000" u="none">
                <a:latin typeface="Tahoma" panose="020B0604030504040204" pitchFamily="34" charset="0"/>
              </a:rPr>
              <a:t> </a:t>
            </a:r>
          </a:p>
        </p:txBody>
      </p:sp>
      <p:sp>
        <p:nvSpPr>
          <p:cNvPr id="68613" name="AutoShape 5"/>
          <p:cNvSpPr>
            <a:spLocks/>
          </p:cNvSpPr>
          <p:nvPr/>
        </p:nvSpPr>
        <p:spPr bwMode="auto">
          <a:xfrm>
            <a:off x="2133600" y="1752600"/>
            <a:ext cx="228600" cy="1600200"/>
          </a:xfrm>
          <a:prstGeom prst="rightBrace">
            <a:avLst>
              <a:gd name="adj1" fmla="val 58333"/>
              <a:gd name="adj2" fmla="val 50000"/>
            </a:avLst>
          </a:pr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4" name="AutoShape 6"/>
          <p:cNvSpPr>
            <a:spLocks noChangeArrowheads="1"/>
          </p:cNvSpPr>
          <p:nvPr/>
        </p:nvSpPr>
        <p:spPr bwMode="auto">
          <a:xfrm>
            <a:off x="2438400" y="2286000"/>
            <a:ext cx="381000" cy="5334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8" name="Rectangle 10"/>
          <p:cNvSpPr>
            <a:spLocks noChangeArrowheads="1"/>
          </p:cNvSpPr>
          <p:nvPr/>
        </p:nvSpPr>
        <p:spPr bwMode="auto">
          <a:xfrm>
            <a:off x="2339975" y="4371975"/>
            <a:ext cx="3240088" cy="4254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GB" altLang="en-US" sz="2000" u="none">
                <a:latin typeface="Tahoma" panose="020B0604030504040204" pitchFamily="34" charset="0"/>
              </a:rPr>
              <a:t>yang memilih sebagai PKP</a:t>
            </a:r>
          </a:p>
        </p:txBody>
      </p:sp>
      <p:sp>
        <p:nvSpPr>
          <p:cNvPr id="68620" name="Rectangle 12"/>
          <p:cNvSpPr>
            <a:spLocks noChangeArrowheads="1"/>
          </p:cNvSpPr>
          <p:nvPr/>
        </p:nvSpPr>
        <p:spPr bwMode="auto">
          <a:xfrm>
            <a:off x="2971800" y="1905000"/>
            <a:ext cx="2362200" cy="1349375"/>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Sebagai PENGUSAHA yang menyerahkan BKP/JKP</a:t>
            </a:r>
          </a:p>
        </p:txBody>
      </p:sp>
      <p:sp>
        <p:nvSpPr>
          <p:cNvPr id="68621" name="AutoShape 13"/>
          <p:cNvSpPr>
            <a:spLocks noChangeArrowheads="1"/>
          </p:cNvSpPr>
          <p:nvPr/>
        </p:nvSpPr>
        <p:spPr bwMode="auto">
          <a:xfrm>
            <a:off x="5410200" y="2286000"/>
            <a:ext cx="381000" cy="5334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29" name="Rectangle 21"/>
          <p:cNvSpPr>
            <a:spLocks noChangeArrowheads="1"/>
          </p:cNvSpPr>
          <p:nvPr/>
        </p:nvSpPr>
        <p:spPr bwMode="auto">
          <a:xfrm>
            <a:off x="76200" y="609600"/>
            <a:ext cx="2590800" cy="457200"/>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latin typeface="Tahoma" panose="020B0604030504040204" pitchFamily="34" charset="0"/>
              </a:rPr>
              <a:t>WAJIB PAJAK</a:t>
            </a:r>
          </a:p>
        </p:txBody>
      </p:sp>
      <p:sp>
        <p:nvSpPr>
          <p:cNvPr id="68633" name="AutoShape 25"/>
          <p:cNvSpPr>
            <a:spLocks noChangeArrowheads="1"/>
          </p:cNvSpPr>
          <p:nvPr/>
        </p:nvSpPr>
        <p:spPr bwMode="auto">
          <a:xfrm>
            <a:off x="533400" y="1143000"/>
            <a:ext cx="7620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34" name="Rectangle 26"/>
          <p:cNvSpPr>
            <a:spLocks noChangeArrowheads="1"/>
          </p:cNvSpPr>
          <p:nvPr/>
        </p:nvSpPr>
        <p:spPr bwMode="auto">
          <a:xfrm>
            <a:off x="5867400" y="1695450"/>
            <a:ext cx="3124200" cy="1949450"/>
          </a:xfrm>
          <a:prstGeom prst="rect">
            <a:avLst/>
          </a:prstGeom>
          <a:solidFill>
            <a:srgbClr val="FFFFCC"/>
          </a:solidFill>
          <a:ln w="28575">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wajib melaporkan usahanya untuk dikukuhkan sebagai PKP </a:t>
            </a:r>
            <a:r>
              <a:rPr lang="en-US" altLang="en-US" sz="2000" b="1" u="none">
                <a:latin typeface="Tahoma" panose="020B0604030504040204" pitchFamily="34" charset="0"/>
                <a:cs typeface="Times New Roman" panose="02020603050405020304" pitchFamily="18" charset="0"/>
              </a:rPr>
              <a:t>sebelum melakukan penyerahan BKP dan/ atau JKP</a:t>
            </a:r>
            <a:endParaRPr lang="en-GB" altLang="en-US" sz="2000" u="none">
              <a:latin typeface="Tahoma" panose="020B0604030504040204" pitchFamily="34" charset="0"/>
            </a:endParaRPr>
          </a:p>
        </p:txBody>
      </p:sp>
      <p:sp>
        <p:nvSpPr>
          <p:cNvPr id="68636" name="Rectangle 28"/>
          <p:cNvSpPr>
            <a:spLocks noChangeArrowheads="1"/>
          </p:cNvSpPr>
          <p:nvPr/>
        </p:nvSpPr>
        <p:spPr bwMode="auto">
          <a:xfrm>
            <a:off x="76200" y="4508500"/>
            <a:ext cx="1831975" cy="7302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GB" altLang="en-US" sz="2000" b="1" u="none">
                <a:latin typeface="Tahoma" panose="020B0604030504040204" pitchFamily="34" charset="0"/>
              </a:rPr>
              <a:t>PENGUSAHA KECIL</a:t>
            </a:r>
          </a:p>
        </p:txBody>
      </p:sp>
      <p:sp>
        <p:nvSpPr>
          <p:cNvPr id="68638" name="Rectangle 30"/>
          <p:cNvSpPr>
            <a:spLocks noChangeArrowheads="1"/>
          </p:cNvSpPr>
          <p:nvPr/>
        </p:nvSpPr>
        <p:spPr bwMode="auto">
          <a:xfrm>
            <a:off x="2124075" y="4868863"/>
            <a:ext cx="3455988" cy="19494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Tidak memilih sebagai PKP sampai dengan suatu bulan dalam suatu tahun buku OMSET BKP &amp;/ JKP&gt; batasan yang ditentukan sebagai Pengusaha Kecil</a:t>
            </a:r>
            <a:r>
              <a:rPr lang="en-GB" altLang="en-US" sz="2000" u="none">
                <a:latin typeface="Tahoma" panose="020B0604030504040204" pitchFamily="34" charset="0"/>
              </a:rPr>
              <a:t> </a:t>
            </a:r>
          </a:p>
        </p:txBody>
      </p:sp>
      <p:sp>
        <p:nvSpPr>
          <p:cNvPr id="68639" name="AutoShape 31"/>
          <p:cNvSpPr>
            <a:spLocks noChangeArrowheads="1"/>
          </p:cNvSpPr>
          <p:nvPr/>
        </p:nvSpPr>
        <p:spPr bwMode="auto">
          <a:xfrm>
            <a:off x="5410200" y="4581525"/>
            <a:ext cx="381000" cy="5334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40" name="Rectangle 32"/>
          <p:cNvSpPr>
            <a:spLocks noChangeArrowheads="1"/>
          </p:cNvSpPr>
          <p:nvPr/>
        </p:nvSpPr>
        <p:spPr bwMode="auto">
          <a:xfrm>
            <a:off x="5867400" y="4376738"/>
            <a:ext cx="3200400" cy="1644650"/>
          </a:xfrm>
          <a:prstGeom prst="rect">
            <a:avLst/>
          </a:prstGeom>
          <a:solidFill>
            <a:srgbClr val="FFFFCC"/>
          </a:solidFill>
          <a:ln w="28575">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wajib melaporkan usahanya untuk dikukuhkan sebagai PKP </a:t>
            </a:r>
            <a:r>
              <a:rPr lang="en-US" altLang="en-US" sz="2000" b="1" u="none">
                <a:latin typeface="Tahoma" panose="020B0604030504040204" pitchFamily="34" charset="0"/>
                <a:cs typeface="Times New Roman" panose="02020603050405020304" pitchFamily="18" charset="0"/>
              </a:rPr>
              <a:t>paling lama akhir bulan berikutnya</a:t>
            </a:r>
            <a:r>
              <a:rPr lang="en-GB" altLang="en-US" sz="2000" b="1" u="none">
                <a:latin typeface="Tahoma" panose="020B0604030504040204" pitchFamily="34" charset="0"/>
              </a:rPr>
              <a:t> </a:t>
            </a:r>
          </a:p>
        </p:txBody>
      </p:sp>
      <p:sp>
        <p:nvSpPr>
          <p:cNvPr id="68641" name="Rectangle 33"/>
          <p:cNvSpPr>
            <a:spLocks noChangeArrowheads="1"/>
          </p:cNvSpPr>
          <p:nvPr/>
        </p:nvSpPr>
        <p:spPr bwMode="auto">
          <a:xfrm>
            <a:off x="3094038" y="646113"/>
            <a:ext cx="5581650" cy="376237"/>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pPr algn="l"/>
            <a:r>
              <a:rPr lang="en-US" altLang="en-US" sz="1800" u="none">
                <a:latin typeface="Tahoma" panose="020B0604030504040204" pitchFamily="34" charset="0"/>
              </a:rPr>
              <a:t>Peraturan Menteri Keuangan Nomor 20/PMK.03/2008</a:t>
            </a:r>
          </a:p>
        </p:txBody>
      </p:sp>
      <p:sp>
        <p:nvSpPr>
          <p:cNvPr id="68644" name="AutoShape 36"/>
          <p:cNvSpPr>
            <a:spLocks/>
          </p:cNvSpPr>
          <p:nvPr/>
        </p:nvSpPr>
        <p:spPr bwMode="auto">
          <a:xfrm>
            <a:off x="1835150" y="4437063"/>
            <a:ext cx="360363" cy="1368425"/>
          </a:xfrm>
          <a:prstGeom prst="leftBrace">
            <a:avLst>
              <a:gd name="adj1" fmla="val 31645"/>
              <a:gd name="adj2" fmla="val 50000"/>
            </a:avLst>
          </a:prstGeom>
          <a:noFill/>
          <a:ln w="28575">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 calcmode="lin" valueType="num">
                                      <p:cBhvr additive="base">
                                        <p:cTn id="7" dur="500" fill="hold"/>
                                        <p:tgtEl>
                                          <p:spTgt spid="68610"/>
                                        </p:tgtEl>
                                        <p:attrNameLst>
                                          <p:attrName>ppt_x</p:attrName>
                                        </p:attrNameLst>
                                      </p:cBhvr>
                                      <p:tavLst>
                                        <p:tav tm="0">
                                          <p:val>
                                            <p:strVal val="0-#ppt_w/2"/>
                                          </p:val>
                                        </p:tav>
                                        <p:tav tm="100000">
                                          <p:val>
                                            <p:strVal val="#ppt_x"/>
                                          </p:val>
                                        </p:tav>
                                      </p:tavLst>
                                    </p:anim>
                                    <p:anim calcmode="lin" valueType="num">
                                      <p:cBhvr additive="base">
                                        <p:cTn id="8" dur="500" fill="hold"/>
                                        <p:tgtEl>
                                          <p:spTgt spid="686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68641"/>
                                        </p:tgtEl>
                                        <p:attrNameLst>
                                          <p:attrName>style.visibility</p:attrName>
                                        </p:attrNameLst>
                                      </p:cBhvr>
                                      <p:to>
                                        <p:strVal val="visible"/>
                                      </p:to>
                                    </p:set>
                                    <p:animEffect transition="in" filter="blinds(horizontal)">
                                      <p:cBhvr>
                                        <p:cTn id="13" dur="500"/>
                                        <p:tgtEl>
                                          <p:spTgt spid="6864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68629"/>
                                        </p:tgtEl>
                                        <p:attrNameLst>
                                          <p:attrName>style.visibility</p:attrName>
                                        </p:attrNameLst>
                                      </p:cBhvr>
                                      <p:to>
                                        <p:strVal val="visible"/>
                                      </p:to>
                                    </p:set>
                                    <p:anim calcmode="lin" valueType="num">
                                      <p:cBhvr additive="base">
                                        <p:cTn id="18" dur="500" fill="hold"/>
                                        <p:tgtEl>
                                          <p:spTgt spid="68629"/>
                                        </p:tgtEl>
                                        <p:attrNameLst>
                                          <p:attrName>ppt_x</p:attrName>
                                        </p:attrNameLst>
                                      </p:cBhvr>
                                      <p:tavLst>
                                        <p:tav tm="0">
                                          <p:val>
                                            <p:strVal val="0-#ppt_w/2"/>
                                          </p:val>
                                        </p:tav>
                                        <p:tav tm="100000">
                                          <p:val>
                                            <p:strVal val="#ppt_x"/>
                                          </p:val>
                                        </p:tav>
                                      </p:tavLst>
                                    </p:anim>
                                    <p:anim calcmode="lin" valueType="num">
                                      <p:cBhvr additive="base">
                                        <p:cTn id="19" dur="500" fill="hold"/>
                                        <p:tgtEl>
                                          <p:spTgt spid="68629"/>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68633"/>
                                        </p:tgtEl>
                                        <p:attrNameLst>
                                          <p:attrName>style.visibility</p:attrName>
                                        </p:attrNameLst>
                                      </p:cBhvr>
                                      <p:to>
                                        <p:strVal val="visible"/>
                                      </p:to>
                                    </p:set>
                                    <p:anim calcmode="lin" valueType="num">
                                      <p:cBhvr additive="base">
                                        <p:cTn id="24" dur="500" fill="hold"/>
                                        <p:tgtEl>
                                          <p:spTgt spid="68633"/>
                                        </p:tgtEl>
                                        <p:attrNameLst>
                                          <p:attrName>ppt_x</p:attrName>
                                        </p:attrNameLst>
                                      </p:cBhvr>
                                      <p:tavLst>
                                        <p:tav tm="0">
                                          <p:val>
                                            <p:strVal val="0-#ppt_w/2"/>
                                          </p:val>
                                        </p:tav>
                                        <p:tav tm="100000">
                                          <p:val>
                                            <p:strVal val="#ppt_x"/>
                                          </p:val>
                                        </p:tav>
                                      </p:tavLst>
                                    </p:anim>
                                    <p:anim calcmode="lin" valueType="num">
                                      <p:cBhvr additive="base">
                                        <p:cTn id="25" dur="500" fill="hold"/>
                                        <p:tgtEl>
                                          <p:spTgt spid="68633"/>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68611"/>
                                        </p:tgtEl>
                                        <p:attrNameLst>
                                          <p:attrName>style.visibility</p:attrName>
                                        </p:attrNameLst>
                                      </p:cBhvr>
                                      <p:to>
                                        <p:strVal val="visible"/>
                                      </p:to>
                                    </p:set>
                                    <p:anim calcmode="lin" valueType="num">
                                      <p:cBhvr additive="base">
                                        <p:cTn id="30" dur="500" fill="hold"/>
                                        <p:tgtEl>
                                          <p:spTgt spid="68611"/>
                                        </p:tgtEl>
                                        <p:attrNameLst>
                                          <p:attrName>ppt_x</p:attrName>
                                        </p:attrNameLst>
                                      </p:cBhvr>
                                      <p:tavLst>
                                        <p:tav tm="0">
                                          <p:val>
                                            <p:strVal val="0-#ppt_w/2"/>
                                          </p:val>
                                        </p:tav>
                                        <p:tav tm="100000">
                                          <p:val>
                                            <p:strVal val="#ppt_x"/>
                                          </p:val>
                                        </p:tav>
                                      </p:tavLst>
                                    </p:anim>
                                    <p:anim calcmode="lin" valueType="num">
                                      <p:cBhvr additive="base">
                                        <p:cTn id="31" dur="500" fill="hold"/>
                                        <p:tgtEl>
                                          <p:spTgt spid="68611"/>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68612"/>
                                        </p:tgtEl>
                                        <p:attrNameLst>
                                          <p:attrName>style.visibility</p:attrName>
                                        </p:attrNameLst>
                                      </p:cBhvr>
                                      <p:to>
                                        <p:strVal val="visible"/>
                                      </p:to>
                                    </p:set>
                                    <p:anim calcmode="lin" valueType="num">
                                      <p:cBhvr additive="base">
                                        <p:cTn id="36" dur="500" fill="hold"/>
                                        <p:tgtEl>
                                          <p:spTgt spid="68612"/>
                                        </p:tgtEl>
                                        <p:attrNameLst>
                                          <p:attrName>ppt_x</p:attrName>
                                        </p:attrNameLst>
                                      </p:cBhvr>
                                      <p:tavLst>
                                        <p:tav tm="0">
                                          <p:val>
                                            <p:strVal val="0-#ppt_w/2"/>
                                          </p:val>
                                        </p:tav>
                                        <p:tav tm="100000">
                                          <p:val>
                                            <p:strVal val="#ppt_x"/>
                                          </p:val>
                                        </p:tav>
                                      </p:tavLst>
                                    </p:anim>
                                    <p:anim calcmode="lin" valueType="num">
                                      <p:cBhvr additive="base">
                                        <p:cTn id="37" dur="500" fill="hold"/>
                                        <p:tgtEl>
                                          <p:spTgt spid="68612"/>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68613"/>
                                        </p:tgtEl>
                                        <p:attrNameLst>
                                          <p:attrName>style.visibility</p:attrName>
                                        </p:attrNameLst>
                                      </p:cBhvr>
                                      <p:to>
                                        <p:strVal val="visible"/>
                                      </p:to>
                                    </p:set>
                                    <p:anim calcmode="lin" valueType="num">
                                      <p:cBhvr additive="base">
                                        <p:cTn id="42" dur="500" fill="hold"/>
                                        <p:tgtEl>
                                          <p:spTgt spid="68613"/>
                                        </p:tgtEl>
                                        <p:attrNameLst>
                                          <p:attrName>ppt_x</p:attrName>
                                        </p:attrNameLst>
                                      </p:cBhvr>
                                      <p:tavLst>
                                        <p:tav tm="0">
                                          <p:val>
                                            <p:strVal val="0-#ppt_w/2"/>
                                          </p:val>
                                        </p:tav>
                                        <p:tav tm="100000">
                                          <p:val>
                                            <p:strVal val="#ppt_x"/>
                                          </p:val>
                                        </p:tav>
                                      </p:tavLst>
                                    </p:anim>
                                    <p:anim calcmode="lin" valueType="num">
                                      <p:cBhvr additive="base">
                                        <p:cTn id="43" dur="500" fill="hold"/>
                                        <p:tgtEl>
                                          <p:spTgt spid="68613"/>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68614"/>
                                        </p:tgtEl>
                                        <p:attrNameLst>
                                          <p:attrName>style.visibility</p:attrName>
                                        </p:attrNameLst>
                                      </p:cBhvr>
                                      <p:to>
                                        <p:strVal val="visible"/>
                                      </p:to>
                                    </p:set>
                                    <p:anim calcmode="lin" valueType="num">
                                      <p:cBhvr additive="base">
                                        <p:cTn id="48" dur="500" fill="hold"/>
                                        <p:tgtEl>
                                          <p:spTgt spid="68614"/>
                                        </p:tgtEl>
                                        <p:attrNameLst>
                                          <p:attrName>ppt_x</p:attrName>
                                        </p:attrNameLst>
                                      </p:cBhvr>
                                      <p:tavLst>
                                        <p:tav tm="0">
                                          <p:val>
                                            <p:strVal val="0-#ppt_w/2"/>
                                          </p:val>
                                        </p:tav>
                                        <p:tav tm="100000">
                                          <p:val>
                                            <p:strVal val="#ppt_x"/>
                                          </p:val>
                                        </p:tav>
                                      </p:tavLst>
                                    </p:anim>
                                    <p:anim calcmode="lin" valueType="num">
                                      <p:cBhvr additive="base">
                                        <p:cTn id="49" dur="500" fill="hold"/>
                                        <p:tgtEl>
                                          <p:spTgt spid="68614"/>
                                        </p:tgtEl>
                                        <p:attrNameLst>
                                          <p:attrName>ppt_y</p:attrName>
                                        </p:attrNameLst>
                                      </p:cBhvr>
                                      <p:tavLst>
                                        <p:tav tm="0">
                                          <p:val>
                                            <p:strVal val="#ppt_y"/>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68620"/>
                                        </p:tgtEl>
                                        <p:attrNameLst>
                                          <p:attrName>style.visibility</p:attrName>
                                        </p:attrNameLst>
                                      </p:cBhvr>
                                      <p:to>
                                        <p:strVal val="visible"/>
                                      </p:to>
                                    </p:set>
                                    <p:anim calcmode="lin" valueType="num">
                                      <p:cBhvr additive="base">
                                        <p:cTn id="54" dur="500" fill="hold"/>
                                        <p:tgtEl>
                                          <p:spTgt spid="68620"/>
                                        </p:tgtEl>
                                        <p:attrNameLst>
                                          <p:attrName>ppt_x</p:attrName>
                                        </p:attrNameLst>
                                      </p:cBhvr>
                                      <p:tavLst>
                                        <p:tav tm="0">
                                          <p:val>
                                            <p:strVal val="0-#ppt_w/2"/>
                                          </p:val>
                                        </p:tav>
                                        <p:tav tm="100000">
                                          <p:val>
                                            <p:strVal val="#ppt_x"/>
                                          </p:val>
                                        </p:tav>
                                      </p:tavLst>
                                    </p:anim>
                                    <p:anim calcmode="lin" valueType="num">
                                      <p:cBhvr additive="base">
                                        <p:cTn id="55" dur="500" fill="hold"/>
                                        <p:tgtEl>
                                          <p:spTgt spid="68620"/>
                                        </p:tgtEl>
                                        <p:attrNameLst>
                                          <p:attrName>ppt_y</p:attrName>
                                        </p:attrNameLst>
                                      </p:cBhvr>
                                      <p:tavLst>
                                        <p:tav tm="0">
                                          <p:val>
                                            <p:strVal val="#ppt_y"/>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68621"/>
                                        </p:tgtEl>
                                        <p:attrNameLst>
                                          <p:attrName>style.visibility</p:attrName>
                                        </p:attrNameLst>
                                      </p:cBhvr>
                                      <p:to>
                                        <p:strVal val="visible"/>
                                      </p:to>
                                    </p:set>
                                    <p:anim calcmode="lin" valueType="num">
                                      <p:cBhvr additive="base">
                                        <p:cTn id="60" dur="500" fill="hold"/>
                                        <p:tgtEl>
                                          <p:spTgt spid="68621"/>
                                        </p:tgtEl>
                                        <p:attrNameLst>
                                          <p:attrName>ppt_x</p:attrName>
                                        </p:attrNameLst>
                                      </p:cBhvr>
                                      <p:tavLst>
                                        <p:tav tm="0">
                                          <p:val>
                                            <p:strVal val="0-#ppt_w/2"/>
                                          </p:val>
                                        </p:tav>
                                        <p:tav tm="100000">
                                          <p:val>
                                            <p:strVal val="#ppt_x"/>
                                          </p:val>
                                        </p:tav>
                                      </p:tavLst>
                                    </p:anim>
                                    <p:anim calcmode="lin" valueType="num">
                                      <p:cBhvr additive="base">
                                        <p:cTn id="61" dur="500" fill="hold"/>
                                        <p:tgtEl>
                                          <p:spTgt spid="68621"/>
                                        </p:tgtEl>
                                        <p:attrNameLst>
                                          <p:attrName>ppt_y</p:attrName>
                                        </p:attrNameLst>
                                      </p:cBhvr>
                                      <p:tavLst>
                                        <p:tav tm="0">
                                          <p:val>
                                            <p:strVal val="#ppt_y"/>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68634"/>
                                        </p:tgtEl>
                                        <p:attrNameLst>
                                          <p:attrName>style.visibility</p:attrName>
                                        </p:attrNameLst>
                                      </p:cBhvr>
                                      <p:to>
                                        <p:strVal val="visible"/>
                                      </p:to>
                                    </p:set>
                                    <p:anim calcmode="lin" valueType="num">
                                      <p:cBhvr additive="base">
                                        <p:cTn id="66" dur="500" fill="hold"/>
                                        <p:tgtEl>
                                          <p:spTgt spid="68634"/>
                                        </p:tgtEl>
                                        <p:attrNameLst>
                                          <p:attrName>ppt_x</p:attrName>
                                        </p:attrNameLst>
                                      </p:cBhvr>
                                      <p:tavLst>
                                        <p:tav tm="0">
                                          <p:val>
                                            <p:strVal val="0-#ppt_w/2"/>
                                          </p:val>
                                        </p:tav>
                                        <p:tav tm="100000">
                                          <p:val>
                                            <p:strVal val="#ppt_x"/>
                                          </p:val>
                                        </p:tav>
                                      </p:tavLst>
                                    </p:anim>
                                    <p:anim calcmode="lin" valueType="num">
                                      <p:cBhvr additive="base">
                                        <p:cTn id="67" dur="500" fill="hold"/>
                                        <p:tgtEl>
                                          <p:spTgt spid="68634"/>
                                        </p:tgtEl>
                                        <p:attrNameLst>
                                          <p:attrName>ppt_y</p:attrName>
                                        </p:attrNameLst>
                                      </p:cBhvr>
                                      <p:tavLst>
                                        <p:tav tm="0">
                                          <p:val>
                                            <p:strVal val="#ppt_y"/>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68636"/>
                                        </p:tgtEl>
                                        <p:attrNameLst>
                                          <p:attrName>style.visibility</p:attrName>
                                        </p:attrNameLst>
                                      </p:cBhvr>
                                      <p:to>
                                        <p:strVal val="visible"/>
                                      </p:to>
                                    </p:set>
                                    <p:anim calcmode="lin" valueType="num">
                                      <p:cBhvr additive="base">
                                        <p:cTn id="72" dur="500" fill="hold"/>
                                        <p:tgtEl>
                                          <p:spTgt spid="68636"/>
                                        </p:tgtEl>
                                        <p:attrNameLst>
                                          <p:attrName>ppt_x</p:attrName>
                                        </p:attrNameLst>
                                      </p:cBhvr>
                                      <p:tavLst>
                                        <p:tav tm="0">
                                          <p:val>
                                            <p:strVal val="0-#ppt_w/2"/>
                                          </p:val>
                                        </p:tav>
                                        <p:tav tm="100000">
                                          <p:val>
                                            <p:strVal val="#ppt_x"/>
                                          </p:val>
                                        </p:tav>
                                      </p:tavLst>
                                    </p:anim>
                                    <p:anim calcmode="lin" valueType="num">
                                      <p:cBhvr additive="base">
                                        <p:cTn id="73" dur="500" fill="hold"/>
                                        <p:tgtEl>
                                          <p:spTgt spid="68636"/>
                                        </p:tgtEl>
                                        <p:attrNameLst>
                                          <p:attrName>ppt_y</p:attrName>
                                        </p:attrNameLst>
                                      </p:cBhvr>
                                      <p:tavLst>
                                        <p:tav tm="0">
                                          <p:val>
                                            <p:strVal val="#ppt_y"/>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68644"/>
                                        </p:tgtEl>
                                        <p:attrNameLst>
                                          <p:attrName>style.visibility</p:attrName>
                                        </p:attrNameLst>
                                      </p:cBhvr>
                                      <p:to>
                                        <p:strVal val="visible"/>
                                      </p:to>
                                    </p:set>
                                    <p:animEffect transition="in" filter="blinds(horizontal)">
                                      <p:cBhvr>
                                        <p:cTn id="78" dur="500"/>
                                        <p:tgtEl>
                                          <p:spTgt spid="68644"/>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68618"/>
                                        </p:tgtEl>
                                        <p:attrNameLst>
                                          <p:attrName>style.visibility</p:attrName>
                                        </p:attrNameLst>
                                      </p:cBhvr>
                                      <p:to>
                                        <p:strVal val="visible"/>
                                      </p:to>
                                    </p:set>
                                    <p:anim calcmode="lin" valueType="num">
                                      <p:cBhvr additive="base">
                                        <p:cTn id="83" dur="500" fill="hold"/>
                                        <p:tgtEl>
                                          <p:spTgt spid="68618"/>
                                        </p:tgtEl>
                                        <p:attrNameLst>
                                          <p:attrName>ppt_x</p:attrName>
                                        </p:attrNameLst>
                                      </p:cBhvr>
                                      <p:tavLst>
                                        <p:tav tm="0">
                                          <p:val>
                                            <p:strVal val="0-#ppt_w/2"/>
                                          </p:val>
                                        </p:tav>
                                        <p:tav tm="100000">
                                          <p:val>
                                            <p:strVal val="#ppt_x"/>
                                          </p:val>
                                        </p:tav>
                                      </p:tavLst>
                                    </p:anim>
                                    <p:anim calcmode="lin" valueType="num">
                                      <p:cBhvr additive="base">
                                        <p:cTn id="84" dur="500" fill="hold"/>
                                        <p:tgtEl>
                                          <p:spTgt spid="68618"/>
                                        </p:tgtEl>
                                        <p:attrNameLst>
                                          <p:attrName>ppt_y</p:attrName>
                                        </p:attrNameLst>
                                      </p:cBhvr>
                                      <p:tavLst>
                                        <p:tav tm="0">
                                          <p:val>
                                            <p:strVal val="#ppt_y"/>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68638"/>
                                        </p:tgtEl>
                                        <p:attrNameLst>
                                          <p:attrName>style.visibility</p:attrName>
                                        </p:attrNameLst>
                                      </p:cBhvr>
                                      <p:to>
                                        <p:strVal val="visible"/>
                                      </p:to>
                                    </p:set>
                                    <p:anim calcmode="lin" valueType="num">
                                      <p:cBhvr additive="base">
                                        <p:cTn id="89" dur="500" fill="hold"/>
                                        <p:tgtEl>
                                          <p:spTgt spid="68638"/>
                                        </p:tgtEl>
                                        <p:attrNameLst>
                                          <p:attrName>ppt_x</p:attrName>
                                        </p:attrNameLst>
                                      </p:cBhvr>
                                      <p:tavLst>
                                        <p:tav tm="0">
                                          <p:val>
                                            <p:strVal val="0-#ppt_w/2"/>
                                          </p:val>
                                        </p:tav>
                                        <p:tav tm="100000">
                                          <p:val>
                                            <p:strVal val="#ppt_x"/>
                                          </p:val>
                                        </p:tav>
                                      </p:tavLst>
                                    </p:anim>
                                    <p:anim calcmode="lin" valueType="num">
                                      <p:cBhvr additive="base">
                                        <p:cTn id="90" dur="500" fill="hold"/>
                                        <p:tgtEl>
                                          <p:spTgt spid="68638"/>
                                        </p:tgtEl>
                                        <p:attrNameLst>
                                          <p:attrName>ppt_y</p:attrName>
                                        </p:attrNameLst>
                                      </p:cBhvr>
                                      <p:tavLst>
                                        <p:tav tm="0">
                                          <p:val>
                                            <p:strVal val="#ppt_y"/>
                                          </p:val>
                                        </p:tav>
                                        <p:tav tm="100000">
                                          <p:val>
                                            <p:strVal val="#ppt_y"/>
                                          </p:val>
                                        </p:tav>
                                      </p:tavLst>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2" presetClass="entr" presetSubtype="8" fill="hold" grpId="0" nodeType="clickEffect">
                                  <p:stCondLst>
                                    <p:cond delay="0"/>
                                  </p:stCondLst>
                                  <p:childTnLst>
                                    <p:set>
                                      <p:cBhvr>
                                        <p:cTn id="94" dur="1" fill="hold">
                                          <p:stCondLst>
                                            <p:cond delay="0"/>
                                          </p:stCondLst>
                                        </p:cTn>
                                        <p:tgtEl>
                                          <p:spTgt spid="68639"/>
                                        </p:tgtEl>
                                        <p:attrNameLst>
                                          <p:attrName>style.visibility</p:attrName>
                                        </p:attrNameLst>
                                      </p:cBhvr>
                                      <p:to>
                                        <p:strVal val="visible"/>
                                      </p:to>
                                    </p:set>
                                    <p:anim calcmode="lin" valueType="num">
                                      <p:cBhvr additive="base">
                                        <p:cTn id="95" dur="500" fill="hold"/>
                                        <p:tgtEl>
                                          <p:spTgt spid="68639"/>
                                        </p:tgtEl>
                                        <p:attrNameLst>
                                          <p:attrName>ppt_x</p:attrName>
                                        </p:attrNameLst>
                                      </p:cBhvr>
                                      <p:tavLst>
                                        <p:tav tm="0">
                                          <p:val>
                                            <p:strVal val="0-#ppt_w/2"/>
                                          </p:val>
                                        </p:tav>
                                        <p:tav tm="100000">
                                          <p:val>
                                            <p:strVal val="#ppt_x"/>
                                          </p:val>
                                        </p:tav>
                                      </p:tavLst>
                                    </p:anim>
                                    <p:anim calcmode="lin" valueType="num">
                                      <p:cBhvr additive="base">
                                        <p:cTn id="96" dur="500" fill="hold"/>
                                        <p:tgtEl>
                                          <p:spTgt spid="68639"/>
                                        </p:tgtEl>
                                        <p:attrNameLst>
                                          <p:attrName>ppt_y</p:attrName>
                                        </p:attrNameLst>
                                      </p:cBhvr>
                                      <p:tavLst>
                                        <p:tav tm="0">
                                          <p:val>
                                            <p:strVal val="#ppt_y"/>
                                          </p:val>
                                        </p:tav>
                                        <p:tav tm="100000">
                                          <p:val>
                                            <p:strVal val="#ppt_y"/>
                                          </p:val>
                                        </p:tav>
                                      </p:tavLst>
                                    </p:anim>
                                  </p:childTnLst>
                                </p:cTn>
                              </p:par>
                            </p:childTnLst>
                          </p:cTn>
                        </p:par>
                      </p:childTnLst>
                    </p:cTn>
                  </p:par>
                  <p:par>
                    <p:cTn id="97" fill="hold" nodeType="clickPar">
                      <p:stCondLst>
                        <p:cond delay="indefinite"/>
                      </p:stCondLst>
                      <p:childTnLst>
                        <p:par>
                          <p:cTn id="98" fill="hold" nodeType="withGroup">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68640"/>
                                        </p:tgtEl>
                                        <p:attrNameLst>
                                          <p:attrName>style.visibility</p:attrName>
                                        </p:attrNameLst>
                                      </p:cBhvr>
                                      <p:to>
                                        <p:strVal val="visible"/>
                                      </p:to>
                                    </p:set>
                                    <p:anim calcmode="lin" valueType="num">
                                      <p:cBhvr additive="base">
                                        <p:cTn id="101" dur="500" fill="hold"/>
                                        <p:tgtEl>
                                          <p:spTgt spid="68640"/>
                                        </p:tgtEl>
                                        <p:attrNameLst>
                                          <p:attrName>ppt_x</p:attrName>
                                        </p:attrNameLst>
                                      </p:cBhvr>
                                      <p:tavLst>
                                        <p:tav tm="0">
                                          <p:val>
                                            <p:strVal val="0-#ppt_w/2"/>
                                          </p:val>
                                        </p:tav>
                                        <p:tav tm="100000">
                                          <p:val>
                                            <p:strVal val="#ppt_x"/>
                                          </p:val>
                                        </p:tav>
                                      </p:tavLst>
                                    </p:anim>
                                    <p:anim calcmode="lin" valueType="num">
                                      <p:cBhvr additive="base">
                                        <p:cTn id="102" dur="500" fill="hold"/>
                                        <p:tgtEl>
                                          <p:spTgt spid="686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animBg="1" autoUpdateAnimBg="0"/>
      <p:bldP spid="68611" grpId="0" animBg="1" autoUpdateAnimBg="0"/>
      <p:bldP spid="68612" grpId="0" animBg="1" autoUpdateAnimBg="0"/>
      <p:bldP spid="68613" grpId="0" animBg="1"/>
      <p:bldP spid="68614" grpId="0" animBg="1"/>
      <p:bldP spid="68618" grpId="0" animBg="1" autoUpdateAnimBg="0"/>
      <p:bldP spid="68620" grpId="0" animBg="1" autoUpdateAnimBg="0"/>
      <p:bldP spid="68621" grpId="0" animBg="1"/>
      <p:bldP spid="68629" grpId="0" animBg="1" autoUpdateAnimBg="0"/>
      <p:bldP spid="68633" grpId="0" animBg="1"/>
      <p:bldP spid="68634" grpId="0" animBg="1" autoUpdateAnimBg="0"/>
      <p:bldP spid="68636" grpId="0" animBg="1" autoUpdateAnimBg="0"/>
      <p:bldP spid="68638" grpId="0" animBg="1" autoUpdateAnimBg="0"/>
      <p:bldP spid="68639" grpId="0" animBg="1"/>
      <p:bldP spid="68640" grpId="0" animBg="1" autoUpdateAnimBg="0"/>
      <p:bldP spid="68641" grpId="0" animBg="1"/>
      <p:bldP spid="68644"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228600" y="76200"/>
            <a:ext cx="1828800" cy="381000"/>
          </a:xfrm>
          <a:ln w="28575">
            <a:solidFill>
              <a:schemeClr val="accent2"/>
            </a:solidFill>
            <a:miter lim="800000"/>
            <a:headEnd/>
            <a:tailEnd/>
          </a:ln>
        </p:spPr>
        <p:txBody>
          <a:bodyPr/>
          <a:lstStyle/>
          <a:p>
            <a:r>
              <a:rPr lang="en-US" altLang="en-US" sz="2800">
                <a:latin typeface="Tahoma" panose="020B0604030504040204" pitchFamily="34" charset="0"/>
              </a:rPr>
              <a:t>Contoh</a:t>
            </a:r>
          </a:p>
        </p:txBody>
      </p:sp>
      <p:sp>
        <p:nvSpPr>
          <p:cNvPr id="79875" name="Rectangle 3"/>
          <p:cNvSpPr>
            <a:spLocks noChangeArrowheads="1"/>
          </p:cNvSpPr>
          <p:nvPr/>
        </p:nvSpPr>
        <p:spPr bwMode="auto">
          <a:xfrm>
            <a:off x="152400" y="620713"/>
            <a:ext cx="8915400" cy="16256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algn="l">
              <a:tabLst>
                <a:tab pos="457200" algn="l"/>
              </a:tabLst>
              <a:defRPr sz="2400">
                <a:solidFill>
                  <a:schemeClr val="tx1"/>
                </a:solidFill>
                <a:latin typeface="Times New Roman" panose="02020603050405020304" pitchFamily="18" charset="0"/>
              </a:defRPr>
            </a:lvl1pPr>
            <a:lvl2pPr algn="l">
              <a:tabLst>
                <a:tab pos="457200" algn="l"/>
              </a:tabLst>
              <a:defRPr sz="2400">
                <a:solidFill>
                  <a:schemeClr val="tx1"/>
                </a:solidFill>
                <a:latin typeface="Times New Roman" panose="02020603050405020304" pitchFamily="18" charset="0"/>
              </a:defRPr>
            </a:lvl2pPr>
            <a:lvl3pPr algn="l">
              <a:tabLst>
                <a:tab pos="457200" algn="l"/>
              </a:tabLst>
              <a:defRPr sz="2400">
                <a:solidFill>
                  <a:schemeClr val="tx1"/>
                </a:solidFill>
                <a:latin typeface="Times New Roman" panose="02020603050405020304" pitchFamily="18" charset="0"/>
              </a:defRPr>
            </a:lvl3pPr>
            <a:lvl4pPr algn="l">
              <a:tabLst>
                <a:tab pos="457200" algn="l"/>
              </a:tabLst>
              <a:defRPr sz="2400">
                <a:solidFill>
                  <a:schemeClr val="tx1"/>
                </a:solidFill>
                <a:latin typeface="Times New Roman" panose="02020603050405020304" pitchFamily="18" charset="0"/>
              </a:defRPr>
            </a:lvl4pPr>
            <a:lvl5pPr algn="l">
              <a:tabLst>
                <a:tab pos="457200" algn="l"/>
              </a:tabLst>
              <a:defRPr sz="2400">
                <a:solidFill>
                  <a:schemeClr val="tx1"/>
                </a:solidFill>
                <a:latin typeface="Times New Roman" panose="02020603050405020304" pitchFamily="18" charset="0"/>
              </a:defRPr>
            </a:lvl5pPr>
            <a:lvl6pPr fontAlgn="base">
              <a:spcBef>
                <a:spcPct val="0"/>
              </a:spcBef>
              <a:spcAft>
                <a:spcPct val="0"/>
              </a:spcAft>
              <a:tabLst>
                <a:tab pos="457200" algn="l"/>
              </a:tabLst>
              <a:defRPr sz="2400">
                <a:solidFill>
                  <a:schemeClr val="tx1"/>
                </a:solidFill>
                <a:latin typeface="Times New Roman" panose="02020603050405020304" pitchFamily="18" charset="0"/>
              </a:defRPr>
            </a:lvl6pPr>
            <a:lvl7pPr fontAlgn="base">
              <a:spcBef>
                <a:spcPct val="0"/>
              </a:spcBef>
              <a:spcAft>
                <a:spcPct val="0"/>
              </a:spcAft>
              <a:tabLst>
                <a:tab pos="457200" algn="l"/>
              </a:tabLst>
              <a:defRPr sz="2400">
                <a:solidFill>
                  <a:schemeClr val="tx1"/>
                </a:solidFill>
                <a:latin typeface="Times New Roman" panose="02020603050405020304" pitchFamily="18" charset="0"/>
              </a:defRPr>
            </a:lvl7pPr>
            <a:lvl8pPr fontAlgn="base">
              <a:spcBef>
                <a:spcPct val="0"/>
              </a:spcBef>
              <a:spcAft>
                <a:spcPct val="0"/>
              </a:spcAft>
              <a:tabLst>
                <a:tab pos="457200" algn="l"/>
              </a:tabLst>
              <a:defRPr sz="2400">
                <a:solidFill>
                  <a:schemeClr val="tx1"/>
                </a:solidFill>
                <a:latin typeface="Times New Roman" panose="02020603050405020304" pitchFamily="18" charset="0"/>
              </a:defRPr>
            </a:lvl8pPr>
            <a:lvl9pPr fontAlgn="base">
              <a:spcBef>
                <a:spcPct val="0"/>
              </a:spcBef>
              <a:spcAft>
                <a:spcPct val="0"/>
              </a:spcAft>
              <a:tabLst>
                <a:tab pos="457200" algn="l"/>
              </a:tabLst>
              <a:defRPr sz="2400">
                <a:solidFill>
                  <a:schemeClr val="tx1"/>
                </a:solidFill>
                <a:latin typeface="Times New Roman" panose="02020603050405020304" pitchFamily="18" charset="0"/>
              </a:defRPr>
            </a:lvl9pPr>
          </a:lstStyle>
          <a:p>
            <a:pPr algn="ctr"/>
            <a:r>
              <a:rPr lang="en-GB" altLang="en-US" sz="2000" u="none">
                <a:latin typeface="Tahoma" panose="020B0604030504040204" pitchFamily="34" charset="0"/>
              </a:rPr>
              <a:t>PT Pluto adalah perusahan yang mengelola rumah makan berdasarkan perjanjian franchise dengan pemilik merk “Kentucky Fried Chicken” di USA. Akte pendirian dibuat di hadapan Notaris pada tanggal 10 Januari 2008. Usaha mulai aktif dijalankan pada tanggal 1 Maret 2008 dan rumah makan mulai dibuka tanggal 1 April 2008.</a:t>
            </a:r>
          </a:p>
        </p:txBody>
      </p:sp>
      <p:sp>
        <p:nvSpPr>
          <p:cNvPr id="79876" name="Rectangle 4"/>
          <p:cNvSpPr>
            <a:spLocks noChangeArrowheads="1"/>
          </p:cNvSpPr>
          <p:nvPr/>
        </p:nvSpPr>
        <p:spPr bwMode="auto">
          <a:xfrm>
            <a:off x="152400" y="2743200"/>
            <a:ext cx="8839200" cy="101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PT Pluto adalah Wajib Pajak badan dan </a:t>
            </a:r>
            <a:r>
              <a:rPr lang="en-GB" altLang="en-US" sz="2000" b="1" u="none">
                <a:solidFill>
                  <a:schemeClr val="accent2"/>
                </a:solidFill>
                <a:latin typeface="Tahoma" panose="020B0604030504040204" pitchFamily="34" charset="0"/>
              </a:rPr>
              <a:t>wajib mendaftarkan diri untuk memperoleh NPWP</a:t>
            </a:r>
            <a:r>
              <a:rPr lang="en-GB" altLang="en-US" sz="2000" u="none">
                <a:latin typeface="Tahoma" panose="020B0604030504040204" pitchFamily="34" charset="0"/>
              </a:rPr>
              <a:t> paling lambat 1 bulan setelah tanggal 10 Januari 2008.</a:t>
            </a:r>
          </a:p>
        </p:txBody>
      </p:sp>
      <p:sp>
        <p:nvSpPr>
          <p:cNvPr id="79877" name="AutoShape 5"/>
          <p:cNvSpPr>
            <a:spLocks noChangeArrowheads="1"/>
          </p:cNvSpPr>
          <p:nvPr/>
        </p:nvSpPr>
        <p:spPr bwMode="auto">
          <a:xfrm>
            <a:off x="3657600" y="2286000"/>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78" name="Rectangle 6"/>
          <p:cNvSpPr>
            <a:spLocks noChangeArrowheads="1"/>
          </p:cNvSpPr>
          <p:nvPr/>
        </p:nvSpPr>
        <p:spPr bwMode="auto">
          <a:xfrm>
            <a:off x="152400" y="3810000"/>
            <a:ext cx="8839200" cy="101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PT Pluto adalah PENGUSAHA, karena dalam kegiatan usaha atau pekerjaannya melakukan usaha perdagangan dan memanfaatkan barang tidak berwujud (franchise) dari luar Daerah Pabean.</a:t>
            </a:r>
          </a:p>
        </p:txBody>
      </p:sp>
      <p:sp>
        <p:nvSpPr>
          <p:cNvPr id="79879" name="Rectangle 7"/>
          <p:cNvSpPr>
            <a:spLocks noChangeArrowheads="1"/>
          </p:cNvSpPr>
          <p:nvPr/>
        </p:nvSpPr>
        <p:spPr bwMode="auto">
          <a:xfrm>
            <a:off x="152400" y="4876800"/>
            <a:ext cx="88392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Namun PT Pluto bukan PENGUSAHA KENA PAJAK karena yang diserahkan adalah makanan minuman di rumah makan (bukan Barang Kena Pajak)</a:t>
            </a:r>
          </a:p>
        </p:txBody>
      </p:sp>
      <p:sp>
        <p:nvSpPr>
          <p:cNvPr id="79880" name="AutoShape 8"/>
          <p:cNvSpPr>
            <a:spLocks noChangeArrowheads="1"/>
          </p:cNvSpPr>
          <p:nvPr/>
        </p:nvSpPr>
        <p:spPr bwMode="auto">
          <a:xfrm>
            <a:off x="3810000" y="56388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1" name="Rectangle 9"/>
          <p:cNvSpPr>
            <a:spLocks noChangeArrowheads="1"/>
          </p:cNvSpPr>
          <p:nvPr/>
        </p:nvSpPr>
        <p:spPr bwMode="auto">
          <a:xfrm>
            <a:off x="152400" y="6096000"/>
            <a:ext cx="88392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PT Pluto </a:t>
            </a:r>
            <a:r>
              <a:rPr lang="en-GB" altLang="en-US" sz="2000" b="1" u="none">
                <a:solidFill>
                  <a:srgbClr val="FF5050"/>
                </a:solidFill>
                <a:latin typeface="Tahoma" panose="020B0604030504040204" pitchFamily="34" charset="0"/>
              </a:rPr>
              <a:t>tidak wajib melaporkan usahanya</a:t>
            </a:r>
            <a:r>
              <a:rPr lang="en-GB" altLang="en-US" sz="2000" u="none">
                <a:latin typeface="Tahoma" panose="020B0604030504040204" pitchFamily="34" charset="0"/>
              </a:rPr>
              <a:t> untuk dikukuhkan sebagai Pengusaha Kena Pajak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9874"/>
                                        </p:tgtEl>
                                        <p:attrNameLst>
                                          <p:attrName>style.visibility</p:attrName>
                                        </p:attrNameLst>
                                      </p:cBhvr>
                                      <p:to>
                                        <p:strVal val="visible"/>
                                      </p:to>
                                    </p:set>
                                    <p:anim calcmode="lin" valueType="num">
                                      <p:cBhvr additive="base">
                                        <p:cTn id="7" dur="500" fill="hold"/>
                                        <p:tgtEl>
                                          <p:spTgt spid="79874"/>
                                        </p:tgtEl>
                                        <p:attrNameLst>
                                          <p:attrName>ppt_x</p:attrName>
                                        </p:attrNameLst>
                                      </p:cBhvr>
                                      <p:tavLst>
                                        <p:tav tm="0">
                                          <p:val>
                                            <p:strVal val="0-#ppt_w/2"/>
                                          </p:val>
                                        </p:tav>
                                        <p:tav tm="100000">
                                          <p:val>
                                            <p:strVal val="#ppt_x"/>
                                          </p:val>
                                        </p:tav>
                                      </p:tavLst>
                                    </p:anim>
                                    <p:anim calcmode="lin" valueType="num">
                                      <p:cBhvr additive="base">
                                        <p:cTn id="8" dur="500" fill="hold"/>
                                        <p:tgtEl>
                                          <p:spTgt spid="7987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9875"/>
                                        </p:tgtEl>
                                        <p:attrNameLst>
                                          <p:attrName>style.visibility</p:attrName>
                                        </p:attrNameLst>
                                      </p:cBhvr>
                                      <p:to>
                                        <p:strVal val="visible"/>
                                      </p:to>
                                    </p:set>
                                    <p:anim calcmode="lin" valueType="num">
                                      <p:cBhvr additive="base">
                                        <p:cTn id="13" dur="500" fill="hold"/>
                                        <p:tgtEl>
                                          <p:spTgt spid="79875"/>
                                        </p:tgtEl>
                                        <p:attrNameLst>
                                          <p:attrName>ppt_x</p:attrName>
                                        </p:attrNameLst>
                                      </p:cBhvr>
                                      <p:tavLst>
                                        <p:tav tm="0">
                                          <p:val>
                                            <p:strVal val="0-#ppt_w/2"/>
                                          </p:val>
                                        </p:tav>
                                        <p:tav tm="100000">
                                          <p:val>
                                            <p:strVal val="#ppt_x"/>
                                          </p:val>
                                        </p:tav>
                                      </p:tavLst>
                                    </p:anim>
                                    <p:anim calcmode="lin" valueType="num">
                                      <p:cBhvr additive="base">
                                        <p:cTn id="14" dur="500" fill="hold"/>
                                        <p:tgtEl>
                                          <p:spTgt spid="7987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9877"/>
                                        </p:tgtEl>
                                        <p:attrNameLst>
                                          <p:attrName>style.visibility</p:attrName>
                                        </p:attrNameLst>
                                      </p:cBhvr>
                                      <p:to>
                                        <p:strVal val="visible"/>
                                      </p:to>
                                    </p:set>
                                    <p:anim calcmode="lin" valueType="num">
                                      <p:cBhvr additive="base">
                                        <p:cTn id="19" dur="500" fill="hold"/>
                                        <p:tgtEl>
                                          <p:spTgt spid="79877"/>
                                        </p:tgtEl>
                                        <p:attrNameLst>
                                          <p:attrName>ppt_x</p:attrName>
                                        </p:attrNameLst>
                                      </p:cBhvr>
                                      <p:tavLst>
                                        <p:tav tm="0">
                                          <p:val>
                                            <p:strVal val="0-#ppt_w/2"/>
                                          </p:val>
                                        </p:tav>
                                        <p:tav tm="100000">
                                          <p:val>
                                            <p:strVal val="#ppt_x"/>
                                          </p:val>
                                        </p:tav>
                                      </p:tavLst>
                                    </p:anim>
                                    <p:anim calcmode="lin" valueType="num">
                                      <p:cBhvr additive="base">
                                        <p:cTn id="20" dur="500" fill="hold"/>
                                        <p:tgtEl>
                                          <p:spTgt spid="7987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9876"/>
                                        </p:tgtEl>
                                        <p:attrNameLst>
                                          <p:attrName>style.visibility</p:attrName>
                                        </p:attrNameLst>
                                      </p:cBhvr>
                                      <p:to>
                                        <p:strVal val="visible"/>
                                      </p:to>
                                    </p:set>
                                    <p:anim calcmode="lin" valueType="num">
                                      <p:cBhvr additive="base">
                                        <p:cTn id="25" dur="500" fill="hold"/>
                                        <p:tgtEl>
                                          <p:spTgt spid="79876"/>
                                        </p:tgtEl>
                                        <p:attrNameLst>
                                          <p:attrName>ppt_x</p:attrName>
                                        </p:attrNameLst>
                                      </p:cBhvr>
                                      <p:tavLst>
                                        <p:tav tm="0">
                                          <p:val>
                                            <p:strVal val="0-#ppt_w/2"/>
                                          </p:val>
                                        </p:tav>
                                        <p:tav tm="100000">
                                          <p:val>
                                            <p:strVal val="#ppt_x"/>
                                          </p:val>
                                        </p:tav>
                                      </p:tavLst>
                                    </p:anim>
                                    <p:anim calcmode="lin" valueType="num">
                                      <p:cBhvr additive="base">
                                        <p:cTn id="26" dur="500" fill="hold"/>
                                        <p:tgtEl>
                                          <p:spTgt spid="7987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9878"/>
                                        </p:tgtEl>
                                        <p:attrNameLst>
                                          <p:attrName>style.visibility</p:attrName>
                                        </p:attrNameLst>
                                      </p:cBhvr>
                                      <p:to>
                                        <p:strVal val="visible"/>
                                      </p:to>
                                    </p:set>
                                    <p:anim calcmode="lin" valueType="num">
                                      <p:cBhvr additive="base">
                                        <p:cTn id="31" dur="500" fill="hold"/>
                                        <p:tgtEl>
                                          <p:spTgt spid="79878"/>
                                        </p:tgtEl>
                                        <p:attrNameLst>
                                          <p:attrName>ppt_x</p:attrName>
                                        </p:attrNameLst>
                                      </p:cBhvr>
                                      <p:tavLst>
                                        <p:tav tm="0">
                                          <p:val>
                                            <p:strVal val="0-#ppt_w/2"/>
                                          </p:val>
                                        </p:tav>
                                        <p:tav tm="100000">
                                          <p:val>
                                            <p:strVal val="#ppt_x"/>
                                          </p:val>
                                        </p:tav>
                                      </p:tavLst>
                                    </p:anim>
                                    <p:anim calcmode="lin" valueType="num">
                                      <p:cBhvr additive="base">
                                        <p:cTn id="32" dur="500" fill="hold"/>
                                        <p:tgtEl>
                                          <p:spTgt spid="7987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9879"/>
                                        </p:tgtEl>
                                        <p:attrNameLst>
                                          <p:attrName>style.visibility</p:attrName>
                                        </p:attrNameLst>
                                      </p:cBhvr>
                                      <p:to>
                                        <p:strVal val="visible"/>
                                      </p:to>
                                    </p:set>
                                    <p:anim calcmode="lin" valueType="num">
                                      <p:cBhvr additive="base">
                                        <p:cTn id="37" dur="500" fill="hold"/>
                                        <p:tgtEl>
                                          <p:spTgt spid="79879"/>
                                        </p:tgtEl>
                                        <p:attrNameLst>
                                          <p:attrName>ppt_x</p:attrName>
                                        </p:attrNameLst>
                                      </p:cBhvr>
                                      <p:tavLst>
                                        <p:tav tm="0">
                                          <p:val>
                                            <p:strVal val="0-#ppt_w/2"/>
                                          </p:val>
                                        </p:tav>
                                        <p:tav tm="100000">
                                          <p:val>
                                            <p:strVal val="#ppt_x"/>
                                          </p:val>
                                        </p:tav>
                                      </p:tavLst>
                                    </p:anim>
                                    <p:anim calcmode="lin" valueType="num">
                                      <p:cBhvr additive="base">
                                        <p:cTn id="38" dur="500" fill="hold"/>
                                        <p:tgtEl>
                                          <p:spTgt spid="7987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9880"/>
                                        </p:tgtEl>
                                        <p:attrNameLst>
                                          <p:attrName>style.visibility</p:attrName>
                                        </p:attrNameLst>
                                      </p:cBhvr>
                                      <p:to>
                                        <p:strVal val="visible"/>
                                      </p:to>
                                    </p:set>
                                    <p:anim calcmode="lin" valueType="num">
                                      <p:cBhvr additive="base">
                                        <p:cTn id="43" dur="500" fill="hold"/>
                                        <p:tgtEl>
                                          <p:spTgt spid="79880"/>
                                        </p:tgtEl>
                                        <p:attrNameLst>
                                          <p:attrName>ppt_x</p:attrName>
                                        </p:attrNameLst>
                                      </p:cBhvr>
                                      <p:tavLst>
                                        <p:tav tm="0">
                                          <p:val>
                                            <p:strVal val="0-#ppt_w/2"/>
                                          </p:val>
                                        </p:tav>
                                        <p:tav tm="100000">
                                          <p:val>
                                            <p:strVal val="#ppt_x"/>
                                          </p:val>
                                        </p:tav>
                                      </p:tavLst>
                                    </p:anim>
                                    <p:anim calcmode="lin" valueType="num">
                                      <p:cBhvr additive="base">
                                        <p:cTn id="44" dur="500" fill="hold"/>
                                        <p:tgtEl>
                                          <p:spTgt spid="79880"/>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iterate type="wd">
                                    <p:tmPct val="100000"/>
                                  </p:iterate>
                                  <p:childTnLst>
                                    <p:set>
                                      <p:cBhvr>
                                        <p:cTn id="48" dur="1" fill="hold">
                                          <p:stCondLst>
                                            <p:cond delay="0"/>
                                          </p:stCondLst>
                                        </p:cTn>
                                        <p:tgtEl>
                                          <p:spTgt spid="79881"/>
                                        </p:tgtEl>
                                        <p:attrNameLst>
                                          <p:attrName>style.visibility</p:attrName>
                                        </p:attrNameLst>
                                      </p:cBhvr>
                                      <p:to>
                                        <p:strVal val="visible"/>
                                      </p:to>
                                    </p:set>
                                    <p:anim calcmode="lin" valueType="num">
                                      <p:cBhvr additive="base">
                                        <p:cTn id="49" dur="300" fill="hold"/>
                                        <p:tgtEl>
                                          <p:spTgt spid="79881"/>
                                        </p:tgtEl>
                                        <p:attrNameLst>
                                          <p:attrName>ppt_x</p:attrName>
                                        </p:attrNameLst>
                                      </p:cBhvr>
                                      <p:tavLst>
                                        <p:tav tm="0">
                                          <p:val>
                                            <p:strVal val="0-#ppt_w/2"/>
                                          </p:val>
                                        </p:tav>
                                        <p:tav tm="100000">
                                          <p:val>
                                            <p:strVal val="#ppt_x"/>
                                          </p:val>
                                        </p:tav>
                                      </p:tavLst>
                                    </p:anim>
                                    <p:anim calcmode="lin" valueType="num">
                                      <p:cBhvr additive="base">
                                        <p:cTn id="50" dur="300" fill="hold"/>
                                        <p:tgtEl>
                                          <p:spTgt spid="798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animBg="1" autoUpdateAnimBg="0"/>
      <p:bldP spid="79875" grpId="0" animBg="1" autoUpdateAnimBg="0"/>
      <p:bldP spid="79876" grpId="0" animBg="1" autoUpdateAnimBg="0"/>
      <p:bldP spid="79877" grpId="0" animBg="1"/>
      <p:bldP spid="79878" grpId="0" animBg="1" autoUpdateAnimBg="0"/>
      <p:bldP spid="79879" grpId="0" animBg="1" autoUpdateAnimBg="0"/>
      <p:bldP spid="79880" grpId="0" animBg="1"/>
      <p:bldP spid="79881"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228600" y="76200"/>
            <a:ext cx="1828800" cy="381000"/>
          </a:xfrm>
          <a:ln w="28575">
            <a:solidFill>
              <a:schemeClr val="accent2"/>
            </a:solidFill>
            <a:miter lim="800000"/>
            <a:headEnd/>
            <a:tailEnd/>
          </a:ln>
        </p:spPr>
        <p:txBody>
          <a:bodyPr/>
          <a:lstStyle/>
          <a:p>
            <a:r>
              <a:rPr lang="en-US" altLang="en-US" sz="2800">
                <a:latin typeface="Tahoma" panose="020B0604030504040204" pitchFamily="34" charset="0"/>
              </a:rPr>
              <a:t>Contoh</a:t>
            </a:r>
          </a:p>
        </p:txBody>
      </p:sp>
      <p:sp>
        <p:nvSpPr>
          <p:cNvPr id="80899" name="Rectangle 3"/>
          <p:cNvSpPr>
            <a:spLocks noChangeArrowheads="1"/>
          </p:cNvSpPr>
          <p:nvPr/>
        </p:nvSpPr>
        <p:spPr bwMode="auto">
          <a:xfrm>
            <a:off x="152400" y="609600"/>
            <a:ext cx="8915400" cy="101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algn="l">
              <a:tabLst>
                <a:tab pos="457200" algn="l"/>
              </a:tabLst>
              <a:defRPr sz="2400">
                <a:solidFill>
                  <a:schemeClr val="tx1"/>
                </a:solidFill>
                <a:latin typeface="Times New Roman" panose="02020603050405020304" pitchFamily="18" charset="0"/>
              </a:defRPr>
            </a:lvl1pPr>
            <a:lvl2pPr algn="l">
              <a:tabLst>
                <a:tab pos="457200" algn="l"/>
              </a:tabLst>
              <a:defRPr sz="2400">
                <a:solidFill>
                  <a:schemeClr val="tx1"/>
                </a:solidFill>
                <a:latin typeface="Times New Roman" panose="02020603050405020304" pitchFamily="18" charset="0"/>
              </a:defRPr>
            </a:lvl2pPr>
            <a:lvl3pPr algn="l">
              <a:tabLst>
                <a:tab pos="457200" algn="l"/>
              </a:tabLst>
              <a:defRPr sz="2400">
                <a:solidFill>
                  <a:schemeClr val="tx1"/>
                </a:solidFill>
                <a:latin typeface="Times New Roman" panose="02020603050405020304" pitchFamily="18" charset="0"/>
              </a:defRPr>
            </a:lvl3pPr>
            <a:lvl4pPr algn="l">
              <a:tabLst>
                <a:tab pos="457200" algn="l"/>
              </a:tabLst>
              <a:defRPr sz="2400">
                <a:solidFill>
                  <a:schemeClr val="tx1"/>
                </a:solidFill>
                <a:latin typeface="Times New Roman" panose="02020603050405020304" pitchFamily="18" charset="0"/>
              </a:defRPr>
            </a:lvl4pPr>
            <a:lvl5pPr algn="l">
              <a:tabLst>
                <a:tab pos="457200" algn="l"/>
              </a:tabLst>
              <a:defRPr sz="2400">
                <a:solidFill>
                  <a:schemeClr val="tx1"/>
                </a:solidFill>
                <a:latin typeface="Times New Roman" panose="02020603050405020304" pitchFamily="18" charset="0"/>
              </a:defRPr>
            </a:lvl5pPr>
            <a:lvl6pPr fontAlgn="base">
              <a:spcBef>
                <a:spcPct val="0"/>
              </a:spcBef>
              <a:spcAft>
                <a:spcPct val="0"/>
              </a:spcAft>
              <a:tabLst>
                <a:tab pos="457200" algn="l"/>
              </a:tabLst>
              <a:defRPr sz="2400">
                <a:solidFill>
                  <a:schemeClr val="tx1"/>
                </a:solidFill>
                <a:latin typeface="Times New Roman" panose="02020603050405020304" pitchFamily="18" charset="0"/>
              </a:defRPr>
            </a:lvl6pPr>
            <a:lvl7pPr fontAlgn="base">
              <a:spcBef>
                <a:spcPct val="0"/>
              </a:spcBef>
              <a:spcAft>
                <a:spcPct val="0"/>
              </a:spcAft>
              <a:tabLst>
                <a:tab pos="457200" algn="l"/>
              </a:tabLst>
              <a:defRPr sz="2400">
                <a:solidFill>
                  <a:schemeClr val="tx1"/>
                </a:solidFill>
                <a:latin typeface="Times New Roman" panose="02020603050405020304" pitchFamily="18" charset="0"/>
              </a:defRPr>
            </a:lvl7pPr>
            <a:lvl8pPr fontAlgn="base">
              <a:spcBef>
                <a:spcPct val="0"/>
              </a:spcBef>
              <a:spcAft>
                <a:spcPct val="0"/>
              </a:spcAft>
              <a:tabLst>
                <a:tab pos="457200" algn="l"/>
              </a:tabLst>
              <a:defRPr sz="2400">
                <a:solidFill>
                  <a:schemeClr val="tx1"/>
                </a:solidFill>
                <a:latin typeface="Times New Roman" panose="02020603050405020304" pitchFamily="18" charset="0"/>
              </a:defRPr>
            </a:lvl8pPr>
            <a:lvl9pPr fontAlgn="base">
              <a:spcBef>
                <a:spcPct val="0"/>
              </a:spcBef>
              <a:spcAft>
                <a:spcPct val="0"/>
              </a:spcAft>
              <a:tabLst>
                <a:tab pos="457200" algn="l"/>
              </a:tabLst>
              <a:defRPr sz="2400">
                <a:solidFill>
                  <a:schemeClr val="tx1"/>
                </a:solidFill>
                <a:latin typeface="Times New Roman" panose="02020603050405020304" pitchFamily="18" charset="0"/>
              </a:defRPr>
            </a:lvl9pPr>
          </a:lstStyle>
          <a:p>
            <a:pPr algn="ctr"/>
            <a:r>
              <a:rPr lang="en-GB" altLang="en-US" sz="2000" u="none">
                <a:latin typeface="Tahoma" panose="020B0604030504040204" pitchFamily="34" charset="0"/>
              </a:rPr>
              <a:t>PT Yupiter adalah pedagang besar komputer. Akte pendirian dibuat dihadapan Notaris pada tanggal 10 Mei 2008. Usaha mulai aktif dijalankan yaitu dengan mulai menjual komputer pada tanggal 1 Juni 2008.</a:t>
            </a:r>
          </a:p>
        </p:txBody>
      </p:sp>
      <p:sp>
        <p:nvSpPr>
          <p:cNvPr id="80900" name="Rectangle 4"/>
          <p:cNvSpPr>
            <a:spLocks noChangeArrowheads="1"/>
          </p:cNvSpPr>
          <p:nvPr/>
        </p:nvSpPr>
        <p:spPr bwMode="auto">
          <a:xfrm>
            <a:off x="152400" y="2057400"/>
            <a:ext cx="88392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PT Yupiter adalah Wajib Pajak badan dan </a:t>
            </a:r>
            <a:r>
              <a:rPr lang="en-GB" altLang="en-US" sz="2000" b="1" u="none">
                <a:solidFill>
                  <a:schemeClr val="accent2"/>
                </a:solidFill>
                <a:latin typeface="Tahoma" panose="020B0604030504040204" pitchFamily="34" charset="0"/>
              </a:rPr>
              <a:t>wajib mendaftarkan diri untuk memperoleh NPWP</a:t>
            </a:r>
            <a:r>
              <a:rPr lang="en-GB" altLang="en-US" sz="2000" u="none">
                <a:latin typeface="Tahoma" panose="020B0604030504040204" pitchFamily="34" charset="0"/>
              </a:rPr>
              <a:t> paling lambat 10 Juni 2008.</a:t>
            </a:r>
          </a:p>
        </p:txBody>
      </p:sp>
      <p:sp>
        <p:nvSpPr>
          <p:cNvPr id="80901" name="AutoShape 5"/>
          <p:cNvSpPr>
            <a:spLocks noChangeArrowheads="1"/>
          </p:cNvSpPr>
          <p:nvPr/>
        </p:nvSpPr>
        <p:spPr bwMode="auto">
          <a:xfrm>
            <a:off x="3733800" y="1600200"/>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02" name="Rectangle 6"/>
          <p:cNvSpPr>
            <a:spLocks noChangeArrowheads="1"/>
          </p:cNvSpPr>
          <p:nvPr/>
        </p:nvSpPr>
        <p:spPr bwMode="auto">
          <a:xfrm>
            <a:off x="152400" y="2819400"/>
            <a:ext cx="88392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PT Yupiter adalah PENGUSAHA, karena dalam kegiatan usaha atau pekerjaannya melakukan usaha perdagangan.</a:t>
            </a:r>
          </a:p>
        </p:txBody>
      </p:sp>
      <p:sp>
        <p:nvSpPr>
          <p:cNvPr id="80903" name="Rectangle 7"/>
          <p:cNvSpPr>
            <a:spLocks noChangeArrowheads="1"/>
          </p:cNvSpPr>
          <p:nvPr/>
        </p:nvSpPr>
        <p:spPr bwMode="auto">
          <a:xfrm>
            <a:off x="152400" y="3581400"/>
            <a:ext cx="88392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PT Yupiter adalah PENGUSAHA KENA PAJAK karena yang diserahkan adalah komputer yang merupakan Barang Kena Pajak</a:t>
            </a:r>
          </a:p>
        </p:txBody>
      </p:sp>
      <p:sp>
        <p:nvSpPr>
          <p:cNvPr id="80904" name="AutoShape 8"/>
          <p:cNvSpPr>
            <a:spLocks noChangeArrowheads="1"/>
          </p:cNvSpPr>
          <p:nvPr/>
        </p:nvSpPr>
        <p:spPr bwMode="auto">
          <a:xfrm>
            <a:off x="3733800" y="42672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05" name="Rectangle 9"/>
          <p:cNvSpPr>
            <a:spLocks noChangeArrowheads="1"/>
          </p:cNvSpPr>
          <p:nvPr/>
        </p:nvSpPr>
        <p:spPr bwMode="auto">
          <a:xfrm>
            <a:off x="152400" y="4724400"/>
            <a:ext cx="8839200" cy="13208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PT Yupiter </a:t>
            </a:r>
            <a:r>
              <a:rPr lang="en-GB" altLang="en-US" sz="2000" b="1" u="none">
                <a:solidFill>
                  <a:srgbClr val="00CC00"/>
                </a:solidFill>
                <a:latin typeface="Tahoma" panose="020B0604030504040204" pitchFamily="34" charset="0"/>
              </a:rPr>
              <a:t>wajib melaporkan usahanya</a:t>
            </a:r>
            <a:r>
              <a:rPr lang="en-GB" altLang="en-US" sz="2000" u="none">
                <a:latin typeface="Tahoma" panose="020B0604030504040204" pitchFamily="34" charset="0"/>
              </a:rPr>
              <a:t> untuk dikukuhkan sebagai Pengusaha Kena Pajak sebelum melakukan penyerahan BKP, </a:t>
            </a:r>
            <a:r>
              <a:rPr lang="en-GB" altLang="en-US" sz="2000" b="1" u="none">
                <a:solidFill>
                  <a:schemeClr val="accent2"/>
                </a:solidFill>
                <a:latin typeface="Tahoma" panose="020B0604030504040204" pitchFamily="34" charset="0"/>
              </a:rPr>
              <a:t>yaitu sebelum tanggal 1 Juni 2008 </a:t>
            </a:r>
            <a:r>
              <a:rPr lang="en-GB" altLang="en-US" sz="2000" u="none">
                <a:latin typeface="Tahoma" panose="020B0604030504040204" pitchFamily="34" charset="0"/>
              </a:rPr>
              <a:t>(bersamaan dengan kewajiban mendaftarkan diri).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0898"/>
                                        </p:tgtEl>
                                        <p:attrNameLst>
                                          <p:attrName>style.visibility</p:attrName>
                                        </p:attrNameLst>
                                      </p:cBhvr>
                                      <p:to>
                                        <p:strVal val="visible"/>
                                      </p:to>
                                    </p:set>
                                    <p:anim calcmode="lin" valueType="num">
                                      <p:cBhvr additive="base">
                                        <p:cTn id="7" dur="500" fill="hold"/>
                                        <p:tgtEl>
                                          <p:spTgt spid="80898"/>
                                        </p:tgtEl>
                                        <p:attrNameLst>
                                          <p:attrName>ppt_x</p:attrName>
                                        </p:attrNameLst>
                                      </p:cBhvr>
                                      <p:tavLst>
                                        <p:tav tm="0">
                                          <p:val>
                                            <p:strVal val="0-#ppt_w/2"/>
                                          </p:val>
                                        </p:tav>
                                        <p:tav tm="100000">
                                          <p:val>
                                            <p:strVal val="#ppt_x"/>
                                          </p:val>
                                        </p:tav>
                                      </p:tavLst>
                                    </p:anim>
                                    <p:anim calcmode="lin" valueType="num">
                                      <p:cBhvr additive="base">
                                        <p:cTn id="8" dur="500" fill="hold"/>
                                        <p:tgtEl>
                                          <p:spTgt spid="808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0899"/>
                                        </p:tgtEl>
                                        <p:attrNameLst>
                                          <p:attrName>style.visibility</p:attrName>
                                        </p:attrNameLst>
                                      </p:cBhvr>
                                      <p:to>
                                        <p:strVal val="visible"/>
                                      </p:to>
                                    </p:set>
                                    <p:anim calcmode="lin" valueType="num">
                                      <p:cBhvr additive="base">
                                        <p:cTn id="13" dur="500" fill="hold"/>
                                        <p:tgtEl>
                                          <p:spTgt spid="80899"/>
                                        </p:tgtEl>
                                        <p:attrNameLst>
                                          <p:attrName>ppt_x</p:attrName>
                                        </p:attrNameLst>
                                      </p:cBhvr>
                                      <p:tavLst>
                                        <p:tav tm="0">
                                          <p:val>
                                            <p:strVal val="0-#ppt_w/2"/>
                                          </p:val>
                                        </p:tav>
                                        <p:tav tm="100000">
                                          <p:val>
                                            <p:strVal val="#ppt_x"/>
                                          </p:val>
                                        </p:tav>
                                      </p:tavLst>
                                    </p:anim>
                                    <p:anim calcmode="lin" valueType="num">
                                      <p:cBhvr additive="base">
                                        <p:cTn id="14" dur="500" fill="hold"/>
                                        <p:tgtEl>
                                          <p:spTgt spid="8089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0901"/>
                                        </p:tgtEl>
                                        <p:attrNameLst>
                                          <p:attrName>style.visibility</p:attrName>
                                        </p:attrNameLst>
                                      </p:cBhvr>
                                      <p:to>
                                        <p:strVal val="visible"/>
                                      </p:to>
                                    </p:set>
                                    <p:anim calcmode="lin" valueType="num">
                                      <p:cBhvr additive="base">
                                        <p:cTn id="19" dur="500" fill="hold"/>
                                        <p:tgtEl>
                                          <p:spTgt spid="80901"/>
                                        </p:tgtEl>
                                        <p:attrNameLst>
                                          <p:attrName>ppt_x</p:attrName>
                                        </p:attrNameLst>
                                      </p:cBhvr>
                                      <p:tavLst>
                                        <p:tav tm="0">
                                          <p:val>
                                            <p:strVal val="0-#ppt_w/2"/>
                                          </p:val>
                                        </p:tav>
                                        <p:tav tm="100000">
                                          <p:val>
                                            <p:strVal val="#ppt_x"/>
                                          </p:val>
                                        </p:tav>
                                      </p:tavLst>
                                    </p:anim>
                                    <p:anim calcmode="lin" valueType="num">
                                      <p:cBhvr additive="base">
                                        <p:cTn id="20" dur="500" fill="hold"/>
                                        <p:tgtEl>
                                          <p:spTgt spid="8090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0900"/>
                                        </p:tgtEl>
                                        <p:attrNameLst>
                                          <p:attrName>style.visibility</p:attrName>
                                        </p:attrNameLst>
                                      </p:cBhvr>
                                      <p:to>
                                        <p:strVal val="visible"/>
                                      </p:to>
                                    </p:set>
                                    <p:anim calcmode="lin" valueType="num">
                                      <p:cBhvr additive="base">
                                        <p:cTn id="25" dur="500" fill="hold"/>
                                        <p:tgtEl>
                                          <p:spTgt spid="80900"/>
                                        </p:tgtEl>
                                        <p:attrNameLst>
                                          <p:attrName>ppt_x</p:attrName>
                                        </p:attrNameLst>
                                      </p:cBhvr>
                                      <p:tavLst>
                                        <p:tav tm="0">
                                          <p:val>
                                            <p:strVal val="0-#ppt_w/2"/>
                                          </p:val>
                                        </p:tav>
                                        <p:tav tm="100000">
                                          <p:val>
                                            <p:strVal val="#ppt_x"/>
                                          </p:val>
                                        </p:tav>
                                      </p:tavLst>
                                    </p:anim>
                                    <p:anim calcmode="lin" valueType="num">
                                      <p:cBhvr additive="base">
                                        <p:cTn id="26" dur="500" fill="hold"/>
                                        <p:tgtEl>
                                          <p:spTgt spid="8090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0902"/>
                                        </p:tgtEl>
                                        <p:attrNameLst>
                                          <p:attrName>style.visibility</p:attrName>
                                        </p:attrNameLst>
                                      </p:cBhvr>
                                      <p:to>
                                        <p:strVal val="visible"/>
                                      </p:to>
                                    </p:set>
                                    <p:anim calcmode="lin" valueType="num">
                                      <p:cBhvr additive="base">
                                        <p:cTn id="31" dur="500" fill="hold"/>
                                        <p:tgtEl>
                                          <p:spTgt spid="80902"/>
                                        </p:tgtEl>
                                        <p:attrNameLst>
                                          <p:attrName>ppt_x</p:attrName>
                                        </p:attrNameLst>
                                      </p:cBhvr>
                                      <p:tavLst>
                                        <p:tav tm="0">
                                          <p:val>
                                            <p:strVal val="0-#ppt_w/2"/>
                                          </p:val>
                                        </p:tav>
                                        <p:tav tm="100000">
                                          <p:val>
                                            <p:strVal val="#ppt_x"/>
                                          </p:val>
                                        </p:tav>
                                      </p:tavLst>
                                    </p:anim>
                                    <p:anim calcmode="lin" valueType="num">
                                      <p:cBhvr additive="base">
                                        <p:cTn id="32" dur="500" fill="hold"/>
                                        <p:tgtEl>
                                          <p:spTgt spid="80902"/>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0903"/>
                                        </p:tgtEl>
                                        <p:attrNameLst>
                                          <p:attrName>style.visibility</p:attrName>
                                        </p:attrNameLst>
                                      </p:cBhvr>
                                      <p:to>
                                        <p:strVal val="visible"/>
                                      </p:to>
                                    </p:set>
                                    <p:anim calcmode="lin" valueType="num">
                                      <p:cBhvr additive="base">
                                        <p:cTn id="37" dur="500" fill="hold"/>
                                        <p:tgtEl>
                                          <p:spTgt spid="80903"/>
                                        </p:tgtEl>
                                        <p:attrNameLst>
                                          <p:attrName>ppt_x</p:attrName>
                                        </p:attrNameLst>
                                      </p:cBhvr>
                                      <p:tavLst>
                                        <p:tav tm="0">
                                          <p:val>
                                            <p:strVal val="0-#ppt_w/2"/>
                                          </p:val>
                                        </p:tav>
                                        <p:tav tm="100000">
                                          <p:val>
                                            <p:strVal val="#ppt_x"/>
                                          </p:val>
                                        </p:tav>
                                      </p:tavLst>
                                    </p:anim>
                                    <p:anim calcmode="lin" valueType="num">
                                      <p:cBhvr additive="base">
                                        <p:cTn id="38" dur="500" fill="hold"/>
                                        <p:tgtEl>
                                          <p:spTgt spid="80903"/>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0904"/>
                                        </p:tgtEl>
                                        <p:attrNameLst>
                                          <p:attrName>style.visibility</p:attrName>
                                        </p:attrNameLst>
                                      </p:cBhvr>
                                      <p:to>
                                        <p:strVal val="visible"/>
                                      </p:to>
                                    </p:set>
                                    <p:anim calcmode="lin" valueType="num">
                                      <p:cBhvr additive="base">
                                        <p:cTn id="43" dur="500" fill="hold"/>
                                        <p:tgtEl>
                                          <p:spTgt spid="80904"/>
                                        </p:tgtEl>
                                        <p:attrNameLst>
                                          <p:attrName>ppt_x</p:attrName>
                                        </p:attrNameLst>
                                      </p:cBhvr>
                                      <p:tavLst>
                                        <p:tav tm="0">
                                          <p:val>
                                            <p:strVal val="0-#ppt_w/2"/>
                                          </p:val>
                                        </p:tav>
                                        <p:tav tm="100000">
                                          <p:val>
                                            <p:strVal val="#ppt_x"/>
                                          </p:val>
                                        </p:tav>
                                      </p:tavLst>
                                    </p:anim>
                                    <p:anim calcmode="lin" valueType="num">
                                      <p:cBhvr additive="base">
                                        <p:cTn id="44" dur="500" fill="hold"/>
                                        <p:tgtEl>
                                          <p:spTgt spid="80904"/>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iterate type="wd">
                                    <p:tmPct val="100000"/>
                                  </p:iterate>
                                  <p:childTnLst>
                                    <p:set>
                                      <p:cBhvr>
                                        <p:cTn id="48" dur="1" fill="hold">
                                          <p:stCondLst>
                                            <p:cond delay="0"/>
                                          </p:stCondLst>
                                        </p:cTn>
                                        <p:tgtEl>
                                          <p:spTgt spid="80905"/>
                                        </p:tgtEl>
                                        <p:attrNameLst>
                                          <p:attrName>style.visibility</p:attrName>
                                        </p:attrNameLst>
                                      </p:cBhvr>
                                      <p:to>
                                        <p:strVal val="visible"/>
                                      </p:to>
                                    </p:set>
                                    <p:anim calcmode="lin" valueType="num">
                                      <p:cBhvr additive="base">
                                        <p:cTn id="49" dur="300" fill="hold"/>
                                        <p:tgtEl>
                                          <p:spTgt spid="80905"/>
                                        </p:tgtEl>
                                        <p:attrNameLst>
                                          <p:attrName>ppt_x</p:attrName>
                                        </p:attrNameLst>
                                      </p:cBhvr>
                                      <p:tavLst>
                                        <p:tav tm="0">
                                          <p:val>
                                            <p:strVal val="0-#ppt_w/2"/>
                                          </p:val>
                                        </p:tav>
                                        <p:tav tm="100000">
                                          <p:val>
                                            <p:strVal val="#ppt_x"/>
                                          </p:val>
                                        </p:tav>
                                      </p:tavLst>
                                    </p:anim>
                                    <p:anim calcmode="lin" valueType="num">
                                      <p:cBhvr additive="base">
                                        <p:cTn id="50" dur="300" fill="hold"/>
                                        <p:tgtEl>
                                          <p:spTgt spid="809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animBg="1" autoUpdateAnimBg="0"/>
      <p:bldP spid="80899" grpId="0" animBg="1" autoUpdateAnimBg="0"/>
      <p:bldP spid="80900" grpId="0" animBg="1" autoUpdateAnimBg="0"/>
      <p:bldP spid="80901" grpId="0" animBg="1"/>
      <p:bldP spid="80902" grpId="0" animBg="1" autoUpdateAnimBg="0"/>
      <p:bldP spid="80903" grpId="0" animBg="1" autoUpdateAnimBg="0"/>
      <p:bldP spid="80904" grpId="0" animBg="1"/>
      <p:bldP spid="80905"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228600" y="76200"/>
            <a:ext cx="1828800" cy="381000"/>
          </a:xfrm>
          <a:ln w="28575">
            <a:solidFill>
              <a:schemeClr val="accent2"/>
            </a:solidFill>
            <a:miter lim="800000"/>
            <a:headEnd/>
            <a:tailEnd/>
          </a:ln>
        </p:spPr>
        <p:txBody>
          <a:bodyPr/>
          <a:lstStyle/>
          <a:p>
            <a:r>
              <a:rPr lang="en-US" altLang="en-US" sz="2800">
                <a:latin typeface="Tahoma" panose="020B0604030504040204" pitchFamily="34" charset="0"/>
              </a:rPr>
              <a:t>Contoh</a:t>
            </a:r>
          </a:p>
        </p:txBody>
      </p:sp>
      <p:sp>
        <p:nvSpPr>
          <p:cNvPr id="81923" name="Rectangle 3"/>
          <p:cNvSpPr>
            <a:spLocks noChangeArrowheads="1"/>
          </p:cNvSpPr>
          <p:nvPr/>
        </p:nvSpPr>
        <p:spPr bwMode="auto">
          <a:xfrm>
            <a:off x="152400" y="609600"/>
            <a:ext cx="89154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algn="l">
              <a:tabLst>
                <a:tab pos="457200" algn="l"/>
              </a:tabLst>
              <a:defRPr sz="2400">
                <a:solidFill>
                  <a:schemeClr val="tx1"/>
                </a:solidFill>
                <a:latin typeface="Times New Roman" panose="02020603050405020304" pitchFamily="18" charset="0"/>
              </a:defRPr>
            </a:lvl1pPr>
            <a:lvl2pPr algn="l">
              <a:tabLst>
                <a:tab pos="457200" algn="l"/>
              </a:tabLst>
              <a:defRPr sz="2400">
                <a:solidFill>
                  <a:schemeClr val="tx1"/>
                </a:solidFill>
                <a:latin typeface="Times New Roman" panose="02020603050405020304" pitchFamily="18" charset="0"/>
              </a:defRPr>
            </a:lvl2pPr>
            <a:lvl3pPr algn="l">
              <a:tabLst>
                <a:tab pos="457200" algn="l"/>
              </a:tabLst>
              <a:defRPr sz="2400">
                <a:solidFill>
                  <a:schemeClr val="tx1"/>
                </a:solidFill>
                <a:latin typeface="Times New Roman" panose="02020603050405020304" pitchFamily="18" charset="0"/>
              </a:defRPr>
            </a:lvl3pPr>
            <a:lvl4pPr algn="l">
              <a:tabLst>
                <a:tab pos="457200" algn="l"/>
              </a:tabLst>
              <a:defRPr sz="2400">
                <a:solidFill>
                  <a:schemeClr val="tx1"/>
                </a:solidFill>
                <a:latin typeface="Times New Roman" panose="02020603050405020304" pitchFamily="18" charset="0"/>
              </a:defRPr>
            </a:lvl4pPr>
            <a:lvl5pPr algn="l">
              <a:tabLst>
                <a:tab pos="457200" algn="l"/>
              </a:tabLst>
              <a:defRPr sz="2400">
                <a:solidFill>
                  <a:schemeClr val="tx1"/>
                </a:solidFill>
                <a:latin typeface="Times New Roman" panose="02020603050405020304" pitchFamily="18" charset="0"/>
              </a:defRPr>
            </a:lvl5pPr>
            <a:lvl6pPr fontAlgn="base">
              <a:spcBef>
                <a:spcPct val="0"/>
              </a:spcBef>
              <a:spcAft>
                <a:spcPct val="0"/>
              </a:spcAft>
              <a:tabLst>
                <a:tab pos="457200" algn="l"/>
              </a:tabLst>
              <a:defRPr sz="2400">
                <a:solidFill>
                  <a:schemeClr val="tx1"/>
                </a:solidFill>
                <a:latin typeface="Times New Roman" panose="02020603050405020304" pitchFamily="18" charset="0"/>
              </a:defRPr>
            </a:lvl6pPr>
            <a:lvl7pPr fontAlgn="base">
              <a:spcBef>
                <a:spcPct val="0"/>
              </a:spcBef>
              <a:spcAft>
                <a:spcPct val="0"/>
              </a:spcAft>
              <a:tabLst>
                <a:tab pos="457200" algn="l"/>
              </a:tabLst>
              <a:defRPr sz="2400">
                <a:solidFill>
                  <a:schemeClr val="tx1"/>
                </a:solidFill>
                <a:latin typeface="Times New Roman" panose="02020603050405020304" pitchFamily="18" charset="0"/>
              </a:defRPr>
            </a:lvl7pPr>
            <a:lvl8pPr fontAlgn="base">
              <a:spcBef>
                <a:spcPct val="0"/>
              </a:spcBef>
              <a:spcAft>
                <a:spcPct val="0"/>
              </a:spcAft>
              <a:tabLst>
                <a:tab pos="457200" algn="l"/>
              </a:tabLst>
              <a:defRPr sz="2400">
                <a:solidFill>
                  <a:schemeClr val="tx1"/>
                </a:solidFill>
                <a:latin typeface="Times New Roman" panose="02020603050405020304" pitchFamily="18" charset="0"/>
              </a:defRPr>
            </a:lvl8pPr>
            <a:lvl9pPr fontAlgn="base">
              <a:spcBef>
                <a:spcPct val="0"/>
              </a:spcBef>
              <a:spcAft>
                <a:spcPct val="0"/>
              </a:spcAft>
              <a:tabLst>
                <a:tab pos="457200" algn="l"/>
              </a:tabLst>
              <a:defRPr sz="2400">
                <a:solidFill>
                  <a:schemeClr val="tx1"/>
                </a:solidFill>
                <a:latin typeface="Times New Roman" panose="02020603050405020304" pitchFamily="18" charset="0"/>
              </a:defRPr>
            </a:lvl9pPr>
          </a:lstStyle>
          <a:p>
            <a:pPr algn="ctr"/>
            <a:r>
              <a:rPr lang="en-GB" altLang="en-US" sz="2000" u="none">
                <a:latin typeface="Tahoma" panose="020B0604030504040204" pitchFamily="34" charset="0"/>
              </a:rPr>
              <a:t>Misalkan PT Yupiter tersebut dalam tahun buku 2009 omset penjualan komputernya tidak lebih dari Rp600juta.</a:t>
            </a:r>
          </a:p>
        </p:txBody>
      </p:sp>
      <p:sp>
        <p:nvSpPr>
          <p:cNvPr id="81924" name="Rectangle 4"/>
          <p:cNvSpPr>
            <a:spLocks noChangeArrowheads="1"/>
          </p:cNvSpPr>
          <p:nvPr/>
        </p:nvSpPr>
        <p:spPr bwMode="auto">
          <a:xfrm>
            <a:off x="152400" y="1879600"/>
            <a:ext cx="88392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PT Yupiter merupakan PENGUSAHA KECIL dan dengan permohonan, pengukuhan PKP dapat dicabut.</a:t>
            </a:r>
          </a:p>
        </p:txBody>
      </p:sp>
      <p:sp>
        <p:nvSpPr>
          <p:cNvPr id="81925" name="AutoShape 5"/>
          <p:cNvSpPr>
            <a:spLocks noChangeArrowheads="1"/>
          </p:cNvSpPr>
          <p:nvPr/>
        </p:nvSpPr>
        <p:spPr bwMode="auto">
          <a:xfrm>
            <a:off x="3733800" y="1371600"/>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927" name="Rectangle 7"/>
          <p:cNvSpPr>
            <a:spLocks noChangeArrowheads="1"/>
          </p:cNvSpPr>
          <p:nvPr/>
        </p:nvSpPr>
        <p:spPr bwMode="auto">
          <a:xfrm>
            <a:off x="152400" y="3200400"/>
            <a:ext cx="88392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Tahoma" panose="020B0604030504040204" pitchFamily="34" charset="0"/>
              </a:rPr>
              <a:t>Setelah pengukuhan PKP dicabut, apabila </a:t>
            </a:r>
            <a:r>
              <a:rPr lang="en-US" altLang="en-US" sz="2000" u="none">
                <a:latin typeface="Tahoma" panose="020B0604030504040204" pitchFamily="34" charset="0"/>
                <a:cs typeface="Times New Roman" panose="02020603050405020304" pitchFamily="18" charset="0"/>
              </a:rPr>
              <a:t>sampai dengan suatu masa pajak dalam suatu tahun buku OMSET BKP dan atau JKP lebih dari Rp600juta</a:t>
            </a:r>
            <a:endParaRPr lang="en-GB" altLang="en-US" sz="2000" u="none">
              <a:latin typeface="Tahoma" panose="020B0604030504040204" pitchFamily="34" charset="0"/>
            </a:endParaRPr>
          </a:p>
        </p:txBody>
      </p:sp>
      <p:sp>
        <p:nvSpPr>
          <p:cNvPr id="81928" name="AutoShape 8"/>
          <p:cNvSpPr>
            <a:spLocks noChangeArrowheads="1"/>
          </p:cNvSpPr>
          <p:nvPr/>
        </p:nvSpPr>
        <p:spPr bwMode="auto">
          <a:xfrm>
            <a:off x="3733800" y="26670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929" name="Rectangle 9"/>
          <p:cNvSpPr>
            <a:spLocks noChangeArrowheads="1"/>
          </p:cNvSpPr>
          <p:nvPr/>
        </p:nvSpPr>
        <p:spPr bwMode="auto">
          <a:xfrm>
            <a:off x="152400" y="4495800"/>
            <a:ext cx="88392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PT Yupiter wajib melaporkan usahanya untuk dikukuhkan sebagai PKP </a:t>
            </a:r>
            <a:r>
              <a:rPr lang="en-US" altLang="en-US" sz="2000" b="1" u="none">
                <a:latin typeface="Tahoma" panose="020B0604030504040204" pitchFamily="34" charset="0"/>
                <a:cs typeface="Times New Roman" panose="02020603050405020304" pitchFamily="18" charset="0"/>
              </a:rPr>
              <a:t>paling lambat akhir masa pajak berikutnya</a:t>
            </a:r>
            <a:endParaRPr lang="en-GB" altLang="en-US" sz="2000" b="1" u="none">
              <a:latin typeface="Tahoma" panose="020B0604030504040204" pitchFamily="34" charset="0"/>
              <a:cs typeface="Times New Roman" panose="02020603050405020304" pitchFamily="18" charset="0"/>
            </a:endParaRPr>
          </a:p>
        </p:txBody>
      </p:sp>
      <p:sp>
        <p:nvSpPr>
          <p:cNvPr id="81930" name="AutoShape 10"/>
          <p:cNvSpPr>
            <a:spLocks noChangeArrowheads="1"/>
          </p:cNvSpPr>
          <p:nvPr/>
        </p:nvSpPr>
        <p:spPr bwMode="auto">
          <a:xfrm>
            <a:off x="3733800" y="39624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22"/>
                                        </p:tgtEl>
                                        <p:attrNameLst>
                                          <p:attrName>style.visibility</p:attrName>
                                        </p:attrNameLst>
                                      </p:cBhvr>
                                      <p:to>
                                        <p:strVal val="visible"/>
                                      </p:to>
                                    </p:set>
                                    <p:anim calcmode="lin" valueType="num">
                                      <p:cBhvr additive="base">
                                        <p:cTn id="7" dur="500" fill="hold"/>
                                        <p:tgtEl>
                                          <p:spTgt spid="81922"/>
                                        </p:tgtEl>
                                        <p:attrNameLst>
                                          <p:attrName>ppt_x</p:attrName>
                                        </p:attrNameLst>
                                      </p:cBhvr>
                                      <p:tavLst>
                                        <p:tav tm="0">
                                          <p:val>
                                            <p:strVal val="0-#ppt_w/2"/>
                                          </p:val>
                                        </p:tav>
                                        <p:tav tm="100000">
                                          <p:val>
                                            <p:strVal val="#ppt_x"/>
                                          </p:val>
                                        </p:tav>
                                      </p:tavLst>
                                    </p:anim>
                                    <p:anim calcmode="lin" valueType="num">
                                      <p:cBhvr additive="base">
                                        <p:cTn id="8" dur="500" fill="hold"/>
                                        <p:tgtEl>
                                          <p:spTgt spid="8192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23"/>
                                        </p:tgtEl>
                                        <p:attrNameLst>
                                          <p:attrName>style.visibility</p:attrName>
                                        </p:attrNameLst>
                                      </p:cBhvr>
                                      <p:to>
                                        <p:strVal val="visible"/>
                                      </p:to>
                                    </p:set>
                                    <p:anim calcmode="lin" valueType="num">
                                      <p:cBhvr additive="base">
                                        <p:cTn id="13" dur="500" fill="hold"/>
                                        <p:tgtEl>
                                          <p:spTgt spid="81923"/>
                                        </p:tgtEl>
                                        <p:attrNameLst>
                                          <p:attrName>ppt_x</p:attrName>
                                        </p:attrNameLst>
                                      </p:cBhvr>
                                      <p:tavLst>
                                        <p:tav tm="0">
                                          <p:val>
                                            <p:strVal val="0-#ppt_w/2"/>
                                          </p:val>
                                        </p:tav>
                                        <p:tav tm="100000">
                                          <p:val>
                                            <p:strVal val="#ppt_x"/>
                                          </p:val>
                                        </p:tav>
                                      </p:tavLst>
                                    </p:anim>
                                    <p:anim calcmode="lin" valueType="num">
                                      <p:cBhvr additive="base">
                                        <p:cTn id="14" dur="500" fill="hold"/>
                                        <p:tgtEl>
                                          <p:spTgt spid="8192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25"/>
                                        </p:tgtEl>
                                        <p:attrNameLst>
                                          <p:attrName>style.visibility</p:attrName>
                                        </p:attrNameLst>
                                      </p:cBhvr>
                                      <p:to>
                                        <p:strVal val="visible"/>
                                      </p:to>
                                    </p:set>
                                    <p:anim calcmode="lin" valueType="num">
                                      <p:cBhvr additive="base">
                                        <p:cTn id="19" dur="500" fill="hold"/>
                                        <p:tgtEl>
                                          <p:spTgt spid="81925"/>
                                        </p:tgtEl>
                                        <p:attrNameLst>
                                          <p:attrName>ppt_x</p:attrName>
                                        </p:attrNameLst>
                                      </p:cBhvr>
                                      <p:tavLst>
                                        <p:tav tm="0">
                                          <p:val>
                                            <p:strVal val="0-#ppt_w/2"/>
                                          </p:val>
                                        </p:tav>
                                        <p:tav tm="100000">
                                          <p:val>
                                            <p:strVal val="#ppt_x"/>
                                          </p:val>
                                        </p:tav>
                                      </p:tavLst>
                                    </p:anim>
                                    <p:anim calcmode="lin" valueType="num">
                                      <p:cBhvr additive="base">
                                        <p:cTn id="20" dur="500" fill="hold"/>
                                        <p:tgtEl>
                                          <p:spTgt spid="8192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924"/>
                                        </p:tgtEl>
                                        <p:attrNameLst>
                                          <p:attrName>style.visibility</p:attrName>
                                        </p:attrNameLst>
                                      </p:cBhvr>
                                      <p:to>
                                        <p:strVal val="visible"/>
                                      </p:to>
                                    </p:set>
                                    <p:anim calcmode="lin" valueType="num">
                                      <p:cBhvr additive="base">
                                        <p:cTn id="25" dur="500" fill="hold"/>
                                        <p:tgtEl>
                                          <p:spTgt spid="81924"/>
                                        </p:tgtEl>
                                        <p:attrNameLst>
                                          <p:attrName>ppt_x</p:attrName>
                                        </p:attrNameLst>
                                      </p:cBhvr>
                                      <p:tavLst>
                                        <p:tav tm="0">
                                          <p:val>
                                            <p:strVal val="0-#ppt_w/2"/>
                                          </p:val>
                                        </p:tav>
                                        <p:tav tm="100000">
                                          <p:val>
                                            <p:strVal val="#ppt_x"/>
                                          </p:val>
                                        </p:tav>
                                      </p:tavLst>
                                    </p:anim>
                                    <p:anim calcmode="lin" valueType="num">
                                      <p:cBhvr additive="base">
                                        <p:cTn id="26" dur="500" fill="hold"/>
                                        <p:tgtEl>
                                          <p:spTgt spid="8192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928"/>
                                        </p:tgtEl>
                                        <p:attrNameLst>
                                          <p:attrName>style.visibility</p:attrName>
                                        </p:attrNameLst>
                                      </p:cBhvr>
                                      <p:to>
                                        <p:strVal val="visible"/>
                                      </p:to>
                                    </p:set>
                                    <p:anim calcmode="lin" valueType="num">
                                      <p:cBhvr additive="base">
                                        <p:cTn id="31" dur="500" fill="hold"/>
                                        <p:tgtEl>
                                          <p:spTgt spid="81928"/>
                                        </p:tgtEl>
                                        <p:attrNameLst>
                                          <p:attrName>ppt_x</p:attrName>
                                        </p:attrNameLst>
                                      </p:cBhvr>
                                      <p:tavLst>
                                        <p:tav tm="0">
                                          <p:val>
                                            <p:strVal val="0-#ppt_w/2"/>
                                          </p:val>
                                        </p:tav>
                                        <p:tav tm="100000">
                                          <p:val>
                                            <p:strVal val="#ppt_x"/>
                                          </p:val>
                                        </p:tav>
                                      </p:tavLst>
                                    </p:anim>
                                    <p:anim calcmode="lin" valueType="num">
                                      <p:cBhvr additive="base">
                                        <p:cTn id="32" dur="500" fill="hold"/>
                                        <p:tgtEl>
                                          <p:spTgt spid="8192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927"/>
                                        </p:tgtEl>
                                        <p:attrNameLst>
                                          <p:attrName>style.visibility</p:attrName>
                                        </p:attrNameLst>
                                      </p:cBhvr>
                                      <p:to>
                                        <p:strVal val="visible"/>
                                      </p:to>
                                    </p:set>
                                    <p:anim calcmode="lin" valueType="num">
                                      <p:cBhvr additive="base">
                                        <p:cTn id="37" dur="500" fill="hold"/>
                                        <p:tgtEl>
                                          <p:spTgt spid="81927"/>
                                        </p:tgtEl>
                                        <p:attrNameLst>
                                          <p:attrName>ppt_x</p:attrName>
                                        </p:attrNameLst>
                                      </p:cBhvr>
                                      <p:tavLst>
                                        <p:tav tm="0">
                                          <p:val>
                                            <p:strVal val="0-#ppt_w/2"/>
                                          </p:val>
                                        </p:tav>
                                        <p:tav tm="100000">
                                          <p:val>
                                            <p:strVal val="#ppt_x"/>
                                          </p:val>
                                        </p:tav>
                                      </p:tavLst>
                                    </p:anim>
                                    <p:anim calcmode="lin" valueType="num">
                                      <p:cBhvr additive="base">
                                        <p:cTn id="38" dur="500" fill="hold"/>
                                        <p:tgtEl>
                                          <p:spTgt spid="81927"/>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1930"/>
                                        </p:tgtEl>
                                        <p:attrNameLst>
                                          <p:attrName>style.visibility</p:attrName>
                                        </p:attrNameLst>
                                      </p:cBhvr>
                                      <p:to>
                                        <p:strVal val="visible"/>
                                      </p:to>
                                    </p:set>
                                    <p:anim calcmode="lin" valueType="num">
                                      <p:cBhvr additive="base">
                                        <p:cTn id="43" dur="500" fill="hold"/>
                                        <p:tgtEl>
                                          <p:spTgt spid="81930"/>
                                        </p:tgtEl>
                                        <p:attrNameLst>
                                          <p:attrName>ppt_x</p:attrName>
                                        </p:attrNameLst>
                                      </p:cBhvr>
                                      <p:tavLst>
                                        <p:tav tm="0">
                                          <p:val>
                                            <p:strVal val="0-#ppt_w/2"/>
                                          </p:val>
                                        </p:tav>
                                        <p:tav tm="100000">
                                          <p:val>
                                            <p:strVal val="#ppt_x"/>
                                          </p:val>
                                        </p:tav>
                                      </p:tavLst>
                                    </p:anim>
                                    <p:anim calcmode="lin" valueType="num">
                                      <p:cBhvr additive="base">
                                        <p:cTn id="44" dur="500" fill="hold"/>
                                        <p:tgtEl>
                                          <p:spTgt spid="81930"/>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1929"/>
                                        </p:tgtEl>
                                        <p:attrNameLst>
                                          <p:attrName>style.visibility</p:attrName>
                                        </p:attrNameLst>
                                      </p:cBhvr>
                                      <p:to>
                                        <p:strVal val="visible"/>
                                      </p:to>
                                    </p:set>
                                    <p:anim calcmode="lin" valueType="num">
                                      <p:cBhvr additive="base">
                                        <p:cTn id="49" dur="500" fill="hold"/>
                                        <p:tgtEl>
                                          <p:spTgt spid="81929"/>
                                        </p:tgtEl>
                                        <p:attrNameLst>
                                          <p:attrName>ppt_x</p:attrName>
                                        </p:attrNameLst>
                                      </p:cBhvr>
                                      <p:tavLst>
                                        <p:tav tm="0">
                                          <p:val>
                                            <p:strVal val="0-#ppt_w/2"/>
                                          </p:val>
                                        </p:tav>
                                        <p:tav tm="100000">
                                          <p:val>
                                            <p:strVal val="#ppt_x"/>
                                          </p:val>
                                        </p:tav>
                                      </p:tavLst>
                                    </p:anim>
                                    <p:anim calcmode="lin" valueType="num">
                                      <p:cBhvr additive="base">
                                        <p:cTn id="50" dur="500" fill="hold"/>
                                        <p:tgtEl>
                                          <p:spTgt spid="819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animBg="1" autoUpdateAnimBg="0"/>
      <p:bldP spid="81923" grpId="0" animBg="1" autoUpdateAnimBg="0"/>
      <p:bldP spid="81924" grpId="0" animBg="1" autoUpdateAnimBg="0"/>
      <p:bldP spid="81925" grpId="0" animBg="1"/>
      <p:bldP spid="81927" grpId="0" animBg="1" autoUpdateAnimBg="0"/>
      <p:bldP spid="81928" grpId="0" animBg="1"/>
      <p:bldP spid="81929" grpId="0" animBg="1" autoUpdateAnimBg="0"/>
      <p:bldP spid="81930"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990600" y="228600"/>
            <a:ext cx="7162800" cy="762000"/>
          </a:xfrm>
          <a:ln w="28575">
            <a:solidFill>
              <a:schemeClr val="accent2"/>
            </a:solidFill>
            <a:miter lim="800000"/>
            <a:headEnd/>
            <a:tailEnd/>
          </a:ln>
        </p:spPr>
        <p:txBody>
          <a:bodyPr/>
          <a:lstStyle/>
          <a:p>
            <a:r>
              <a:rPr lang="en-US" altLang="en-US" sz="4000">
                <a:latin typeface="Tahoma" panose="020B0604030504040204" pitchFamily="34" charset="0"/>
              </a:rPr>
              <a:t>NPWP dan PKP JABATAN</a:t>
            </a:r>
          </a:p>
        </p:txBody>
      </p:sp>
      <p:sp>
        <p:nvSpPr>
          <p:cNvPr id="74755" name="Rectangle 3"/>
          <p:cNvSpPr>
            <a:spLocks noChangeArrowheads="1"/>
          </p:cNvSpPr>
          <p:nvPr/>
        </p:nvSpPr>
        <p:spPr bwMode="auto">
          <a:xfrm>
            <a:off x="468313" y="1916113"/>
            <a:ext cx="8207375" cy="23114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Tahoma" panose="020B0604030504040204" pitchFamily="34" charset="0"/>
              </a:rPr>
              <a:t>Direktur Jenderal Pajak menerbitkan Nomor Pokok Wajib Pajak dan atau mengukuhkan Pengusaha Kena Pajak </a:t>
            </a:r>
            <a:r>
              <a:rPr lang="en-US" altLang="en-US" b="1">
                <a:solidFill>
                  <a:srgbClr val="990000"/>
                </a:solidFill>
                <a:latin typeface="Tahoma" panose="020B0604030504040204" pitchFamily="34" charset="0"/>
              </a:rPr>
              <a:t>secara jabatan</a:t>
            </a:r>
            <a:r>
              <a:rPr lang="en-US" altLang="en-US" u="none">
                <a:latin typeface="Tahoma" panose="020B0604030504040204" pitchFamily="34" charset="0"/>
              </a:rPr>
              <a:t>, </a:t>
            </a:r>
            <a:r>
              <a:rPr lang="en-US" altLang="en-US" b="1" u="none">
                <a:solidFill>
                  <a:schemeClr val="accent2"/>
                </a:solidFill>
                <a:latin typeface="Tahoma" panose="020B0604030504040204" pitchFamily="34" charset="0"/>
              </a:rPr>
              <a:t>apabila Wajib Pajak tidak melaksanakan kewajiban mendaftarkan diri dan atau Pengusaha Kena Pajak tidak melaporkan usahanya</a:t>
            </a:r>
            <a:r>
              <a:rPr lang="en-US" altLang="en-US" u="none">
                <a:latin typeface="Tahoma" panose="020B0604030504040204" pitchFamily="34" charset="0"/>
              </a:rPr>
              <a:t>.</a:t>
            </a:r>
          </a:p>
        </p:txBody>
      </p:sp>
      <p:sp>
        <p:nvSpPr>
          <p:cNvPr id="74756" name="AutoShape 4"/>
          <p:cNvSpPr>
            <a:spLocks noChangeArrowheads="1"/>
          </p:cNvSpPr>
          <p:nvPr/>
        </p:nvSpPr>
        <p:spPr bwMode="auto">
          <a:xfrm>
            <a:off x="3810000" y="1143000"/>
            <a:ext cx="990600" cy="685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57" name="AutoShape 5"/>
          <p:cNvSpPr>
            <a:spLocks noChangeArrowheads="1"/>
          </p:cNvSpPr>
          <p:nvPr/>
        </p:nvSpPr>
        <p:spPr bwMode="auto">
          <a:xfrm>
            <a:off x="1619250" y="4221163"/>
            <a:ext cx="431800" cy="576262"/>
          </a:xfrm>
          <a:prstGeom prst="downArrow">
            <a:avLst>
              <a:gd name="adj1" fmla="val 50000"/>
              <a:gd name="adj2" fmla="val 3336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74758" name="Rectangle 6"/>
          <p:cNvSpPr>
            <a:spLocks noChangeArrowheads="1"/>
          </p:cNvSpPr>
          <p:nvPr/>
        </p:nvSpPr>
        <p:spPr bwMode="auto">
          <a:xfrm>
            <a:off x="468313" y="4751388"/>
            <a:ext cx="8135937" cy="19272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i="1" u="none">
                <a:latin typeface="Tahoma" panose="020B0604030504040204" pitchFamily="34" charset="0"/>
              </a:rPr>
              <a:t>Dapat dilakukan apabila berdasarkan data yang diperoleh atau dimiliki oleh Dirjen Pajak ternyata orang pribadi atau badan atau Pengusaha tersebut telah memenuhi syarat untuk memperoleh Nomor Pokok Wajib Pajak dan atau dikukuhkan sebagai Pengusaha Kena Pajak.</a:t>
            </a:r>
          </a:p>
        </p:txBody>
      </p:sp>
      <p:sp>
        <p:nvSpPr>
          <p:cNvPr id="74759" name="Rectangle 7"/>
          <p:cNvSpPr>
            <a:spLocks noChangeArrowheads="1"/>
          </p:cNvSpPr>
          <p:nvPr/>
        </p:nvSpPr>
        <p:spPr bwMode="auto">
          <a:xfrm>
            <a:off x="4903788" y="1077913"/>
            <a:ext cx="2908300" cy="4064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pPr algn="l"/>
            <a:r>
              <a:rPr lang="en-US" altLang="en-US" sz="2000" u="none">
                <a:latin typeface="Tahoma" panose="020B0604030504040204" pitchFamily="34" charset="0"/>
              </a:rPr>
              <a:t>Pasal 2 angka 4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4754"/>
                                        </p:tgtEl>
                                        <p:attrNameLst>
                                          <p:attrName>style.visibility</p:attrName>
                                        </p:attrNameLst>
                                      </p:cBhvr>
                                      <p:to>
                                        <p:strVal val="visible"/>
                                      </p:to>
                                    </p:set>
                                    <p:anim calcmode="lin" valueType="num">
                                      <p:cBhvr additive="base">
                                        <p:cTn id="7" dur="500" fill="hold"/>
                                        <p:tgtEl>
                                          <p:spTgt spid="74754"/>
                                        </p:tgtEl>
                                        <p:attrNameLst>
                                          <p:attrName>ppt_x</p:attrName>
                                        </p:attrNameLst>
                                      </p:cBhvr>
                                      <p:tavLst>
                                        <p:tav tm="0">
                                          <p:val>
                                            <p:strVal val="0-#ppt_w/2"/>
                                          </p:val>
                                        </p:tav>
                                        <p:tav tm="100000">
                                          <p:val>
                                            <p:strVal val="#ppt_x"/>
                                          </p:val>
                                        </p:tav>
                                      </p:tavLst>
                                    </p:anim>
                                    <p:anim calcmode="lin" valueType="num">
                                      <p:cBhvr additive="base">
                                        <p:cTn id="8" dur="500" fill="hold"/>
                                        <p:tgtEl>
                                          <p:spTgt spid="7475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4756"/>
                                        </p:tgtEl>
                                        <p:attrNameLst>
                                          <p:attrName>style.visibility</p:attrName>
                                        </p:attrNameLst>
                                      </p:cBhvr>
                                      <p:to>
                                        <p:strVal val="visible"/>
                                      </p:to>
                                    </p:set>
                                    <p:anim calcmode="lin" valueType="num">
                                      <p:cBhvr additive="base">
                                        <p:cTn id="13" dur="500" fill="hold"/>
                                        <p:tgtEl>
                                          <p:spTgt spid="74756"/>
                                        </p:tgtEl>
                                        <p:attrNameLst>
                                          <p:attrName>ppt_x</p:attrName>
                                        </p:attrNameLst>
                                      </p:cBhvr>
                                      <p:tavLst>
                                        <p:tav tm="0">
                                          <p:val>
                                            <p:strVal val="0-#ppt_w/2"/>
                                          </p:val>
                                        </p:tav>
                                        <p:tav tm="100000">
                                          <p:val>
                                            <p:strVal val="#ppt_x"/>
                                          </p:val>
                                        </p:tav>
                                      </p:tavLst>
                                    </p:anim>
                                    <p:anim calcmode="lin" valueType="num">
                                      <p:cBhvr additive="base">
                                        <p:cTn id="14" dur="500" fill="hold"/>
                                        <p:tgtEl>
                                          <p:spTgt spid="7475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4755"/>
                                        </p:tgtEl>
                                        <p:attrNameLst>
                                          <p:attrName>style.visibility</p:attrName>
                                        </p:attrNameLst>
                                      </p:cBhvr>
                                      <p:to>
                                        <p:strVal val="visible"/>
                                      </p:to>
                                    </p:set>
                                    <p:anim calcmode="lin" valueType="num">
                                      <p:cBhvr additive="base">
                                        <p:cTn id="19" dur="500" fill="hold"/>
                                        <p:tgtEl>
                                          <p:spTgt spid="74755"/>
                                        </p:tgtEl>
                                        <p:attrNameLst>
                                          <p:attrName>ppt_x</p:attrName>
                                        </p:attrNameLst>
                                      </p:cBhvr>
                                      <p:tavLst>
                                        <p:tav tm="0">
                                          <p:val>
                                            <p:strVal val="0-#ppt_w/2"/>
                                          </p:val>
                                        </p:tav>
                                        <p:tav tm="100000">
                                          <p:val>
                                            <p:strVal val="#ppt_x"/>
                                          </p:val>
                                        </p:tav>
                                      </p:tavLst>
                                    </p:anim>
                                    <p:anim calcmode="lin" valueType="num">
                                      <p:cBhvr additive="base">
                                        <p:cTn id="20" dur="500" fill="hold"/>
                                        <p:tgtEl>
                                          <p:spTgt spid="7475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4757"/>
                                        </p:tgtEl>
                                        <p:attrNameLst>
                                          <p:attrName>style.visibility</p:attrName>
                                        </p:attrNameLst>
                                      </p:cBhvr>
                                      <p:to>
                                        <p:strVal val="visible"/>
                                      </p:to>
                                    </p:set>
                                    <p:anim calcmode="lin" valueType="num">
                                      <p:cBhvr additive="base">
                                        <p:cTn id="25" dur="500" fill="hold"/>
                                        <p:tgtEl>
                                          <p:spTgt spid="74757"/>
                                        </p:tgtEl>
                                        <p:attrNameLst>
                                          <p:attrName>ppt_x</p:attrName>
                                        </p:attrNameLst>
                                      </p:cBhvr>
                                      <p:tavLst>
                                        <p:tav tm="0">
                                          <p:val>
                                            <p:strVal val="#ppt_x"/>
                                          </p:val>
                                        </p:tav>
                                        <p:tav tm="100000">
                                          <p:val>
                                            <p:strVal val="#ppt_x"/>
                                          </p:val>
                                        </p:tav>
                                      </p:tavLst>
                                    </p:anim>
                                    <p:anim calcmode="lin" valueType="num">
                                      <p:cBhvr additive="base">
                                        <p:cTn id="26" dur="500" fill="hold"/>
                                        <p:tgtEl>
                                          <p:spTgt spid="7475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74758"/>
                                        </p:tgtEl>
                                        <p:attrNameLst>
                                          <p:attrName>style.visibility</p:attrName>
                                        </p:attrNameLst>
                                      </p:cBhvr>
                                      <p:to>
                                        <p:strVal val="visible"/>
                                      </p:to>
                                    </p:set>
                                    <p:anim calcmode="lin" valueType="num">
                                      <p:cBhvr>
                                        <p:cTn id="31" dur="500" fill="hold"/>
                                        <p:tgtEl>
                                          <p:spTgt spid="74758"/>
                                        </p:tgtEl>
                                        <p:attrNameLst>
                                          <p:attrName>ppt_w</p:attrName>
                                        </p:attrNameLst>
                                      </p:cBhvr>
                                      <p:tavLst>
                                        <p:tav tm="0">
                                          <p:val>
                                            <p:fltVal val="0"/>
                                          </p:val>
                                        </p:tav>
                                        <p:tav tm="100000">
                                          <p:val>
                                            <p:strVal val="#ppt_w"/>
                                          </p:val>
                                        </p:tav>
                                      </p:tavLst>
                                    </p:anim>
                                    <p:anim calcmode="lin" valueType="num">
                                      <p:cBhvr>
                                        <p:cTn id="32" dur="500" fill="hold"/>
                                        <p:tgtEl>
                                          <p:spTgt spid="747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animBg="1" autoUpdateAnimBg="0"/>
      <p:bldP spid="74755" grpId="0" animBg="1" autoUpdateAnimBg="0"/>
      <p:bldP spid="74756" grpId="0" animBg="1"/>
      <p:bldP spid="74757" grpId="0" animBg="1"/>
      <p:bldP spid="74758"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a:xfrm>
            <a:off x="611188" y="115888"/>
            <a:ext cx="7848600" cy="463550"/>
          </a:xfrm>
          <a:ln w="28575">
            <a:solidFill>
              <a:schemeClr val="accent2"/>
            </a:solidFill>
            <a:miter lim="800000"/>
            <a:headEnd/>
            <a:tailEnd/>
          </a:ln>
        </p:spPr>
        <p:txBody>
          <a:bodyPr/>
          <a:lstStyle/>
          <a:p>
            <a:r>
              <a:rPr lang="en-US" altLang="en-US" sz="2400">
                <a:latin typeface="Tahoma" panose="020B0604030504040204" pitchFamily="34" charset="0"/>
              </a:rPr>
              <a:t>Kewajiban Perpajakan untuk NPWP dan PKP JABATAN</a:t>
            </a:r>
          </a:p>
        </p:txBody>
      </p:sp>
      <p:sp>
        <p:nvSpPr>
          <p:cNvPr id="297987" name="Rectangle 3"/>
          <p:cNvSpPr>
            <a:spLocks noChangeArrowheads="1"/>
          </p:cNvSpPr>
          <p:nvPr/>
        </p:nvSpPr>
        <p:spPr bwMode="auto">
          <a:xfrm>
            <a:off x="468313" y="1052513"/>
            <a:ext cx="8207375" cy="2224087"/>
          </a:xfrm>
          <a:prstGeom prst="rect">
            <a:avLst/>
          </a:prstGeom>
          <a:noFill/>
          <a:ln w="2857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Kewajiban perpajakan bagi Wajib Pajak yang diterbitkan NPWP dan/atau yang dikukuhkan sebagai PKP secara jabatan </a:t>
            </a:r>
            <a:r>
              <a:rPr lang="en-US" altLang="en-US" sz="2000" b="1" u="none"/>
              <a:t>dimulai sejak saat Wajib Pajak memenuhi persyaratan subjektif dan objektif sesuai dengan ketentuan peraturan perundang-undangan perpajakan, paling lama 5 (lima) tahun sebelum diterbitkannya Nomor Pokok Wajib Pajak dan/atau dikukuhkannya sebagai Pengusaha Kena Pajak.</a:t>
            </a:r>
          </a:p>
        </p:txBody>
      </p:sp>
      <p:sp>
        <p:nvSpPr>
          <p:cNvPr id="297988" name="AutoShape 4"/>
          <p:cNvSpPr>
            <a:spLocks noChangeArrowheads="1"/>
          </p:cNvSpPr>
          <p:nvPr/>
        </p:nvSpPr>
        <p:spPr bwMode="auto">
          <a:xfrm>
            <a:off x="3954463" y="620713"/>
            <a:ext cx="762000" cy="414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991" name="Rectangle 7"/>
          <p:cNvSpPr>
            <a:spLocks noChangeArrowheads="1"/>
          </p:cNvSpPr>
          <p:nvPr/>
        </p:nvSpPr>
        <p:spPr bwMode="auto">
          <a:xfrm>
            <a:off x="5634038" y="620713"/>
            <a:ext cx="3041650" cy="4064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pPr algn="l"/>
            <a:r>
              <a:rPr lang="en-US" altLang="en-US" sz="2000" u="none">
                <a:latin typeface="Tahoma" panose="020B0604030504040204" pitchFamily="34" charset="0"/>
              </a:rPr>
              <a:t>Pasal 2 angka 4a UU KUP</a:t>
            </a:r>
          </a:p>
        </p:txBody>
      </p:sp>
      <p:sp>
        <p:nvSpPr>
          <p:cNvPr id="297992" name="Rectangle 8"/>
          <p:cNvSpPr>
            <a:spLocks noChangeArrowheads="1"/>
          </p:cNvSpPr>
          <p:nvPr/>
        </p:nvSpPr>
        <p:spPr bwMode="auto">
          <a:xfrm>
            <a:off x="323850" y="3429000"/>
            <a:ext cx="8351838" cy="174942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1800" b="1" u="none"/>
              <a:t>M</a:t>
            </a:r>
            <a:r>
              <a:rPr lang="id-ID" altLang="en-US" sz="1800" b="1" u="none"/>
              <a:t>isalnya terhadap Wajib Pajak diterbitkan Nomor Pokok Wajib Pajak secara jabatan pada tahun 2008 dan ternyata Wajib Pajak telah memenuhi persyaratan subjektif dan objektif sesuai dengan ketentuan peraturan perundang-undangan perpajakan terhitung sejak tahun 200</a:t>
            </a:r>
            <a:r>
              <a:rPr lang="en-US" altLang="en-US" sz="1800" b="1" u="none"/>
              <a:t>3</a:t>
            </a:r>
            <a:r>
              <a:rPr lang="id-ID" altLang="en-US" sz="1800" b="1" u="none"/>
              <a:t>, kewajiban perpajakannya timbul terhitung sejak tahun 200</a:t>
            </a:r>
            <a:r>
              <a:rPr lang="en-US" altLang="en-US" sz="1800" b="1" u="none"/>
              <a:t>3</a:t>
            </a:r>
            <a:r>
              <a:rPr lang="id-ID" altLang="en-US" sz="1800" b="1" u="none"/>
              <a:t>.</a:t>
            </a:r>
            <a:r>
              <a:rPr lang="en-US" altLang="en-US" sz="1800" b="1" u="none"/>
              <a:t> </a:t>
            </a:r>
          </a:p>
        </p:txBody>
      </p:sp>
      <p:sp>
        <p:nvSpPr>
          <p:cNvPr id="297993" name="AutoShape 9"/>
          <p:cNvSpPr>
            <a:spLocks noChangeArrowheads="1"/>
          </p:cNvSpPr>
          <p:nvPr/>
        </p:nvSpPr>
        <p:spPr bwMode="auto">
          <a:xfrm>
            <a:off x="179388" y="3357563"/>
            <a:ext cx="288925"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994" name="AutoShape 10"/>
          <p:cNvSpPr>
            <a:spLocks noChangeArrowheads="1"/>
          </p:cNvSpPr>
          <p:nvPr/>
        </p:nvSpPr>
        <p:spPr bwMode="auto">
          <a:xfrm>
            <a:off x="8027988" y="3213100"/>
            <a:ext cx="288925" cy="503238"/>
          </a:xfrm>
          <a:prstGeom prst="downArrow">
            <a:avLst>
              <a:gd name="adj1" fmla="val 50000"/>
              <a:gd name="adj2" fmla="val 4354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995" name="Rectangle 11"/>
          <p:cNvSpPr>
            <a:spLocks noChangeArrowheads="1"/>
          </p:cNvSpPr>
          <p:nvPr/>
        </p:nvSpPr>
        <p:spPr bwMode="auto">
          <a:xfrm>
            <a:off x="323850" y="5267325"/>
            <a:ext cx="8351838" cy="1474788"/>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1800" b="1" u="none">
                <a:latin typeface="Arial Narrow" panose="020B0606020202030204" pitchFamily="34" charset="0"/>
              </a:rPr>
              <a:t>Terhadap kekurangan pembayaran pajak sebagai akibat NPWP dan pengukuhan PKP secara jabatan dikenai sanksi administrasi berupa bunga 2% per bulan paling lama 24 bulan dihitung sejak saat terutangnya pajak atau berakhirnya Masa Pajak, bagian Tahun Pajak, atau Tahun Pajak sampai dengan diterbitkannya SKPKB.</a:t>
            </a:r>
          </a:p>
          <a:p>
            <a:r>
              <a:rPr lang="en-US" altLang="en-US" sz="1800" b="1" u="none">
                <a:latin typeface="Arial Narrow" panose="020B0606020202030204" pitchFamily="34" charset="0"/>
              </a:rPr>
              <a:t>(Pasal 13 ayat 2 UU KUP)</a:t>
            </a:r>
          </a:p>
        </p:txBody>
      </p:sp>
      <p:sp>
        <p:nvSpPr>
          <p:cNvPr id="297996" name="AutoShape 12"/>
          <p:cNvSpPr>
            <a:spLocks noChangeArrowheads="1"/>
          </p:cNvSpPr>
          <p:nvPr/>
        </p:nvSpPr>
        <p:spPr bwMode="auto">
          <a:xfrm>
            <a:off x="8315325" y="5086350"/>
            <a:ext cx="288925" cy="503238"/>
          </a:xfrm>
          <a:prstGeom prst="downArrow">
            <a:avLst>
              <a:gd name="adj1" fmla="val 50000"/>
              <a:gd name="adj2" fmla="val 4354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7986"/>
                                        </p:tgtEl>
                                        <p:attrNameLst>
                                          <p:attrName>style.visibility</p:attrName>
                                        </p:attrNameLst>
                                      </p:cBhvr>
                                      <p:to>
                                        <p:strVal val="visible"/>
                                      </p:to>
                                    </p:set>
                                    <p:anim calcmode="lin" valueType="num">
                                      <p:cBhvr additive="base">
                                        <p:cTn id="7" dur="500" fill="hold"/>
                                        <p:tgtEl>
                                          <p:spTgt spid="297986"/>
                                        </p:tgtEl>
                                        <p:attrNameLst>
                                          <p:attrName>ppt_x</p:attrName>
                                        </p:attrNameLst>
                                      </p:cBhvr>
                                      <p:tavLst>
                                        <p:tav tm="0">
                                          <p:val>
                                            <p:strVal val="0-#ppt_w/2"/>
                                          </p:val>
                                        </p:tav>
                                        <p:tav tm="100000">
                                          <p:val>
                                            <p:strVal val="#ppt_x"/>
                                          </p:val>
                                        </p:tav>
                                      </p:tavLst>
                                    </p:anim>
                                    <p:anim calcmode="lin" valueType="num">
                                      <p:cBhvr additive="base">
                                        <p:cTn id="8" dur="500" fill="hold"/>
                                        <p:tgtEl>
                                          <p:spTgt spid="29798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97991"/>
                                        </p:tgtEl>
                                        <p:attrNameLst>
                                          <p:attrName>style.visibility</p:attrName>
                                        </p:attrNameLst>
                                      </p:cBhvr>
                                      <p:to>
                                        <p:strVal val="visible"/>
                                      </p:to>
                                    </p:set>
                                    <p:anim calcmode="lin" valueType="num">
                                      <p:cBhvr>
                                        <p:cTn id="13" dur="500" fill="hold"/>
                                        <p:tgtEl>
                                          <p:spTgt spid="297991"/>
                                        </p:tgtEl>
                                        <p:attrNameLst>
                                          <p:attrName>ppt_w</p:attrName>
                                        </p:attrNameLst>
                                      </p:cBhvr>
                                      <p:tavLst>
                                        <p:tav tm="0">
                                          <p:val>
                                            <p:fltVal val="0"/>
                                          </p:val>
                                        </p:tav>
                                        <p:tav tm="100000">
                                          <p:val>
                                            <p:strVal val="#ppt_w"/>
                                          </p:val>
                                        </p:tav>
                                      </p:tavLst>
                                    </p:anim>
                                    <p:anim calcmode="lin" valueType="num">
                                      <p:cBhvr>
                                        <p:cTn id="14" dur="500" fill="hold"/>
                                        <p:tgtEl>
                                          <p:spTgt spid="297991"/>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7988"/>
                                        </p:tgtEl>
                                        <p:attrNameLst>
                                          <p:attrName>style.visibility</p:attrName>
                                        </p:attrNameLst>
                                      </p:cBhvr>
                                      <p:to>
                                        <p:strVal val="visible"/>
                                      </p:to>
                                    </p:set>
                                    <p:anim calcmode="lin" valueType="num">
                                      <p:cBhvr additive="base">
                                        <p:cTn id="19" dur="500" fill="hold"/>
                                        <p:tgtEl>
                                          <p:spTgt spid="297988"/>
                                        </p:tgtEl>
                                        <p:attrNameLst>
                                          <p:attrName>ppt_x</p:attrName>
                                        </p:attrNameLst>
                                      </p:cBhvr>
                                      <p:tavLst>
                                        <p:tav tm="0">
                                          <p:val>
                                            <p:strVal val="0-#ppt_w/2"/>
                                          </p:val>
                                        </p:tav>
                                        <p:tav tm="100000">
                                          <p:val>
                                            <p:strVal val="#ppt_x"/>
                                          </p:val>
                                        </p:tav>
                                      </p:tavLst>
                                    </p:anim>
                                    <p:anim calcmode="lin" valueType="num">
                                      <p:cBhvr additive="base">
                                        <p:cTn id="20" dur="500" fill="hold"/>
                                        <p:tgtEl>
                                          <p:spTgt spid="29798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97987"/>
                                        </p:tgtEl>
                                        <p:attrNameLst>
                                          <p:attrName>style.visibility</p:attrName>
                                        </p:attrNameLst>
                                      </p:cBhvr>
                                      <p:to>
                                        <p:strVal val="visible"/>
                                      </p:to>
                                    </p:set>
                                    <p:anim calcmode="lin" valueType="num">
                                      <p:cBhvr additive="base">
                                        <p:cTn id="25" dur="500" fill="hold"/>
                                        <p:tgtEl>
                                          <p:spTgt spid="297987"/>
                                        </p:tgtEl>
                                        <p:attrNameLst>
                                          <p:attrName>ppt_x</p:attrName>
                                        </p:attrNameLst>
                                      </p:cBhvr>
                                      <p:tavLst>
                                        <p:tav tm="0">
                                          <p:val>
                                            <p:strVal val="0-#ppt_w/2"/>
                                          </p:val>
                                        </p:tav>
                                        <p:tav tm="100000">
                                          <p:val>
                                            <p:strVal val="#ppt_x"/>
                                          </p:val>
                                        </p:tav>
                                      </p:tavLst>
                                    </p:anim>
                                    <p:anim calcmode="lin" valueType="num">
                                      <p:cBhvr additive="base">
                                        <p:cTn id="26" dur="500" fill="hold"/>
                                        <p:tgtEl>
                                          <p:spTgt spid="29798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7994"/>
                                        </p:tgtEl>
                                        <p:attrNameLst>
                                          <p:attrName>style.visibility</p:attrName>
                                        </p:attrNameLst>
                                      </p:cBhvr>
                                      <p:to>
                                        <p:strVal val="visible"/>
                                      </p:to>
                                    </p:set>
                                    <p:anim calcmode="lin" valueType="num">
                                      <p:cBhvr additive="base">
                                        <p:cTn id="31" dur="500" fill="hold"/>
                                        <p:tgtEl>
                                          <p:spTgt spid="297994"/>
                                        </p:tgtEl>
                                        <p:attrNameLst>
                                          <p:attrName>ppt_x</p:attrName>
                                        </p:attrNameLst>
                                      </p:cBhvr>
                                      <p:tavLst>
                                        <p:tav tm="0">
                                          <p:val>
                                            <p:strVal val="#ppt_x"/>
                                          </p:val>
                                        </p:tav>
                                        <p:tav tm="100000">
                                          <p:val>
                                            <p:strVal val="#ppt_x"/>
                                          </p:val>
                                        </p:tav>
                                      </p:tavLst>
                                    </p:anim>
                                    <p:anim calcmode="lin" valueType="num">
                                      <p:cBhvr additive="base">
                                        <p:cTn id="32" dur="500" fill="hold"/>
                                        <p:tgtEl>
                                          <p:spTgt spid="29799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97992"/>
                                        </p:tgtEl>
                                        <p:attrNameLst>
                                          <p:attrName>style.visibility</p:attrName>
                                        </p:attrNameLst>
                                      </p:cBhvr>
                                      <p:to>
                                        <p:strVal val="visible"/>
                                      </p:to>
                                    </p:set>
                                    <p:animEffect transition="in" filter="wipe(down)">
                                      <p:cBhvr>
                                        <p:cTn id="37" dur="500"/>
                                        <p:tgtEl>
                                          <p:spTgt spid="29799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297993"/>
                                        </p:tgtEl>
                                        <p:attrNameLst>
                                          <p:attrName>style.visibility</p:attrName>
                                        </p:attrNameLst>
                                      </p:cBhvr>
                                      <p:to>
                                        <p:strVal val="visible"/>
                                      </p:to>
                                    </p:set>
                                    <p:animEffect transition="in" filter="diamond(in)">
                                      <p:cBhvr>
                                        <p:cTn id="42" dur="2000"/>
                                        <p:tgtEl>
                                          <p:spTgt spid="29799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97996"/>
                                        </p:tgtEl>
                                        <p:attrNameLst>
                                          <p:attrName>style.visibility</p:attrName>
                                        </p:attrNameLst>
                                      </p:cBhvr>
                                      <p:to>
                                        <p:strVal val="visible"/>
                                      </p:to>
                                    </p:set>
                                    <p:anim calcmode="lin" valueType="num">
                                      <p:cBhvr additive="base">
                                        <p:cTn id="47" dur="500" fill="hold"/>
                                        <p:tgtEl>
                                          <p:spTgt spid="297996"/>
                                        </p:tgtEl>
                                        <p:attrNameLst>
                                          <p:attrName>ppt_x</p:attrName>
                                        </p:attrNameLst>
                                      </p:cBhvr>
                                      <p:tavLst>
                                        <p:tav tm="0">
                                          <p:val>
                                            <p:strVal val="#ppt_x"/>
                                          </p:val>
                                        </p:tav>
                                        <p:tav tm="100000">
                                          <p:val>
                                            <p:strVal val="#ppt_x"/>
                                          </p:val>
                                        </p:tav>
                                      </p:tavLst>
                                    </p:anim>
                                    <p:anim calcmode="lin" valueType="num">
                                      <p:cBhvr additive="base">
                                        <p:cTn id="48" dur="500" fill="hold"/>
                                        <p:tgtEl>
                                          <p:spTgt spid="297996"/>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297995"/>
                                        </p:tgtEl>
                                        <p:attrNameLst>
                                          <p:attrName>style.visibility</p:attrName>
                                        </p:attrNameLst>
                                      </p:cBhvr>
                                      <p:to>
                                        <p:strVal val="visible"/>
                                      </p:to>
                                    </p:set>
                                    <p:animEffect transition="in" filter="wipe(down)">
                                      <p:cBhvr>
                                        <p:cTn id="53" dur="500"/>
                                        <p:tgtEl>
                                          <p:spTgt spid="297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6" grpId="0" animBg="1" autoUpdateAnimBg="0"/>
      <p:bldP spid="297987" grpId="0" animBg="1" autoUpdateAnimBg="0"/>
      <p:bldP spid="297988" grpId="0" animBg="1"/>
      <p:bldP spid="297991" grpId="0" animBg="1"/>
      <p:bldP spid="297992" grpId="0" animBg="1"/>
      <p:bldP spid="297993" grpId="0" animBg="1"/>
      <p:bldP spid="297994" grpId="0" animBg="1"/>
      <p:bldP spid="297995" grpId="0" animBg="1"/>
      <p:bldP spid="297996"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042988" y="115888"/>
            <a:ext cx="6985000" cy="612775"/>
          </a:xfrm>
          <a:ln w="28575">
            <a:solidFill>
              <a:schemeClr val="accent2"/>
            </a:solidFill>
            <a:miter lim="800000"/>
            <a:headEnd/>
            <a:tailEnd/>
          </a:ln>
        </p:spPr>
        <p:txBody>
          <a:bodyPr/>
          <a:lstStyle/>
          <a:p>
            <a:r>
              <a:rPr lang="en-US" altLang="en-US" sz="3200" b="1">
                <a:latin typeface="Tahoma" panose="020B0604030504040204" pitchFamily="34" charset="0"/>
              </a:rPr>
              <a:t>TEMPAT MENDAFTARKAN DIRI</a:t>
            </a:r>
          </a:p>
        </p:txBody>
      </p:sp>
      <p:sp>
        <p:nvSpPr>
          <p:cNvPr id="72707" name="Rectangle 3"/>
          <p:cNvSpPr>
            <a:spLocks noChangeArrowheads="1"/>
          </p:cNvSpPr>
          <p:nvPr/>
        </p:nvSpPr>
        <p:spPr bwMode="auto">
          <a:xfrm>
            <a:off x="1524000" y="1190625"/>
            <a:ext cx="6019800" cy="790575"/>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200" u="none">
                <a:latin typeface="Tahoma" panose="020B0604030504040204" pitchFamily="34" charset="0"/>
              </a:rPr>
              <a:t>pada kantor Direktorat Jenderal Pajak yang wilayah kerjanya meliputi</a:t>
            </a:r>
          </a:p>
        </p:txBody>
      </p:sp>
      <p:sp>
        <p:nvSpPr>
          <p:cNvPr id="72708" name="AutoShape 4"/>
          <p:cNvSpPr>
            <a:spLocks noChangeArrowheads="1"/>
          </p:cNvSpPr>
          <p:nvPr/>
        </p:nvSpPr>
        <p:spPr bwMode="auto">
          <a:xfrm>
            <a:off x="4038600" y="76200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09" name="Line 5"/>
          <p:cNvSpPr>
            <a:spLocks noChangeShapeType="1"/>
          </p:cNvSpPr>
          <p:nvPr/>
        </p:nvSpPr>
        <p:spPr bwMode="auto">
          <a:xfrm flipH="1">
            <a:off x="1295400" y="1981200"/>
            <a:ext cx="2971800" cy="2286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0" name="Rectangle 6"/>
          <p:cNvSpPr>
            <a:spLocks noChangeArrowheads="1"/>
          </p:cNvSpPr>
          <p:nvPr/>
        </p:nvSpPr>
        <p:spPr bwMode="auto">
          <a:xfrm>
            <a:off x="304800" y="3200400"/>
            <a:ext cx="2287588" cy="4254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pPr algn="l"/>
            <a:r>
              <a:rPr lang="en-US" altLang="en-US" sz="2000" u="none">
                <a:latin typeface="Tahoma" panose="020B0604030504040204" pitchFamily="34" charset="0"/>
              </a:rPr>
              <a:t>tempat tinggal WP</a:t>
            </a:r>
          </a:p>
        </p:txBody>
      </p:sp>
      <p:sp>
        <p:nvSpPr>
          <p:cNvPr id="72711" name="Line 7"/>
          <p:cNvSpPr>
            <a:spLocks noChangeShapeType="1"/>
          </p:cNvSpPr>
          <p:nvPr/>
        </p:nvSpPr>
        <p:spPr bwMode="auto">
          <a:xfrm>
            <a:off x="4495800" y="1981200"/>
            <a:ext cx="0" cy="5334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2" name="Rectangle 8"/>
          <p:cNvSpPr>
            <a:spLocks noChangeArrowheads="1"/>
          </p:cNvSpPr>
          <p:nvPr/>
        </p:nvSpPr>
        <p:spPr bwMode="auto">
          <a:xfrm>
            <a:off x="2971800" y="3416300"/>
            <a:ext cx="2768600" cy="8509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Tahoma" panose="020B0604030504040204" pitchFamily="34" charset="0"/>
              </a:rPr>
              <a:t>tempat kedudukan Wajib Pajak </a:t>
            </a:r>
          </a:p>
        </p:txBody>
      </p:sp>
      <p:sp>
        <p:nvSpPr>
          <p:cNvPr id="72713" name="Line 9"/>
          <p:cNvSpPr>
            <a:spLocks noChangeShapeType="1"/>
          </p:cNvSpPr>
          <p:nvPr/>
        </p:nvSpPr>
        <p:spPr bwMode="auto">
          <a:xfrm>
            <a:off x="4648200" y="1981200"/>
            <a:ext cx="2743200" cy="3048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4" name="Rectangle 10"/>
          <p:cNvSpPr>
            <a:spLocks noChangeArrowheads="1"/>
          </p:cNvSpPr>
          <p:nvPr/>
        </p:nvSpPr>
        <p:spPr bwMode="auto">
          <a:xfrm>
            <a:off x="5994400" y="2362200"/>
            <a:ext cx="2768600" cy="8509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Tahoma" panose="020B0604030504040204" pitchFamily="34" charset="0"/>
              </a:rPr>
              <a:t>Ditetapkan oleh Dirjen Pajak</a:t>
            </a:r>
          </a:p>
        </p:txBody>
      </p:sp>
      <p:sp>
        <p:nvSpPr>
          <p:cNvPr id="72715" name="AutoShape 11"/>
          <p:cNvSpPr>
            <a:spLocks noChangeArrowheads="1"/>
          </p:cNvSpPr>
          <p:nvPr/>
        </p:nvSpPr>
        <p:spPr bwMode="auto">
          <a:xfrm>
            <a:off x="7010400" y="31242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17" name="Rectangle 13"/>
          <p:cNvSpPr>
            <a:spLocks noChangeArrowheads="1"/>
          </p:cNvSpPr>
          <p:nvPr/>
        </p:nvSpPr>
        <p:spPr bwMode="auto">
          <a:xfrm>
            <a:off x="6096000" y="3581400"/>
            <a:ext cx="2667000" cy="4254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Bagi WP tertentu</a:t>
            </a:r>
          </a:p>
        </p:txBody>
      </p:sp>
      <p:sp>
        <p:nvSpPr>
          <p:cNvPr id="72718" name="Rectangle 14"/>
          <p:cNvSpPr>
            <a:spLocks noChangeArrowheads="1"/>
          </p:cNvSpPr>
          <p:nvPr/>
        </p:nvSpPr>
        <p:spPr bwMode="auto">
          <a:xfrm>
            <a:off x="5867400" y="4070350"/>
            <a:ext cx="3200400" cy="19494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KPP BUMN, KPP PMA, KPP Badan &amp; Orang Asing, KPP Perusahaan Masuk Bursa, KPP WP Besar</a:t>
            </a:r>
          </a:p>
          <a:p>
            <a:r>
              <a:rPr lang="en-US" altLang="en-US" sz="2000" u="none">
                <a:latin typeface="Tahoma" panose="020B0604030504040204" pitchFamily="34" charset="0"/>
              </a:rPr>
              <a:t>(Kep-67/PJ./2004 jo Per-91/PJ/2005)</a:t>
            </a:r>
          </a:p>
        </p:txBody>
      </p:sp>
      <p:sp>
        <p:nvSpPr>
          <p:cNvPr id="72719" name="Rectangle 15"/>
          <p:cNvSpPr>
            <a:spLocks noChangeArrowheads="1"/>
          </p:cNvSpPr>
          <p:nvPr/>
        </p:nvSpPr>
        <p:spPr bwMode="auto">
          <a:xfrm>
            <a:off x="3581400" y="2514600"/>
            <a:ext cx="1905000" cy="4254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WP Badan</a:t>
            </a:r>
          </a:p>
        </p:txBody>
      </p:sp>
      <p:sp>
        <p:nvSpPr>
          <p:cNvPr id="72720" name="AutoShape 16"/>
          <p:cNvSpPr>
            <a:spLocks noChangeArrowheads="1"/>
          </p:cNvSpPr>
          <p:nvPr/>
        </p:nvSpPr>
        <p:spPr bwMode="auto">
          <a:xfrm>
            <a:off x="4114800" y="28956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1" name="AutoShape 17"/>
          <p:cNvSpPr>
            <a:spLocks noChangeArrowheads="1"/>
          </p:cNvSpPr>
          <p:nvPr/>
        </p:nvSpPr>
        <p:spPr bwMode="auto">
          <a:xfrm>
            <a:off x="1066800" y="27432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2" name="Rectangle 18"/>
          <p:cNvSpPr>
            <a:spLocks noChangeArrowheads="1"/>
          </p:cNvSpPr>
          <p:nvPr/>
        </p:nvSpPr>
        <p:spPr bwMode="auto">
          <a:xfrm>
            <a:off x="228600" y="2362200"/>
            <a:ext cx="2514600" cy="4254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WP Orang Pribadi</a:t>
            </a:r>
          </a:p>
        </p:txBody>
      </p:sp>
      <p:sp>
        <p:nvSpPr>
          <p:cNvPr id="72723" name="Rectangle 19"/>
          <p:cNvSpPr>
            <a:spLocks noChangeArrowheads="1"/>
          </p:cNvSpPr>
          <p:nvPr/>
        </p:nvSpPr>
        <p:spPr bwMode="auto">
          <a:xfrm>
            <a:off x="533400" y="5156200"/>
            <a:ext cx="5181600" cy="162560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i="1" u="none">
                <a:latin typeface="Tahoma" panose="020B0604030504040204" pitchFamily="34" charset="0"/>
              </a:rPr>
              <a:t>Dalam hal tempat tinggal atau tempat kedudukan Wajib Pajak berada dalam dua atau lebih wilayah kerja KPP, Direktur Jenderal Pajak dapat menetapkan KPP tempat Wajib Pajak terdaftar</a:t>
            </a:r>
          </a:p>
        </p:txBody>
      </p:sp>
      <p:sp>
        <p:nvSpPr>
          <p:cNvPr id="72724" name="AutoShape 20"/>
          <p:cNvSpPr>
            <a:spLocks noChangeArrowheads="1"/>
          </p:cNvSpPr>
          <p:nvPr/>
        </p:nvSpPr>
        <p:spPr bwMode="auto">
          <a:xfrm>
            <a:off x="381000" y="5105400"/>
            <a:ext cx="381000" cy="457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505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5" name="Rectangle 21"/>
          <p:cNvSpPr>
            <a:spLocks noChangeArrowheads="1"/>
          </p:cNvSpPr>
          <p:nvPr/>
        </p:nvSpPr>
        <p:spPr bwMode="auto">
          <a:xfrm>
            <a:off x="304800" y="3689350"/>
            <a:ext cx="2514600" cy="13398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rPr>
              <a:t>&amp;/tempat kegiatan usaha, apabila WP OP melakukan kegiatan usaha</a:t>
            </a:r>
          </a:p>
        </p:txBody>
      </p:sp>
      <p:sp>
        <p:nvSpPr>
          <p:cNvPr id="72726" name="AutoShape 22"/>
          <p:cNvSpPr>
            <a:spLocks noChangeArrowheads="1"/>
          </p:cNvSpPr>
          <p:nvPr/>
        </p:nvSpPr>
        <p:spPr bwMode="auto">
          <a:xfrm>
            <a:off x="179388" y="188913"/>
            <a:ext cx="360362" cy="360362"/>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2706"/>
                                        </p:tgtEl>
                                        <p:attrNameLst>
                                          <p:attrName>style.visibility</p:attrName>
                                        </p:attrNameLst>
                                      </p:cBhvr>
                                      <p:to>
                                        <p:strVal val="visible"/>
                                      </p:to>
                                    </p:set>
                                    <p:anim calcmode="lin" valueType="num">
                                      <p:cBhvr additive="base">
                                        <p:cTn id="7" dur="500" fill="hold"/>
                                        <p:tgtEl>
                                          <p:spTgt spid="72706"/>
                                        </p:tgtEl>
                                        <p:attrNameLst>
                                          <p:attrName>ppt_x</p:attrName>
                                        </p:attrNameLst>
                                      </p:cBhvr>
                                      <p:tavLst>
                                        <p:tav tm="0">
                                          <p:val>
                                            <p:strVal val="0-#ppt_w/2"/>
                                          </p:val>
                                        </p:tav>
                                        <p:tav tm="100000">
                                          <p:val>
                                            <p:strVal val="#ppt_x"/>
                                          </p:val>
                                        </p:tav>
                                      </p:tavLst>
                                    </p:anim>
                                    <p:anim calcmode="lin" valueType="num">
                                      <p:cBhvr additive="base">
                                        <p:cTn id="8" dur="500" fill="hold"/>
                                        <p:tgtEl>
                                          <p:spTgt spid="7270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2708"/>
                                        </p:tgtEl>
                                        <p:attrNameLst>
                                          <p:attrName>style.visibility</p:attrName>
                                        </p:attrNameLst>
                                      </p:cBhvr>
                                      <p:to>
                                        <p:strVal val="visible"/>
                                      </p:to>
                                    </p:set>
                                    <p:anim calcmode="lin" valueType="num">
                                      <p:cBhvr additive="base">
                                        <p:cTn id="13" dur="500" fill="hold"/>
                                        <p:tgtEl>
                                          <p:spTgt spid="72708"/>
                                        </p:tgtEl>
                                        <p:attrNameLst>
                                          <p:attrName>ppt_x</p:attrName>
                                        </p:attrNameLst>
                                      </p:cBhvr>
                                      <p:tavLst>
                                        <p:tav tm="0">
                                          <p:val>
                                            <p:strVal val="0-#ppt_w/2"/>
                                          </p:val>
                                        </p:tav>
                                        <p:tav tm="100000">
                                          <p:val>
                                            <p:strVal val="#ppt_x"/>
                                          </p:val>
                                        </p:tav>
                                      </p:tavLst>
                                    </p:anim>
                                    <p:anim calcmode="lin" valueType="num">
                                      <p:cBhvr additive="base">
                                        <p:cTn id="14" dur="500" fill="hold"/>
                                        <p:tgtEl>
                                          <p:spTgt spid="7270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2707"/>
                                        </p:tgtEl>
                                        <p:attrNameLst>
                                          <p:attrName>style.visibility</p:attrName>
                                        </p:attrNameLst>
                                      </p:cBhvr>
                                      <p:to>
                                        <p:strVal val="visible"/>
                                      </p:to>
                                    </p:set>
                                    <p:anim calcmode="lin" valueType="num">
                                      <p:cBhvr additive="base">
                                        <p:cTn id="19" dur="500" fill="hold"/>
                                        <p:tgtEl>
                                          <p:spTgt spid="72707"/>
                                        </p:tgtEl>
                                        <p:attrNameLst>
                                          <p:attrName>ppt_x</p:attrName>
                                        </p:attrNameLst>
                                      </p:cBhvr>
                                      <p:tavLst>
                                        <p:tav tm="0">
                                          <p:val>
                                            <p:strVal val="0-#ppt_w/2"/>
                                          </p:val>
                                        </p:tav>
                                        <p:tav tm="100000">
                                          <p:val>
                                            <p:strVal val="#ppt_x"/>
                                          </p:val>
                                        </p:tav>
                                      </p:tavLst>
                                    </p:anim>
                                    <p:anim calcmode="lin" valueType="num">
                                      <p:cBhvr additive="base">
                                        <p:cTn id="20" dur="500" fill="hold"/>
                                        <p:tgtEl>
                                          <p:spTgt spid="7270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2709"/>
                                        </p:tgtEl>
                                        <p:attrNameLst>
                                          <p:attrName>style.visibility</p:attrName>
                                        </p:attrNameLst>
                                      </p:cBhvr>
                                      <p:to>
                                        <p:strVal val="visible"/>
                                      </p:to>
                                    </p:set>
                                    <p:anim calcmode="lin" valueType="num">
                                      <p:cBhvr additive="base">
                                        <p:cTn id="25" dur="500" fill="hold"/>
                                        <p:tgtEl>
                                          <p:spTgt spid="72709"/>
                                        </p:tgtEl>
                                        <p:attrNameLst>
                                          <p:attrName>ppt_x</p:attrName>
                                        </p:attrNameLst>
                                      </p:cBhvr>
                                      <p:tavLst>
                                        <p:tav tm="0">
                                          <p:val>
                                            <p:strVal val="0-#ppt_w/2"/>
                                          </p:val>
                                        </p:tav>
                                        <p:tav tm="100000">
                                          <p:val>
                                            <p:strVal val="#ppt_x"/>
                                          </p:val>
                                        </p:tav>
                                      </p:tavLst>
                                    </p:anim>
                                    <p:anim calcmode="lin" valueType="num">
                                      <p:cBhvr additive="base">
                                        <p:cTn id="26" dur="500" fill="hold"/>
                                        <p:tgtEl>
                                          <p:spTgt spid="7270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2722"/>
                                        </p:tgtEl>
                                        <p:attrNameLst>
                                          <p:attrName>style.visibility</p:attrName>
                                        </p:attrNameLst>
                                      </p:cBhvr>
                                      <p:to>
                                        <p:strVal val="visible"/>
                                      </p:to>
                                    </p:set>
                                    <p:anim calcmode="lin" valueType="num">
                                      <p:cBhvr additive="base">
                                        <p:cTn id="31" dur="500" fill="hold"/>
                                        <p:tgtEl>
                                          <p:spTgt spid="72722"/>
                                        </p:tgtEl>
                                        <p:attrNameLst>
                                          <p:attrName>ppt_x</p:attrName>
                                        </p:attrNameLst>
                                      </p:cBhvr>
                                      <p:tavLst>
                                        <p:tav tm="0">
                                          <p:val>
                                            <p:strVal val="0-#ppt_w/2"/>
                                          </p:val>
                                        </p:tav>
                                        <p:tav tm="100000">
                                          <p:val>
                                            <p:strVal val="#ppt_x"/>
                                          </p:val>
                                        </p:tav>
                                      </p:tavLst>
                                    </p:anim>
                                    <p:anim calcmode="lin" valueType="num">
                                      <p:cBhvr additive="base">
                                        <p:cTn id="32" dur="500" fill="hold"/>
                                        <p:tgtEl>
                                          <p:spTgt spid="72722"/>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2721"/>
                                        </p:tgtEl>
                                        <p:attrNameLst>
                                          <p:attrName>style.visibility</p:attrName>
                                        </p:attrNameLst>
                                      </p:cBhvr>
                                      <p:to>
                                        <p:strVal val="visible"/>
                                      </p:to>
                                    </p:set>
                                    <p:anim calcmode="lin" valueType="num">
                                      <p:cBhvr additive="base">
                                        <p:cTn id="37" dur="500" fill="hold"/>
                                        <p:tgtEl>
                                          <p:spTgt spid="72721"/>
                                        </p:tgtEl>
                                        <p:attrNameLst>
                                          <p:attrName>ppt_x</p:attrName>
                                        </p:attrNameLst>
                                      </p:cBhvr>
                                      <p:tavLst>
                                        <p:tav tm="0">
                                          <p:val>
                                            <p:strVal val="0-#ppt_w/2"/>
                                          </p:val>
                                        </p:tav>
                                        <p:tav tm="100000">
                                          <p:val>
                                            <p:strVal val="#ppt_x"/>
                                          </p:val>
                                        </p:tav>
                                      </p:tavLst>
                                    </p:anim>
                                    <p:anim calcmode="lin" valueType="num">
                                      <p:cBhvr additive="base">
                                        <p:cTn id="38" dur="500" fill="hold"/>
                                        <p:tgtEl>
                                          <p:spTgt spid="72721"/>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2710"/>
                                        </p:tgtEl>
                                        <p:attrNameLst>
                                          <p:attrName>style.visibility</p:attrName>
                                        </p:attrNameLst>
                                      </p:cBhvr>
                                      <p:to>
                                        <p:strVal val="visible"/>
                                      </p:to>
                                    </p:set>
                                    <p:anim calcmode="lin" valueType="num">
                                      <p:cBhvr additive="base">
                                        <p:cTn id="43" dur="500" fill="hold"/>
                                        <p:tgtEl>
                                          <p:spTgt spid="72710"/>
                                        </p:tgtEl>
                                        <p:attrNameLst>
                                          <p:attrName>ppt_x</p:attrName>
                                        </p:attrNameLst>
                                      </p:cBhvr>
                                      <p:tavLst>
                                        <p:tav tm="0">
                                          <p:val>
                                            <p:strVal val="0-#ppt_w/2"/>
                                          </p:val>
                                        </p:tav>
                                        <p:tav tm="100000">
                                          <p:val>
                                            <p:strVal val="#ppt_x"/>
                                          </p:val>
                                        </p:tav>
                                      </p:tavLst>
                                    </p:anim>
                                    <p:anim calcmode="lin" valueType="num">
                                      <p:cBhvr additive="base">
                                        <p:cTn id="44" dur="500" fill="hold"/>
                                        <p:tgtEl>
                                          <p:spTgt spid="72710"/>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2725"/>
                                        </p:tgtEl>
                                        <p:attrNameLst>
                                          <p:attrName>style.visibility</p:attrName>
                                        </p:attrNameLst>
                                      </p:cBhvr>
                                      <p:to>
                                        <p:strVal val="visible"/>
                                      </p:to>
                                    </p:set>
                                    <p:anim calcmode="lin" valueType="num">
                                      <p:cBhvr additive="base">
                                        <p:cTn id="49" dur="500" fill="hold"/>
                                        <p:tgtEl>
                                          <p:spTgt spid="72725"/>
                                        </p:tgtEl>
                                        <p:attrNameLst>
                                          <p:attrName>ppt_x</p:attrName>
                                        </p:attrNameLst>
                                      </p:cBhvr>
                                      <p:tavLst>
                                        <p:tav tm="0">
                                          <p:val>
                                            <p:strVal val="0-#ppt_w/2"/>
                                          </p:val>
                                        </p:tav>
                                        <p:tav tm="100000">
                                          <p:val>
                                            <p:strVal val="#ppt_x"/>
                                          </p:val>
                                        </p:tav>
                                      </p:tavLst>
                                    </p:anim>
                                    <p:anim calcmode="lin" valueType="num">
                                      <p:cBhvr additive="base">
                                        <p:cTn id="50" dur="500" fill="hold"/>
                                        <p:tgtEl>
                                          <p:spTgt spid="72725"/>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72711"/>
                                        </p:tgtEl>
                                        <p:attrNameLst>
                                          <p:attrName>style.visibility</p:attrName>
                                        </p:attrNameLst>
                                      </p:cBhvr>
                                      <p:to>
                                        <p:strVal val="visible"/>
                                      </p:to>
                                    </p:set>
                                    <p:anim calcmode="lin" valueType="num">
                                      <p:cBhvr additive="base">
                                        <p:cTn id="55" dur="500" fill="hold"/>
                                        <p:tgtEl>
                                          <p:spTgt spid="72711"/>
                                        </p:tgtEl>
                                        <p:attrNameLst>
                                          <p:attrName>ppt_x</p:attrName>
                                        </p:attrNameLst>
                                      </p:cBhvr>
                                      <p:tavLst>
                                        <p:tav tm="0">
                                          <p:val>
                                            <p:strVal val="0-#ppt_w/2"/>
                                          </p:val>
                                        </p:tav>
                                        <p:tav tm="100000">
                                          <p:val>
                                            <p:strVal val="#ppt_x"/>
                                          </p:val>
                                        </p:tav>
                                      </p:tavLst>
                                    </p:anim>
                                    <p:anim calcmode="lin" valueType="num">
                                      <p:cBhvr additive="base">
                                        <p:cTn id="56" dur="500" fill="hold"/>
                                        <p:tgtEl>
                                          <p:spTgt spid="72711"/>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72719"/>
                                        </p:tgtEl>
                                        <p:attrNameLst>
                                          <p:attrName>style.visibility</p:attrName>
                                        </p:attrNameLst>
                                      </p:cBhvr>
                                      <p:to>
                                        <p:strVal val="visible"/>
                                      </p:to>
                                    </p:set>
                                    <p:anim calcmode="lin" valueType="num">
                                      <p:cBhvr additive="base">
                                        <p:cTn id="61" dur="500" fill="hold"/>
                                        <p:tgtEl>
                                          <p:spTgt spid="72719"/>
                                        </p:tgtEl>
                                        <p:attrNameLst>
                                          <p:attrName>ppt_x</p:attrName>
                                        </p:attrNameLst>
                                      </p:cBhvr>
                                      <p:tavLst>
                                        <p:tav tm="0">
                                          <p:val>
                                            <p:strVal val="0-#ppt_w/2"/>
                                          </p:val>
                                        </p:tav>
                                        <p:tav tm="100000">
                                          <p:val>
                                            <p:strVal val="#ppt_x"/>
                                          </p:val>
                                        </p:tav>
                                      </p:tavLst>
                                    </p:anim>
                                    <p:anim calcmode="lin" valueType="num">
                                      <p:cBhvr additive="base">
                                        <p:cTn id="62" dur="500" fill="hold"/>
                                        <p:tgtEl>
                                          <p:spTgt spid="72719"/>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72720"/>
                                        </p:tgtEl>
                                        <p:attrNameLst>
                                          <p:attrName>style.visibility</p:attrName>
                                        </p:attrNameLst>
                                      </p:cBhvr>
                                      <p:to>
                                        <p:strVal val="visible"/>
                                      </p:to>
                                    </p:set>
                                    <p:anim calcmode="lin" valueType="num">
                                      <p:cBhvr additive="base">
                                        <p:cTn id="67" dur="500" fill="hold"/>
                                        <p:tgtEl>
                                          <p:spTgt spid="72720"/>
                                        </p:tgtEl>
                                        <p:attrNameLst>
                                          <p:attrName>ppt_x</p:attrName>
                                        </p:attrNameLst>
                                      </p:cBhvr>
                                      <p:tavLst>
                                        <p:tav tm="0">
                                          <p:val>
                                            <p:strVal val="0-#ppt_w/2"/>
                                          </p:val>
                                        </p:tav>
                                        <p:tav tm="100000">
                                          <p:val>
                                            <p:strVal val="#ppt_x"/>
                                          </p:val>
                                        </p:tav>
                                      </p:tavLst>
                                    </p:anim>
                                    <p:anim calcmode="lin" valueType="num">
                                      <p:cBhvr additive="base">
                                        <p:cTn id="68" dur="500" fill="hold"/>
                                        <p:tgtEl>
                                          <p:spTgt spid="72720"/>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72712"/>
                                        </p:tgtEl>
                                        <p:attrNameLst>
                                          <p:attrName>style.visibility</p:attrName>
                                        </p:attrNameLst>
                                      </p:cBhvr>
                                      <p:to>
                                        <p:strVal val="visible"/>
                                      </p:to>
                                    </p:set>
                                    <p:anim calcmode="lin" valueType="num">
                                      <p:cBhvr additive="base">
                                        <p:cTn id="73" dur="500" fill="hold"/>
                                        <p:tgtEl>
                                          <p:spTgt spid="72712"/>
                                        </p:tgtEl>
                                        <p:attrNameLst>
                                          <p:attrName>ppt_x</p:attrName>
                                        </p:attrNameLst>
                                      </p:cBhvr>
                                      <p:tavLst>
                                        <p:tav tm="0">
                                          <p:val>
                                            <p:strVal val="0-#ppt_w/2"/>
                                          </p:val>
                                        </p:tav>
                                        <p:tav tm="100000">
                                          <p:val>
                                            <p:strVal val="#ppt_x"/>
                                          </p:val>
                                        </p:tav>
                                      </p:tavLst>
                                    </p:anim>
                                    <p:anim calcmode="lin" valueType="num">
                                      <p:cBhvr additive="base">
                                        <p:cTn id="74" dur="500" fill="hold"/>
                                        <p:tgtEl>
                                          <p:spTgt spid="72712"/>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72713"/>
                                        </p:tgtEl>
                                        <p:attrNameLst>
                                          <p:attrName>style.visibility</p:attrName>
                                        </p:attrNameLst>
                                      </p:cBhvr>
                                      <p:to>
                                        <p:strVal val="visible"/>
                                      </p:to>
                                    </p:set>
                                    <p:anim calcmode="lin" valueType="num">
                                      <p:cBhvr additive="base">
                                        <p:cTn id="79" dur="500" fill="hold"/>
                                        <p:tgtEl>
                                          <p:spTgt spid="72713"/>
                                        </p:tgtEl>
                                        <p:attrNameLst>
                                          <p:attrName>ppt_x</p:attrName>
                                        </p:attrNameLst>
                                      </p:cBhvr>
                                      <p:tavLst>
                                        <p:tav tm="0">
                                          <p:val>
                                            <p:strVal val="0-#ppt_w/2"/>
                                          </p:val>
                                        </p:tav>
                                        <p:tav tm="100000">
                                          <p:val>
                                            <p:strVal val="#ppt_x"/>
                                          </p:val>
                                        </p:tav>
                                      </p:tavLst>
                                    </p:anim>
                                    <p:anim calcmode="lin" valueType="num">
                                      <p:cBhvr additive="base">
                                        <p:cTn id="80" dur="500" fill="hold"/>
                                        <p:tgtEl>
                                          <p:spTgt spid="72713"/>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72714"/>
                                        </p:tgtEl>
                                        <p:attrNameLst>
                                          <p:attrName>style.visibility</p:attrName>
                                        </p:attrNameLst>
                                      </p:cBhvr>
                                      <p:to>
                                        <p:strVal val="visible"/>
                                      </p:to>
                                    </p:set>
                                    <p:anim calcmode="lin" valueType="num">
                                      <p:cBhvr additive="base">
                                        <p:cTn id="85" dur="500" fill="hold"/>
                                        <p:tgtEl>
                                          <p:spTgt spid="72714"/>
                                        </p:tgtEl>
                                        <p:attrNameLst>
                                          <p:attrName>ppt_x</p:attrName>
                                        </p:attrNameLst>
                                      </p:cBhvr>
                                      <p:tavLst>
                                        <p:tav tm="0">
                                          <p:val>
                                            <p:strVal val="0-#ppt_w/2"/>
                                          </p:val>
                                        </p:tav>
                                        <p:tav tm="100000">
                                          <p:val>
                                            <p:strVal val="#ppt_x"/>
                                          </p:val>
                                        </p:tav>
                                      </p:tavLst>
                                    </p:anim>
                                    <p:anim calcmode="lin" valueType="num">
                                      <p:cBhvr additive="base">
                                        <p:cTn id="86" dur="500" fill="hold"/>
                                        <p:tgtEl>
                                          <p:spTgt spid="72714"/>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72715"/>
                                        </p:tgtEl>
                                        <p:attrNameLst>
                                          <p:attrName>style.visibility</p:attrName>
                                        </p:attrNameLst>
                                      </p:cBhvr>
                                      <p:to>
                                        <p:strVal val="visible"/>
                                      </p:to>
                                    </p:set>
                                    <p:anim calcmode="lin" valueType="num">
                                      <p:cBhvr additive="base">
                                        <p:cTn id="91" dur="500" fill="hold"/>
                                        <p:tgtEl>
                                          <p:spTgt spid="72715"/>
                                        </p:tgtEl>
                                        <p:attrNameLst>
                                          <p:attrName>ppt_x</p:attrName>
                                        </p:attrNameLst>
                                      </p:cBhvr>
                                      <p:tavLst>
                                        <p:tav tm="0">
                                          <p:val>
                                            <p:strVal val="0-#ppt_w/2"/>
                                          </p:val>
                                        </p:tav>
                                        <p:tav tm="100000">
                                          <p:val>
                                            <p:strVal val="#ppt_x"/>
                                          </p:val>
                                        </p:tav>
                                      </p:tavLst>
                                    </p:anim>
                                    <p:anim calcmode="lin" valueType="num">
                                      <p:cBhvr additive="base">
                                        <p:cTn id="92" dur="500" fill="hold"/>
                                        <p:tgtEl>
                                          <p:spTgt spid="72715"/>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72717"/>
                                        </p:tgtEl>
                                        <p:attrNameLst>
                                          <p:attrName>style.visibility</p:attrName>
                                        </p:attrNameLst>
                                      </p:cBhvr>
                                      <p:to>
                                        <p:strVal val="visible"/>
                                      </p:to>
                                    </p:set>
                                    <p:anim calcmode="lin" valueType="num">
                                      <p:cBhvr additive="base">
                                        <p:cTn id="97" dur="500" fill="hold"/>
                                        <p:tgtEl>
                                          <p:spTgt spid="72717"/>
                                        </p:tgtEl>
                                        <p:attrNameLst>
                                          <p:attrName>ppt_x</p:attrName>
                                        </p:attrNameLst>
                                      </p:cBhvr>
                                      <p:tavLst>
                                        <p:tav tm="0">
                                          <p:val>
                                            <p:strVal val="0-#ppt_w/2"/>
                                          </p:val>
                                        </p:tav>
                                        <p:tav tm="100000">
                                          <p:val>
                                            <p:strVal val="#ppt_x"/>
                                          </p:val>
                                        </p:tav>
                                      </p:tavLst>
                                    </p:anim>
                                    <p:anim calcmode="lin" valueType="num">
                                      <p:cBhvr additive="base">
                                        <p:cTn id="98" dur="500" fill="hold"/>
                                        <p:tgtEl>
                                          <p:spTgt spid="72717"/>
                                        </p:tgtEl>
                                        <p:attrNameLst>
                                          <p:attrName>ppt_y</p:attrName>
                                        </p:attrNameLst>
                                      </p:cBhvr>
                                      <p:tavLst>
                                        <p:tav tm="0">
                                          <p:val>
                                            <p:strVal val="#ppt_y"/>
                                          </p:val>
                                        </p:tav>
                                        <p:tav tm="100000">
                                          <p:val>
                                            <p:strVal val="#ppt_y"/>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72718"/>
                                        </p:tgtEl>
                                        <p:attrNameLst>
                                          <p:attrName>style.visibility</p:attrName>
                                        </p:attrNameLst>
                                      </p:cBhvr>
                                      <p:to>
                                        <p:strVal val="visible"/>
                                      </p:to>
                                    </p:set>
                                    <p:anim calcmode="lin" valueType="num">
                                      <p:cBhvr additive="base">
                                        <p:cTn id="103" dur="500" fill="hold"/>
                                        <p:tgtEl>
                                          <p:spTgt spid="72718"/>
                                        </p:tgtEl>
                                        <p:attrNameLst>
                                          <p:attrName>ppt_x</p:attrName>
                                        </p:attrNameLst>
                                      </p:cBhvr>
                                      <p:tavLst>
                                        <p:tav tm="0">
                                          <p:val>
                                            <p:strVal val="0-#ppt_w/2"/>
                                          </p:val>
                                        </p:tav>
                                        <p:tav tm="100000">
                                          <p:val>
                                            <p:strVal val="#ppt_x"/>
                                          </p:val>
                                        </p:tav>
                                      </p:tavLst>
                                    </p:anim>
                                    <p:anim calcmode="lin" valueType="num">
                                      <p:cBhvr additive="base">
                                        <p:cTn id="104" dur="500" fill="hold"/>
                                        <p:tgtEl>
                                          <p:spTgt spid="72718"/>
                                        </p:tgtEl>
                                        <p:attrNameLst>
                                          <p:attrName>ppt_y</p:attrName>
                                        </p:attrNameLst>
                                      </p:cBhvr>
                                      <p:tavLst>
                                        <p:tav tm="0">
                                          <p:val>
                                            <p:strVal val="#ppt_y"/>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72723"/>
                                        </p:tgtEl>
                                        <p:attrNameLst>
                                          <p:attrName>style.visibility</p:attrName>
                                        </p:attrNameLst>
                                      </p:cBhvr>
                                      <p:to>
                                        <p:strVal val="visible"/>
                                      </p:to>
                                    </p:set>
                                    <p:anim calcmode="lin" valueType="num">
                                      <p:cBhvr additive="base">
                                        <p:cTn id="109" dur="500" fill="hold"/>
                                        <p:tgtEl>
                                          <p:spTgt spid="72723"/>
                                        </p:tgtEl>
                                        <p:attrNameLst>
                                          <p:attrName>ppt_x</p:attrName>
                                        </p:attrNameLst>
                                      </p:cBhvr>
                                      <p:tavLst>
                                        <p:tav tm="0">
                                          <p:val>
                                            <p:strVal val="0-#ppt_w/2"/>
                                          </p:val>
                                        </p:tav>
                                        <p:tav tm="100000">
                                          <p:val>
                                            <p:strVal val="#ppt_x"/>
                                          </p:val>
                                        </p:tav>
                                      </p:tavLst>
                                    </p:anim>
                                    <p:anim calcmode="lin" valueType="num">
                                      <p:cBhvr additive="base">
                                        <p:cTn id="110" dur="500" fill="hold"/>
                                        <p:tgtEl>
                                          <p:spTgt spid="72723"/>
                                        </p:tgtEl>
                                        <p:attrNameLst>
                                          <p:attrName>ppt_y</p:attrName>
                                        </p:attrNameLst>
                                      </p:cBhvr>
                                      <p:tavLst>
                                        <p:tav tm="0">
                                          <p:val>
                                            <p:strVal val="#ppt_y"/>
                                          </p:val>
                                        </p:tav>
                                        <p:tav tm="100000">
                                          <p:val>
                                            <p:strVal val="#ppt_y"/>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8" fill="hold" grpId="0" nodeType="clickEffect">
                                  <p:stCondLst>
                                    <p:cond delay="0"/>
                                  </p:stCondLst>
                                  <p:childTnLst>
                                    <p:set>
                                      <p:cBhvr>
                                        <p:cTn id="114" dur="1" fill="hold">
                                          <p:stCondLst>
                                            <p:cond delay="0"/>
                                          </p:stCondLst>
                                        </p:cTn>
                                        <p:tgtEl>
                                          <p:spTgt spid="72724"/>
                                        </p:tgtEl>
                                        <p:attrNameLst>
                                          <p:attrName>style.visibility</p:attrName>
                                        </p:attrNameLst>
                                      </p:cBhvr>
                                      <p:to>
                                        <p:strVal val="visible"/>
                                      </p:to>
                                    </p:set>
                                    <p:anim calcmode="lin" valueType="num">
                                      <p:cBhvr additive="base">
                                        <p:cTn id="115" dur="500" fill="hold"/>
                                        <p:tgtEl>
                                          <p:spTgt spid="72724"/>
                                        </p:tgtEl>
                                        <p:attrNameLst>
                                          <p:attrName>ppt_x</p:attrName>
                                        </p:attrNameLst>
                                      </p:cBhvr>
                                      <p:tavLst>
                                        <p:tav tm="0">
                                          <p:val>
                                            <p:strVal val="0-#ppt_w/2"/>
                                          </p:val>
                                        </p:tav>
                                        <p:tav tm="100000">
                                          <p:val>
                                            <p:strVal val="#ppt_x"/>
                                          </p:val>
                                        </p:tav>
                                      </p:tavLst>
                                    </p:anim>
                                    <p:anim calcmode="lin" valueType="num">
                                      <p:cBhvr additive="base">
                                        <p:cTn id="116" dur="500" fill="hold"/>
                                        <p:tgtEl>
                                          <p:spTgt spid="727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animBg="1" autoUpdateAnimBg="0"/>
      <p:bldP spid="72707" grpId="0" animBg="1" autoUpdateAnimBg="0"/>
      <p:bldP spid="72708" grpId="0" animBg="1"/>
      <p:bldP spid="72709" grpId="0" animBg="1"/>
      <p:bldP spid="72710" grpId="0" animBg="1" autoUpdateAnimBg="0"/>
      <p:bldP spid="72711" grpId="0" animBg="1"/>
      <p:bldP spid="72712" grpId="0" animBg="1" autoUpdateAnimBg="0"/>
      <p:bldP spid="72713" grpId="0" animBg="1"/>
      <p:bldP spid="72714" grpId="0" animBg="1" autoUpdateAnimBg="0"/>
      <p:bldP spid="72715" grpId="0" animBg="1"/>
      <p:bldP spid="72717" grpId="0" animBg="1" autoUpdateAnimBg="0"/>
      <p:bldP spid="72718" grpId="0" animBg="1" autoUpdateAnimBg="0"/>
      <p:bldP spid="72719" grpId="0" animBg="1" autoUpdateAnimBg="0"/>
      <p:bldP spid="72720" grpId="0" animBg="1"/>
      <p:bldP spid="72721" grpId="0" animBg="1"/>
      <p:bldP spid="72722" grpId="0" animBg="1" autoUpdateAnimBg="0"/>
      <p:bldP spid="72723" grpId="0" animBg="1" autoUpdateAnimBg="0"/>
      <p:bldP spid="72724" grpId="0" animBg="1"/>
      <p:bldP spid="72725"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a:xfrm>
            <a:off x="1042988" y="115888"/>
            <a:ext cx="6985000" cy="612775"/>
          </a:xfrm>
          <a:ln w="28575">
            <a:solidFill>
              <a:schemeClr val="accent2"/>
            </a:solidFill>
            <a:miter lim="800000"/>
            <a:headEnd/>
            <a:tailEnd/>
          </a:ln>
        </p:spPr>
        <p:txBody>
          <a:bodyPr/>
          <a:lstStyle/>
          <a:p>
            <a:r>
              <a:rPr lang="en-US" altLang="en-US" sz="3200" b="1">
                <a:latin typeface="Tahoma" panose="020B0604030504040204" pitchFamily="34" charset="0"/>
              </a:rPr>
              <a:t>TEMPAT MENDAFTARKAN DIRI</a:t>
            </a:r>
          </a:p>
        </p:txBody>
      </p:sp>
      <p:sp>
        <p:nvSpPr>
          <p:cNvPr id="284675" name="Rectangle 3"/>
          <p:cNvSpPr>
            <a:spLocks noChangeArrowheads="1"/>
          </p:cNvSpPr>
          <p:nvPr/>
        </p:nvSpPr>
        <p:spPr bwMode="auto">
          <a:xfrm>
            <a:off x="1524000" y="981075"/>
            <a:ext cx="6019800" cy="790575"/>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200" u="none">
                <a:latin typeface="Tahoma" panose="020B0604030504040204" pitchFamily="34" charset="0"/>
              </a:rPr>
              <a:t>pada kantor Direktorat Jenderal Pajak yang wilayah kerjanya meliputi</a:t>
            </a:r>
          </a:p>
        </p:txBody>
      </p:sp>
      <p:sp>
        <p:nvSpPr>
          <p:cNvPr id="284676" name="AutoShape 4"/>
          <p:cNvSpPr>
            <a:spLocks noChangeArrowheads="1"/>
          </p:cNvSpPr>
          <p:nvPr/>
        </p:nvSpPr>
        <p:spPr bwMode="auto">
          <a:xfrm>
            <a:off x="4038600" y="76200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4680" name="Rectangle 8"/>
          <p:cNvSpPr>
            <a:spLocks noChangeArrowheads="1"/>
          </p:cNvSpPr>
          <p:nvPr/>
        </p:nvSpPr>
        <p:spPr bwMode="auto">
          <a:xfrm>
            <a:off x="107950" y="1916113"/>
            <a:ext cx="4032250" cy="1125537"/>
          </a:xfrm>
          <a:prstGeom prst="rect">
            <a:avLst/>
          </a:prstGeom>
          <a:solidFill>
            <a:srgbClr val="CCFFFF"/>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200" u="none">
                <a:latin typeface="Kristen ITC" panose="03050502040202030202" pitchFamily="66" charset="0"/>
              </a:rPr>
              <a:t>tempat kedudukan Wajib Pajak badan/ tempat tinggal WP orang pribadi</a:t>
            </a:r>
          </a:p>
        </p:txBody>
      </p:sp>
      <p:sp>
        <p:nvSpPr>
          <p:cNvPr id="284692" name="Rectangle 20"/>
          <p:cNvSpPr>
            <a:spLocks noChangeArrowheads="1"/>
          </p:cNvSpPr>
          <p:nvPr/>
        </p:nvSpPr>
        <p:spPr bwMode="auto">
          <a:xfrm>
            <a:off x="4624388" y="1916113"/>
            <a:ext cx="4411662" cy="1125537"/>
          </a:xfrm>
          <a:prstGeom prst="rect">
            <a:avLst/>
          </a:prstGeom>
          <a:solidFill>
            <a:srgbClr val="CCFFFF"/>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200" u="none">
                <a:latin typeface="Kristen ITC" panose="03050502040202030202" pitchFamily="66" charset="0"/>
              </a:rPr>
              <a:t>tempat kegiatan usaha apabila WP OP melakukan kegiatan usaha/ kantor cabang</a:t>
            </a:r>
          </a:p>
        </p:txBody>
      </p:sp>
      <p:sp>
        <p:nvSpPr>
          <p:cNvPr id="284693" name="AutoShape 21"/>
          <p:cNvSpPr>
            <a:spLocks noChangeArrowheads="1"/>
          </p:cNvSpPr>
          <p:nvPr/>
        </p:nvSpPr>
        <p:spPr bwMode="auto">
          <a:xfrm>
            <a:off x="179388" y="188913"/>
            <a:ext cx="360362" cy="360362"/>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4694" name="AutoShape 22"/>
          <p:cNvSpPr>
            <a:spLocks noChangeArrowheads="1"/>
          </p:cNvSpPr>
          <p:nvPr/>
        </p:nvSpPr>
        <p:spPr bwMode="auto">
          <a:xfrm>
            <a:off x="539750" y="188913"/>
            <a:ext cx="360363" cy="360362"/>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4696" name="AutoShape 24"/>
          <p:cNvSpPr>
            <a:spLocks noChangeArrowheads="1"/>
          </p:cNvSpPr>
          <p:nvPr/>
        </p:nvSpPr>
        <p:spPr bwMode="auto">
          <a:xfrm rot="5040903">
            <a:off x="3168650" y="1016000"/>
            <a:ext cx="358775" cy="1584325"/>
          </a:xfrm>
          <a:prstGeom prst="downArrow">
            <a:avLst>
              <a:gd name="adj1" fmla="val 50000"/>
              <a:gd name="adj2" fmla="val 11039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4697" name="AutoShape 25"/>
          <p:cNvSpPr>
            <a:spLocks noChangeArrowheads="1"/>
          </p:cNvSpPr>
          <p:nvPr/>
        </p:nvSpPr>
        <p:spPr bwMode="auto">
          <a:xfrm rot="-5055543">
            <a:off x="5256213" y="1016000"/>
            <a:ext cx="358775" cy="1584325"/>
          </a:xfrm>
          <a:prstGeom prst="downArrow">
            <a:avLst>
              <a:gd name="adj1" fmla="val 50000"/>
              <a:gd name="adj2" fmla="val 11039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4699" name="Rectangle 27"/>
          <p:cNvSpPr>
            <a:spLocks noChangeArrowheads="1"/>
          </p:cNvSpPr>
          <p:nvPr/>
        </p:nvSpPr>
        <p:spPr bwMode="auto">
          <a:xfrm>
            <a:off x="107950" y="3289300"/>
            <a:ext cx="4032250" cy="1795463"/>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200" u="none">
                <a:latin typeface="Tahoma" panose="020B0604030504040204" pitchFamily="34" charset="0"/>
              </a:rPr>
              <a:t>Untuk kewajiban perpajakan:</a:t>
            </a:r>
          </a:p>
          <a:p>
            <a:pPr algn="l">
              <a:buFontTx/>
              <a:buChar char="-"/>
            </a:pPr>
            <a:r>
              <a:rPr lang="en-US" altLang="en-US" sz="2200" u="none">
                <a:latin typeface="Tahoma" panose="020B0604030504040204" pitchFamily="34" charset="0"/>
              </a:rPr>
              <a:t> PPh badan/PPh Orang Pribadi (PPh Pasal 25 dan 29)</a:t>
            </a:r>
          </a:p>
          <a:p>
            <a:pPr algn="l">
              <a:buFontTx/>
              <a:buChar char="-"/>
            </a:pPr>
            <a:r>
              <a:rPr lang="en-US" altLang="en-US" sz="2200" u="none">
                <a:latin typeface="Tahoma" panose="020B0604030504040204" pitchFamily="34" charset="0"/>
              </a:rPr>
              <a:t> PPh Pot Put </a:t>
            </a:r>
          </a:p>
          <a:p>
            <a:pPr algn="l">
              <a:buFontTx/>
              <a:buChar char="-"/>
            </a:pPr>
            <a:r>
              <a:rPr lang="en-US" altLang="en-US" sz="2200" u="none">
                <a:latin typeface="Tahoma" panose="020B0604030504040204" pitchFamily="34" charset="0"/>
              </a:rPr>
              <a:t> PPN dan PPnBM</a:t>
            </a:r>
          </a:p>
        </p:txBody>
      </p:sp>
      <p:sp>
        <p:nvSpPr>
          <p:cNvPr id="284701" name="Rectangle 29"/>
          <p:cNvSpPr>
            <a:spLocks noChangeArrowheads="1"/>
          </p:cNvSpPr>
          <p:nvPr/>
        </p:nvSpPr>
        <p:spPr bwMode="auto">
          <a:xfrm>
            <a:off x="4643438" y="3311525"/>
            <a:ext cx="4032250" cy="1125538"/>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200" u="none">
                <a:latin typeface="Tahoma" panose="020B0604030504040204" pitchFamily="34" charset="0"/>
              </a:rPr>
              <a:t>Untuk kewajiban perpajakan:</a:t>
            </a:r>
          </a:p>
          <a:p>
            <a:pPr algn="l">
              <a:buFontTx/>
              <a:buChar char="-"/>
            </a:pPr>
            <a:r>
              <a:rPr lang="en-US" altLang="en-US" sz="2200" u="none">
                <a:latin typeface="Tahoma" panose="020B0604030504040204" pitchFamily="34" charset="0"/>
              </a:rPr>
              <a:t> PPh Pot Put </a:t>
            </a:r>
          </a:p>
          <a:p>
            <a:pPr algn="l">
              <a:buFontTx/>
              <a:buChar char="-"/>
            </a:pPr>
            <a:r>
              <a:rPr lang="en-US" altLang="en-US" sz="2200" u="none">
                <a:latin typeface="Tahoma" panose="020B0604030504040204" pitchFamily="34" charset="0"/>
              </a:rPr>
              <a:t> PPN dan PPnBM</a:t>
            </a:r>
          </a:p>
        </p:txBody>
      </p:sp>
      <p:sp>
        <p:nvSpPr>
          <p:cNvPr id="284702" name="AutoShape 30"/>
          <p:cNvSpPr>
            <a:spLocks noChangeArrowheads="1"/>
          </p:cNvSpPr>
          <p:nvPr/>
        </p:nvSpPr>
        <p:spPr bwMode="auto">
          <a:xfrm>
            <a:off x="7019925" y="2997200"/>
            <a:ext cx="576263"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4703" name="AutoShape 31"/>
          <p:cNvSpPr>
            <a:spLocks noChangeArrowheads="1"/>
          </p:cNvSpPr>
          <p:nvPr/>
        </p:nvSpPr>
        <p:spPr bwMode="auto">
          <a:xfrm>
            <a:off x="1403350" y="2997200"/>
            <a:ext cx="576263"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4704" name="Rectangle 32"/>
          <p:cNvSpPr>
            <a:spLocks noChangeArrowheads="1"/>
          </p:cNvSpPr>
          <p:nvPr/>
        </p:nvSpPr>
        <p:spPr bwMode="auto">
          <a:xfrm>
            <a:off x="179388" y="5168900"/>
            <a:ext cx="8640762" cy="16446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Kewajiban pemungutan, penyetoran dan pelaporan PPN dan PPnBM terutang </a:t>
            </a:r>
            <a:r>
              <a:rPr lang="en-US" altLang="en-US" sz="2000" b="1" u="none">
                <a:latin typeface="Tahoma" panose="020B0604030504040204" pitchFamily="34" charset="0"/>
              </a:rPr>
              <a:t>dapat</a:t>
            </a:r>
            <a:r>
              <a:rPr lang="en-US" altLang="en-US" sz="2000" u="none">
                <a:latin typeface="Tahoma" panose="020B0604030504040204" pitchFamily="34" charset="0"/>
              </a:rPr>
              <a:t> dilakukan secara terpusat (sentralisasi) apabila memenuhi persyaratan tertentu. Sedangkan untuk PPh Pasal 21 dan Pasal 26 tidak dapat dilakukan pemusatan pemotongan, penyetoran dan pelaporan pajak terutang. (SE-23/PJ.43/2000)</a:t>
            </a:r>
          </a:p>
        </p:txBody>
      </p:sp>
      <p:sp>
        <p:nvSpPr>
          <p:cNvPr id="284705" name="AutoShape 33"/>
          <p:cNvSpPr>
            <a:spLocks noChangeArrowheads="1"/>
          </p:cNvSpPr>
          <p:nvPr/>
        </p:nvSpPr>
        <p:spPr bwMode="auto">
          <a:xfrm>
            <a:off x="34925" y="5157788"/>
            <a:ext cx="360363" cy="4318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99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4674"/>
                                        </p:tgtEl>
                                        <p:attrNameLst>
                                          <p:attrName>style.visibility</p:attrName>
                                        </p:attrNameLst>
                                      </p:cBhvr>
                                      <p:to>
                                        <p:strVal val="visible"/>
                                      </p:to>
                                    </p:set>
                                    <p:anim calcmode="lin" valueType="num">
                                      <p:cBhvr additive="base">
                                        <p:cTn id="7" dur="500" fill="hold"/>
                                        <p:tgtEl>
                                          <p:spTgt spid="284674"/>
                                        </p:tgtEl>
                                        <p:attrNameLst>
                                          <p:attrName>ppt_x</p:attrName>
                                        </p:attrNameLst>
                                      </p:cBhvr>
                                      <p:tavLst>
                                        <p:tav tm="0">
                                          <p:val>
                                            <p:strVal val="0-#ppt_w/2"/>
                                          </p:val>
                                        </p:tav>
                                        <p:tav tm="100000">
                                          <p:val>
                                            <p:strVal val="#ppt_x"/>
                                          </p:val>
                                        </p:tav>
                                      </p:tavLst>
                                    </p:anim>
                                    <p:anim calcmode="lin" valueType="num">
                                      <p:cBhvr additive="base">
                                        <p:cTn id="8" dur="500" fill="hold"/>
                                        <p:tgtEl>
                                          <p:spTgt spid="28467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4676"/>
                                        </p:tgtEl>
                                        <p:attrNameLst>
                                          <p:attrName>style.visibility</p:attrName>
                                        </p:attrNameLst>
                                      </p:cBhvr>
                                      <p:to>
                                        <p:strVal val="visible"/>
                                      </p:to>
                                    </p:set>
                                    <p:anim calcmode="lin" valueType="num">
                                      <p:cBhvr additive="base">
                                        <p:cTn id="13" dur="500" fill="hold"/>
                                        <p:tgtEl>
                                          <p:spTgt spid="284676"/>
                                        </p:tgtEl>
                                        <p:attrNameLst>
                                          <p:attrName>ppt_x</p:attrName>
                                        </p:attrNameLst>
                                      </p:cBhvr>
                                      <p:tavLst>
                                        <p:tav tm="0">
                                          <p:val>
                                            <p:strVal val="0-#ppt_w/2"/>
                                          </p:val>
                                        </p:tav>
                                        <p:tav tm="100000">
                                          <p:val>
                                            <p:strVal val="#ppt_x"/>
                                          </p:val>
                                        </p:tav>
                                      </p:tavLst>
                                    </p:anim>
                                    <p:anim calcmode="lin" valueType="num">
                                      <p:cBhvr additive="base">
                                        <p:cTn id="14" dur="500" fill="hold"/>
                                        <p:tgtEl>
                                          <p:spTgt spid="28467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4675"/>
                                        </p:tgtEl>
                                        <p:attrNameLst>
                                          <p:attrName>style.visibility</p:attrName>
                                        </p:attrNameLst>
                                      </p:cBhvr>
                                      <p:to>
                                        <p:strVal val="visible"/>
                                      </p:to>
                                    </p:set>
                                    <p:anim calcmode="lin" valueType="num">
                                      <p:cBhvr additive="base">
                                        <p:cTn id="19" dur="500" fill="hold"/>
                                        <p:tgtEl>
                                          <p:spTgt spid="284675"/>
                                        </p:tgtEl>
                                        <p:attrNameLst>
                                          <p:attrName>ppt_x</p:attrName>
                                        </p:attrNameLst>
                                      </p:cBhvr>
                                      <p:tavLst>
                                        <p:tav tm="0">
                                          <p:val>
                                            <p:strVal val="0-#ppt_w/2"/>
                                          </p:val>
                                        </p:tav>
                                        <p:tav tm="100000">
                                          <p:val>
                                            <p:strVal val="#ppt_x"/>
                                          </p:val>
                                        </p:tav>
                                      </p:tavLst>
                                    </p:anim>
                                    <p:anim calcmode="lin" valueType="num">
                                      <p:cBhvr additive="base">
                                        <p:cTn id="20" dur="500" fill="hold"/>
                                        <p:tgtEl>
                                          <p:spTgt spid="28467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4692"/>
                                        </p:tgtEl>
                                        <p:attrNameLst>
                                          <p:attrName>style.visibility</p:attrName>
                                        </p:attrNameLst>
                                      </p:cBhvr>
                                      <p:to>
                                        <p:strVal val="visible"/>
                                      </p:to>
                                    </p:set>
                                    <p:anim calcmode="lin" valueType="num">
                                      <p:cBhvr additive="base">
                                        <p:cTn id="25" dur="500" fill="hold"/>
                                        <p:tgtEl>
                                          <p:spTgt spid="284692"/>
                                        </p:tgtEl>
                                        <p:attrNameLst>
                                          <p:attrName>ppt_x</p:attrName>
                                        </p:attrNameLst>
                                      </p:cBhvr>
                                      <p:tavLst>
                                        <p:tav tm="0">
                                          <p:val>
                                            <p:strVal val="0-#ppt_w/2"/>
                                          </p:val>
                                        </p:tav>
                                        <p:tav tm="100000">
                                          <p:val>
                                            <p:strVal val="#ppt_x"/>
                                          </p:val>
                                        </p:tav>
                                      </p:tavLst>
                                    </p:anim>
                                    <p:anim calcmode="lin" valueType="num">
                                      <p:cBhvr additive="base">
                                        <p:cTn id="26" dur="500" fill="hold"/>
                                        <p:tgtEl>
                                          <p:spTgt spid="28469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4680"/>
                                        </p:tgtEl>
                                        <p:attrNameLst>
                                          <p:attrName>style.visibility</p:attrName>
                                        </p:attrNameLst>
                                      </p:cBhvr>
                                      <p:to>
                                        <p:strVal val="visible"/>
                                      </p:to>
                                    </p:set>
                                    <p:anim calcmode="lin" valueType="num">
                                      <p:cBhvr additive="base">
                                        <p:cTn id="31" dur="500" fill="hold"/>
                                        <p:tgtEl>
                                          <p:spTgt spid="284680"/>
                                        </p:tgtEl>
                                        <p:attrNameLst>
                                          <p:attrName>ppt_x</p:attrName>
                                        </p:attrNameLst>
                                      </p:cBhvr>
                                      <p:tavLst>
                                        <p:tav tm="0">
                                          <p:val>
                                            <p:strVal val="0-#ppt_w/2"/>
                                          </p:val>
                                        </p:tav>
                                        <p:tav tm="100000">
                                          <p:val>
                                            <p:strVal val="#ppt_x"/>
                                          </p:val>
                                        </p:tav>
                                      </p:tavLst>
                                    </p:anim>
                                    <p:anim calcmode="lin" valueType="num">
                                      <p:cBhvr additive="base">
                                        <p:cTn id="32" dur="500" fill="hold"/>
                                        <p:tgtEl>
                                          <p:spTgt spid="284680"/>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4699"/>
                                        </p:tgtEl>
                                        <p:attrNameLst>
                                          <p:attrName>style.visibility</p:attrName>
                                        </p:attrNameLst>
                                      </p:cBhvr>
                                      <p:to>
                                        <p:strVal val="visible"/>
                                      </p:to>
                                    </p:set>
                                    <p:anim calcmode="lin" valueType="num">
                                      <p:cBhvr additive="base">
                                        <p:cTn id="37" dur="500" fill="hold"/>
                                        <p:tgtEl>
                                          <p:spTgt spid="284699"/>
                                        </p:tgtEl>
                                        <p:attrNameLst>
                                          <p:attrName>ppt_x</p:attrName>
                                        </p:attrNameLst>
                                      </p:cBhvr>
                                      <p:tavLst>
                                        <p:tav tm="0">
                                          <p:val>
                                            <p:strVal val="0-#ppt_w/2"/>
                                          </p:val>
                                        </p:tav>
                                        <p:tav tm="100000">
                                          <p:val>
                                            <p:strVal val="#ppt_x"/>
                                          </p:val>
                                        </p:tav>
                                      </p:tavLst>
                                    </p:anim>
                                    <p:anim calcmode="lin" valueType="num">
                                      <p:cBhvr additive="base">
                                        <p:cTn id="38" dur="500" fill="hold"/>
                                        <p:tgtEl>
                                          <p:spTgt spid="28469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84701"/>
                                        </p:tgtEl>
                                        <p:attrNameLst>
                                          <p:attrName>style.visibility</p:attrName>
                                        </p:attrNameLst>
                                      </p:cBhvr>
                                      <p:to>
                                        <p:strVal val="visible"/>
                                      </p:to>
                                    </p:set>
                                    <p:anim calcmode="lin" valueType="num">
                                      <p:cBhvr additive="base">
                                        <p:cTn id="43" dur="500" fill="hold"/>
                                        <p:tgtEl>
                                          <p:spTgt spid="284701"/>
                                        </p:tgtEl>
                                        <p:attrNameLst>
                                          <p:attrName>ppt_x</p:attrName>
                                        </p:attrNameLst>
                                      </p:cBhvr>
                                      <p:tavLst>
                                        <p:tav tm="0">
                                          <p:val>
                                            <p:strVal val="0-#ppt_w/2"/>
                                          </p:val>
                                        </p:tav>
                                        <p:tav tm="100000">
                                          <p:val>
                                            <p:strVal val="#ppt_x"/>
                                          </p:val>
                                        </p:tav>
                                      </p:tavLst>
                                    </p:anim>
                                    <p:anim calcmode="lin" valueType="num">
                                      <p:cBhvr additive="base">
                                        <p:cTn id="44" dur="500" fill="hold"/>
                                        <p:tgtEl>
                                          <p:spTgt spid="284701"/>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84704"/>
                                        </p:tgtEl>
                                        <p:attrNameLst>
                                          <p:attrName>style.visibility</p:attrName>
                                        </p:attrNameLst>
                                      </p:cBhvr>
                                      <p:to>
                                        <p:strVal val="visible"/>
                                      </p:to>
                                    </p:set>
                                    <p:anim calcmode="lin" valueType="num">
                                      <p:cBhvr additive="base">
                                        <p:cTn id="49" dur="500" fill="hold"/>
                                        <p:tgtEl>
                                          <p:spTgt spid="284704"/>
                                        </p:tgtEl>
                                        <p:attrNameLst>
                                          <p:attrName>ppt_x</p:attrName>
                                        </p:attrNameLst>
                                      </p:cBhvr>
                                      <p:tavLst>
                                        <p:tav tm="0">
                                          <p:val>
                                            <p:strVal val="0-#ppt_w/2"/>
                                          </p:val>
                                        </p:tav>
                                        <p:tav tm="100000">
                                          <p:val>
                                            <p:strVal val="#ppt_x"/>
                                          </p:val>
                                        </p:tav>
                                      </p:tavLst>
                                    </p:anim>
                                    <p:anim calcmode="lin" valueType="num">
                                      <p:cBhvr additive="base">
                                        <p:cTn id="50" dur="500" fill="hold"/>
                                        <p:tgtEl>
                                          <p:spTgt spid="2847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674" grpId="0" animBg="1" autoUpdateAnimBg="0"/>
      <p:bldP spid="284675" grpId="0" animBg="1" autoUpdateAnimBg="0"/>
      <p:bldP spid="284676" grpId="0" animBg="1"/>
      <p:bldP spid="284680" grpId="0" animBg="1" autoUpdateAnimBg="0"/>
      <p:bldP spid="284692" grpId="0" animBg="1" autoUpdateAnimBg="0"/>
      <p:bldP spid="284699" grpId="0" animBg="1" autoUpdateAnimBg="0"/>
      <p:bldP spid="284701" grpId="0" animBg="1" autoUpdateAnimBg="0"/>
      <p:bldP spid="284704"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a:xfrm>
            <a:off x="1042988" y="115888"/>
            <a:ext cx="6985000" cy="612775"/>
          </a:xfrm>
          <a:ln w="28575">
            <a:solidFill>
              <a:schemeClr val="accent2"/>
            </a:solidFill>
            <a:miter lim="800000"/>
            <a:headEnd/>
            <a:tailEnd/>
          </a:ln>
        </p:spPr>
        <p:txBody>
          <a:bodyPr/>
          <a:lstStyle/>
          <a:p>
            <a:r>
              <a:rPr lang="en-US" altLang="en-US" sz="3200" b="1">
                <a:latin typeface="Tahoma" panose="020B0604030504040204" pitchFamily="34" charset="0"/>
              </a:rPr>
              <a:t>TEMPAT MENDAFTARKAN DIRI</a:t>
            </a:r>
          </a:p>
        </p:txBody>
      </p:sp>
      <p:sp>
        <p:nvSpPr>
          <p:cNvPr id="285699" name="Rectangle 3"/>
          <p:cNvSpPr>
            <a:spLocks noChangeArrowheads="1"/>
          </p:cNvSpPr>
          <p:nvPr/>
        </p:nvSpPr>
        <p:spPr bwMode="auto">
          <a:xfrm>
            <a:off x="1524000" y="981075"/>
            <a:ext cx="6019800" cy="790575"/>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200" b="1" u="none">
                <a:latin typeface="Kristen ITC" panose="03050502040202030202" pitchFamily="66" charset="0"/>
              </a:rPr>
              <a:t>Bagi WP OP yang berstatus sebagai karyawan</a:t>
            </a:r>
          </a:p>
        </p:txBody>
      </p:sp>
      <p:sp>
        <p:nvSpPr>
          <p:cNvPr id="285700" name="AutoShape 4"/>
          <p:cNvSpPr>
            <a:spLocks noChangeArrowheads="1"/>
          </p:cNvSpPr>
          <p:nvPr/>
        </p:nvSpPr>
        <p:spPr bwMode="auto">
          <a:xfrm>
            <a:off x="4038600" y="76200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5701" name="Rectangle 5"/>
          <p:cNvSpPr>
            <a:spLocks noChangeArrowheads="1"/>
          </p:cNvSpPr>
          <p:nvPr/>
        </p:nvSpPr>
        <p:spPr bwMode="auto">
          <a:xfrm>
            <a:off x="107950" y="1916113"/>
            <a:ext cx="4032250" cy="455612"/>
          </a:xfrm>
          <a:prstGeom prst="rect">
            <a:avLst/>
          </a:prstGeom>
          <a:solidFill>
            <a:srgbClr val="CCFFFF"/>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200" u="none">
                <a:latin typeface="Kristen ITC" panose="03050502040202030202" pitchFamily="66" charset="0"/>
              </a:rPr>
              <a:t>Di KPP Domisili</a:t>
            </a:r>
          </a:p>
        </p:txBody>
      </p:sp>
      <p:sp>
        <p:nvSpPr>
          <p:cNvPr id="285702" name="Rectangle 6"/>
          <p:cNvSpPr>
            <a:spLocks noChangeArrowheads="1"/>
          </p:cNvSpPr>
          <p:nvPr/>
        </p:nvSpPr>
        <p:spPr bwMode="auto">
          <a:xfrm>
            <a:off x="4624388" y="1916113"/>
            <a:ext cx="4411662" cy="455612"/>
          </a:xfrm>
          <a:prstGeom prst="rect">
            <a:avLst/>
          </a:prstGeom>
          <a:solidFill>
            <a:srgbClr val="CCFFFF"/>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200" u="none">
                <a:latin typeface="Kristen ITC" panose="03050502040202030202" pitchFamily="66" charset="0"/>
              </a:rPr>
              <a:t>Melalui KPP Lokasi</a:t>
            </a:r>
          </a:p>
        </p:txBody>
      </p:sp>
      <p:sp>
        <p:nvSpPr>
          <p:cNvPr id="285703" name="AutoShape 7"/>
          <p:cNvSpPr>
            <a:spLocks noChangeArrowheads="1"/>
          </p:cNvSpPr>
          <p:nvPr/>
        </p:nvSpPr>
        <p:spPr bwMode="auto">
          <a:xfrm>
            <a:off x="179388" y="188913"/>
            <a:ext cx="360362" cy="360362"/>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5704" name="AutoShape 8"/>
          <p:cNvSpPr>
            <a:spLocks noChangeArrowheads="1"/>
          </p:cNvSpPr>
          <p:nvPr/>
        </p:nvSpPr>
        <p:spPr bwMode="auto">
          <a:xfrm>
            <a:off x="539750" y="188913"/>
            <a:ext cx="360363" cy="360362"/>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5706" name="AutoShape 10"/>
          <p:cNvSpPr>
            <a:spLocks noChangeArrowheads="1"/>
          </p:cNvSpPr>
          <p:nvPr/>
        </p:nvSpPr>
        <p:spPr bwMode="auto">
          <a:xfrm rot="5040903">
            <a:off x="3168650" y="1016000"/>
            <a:ext cx="358775" cy="1584325"/>
          </a:xfrm>
          <a:prstGeom prst="downArrow">
            <a:avLst>
              <a:gd name="adj1" fmla="val 50000"/>
              <a:gd name="adj2" fmla="val 11039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5707" name="AutoShape 11"/>
          <p:cNvSpPr>
            <a:spLocks noChangeArrowheads="1"/>
          </p:cNvSpPr>
          <p:nvPr/>
        </p:nvSpPr>
        <p:spPr bwMode="auto">
          <a:xfrm rot="-5055543">
            <a:off x="5256213" y="1016000"/>
            <a:ext cx="358775" cy="1584325"/>
          </a:xfrm>
          <a:prstGeom prst="downArrow">
            <a:avLst>
              <a:gd name="adj1" fmla="val 50000"/>
              <a:gd name="adj2" fmla="val 11039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5714" name="AutoShape 18"/>
          <p:cNvSpPr>
            <a:spLocks noChangeArrowheads="1"/>
          </p:cNvSpPr>
          <p:nvPr/>
        </p:nvSpPr>
        <p:spPr bwMode="auto">
          <a:xfrm>
            <a:off x="395288" y="547688"/>
            <a:ext cx="360362" cy="360362"/>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5715" name="AutoShape 19"/>
          <p:cNvSpPr>
            <a:spLocks noChangeArrowheads="1"/>
          </p:cNvSpPr>
          <p:nvPr/>
        </p:nvSpPr>
        <p:spPr bwMode="auto">
          <a:xfrm>
            <a:off x="1187450" y="2420938"/>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5716" name="Rectangle 20"/>
          <p:cNvSpPr>
            <a:spLocks noChangeArrowheads="1"/>
          </p:cNvSpPr>
          <p:nvPr/>
        </p:nvSpPr>
        <p:spPr bwMode="auto">
          <a:xfrm>
            <a:off x="107950" y="2757488"/>
            <a:ext cx="4032250" cy="790575"/>
          </a:xfrm>
          <a:prstGeom prst="rect">
            <a:avLst/>
          </a:prstGeom>
          <a:solidFill>
            <a:schemeClr val="bg1"/>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200" u="none">
                <a:latin typeface="Kristen ITC" panose="03050502040202030202" pitchFamily="66" charset="0"/>
              </a:rPr>
              <a:t>Diproses sesuai ketentuan yang berlaku.</a:t>
            </a:r>
          </a:p>
        </p:txBody>
      </p:sp>
      <p:sp>
        <p:nvSpPr>
          <p:cNvPr id="285717" name="AutoShape 21"/>
          <p:cNvSpPr>
            <a:spLocks noChangeArrowheads="1"/>
          </p:cNvSpPr>
          <p:nvPr/>
        </p:nvSpPr>
        <p:spPr bwMode="auto">
          <a:xfrm>
            <a:off x="6550025" y="2420938"/>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5718" name="Rectangle 22"/>
          <p:cNvSpPr>
            <a:spLocks noChangeArrowheads="1"/>
          </p:cNvSpPr>
          <p:nvPr/>
        </p:nvSpPr>
        <p:spPr bwMode="auto">
          <a:xfrm>
            <a:off x="4787900" y="2781300"/>
            <a:ext cx="4176713" cy="133032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Kristen ITC" panose="03050502040202030202" pitchFamily="66" charset="0"/>
              </a:rPr>
              <a:t>KPP yang wilayah kerjanya meliputi tempat kegiatan usaha Pemberi Kerja/Bendaharawan Pemerintah terdaftar.</a:t>
            </a:r>
          </a:p>
        </p:txBody>
      </p:sp>
      <p:sp>
        <p:nvSpPr>
          <p:cNvPr id="285719" name="Rectangle 23"/>
          <p:cNvSpPr>
            <a:spLocks noChangeArrowheads="1"/>
          </p:cNvSpPr>
          <p:nvPr/>
        </p:nvSpPr>
        <p:spPr bwMode="auto">
          <a:xfrm>
            <a:off x="4787900" y="4292600"/>
            <a:ext cx="4176713" cy="102552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Kristen ITC" panose="03050502040202030202" pitchFamily="66" charset="0"/>
              </a:rPr>
              <a:t>KPP lokasi mengirimkan permohonan pendaftaran ke KPP Domisili.</a:t>
            </a:r>
          </a:p>
        </p:txBody>
      </p:sp>
      <p:sp>
        <p:nvSpPr>
          <p:cNvPr id="285720" name="Rectangle 24"/>
          <p:cNvSpPr>
            <a:spLocks noChangeArrowheads="1"/>
          </p:cNvSpPr>
          <p:nvPr/>
        </p:nvSpPr>
        <p:spPr bwMode="auto">
          <a:xfrm>
            <a:off x="4787900" y="5516563"/>
            <a:ext cx="4176713" cy="72072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Kristen ITC" panose="03050502040202030202" pitchFamily="66" charset="0"/>
              </a:rPr>
              <a:t>NPWP diberikan oleh KPP Domisili.</a:t>
            </a:r>
          </a:p>
        </p:txBody>
      </p:sp>
      <p:sp>
        <p:nvSpPr>
          <p:cNvPr id="285721" name="AutoShape 25"/>
          <p:cNvSpPr>
            <a:spLocks noChangeArrowheads="1"/>
          </p:cNvSpPr>
          <p:nvPr/>
        </p:nvSpPr>
        <p:spPr bwMode="auto">
          <a:xfrm>
            <a:off x="6588125" y="4060825"/>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5722" name="AutoShape 26"/>
          <p:cNvSpPr>
            <a:spLocks noChangeArrowheads="1"/>
          </p:cNvSpPr>
          <p:nvPr/>
        </p:nvSpPr>
        <p:spPr bwMode="auto">
          <a:xfrm>
            <a:off x="6588125" y="5300663"/>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5723" name="Rectangle 27"/>
          <p:cNvSpPr>
            <a:spLocks noChangeArrowheads="1"/>
          </p:cNvSpPr>
          <p:nvPr/>
        </p:nvSpPr>
        <p:spPr bwMode="auto">
          <a:xfrm>
            <a:off x="107950" y="6286500"/>
            <a:ext cx="2663825" cy="455613"/>
          </a:xfrm>
          <a:prstGeom prst="rect">
            <a:avLst/>
          </a:prstGeom>
          <a:solidFill>
            <a:schemeClr val="bg1"/>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200" u="none">
                <a:latin typeface="Tahoma" panose="020B0604030504040204" pitchFamily="34" charset="0"/>
              </a:rPr>
              <a:t>Kep-338/PJ/2001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5698"/>
                                        </p:tgtEl>
                                        <p:attrNameLst>
                                          <p:attrName>style.visibility</p:attrName>
                                        </p:attrNameLst>
                                      </p:cBhvr>
                                      <p:to>
                                        <p:strVal val="visible"/>
                                      </p:to>
                                    </p:set>
                                    <p:anim calcmode="lin" valueType="num">
                                      <p:cBhvr additive="base">
                                        <p:cTn id="7" dur="500" fill="hold"/>
                                        <p:tgtEl>
                                          <p:spTgt spid="285698"/>
                                        </p:tgtEl>
                                        <p:attrNameLst>
                                          <p:attrName>ppt_x</p:attrName>
                                        </p:attrNameLst>
                                      </p:cBhvr>
                                      <p:tavLst>
                                        <p:tav tm="0">
                                          <p:val>
                                            <p:strVal val="0-#ppt_w/2"/>
                                          </p:val>
                                        </p:tav>
                                        <p:tav tm="100000">
                                          <p:val>
                                            <p:strVal val="#ppt_x"/>
                                          </p:val>
                                        </p:tav>
                                      </p:tavLst>
                                    </p:anim>
                                    <p:anim calcmode="lin" valueType="num">
                                      <p:cBhvr additive="base">
                                        <p:cTn id="8" dur="500" fill="hold"/>
                                        <p:tgtEl>
                                          <p:spTgt spid="2856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5700"/>
                                        </p:tgtEl>
                                        <p:attrNameLst>
                                          <p:attrName>style.visibility</p:attrName>
                                        </p:attrNameLst>
                                      </p:cBhvr>
                                      <p:to>
                                        <p:strVal val="visible"/>
                                      </p:to>
                                    </p:set>
                                    <p:anim calcmode="lin" valueType="num">
                                      <p:cBhvr additive="base">
                                        <p:cTn id="13" dur="500" fill="hold"/>
                                        <p:tgtEl>
                                          <p:spTgt spid="285700"/>
                                        </p:tgtEl>
                                        <p:attrNameLst>
                                          <p:attrName>ppt_x</p:attrName>
                                        </p:attrNameLst>
                                      </p:cBhvr>
                                      <p:tavLst>
                                        <p:tav tm="0">
                                          <p:val>
                                            <p:strVal val="0-#ppt_w/2"/>
                                          </p:val>
                                        </p:tav>
                                        <p:tav tm="100000">
                                          <p:val>
                                            <p:strVal val="#ppt_x"/>
                                          </p:val>
                                        </p:tav>
                                      </p:tavLst>
                                    </p:anim>
                                    <p:anim calcmode="lin" valueType="num">
                                      <p:cBhvr additive="base">
                                        <p:cTn id="14" dur="500" fill="hold"/>
                                        <p:tgtEl>
                                          <p:spTgt spid="28570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5699"/>
                                        </p:tgtEl>
                                        <p:attrNameLst>
                                          <p:attrName>style.visibility</p:attrName>
                                        </p:attrNameLst>
                                      </p:cBhvr>
                                      <p:to>
                                        <p:strVal val="visible"/>
                                      </p:to>
                                    </p:set>
                                    <p:anim calcmode="lin" valueType="num">
                                      <p:cBhvr additive="base">
                                        <p:cTn id="19" dur="500" fill="hold"/>
                                        <p:tgtEl>
                                          <p:spTgt spid="285699"/>
                                        </p:tgtEl>
                                        <p:attrNameLst>
                                          <p:attrName>ppt_x</p:attrName>
                                        </p:attrNameLst>
                                      </p:cBhvr>
                                      <p:tavLst>
                                        <p:tav tm="0">
                                          <p:val>
                                            <p:strVal val="0-#ppt_w/2"/>
                                          </p:val>
                                        </p:tav>
                                        <p:tav tm="100000">
                                          <p:val>
                                            <p:strVal val="#ppt_x"/>
                                          </p:val>
                                        </p:tav>
                                      </p:tavLst>
                                    </p:anim>
                                    <p:anim calcmode="lin" valueType="num">
                                      <p:cBhvr additive="base">
                                        <p:cTn id="20" dur="500" fill="hold"/>
                                        <p:tgtEl>
                                          <p:spTgt spid="28569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5702"/>
                                        </p:tgtEl>
                                        <p:attrNameLst>
                                          <p:attrName>style.visibility</p:attrName>
                                        </p:attrNameLst>
                                      </p:cBhvr>
                                      <p:to>
                                        <p:strVal val="visible"/>
                                      </p:to>
                                    </p:set>
                                    <p:anim calcmode="lin" valueType="num">
                                      <p:cBhvr additive="base">
                                        <p:cTn id="25" dur="500" fill="hold"/>
                                        <p:tgtEl>
                                          <p:spTgt spid="285702"/>
                                        </p:tgtEl>
                                        <p:attrNameLst>
                                          <p:attrName>ppt_x</p:attrName>
                                        </p:attrNameLst>
                                      </p:cBhvr>
                                      <p:tavLst>
                                        <p:tav tm="0">
                                          <p:val>
                                            <p:strVal val="0-#ppt_w/2"/>
                                          </p:val>
                                        </p:tav>
                                        <p:tav tm="100000">
                                          <p:val>
                                            <p:strVal val="#ppt_x"/>
                                          </p:val>
                                        </p:tav>
                                      </p:tavLst>
                                    </p:anim>
                                    <p:anim calcmode="lin" valueType="num">
                                      <p:cBhvr additive="base">
                                        <p:cTn id="26" dur="500" fill="hold"/>
                                        <p:tgtEl>
                                          <p:spTgt spid="28570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5701"/>
                                        </p:tgtEl>
                                        <p:attrNameLst>
                                          <p:attrName>style.visibility</p:attrName>
                                        </p:attrNameLst>
                                      </p:cBhvr>
                                      <p:to>
                                        <p:strVal val="visible"/>
                                      </p:to>
                                    </p:set>
                                    <p:anim calcmode="lin" valueType="num">
                                      <p:cBhvr additive="base">
                                        <p:cTn id="31" dur="500" fill="hold"/>
                                        <p:tgtEl>
                                          <p:spTgt spid="285701"/>
                                        </p:tgtEl>
                                        <p:attrNameLst>
                                          <p:attrName>ppt_x</p:attrName>
                                        </p:attrNameLst>
                                      </p:cBhvr>
                                      <p:tavLst>
                                        <p:tav tm="0">
                                          <p:val>
                                            <p:strVal val="0-#ppt_w/2"/>
                                          </p:val>
                                        </p:tav>
                                        <p:tav tm="100000">
                                          <p:val>
                                            <p:strVal val="#ppt_x"/>
                                          </p:val>
                                        </p:tav>
                                      </p:tavLst>
                                    </p:anim>
                                    <p:anim calcmode="lin" valueType="num">
                                      <p:cBhvr additive="base">
                                        <p:cTn id="32" dur="500" fill="hold"/>
                                        <p:tgtEl>
                                          <p:spTgt spid="285701"/>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85715"/>
                                        </p:tgtEl>
                                        <p:attrNameLst>
                                          <p:attrName>style.visibility</p:attrName>
                                        </p:attrNameLst>
                                      </p:cBhvr>
                                      <p:to>
                                        <p:strVal val="visible"/>
                                      </p:to>
                                    </p:set>
                                    <p:anim calcmode="lin" valueType="num">
                                      <p:cBhvr additive="base">
                                        <p:cTn id="37" dur="500" fill="hold"/>
                                        <p:tgtEl>
                                          <p:spTgt spid="285715"/>
                                        </p:tgtEl>
                                        <p:attrNameLst>
                                          <p:attrName>ppt_x</p:attrName>
                                        </p:attrNameLst>
                                      </p:cBhvr>
                                      <p:tavLst>
                                        <p:tav tm="0">
                                          <p:val>
                                            <p:strVal val="0-#ppt_w/2"/>
                                          </p:val>
                                        </p:tav>
                                        <p:tav tm="100000">
                                          <p:val>
                                            <p:strVal val="#ppt_x"/>
                                          </p:val>
                                        </p:tav>
                                      </p:tavLst>
                                    </p:anim>
                                    <p:anim calcmode="lin" valueType="num">
                                      <p:cBhvr additive="base">
                                        <p:cTn id="38" dur="500" fill="hold"/>
                                        <p:tgtEl>
                                          <p:spTgt spid="285715"/>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85716"/>
                                        </p:tgtEl>
                                        <p:attrNameLst>
                                          <p:attrName>style.visibility</p:attrName>
                                        </p:attrNameLst>
                                      </p:cBhvr>
                                      <p:to>
                                        <p:strVal val="visible"/>
                                      </p:to>
                                    </p:set>
                                    <p:anim calcmode="lin" valueType="num">
                                      <p:cBhvr additive="base">
                                        <p:cTn id="43" dur="500" fill="hold"/>
                                        <p:tgtEl>
                                          <p:spTgt spid="285716"/>
                                        </p:tgtEl>
                                        <p:attrNameLst>
                                          <p:attrName>ppt_x</p:attrName>
                                        </p:attrNameLst>
                                      </p:cBhvr>
                                      <p:tavLst>
                                        <p:tav tm="0">
                                          <p:val>
                                            <p:strVal val="0-#ppt_w/2"/>
                                          </p:val>
                                        </p:tav>
                                        <p:tav tm="100000">
                                          <p:val>
                                            <p:strVal val="#ppt_x"/>
                                          </p:val>
                                        </p:tav>
                                      </p:tavLst>
                                    </p:anim>
                                    <p:anim calcmode="lin" valueType="num">
                                      <p:cBhvr additive="base">
                                        <p:cTn id="44" dur="500" fill="hold"/>
                                        <p:tgtEl>
                                          <p:spTgt spid="285716"/>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85717"/>
                                        </p:tgtEl>
                                        <p:attrNameLst>
                                          <p:attrName>style.visibility</p:attrName>
                                        </p:attrNameLst>
                                      </p:cBhvr>
                                      <p:to>
                                        <p:strVal val="visible"/>
                                      </p:to>
                                    </p:set>
                                    <p:anim calcmode="lin" valueType="num">
                                      <p:cBhvr additive="base">
                                        <p:cTn id="49" dur="500" fill="hold"/>
                                        <p:tgtEl>
                                          <p:spTgt spid="285717"/>
                                        </p:tgtEl>
                                        <p:attrNameLst>
                                          <p:attrName>ppt_x</p:attrName>
                                        </p:attrNameLst>
                                      </p:cBhvr>
                                      <p:tavLst>
                                        <p:tav tm="0">
                                          <p:val>
                                            <p:strVal val="0-#ppt_w/2"/>
                                          </p:val>
                                        </p:tav>
                                        <p:tav tm="100000">
                                          <p:val>
                                            <p:strVal val="#ppt_x"/>
                                          </p:val>
                                        </p:tav>
                                      </p:tavLst>
                                    </p:anim>
                                    <p:anim calcmode="lin" valueType="num">
                                      <p:cBhvr additive="base">
                                        <p:cTn id="50" dur="500" fill="hold"/>
                                        <p:tgtEl>
                                          <p:spTgt spid="285717"/>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85721"/>
                                        </p:tgtEl>
                                        <p:attrNameLst>
                                          <p:attrName>style.visibility</p:attrName>
                                        </p:attrNameLst>
                                      </p:cBhvr>
                                      <p:to>
                                        <p:strVal val="visible"/>
                                      </p:to>
                                    </p:set>
                                    <p:anim calcmode="lin" valueType="num">
                                      <p:cBhvr additive="base">
                                        <p:cTn id="55" dur="500" fill="hold"/>
                                        <p:tgtEl>
                                          <p:spTgt spid="285721"/>
                                        </p:tgtEl>
                                        <p:attrNameLst>
                                          <p:attrName>ppt_x</p:attrName>
                                        </p:attrNameLst>
                                      </p:cBhvr>
                                      <p:tavLst>
                                        <p:tav tm="0">
                                          <p:val>
                                            <p:strVal val="0-#ppt_w/2"/>
                                          </p:val>
                                        </p:tav>
                                        <p:tav tm="100000">
                                          <p:val>
                                            <p:strVal val="#ppt_x"/>
                                          </p:val>
                                        </p:tav>
                                      </p:tavLst>
                                    </p:anim>
                                    <p:anim calcmode="lin" valueType="num">
                                      <p:cBhvr additive="base">
                                        <p:cTn id="56" dur="500" fill="hold"/>
                                        <p:tgtEl>
                                          <p:spTgt spid="285721"/>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85722"/>
                                        </p:tgtEl>
                                        <p:attrNameLst>
                                          <p:attrName>style.visibility</p:attrName>
                                        </p:attrNameLst>
                                      </p:cBhvr>
                                      <p:to>
                                        <p:strVal val="visible"/>
                                      </p:to>
                                    </p:set>
                                    <p:anim calcmode="lin" valueType="num">
                                      <p:cBhvr additive="base">
                                        <p:cTn id="61" dur="500" fill="hold"/>
                                        <p:tgtEl>
                                          <p:spTgt spid="285722"/>
                                        </p:tgtEl>
                                        <p:attrNameLst>
                                          <p:attrName>ppt_x</p:attrName>
                                        </p:attrNameLst>
                                      </p:cBhvr>
                                      <p:tavLst>
                                        <p:tav tm="0">
                                          <p:val>
                                            <p:strVal val="0-#ppt_w/2"/>
                                          </p:val>
                                        </p:tav>
                                        <p:tav tm="100000">
                                          <p:val>
                                            <p:strVal val="#ppt_x"/>
                                          </p:val>
                                        </p:tav>
                                      </p:tavLst>
                                    </p:anim>
                                    <p:anim calcmode="lin" valueType="num">
                                      <p:cBhvr additive="base">
                                        <p:cTn id="62" dur="500" fill="hold"/>
                                        <p:tgtEl>
                                          <p:spTgt spid="285722"/>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85723"/>
                                        </p:tgtEl>
                                        <p:attrNameLst>
                                          <p:attrName>style.visibility</p:attrName>
                                        </p:attrNameLst>
                                      </p:cBhvr>
                                      <p:to>
                                        <p:strVal val="visible"/>
                                      </p:to>
                                    </p:set>
                                    <p:anim calcmode="lin" valueType="num">
                                      <p:cBhvr additive="base">
                                        <p:cTn id="67" dur="500" fill="hold"/>
                                        <p:tgtEl>
                                          <p:spTgt spid="285723"/>
                                        </p:tgtEl>
                                        <p:attrNameLst>
                                          <p:attrName>ppt_x</p:attrName>
                                        </p:attrNameLst>
                                      </p:cBhvr>
                                      <p:tavLst>
                                        <p:tav tm="0">
                                          <p:val>
                                            <p:strVal val="0-#ppt_w/2"/>
                                          </p:val>
                                        </p:tav>
                                        <p:tav tm="100000">
                                          <p:val>
                                            <p:strVal val="#ppt_x"/>
                                          </p:val>
                                        </p:tav>
                                      </p:tavLst>
                                    </p:anim>
                                    <p:anim calcmode="lin" valueType="num">
                                      <p:cBhvr additive="base">
                                        <p:cTn id="68" dur="500" fill="hold"/>
                                        <p:tgtEl>
                                          <p:spTgt spid="2857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698" grpId="0" animBg="1" autoUpdateAnimBg="0"/>
      <p:bldP spid="285699" grpId="0" animBg="1" autoUpdateAnimBg="0"/>
      <p:bldP spid="285700" grpId="0" animBg="1"/>
      <p:bldP spid="285701" grpId="0" animBg="1" autoUpdateAnimBg="0"/>
      <p:bldP spid="285702" grpId="0" animBg="1" autoUpdateAnimBg="0"/>
      <p:bldP spid="285715" grpId="0" animBg="1"/>
      <p:bldP spid="285716" grpId="0" animBg="1" autoUpdateAnimBg="0"/>
      <p:bldP spid="285717" grpId="0" animBg="1"/>
      <p:bldP spid="285721" grpId="0" animBg="1"/>
      <p:bldP spid="285722" grpId="0" animBg="1"/>
      <p:bldP spid="285723"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838200" y="152400"/>
            <a:ext cx="7467600" cy="533400"/>
          </a:xfrm>
          <a:ln w="28575">
            <a:solidFill>
              <a:schemeClr val="accent2"/>
            </a:solidFill>
            <a:miter lim="800000"/>
            <a:headEnd/>
            <a:tailEnd/>
          </a:ln>
        </p:spPr>
        <p:txBody>
          <a:bodyPr/>
          <a:lstStyle/>
          <a:p>
            <a:r>
              <a:rPr lang="en-US" altLang="en-US" sz="2800" b="1">
                <a:latin typeface="Tahoma" panose="020B0604030504040204" pitchFamily="34" charset="0"/>
              </a:rPr>
              <a:t>TEMPAT PELAPORAN KEGIATAN USAHA</a:t>
            </a:r>
          </a:p>
        </p:txBody>
      </p:sp>
      <p:sp>
        <p:nvSpPr>
          <p:cNvPr id="82947" name="Rectangle 3"/>
          <p:cNvSpPr>
            <a:spLocks noChangeArrowheads="1"/>
          </p:cNvSpPr>
          <p:nvPr/>
        </p:nvSpPr>
        <p:spPr bwMode="auto">
          <a:xfrm>
            <a:off x="1371600" y="1371600"/>
            <a:ext cx="6096000" cy="8509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u="none">
                <a:latin typeface="Tahoma" panose="020B0604030504040204" pitchFamily="34" charset="0"/>
              </a:rPr>
              <a:t>pada kantor Direktorat Jenderal Pajak yang wilayah kerjanya meliputi</a:t>
            </a:r>
          </a:p>
        </p:txBody>
      </p:sp>
      <p:sp>
        <p:nvSpPr>
          <p:cNvPr id="82948" name="AutoShape 4"/>
          <p:cNvSpPr>
            <a:spLocks noChangeArrowheads="1"/>
          </p:cNvSpPr>
          <p:nvPr/>
        </p:nvSpPr>
        <p:spPr bwMode="auto">
          <a:xfrm>
            <a:off x="4038600" y="762000"/>
            <a:ext cx="7620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953" name="Line 9"/>
          <p:cNvSpPr>
            <a:spLocks noChangeShapeType="1"/>
          </p:cNvSpPr>
          <p:nvPr/>
        </p:nvSpPr>
        <p:spPr bwMode="auto">
          <a:xfrm>
            <a:off x="4648200" y="2362200"/>
            <a:ext cx="2743200" cy="3048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954" name="Rectangle 10"/>
          <p:cNvSpPr>
            <a:spLocks noChangeArrowheads="1"/>
          </p:cNvSpPr>
          <p:nvPr/>
        </p:nvSpPr>
        <p:spPr bwMode="auto">
          <a:xfrm>
            <a:off x="5994400" y="2895600"/>
            <a:ext cx="2768600" cy="8509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Tahoma" panose="020B0604030504040204" pitchFamily="34" charset="0"/>
              </a:rPr>
              <a:t>Ditetapkan oleh Dirjen Pajak</a:t>
            </a:r>
          </a:p>
        </p:txBody>
      </p:sp>
      <p:sp>
        <p:nvSpPr>
          <p:cNvPr id="82955" name="AutoShape 11"/>
          <p:cNvSpPr>
            <a:spLocks noChangeArrowheads="1"/>
          </p:cNvSpPr>
          <p:nvPr/>
        </p:nvSpPr>
        <p:spPr bwMode="auto">
          <a:xfrm>
            <a:off x="7010400" y="38100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956" name="Rectangle 12"/>
          <p:cNvSpPr>
            <a:spLocks noChangeArrowheads="1"/>
          </p:cNvSpPr>
          <p:nvPr/>
        </p:nvSpPr>
        <p:spPr bwMode="auto">
          <a:xfrm>
            <a:off x="6400800" y="4267200"/>
            <a:ext cx="1905000" cy="4254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PKP tertentu</a:t>
            </a:r>
          </a:p>
        </p:txBody>
      </p:sp>
      <p:sp>
        <p:nvSpPr>
          <p:cNvPr id="82957" name="Rectangle 13"/>
          <p:cNvSpPr>
            <a:spLocks noChangeArrowheads="1"/>
          </p:cNvSpPr>
          <p:nvPr/>
        </p:nvSpPr>
        <p:spPr bwMode="auto">
          <a:xfrm>
            <a:off x="5638800" y="4787900"/>
            <a:ext cx="3429000" cy="19494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KPP BUMN, KPP PMA, KPP Badan &amp; Orang Asing, KPP Perusahaan Masuk Bursa, KPP WP Besar</a:t>
            </a:r>
          </a:p>
          <a:p>
            <a:r>
              <a:rPr lang="en-US" altLang="en-US" sz="2000" u="none">
                <a:latin typeface="Tahoma" panose="020B0604030504040204" pitchFamily="34" charset="0"/>
              </a:rPr>
              <a:t>(Kep-67/PJ./2004 jo Per-91/PJ/2005)</a:t>
            </a:r>
          </a:p>
        </p:txBody>
      </p:sp>
      <p:sp>
        <p:nvSpPr>
          <p:cNvPr id="82958" name="Line 14"/>
          <p:cNvSpPr>
            <a:spLocks noChangeShapeType="1"/>
          </p:cNvSpPr>
          <p:nvPr/>
        </p:nvSpPr>
        <p:spPr bwMode="auto">
          <a:xfrm flipH="1">
            <a:off x="1524000" y="2362200"/>
            <a:ext cx="2895600" cy="3048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959" name="Rectangle 15"/>
          <p:cNvSpPr>
            <a:spLocks noChangeArrowheads="1"/>
          </p:cNvSpPr>
          <p:nvPr/>
        </p:nvSpPr>
        <p:spPr bwMode="auto">
          <a:xfrm>
            <a:off x="457200" y="2895600"/>
            <a:ext cx="2768600" cy="8509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Tahoma" panose="020B0604030504040204" pitchFamily="34" charset="0"/>
              </a:rPr>
              <a:t>tempat kegiatan usaha Wajib Pajak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946"/>
                                        </p:tgtEl>
                                        <p:attrNameLst>
                                          <p:attrName>style.visibility</p:attrName>
                                        </p:attrNameLst>
                                      </p:cBhvr>
                                      <p:to>
                                        <p:strVal val="visible"/>
                                      </p:to>
                                    </p:set>
                                    <p:anim calcmode="lin" valueType="num">
                                      <p:cBhvr additive="base">
                                        <p:cTn id="7" dur="500" fill="hold"/>
                                        <p:tgtEl>
                                          <p:spTgt spid="82946"/>
                                        </p:tgtEl>
                                        <p:attrNameLst>
                                          <p:attrName>ppt_x</p:attrName>
                                        </p:attrNameLst>
                                      </p:cBhvr>
                                      <p:tavLst>
                                        <p:tav tm="0">
                                          <p:val>
                                            <p:strVal val="0-#ppt_w/2"/>
                                          </p:val>
                                        </p:tav>
                                        <p:tav tm="100000">
                                          <p:val>
                                            <p:strVal val="#ppt_x"/>
                                          </p:val>
                                        </p:tav>
                                      </p:tavLst>
                                    </p:anim>
                                    <p:anim calcmode="lin" valueType="num">
                                      <p:cBhvr additive="base">
                                        <p:cTn id="8" dur="500" fill="hold"/>
                                        <p:tgtEl>
                                          <p:spTgt spid="8294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948"/>
                                        </p:tgtEl>
                                        <p:attrNameLst>
                                          <p:attrName>style.visibility</p:attrName>
                                        </p:attrNameLst>
                                      </p:cBhvr>
                                      <p:to>
                                        <p:strVal val="visible"/>
                                      </p:to>
                                    </p:set>
                                    <p:anim calcmode="lin" valueType="num">
                                      <p:cBhvr additive="base">
                                        <p:cTn id="13" dur="500" fill="hold"/>
                                        <p:tgtEl>
                                          <p:spTgt spid="82948"/>
                                        </p:tgtEl>
                                        <p:attrNameLst>
                                          <p:attrName>ppt_x</p:attrName>
                                        </p:attrNameLst>
                                      </p:cBhvr>
                                      <p:tavLst>
                                        <p:tav tm="0">
                                          <p:val>
                                            <p:strVal val="0-#ppt_w/2"/>
                                          </p:val>
                                        </p:tav>
                                        <p:tav tm="100000">
                                          <p:val>
                                            <p:strVal val="#ppt_x"/>
                                          </p:val>
                                        </p:tav>
                                      </p:tavLst>
                                    </p:anim>
                                    <p:anim calcmode="lin" valueType="num">
                                      <p:cBhvr additive="base">
                                        <p:cTn id="14" dur="500" fill="hold"/>
                                        <p:tgtEl>
                                          <p:spTgt spid="8294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2947"/>
                                        </p:tgtEl>
                                        <p:attrNameLst>
                                          <p:attrName>style.visibility</p:attrName>
                                        </p:attrNameLst>
                                      </p:cBhvr>
                                      <p:to>
                                        <p:strVal val="visible"/>
                                      </p:to>
                                    </p:set>
                                    <p:anim calcmode="lin" valueType="num">
                                      <p:cBhvr additive="base">
                                        <p:cTn id="19" dur="500" fill="hold"/>
                                        <p:tgtEl>
                                          <p:spTgt spid="82947"/>
                                        </p:tgtEl>
                                        <p:attrNameLst>
                                          <p:attrName>ppt_x</p:attrName>
                                        </p:attrNameLst>
                                      </p:cBhvr>
                                      <p:tavLst>
                                        <p:tav tm="0">
                                          <p:val>
                                            <p:strVal val="0-#ppt_w/2"/>
                                          </p:val>
                                        </p:tav>
                                        <p:tav tm="100000">
                                          <p:val>
                                            <p:strVal val="#ppt_x"/>
                                          </p:val>
                                        </p:tav>
                                      </p:tavLst>
                                    </p:anim>
                                    <p:anim calcmode="lin" valueType="num">
                                      <p:cBhvr additive="base">
                                        <p:cTn id="20" dur="500" fill="hold"/>
                                        <p:tgtEl>
                                          <p:spTgt spid="8294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2958"/>
                                        </p:tgtEl>
                                        <p:attrNameLst>
                                          <p:attrName>style.visibility</p:attrName>
                                        </p:attrNameLst>
                                      </p:cBhvr>
                                      <p:to>
                                        <p:strVal val="visible"/>
                                      </p:to>
                                    </p:set>
                                    <p:anim calcmode="lin" valueType="num">
                                      <p:cBhvr additive="base">
                                        <p:cTn id="25" dur="500" fill="hold"/>
                                        <p:tgtEl>
                                          <p:spTgt spid="82958"/>
                                        </p:tgtEl>
                                        <p:attrNameLst>
                                          <p:attrName>ppt_x</p:attrName>
                                        </p:attrNameLst>
                                      </p:cBhvr>
                                      <p:tavLst>
                                        <p:tav tm="0">
                                          <p:val>
                                            <p:strVal val="0-#ppt_w/2"/>
                                          </p:val>
                                        </p:tav>
                                        <p:tav tm="100000">
                                          <p:val>
                                            <p:strVal val="#ppt_x"/>
                                          </p:val>
                                        </p:tav>
                                      </p:tavLst>
                                    </p:anim>
                                    <p:anim calcmode="lin" valueType="num">
                                      <p:cBhvr additive="base">
                                        <p:cTn id="26" dur="500" fill="hold"/>
                                        <p:tgtEl>
                                          <p:spTgt spid="8295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2959"/>
                                        </p:tgtEl>
                                        <p:attrNameLst>
                                          <p:attrName>style.visibility</p:attrName>
                                        </p:attrNameLst>
                                      </p:cBhvr>
                                      <p:to>
                                        <p:strVal val="visible"/>
                                      </p:to>
                                    </p:set>
                                    <p:anim calcmode="lin" valueType="num">
                                      <p:cBhvr additive="base">
                                        <p:cTn id="31" dur="500" fill="hold"/>
                                        <p:tgtEl>
                                          <p:spTgt spid="82959"/>
                                        </p:tgtEl>
                                        <p:attrNameLst>
                                          <p:attrName>ppt_x</p:attrName>
                                        </p:attrNameLst>
                                      </p:cBhvr>
                                      <p:tavLst>
                                        <p:tav tm="0">
                                          <p:val>
                                            <p:strVal val="0-#ppt_w/2"/>
                                          </p:val>
                                        </p:tav>
                                        <p:tav tm="100000">
                                          <p:val>
                                            <p:strVal val="#ppt_x"/>
                                          </p:val>
                                        </p:tav>
                                      </p:tavLst>
                                    </p:anim>
                                    <p:anim calcmode="lin" valueType="num">
                                      <p:cBhvr additive="base">
                                        <p:cTn id="32" dur="500" fill="hold"/>
                                        <p:tgtEl>
                                          <p:spTgt spid="82959"/>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2953"/>
                                        </p:tgtEl>
                                        <p:attrNameLst>
                                          <p:attrName>style.visibility</p:attrName>
                                        </p:attrNameLst>
                                      </p:cBhvr>
                                      <p:to>
                                        <p:strVal val="visible"/>
                                      </p:to>
                                    </p:set>
                                    <p:anim calcmode="lin" valueType="num">
                                      <p:cBhvr additive="base">
                                        <p:cTn id="37" dur="500" fill="hold"/>
                                        <p:tgtEl>
                                          <p:spTgt spid="82953"/>
                                        </p:tgtEl>
                                        <p:attrNameLst>
                                          <p:attrName>ppt_x</p:attrName>
                                        </p:attrNameLst>
                                      </p:cBhvr>
                                      <p:tavLst>
                                        <p:tav tm="0">
                                          <p:val>
                                            <p:strVal val="0-#ppt_w/2"/>
                                          </p:val>
                                        </p:tav>
                                        <p:tav tm="100000">
                                          <p:val>
                                            <p:strVal val="#ppt_x"/>
                                          </p:val>
                                        </p:tav>
                                      </p:tavLst>
                                    </p:anim>
                                    <p:anim calcmode="lin" valueType="num">
                                      <p:cBhvr additive="base">
                                        <p:cTn id="38" dur="500" fill="hold"/>
                                        <p:tgtEl>
                                          <p:spTgt spid="82953"/>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2954"/>
                                        </p:tgtEl>
                                        <p:attrNameLst>
                                          <p:attrName>style.visibility</p:attrName>
                                        </p:attrNameLst>
                                      </p:cBhvr>
                                      <p:to>
                                        <p:strVal val="visible"/>
                                      </p:to>
                                    </p:set>
                                    <p:anim calcmode="lin" valueType="num">
                                      <p:cBhvr additive="base">
                                        <p:cTn id="43" dur="500" fill="hold"/>
                                        <p:tgtEl>
                                          <p:spTgt spid="82954"/>
                                        </p:tgtEl>
                                        <p:attrNameLst>
                                          <p:attrName>ppt_x</p:attrName>
                                        </p:attrNameLst>
                                      </p:cBhvr>
                                      <p:tavLst>
                                        <p:tav tm="0">
                                          <p:val>
                                            <p:strVal val="0-#ppt_w/2"/>
                                          </p:val>
                                        </p:tav>
                                        <p:tav tm="100000">
                                          <p:val>
                                            <p:strVal val="#ppt_x"/>
                                          </p:val>
                                        </p:tav>
                                      </p:tavLst>
                                    </p:anim>
                                    <p:anim calcmode="lin" valueType="num">
                                      <p:cBhvr additive="base">
                                        <p:cTn id="44" dur="500" fill="hold"/>
                                        <p:tgtEl>
                                          <p:spTgt spid="82954"/>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2955"/>
                                        </p:tgtEl>
                                        <p:attrNameLst>
                                          <p:attrName>style.visibility</p:attrName>
                                        </p:attrNameLst>
                                      </p:cBhvr>
                                      <p:to>
                                        <p:strVal val="visible"/>
                                      </p:to>
                                    </p:set>
                                    <p:anim calcmode="lin" valueType="num">
                                      <p:cBhvr additive="base">
                                        <p:cTn id="49" dur="500" fill="hold"/>
                                        <p:tgtEl>
                                          <p:spTgt spid="82955"/>
                                        </p:tgtEl>
                                        <p:attrNameLst>
                                          <p:attrName>ppt_x</p:attrName>
                                        </p:attrNameLst>
                                      </p:cBhvr>
                                      <p:tavLst>
                                        <p:tav tm="0">
                                          <p:val>
                                            <p:strVal val="0-#ppt_w/2"/>
                                          </p:val>
                                        </p:tav>
                                        <p:tav tm="100000">
                                          <p:val>
                                            <p:strVal val="#ppt_x"/>
                                          </p:val>
                                        </p:tav>
                                      </p:tavLst>
                                    </p:anim>
                                    <p:anim calcmode="lin" valueType="num">
                                      <p:cBhvr additive="base">
                                        <p:cTn id="50" dur="500" fill="hold"/>
                                        <p:tgtEl>
                                          <p:spTgt spid="82955"/>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82956"/>
                                        </p:tgtEl>
                                        <p:attrNameLst>
                                          <p:attrName>style.visibility</p:attrName>
                                        </p:attrNameLst>
                                      </p:cBhvr>
                                      <p:to>
                                        <p:strVal val="visible"/>
                                      </p:to>
                                    </p:set>
                                    <p:anim calcmode="lin" valueType="num">
                                      <p:cBhvr additive="base">
                                        <p:cTn id="55" dur="500" fill="hold"/>
                                        <p:tgtEl>
                                          <p:spTgt spid="82956"/>
                                        </p:tgtEl>
                                        <p:attrNameLst>
                                          <p:attrName>ppt_x</p:attrName>
                                        </p:attrNameLst>
                                      </p:cBhvr>
                                      <p:tavLst>
                                        <p:tav tm="0">
                                          <p:val>
                                            <p:strVal val="0-#ppt_w/2"/>
                                          </p:val>
                                        </p:tav>
                                        <p:tav tm="100000">
                                          <p:val>
                                            <p:strVal val="#ppt_x"/>
                                          </p:val>
                                        </p:tav>
                                      </p:tavLst>
                                    </p:anim>
                                    <p:anim calcmode="lin" valueType="num">
                                      <p:cBhvr additive="base">
                                        <p:cTn id="56" dur="500" fill="hold"/>
                                        <p:tgtEl>
                                          <p:spTgt spid="82956"/>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82957"/>
                                        </p:tgtEl>
                                        <p:attrNameLst>
                                          <p:attrName>style.visibility</p:attrName>
                                        </p:attrNameLst>
                                      </p:cBhvr>
                                      <p:to>
                                        <p:strVal val="visible"/>
                                      </p:to>
                                    </p:set>
                                    <p:anim calcmode="lin" valueType="num">
                                      <p:cBhvr additive="base">
                                        <p:cTn id="61" dur="500" fill="hold"/>
                                        <p:tgtEl>
                                          <p:spTgt spid="82957"/>
                                        </p:tgtEl>
                                        <p:attrNameLst>
                                          <p:attrName>ppt_x</p:attrName>
                                        </p:attrNameLst>
                                      </p:cBhvr>
                                      <p:tavLst>
                                        <p:tav tm="0">
                                          <p:val>
                                            <p:strVal val="0-#ppt_w/2"/>
                                          </p:val>
                                        </p:tav>
                                        <p:tav tm="100000">
                                          <p:val>
                                            <p:strVal val="#ppt_x"/>
                                          </p:val>
                                        </p:tav>
                                      </p:tavLst>
                                    </p:anim>
                                    <p:anim calcmode="lin" valueType="num">
                                      <p:cBhvr additive="base">
                                        <p:cTn id="62" dur="500" fill="hold"/>
                                        <p:tgtEl>
                                          <p:spTgt spid="829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animBg="1" autoUpdateAnimBg="0"/>
      <p:bldP spid="82947" grpId="0" animBg="1" autoUpdateAnimBg="0"/>
      <p:bldP spid="82948" grpId="0" animBg="1"/>
      <p:bldP spid="82953" grpId="0" animBg="1"/>
      <p:bldP spid="82954" grpId="0" animBg="1" autoUpdateAnimBg="0"/>
      <p:bldP spid="82955" grpId="0" animBg="1"/>
      <p:bldP spid="82956" grpId="0" animBg="1" autoUpdateAnimBg="0"/>
      <p:bldP spid="82957" grpId="0" animBg="1" autoUpdateAnimBg="0"/>
      <p:bldP spid="82958" grpId="0" animBg="1"/>
      <p:bldP spid="82959"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762000" y="76200"/>
            <a:ext cx="7620000" cy="762000"/>
          </a:xfrm>
          <a:ln w="28575">
            <a:solidFill>
              <a:schemeClr val="accent2"/>
            </a:solidFill>
            <a:miter lim="800000"/>
            <a:headEnd/>
            <a:tailEnd/>
          </a:ln>
        </p:spPr>
        <p:txBody>
          <a:bodyPr/>
          <a:lstStyle/>
          <a:p>
            <a:r>
              <a:rPr lang="en-US" altLang="en-US" sz="2400">
                <a:latin typeface="Tahoma" panose="020B0604030504040204" pitchFamily="34" charset="0"/>
              </a:rPr>
              <a:t>KEWAJIBAN MEMILIKI NPWP BAGI WAJIB PAJAK ORANG PRIBADI PENGUSAHA TERTENTU</a:t>
            </a:r>
          </a:p>
        </p:txBody>
      </p:sp>
      <p:sp>
        <p:nvSpPr>
          <p:cNvPr id="84996" name="AutoShape 4"/>
          <p:cNvSpPr>
            <a:spLocks noChangeArrowheads="1"/>
          </p:cNvSpPr>
          <p:nvPr/>
        </p:nvSpPr>
        <p:spPr bwMode="auto">
          <a:xfrm>
            <a:off x="4038600" y="9144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01" name="Rectangle 9"/>
          <p:cNvSpPr>
            <a:spLocks noChangeArrowheads="1"/>
          </p:cNvSpPr>
          <p:nvPr/>
        </p:nvSpPr>
        <p:spPr bwMode="auto">
          <a:xfrm>
            <a:off x="381000" y="1371600"/>
            <a:ext cx="8229600" cy="16446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Yang dimaksud dengan Wajib Pajak Orang Pribadi Pengusaha Tertentu adalah Wajib Pajak yang melakukan kegiatan usaha di bidang perdagangan grosir dan atau eceran barang-barang konsumsi melalui tempat usaha/gerai (outlet) yang tersebar di beberapa lokasi, tidak termasuk perdagangan kendaraan dan restoran.</a:t>
            </a:r>
          </a:p>
        </p:txBody>
      </p:sp>
      <p:sp>
        <p:nvSpPr>
          <p:cNvPr id="85004" name="Rectangle 12"/>
          <p:cNvSpPr>
            <a:spLocks noChangeArrowheads="1"/>
          </p:cNvSpPr>
          <p:nvPr/>
        </p:nvSpPr>
        <p:spPr bwMode="auto">
          <a:xfrm>
            <a:off x="5029200" y="914400"/>
            <a:ext cx="2667000" cy="3810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u="none">
                <a:latin typeface="Tahoma" panose="020B0604030504040204" pitchFamily="34" charset="0"/>
              </a:rPr>
              <a:t>Kep-171/PJ./2002</a:t>
            </a:r>
          </a:p>
        </p:txBody>
      </p:sp>
      <p:sp>
        <p:nvSpPr>
          <p:cNvPr id="85005" name="Rectangle 13"/>
          <p:cNvSpPr>
            <a:spLocks noChangeArrowheads="1"/>
          </p:cNvSpPr>
          <p:nvPr/>
        </p:nvSpPr>
        <p:spPr bwMode="auto">
          <a:xfrm>
            <a:off x="381000" y="3143250"/>
            <a:ext cx="8229600" cy="19494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Wajib Pajak Orang Pribadi Pengusaha Tertentu wajib mendaftarkan diri untuk memperoleh NPWP bagi setiap tempat usaha/gerai (outlet) di Kantor Pelayanan Pajak yang wilayah kerjanya meliputi tempat usaha/gerai (outlet) tersebut (KPP lokasi) dan di Kantor Pelayanan Pajak yang wilayah kerjanya meliputi tempat tinggal Wajib Pajak (KPP domisili).</a:t>
            </a:r>
          </a:p>
        </p:txBody>
      </p:sp>
      <p:sp>
        <p:nvSpPr>
          <p:cNvPr id="85006" name="Rectangle 14"/>
          <p:cNvSpPr>
            <a:spLocks noChangeArrowheads="1"/>
          </p:cNvSpPr>
          <p:nvPr/>
        </p:nvSpPr>
        <p:spPr bwMode="auto">
          <a:xfrm>
            <a:off x="7092950" y="5589588"/>
            <a:ext cx="1079500" cy="360362"/>
          </a:xfrm>
          <a:prstGeom prst="rect">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Lama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4994"/>
                                        </p:tgtEl>
                                        <p:attrNameLst>
                                          <p:attrName>style.visibility</p:attrName>
                                        </p:attrNameLst>
                                      </p:cBhvr>
                                      <p:to>
                                        <p:strVal val="visible"/>
                                      </p:to>
                                    </p:set>
                                    <p:anim calcmode="lin" valueType="num">
                                      <p:cBhvr additive="base">
                                        <p:cTn id="7" dur="500" fill="hold"/>
                                        <p:tgtEl>
                                          <p:spTgt spid="84994"/>
                                        </p:tgtEl>
                                        <p:attrNameLst>
                                          <p:attrName>ppt_x</p:attrName>
                                        </p:attrNameLst>
                                      </p:cBhvr>
                                      <p:tavLst>
                                        <p:tav tm="0">
                                          <p:val>
                                            <p:strVal val="0-#ppt_w/2"/>
                                          </p:val>
                                        </p:tav>
                                        <p:tav tm="100000">
                                          <p:val>
                                            <p:strVal val="#ppt_x"/>
                                          </p:val>
                                        </p:tav>
                                      </p:tavLst>
                                    </p:anim>
                                    <p:anim calcmode="lin" valueType="num">
                                      <p:cBhvr additive="base">
                                        <p:cTn id="8" dur="500" fill="hold"/>
                                        <p:tgtEl>
                                          <p:spTgt spid="849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4996"/>
                                        </p:tgtEl>
                                        <p:attrNameLst>
                                          <p:attrName>style.visibility</p:attrName>
                                        </p:attrNameLst>
                                      </p:cBhvr>
                                      <p:to>
                                        <p:strVal val="visible"/>
                                      </p:to>
                                    </p:set>
                                    <p:anim calcmode="lin" valueType="num">
                                      <p:cBhvr additive="base">
                                        <p:cTn id="13" dur="500" fill="hold"/>
                                        <p:tgtEl>
                                          <p:spTgt spid="84996"/>
                                        </p:tgtEl>
                                        <p:attrNameLst>
                                          <p:attrName>ppt_x</p:attrName>
                                        </p:attrNameLst>
                                      </p:cBhvr>
                                      <p:tavLst>
                                        <p:tav tm="0">
                                          <p:val>
                                            <p:strVal val="0-#ppt_w/2"/>
                                          </p:val>
                                        </p:tav>
                                        <p:tav tm="100000">
                                          <p:val>
                                            <p:strVal val="#ppt_x"/>
                                          </p:val>
                                        </p:tav>
                                      </p:tavLst>
                                    </p:anim>
                                    <p:anim calcmode="lin" valueType="num">
                                      <p:cBhvr additive="base">
                                        <p:cTn id="14" dur="500" fill="hold"/>
                                        <p:tgtEl>
                                          <p:spTgt spid="8499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5001"/>
                                        </p:tgtEl>
                                        <p:attrNameLst>
                                          <p:attrName>style.visibility</p:attrName>
                                        </p:attrNameLst>
                                      </p:cBhvr>
                                      <p:to>
                                        <p:strVal val="visible"/>
                                      </p:to>
                                    </p:set>
                                    <p:anim calcmode="lin" valueType="num">
                                      <p:cBhvr additive="base">
                                        <p:cTn id="19" dur="500" fill="hold"/>
                                        <p:tgtEl>
                                          <p:spTgt spid="85001"/>
                                        </p:tgtEl>
                                        <p:attrNameLst>
                                          <p:attrName>ppt_x</p:attrName>
                                        </p:attrNameLst>
                                      </p:cBhvr>
                                      <p:tavLst>
                                        <p:tav tm="0">
                                          <p:val>
                                            <p:strVal val="0-#ppt_w/2"/>
                                          </p:val>
                                        </p:tav>
                                        <p:tav tm="100000">
                                          <p:val>
                                            <p:strVal val="#ppt_x"/>
                                          </p:val>
                                        </p:tav>
                                      </p:tavLst>
                                    </p:anim>
                                    <p:anim calcmode="lin" valueType="num">
                                      <p:cBhvr additive="base">
                                        <p:cTn id="20" dur="500" fill="hold"/>
                                        <p:tgtEl>
                                          <p:spTgt spid="8500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5004"/>
                                        </p:tgtEl>
                                        <p:attrNameLst>
                                          <p:attrName>style.visibility</p:attrName>
                                        </p:attrNameLst>
                                      </p:cBhvr>
                                      <p:to>
                                        <p:strVal val="visible"/>
                                      </p:to>
                                    </p:set>
                                    <p:anim calcmode="lin" valueType="num">
                                      <p:cBhvr additive="base">
                                        <p:cTn id="25" dur="500" fill="hold"/>
                                        <p:tgtEl>
                                          <p:spTgt spid="85004"/>
                                        </p:tgtEl>
                                        <p:attrNameLst>
                                          <p:attrName>ppt_x</p:attrName>
                                        </p:attrNameLst>
                                      </p:cBhvr>
                                      <p:tavLst>
                                        <p:tav tm="0">
                                          <p:val>
                                            <p:strVal val="0-#ppt_w/2"/>
                                          </p:val>
                                        </p:tav>
                                        <p:tav tm="100000">
                                          <p:val>
                                            <p:strVal val="#ppt_x"/>
                                          </p:val>
                                        </p:tav>
                                      </p:tavLst>
                                    </p:anim>
                                    <p:anim calcmode="lin" valueType="num">
                                      <p:cBhvr additive="base">
                                        <p:cTn id="26" dur="500" fill="hold"/>
                                        <p:tgtEl>
                                          <p:spTgt spid="8500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5005"/>
                                        </p:tgtEl>
                                        <p:attrNameLst>
                                          <p:attrName>style.visibility</p:attrName>
                                        </p:attrNameLst>
                                      </p:cBhvr>
                                      <p:to>
                                        <p:strVal val="visible"/>
                                      </p:to>
                                    </p:set>
                                    <p:anim calcmode="lin" valueType="num">
                                      <p:cBhvr additive="base">
                                        <p:cTn id="31" dur="500" fill="hold"/>
                                        <p:tgtEl>
                                          <p:spTgt spid="85005"/>
                                        </p:tgtEl>
                                        <p:attrNameLst>
                                          <p:attrName>ppt_x</p:attrName>
                                        </p:attrNameLst>
                                      </p:cBhvr>
                                      <p:tavLst>
                                        <p:tav tm="0">
                                          <p:val>
                                            <p:strVal val="0-#ppt_w/2"/>
                                          </p:val>
                                        </p:tav>
                                        <p:tav tm="100000">
                                          <p:val>
                                            <p:strVal val="#ppt_x"/>
                                          </p:val>
                                        </p:tav>
                                      </p:tavLst>
                                    </p:anim>
                                    <p:anim calcmode="lin" valueType="num">
                                      <p:cBhvr additive="base">
                                        <p:cTn id="32" dur="500" fill="hold"/>
                                        <p:tgtEl>
                                          <p:spTgt spid="850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animBg="1" autoUpdateAnimBg="0"/>
      <p:bldP spid="84996" grpId="0" animBg="1"/>
      <p:bldP spid="85001" grpId="0" animBg="1" autoUpdateAnimBg="0"/>
      <p:bldP spid="85004" grpId="0" animBg="1" autoUpdateAnimBg="0"/>
      <p:bldP spid="85005"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466725" y="115888"/>
            <a:ext cx="8208963" cy="649287"/>
          </a:xfrm>
          <a:solidFill>
            <a:srgbClr val="FFCCFF"/>
          </a:solidFill>
          <a:ln w="38100">
            <a:solidFill>
              <a:schemeClr val="accent2"/>
            </a:solidFill>
            <a:miter lim="800000"/>
            <a:headEnd/>
            <a:tailEnd/>
          </a:ln>
        </p:spPr>
        <p:txBody>
          <a:bodyPr/>
          <a:lstStyle/>
          <a:p>
            <a:r>
              <a:rPr lang="en-US" altLang="en-US" sz="2000" b="1">
                <a:latin typeface="Tahoma" panose="020B0604030504040204" pitchFamily="34" charset="0"/>
              </a:rPr>
              <a:t>SANKSI BERKAITAN DENGAN KEWAJIBAN MENDAFTARKAN DIRI DAN MELAPORKAN KEGIATAN USAHA</a:t>
            </a:r>
          </a:p>
        </p:txBody>
      </p:sp>
      <p:sp>
        <p:nvSpPr>
          <p:cNvPr id="299011" name="Rectangle 3"/>
          <p:cNvSpPr>
            <a:spLocks noChangeArrowheads="1"/>
          </p:cNvSpPr>
          <p:nvPr/>
        </p:nvSpPr>
        <p:spPr bwMode="auto">
          <a:xfrm>
            <a:off x="4702175" y="1284288"/>
            <a:ext cx="4262438" cy="548640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u="none">
                <a:latin typeface="Tahoma" panose="020B0604030504040204" pitchFamily="34" charset="0"/>
              </a:rPr>
              <a:t>Setiap orang yang </a:t>
            </a:r>
            <a:r>
              <a:rPr lang="en-US" altLang="en-US" sz="1800" b="1" u="none">
                <a:solidFill>
                  <a:srgbClr val="990000"/>
                </a:solidFill>
                <a:latin typeface="Tahoma" panose="020B0604030504040204" pitchFamily="34" charset="0"/>
              </a:rPr>
              <a:t>dengan sengaja</a:t>
            </a:r>
            <a:r>
              <a:rPr lang="en-US" altLang="en-US" sz="1800" u="none">
                <a:latin typeface="Tahoma" panose="020B0604030504040204" pitchFamily="34" charset="0"/>
              </a:rPr>
              <a:t> : a. tidak mendaftarkan diri untuk diberikan Nomor Pokok Wajib Pajak atau tidak melaporkan usahanya untuk dikukuhkan sebagai Pengusaha Kena Pajak; b. menyalahgunakan atau menggunakan tanpa hak Nomor Pokok Wajib Pajak atau Pengukuhan Pengusaha Kena Pajak; sehingga dapat menimbulkan kerugian pada pendapatan negara, dipidana dengan pidana penjara </a:t>
            </a:r>
            <a:r>
              <a:rPr lang="en-US" altLang="en-US" sz="1800" i="1" u="none">
                <a:latin typeface="Tahoma" panose="020B0604030504040204" pitchFamily="34" charset="0"/>
              </a:rPr>
              <a:t>paling singkat 6 (enam) bulan dan paling lama 6 (enam) tahun dan denda paling sedikit 2 (dua) kali jumlah pajak terutang yang tidak atau kurang dibayar dan paling banyak 4 (empat) kali jumlah pajak terutang yang tidak atau kurang dibayar.</a:t>
            </a:r>
          </a:p>
          <a:p>
            <a:pPr>
              <a:spcBef>
                <a:spcPct val="50000"/>
              </a:spcBef>
            </a:pPr>
            <a:r>
              <a:rPr lang="en-US" altLang="en-US" sz="1800" u="none">
                <a:solidFill>
                  <a:schemeClr val="accent2"/>
                </a:solidFill>
                <a:latin typeface="Tahoma" panose="020B0604030504040204" pitchFamily="34" charset="0"/>
              </a:rPr>
              <a:t>(Pasal 39 angka 1 UU KUP)</a:t>
            </a:r>
          </a:p>
        </p:txBody>
      </p:sp>
      <p:sp>
        <p:nvSpPr>
          <p:cNvPr id="299016" name="AutoShape 8"/>
          <p:cNvSpPr>
            <a:spLocks noChangeArrowheads="1"/>
          </p:cNvSpPr>
          <p:nvPr/>
        </p:nvSpPr>
        <p:spPr bwMode="auto">
          <a:xfrm rot="456816">
            <a:off x="3851275" y="763588"/>
            <a:ext cx="1441450" cy="288925"/>
          </a:xfrm>
          <a:prstGeom prst="rightArrow">
            <a:avLst>
              <a:gd name="adj1" fmla="val 50000"/>
              <a:gd name="adj2" fmla="val 12472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9017" name="AutoShape 9"/>
          <p:cNvSpPr>
            <a:spLocks noChangeArrowheads="1"/>
          </p:cNvSpPr>
          <p:nvPr/>
        </p:nvSpPr>
        <p:spPr bwMode="auto">
          <a:xfrm rot="10368313">
            <a:off x="2916238" y="763588"/>
            <a:ext cx="1441450" cy="288925"/>
          </a:xfrm>
          <a:prstGeom prst="rightArrow">
            <a:avLst>
              <a:gd name="adj1" fmla="val 50000"/>
              <a:gd name="adj2" fmla="val 12472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9018" name="Rectangle 10"/>
          <p:cNvSpPr>
            <a:spLocks noChangeArrowheads="1"/>
          </p:cNvSpPr>
          <p:nvPr/>
        </p:nvSpPr>
        <p:spPr bwMode="auto">
          <a:xfrm>
            <a:off x="5364163" y="836613"/>
            <a:ext cx="2376487" cy="385762"/>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latin typeface="Tahoma" panose="020B0604030504040204" pitchFamily="34" charset="0"/>
              </a:rPr>
              <a:t>Pidana</a:t>
            </a:r>
          </a:p>
        </p:txBody>
      </p:sp>
      <p:sp>
        <p:nvSpPr>
          <p:cNvPr id="299019" name="AutoShape 11"/>
          <p:cNvSpPr>
            <a:spLocks noChangeArrowheads="1"/>
          </p:cNvSpPr>
          <p:nvPr/>
        </p:nvSpPr>
        <p:spPr bwMode="auto">
          <a:xfrm>
            <a:off x="7451725" y="1125538"/>
            <a:ext cx="504825" cy="287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u="none"/>
          </a:p>
        </p:txBody>
      </p:sp>
      <p:sp>
        <p:nvSpPr>
          <p:cNvPr id="299020" name="Rectangle 12"/>
          <p:cNvSpPr>
            <a:spLocks noChangeArrowheads="1"/>
          </p:cNvSpPr>
          <p:nvPr/>
        </p:nvSpPr>
        <p:spPr bwMode="auto">
          <a:xfrm>
            <a:off x="539750" y="836613"/>
            <a:ext cx="2376488" cy="385762"/>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latin typeface="Tahoma" panose="020B0604030504040204" pitchFamily="34" charset="0"/>
              </a:rPr>
              <a:t>Administrasi</a:t>
            </a:r>
          </a:p>
        </p:txBody>
      </p:sp>
      <p:sp>
        <p:nvSpPr>
          <p:cNvPr id="299021" name="AutoShape 13"/>
          <p:cNvSpPr>
            <a:spLocks noChangeArrowheads="1"/>
          </p:cNvSpPr>
          <p:nvPr/>
        </p:nvSpPr>
        <p:spPr bwMode="auto">
          <a:xfrm>
            <a:off x="179388" y="2563813"/>
            <a:ext cx="360362"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u="none"/>
          </a:p>
        </p:txBody>
      </p:sp>
      <p:sp>
        <p:nvSpPr>
          <p:cNvPr id="299022" name="Rectangle 14"/>
          <p:cNvSpPr>
            <a:spLocks noChangeArrowheads="1"/>
          </p:cNvSpPr>
          <p:nvPr/>
        </p:nvSpPr>
        <p:spPr bwMode="auto">
          <a:xfrm>
            <a:off x="207963" y="2708275"/>
            <a:ext cx="4219575" cy="10160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Dirjen Pajak menerbitkan NPWP dan atau mengukuhkan PKP secara jabatan</a:t>
            </a:r>
          </a:p>
        </p:txBody>
      </p:sp>
      <p:sp>
        <p:nvSpPr>
          <p:cNvPr id="299023" name="Rectangle 15"/>
          <p:cNvSpPr>
            <a:spLocks noChangeArrowheads="1"/>
          </p:cNvSpPr>
          <p:nvPr/>
        </p:nvSpPr>
        <p:spPr bwMode="auto">
          <a:xfrm>
            <a:off x="179388" y="3827463"/>
            <a:ext cx="4392612" cy="2876550"/>
          </a:xfrm>
          <a:prstGeom prst="rect">
            <a:avLst/>
          </a:prstGeom>
          <a:noFill/>
          <a:ln w="38100">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1800" u="none">
                <a:latin typeface="Tahoma" panose="020B0604030504040204" pitchFamily="34" charset="0"/>
              </a:rPr>
              <a:t>Terhadap kekurangan pembayaran pajak sebagai akibat NPWP dan pengukuhan PKP secara jabatan dikenai sanksi administrasi berupa bunga 2% per bulan paling lama 24 bulan dihitung sejak saat terutangnya pajak atau berakhirnya Masa Pajak, bagian Tahun Pajak, atau Tahun Pajak sampai dengan diterbitkannya SKPKB.</a:t>
            </a:r>
          </a:p>
          <a:p>
            <a:r>
              <a:rPr lang="en-US" altLang="en-US" sz="1800" u="none">
                <a:latin typeface="Tahoma" panose="020B0604030504040204" pitchFamily="34" charset="0"/>
              </a:rPr>
              <a:t>(Pasal 13 ayat 2 UU KUP)</a:t>
            </a:r>
          </a:p>
        </p:txBody>
      </p:sp>
      <p:sp>
        <p:nvSpPr>
          <p:cNvPr id="299024" name="AutoShape 16"/>
          <p:cNvSpPr>
            <a:spLocks noChangeArrowheads="1"/>
          </p:cNvSpPr>
          <p:nvPr/>
        </p:nvSpPr>
        <p:spPr bwMode="auto">
          <a:xfrm>
            <a:off x="107950" y="3646488"/>
            <a:ext cx="504825" cy="287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u="none"/>
          </a:p>
        </p:txBody>
      </p:sp>
      <p:sp>
        <p:nvSpPr>
          <p:cNvPr id="299025" name="Rectangle 17"/>
          <p:cNvSpPr>
            <a:spLocks noChangeArrowheads="1"/>
          </p:cNvSpPr>
          <p:nvPr/>
        </p:nvSpPr>
        <p:spPr bwMode="auto">
          <a:xfrm>
            <a:off x="179388" y="1341438"/>
            <a:ext cx="4321175" cy="13208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apabila WP tidak melaksanakan kewajiban mendaftarkan diri dan atau PKP tidak melaporkan usahanya</a:t>
            </a:r>
          </a:p>
        </p:txBody>
      </p:sp>
      <p:sp>
        <p:nvSpPr>
          <p:cNvPr id="299026" name="AutoShape 18"/>
          <p:cNvSpPr>
            <a:spLocks noChangeArrowheads="1"/>
          </p:cNvSpPr>
          <p:nvPr/>
        </p:nvSpPr>
        <p:spPr bwMode="auto">
          <a:xfrm>
            <a:off x="323850" y="1125538"/>
            <a:ext cx="504825" cy="287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u="non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9010"/>
                                        </p:tgtEl>
                                        <p:attrNameLst>
                                          <p:attrName>style.visibility</p:attrName>
                                        </p:attrNameLst>
                                      </p:cBhvr>
                                      <p:to>
                                        <p:strVal val="visible"/>
                                      </p:to>
                                    </p:set>
                                    <p:anim calcmode="lin" valueType="num">
                                      <p:cBhvr additive="base">
                                        <p:cTn id="7" dur="500" fill="hold"/>
                                        <p:tgtEl>
                                          <p:spTgt spid="299010"/>
                                        </p:tgtEl>
                                        <p:attrNameLst>
                                          <p:attrName>ppt_x</p:attrName>
                                        </p:attrNameLst>
                                      </p:cBhvr>
                                      <p:tavLst>
                                        <p:tav tm="0">
                                          <p:val>
                                            <p:strVal val="0-#ppt_w/2"/>
                                          </p:val>
                                        </p:tav>
                                        <p:tav tm="100000">
                                          <p:val>
                                            <p:strVal val="#ppt_x"/>
                                          </p:val>
                                        </p:tav>
                                      </p:tavLst>
                                    </p:anim>
                                    <p:anim calcmode="lin" valueType="num">
                                      <p:cBhvr additive="base">
                                        <p:cTn id="8" dur="500" fill="hold"/>
                                        <p:tgtEl>
                                          <p:spTgt spid="2990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299017"/>
                                        </p:tgtEl>
                                        <p:attrNameLst>
                                          <p:attrName>style.visibility</p:attrName>
                                        </p:attrNameLst>
                                      </p:cBhvr>
                                      <p:to>
                                        <p:strVal val="visible"/>
                                      </p:to>
                                    </p:set>
                                    <p:animEffect transition="in" filter="box(in)">
                                      <p:cBhvr>
                                        <p:cTn id="13" dur="500"/>
                                        <p:tgtEl>
                                          <p:spTgt spid="29901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99020"/>
                                        </p:tgtEl>
                                        <p:attrNameLst>
                                          <p:attrName>style.visibility</p:attrName>
                                        </p:attrNameLst>
                                      </p:cBhvr>
                                      <p:to>
                                        <p:strVal val="visible"/>
                                      </p:to>
                                    </p:set>
                                    <p:anim calcmode="lin" valueType="num">
                                      <p:cBhvr additive="base">
                                        <p:cTn id="18" dur="500" fill="hold"/>
                                        <p:tgtEl>
                                          <p:spTgt spid="299020"/>
                                        </p:tgtEl>
                                        <p:attrNameLst>
                                          <p:attrName>ppt_x</p:attrName>
                                        </p:attrNameLst>
                                      </p:cBhvr>
                                      <p:tavLst>
                                        <p:tav tm="0">
                                          <p:val>
                                            <p:strVal val="0-#ppt_w/2"/>
                                          </p:val>
                                        </p:tav>
                                        <p:tav tm="100000">
                                          <p:val>
                                            <p:strVal val="#ppt_x"/>
                                          </p:val>
                                        </p:tav>
                                      </p:tavLst>
                                    </p:anim>
                                    <p:anim calcmode="lin" valueType="num">
                                      <p:cBhvr additive="base">
                                        <p:cTn id="19" dur="500" fill="hold"/>
                                        <p:tgtEl>
                                          <p:spTgt spid="299020"/>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299016"/>
                                        </p:tgtEl>
                                        <p:attrNameLst>
                                          <p:attrName>style.visibility</p:attrName>
                                        </p:attrNameLst>
                                      </p:cBhvr>
                                      <p:to>
                                        <p:strVal val="visible"/>
                                      </p:to>
                                    </p:set>
                                    <p:animEffect transition="in" filter="checkerboard(across)">
                                      <p:cBhvr>
                                        <p:cTn id="24" dur="500"/>
                                        <p:tgtEl>
                                          <p:spTgt spid="29901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299018"/>
                                        </p:tgtEl>
                                        <p:attrNameLst>
                                          <p:attrName>style.visibility</p:attrName>
                                        </p:attrNameLst>
                                      </p:cBhvr>
                                      <p:to>
                                        <p:strVal val="visible"/>
                                      </p:to>
                                    </p:set>
                                    <p:anim calcmode="lin" valueType="num">
                                      <p:cBhvr additive="base">
                                        <p:cTn id="29" dur="500" fill="hold"/>
                                        <p:tgtEl>
                                          <p:spTgt spid="299018"/>
                                        </p:tgtEl>
                                        <p:attrNameLst>
                                          <p:attrName>ppt_x</p:attrName>
                                        </p:attrNameLst>
                                      </p:cBhvr>
                                      <p:tavLst>
                                        <p:tav tm="0">
                                          <p:val>
                                            <p:strVal val="0-#ppt_w/2"/>
                                          </p:val>
                                        </p:tav>
                                        <p:tav tm="100000">
                                          <p:val>
                                            <p:strVal val="#ppt_x"/>
                                          </p:val>
                                        </p:tav>
                                      </p:tavLst>
                                    </p:anim>
                                    <p:anim calcmode="lin" valueType="num">
                                      <p:cBhvr additive="base">
                                        <p:cTn id="30" dur="500" fill="hold"/>
                                        <p:tgtEl>
                                          <p:spTgt spid="299018"/>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99026"/>
                                        </p:tgtEl>
                                        <p:attrNameLst>
                                          <p:attrName>style.visibility</p:attrName>
                                        </p:attrNameLst>
                                      </p:cBhvr>
                                      <p:to>
                                        <p:strVal val="visible"/>
                                      </p:to>
                                    </p:set>
                                    <p:anim calcmode="lin" valueType="num">
                                      <p:cBhvr additive="base">
                                        <p:cTn id="35" dur="500" fill="hold"/>
                                        <p:tgtEl>
                                          <p:spTgt spid="299026"/>
                                        </p:tgtEl>
                                        <p:attrNameLst>
                                          <p:attrName>ppt_x</p:attrName>
                                        </p:attrNameLst>
                                      </p:cBhvr>
                                      <p:tavLst>
                                        <p:tav tm="0">
                                          <p:val>
                                            <p:strVal val="#ppt_x"/>
                                          </p:val>
                                        </p:tav>
                                        <p:tav tm="100000">
                                          <p:val>
                                            <p:strVal val="#ppt_x"/>
                                          </p:val>
                                        </p:tav>
                                      </p:tavLst>
                                    </p:anim>
                                    <p:anim calcmode="lin" valueType="num">
                                      <p:cBhvr additive="base">
                                        <p:cTn id="36" dur="500" fill="hold"/>
                                        <p:tgtEl>
                                          <p:spTgt spid="299026"/>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299025"/>
                                        </p:tgtEl>
                                        <p:attrNameLst>
                                          <p:attrName>style.visibility</p:attrName>
                                        </p:attrNameLst>
                                      </p:cBhvr>
                                      <p:to>
                                        <p:strVal val="visible"/>
                                      </p:to>
                                    </p:set>
                                    <p:animEffect transition="in" filter="checkerboard(across)">
                                      <p:cBhvr>
                                        <p:cTn id="41" dur="500"/>
                                        <p:tgtEl>
                                          <p:spTgt spid="29902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99021"/>
                                        </p:tgtEl>
                                        <p:attrNameLst>
                                          <p:attrName>style.visibility</p:attrName>
                                        </p:attrNameLst>
                                      </p:cBhvr>
                                      <p:to>
                                        <p:strVal val="visible"/>
                                      </p:to>
                                    </p:set>
                                    <p:anim calcmode="lin" valueType="num">
                                      <p:cBhvr additive="base">
                                        <p:cTn id="46" dur="500" fill="hold"/>
                                        <p:tgtEl>
                                          <p:spTgt spid="299021"/>
                                        </p:tgtEl>
                                        <p:attrNameLst>
                                          <p:attrName>ppt_x</p:attrName>
                                        </p:attrNameLst>
                                      </p:cBhvr>
                                      <p:tavLst>
                                        <p:tav tm="0">
                                          <p:val>
                                            <p:strVal val="#ppt_x"/>
                                          </p:val>
                                        </p:tav>
                                        <p:tav tm="100000">
                                          <p:val>
                                            <p:strVal val="#ppt_x"/>
                                          </p:val>
                                        </p:tav>
                                      </p:tavLst>
                                    </p:anim>
                                    <p:anim calcmode="lin" valueType="num">
                                      <p:cBhvr additive="base">
                                        <p:cTn id="47" dur="500" fill="hold"/>
                                        <p:tgtEl>
                                          <p:spTgt spid="299021"/>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99022"/>
                                        </p:tgtEl>
                                        <p:attrNameLst>
                                          <p:attrName>style.visibility</p:attrName>
                                        </p:attrNameLst>
                                      </p:cBhvr>
                                      <p:to>
                                        <p:strVal val="visible"/>
                                      </p:to>
                                    </p:set>
                                    <p:animEffect transition="in" filter="wipe(down)">
                                      <p:cBhvr>
                                        <p:cTn id="52" dur="500"/>
                                        <p:tgtEl>
                                          <p:spTgt spid="29902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99024"/>
                                        </p:tgtEl>
                                        <p:attrNameLst>
                                          <p:attrName>style.visibility</p:attrName>
                                        </p:attrNameLst>
                                      </p:cBhvr>
                                      <p:to>
                                        <p:strVal val="visible"/>
                                      </p:to>
                                    </p:set>
                                    <p:anim calcmode="lin" valueType="num">
                                      <p:cBhvr additive="base">
                                        <p:cTn id="57" dur="500" fill="hold"/>
                                        <p:tgtEl>
                                          <p:spTgt spid="299024"/>
                                        </p:tgtEl>
                                        <p:attrNameLst>
                                          <p:attrName>ppt_x</p:attrName>
                                        </p:attrNameLst>
                                      </p:cBhvr>
                                      <p:tavLst>
                                        <p:tav tm="0">
                                          <p:val>
                                            <p:strVal val="#ppt_x"/>
                                          </p:val>
                                        </p:tav>
                                        <p:tav tm="100000">
                                          <p:val>
                                            <p:strVal val="#ppt_x"/>
                                          </p:val>
                                        </p:tav>
                                      </p:tavLst>
                                    </p:anim>
                                    <p:anim calcmode="lin" valueType="num">
                                      <p:cBhvr additive="base">
                                        <p:cTn id="58" dur="500" fill="hold"/>
                                        <p:tgtEl>
                                          <p:spTgt spid="299024"/>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299023"/>
                                        </p:tgtEl>
                                        <p:attrNameLst>
                                          <p:attrName>style.visibility</p:attrName>
                                        </p:attrNameLst>
                                      </p:cBhvr>
                                      <p:to>
                                        <p:strVal val="visible"/>
                                      </p:to>
                                    </p:set>
                                    <p:animEffect transition="in" filter="wipe(down)">
                                      <p:cBhvr>
                                        <p:cTn id="63" dur="500"/>
                                        <p:tgtEl>
                                          <p:spTgt spid="299023"/>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299019"/>
                                        </p:tgtEl>
                                        <p:attrNameLst>
                                          <p:attrName>style.visibility</p:attrName>
                                        </p:attrNameLst>
                                      </p:cBhvr>
                                      <p:to>
                                        <p:strVal val="visible"/>
                                      </p:to>
                                    </p:set>
                                    <p:animEffect transition="in" filter="wipe(down)">
                                      <p:cBhvr>
                                        <p:cTn id="68" dur="500"/>
                                        <p:tgtEl>
                                          <p:spTgt spid="299019"/>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99011"/>
                                        </p:tgtEl>
                                        <p:attrNameLst>
                                          <p:attrName>style.visibility</p:attrName>
                                        </p:attrNameLst>
                                      </p:cBhvr>
                                      <p:to>
                                        <p:strVal val="visible"/>
                                      </p:to>
                                    </p:set>
                                    <p:anim calcmode="lin" valueType="num">
                                      <p:cBhvr additive="base">
                                        <p:cTn id="73" dur="500" fill="hold"/>
                                        <p:tgtEl>
                                          <p:spTgt spid="299011"/>
                                        </p:tgtEl>
                                        <p:attrNameLst>
                                          <p:attrName>ppt_x</p:attrName>
                                        </p:attrNameLst>
                                      </p:cBhvr>
                                      <p:tavLst>
                                        <p:tav tm="0">
                                          <p:val>
                                            <p:strVal val="0-#ppt_w/2"/>
                                          </p:val>
                                        </p:tav>
                                        <p:tav tm="100000">
                                          <p:val>
                                            <p:strVal val="#ppt_x"/>
                                          </p:val>
                                        </p:tav>
                                      </p:tavLst>
                                    </p:anim>
                                    <p:anim calcmode="lin" valueType="num">
                                      <p:cBhvr additive="base">
                                        <p:cTn id="74" dur="500" fill="hold"/>
                                        <p:tgtEl>
                                          <p:spTgt spid="2990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0" grpId="0" animBg="1" autoUpdateAnimBg="0"/>
      <p:bldP spid="299011" grpId="0" animBg="1" autoUpdateAnimBg="0"/>
      <p:bldP spid="299016" grpId="0" animBg="1"/>
      <p:bldP spid="299017" grpId="0" animBg="1"/>
      <p:bldP spid="299018" grpId="0" animBg="1" autoUpdateAnimBg="0"/>
      <p:bldP spid="299019" grpId="0" animBg="1"/>
      <p:bldP spid="299020" grpId="0" animBg="1" autoUpdateAnimBg="0"/>
      <p:bldP spid="299021" grpId="0" animBg="1"/>
      <p:bldP spid="299022" grpId="0" animBg="1"/>
      <p:bldP spid="299023" grpId="0" animBg="1"/>
      <p:bldP spid="299024" grpId="0" animBg="1"/>
      <p:bldP spid="299025" grpId="0" animBg="1"/>
      <p:bldP spid="299026"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143000" y="152400"/>
            <a:ext cx="6629400" cy="533400"/>
          </a:xfrm>
          <a:ln w="28575">
            <a:solidFill>
              <a:srgbClr val="990000"/>
            </a:solidFill>
            <a:miter lim="800000"/>
            <a:headEnd/>
            <a:tailEnd/>
          </a:ln>
        </p:spPr>
        <p:txBody>
          <a:bodyPr/>
          <a:lstStyle/>
          <a:p>
            <a:r>
              <a:rPr lang="en-US" altLang="en-US" sz="3200">
                <a:latin typeface="Verdana" panose="020B0604030504040204" pitchFamily="34" charset="0"/>
              </a:rPr>
              <a:t>PEMINDAHAN WAJIB PAJAK</a:t>
            </a:r>
          </a:p>
        </p:txBody>
      </p:sp>
      <p:sp>
        <p:nvSpPr>
          <p:cNvPr id="89092" name="Rectangle 4"/>
          <p:cNvSpPr>
            <a:spLocks noChangeArrowheads="1"/>
          </p:cNvSpPr>
          <p:nvPr/>
        </p:nvSpPr>
        <p:spPr bwMode="auto">
          <a:xfrm>
            <a:off x="304800" y="914400"/>
            <a:ext cx="8534400" cy="7715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200" u="none">
                <a:latin typeface="Tahoma" panose="020B0604030504040204" pitchFamily="34" charset="0"/>
              </a:rPr>
              <a:t>Dalam hal WP terdaftar pindah tempat tinggal atau tempat kedudukan atau tempat kegiatan usaha ke wilayah kerja KPP lain</a:t>
            </a:r>
          </a:p>
        </p:txBody>
      </p:sp>
      <p:sp>
        <p:nvSpPr>
          <p:cNvPr id="89093" name="AutoShape 5"/>
          <p:cNvSpPr>
            <a:spLocks noChangeArrowheads="1"/>
          </p:cNvSpPr>
          <p:nvPr/>
        </p:nvSpPr>
        <p:spPr bwMode="auto">
          <a:xfrm>
            <a:off x="3962400" y="1752600"/>
            <a:ext cx="6096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94" name="Rectangle 6"/>
          <p:cNvSpPr>
            <a:spLocks noChangeArrowheads="1"/>
          </p:cNvSpPr>
          <p:nvPr/>
        </p:nvSpPr>
        <p:spPr bwMode="auto">
          <a:xfrm>
            <a:off x="304800" y="2336800"/>
            <a:ext cx="85344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Wajib Pajak wajib mengajukan permohonan pindah dengan menyampaikan </a:t>
            </a:r>
            <a:r>
              <a:rPr lang="en-US" altLang="en-US" sz="2000" u="none">
                <a:solidFill>
                  <a:srgbClr val="008000"/>
                </a:solidFill>
                <a:latin typeface="Tahoma" panose="020B0604030504040204" pitchFamily="34" charset="0"/>
              </a:rPr>
              <a:t>surat pernyataan pindah</a:t>
            </a:r>
            <a:r>
              <a:rPr lang="en-US" altLang="en-US" sz="2000" u="none">
                <a:latin typeface="Tahoma" panose="020B0604030504040204" pitchFamily="34" charset="0"/>
              </a:rPr>
              <a:t> beserta persyaratannya.</a:t>
            </a:r>
          </a:p>
        </p:txBody>
      </p:sp>
      <p:sp>
        <p:nvSpPr>
          <p:cNvPr id="89095" name="Line 7"/>
          <p:cNvSpPr>
            <a:spLocks noChangeShapeType="1"/>
          </p:cNvSpPr>
          <p:nvPr/>
        </p:nvSpPr>
        <p:spPr bwMode="auto">
          <a:xfrm flipH="1">
            <a:off x="1981200" y="3068638"/>
            <a:ext cx="2230438" cy="207962"/>
          </a:xfrm>
          <a:prstGeom prst="line">
            <a:avLst/>
          </a:prstGeom>
          <a:noFill/>
          <a:ln w="762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6" name="Rectangle 8"/>
          <p:cNvSpPr>
            <a:spLocks noChangeArrowheads="1"/>
          </p:cNvSpPr>
          <p:nvPr/>
        </p:nvSpPr>
        <p:spPr bwMode="auto">
          <a:xfrm>
            <a:off x="381000" y="3429000"/>
            <a:ext cx="2438400" cy="4572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u="none">
                <a:latin typeface="Tahoma" panose="020B0604030504040204" pitchFamily="34" charset="0"/>
              </a:rPr>
              <a:t>Ke KPP Lama</a:t>
            </a:r>
          </a:p>
        </p:txBody>
      </p:sp>
      <p:sp>
        <p:nvSpPr>
          <p:cNvPr id="89097" name="Rectangle 9"/>
          <p:cNvSpPr>
            <a:spLocks noChangeArrowheads="1"/>
          </p:cNvSpPr>
          <p:nvPr/>
        </p:nvSpPr>
        <p:spPr bwMode="auto">
          <a:xfrm>
            <a:off x="5562600" y="3429000"/>
            <a:ext cx="2438400" cy="4572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u="none">
                <a:latin typeface="Tahoma" panose="020B0604030504040204" pitchFamily="34" charset="0"/>
              </a:rPr>
              <a:t>Ke KPP Baru</a:t>
            </a:r>
          </a:p>
        </p:txBody>
      </p:sp>
      <p:sp>
        <p:nvSpPr>
          <p:cNvPr id="89098" name="Line 10"/>
          <p:cNvSpPr>
            <a:spLocks noChangeShapeType="1"/>
          </p:cNvSpPr>
          <p:nvPr/>
        </p:nvSpPr>
        <p:spPr bwMode="auto">
          <a:xfrm>
            <a:off x="4356100" y="3068638"/>
            <a:ext cx="2197100" cy="207962"/>
          </a:xfrm>
          <a:prstGeom prst="line">
            <a:avLst/>
          </a:prstGeom>
          <a:noFill/>
          <a:ln w="762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9" name="AutoShape 11"/>
          <p:cNvSpPr>
            <a:spLocks noChangeArrowheads="1"/>
          </p:cNvSpPr>
          <p:nvPr/>
        </p:nvSpPr>
        <p:spPr bwMode="auto">
          <a:xfrm>
            <a:off x="1066800" y="3962400"/>
            <a:ext cx="6096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00" name="Rectangle 12"/>
          <p:cNvSpPr>
            <a:spLocks noChangeArrowheads="1"/>
          </p:cNvSpPr>
          <p:nvPr/>
        </p:nvSpPr>
        <p:spPr bwMode="auto">
          <a:xfrm>
            <a:off x="76200" y="4572000"/>
            <a:ext cx="3429000" cy="13208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KPP Lama menerbitkan Surat Pindah paling lama pada hari kerja berikutnya, untuk diberikan ke KPP baru</a:t>
            </a:r>
          </a:p>
        </p:txBody>
      </p:sp>
      <p:sp>
        <p:nvSpPr>
          <p:cNvPr id="89101" name="AutoShape 13"/>
          <p:cNvSpPr>
            <a:spLocks noChangeArrowheads="1"/>
          </p:cNvSpPr>
          <p:nvPr/>
        </p:nvSpPr>
        <p:spPr bwMode="auto">
          <a:xfrm>
            <a:off x="6477000" y="3962400"/>
            <a:ext cx="6096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02" name="Rectangle 14"/>
          <p:cNvSpPr>
            <a:spLocks noChangeArrowheads="1"/>
          </p:cNvSpPr>
          <p:nvPr/>
        </p:nvSpPr>
        <p:spPr bwMode="auto">
          <a:xfrm>
            <a:off x="5105400" y="4572000"/>
            <a:ext cx="3429000" cy="19304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KPP Baru menerbitkan Kartu NPWP dan Surat Keterangan Terdaftar paling lama pada </a:t>
            </a:r>
          </a:p>
          <a:p>
            <a:r>
              <a:rPr lang="en-US" altLang="en-US" sz="2000" u="none">
                <a:latin typeface="Tahoma" panose="020B0604030504040204" pitchFamily="34" charset="0"/>
              </a:rPr>
              <a:t>hari kerja berikutnya atau setelah menerima Surat Pindah</a:t>
            </a:r>
          </a:p>
        </p:txBody>
      </p:sp>
      <p:sp>
        <p:nvSpPr>
          <p:cNvPr id="89103" name="Rectangle 15"/>
          <p:cNvSpPr>
            <a:spLocks noChangeArrowheads="1"/>
          </p:cNvSpPr>
          <p:nvPr/>
        </p:nvSpPr>
        <p:spPr bwMode="auto">
          <a:xfrm>
            <a:off x="179388" y="6308725"/>
            <a:ext cx="2881312" cy="4318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u="none">
                <a:latin typeface="Tahoma" panose="020B0604030504040204" pitchFamily="34" charset="0"/>
              </a:rPr>
              <a:t>Kep-161/PJ./2001</a:t>
            </a:r>
          </a:p>
        </p:txBody>
      </p:sp>
      <p:sp>
        <p:nvSpPr>
          <p:cNvPr id="89104" name="AutoShape 16"/>
          <p:cNvSpPr>
            <a:spLocks noChangeArrowheads="1"/>
          </p:cNvSpPr>
          <p:nvPr/>
        </p:nvSpPr>
        <p:spPr bwMode="auto">
          <a:xfrm>
            <a:off x="107950" y="188913"/>
            <a:ext cx="288925" cy="360362"/>
          </a:xfrm>
          <a:prstGeom prst="smileyFace">
            <a:avLst>
              <a:gd name="adj" fmla="val 4653"/>
            </a:avLst>
          </a:prstGeom>
          <a:solidFill>
            <a:srgbClr val="51EB1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05" name="Rectangle 17"/>
          <p:cNvSpPr>
            <a:spLocks noChangeArrowheads="1"/>
          </p:cNvSpPr>
          <p:nvPr/>
        </p:nvSpPr>
        <p:spPr bwMode="auto">
          <a:xfrm>
            <a:off x="7451725" y="476250"/>
            <a:ext cx="1296988" cy="360363"/>
          </a:xfrm>
          <a:prstGeom prst="rect">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Lama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9090"/>
                                        </p:tgtEl>
                                        <p:attrNameLst>
                                          <p:attrName>style.visibility</p:attrName>
                                        </p:attrNameLst>
                                      </p:cBhvr>
                                      <p:to>
                                        <p:strVal val="visible"/>
                                      </p:to>
                                    </p:set>
                                    <p:anim calcmode="lin" valueType="num">
                                      <p:cBhvr additive="base">
                                        <p:cTn id="7" dur="500" fill="hold"/>
                                        <p:tgtEl>
                                          <p:spTgt spid="89090"/>
                                        </p:tgtEl>
                                        <p:attrNameLst>
                                          <p:attrName>ppt_x</p:attrName>
                                        </p:attrNameLst>
                                      </p:cBhvr>
                                      <p:tavLst>
                                        <p:tav tm="0">
                                          <p:val>
                                            <p:strVal val="0-#ppt_w/2"/>
                                          </p:val>
                                        </p:tav>
                                        <p:tav tm="100000">
                                          <p:val>
                                            <p:strVal val="#ppt_x"/>
                                          </p:val>
                                        </p:tav>
                                      </p:tavLst>
                                    </p:anim>
                                    <p:anim calcmode="lin" valueType="num">
                                      <p:cBhvr additive="base">
                                        <p:cTn id="8" dur="500" fill="hold"/>
                                        <p:tgtEl>
                                          <p:spTgt spid="890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9092"/>
                                        </p:tgtEl>
                                        <p:attrNameLst>
                                          <p:attrName>style.visibility</p:attrName>
                                        </p:attrNameLst>
                                      </p:cBhvr>
                                      <p:to>
                                        <p:strVal val="visible"/>
                                      </p:to>
                                    </p:set>
                                    <p:anim calcmode="lin" valueType="num">
                                      <p:cBhvr additive="base">
                                        <p:cTn id="13" dur="500" fill="hold"/>
                                        <p:tgtEl>
                                          <p:spTgt spid="89092"/>
                                        </p:tgtEl>
                                        <p:attrNameLst>
                                          <p:attrName>ppt_x</p:attrName>
                                        </p:attrNameLst>
                                      </p:cBhvr>
                                      <p:tavLst>
                                        <p:tav tm="0">
                                          <p:val>
                                            <p:strVal val="0-#ppt_w/2"/>
                                          </p:val>
                                        </p:tav>
                                        <p:tav tm="100000">
                                          <p:val>
                                            <p:strVal val="#ppt_x"/>
                                          </p:val>
                                        </p:tav>
                                      </p:tavLst>
                                    </p:anim>
                                    <p:anim calcmode="lin" valueType="num">
                                      <p:cBhvr additive="base">
                                        <p:cTn id="14" dur="500" fill="hold"/>
                                        <p:tgtEl>
                                          <p:spTgt spid="8909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9093"/>
                                        </p:tgtEl>
                                        <p:attrNameLst>
                                          <p:attrName>style.visibility</p:attrName>
                                        </p:attrNameLst>
                                      </p:cBhvr>
                                      <p:to>
                                        <p:strVal val="visible"/>
                                      </p:to>
                                    </p:set>
                                    <p:anim calcmode="lin" valueType="num">
                                      <p:cBhvr additive="base">
                                        <p:cTn id="19" dur="500" fill="hold"/>
                                        <p:tgtEl>
                                          <p:spTgt spid="89093"/>
                                        </p:tgtEl>
                                        <p:attrNameLst>
                                          <p:attrName>ppt_x</p:attrName>
                                        </p:attrNameLst>
                                      </p:cBhvr>
                                      <p:tavLst>
                                        <p:tav tm="0">
                                          <p:val>
                                            <p:strVal val="0-#ppt_w/2"/>
                                          </p:val>
                                        </p:tav>
                                        <p:tav tm="100000">
                                          <p:val>
                                            <p:strVal val="#ppt_x"/>
                                          </p:val>
                                        </p:tav>
                                      </p:tavLst>
                                    </p:anim>
                                    <p:anim calcmode="lin" valueType="num">
                                      <p:cBhvr additive="base">
                                        <p:cTn id="20" dur="500" fill="hold"/>
                                        <p:tgtEl>
                                          <p:spTgt spid="8909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9094"/>
                                        </p:tgtEl>
                                        <p:attrNameLst>
                                          <p:attrName>style.visibility</p:attrName>
                                        </p:attrNameLst>
                                      </p:cBhvr>
                                      <p:to>
                                        <p:strVal val="visible"/>
                                      </p:to>
                                    </p:set>
                                    <p:anim calcmode="lin" valueType="num">
                                      <p:cBhvr additive="base">
                                        <p:cTn id="25" dur="500" fill="hold"/>
                                        <p:tgtEl>
                                          <p:spTgt spid="89094"/>
                                        </p:tgtEl>
                                        <p:attrNameLst>
                                          <p:attrName>ppt_x</p:attrName>
                                        </p:attrNameLst>
                                      </p:cBhvr>
                                      <p:tavLst>
                                        <p:tav tm="0">
                                          <p:val>
                                            <p:strVal val="0-#ppt_w/2"/>
                                          </p:val>
                                        </p:tav>
                                        <p:tav tm="100000">
                                          <p:val>
                                            <p:strVal val="#ppt_x"/>
                                          </p:val>
                                        </p:tav>
                                      </p:tavLst>
                                    </p:anim>
                                    <p:anim calcmode="lin" valueType="num">
                                      <p:cBhvr additive="base">
                                        <p:cTn id="26" dur="500" fill="hold"/>
                                        <p:tgtEl>
                                          <p:spTgt spid="8909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9095"/>
                                        </p:tgtEl>
                                        <p:attrNameLst>
                                          <p:attrName>style.visibility</p:attrName>
                                        </p:attrNameLst>
                                      </p:cBhvr>
                                      <p:to>
                                        <p:strVal val="visible"/>
                                      </p:to>
                                    </p:set>
                                    <p:anim calcmode="lin" valueType="num">
                                      <p:cBhvr additive="base">
                                        <p:cTn id="31" dur="500" fill="hold"/>
                                        <p:tgtEl>
                                          <p:spTgt spid="89095"/>
                                        </p:tgtEl>
                                        <p:attrNameLst>
                                          <p:attrName>ppt_x</p:attrName>
                                        </p:attrNameLst>
                                      </p:cBhvr>
                                      <p:tavLst>
                                        <p:tav tm="0">
                                          <p:val>
                                            <p:strVal val="0-#ppt_w/2"/>
                                          </p:val>
                                        </p:tav>
                                        <p:tav tm="100000">
                                          <p:val>
                                            <p:strVal val="#ppt_x"/>
                                          </p:val>
                                        </p:tav>
                                      </p:tavLst>
                                    </p:anim>
                                    <p:anim calcmode="lin" valueType="num">
                                      <p:cBhvr additive="base">
                                        <p:cTn id="32" dur="500" fill="hold"/>
                                        <p:tgtEl>
                                          <p:spTgt spid="89095"/>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9096"/>
                                        </p:tgtEl>
                                        <p:attrNameLst>
                                          <p:attrName>style.visibility</p:attrName>
                                        </p:attrNameLst>
                                      </p:cBhvr>
                                      <p:to>
                                        <p:strVal val="visible"/>
                                      </p:to>
                                    </p:set>
                                    <p:anim calcmode="lin" valueType="num">
                                      <p:cBhvr additive="base">
                                        <p:cTn id="37" dur="500" fill="hold"/>
                                        <p:tgtEl>
                                          <p:spTgt spid="89096"/>
                                        </p:tgtEl>
                                        <p:attrNameLst>
                                          <p:attrName>ppt_x</p:attrName>
                                        </p:attrNameLst>
                                      </p:cBhvr>
                                      <p:tavLst>
                                        <p:tav tm="0">
                                          <p:val>
                                            <p:strVal val="0-#ppt_w/2"/>
                                          </p:val>
                                        </p:tav>
                                        <p:tav tm="100000">
                                          <p:val>
                                            <p:strVal val="#ppt_x"/>
                                          </p:val>
                                        </p:tav>
                                      </p:tavLst>
                                    </p:anim>
                                    <p:anim calcmode="lin" valueType="num">
                                      <p:cBhvr additive="base">
                                        <p:cTn id="38" dur="500" fill="hold"/>
                                        <p:tgtEl>
                                          <p:spTgt spid="89096"/>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9098"/>
                                        </p:tgtEl>
                                        <p:attrNameLst>
                                          <p:attrName>style.visibility</p:attrName>
                                        </p:attrNameLst>
                                      </p:cBhvr>
                                      <p:to>
                                        <p:strVal val="visible"/>
                                      </p:to>
                                    </p:set>
                                    <p:anim calcmode="lin" valueType="num">
                                      <p:cBhvr additive="base">
                                        <p:cTn id="43" dur="500" fill="hold"/>
                                        <p:tgtEl>
                                          <p:spTgt spid="89098"/>
                                        </p:tgtEl>
                                        <p:attrNameLst>
                                          <p:attrName>ppt_x</p:attrName>
                                        </p:attrNameLst>
                                      </p:cBhvr>
                                      <p:tavLst>
                                        <p:tav tm="0">
                                          <p:val>
                                            <p:strVal val="0-#ppt_w/2"/>
                                          </p:val>
                                        </p:tav>
                                        <p:tav tm="100000">
                                          <p:val>
                                            <p:strVal val="#ppt_x"/>
                                          </p:val>
                                        </p:tav>
                                      </p:tavLst>
                                    </p:anim>
                                    <p:anim calcmode="lin" valueType="num">
                                      <p:cBhvr additive="base">
                                        <p:cTn id="44" dur="500" fill="hold"/>
                                        <p:tgtEl>
                                          <p:spTgt spid="89098"/>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9097"/>
                                        </p:tgtEl>
                                        <p:attrNameLst>
                                          <p:attrName>style.visibility</p:attrName>
                                        </p:attrNameLst>
                                      </p:cBhvr>
                                      <p:to>
                                        <p:strVal val="visible"/>
                                      </p:to>
                                    </p:set>
                                    <p:anim calcmode="lin" valueType="num">
                                      <p:cBhvr additive="base">
                                        <p:cTn id="49" dur="500" fill="hold"/>
                                        <p:tgtEl>
                                          <p:spTgt spid="89097"/>
                                        </p:tgtEl>
                                        <p:attrNameLst>
                                          <p:attrName>ppt_x</p:attrName>
                                        </p:attrNameLst>
                                      </p:cBhvr>
                                      <p:tavLst>
                                        <p:tav tm="0">
                                          <p:val>
                                            <p:strVal val="0-#ppt_w/2"/>
                                          </p:val>
                                        </p:tav>
                                        <p:tav tm="100000">
                                          <p:val>
                                            <p:strVal val="#ppt_x"/>
                                          </p:val>
                                        </p:tav>
                                      </p:tavLst>
                                    </p:anim>
                                    <p:anim calcmode="lin" valueType="num">
                                      <p:cBhvr additive="base">
                                        <p:cTn id="50" dur="500" fill="hold"/>
                                        <p:tgtEl>
                                          <p:spTgt spid="89097"/>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89099"/>
                                        </p:tgtEl>
                                        <p:attrNameLst>
                                          <p:attrName>style.visibility</p:attrName>
                                        </p:attrNameLst>
                                      </p:cBhvr>
                                      <p:to>
                                        <p:strVal val="visible"/>
                                      </p:to>
                                    </p:set>
                                    <p:anim calcmode="lin" valueType="num">
                                      <p:cBhvr additive="base">
                                        <p:cTn id="55" dur="500" fill="hold"/>
                                        <p:tgtEl>
                                          <p:spTgt spid="89099"/>
                                        </p:tgtEl>
                                        <p:attrNameLst>
                                          <p:attrName>ppt_x</p:attrName>
                                        </p:attrNameLst>
                                      </p:cBhvr>
                                      <p:tavLst>
                                        <p:tav tm="0">
                                          <p:val>
                                            <p:strVal val="0-#ppt_w/2"/>
                                          </p:val>
                                        </p:tav>
                                        <p:tav tm="100000">
                                          <p:val>
                                            <p:strVal val="#ppt_x"/>
                                          </p:val>
                                        </p:tav>
                                      </p:tavLst>
                                    </p:anim>
                                    <p:anim calcmode="lin" valueType="num">
                                      <p:cBhvr additive="base">
                                        <p:cTn id="56" dur="500" fill="hold"/>
                                        <p:tgtEl>
                                          <p:spTgt spid="89099"/>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89100"/>
                                        </p:tgtEl>
                                        <p:attrNameLst>
                                          <p:attrName>style.visibility</p:attrName>
                                        </p:attrNameLst>
                                      </p:cBhvr>
                                      <p:to>
                                        <p:strVal val="visible"/>
                                      </p:to>
                                    </p:set>
                                    <p:anim calcmode="lin" valueType="num">
                                      <p:cBhvr additive="base">
                                        <p:cTn id="61" dur="500" fill="hold"/>
                                        <p:tgtEl>
                                          <p:spTgt spid="89100"/>
                                        </p:tgtEl>
                                        <p:attrNameLst>
                                          <p:attrName>ppt_x</p:attrName>
                                        </p:attrNameLst>
                                      </p:cBhvr>
                                      <p:tavLst>
                                        <p:tav tm="0">
                                          <p:val>
                                            <p:strVal val="0-#ppt_w/2"/>
                                          </p:val>
                                        </p:tav>
                                        <p:tav tm="100000">
                                          <p:val>
                                            <p:strVal val="#ppt_x"/>
                                          </p:val>
                                        </p:tav>
                                      </p:tavLst>
                                    </p:anim>
                                    <p:anim calcmode="lin" valueType="num">
                                      <p:cBhvr additive="base">
                                        <p:cTn id="62" dur="500" fill="hold"/>
                                        <p:tgtEl>
                                          <p:spTgt spid="89100"/>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89101"/>
                                        </p:tgtEl>
                                        <p:attrNameLst>
                                          <p:attrName>style.visibility</p:attrName>
                                        </p:attrNameLst>
                                      </p:cBhvr>
                                      <p:to>
                                        <p:strVal val="visible"/>
                                      </p:to>
                                    </p:set>
                                    <p:anim calcmode="lin" valueType="num">
                                      <p:cBhvr additive="base">
                                        <p:cTn id="67" dur="500" fill="hold"/>
                                        <p:tgtEl>
                                          <p:spTgt spid="89101"/>
                                        </p:tgtEl>
                                        <p:attrNameLst>
                                          <p:attrName>ppt_x</p:attrName>
                                        </p:attrNameLst>
                                      </p:cBhvr>
                                      <p:tavLst>
                                        <p:tav tm="0">
                                          <p:val>
                                            <p:strVal val="0-#ppt_w/2"/>
                                          </p:val>
                                        </p:tav>
                                        <p:tav tm="100000">
                                          <p:val>
                                            <p:strVal val="#ppt_x"/>
                                          </p:val>
                                        </p:tav>
                                      </p:tavLst>
                                    </p:anim>
                                    <p:anim calcmode="lin" valueType="num">
                                      <p:cBhvr additive="base">
                                        <p:cTn id="68" dur="500" fill="hold"/>
                                        <p:tgtEl>
                                          <p:spTgt spid="89101"/>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89102"/>
                                        </p:tgtEl>
                                        <p:attrNameLst>
                                          <p:attrName>style.visibility</p:attrName>
                                        </p:attrNameLst>
                                      </p:cBhvr>
                                      <p:to>
                                        <p:strVal val="visible"/>
                                      </p:to>
                                    </p:set>
                                    <p:anim calcmode="lin" valueType="num">
                                      <p:cBhvr additive="base">
                                        <p:cTn id="73" dur="500" fill="hold"/>
                                        <p:tgtEl>
                                          <p:spTgt spid="89102"/>
                                        </p:tgtEl>
                                        <p:attrNameLst>
                                          <p:attrName>ppt_x</p:attrName>
                                        </p:attrNameLst>
                                      </p:cBhvr>
                                      <p:tavLst>
                                        <p:tav tm="0">
                                          <p:val>
                                            <p:strVal val="0-#ppt_w/2"/>
                                          </p:val>
                                        </p:tav>
                                        <p:tav tm="100000">
                                          <p:val>
                                            <p:strVal val="#ppt_x"/>
                                          </p:val>
                                        </p:tav>
                                      </p:tavLst>
                                    </p:anim>
                                    <p:anim calcmode="lin" valueType="num">
                                      <p:cBhvr additive="base">
                                        <p:cTn id="74" dur="500" fill="hold"/>
                                        <p:tgtEl>
                                          <p:spTgt spid="89102"/>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89103"/>
                                        </p:tgtEl>
                                        <p:attrNameLst>
                                          <p:attrName>style.visibility</p:attrName>
                                        </p:attrNameLst>
                                      </p:cBhvr>
                                      <p:to>
                                        <p:strVal val="visible"/>
                                      </p:to>
                                    </p:set>
                                    <p:anim calcmode="lin" valueType="num">
                                      <p:cBhvr additive="base">
                                        <p:cTn id="79" dur="500" fill="hold"/>
                                        <p:tgtEl>
                                          <p:spTgt spid="89103"/>
                                        </p:tgtEl>
                                        <p:attrNameLst>
                                          <p:attrName>ppt_x</p:attrName>
                                        </p:attrNameLst>
                                      </p:cBhvr>
                                      <p:tavLst>
                                        <p:tav tm="0">
                                          <p:val>
                                            <p:strVal val="0-#ppt_w/2"/>
                                          </p:val>
                                        </p:tav>
                                        <p:tav tm="100000">
                                          <p:val>
                                            <p:strVal val="#ppt_x"/>
                                          </p:val>
                                        </p:tav>
                                      </p:tavLst>
                                    </p:anim>
                                    <p:anim calcmode="lin" valueType="num">
                                      <p:cBhvr additive="base">
                                        <p:cTn id="80" dur="500" fill="hold"/>
                                        <p:tgtEl>
                                          <p:spTgt spid="89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animBg="1" autoUpdateAnimBg="0"/>
      <p:bldP spid="89092" grpId="0" animBg="1" autoUpdateAnimBg="0"/>
      <p:bldP spid="89093" grpId="0" animBg="1"/>
      <p:bldP spid="89094" grpId="0" animBg="1" autoUpdateAnimBg="0"/>
      <p:bldP spid="89095" grpId="0" animBg="1"/>
      <p:bldP spid="89096" grpId="0" animBg="1" autoUpdateAnimBg="0"/>
      <p:bldP spid="89097" grpId="0" animBg="1" autoUpdateAnimBg="0"/>
      <p:bldP spid="89098" grpId="0" animBg="1"/>
      <p:bldP spid="89099" grpId="0" animBg="1"/>
      <p:bldP spid="89100" grpId="0" animBg="1" autoUpdateAnimBg="0"/>
      <p:bldP spid="89101" grpId="0" animBg="1"/>
      <p:bldP spid="89102" grpId="0" animBg="1" autoUpdateAnimBg="0"/>
      <p:bldP spid="89103"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143000" y="152400"/>
            <a:ext cx="6629400" cy="533400"/>
          </a:xfrm>
          <a:ln w="28575">
            <a:solidFill>
              <a:schemeClr val="accent2"/>
            </a:solidFill>
            <a:miter lim="800000"/>
            <a:headEnd/>
            <a:tailEnd/>
          </a:ln>
        </p:spPr>
        <p:txBody>
          <a:bodyPr/>
          <a:lstStyle/>
          <a:p>
            <a:r>
              <a:rPr lang="en-US" altLang="en-US" sz="3200">
                <a:latin typeface="Verdana" panose="020B0604030504040204" pitchFamily="34" charset="0"/>
              </a:rPr>
              <a:t>PEMINDAHAN WAJIB PAJAK</a:t>
            </a:r>
          </a:p>
        </p:txBody>
      </p:sp>
      <p:sp>
        <p:nvSpPr>
          <p:cNvPr id="90115" name="Rectangle 3"/>
          <p:cNvSpPr>
            <a:spLocks noChangeArrowheads="1"/>
          </p:cNvSpPr>
          <p:nvPr/>
        </p:nvSpPr>
        <p:spPr bwMode="auto">
          <a:xfrm>
            <a:off x="304800" y="914400"/>
            <a:ext cx="8534400" cy="7715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200" u="none">
                <a:latin typeface="Tahoma" panose="020B0604030504040204" pitchFamily="34" charset="0"/>
              </a:rPr>
              <a:t>Dalam hal surat pernyataan pindah berisikan pernyataan pindah sebagai Pengusaha Kena Pajak, maka</a:t>
            </a:r>
          </a:p>
        </p:txBody>
      </p:sp>
      <p:sp>
        <p:nvSpPr>
          <p:cNvPr id="90116" name="AutoShape 4"/>
          <p:cNvSpPr>
            <a:spLocks noChangeArrowheads="1"/>
          </p:cNvSpPr>
          <p:nvPr/>
        </p:nvSpPr>
        <p:spPr bwMode="auto">
          <a:xfrm>
            <a:off x="3962400" y="1752600"/>
            <a:ext cx="6096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117" name="Rectangle 5"/>
          <p:cNvSpPr>
            <a:spLocks noChangeArrowheads="1"/>
          </p:cNvSpPr>
          <p:nvPr/>
        </p:nvSpPr>
        <p:spPr bwMode="auto">
          <a:xfrm>
            <a:off x="304800" y="2336800"/>
            <a:ext cx="8534400" cy="13208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KPP lama menerbitkan Surat Pindah paling lama pada hari kerja berikutnya setelah menerima surat pernyataan pindah beserta persyaratannya secara lengkap dari PKP atau pemberitahuan adanya surat pernyataan pindah dari KPP baru</a:t>
            </a:r>
          </a:p>
        </p:txBody>
      </p:sp>
      <p:sp>
        <p:nvSpPr>
          <p:cNvPr id="90126" name="Rectangle 14"/>
          <p:cNvSpPr>
            <a:spLocks noChangeArrowheads="1"/>
          </p:cNvSpPr>
          <p:nvPr/>
        </p:nvSpPr>
        <p:spPr bwMode="auto">
          <a:xfrm>
            <a:off x="381000" y="3733800"/>
            <a:ext cx="8382000" cy="13208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KPP baru menerbitkan </a:t>
            </a:r>
            <a:r>
              <a:rPr lang="en-US" altLang="en-US" sz="2000" b="1" u="none">
                <a:solidFill>
                  <a:schemeClr val="accent2"/>
                </a:solidFill>
                <a:latin typeface="Tahoma" panose="020B0604030504040204" pitchFamily="34" charset="0"/>
              </a:rPr>
              <a:t>Surat Pengukuhan</a:t>
            </a:r>
            <a:r>
              <a:rPr lang="en-US" altLang="en-US" sz="2000" u="none">
                <a:latin typeface="Tahoma" panose="020B0604030504040204" pitchFamily="34" charset="0"/>
              </a:rPr>
              <a:t> Pengusaha Kena Pajak dan bila diperlukan sekaligus menerbitkan Kartu Nomor Pokok Wajib Pajak dan Surat Keterangan Terdaftar paling lama 3 (tiga) hari kerja setelah menerima Surat Pindah dari KPP lama</a:t>
            </a:r>
          </a:p>
        </p:txBody>
      </p:sp>
      <p:sp>
        <p:nvSpPr>
          <p:cNvPr id="90127" name="Rectangle 15"/>
          <p:cNvSpPr>
            <a:spLocks noChangeArrowheads="1"/>
          </p:cNvSpPr>
          <p:nvPr/>
        </p:nvSpPr>
        <p:spPr bwMode="auto">
          <a:xfrm>
            <a:off x="228600" y="5181600"/>
            <a:ext cx="8610600" cy="13208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KPP lama menerbitkan </a:t>
            </a:r>
            <a:r>
              <a:rPr lang="en-US" altLang="en-US" sz="2000" b="1" u="none">
                <a:solidFill>
                  <a:schemeClr val="accent2"/>
                </a:solidFill>
                <a:latin typeface="Tahoma" panose="020B0604030504040204" pitchFamily="34" charset="0"/>
              </a:rPr>
              <a:t>Surat Pencabutan</a:t>
            </a:r>
            <a:r>
              <a:rPr lang="en-US" altLang="en-US" sz="2000" u="none">
                <a:latin typeface="Tahoma" panose="020B0604030504040204" pitchFamily="34" charset="0"/>
              </a:rPr>
              <a:t> Pengukuhan Pengusaha Kena Pajak setelah diterimanya tembusan Surat Pengukuhan Pengusaha Kena Pajak yang diterbitkan oleh KPP baru paling lama pada hari kerja berikutnya.</a:t>
            </a:r>
          </a:p>
        </p:txBody>
      </p:sp>
      <p:sp>
        <p:nvSpPr>
          <p:cNvPr id="90128" name="Rectangle 16"/>
          <p:cNvSpPr>
            <a:spLocks noChangeArrowheads="1"/>
          </p:cNvSpPr>
          <p:nvPr/>
        </p:nvSpPr>
        <p:spPr bwMode="auto">
          <a:xfrm>
            <a:off x="6011863" y="6308725"/>
            <a:ext cx="2881312" cy="4318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u="none">
                <a:latin typeface="Tahoma" panose="020B0604030504040204" pitchFamily="34" charset="0"/>
              </a:rPr>
              <a:t>Kep-161/PJ./2001</a:t>
            </a:r>
          </a:p>
        </p:txBody>
      </p:sp>
      <p:sp>
        <p:nvSpPr>
          <p:cNvPr id="90129" name="AutoShape 17"/>
          <p:cNvSpPr>
            <a:spLocks noChangeArrowheads="1"/>
          </p:cNvSpPr>
          <p:nvPr/>
        </p:nvSpPr>
        <p:spPr bwMode="auto">
          <a:xfrm>
            <a:off x="107950" y="188913"/>
            <a:ext cx="288925" cy="360362"/>
          </a:xfrm>
          <a:prstGeom prst="smileyFace">
            <a:avLst>
              <a:gd name="adj" fmla="val 4653"/>
            </a:avLst>
          </a:prstGeom>
          <a:solidFill>
            <a:srgbClr val="51EB1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130" name="AutoShape 18"/>
          <p:cNvSpPr>
            <a:spLocks noChangeArrowheads="1"/>
          </p:cNvSpPr>
          <p:nvPr/>
        </p:nvSpPr>
        <p:spPr bwMode="auto">
          <a:xfrm>
            <a:off x="466725" y="188913"/>
            <a:ext cx="288925" cy="360362"/>
          </a:xfrm>
          <a:prstGeom prst="smileyFace">
            <a:avLst>
              <a:gd name="adj" fmla="val 4653"/>
            </a:avLst>
          </a:prstGeom>
          <a:solidFill>
            <a:srgbClr val="51EB1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131" name="Rectangle 19"/>
          <p:cNvSpPr>
            <a:spLocks noChangeArrowheads="1"/>
          </p:cNvSpPr>
          <p:nvPr/>
        </p:nvSpPr>
        <p:spPr bwMode="auto">
          <a:xfrm>
            <a:off x="7451725" y="404813"/>
            <a:ext cx="1296988" cy="360362"/>
          </a:xfrm>
          <a:prstGeom prst="rect">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Lama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0115"/>
                                        </p:tgtEl>
                                        <p:attrNameLst>
                                          <p:attrName>style.visibility</p:attrName>
                                        </p:attrNameLst>
                                      </p:cBhvr>
                                      <p:to>
                                        <p:strVal val="visible"/>
                                      </p:to>
                                    </p:set>
                                    <p:anim calcmode="lin" valueType="num">
                                      <p:cBhvr additive="base">
                                        <p:cTn id="7" dur="500" fill="hold"/>
                                        <p:tgtEl>
                                          <p:spTgt spid="90115"/>
                                        </p:tgtEl>
                                        <p:attrNameLst>
                                          <p:attrName>ppt_x</p:attrName>
                                        </p:attrNameLst>
                                      </p:cBhvr>
                                      <p:tavLst>
                                        <p:tav tm="0">
                                          <p:val>
                                            <p:strVal val="0-#ppt_w/2"/>
                                          </p:val>
                                        </p:tav>
                                        <p:tav tm="100000">
                                          <p:val>
                                            <p:strVal val="#ppt_x"/>
                                          </p:val>
                                        </p:tav>
                                      </p:tavLst>
                                    </p:anim>
                                    <p:anim calcmode="lin" valueType="num">
                                      <p:cBhvr additive="base">
                                        <p:cTn id="8" dur="500" fill="hold"/>
                                        <p:tgtEl>
                                          <p:spTgt spid="9011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0116"/>
                                        </p:tgtEl>
                                        <p:attrNameLst>
                                          <p:attrName>style.visibility</p:attrName>
                                        </p:attrNameLst>
                                      </p:cBhvr>
                                      <p:to>
                                        <p:strVal val="visible"/>
                                      </p:to>
                                    </p:set>
                                    <p:anim calcmode="lin" valueType="num">
                                      <p:cBhvr additive="base">
                                        <p:cTn id="13" dur="500" fill="hold"/>
                                        <p:tgtEl>
                                          <p:spTgt spid="90116"/>
                                        </p:tgtEl>
                                        <p:attrNameLst>
                                          <p:attrName>ppt_x</p:attrName>
                                        </p:attrNameLst>
                                      </p:cBhvr>
                                      <p:tavLst>
                                        <p:tav tm="0">
                                          <p:val>
                                            <p:strVal val="0-#ppt_w/2"/>
                                          </p:val>
                                        </p:tav>
                                        <p:tav tm="100000">
                                          <p:val>
                                            <p:strVal val="#ppt_x"/>
                                          </p:val>
                                        </p:tav>
                                      </p:tavLst>
                                    </p:anim>
                                    <p:anim calcmode="lin" valueType="num">
                                      <p:cBhvr additive="base">
                                        <p:cTn id="14" dur="500" fill="hold"/>
                                        <p:tgtEl>
                                          <p:spTgt spid="9011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0117"/>
                                        </p:tgtEl>
                                        <p:attrNameLst>
                                          <p:attrName>style.visibility</p:attrName>
                                        </p:attrNameLst>
                                      </p:cBhvr>
                                      <p:to>
                                        <p:strVal val="visible"/>
                                      </p:to>
                                    </p:set>
                                    <p:anim calcmode="lin" valueType="num">
                                      <p:cBhvr additive="base">
                                        <p:cTn id="19" dur="500" fill="hold"/>
                                        <p:tgtEl>
                                          <p:spTgt spid="90117"/>
                                        </p:tgtEl>
                                        <p:attrNameLst>
                                          <p:attrName>ppt_x</p:attrName>
                                        </p:attrNameLst>
                                      </p:cBhvr>
                                      <p:tavLst>
                                        <p:tav tm="0">
                                          <p:val>
                                            <p:strVal val="0-#ppt_w/2"/>
                                          </p:val>
                                        </p:tav>
                                        <p:tav tm="100000">
                                          <p:val>
                                            <p:strVal val="#ppt_x"/>
                                          </p:val>
                                        </p:tav>
                                      </p:tavLst>
                                    </p:anim>
                                    <p:anim calcmode="lin" valueType="num">
                                      <p:cBhvr additive="base">
                                        <p:cTn id="20" dur="500" fill="hold"/>
                                        <p:tgtEl>
                                          <p:spTgt spid="9011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0126"/>
                                        </p:tgtEl>
                                        <p:attrNameLst>
                                          <p:attrName>style.visibility</p:attrName>
                                        </p:attrNameLst>
                                      </p:cBhvr>
                                      <p:to>
                                        <p:strVal val="visible"/>
                                      </p:to>
                                    </p:set>
                                    <p:anim calcmode="lin" valueType="num">
                                      <p:cBhvr additive="base">
                                        <p:cTn id="25" dur="500" fill="hold"/>
                                        <p:tgtEl>
                                          <p:spTgt spid="90126"/>
                                        </p:tgtEl>
                                        <p:attrNameLst>
                                          <p:attrName>ppt_x</p:attrName>
                                        </p:attrNameLst>
                                      </p:cBhvr>
                                      <p:tavLst>
                                        <p:tav tm="0">
                                          <p:val>
                                            <p:strVal val="0-#ppt_w/2"/>
                                          </p:val>
                                        </p:tav>
                                        <p:tav tm="100000">
                                          <p:val>
                                            <p:strVal val="#ppt_x"/>
                                          </p:val>
                                        </p:tav>
                                      </p:tavLst>
                                    </p:anim>
                                    <p:anim calcmode="lin" valueType="num">
                                      <p:cBhvr additive="base">
                                        <p:cTn id="26" dur="500" fill="hold"/>
                                        <p:tgtEl>
                                          <p:spTgt spid="9012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0127"/>
                                        </p:tgtEl>
                                        <p:attrNameLst>
                                          <p:attrName>style.visibility</p:attrName>
                                        </p:attrNameLst>
                                      </p:cBhvr>
                                      <p:to>
                                        <p:strVal val="visible"/>
                                      </p:to>
                                    </p:set>
                                    <p:anim calcmode="lin" valueType="num">
                                      <p:cBhvr additive="base">
                                        <p:cTn id="31" dur="500" fill="hold"/>
                                        <p:tgtEl>
                                          <p:spTgt spid="90127"/>
                                        </p:tgtEl>
                                        <p:attrNameLst>
                                          <p:attrName>ppt_x</p:attrName>
                                        </p:attrNameLst>
                                      </p:cBhvr>
                                      <p:tavLst>
                                        <p:tav tm="0">
                                          <p:val>
                                            <p:strVal val="0-#ppt_w/2"/>
                                          </p:val>
                                        </p:tav>
                                        <p:tav tm="100000">
                                          <p:val>
                                            <p:strVal val="#ppt_x"/>
                                          </p:val>
                                        </p:tav>
                                      </p:tavLst>
                                    </p:anim>
                                    <p:anim calcmode="lin" valueType="num">
                                      <p:cBhvr additive="base">
                                        <p:cTn id="32" dur="500" fill="hold"/>
                                        <p:tgtEl>
                                          <p:spTgt spid="9012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0128"/>
                                        </p:tgtEl>
                                        <p:attrNameLst>
                                          <p:attrName>style.visibility</p:attrName>
                                        </p:attrNameLst>
                                      </p:cBhvr>
                                      <p:to>
                                        <p:strVal val="visible"/>
                                      </p:to>
                                    </p:set>
                                    <p:anim calcmode="lin" valueType="num">
                                      <p:cBhvr additive="base">
                                        <p:cTn id="37" dur="500" fill="hold"/>
                                        <p:tgtEl>
                                          <p:spTgt spid="90128"/>
                                        </p:tgtEl>
                                        <p:attrNameLst>
                                          <p:attrName>ppt_x</p:attrName>
                                        </p:attrNameLst>
                                      </p:cBhvr>
                                      <p:tavLst>
                                        <p:tav tm="0">
                                          <p:val>
                                            <p:strVal val="0-#ppt_w/2"/>
                                          </p:val>
                                        </p:tav>
                                        <p:tav tm="100000">
                                          <p:val>
                                            <p:strVal val="#ppt_x"/>
                                          </p:val>
                                        </p:tav>
                                      </p:tavLst>
                                    </p:anim>
                                    <p:anim calcmode="lin" valueType="num">
                                      <p:cBhvr additive="base">
                                        <p:cTn id="38" dur="500" fill="hold"/>
                                        <p:tgtEl>
                                          <p:spTgt spid="901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animBg="1" autoUpdateAnimBg="0"/>
      <p:bldP spid="90116" grpId="0" animBg="1"/>
      <p:bldP spid="90117" grpId="0" animBg="1" autoUpdateAnimBg="0"/>
      <p:bldP spid="90126" grpId="0" animBg="1" autoUpdateAnimBg="0"/>
      <p:bldP spid="90127" grpId="0" animBg="1" autoUpdateAnimBg="0"/>
      <p:bldP spid="90128"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a:xfrm>
            <a:off x="1676400" y="92075"/>
            <a:ext cx="5410200" cy="457200"/>
          </a:xfrm>
          <a:ln w="28575">
            <a:solidFill>
              <a:schemeClr val="accent2"/>
            </a:solidFill>
            <a:miter lim="800000"/>
            <a:headEnd/>
            <a:tailEnd/>
          </a:ln>
        </p:spPr>
        <p:txBody>
          <a:bodyPr/>
          <a:lstStyle/>
          <a:p>
            <a:r>
              <a:rPr lang="en-US" altLang="en-US" sz="3200">
                <a:latin typeface="Verdana" panose="020B0604030504040204" pitchFamily="34" charset="0"/>
              </a:rPr>
              <a:t>PENGHAPUSAN NPWP</a:t>
            </a:r>
          </a:p>
        </p:txBody>
      </p:sp>
      <p:sp>
        <p:nvSpPr>
          <p:cNvPr id="300035" name="Rectangle 3"/>
          <p:cNvSpPr>
            <a:spLocks noChangeArrowheads="1"/>
          </p:cNvSpPr>
          <p:nvPr/>
        </p:nvSpPr>
        <p:spPr bwMode="auto">
          <a:xfrm>
            <a:off x="407988" y="620713"/>
            <a:ext cx="8196262" cy="425450"/>
          </a:xfrm>
          <a:prstGeom prst="rect">
            <a:avLst/>
          </a:prstGeom>
          <a:noFill/>
          <a:ln w="28575">
            <a:solidFill>
              <a:srgbClr val="FF505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rPr>
              <a:t>Penghapusan NPWP dilakukan oleh Direktur Jenderal Pajak apabila:</a:t>
            </a:r>
          </a:p>
        </p:txBody>
      </p:sp>
      <p:sp>
        <p:nvSpPr>
          <p:cNvPr id="300036" name="Rectangle 4"/>
          <p:cNvSpPr>
            <a:spLocks noChangeArrowheads="1"/>
          </p:cNvSpPr>
          <p:nvPr/>
        </p:nvSpPr>
        <p:spPr bwMode="auto">
          <a:xfrm>
            <a:off x="304800" y="1196975"/>
            <a:ext cx="8534400" cy="3144838"/>
          </a:xfrm>
          <a:prstGeom prst="rect">
            <a:avLst/>
          </a:prstGeom>
          <a:solidFill>
            <a:srgbClr val="FFCCFF"/>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spcBef>
                <a:spcPct val="50000"/>
              </a:spcBef>
              <a:buFontTx/>
              <a:buAutoNum type="alphaLcPeriod"/>
            </a:pPr>
            <a:r>
              <a:rPr lang="en-US" altLang="en-US" sz="1800" u="none">
                <a:latin typeface="Tahoma" panose="020B0604030504040204" pitchFamily="34" charset="0"/>
              </a:rPr>
              <a:t>Diajukan permohonan penghapusan NPWP oleh WP dan/atau ahli warisnya apabila WP sudah tidak memenuhi persyaratan subjektif dan/atau objektif sesuai dengan ketentuan peraturan perundang-undangan perpajakan;</a:t>
            </a:r>
          </a:p>
          <a:p>
            <a:pPr>
              <a:spcBef>
                <a:spcPct val="50000"/>
              </a:spcBef>
              <a:buFontTx/>
              <a:buAutoNum type="alphaLcPeriod"/>
            </a:pPr>
            <a:r>
              <a:rPr lang="en-US" altLang="en-US" sz="1800" u="none">
                <a:latin typeface="Tahoma" panose="020B0604030504040204" pitchFamily="34" charset="0"/>
              </a:rPr>
              <a:t>WP badan dilikuidasi karena penghentian atau penggabungan usaha;</a:t>
            </a:r>
          </a:p>
          <a:p>
            <a:pPr>
              <a:spcBef>
                <a:spcPct val="50000"/>
              </a:spcBef>
              <a:buFontTx/>
              <a:buAutoNum type="alphaLcPeriod"/>
            </a:pPr>
            <a:r>
              <a:rPr lang="en-US" altLang="en-US" sz="1800" u="none">
                <a:latin typeface="Tahoma" panose="020B0604030504040204" pitchFamily="34" charset="0"/>
              </a:rPr>
              <a:t>WP bentuk usaha tetap menghentikan kegiatan usahanya di Indonesia; atau</a:t>
            </a:r>
          </a:p>
          <a:p>
            <a:pPr>
              <a:spcBef>
                <a:spcPct val="50000"/>
              </a:spcBef>
              <a:buFontTx/>
              <a:buAutoNum type="alphaLcPeriod"/>
            </a:pPr>
            <a:r>
              <a:rPr lang="en-US" altLang="en-US" sz="1800" u="none">
                <a:latin typeface="Tahoma" panose="020B0604030504040204" pitchFamily="34" charset="0"/>
              </a:rPr>
              <a:t>Dianggap perlu oleh Direktur Jenderal Pajak untuk menghapuskan NPWP dari WP yang sudah tidak memenuhi persyaratan subjektif dan/atau objektif sesuai dengan ketentuan peraturan perundang-undangan perpajakan.</a:t>
            </a:r>
          </a:p>
          <a:p>
            <a:pPr>
              <a:spcBef>
                <a:spcPct val="50000"/>
              </a:spcBef>
            </a:pPr>
            <a:r>
              <a:rPr lang="en-US" altLang="en-US" sz="1800" b="1" u="none">
                <a:latin typeface="Courier New" panose="02070309020205020404" pitchFamily="49" charset="0"/>
              </a:rPr>
              <a:t>(Pasal 2 angka 6 UU KUP)</a:t>
            </a:r>
          </a:p>
        </p:txBody>
      </p:sp>
      <p:sp>
        <p:nvSpPr>
          <p:cNvPr id="300037" name="AutoShape 5"/>
          <p:cNvSpPr>
            <a:spLocks noChangeArrowheads="1"/>
          </p:cNvSpPr>
          <p:nvPr/>
        </p:nvSpPr>
        <p:spPr bwMode="auto">
          <a:xfrm>
            <a:off x="4067175" y="981075"/>
            <a:ext cx="762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0038" name="Rectangle 6"/>
          <p:cNvSpPr>
            <a:spLocks noChangeArrowheads="1"/>
          </p:cNvSpPr>
          <p:nvPr/>
        </p:nvSpPr>
        <p:spPr bwMode="auto">
          <a:xfrm>
            <a:off x="179388" y="5300663"/>
            <a:ext cx="8713787" cy="1493837"/>
          </a:xfrm>
          <a:prstGeom prst="rect">
            <a:avLst/>
          </a:prstGeom>
          <a:solidFill>
            <a:srgbClr val="99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Direktur Jenderal Pajak setelah melakukan pemeriksaan harus memberikan keputusan atas permohonan penghapusan NPWP dalam jangka waktu 6 (enam) bulan untuk WP orang pribadi atau 12 (dua belas) bulan untuk WP badan, sejak tanggal permohonan diterima secara lengkap. </a:t>
            </a:r>
          </a:p>
          <a:p>
            <a:r>
              <a:rPr lang="en-US" altLang="en-US" sz="1800" b="1" u="none"/>
              <a:t>(Pasal 2 angka 7 UU KUP)</a:t>
            </a:r>
          </a:p>
        </p:txBody>
      </p:sp>
      <p:sp>
        <p:nvSpPr>
          <p:cNvPr id="300040" name="AutoShape 8"/>
          <p:cNvSpPr>
            <a:spLocks noChangeArrowheads="1"/>
          </p:cNvSpPr>
          <p:nvPr/>
        </p:nvSpPr>
        <p:spPr bwMode="auto">
          <a:xfrm>
            <a:off x="8316913" y="4221163"/>
            <a:ext cx="358775" cy="720725"/>
          </a:xfrm>
          <a:prstGeom prst="curvedLeftArrow">
            <a:avLst>
              <a:gd name="adj1" fmla="val 40177"/>
              <a:gd name="adj2" fmla="val 80354"/>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0041" name="Rectangle 9"/>
          <p:cNvSpPr>
            <a:spLocks noChangeArrowheads="1"/>
          </p:cNvSpPr>
          <p:nvPr/>
        </p:nvSpPr>
        <p:spPr bwMode="auto">
          <a:xfrm>
            <a:off x="179388" y="4506913"/>
            <a:ext cx="8713787" cy="65087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Termasuk wanita yang sebelumnya telah memiliki NPWP dan menikah tanpa membuat perjanjian pemisahan harta dan penghasilan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0034"/>
                                        </p:tgtEl>
                                        <p:attrNameLst>
                                          <p:attrName>style.visibility</p:attrName>
                                        </p:attrNameLst>
                                      </p:cBhvr>
                                      <p:to>
                                        <p:strVal val="visible"/>
                                      </p:to>
                                    </p:set>
                                    <p:anim calcmode="lin" valueType="num">
                                      <p:cBhvr additive="base">
                                        <p:cTn id="7" dur="500" fill="hold"/>
                                        <p:tgtEl>
                                          <p:spTgt spid="300034"/>
                                        </p:tgtEl>
                                        <p:attrNameLst>
                                          <p:attrName>ppt_x</p:attrName>
                                        </p:attrNameLst>
                                      </p:cBhvr>
                                      <p:tavLst>
                                        <p:tav tm="0">
                                          <p:val>
                                            <p:strVal val="0-#ppt_w/2"/>
                                          </p:val>
                                        </p:tav>
                                        <p:tav tm="100000">
                                          <p:val>
                                            <p:strVal val="#ppt_x"/>
                                          </p:val>
                                        </p:tav>
                                      </p:tavLst>
                                    </p:anim>
                                    <p:anim calcmode="lin" valueType="num">
                                      <p:cBhvr additive="base">
                                        <p:cTn id="8" dur="500" fill="hold"/>
                                        <p:tgtEl>
                                          <p:spTgt spid="30003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0035"/>
                                        </p:tgtEl>
                                        <p:attrNameLst>
                                          <p:attrName>style.visibility</p:attrName>
                                        </p:attrNameLst>
                                      </p:cBhvr>
                                      <p:to>
                                        <p:strVal val="visible"/>
                                      </p:to>
                                    </p:set>
                                    <p:anim calcmode="lin" valueType="num">
                                      <p:cBhvr additive="base">
                                        <p:cTn id="13" dur="500" fill="hold"/>
                                        <p:tgtEl>
                                          <p:spTgt spid="300035"/>
                                        </p:tgtEl>
                                        <p:attrNameLst>
                                          <p:attrName>ppt_x</p:attrName>
                                        </p:attrNameLst>
                                      </p:cBhvr>
                                      <p:tavLst>
                                        <p:tav tm="0">
                                          <p:val>
                                            <p:strVal val="0-#ppt_w/2"/>
                                          </p:val>
                                        </p:tav>
                                        <p:tav tm="100000">
                                          <p:val>
                                            <p:strVal val="#ppt_x"/>
                                          </p:val>
                                        </p:tav>
                                      </p:tavLst>
                                    </p:anim>
                                    <p:anim calcmode="lin" valueType="num">
                                      <p:cBhvr additive="base">
                                        <p:cTn id="14" dur="500" fill="hold"/>
                                        <p:tgtEl>
                                          <p:spTgt spid="30003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0037"/>
                                        </p:tgtEl>
                                        <p:attrNameLst>
                                          <p:attrName>style.visibility</p:attrName>
                                        </p:attrNameLst>
                                      </p:cBhvr>
                                      <p:to>
                                        <p:strVal val="visible"/>
                                      </p:to>
                                    </p:set>
                                    <p:anim calcmode="lin" valueType="num">
                                      <p:cBhvr additive="base">
                                        <p:cTn id="19" dur="500" fill="hold"/>
                                        <p:tgtEl>
                                          <p:spTgt spid="300037"/>
                                        </p:tgtEl>
                                        <p:attrNameLst>
                                          <p:attrName>ppt_x</p:attrName>
                                        </p:attrNameLst>
                                      </p:cBhvr>
                                      <p:tavLst>
                                        <p:tav tm="0">
                                          <p:val>
                                            <p:strVal val="0-#ppt_w/2"/>
                                          </p:val>
                                        </p:tav>
                                        <p:tav tm="100000">
                                          <p:val>
                                            <p:strVal val="#ppt_x"/>
                                          </p:val>
                                        </p:tav>
                                      </p:tavLst>
                                    </p:anim>
                                    <p:anim calcmode="lin" valueType="num">
                                      <p:cBhvr additive="base">
                                        <p:cTn id="20" dur="500" fill="hold"/>
                                        <p:tgtEl>
                                          <p:spTgt spid="30003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00036"/>
                                        </p:tgtEl>
                                        <p:attrNameLst>
                                          <p:attrName>style.visibility</p:attrName>
                                        </p:attrNameLst>
                                      </p:cBhvr>
                                      <p:to>
                                        <p:strVal val="visible"/>
                                      </p:to>
                                    </p:set>
                                    <p:anim calcmode="lin" valueType="num">
                                      <p:cBhvr additive="base">
                                        <p:cTn id="25" dur="500" fill="hold"/>
                                        <p:tgtEl>
                                          <p:spTgt spid="300036"/>
                                        </p:tgtEl>
                                        <p:attrNameLst>
                                          <p:attrName>ppt_x</p:attrName>
                                        </p:attrNameLst>
                                      </p:cBhvr>
                                      <p:tavLst>
                                        <p:tav tm="0">
                                          <p:val>
                                            <p:strVal val="0-#ppt_w/2"/>
                                          </p:val>
                                        </p:tav>
                                        <p:tav tm="100000">
                                          <p:val>
                                            <p:strVal val="#ppt_x"/>
                                          </p:val>
                                        </p:tav>
                                      </p:tavLst>
                                    </p:anim>
                                    <p:anim calcmode="lin" valueType="num">
                                      <p:cBhvr additive="base">
                                        <p:cTn id="26" dur="500" fill="hold"/>
                                        <p:tgtEl>
                                          <p:spTgt spid="30003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00040"/>
                                        </p:tgtEl>
                                        <p:attrNameLst>
                                          <p:attrName>style.visibility</p:attrName>
                                        </p:attrNameLst>
                                      </p:cBhvr>
                                      <p:to>
                                        <p:strVal val="visible"/>
                                      </p:to>
                                    </p:set>
                                    <p:animEffect transition="in" filter="blinds(horizontal)">
                                      <p:cBhvr>
                                        <p:cTn id="31" dur="500"/>
                                        <p:tgtEl>
                                          <p:spTgt spid="30004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00041"/>
                                        </p:tgtEl>
                                        <p:attrNameLst>
                                          <p:attrName>style.visibility</p:attrName>
                                        </p:attrNameLst>
                                      </p:cBhvr>
                                      <p:to>
                                        <p:strVal val="visible"/>
                                      </p:to>
                                    </p:set>
                                    <p:animEffect transition="in" filter="wipe(down)">
                                      <p:cBhvr>
                                        <p:cTn id="36" dur="500"/>
                                        <p:tgtEl>
                                          <p:spTgt spid="30004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300038"/>
                                        </p:tgtEl>
                                        <p:attrNameLst>
                                          <p:attrName>style.visibility</p:attrName>
                                        </p:attrNameLst>
                                      </p:cBhvr>
                                      <p:to>
                                        <p:strVal val="visible"/>
                                      </p:to>
                                    </p:set>
                                    <p:animEffect transition="in" filter="wipe(down)">
                                      <p:cBhvr>
                                        <p:cTn id="41" dur="500"/>
                                        <p:tgtEl>
                                          <p:spTgt spid="300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4" grpId="0" animBg="1" autoUpdateAnimBg="0"/>
      <p:bldP spid="300035" grpId="0" animBg="1" autoUpdateAnimBg="0"/>
      <p:bldP spid="300036" grpId="0" animBg="1" autoUpdateAnimBg="0"/>
      <p:bldP spid="300037" grpId="0" animBg="1"/>
      <p:bldP spid="300038" grpId="0" animBg="1"/>
      <p:bldP spid="300040" grpId="0" animBg="1"/>
      <p:bldP spid="300041"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a:xfrm>
            <a:off x="2268538" y="152400"/>
            <a:ext cx="4602162" cy="468313"/>
          </a:xfrm>
          <a:ln w="28575">
            <a:solidFill>
              <a:schemeClr val="accent2"/>
            </a:solidFill>
            <a:miter lim="800000"/>
            <a:headEnd/>
            <a:tailEnd/>
          </a:ln>
        </p:spPr>
        <p:txBody>
          <a:bodyPr/>
          <a:lstStyle/>
          <a:p>
            <a:r>
              <a:rPr lang="en-US" altLang="en-US" sz="3200">
                <a:latin typeface="Verdana" panose="020B0604030504040204" pitchFamily="34" charset="0"/>
              </a:rPr>
              <a:t>PENCABUTAN PKP</a:t>
            </a:r>
          </a:p>
        </p:txBody>
      </p:sp>
      <p:sp>
        <p:nvSpPr>
          <p:cNvPr id="301059" name="Rectangle 3"/>
          <p:cNvSpPr>
            <a:spLocks noChangeArrowheads="1"/>
          </p:cNvSpPr>
          <p:nvPr/>
        </p:nvSpPr>
        <p:spPr bwMode="auto">
          <a:xfrm>
            <a:off x="323850" y="981075"/>
            <a:ext cx="8485188" cy="1035050"/>
          </a:xfrm>
          <a:prstGeom prst="rect">
            <a:avLst/>
          </a:prstGeom>
          <a:noFill/>
          <a:ln w="28575">
            <a:solidFill>
              <a:srgbClr val="FF505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Direktur Jenderal Pajak karena jabatan atau atas permohonan Wajib Pajak dapat melakukan pencabutan pengukuhan Pengusaha Kena Pajak.</a:t>
            </a:r>
          </a:p>
          <a:p>
            <a:r>
              <a:rPr lang="en-US" altLang="en-US" sz="2000" b="1" u="none">
                <a:latin typeface="Tahoma" panose="020B0604030504040204" pitchFamily="34" charset="0"/>
              </a:rPr>
              <a:t>(Pasal 2 angka 8 UU KUP)</a:t>
            </a:r>
          </a:p>
        </p:txBody>
      </p:sp>
      <p:sp>
        <p:nvSpPr>
          <p:cNvPr id="301060" name="AutoShape 4"/>
          <p:cNvSpPr>
            <a:spLocks noChangeArrowheads="1"/>
          </p:cNvSpPr>
          <p:nvPr/>
        </p:nvSpPr>
        <p:spPr bwMode="auto">
          <a:xfrm>
            <a:off x="3954463" y="744538"/>
            <a:ext cx="762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1061" name="Rectangle 5"/>
          <p:cNvSpPr>
            <a:spLocks noChangeArrowheads="1"/>
          </p:cNvSpPr>
          <p:nvPr/>
        </p:nvSpPr>
        <p:spPr bwMode="auto">
          <a:xfrm>
            <a:off x="468313" y="2144713"/>
            <a:ext cx="8280400" cy="16446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Direktur Jenderal Pajak setelah melakukan pemeriksaan harus memberikan keputusan atas permohonan pencabutan pengukuhan PKP dalam jangka waktu 6 (enam) bulan sejak tanggal permohonan diterima secara lengkap. </a:t>
            </a:r>
          </a:p>
          <a:p>
            <a:r>
              <a:rPr lang="en-US" altLang="en-US" sz="2000" b="1" u="none">
                <a:latin typeface="Tahoma" panose="020B0604030504040204" pitchFamily="34" charset="0"/>
              </a:rPr>
              <a:t>(Pasal 2 angka 9 UU KUP)</a:t>
            </a:r>
          </a:p>
        </p:txBody>
      </p:sp>
      <p:sp>
        <p:nvSpPr>
          <p:cNvPr id="301063" name="Rectangle 7"/>
          <p:cNvSpPr>
            <a:spLocks noChangeArrowheads="1"/>
          </p:cNvSpPr>
          <p:nvPr/>
        </p:nvSpPr>
        <p:spPr bwMode="auto">
          <a:xfrm>
            <a:off x="407988" y="4114800"/>
            <a:ext cx="8278812" cy="2528888"/>
          </a:xfrm>
          <a:prstGeom prst="rect">
            <a:avLst/>
          </a:prstGeom>
          <a:noFill/>
          <a:ln w="28575">
            <a:solidFill>
              <a:srgbClr val="FF505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Peraturan Menteri Keuangan Nomor 20/PMK.03/2008:</a:t>
            </a:r>
          </a:p>
          <a:p>
            <a:r>
              <a:rPr lang="en-US" altLang="en-US" sz="2000" b="1" u="none"/>
              <a:t>&gt; PKP pindah alamat ke wilayah kerja Kantor Pelayanan Pajak lain;</a:t>
            </a:r>
          </a:p>
          <a:p>
            <a:r>
              <a:rPr lang="en-US" altLang="en-US" sz="2000" b="1" u="none"/>
              <a:t>&gt; Sudah tidak memenuhi persyaratan sebagai Pengusaha Kena Pajak yang jumlah peredaran dan/atau penerimaan bruto untuk suatu tahun buku tidak melebihi batas jumlah peredaran dan/atau penerimaan brruto untuk Pengusaha Kecil</a:t>
            </a:r>
          </a:p>
        </p:txBody>
      </p:sp>
      <p:sp>
        <p:nvSpPr>
          <p:cNvPr id="301064" name="AutoShape 8"/>
          <p:cNvSpPr>
            <a:spLocks noChangeArrowheads="1"/>
          </p:cNvSpPr>
          <p:nvPr/>
        </p:nvSpPr>
        <p:spPr bwMode="auto">
          <a:xfrm>
            <a:off x="250825" y="4005263"/>
            <a:ext cx="360363"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1065" name="AutoShape 9"/>
          <p:cNvSpPr>
            <a:spLocks noChangeArrowheads="1"/>
          </p:cNvSpPr>
          <p:nvPr/>
        </p:nvSpPr>
        <p:spPr bwMode="auto">
          <a:xfrm>
            <a:off x="7667625" y="3573463"/>
            <a:ext cx="360363" cy="719137"/>
          </a:xfrm>
          <a:prstGeom prst="downArrow">
            <a:avLst>
              <a:gd name="adj1" fmla="val 50000"/>
              <a:gd name="adj2" fmla="val 4989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1058"/>
                                        </p:tgtEl>
                                        <p:attrNameLst>
                                          <p:attrName>style.visibility</p:attrName>
                                        </p:attrNameLst>
                                      </p:cBhvr>
                                      <p:to>
                                        <p:strVal val="visible"/>
                                      </p:to>
                                    </p:set>
                                    <p:anim calcmode="lin" valueType="num">
                                      <p:cBhvr additive="base">
                                        <p:cTn id="7" dur="500" fill="hold"/>
                                        <p:tgtEl>
                                          <p:spTgt spid="301058"/>
                                        </p:tgtEl>
                                        <p:attrNameLst>
                                          <p:attrName>ppt_x</p:attrName>
                                        </p:attrNameLst>
                                      </p:cBhvr>
                                      <p:tavLst>
                                        <p:tav tm="0">
                                          <p:val>
                                            <p:strVal val="0-#ppt_w/2"/>
                                          </p:val>
                                        </p:tav>
                                        <p:tav tm="100000">
                                          <p:val>
                                            <p:strVal val="#ppt_x"/>
                                          </p:val>
                                        </p:tav>
                                      </p:tavLst>
                                    </p:anim>
                                    <p:anim calcmode="lin" valueType="num">
                                      <p:cBhvr additive="base">
                                        <p:cTn id="8" dur="500" fill="hold"/>
                                        <p:tgtEl>
                                          <p:spTgt spid="30105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1060"/>
                                        </p:tgtEl>
                                        <p:attrNameLst>
                                          <p:attrName>style.visibility</p:attrName>
                                        </p:attrNameLst>
                                      </p:cBhvr>
                                      <p:to>
                                        <p:strVal val="visible"/>
                                      </p:to>
                                    </p:set>
                                    <p:anim calcmode="lin" valueType="num">
                                      <p:cBhvr additive="base">
                                        <p:cTn id="13" dur="500" fill="hold"/>
                                        <p:tgtEl>
                                          <p:spTgt spid="301060"/>
                                        </p:tgtEl>
                                        <p:attrNameLst>
                                          <p:attrName>ppt_x</p:attrName>
                                        </p:attrNameLst>
                                      </p:cBhvr>
                                      <p:tavLst>
                                        <p:tav tm="0">
                                          <p:val>
                                            <p:strVal val="0-#ppt_w/2"/>
                                          </p:val>
                                        </p:tav>
                                        <p:tav tm="100000">
                                          <p:val>
                                            <p:strVal val="#ppt_x"/>
                                          </p:val>
                                        </p:tav>
                                      </p:tavLst>
                                    </p:anim>
                                    <p:anim calcmode="lin" valueType="num">
                                      <p:cBhvr additive="base">
                                        <p:cTn id="14" dur="500" fill="hold"/>
                                        <p:tgtEl>
                                          <p:spTgt spid="30106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1059"/>
                                        </p:tgtEl>
                                        <p:attrNameLst>
                                          <p:attrName>style.visibility</p:attrName>
                                        </p:attrNameLst>
                                      </p:cBhvr>
                                      <p:to>
                                        <p:strVal val="visible"/>
                                      </p:to>
                                    </p:set>
                                    <p:anim calcmode="lin" valueType="num">
                                      <p:cBhvr additive="base">
                                        <p:cTn id="19" dur="500" fill="hold"/>
                                        <p:tgtEl>
                                          <p:spTgt spid="301059"/>
                                        </p:tgtEl>
                                        <p:attrNameLst>
                                          <p:attrName>ppt_x</p:attrName>
                                        </p:attrNameLst>
                                      </p:cBhvr>
                                      <p:tavLst>
                                        <p:tav tm="0">
                                          <p:val>
                                            <p:strVal val="0-#ppt_w/2"/>
                                          </p:val>
                                        </p:tav>
                                        <p:tav tm="100000">
                                          <p:val>
                                            <p:strVal val="#ppt_x"/>
                                          </p:val>
                                        </p:tav>
                                      </p:tavLst>
                                    </p:anim>
                                    <p:anim calcmode="lin" valueType="num">
                                      <p:cBhvr additive="base">
                                        <p:cTn id="20" dur="500" fill="hold"/>
                                        <p:tgtEl>
                                          <p:spTgt spid="30105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01061"/>
                                        </p:tgtEl>
                                        <p:attrNameLst>
                                          <p:attrName>style.visibility</p:attrName>
                                        </p:attrNameLst>
                                      </p:cBhvr>
                                      <p:to>
                                        <p:strVal val="visible"/>
                                      </p:to>
                                    </p:set>
                                    <p:animEffect transition="in" filter="wipe(down)">
                                      <p:cBhvr>
                                        <p:cTn id="25" dur="500"/>
                                        <p:tgtEl>
                                          <p:spTgt spid="30106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301063"/>
                                        </p:tgtEl>
                                        <p:attrNameLst>
                                          <p:attrName>style.visibility</p:attrName>
                                        </p:attrNameLst>
                                      </p:cBhvr>
                                      <p:to>
                                        <p:strVal val="visible"/>
                                      </p:to>
                                    </p:set>
                                    <p:anim calcmode="lin" valueType="num">
                                      <p:cBhvr additive="base">
                                        <p:cTn id="30" dur="500" fill="hold"/>
                                        <p:tgtEl>
                                          <p:spTgt spid="301063"/>
                                        </p:tgtEl>
                                        <p:attrNameLst>
                                          <p:attrName>ppt_x</p:attrName>
                                        </p:attrNameLst>
                                      </p:cBhvr>
                                      <p:tavLst>
                                        <p:tav tm="0">
                                          <p:val>
                                            <p:strVal val="0-#ppt_w/2"/>
                                          </p:val>
                                        </p:tav>
                                        <p:tav tm="100000">
                                          <p:val>
                                            <p:strVal val="#ppt_x"/>
                                          </p:val>
                                        </p:tav>
                                      </p:tavLst>
                                    </p:anim>
                                    <p:anim calcmode="lin" valueType="num">
                                      <p:cBhvr additive="base">
                                        <p:cTn id="31" dur="500" fill="hold"/>
                                        <p:tgtEl>
                                          <p:spTgt spid="301063"/>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01064"/>
                                        </p:tgtEl>
                                        <p:attrNameLst>
                                          <p:attrName>style.visibility</p:attrName>
                                        </p:attrNameLst>
                                      </p:cBhvr>
                                      <p:to>
                                        <p:strVal val="visible"/>
                                      </p:to>
                                    </p:set>
                                    <p:animEffect transition="in" filter="blinds(horizontal)">
                                      <p:cBhvr>
                                        <p:cTn id="36" dur="500"/>
                                        <p:tgtEl>
                                          <p:spTgt spid="301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058" grpId="0" animBg="1" autoUpdateAnimBg="0"/>
      <p:bldP spid="301059" grpId="0" animBg="1" autoUpdateAnimBg="0"/>
      <p:bldP spid="301060" grpId="0" animBg="1"/>
      <p:bldP spid="301061" grpId="0" animBg="1"/>
      <p:bldP spid="301063" grpId="0" animBg="1" autoUpdateAnimBg="0"/>
      <p:bldP spid="30106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685800" y="609600"/>
            <a:ext cx="7772400" cy="3657600"/>
          </a:xfrm>
          <a:ln w="57150">
            <a:solidFill>
              <a:schemeClr val="accent2"/>
            </a:solidFill>
            <a:miter lim="800000"/>
            <a:headEnd/>
            <a:tailEnd/>
          </a:ln>
        </p:spPr>
        <p:txBody>
          <a:bodyPr/>
          <a:lstStyle/>
          <a:p>
            <a:r>
              <a:rPr lang="en-US" altLang="en-US" sz="4800" b="1">
                <a:latin typeface="Lucida Console" panose="020B0609040504020204" pitchFamily="49" charset="0"/>
              </a:rPr>
              <a:t>II</a:t>
            </a:r>
            <a:br>
              <a:rPr lang="en-US" altLang="en-US" sz="4800" b="1">
                <a:latin typeface="Lucida Console" panose="020B0609040504020204" pitchFamily="49" charset="0"/>
              </a:rPr>
            </a:br>
            <a:r>
              <a:rPr lang="en-US" altLang="en-US" sz="4800" b="1">
                <a:latin typeface="Lucida Console" panose="020B0609040504020204" pitchFamily="49" charset="0"/>
              </a:rPr>
              <a:t/>
            </a:r>
            <a:br>
              <a:rPr lang="en-US" altLang="en-US" sz="4800" b="1">
                <a:latin typeface="Lucida Console" panose="020B0609040504020204" pitchFamily="49" charset="0"/>
              </a:rPr>
            </a:br>
            <a:r>
              <a:rPr lang="en-US" altLang="en-US" sz="4800" b="1">
                <a:latin typeface="Lucida Console" panose="020B0609040504020204" pitchFamily="49" charset="0"/>
              </a:rPr>
              <a:t>PEMBUKUAN DAN PENCATATAN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85800" y="152400"/>
            <a:ext cx="8001000" cy="533400"/>
          </a:xfrm>
          <a:ln w="38100">
            <a:solidFill>
              <a:schemeClr val="accent2"/>
            </a:solidFill>
            <a:miter lim="800000"/>
            <a:headEnd/>
            <a:tailEnd/>
          </a:ln>
        </p:spPr>
        <p:txBody>
          <a:bodyPr/>
          <a:lstStyle/>
          <a:p>
            <a:r>
              <a:rPr lang="en-US" altLang="en-US" sz="3600">
                <a:latin typeface="Verdana" panose="020B0604030504040204" pitchFamily="34" charset="0"/>
              </a:rPr>
              <a:t>PEMBUKUAN DAN PENCATATAN</a:t>
            </a:r>
          </a:p>
        </p:txBody>
      </p:sp>
      <p:sp>
        <p:nvSpPr>
          <p:cNvPr id="91139" name="AutoShape 3"/>
          <p:cNvSpPr>
            <a:spLocks noChangeArrowheads="1"/>
          </p:cNvSpPr>
          <p:nvPr/>
        </p:nvSpPr>
        <p:spPr bwMode="auto">
          <a:xfrm>
            <a:off x="4038600" y="620713"/>
            <a:ext cx="6858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1140" name="Rectangle 4"/>
          <p:cNvSpPr>
            <a:spLocks noChangeArrowheads="1"/>
          </p:cNvSpPr>
          <p:nvPr/>
        </p:nvSpPr>
        <p:spPr bwMode="auto">
          <a:xfrm>
            <a:off x="457200" y="981075"/>
            <a:ext cx="8382000" cy="304165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Tahoma" panose="020B0604030504040204" pitchFamily="34" charset="0"/>
                <a:cs typeface="Times New Roman" panose="02020603050405020304" pitchFamily="18" charset="0"/>
              </a:rPr>
              <a:t>Pembukuan adalah suatu proses pencatatan yang dilakukan secara teratur untuk mengumpulkan data dan informasi keuangan yang meliputi </a:t>
            </a:r>
            <a:r>
              <a:rPr lang="en-US" altLang="en-US" b="1" u="none">
                <a:solidFill>
                  <a:schemeClr val="accent2"/>
                </a:solidFill>
                <a:latin typeface="Tahoma" panose="020B0604030504040204" pitchFamily="34" charset="0"/>
                <a:cs typeface="Times New Roman" panose="02020603050405020304" pitchFamily="18" charset="0"/>
              </a:rPr>
              <a:t>harta, kewajiban, modal, penghasilan dan biaya, serta jumlah harga perolehan dan penyerahan barang atau jasa</a:t>
            </a:r>
            <a:r>
              <a:rPr lang="en-US" altLang="en-US" u="none">
                <a:latin typeface="Tahoma" panose="020B0604030504040204" pitchFamily="34" charset="0"/>
                <a:cs typeface="Times New Roman" panose="02020603050405020304" pitchFamily="18" charset="0"/>
              </a:rPr>
              <a:t>, yang ditutup dengan menyusun </a:t>
            </a:r>
            <a:r>
              <a:rPr lang="en-US" altLang="en-US" b="1" u="none">
                <a:solidFill>
                  <a:srgbClr val="FF0000"/>
                </a:solidFill>
                <a:latin typeface="Tahoma" panose="020B0604030504040204" pitchFamily="34" charset="0"/>
                <a:cs typeface="Times New Roman" panose="02020603050405020304" pitchFamily="18" charset="0"/>
              </a:rPr>
              <a:t>laporan keuangan</a:t>
            </a:r>
            <a:r>
              <a:rPr lang="en-US" altLang="en-US" u="none">
                <a:latin typeface="Tahoma" panose="020B0604030504040204" pitchFamily="34" charset="0"/>
                <a:cs typeface="Times New Roman" panose="02020603050405020304" pitchFamily="18" charset="0"/>
              </a:rPr>
              <a:t> berupa neraca dan laporan laba rugi untuk periode Tahun Pajak tersebut .</a:t>
            </a:r>
          </a:p>
          <a:p>
            <a:r>
              <a:rPr lang="en-GB" altLang="en-US" b="1" u="none">
                <a:solidFill>
                  <a:srgbClr val="990000"/>
                </a:solidFill>
                <a:latin typeface="Times New Roman" panose="02020603050405020304" pitchFamily="18" charset="0"/>
              </a:rPr>
              <a:t>(Pasal 1 angka 29 UU KUP)</a:t>
            </a:r>
          </a:p>
        </p:txBody>
      </p:sp>
      <p:sp>
        <p:nvSpPr>
          <p:cNvPr id="91141" name="Rectangle 5"/>
          <p:cNvSpPr>
            <a:spLocks noChangeArrowheads="1"/>
          </p:cNvSpPr>
          <p:nvPr/>
        </p:nvSpPr>
        <p:spPr bwMode="auto">
          <a:xfrm>
            <a:off x="468313" y="4137025"/>
            <a:ext cx="8294687" cy="2676525"/>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Tahoma" panose="020B0604030504040204" pitchFamily="34" charset="0"/>
                <a:cs typeface="Times New Roman" panose="02020603050405020304" pitchFamily="18" charset="0"/>
              </a:rPr>
              <a:t>Pencatatan terdiri atas data yang dikumpulkan secara teratur tentang </a:t>
            </a:r>
            <a:r>
              <a:rPr lang="en-US" altLang="en-US" b="1" u="none">
                <a:solidFill>
                  <a:schemeClr val="accent2"/>
                </a:solidFill>
                <a:latin typeface="Tahoma" panose="020B0604030504040204" pitchFamily="34" charset="0"/>
                <a:cs typeface="Times New Roman" panose="02020603050405020304" pitchFamily="18" charset="0"/>
              </a:rPr>
              <a:t>peredaran </a:t>
            </a:r>
            <a:r>
              <a:rPr lang="en-US" altLang="en-US" u="none">
                <a:latin typeface="Tahoma" panose="020B0604030504040204" pitchFamily="34" charset="0"/>
                <a:cs typeface="Times New Roman" panose="02020603050405020304" pitchFamily="18" charset="0"/>
              </a:rPr>
              <a:t>atau</a:t>
            </a:r>
            <a:r>
              <a:rPr lang="en-US" altLang="en-US" b="1" u="none">
                <a:solidFill>
                  <a:schemeClr val="accent2"/>
                </a:solidFill>
                <a:latin typeface="Tahoma" panose="020B0604030504040204" pitchFamily="34" charset="0"/>
                <a:cs typeface="Times New Roman" panose="02020603050405020304" pitchFamily="18" charset="0"/>
              </a:rPr>
              <a:t> penerimaan bruto</a:t>
            </a:r>
            <a:r>
              <a:rPr lang="en-US" altLang="en-US" u="none">
                <a:latin typeface="Tahoma" panose="020B0604030504040204" pitchFamily="34" charset="0"/>
                <a:cs typeface="Times New Roman" panose="02020603050405020304" pitchFamily="18" charset="0"/>
              </a:rPr>
              <a:t> dan/atau </a:t>
            </a:r>
            <a:r>
              <a:rPr lang="en-US" altLang="en-US" b="1" u="none">
                <a:solidFill>
                  <a:schemeClr val="accent2"/>
                </a:solidFill>
                <a:latin typeface="Tahoma" panose="020B0604030504040204" pitchFamily="34" charset="0"/>
                <a:cs typeface="Times New Roman" panose="02020603050405020304" pitchFamily="18" charset="0"/>
              </a:rPr>
              <a:t>penghasilan bruto</a:t>
            </a:r>
            <a:r>
              <a:rPr lang="en-US" altLang="en-US" u="none">
                <a:latin typeface="Tahoma" panose="020B0604030504040204" pitchFamily="34" charset="0"/>
                <a:cs typeface="Times New Roman" panose="02020603050405020304" pitchFamily="18" charset="0"/>
              </a:rPr>
              <a:t> sebagai </a:t>
            </a:r>
            <a:r>
              <a:rPr lang="en-US" altLang="en-US" b="1" u="none">
                <a:solidFill>
                  <a:srgbClr val="00CC00"/>
                </a:solidFill>
                <a:latin typeface="Tahoma" panose="020B0604030504040204" pitchFamily="34" charset="0"/>
                <a:cs typeface="Times New Roman" panose="02020603050405020304" pitchFamily="18" charset="0"/>
              </a:rPr>
              <a:t>dasar untuk menghitung jumlah pajak yang terutang</a:t>
            </a:r>
            <a:r>
              <a:rPr lang="en-US" altLang="en-US" u="none">
                <a:latin typeface="Tahoma" panose="020B0604030504040204" pitchFamily="34" charset="0"/>
                <a:cs typeface="Times New Roman" panose="02020603050405020304" pitchFamily="18" charset="0"/>
              </a:rPr>
              <a:t> </a:t>
            </a:r>
            <a:r>
              <a:rPr lang="en-US" altLang="en-US" i="1" u="none">
                <a:latin typeface="Tahoma" panose="020B0604030504040204" pitchFamily="34" charset="0"/>
                <a:cs typeface="Times New Roman" panose="02020603050405020304" pitchFamily="18" charset="0"/>
              </a:rPr>
              <a:t>termasuk</a:t>
            </a:r>
            <a:r>
              <a:rPr lang="en-US" altLang="en-US" u="none">
                <a:latin typeface="Tahoma" panose="020B0604030504040204" pitchFamily="34" charset="0"/>
                <a:cs typeface="Times New Roman" panose="02020603050405020304" pitchFamily="18" charset="0"/>
              </a:rPr>
              <a:t> penghasilan yang bukan objek pajak dan/atau yang dikenai pajak yang bersifat final.</a:t>
            </a:r>
            <a:r>
              <a:rPr lang="en-GB" altLang="en-US" u="none">
                <a:latin typeface="Tahoma" panose="020B0604030504040204" pitchFamily="34" charset="0"/>
              </a:rPr>
              <a:t> </a:t>
            </a:r>
          </a:p>
          <a:p>
            <a:r>
              <a:rPr lang="en-GB" altLang="en-US" b="1" u="none">
                <a:solidFill>
                  <a:srgbClr val="990000"/>
                </a:solidFill>
                <a:latin typeface="Times New Roman" panose="02020603050405020304" pitchFamily="18" charset="0"/>
              </a:rPr>
              <a:t>(Pasal 28 angka 9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138"/>
                                        </p:tgtEl>
                                        <p:attrNameLst>
                                          <p:attrName>style.visibility</p:attrName>
                                        </p:attrNameLst>
                                      </p:cBhvr>
                                      <p:to>
                                        <p:strVal val="visible"/>
                                      </p:to>
                                    </p:set>
                                    <p:anim calcmode="lin" valueType="num">
                                      <p:cBhvr additive="base">
                                        <p:cTn id="7" dur="500" fill="hold"/>
                                        <p:tgtEl>
                                          <p:spTgt spid="91138"/>
                                        </p:tgtEl>
                                        <p:attrNameLst>
                                          <p:attrName>ppt_x</p:attrName>
                                        </p:attrNameLst>
                                      </p:cBhvr>
                                      <p:tavLst>
                                        <p:tav tm="0">
                                          <p:val>
                                            <p:strVal val="0-#ppt_w/2"/>
                                          </p:val>
                                        </p:tav>
                                        <p:tav tm="100000">
                                          <p:val>
                                            <p:strVal val="#ppt_x"/>
                                          </p:val>
                                        </p:tav>
                                      </p:tavLst>
                                    </p:anim>
                                    <p:anim calcmode="lin" valueType="num">
                                      <p:cBhvr additive="base">
                                        <p:cTn id="8" dur="500" fill="hold"/>
                                        <p:tgtEl>
                                          <p:spTgt spid="911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1139"/>
                                        </p:tgtEl>
                                        <p:attrNameLst>
                                          <p:attrName>style.visibility</p:attrName>
                                        </p:attrNameLst>
                                      </p:cBhvr>
                                      <p:to>
                                        <p:strVal val="visible"/>
                                      </p:to>
                                    </p:set>
                                    <p:anim calcmode="lin" valueType="num">
                                      <p:cBhvr additive="base">
                                        <p:cTn id="13" dur="500" fill="hold"/>
                                        <p:tgtEl>
                                          <p:spTgt spid="91139"/>
                                        </p:tgtEl>
                                        <p:attrNameLst>
                                          <p:attrName>ppt_x</p:attrName>
                                        </p:attrNameLst>
                                      </p:cBhvr>
                                      <p:tavLst>
                                        <p:tav tm="0">
                                          <p:val>
                                            <p:strVal val="0-#ppt_w/2"/>
                                          </p:val>
                                        </p:tav>
                                        <p:tav tm="100000">
                                          <p:val>
                                            <p:strVal val="#ppt_x"/>
                                          </p:val>
                                        </p:tav>
                                      </p:tavLst>
                                    </p:anim>
                                    <p:anim calcmode="lin" valueType="num">
                                      <p:cBhvr additive="base">
                                        <p:cTn id="14" dur="500" fill="hold"/>
                                        <p:tgtEl>
                                          <p:spTgt spid="9113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1140"/>
                                        </p:tgtEl>
                                        <p:attrNameLst>
                                          <p:attrName>style.visibility</p:attrName>
                                        </p:attrNameLst>
                                      </p:cBhvr>
                                      <p:to>
                                        <p:strVal val="visible"/>
                                      </p:to>
                                    </p:set>
                                    <p:anim calcmode="lin" valueType="num">
                                      <p:cBhvr additive="base">
                                        <p:cTn id="19" dur="500" fill="hold"/>
                                        <p:tgtEl>
                                          <p:spTgt spid="91140"/>
                                        </p:tgtEl>
                                        <p:attrNameLst>
                                          <p:attrName>ppt_x</p:attrName>
                                        </p:attrNameLst>
                                      </p:cBhvr>
                                      <p:tavLst>
                                        <p:tav tm="0">
                                          <p:val>
                                            <p:strVal val="0-#ppt_w/2"/>
                                          </p:val>
                                        </p:tav>
                                        <p:tav tm="100000">
                                          <p:val>
                                            <p:strVal val="#ppt_x"/>
                                          </p:val>
                                        </p:tav>
                                      </p:tavLst>
                                    </p:anim>
                                    <p:anim calcmode="lin" valueType="num">
                                      <p:cBhvr additive="base">
                                        <p:cTn id="20" dur="500" fill="hold"/>
                                        <p:tgtEl>
                                          <p:spTgt spid="9114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1141"/>
                                        </p:tgtEl>
                                        <p:attrNameLst>
                                          <p:attrName>style.visibility</p:attrName>
                                        </p:attrNameLst>
                                      </p:cBhvr>
                                      <p:to>
                                        <p:strVal val="visible"/>
                                      </p:to>
                                    </p:set>
                                    <p:anim calcmode="lin" valueType="num">
                                      <p:cBhvr additive="base">
                                        <p:cTn id="25" dur="500" fill="hold"/>
                                        <p:tgtEl>
                                          <p:spTgt spid="91141"/>
                                        </p:tgtEl>
                                        <p:attrNameLst>
                                          <p:attrName>ppt_x</p:attrName>
                                        </p:attrNameLst>
                                      </p:cBhvr>
                                      <p:tavLst>
                                        <p:tav tm="0">
                                          <p:val>
                                            <p:strVal val="0-#ppt_w/2"/>
                                          </p:val>
                                        </p:tav>
                                        <p:tav tm="100000">
                                          <p:val>
                                            <p:strVal val="#ppt_x"/>
                                          </p:val>
                                        </p:tav>
                                      </p:tavLst>
                                    </p:anim>
                                    <p:anim calcmode="lin" valueType="num">
                                      <p:cBhvr additive="base">
                                        <p:cTn id="26" dur="500" fill="hold"/>
                                        <p:tgtEl>
                                          <p:spTgt spid="911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8" grpId="0" animBg="1" autoUpdateAnimBg="0"/>
      <p:bldP spid="91139" grpId="0" animBg="1"/>
      <p:bldP spid="91140" grpId="0" animBg="1" autoUpdateAnimBg="0"/>
      <p:bldP spid="91141"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219200" y="152400"/>
            <a:ext cx="6705600" cy="609600"/>
          </a:xfrm>
          <a:ln w="38100">
            <a:solidFill>
              <a:schemeClr val="accent2"/>
            </a:solidFill>
            <a:miter lim="800000"/>
            <a:headEnd/>
            <a:tailEnd/>
          </a:ln>
        </p:spPr>
        <p:txBody>
          <a:bodyPr/>
          <a:lstStyle/>
          <a:p>
            <a:r>
              <a:rPr lang="en-US" altLang="en-US" sz="3600">
                <a:latin typeface="Verdana" panose="020B0604030504040204" pitchFamily="34" charset="0"/>
              </a:rPr>
              <a:t>YANG WAJIB </a:t>
            </a:r>
            <a:r>
              <a:rPr lang="en-US" altLang="en-US" sz="3600" b="1">
                <a:solidFill>
                  <a:schemeClr val="accent2"/>
                </a:solidFill>
                <a:latin typeface="Verdana" panose="020B0604030504040204" pitchFamily="34" charset="0"/>
              </a:rPr>
              <a:t>PEMBUKUAN</a:t>
            </a:r>
          </a:p>
        </p:txBody>
      </p:sp>
      <p:sp>
        <p:nvSpPr>
          <p:cNvPr id="92163" name="AutoShape 3"/>
          <p:cNvSpPr>
            <a:spLocks noChangeArrowheads="1"/>
          </p:cNvSpPr>
          <p:nvPr/>
        </p:nvSpPr>
        <p:spPr bwMode="auto">
          <a:xfrm>
            <a:off x="3962400" y="914400"/>
            <a:ext cx="762000" cy="6096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164" name="Rectangle 4"/>
          <p:cNvSpPr>
            <a:spLocks noChangeArrowheads="1"/>
          </p:cNvSpPr>
          <p:nvPr/>
        </p:nvSpPr>
        <p:spPr bwMode="auto">
          <a:xfrm>
            <a:off x="2286000" y="1828800"/>
            <a:ext cx="4648200" cy="679450"/>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3600" u="none">
                <a:latin typeface="Verdana" panose="020B0604030504040204" pitchFamily="34" charset="0"/>
                <a:cs typeface="Times New Roman" panose="02020603050405020304" pitchFamily="18" charset="0"/>
              </a:rPr>
              <a:t>Wajib Pajak Badan</a:t>
            </a:r>
            <a:r>
              <a:rPr lang="en-GB" altLang="en-US" sz="3600" u="none">
                <a:latin typeface="Verdana" panose="020B0604030504040204" pitchFamily="34" charset="0"/>
              </a:rPr>
              <a:t> </a:t>
            </a:r>
          </a:p>
        </p:txBody>
      </p:sp>
      <p:sp>
        <p:nvSpPr>
          <p:cNvPr id="92165" name="Rectangle 5"/>
          <p:cNvSpPr>
            <a:spLocks noChangeArrowheads="1"/>
          </p:cNvSpPr>
          <p:nvPr/>
        </p:nvSpPr>
        <p:spPr bwMode="auto">
          <a:xfrm>
            <a:off x="457200" y="2667000"/>
            <a:ext cx="8229600" cy="2809875"/>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800" u="none">
                <a:latin typeface="Verdana" panose="020B0604030504040204" pitchFamily="34" charset="0"/>
                <a:cs typeface="Times New Roman" panose="02020603050405020304" pitchFamily="18" charset="0"/>
              </a:rPr>
              <a:t>Wajib Pajak Orang Pribadi yang melakukan kegiatan usaha atau pekerjaan bebas, </a:t>
            </a:r>
            <a:r>
              <a:rPr lang="en-US" altLang="en-US" i="1" u="none">
                <a:latin typeface="Verdana" panose="020B0604030504040204" pitchFamily="34" charset="0"/>
                <a:cs typeface="Times New Roman" panose="02020603050405020304" pitchFamily="18" charset="0"/>
              </a:rPr>
              <a:t>kecuali yang sesuai dengan ketentuan peraturan perundang-undangan perpajakan diperbolehkan menghitung penghasilan neto dengan menggunakan Norma Penghitungan Penghasilan Neto</a:t>
            </a:r>
            <a:endParaRPr lang="en-GB" altLang="en-US" i="1" u="none">
              <a:latin typeface="Verdana" panose="020B0604030504040204" pitchFamily="34" charset="0"/>
            </a:endParaRPr>
          </a:p>
        </p:txBody>
      </p:sp>
      <p:sp>
        <p:nvSpPr>
          <p:cNvPr id="92166" name="Rectangle 6"/>
          <p:cNvSpPr>
            <a:spLocks noChangeArrowheads="1"/>
          </p:cNvSpPr>
          <p:nvPr/>
        </p:nvSpPr>
        <p:spPr bwMode="auto">
          <a:xfrm>
            <a:off x="5148263" y="836613"/>
            <a:ext cx="3779837" cy="4318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28 angka 1 dan 2 UU KUP</a:t>
            </a:r>
          </a:p>
        </p:txBody>
      </p:sp>
      <p:sp>
        <p:nvSpPr>
          <p:cNvPr id="92167" name="AutoShape 7"/>
          <p:cNvSpPr>
            <a:spLocks noChangeArrowheads="1"/>
          </p:cNvSpPr>
          <p:nvPr/>
        </p:nvSpPr>
        <p:spPr bwMode="auto">
          <a:xfrm>
            <a:off x="2052638" y="1628775"/>
            <a:ext cx="431800" cy="4318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99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168" name="AutoShape 8"/>
          <p:cNvSpPr>
            <a:spLocks noChangeArrowheads="1"/>
          </p:cNvSpPr>
          <p:nvPr/>
        </p:nvSpPr>
        <p:spPr bwMode="auto">
          <a:xfrm>
            <a:off x="252413" y="2420938"/>
            <a:ext cx="431800" cy="4318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99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162"/>
                                        </p:tgtEl>
                                        <p:attrNameLst>
                                          <p:attrName>style.visibility</p:attrName>
                                        </p:attrNameLst>
                                      </p:cBhvr>
                                      <p:to>
                                        <p:strVal val="visible"/>
                                      </p:to>
                                    </p:set>
                                    <p:anim calcmode="lin" valueType="num">
                                      <p:cBhvr additive="base">
                                        <p:cTn id="7" dur="500" fill="hold"/>
                                        <p:tgtEl>
                                          <p:spTgt spid="92162"/>
                                        </p:tgtEl>
                                        <p:attrNameLst>
                                          <p:attrName>ppt_x</p:attrName>
                                        </p:attrNameLst>
                                      </p:cBhvr>
                                      <p:tavLst>
                                        <p:tav tm="0">
                                          <p:val>
                                            <p:strVal val="0-#ppt_w/2"/>
                                          </p:val>
                                        </p:tav>
                                        <p:tav tm="100000">
                                          <p:val>
                                            <p:strVal val="#ppt_x"/>
                                          </p:val>
                                        </p:tav>
                                      </p:tavLst>
                                    </p:anim>
                                    <p:anim calcmode="lin" valueType="num">
                                      <p:cBhvr additive="base">
                                        <p:cTn id="8" dur="500" fill="hold"/>
                                        <p:tgtEl>
                                          <p:spTgt spid="9216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163"/>
                                        </p:tgtEl>
                                        <p:attrNameLst>
                                          <p:attrName>style.visibility</p:attrName>
                                        </p:attrNameLst>
                                      </p:cBhvr>
                                      <p:to>
                                        <p:strVal val="visible"/>
                                      </p:to>
                                    </p:set>
                                    <p:anim calcmode="lin" valueType="num">
                                      <p:cBhvr additive="base">
                                        <p:cTn id="13" dur="500" fill="hold"/>
                                        <p:tgtEl>
                                          <p:spTgt spid="92163"/>
                                        </p:tgtEl>
                                        <p:attrNameLst>
                                          <p:attrName>ppt_x</p:attrName>
                                        </p:attrNameLst>
                                      </p:cBhvr>
                                      <p:tavLst>
                                        <p:tav tm="0">
                                          <p:val>
                                            <p:strVal val="0-#ppt_w/2"/>
                                          </p:val>
                                        </p:tav>
                                        <p:tav tm="100000">
                                          <p:val>
                                            <p:strVal val="#ppt_x"/>
                                          </p:val>
                                        </p:tav>
                                      </p:tavLst>
                                    </p:anim>
                                    <p:anim calcmode="lin" valueType="num">
                                      <p:cBhvr additive="base">
                                        <p:cTn id="14" dur="500" fill="hold"/>
                                        <p:tgtEl>
                                          <p:spTgt spid="9216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2164"/>
                                        </p:tgtEl>
                                        <p:attrNameLst>
                                          <p:attrName>style.visibility</p:attrName>
                                        </p:attrNameLst>
                                      </p:cBhvr>
                                      <p:to>
                                        <p:strVal val="visible"/>
                                      </p:to>
                                    </p:set>
                                    <p:anim calcmode="lin" valueType="num">
                                      <p:cBhvr additive="base">
                                        <p:cTn id="19" dur="500" fill="hold"/>
                                        <p:tgtEl>
                                          <p:spTgt spid="92164"/>
                                        </p:tgtEl>
                                        <p:attrNameLst>
                                          <p:attrName>ppt_x</p:attrName>
                                        </p:attrNameLst>
                                      </p:cBhvr>
                                      <p:tavLst>
                                        <p:tav tm="0">
                                          <p:val>
                                            <p:strVal val="0-#ppt_w/2"/>
                                          </p:val>
                                        </p:tav>
                                        <p:tav tm="100000">
                                          <p:val>
                                            <p:strVal val="#ppt_x"/>
                                          </p:val>
                                        </p:tav>
                                      </p:tavLst>
                                    </p:anim>
                                    <p:anim calcmode="lin" valueType="num">
                                      <p:cBhvr additive="base">
                                        <p:cTn id="20" dur="500" fill="hold"/>
                                        <p:tgtEl>
                                          <p:spTgt spid="9216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2165"/>
                                        </p:tgtEl>
                                        <p:attrNameLst>
                                          <p:attrName>style.visibility</p:attrName>
                                        </p:attrNameLst>
                                      </p:cBhvr>
                                      <p:to>
                                        <p:strVal val="visible"/>
                                      </p:to>
                                    </p:set>
                                    <p:anim calcmode="lin" valueType="num">
                                      <p:cBhvr additive="base">
                                        <p:cTn id="25" dur="500" fill="hold"/>
                                        <p:tgtEl>
                                          <p:spTgt spid="92165"/>
                                        </p:tgtEl>
                                        <p:attrNameLst>
                                          <p:attrName>ppt_x</p:attrName>
                                        </p:attrNameLst>
                                      </p:cBhvr>
                                      <p:tavLst>
                                        <p:tav tm="0">
                                          <p:val>
                                            <p:strVal val="0-#ppt_w/2"/>
                                          </p:val>
                                        </p:tav>
                                        <p:tav tm="100000">
                                          <p:val>
                                            <p:strVal val="#ppt_x"/>
                                          </p:val>
                                        </p:tav>
                                      </p:tavLst>
                                    </p:anim>
                                    <p:anim calcmode="lin" valueType="num">
                                      <p:cBhvr additive="base">
                                        <p:cTn id="26" dur="500" fill="hold"/>
                                        <p:tgtEl>
                                          <p:spTgt spid="9216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2166"/>
                                        </p:tgtEl>
                                        <p:attrNameLst>
                                          <p:attrName>style.visibility</p:attrName>
                                        </p:attrNameLst>
                                      </p:cBhvr>
                                      <p:to>
                                        <p:strVal val="visible"/>
                                      </p:to>
                                    </p:set>
                                    <p:anim calcmode="lin" valueType="num">
                                      <p:cBhvr additive="base">
                                        <p:cTn id="31" dur="500" fill="hold"/>
                                        <p:tgtEl>
                                          <p:spTgt spid="92166"/>
                                        </p:tgtEl>
                                        <p:attrNameLst>
                                          <p:attrName>ppt_x</p:attrName>
                                        </p:attrNameLst>
                                      </p:cBhvr>
                                      <p:tavLst>
                                        <p:tav tm="0">
                                          <p:val>
                                            <p:strVal val="0-#ppt_w/2"/>
                                          </p:val>
                                        </p:tav>
                                        <p:tav tm="100000">
                                          <p:val>
                                            <p:strVal val="#ppt_x"/>
                                          </p:val>
                                        </p:tav>
                                      </p:tavLst>
                                    </p:anim>
                                    <p:anim calcmode="lin" valueType="num">
                                      <p:cBhvr additive="base">
                                        <p:cTn id="32" dur="500" fill="hold"/>
                                        <p:tgtEl>
                                          <p:spTgt spid="921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animBg="1" autoUpdateAnimBg="0"/>
      <p:bldP spid="92163" grpId="0" animBg="1"/>
      <p:bldP spid="92164" grpId="0" animBg="1" autoUpdateAnimBg="0"/>
      <p:bldP spid="92165" grpId="0" animBg="1" autoUpdateAnimBg="0"/>
      <p:bldP spid="92166"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228600" y="152400"/>
            <a:ext cx="8610600" cy="838200"/>
          </a:xfrm>
          <a:ln w="38100">
            <a:solidFill>
              <a:schemeClr val="accent2"/>
            </a:solidFill>
            <a:miter lim="800000"/>
            <a:headEnd/>
            <a:tailEnd/>
          </a:ln>
        </p:spPr>
        <p:txBody>
          <a:bodyPr/>
          <a:lstStyle/>
          <a:p>
            <a:r>
              <a:rPr lang="en-US" altLang="en-US" sz="2800">
                <a:latin typeface="Verdana" panose="020B0604030504040204" pitchFamily="34" charset="0"/>
              </a:rPr>
              <a:t>YANG TIDAK WAJIB PEMBUKUAN TETAPI WAJIB MENYELENGGARAKAN </a:t>
            </a:r>
            <a:r>
              <a:rPr lang="en-US" altLang="en-US" sz="2800" b="1">
                <a:solidFill>
                  <a:schemeClr val="accent2"/>
                </a:solidFill>
                <a:latin typeface="Verdana" panose="020B0604030504040204" pitchFamily="34" charset="0"/>
              </a:rPr>
              <a:t>PENCATATAN</a:t>
            </a:r>
          </a:p>
        </p:txBody>
      </p:sp>
      <p:sp>
        <p:nvSpPr>
          <p:cNvPr id="94211" name="AutoShape 3"/>
          <p:cNvSpPr>
            <a:spLocks noChangeArrowheads="1"/>
          </p:cNvSpPr>
          <p:nvPr/>
        </p:nvSpPr>
        <p:spPr bwMode="auto">
          <a:xfrm>
            <a:off x="3962400" y="1219200"/>
            <a:ext cx="7620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4214" name="Rectangle 6"/>
          <p:cNvSpPr>
            <a:spLocks noChangeArrowheads="1"/>
          </p:cNvSpPr>
          <p:nvPr/>
        </p:nvSpPr>
        <p:spPr bwMode="auto">
          <a:xfrm>
            <a:off x="304800" y="1752600"/>
            <a:ext cx="8305800" cy="13208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Wajib Pajak orang pribadi yang melakukan kegiatan usaha atau pekerjaan bebas yang sesuai dengan ketentuan perundang-undangan perpajakan diperbolehkan menghitung penghasilan neto dengan menggunakan Norma Penghitungan Penghasilan Neto.</a:t>
            </a:r>
            <a:r>
              <a:rPr lang="en-GB" altLang="en-US" sz="2000" u="none">
                <a:latin typeface="Tahoma" panose="020B0604030504040204" pitchFamily="34" charset="0"/>
              </a:rPr>
              <a:t> </a:t>
            </a:r>
          </a:p>
        </p:txBody>
      </p:sp>
      <p:sp>
        <p:nvSpPr>
          <p:cNvPr id="94216" name="Rectangle 8"/>
          <p:cNvSpPr>
            <a:spLocks noChangeArrowheads="1"/>
          </p:cNvSpPr>
          <p:nvPr/>
        </p:nvSpPr>
        <p:spPr bwMode="auto">
          <a:xfrm>
            <a:off x="539750" y="3141663"/>
            <a:ext cx="7975600" cy="20828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b="1" u="none">
                <a:solidFill>
                  <a:schemeClr val="accent2"/>
                </a:solidFill>
              </a:rPr>
              <a:t>(Pasal 14 ayat 2 UU PPh)</a:t>
            </a:r>
            <a:r>
              <a:rPr lang="en-US" altLang="en-US" sz="2000" b="1" u="none"/>
              <a:t> </a:t>
            </a:r>
          </a:p>
          <a:p>
            <a:pPr>
              <a:spcBef>
                <a:spcPct val="50000"/>
              </a:spcBef>
            </a:pPr>
            <a:r>
              <a:rPr lang="en-US" altLang="en-US" sz="2000" u="none">
                <a:latin typeface="Times New Roman" panose="02020603050405020304" pitchFamily="18" charset="0"/>
              </a:rPr>
              <a:t>Wajib Pajak orang pribadi yang </a:t>
            </a:r>
            <a:r>
              <a:rPr lang="en-US" altLang="en-US" sz="2000" b="1" u="none">
                <a:solidFill>
                  <a:schemeClr val="accent2"/>
                </a:solidFill>
                <a:latin typeface="Times New Roman" panose="02020603050405020304" pitchFamily="18" charset="0"/>
              </a:rPr>
              <a:t>peredaran brutonya</a:t>
            </a:r>
            <a:r>
              <a:rPr lang="en-US" altLang="en-US" sz="2000" u="none">
                <a:latin typeface="Times New Roman" panose="02020603050405020304" pitchFamily="18" charset="0"/>
              </a:rPr>
              <a:t> dalam satu tahun kurang dari Rp600.000.000,00 (enam ratus juta rupiah), boleh menghitung penghasilan neto dengan menggunakan Norma Penghitungan Penghasilan Neto, dengan syarat memberitahukan kepada Direktur Jenderal Pajak dalam jangka waktu 3 (tiga) bulan pertama dari tahun pajak yang bersangkutan. </a:t>
            </a:r>
          </a:p>
        </p:txBody>
      </p:sp>
      <p:sp>
        <p:nvSpPr>
          <p:cNvPr id="94217" name="AutoShape 9"/>
          <p:cNvSpPr>
            <a:spLocks noChangeArrowheads="1"/>
          </p:cNvSpPr>
          <p:nvPr/>
        </p:nvSpPr>
        <p:spPr bwMode="auto">
          <a:xfrm>
            <a:off x="8458200" y="2819400"/>
            <a:ext cx="533400" cy="762000"/>
          </a:xfrm>
          <a:prstGeom prst="curvedLeftArrow">
            <a:avLst>
              <a:gd name="adj1" fmla="val 28571"/>
              <a:gd name="adj2" fmla="val 5714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4218" name="Rectangle 10"/>
          <p:cNvSpPr>
            <a:spLocks noChangeArrowheads="1"/>
          </p:cNvSpPr>
          <p:nvPr/>
        </p:nvSpPr>
        <p:spPr bwMode="auto">
          <a:xfrm>
            <a:off x="381000" y="6102350"/>
            <a:ext cx="8077200" cy="7112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Wajib Pajak orang pribadi yang tidak melakukan kegiatan usaha atau pekerjaan bebas.</a:t>
            </a:r>
            <a:r>
              <a:rPr lang="en-GB" altLang="en-US" sz="2000" u="none">
                <a:latin typeface="Tahoma" panose="020B0604030504040204" pitchFamily="34" charset="0"/>
              </a:rPr>
              <a:t> </a:t>
            </a:r>
          </a:p>
        </p:txBody>
      </p:sp>
      <p:sp>
        <p:nvSpPr>
          <p:cNvPr id="94220" name="Rectangle 12"/>
          <p:cNvSpPr>
            <a:spLocks noChangeArrowheads="1"/>
          </p:cNvSpPr>
          <p:nvPr/>
        </p:nvSpPr>
        <p:spPr bwMode="auto">
          <a:xfrm>
            <a:off x="5076825" y="1125538"/>
            <a:ext cx="3779838" cy="4318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u="none">
                <a:latin typeface="Tahoma" panose="020B0604030504040204" pitchFamily="34" charset="0"/>
              </a:rPr>
              <a:t>Pasal 28 angka 2 UU KUP)</a:t>
            </a:r>
          </a:p>
        </p:txBody>
      </p:sp>
      <p:sp>
        <p:nvSpPr>
          <p:cNvPr id="94221" name="AutoShape 13"/>
          <p:cNvSpPr>
            <a:spLocks noChangeArrowheads="1"/>
          </p:cNvSpPr>
          <p:nvPr/>
        </p:nvSpPr>
        <p:spPr bwMode="auto">
          <a:xfrm>
            <a:off x="827088" y="5084763"/>
            <a:ext cx="504825" cy="36036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94222" name="Rectangle 14"/>
          <p:cNvSpPr>
            <a:spLocks noChangeArrowheads="1"/>
          </p:cNvSpPr>
          <p:nvPr/>
        </p:nvSpPr>
        <p:spPr bwMode="auto">
          <a:xfrm>
            <a:off x="539750" y="5300663"/>
            <a:ext cx="79756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imes New Roman" panose="02020603050405020304" pitchFamily="18" charset="0"/>
              </a:rPr>
              <a:t>Mulai tahun pajak 2007 diubah menjadi kurang dari Rp1,8 milyar dengan Peraturan Menteri Keuangan Nomor 01/PMK.03/2007.</a:t>
            </a:r>
          </a:p>
        </p:txBody>
      </p:sp>
      <p:sp>
        <p:nvSpPr>
          <p:cNvPr id="94223" name="AutoShape 15"/>
          <p:cNvSpPr>
            <a:spLocks noChangeArrowheads="1"/>
          </p:cNvSpPr>
          <p:nvPr/>
        </p:nvSpPr>
        <p:spPr bwMode="auto">
          <a:xfrm>
            <a:off x="179388" y="1628775"/>
            <a:ext cx="360362" cy="28733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1</a:t>
            </a:r>
          </a:p>
        </p:txBody>
      </p:sp>
      <p:sp>
        <p:nvSpPr>
          <p:cNvPr id="94224" name="AutoShape 16"/>
          <p:cNvSpPr>
            <a:spLocks noChangeArrowheads="1"/>
          </p:cNvSpPr>
          <p:nvPr/>
        </p:nvSpPr>
        <p:spPr bwMode="auto">
          <a:xfrm>
            <a:off x="250825" y="6021388"/>
            <a:ext cx="288925" cy="28733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4210"/>
                                        </p:tgtEl>
                                        <p:attrNameLst>
                                          <p:attrName>style.visibility</p:attrName>
                                        </p:attrNameLst>
                                      </p:cBhvr>
                                      <p:to>
                                        <p:strVal val="visible"/>
                                      </p:to>
                                    </p:set>
                                    <p:anim calcmode="lin" valueType="num">
                                      <p:cBhvr additive="base">
                                        <p:cTn id="7" dur="500" fill="hold"/>
                                        <p:tgtEl>
                                          <p:spTgt spid="94210"/>
                                        </p:tgtEl>
                                        <p:attrNameLst>
                                          <p:attrName>ppt_x</p:attrName>
                                        </p:attrNameLst>
                                      </p:cBhvr>
                                      <p:tavLst>
                                        <p:tav tm="0">
                                          <p:val>
                                            <p:strVal val="0-#ppt_w/2"/>
                                          </p:val>
                                        </p:tav>
                                        <p:tav tm="100000">
                                          <p:val>
                                            <p:strVal val="#ppt_x"/>
                                          </p:val>
                                        </p:tav>
                                      </p:tavLst>
                                    </p:anim>
                                    <p:anim calcmode="lin" valueType="num">
                                      <p:cBhvr additive="base">
                                        <p:cTn id="8" dur="500" fill="hold"/>
                                        <p:tgtEl>
                                          <p:spTgt spid="942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4211"/>
                                        </p:tgtEl>
                                        <p:attrNameLst>
                                          <p:attrName>style.visibility</p:attrName>
                                        </p:attrNameLst>
                                      </p:cBhvr>
                                      <p:to>
                                        <p:strVal val="visible"/>
                                      </p:to>
                                    </p:set>
                                    <p:anim calcmode="lin" valueType="num">
                                      <p:cBhvr additive="base">
                                        <p:cTn id="13" dur="500" fill="hold"/>
                                        <p:tgtEl>
                                          <p:spTgt spid="94211"/>
                                        </p:tgtEl>
                                        <p:attrNameLst>
                                          <p:attrName>ppt_x</p:attrName>
                                        </p:attrNameLst>
                                      </p:cBhvr>
                                      <p:tavLst>
                                        <p:tav tm="0">
                                          <p:val>
                                            <p:strVal val="0-#ppt_w/2"/>
                                          </p:val>
                                        </p:tav>
                                        <p:tav tm="100000">
                                          <p:val>
                                            <p:strVal val="#ppt_x"/>
                                          </p:val>
                                        </p:tav>
                                      </p:tavLst>
                                    </p:anim>
                                    <p:anim calcmode="lin" valueType="num">
                                      <p:cBhvr additive="base">
                                        <p:cTn id="14" dur="500" fill="hold"/>
                                        <p:tgtEl>
                                          <p:spTgt spid="9421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4214"/>
                                        </p:tgtEl>
                                        <p:attrNameLst>
                                          <p:attrName>style.visibility</p:attrName>
                                        </p:attrNameLst>
                                      </p:cBhvr>
                                      <p:to>
                                        <p:strVal val="visible"/>
                                      </p:to>
                                    </p:set>
                                    <p:anim calcmode="lin" valueType="num">
                                      <p:cBhvr additive="base">
                                        <p:cTn id="19" dur="500" fill="hold"/>
                                        <p:tgtEl>
                                          <p:spTgt spid="94214"/>
                                        </p:tgtEl>
                                        <p:attrNameLst>
                                          <p:attrName>ppt_x</p:attrName>
                                        </p:attrNameLst>
                                      </p:cBhvr>
                                      <p:tavLst>
                                        <p:tav tm="0">
                                          <p:val>
                                            <p:strVal val="0-#ppt_w/2"/>
                                          </p:val>
                                        </p:tav>
                                        <p:tav tm="100000">
                                          <p:val>
                                            <p:strVal val="#ppt_x"/>
                                          </p:val>
                                        </p:tav>
                                      </p:tavLst>
                                    </p:anim>
                                    <p:anim calcmode="lin" valueType="num">
                                      <p:cBhvr additive="base">
                                        <p:cTn id="20" dur="500" fill="hold"/>
                                        <p:tgtEl>
                                          <p:spTgt spid="9421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4217"/>
                                        </p:tgtEl>
                                        <p:attrNameLst>
                                          <p:attrName>style.visibility</p:attrName>
                                        </p:attrNameLst>
                                      </p:cBhvr>
                                      <p:to>
                                        <p:strVal val="visible"/>
                                      </p:to>
                                    </p:set>
                                    <p:anim calcmode="lin" valueType="num">
                                      <p:cBhvr additive="base">
                                        <p:cTn id="25" dur="500" fill="hold"/>
                                        <p:tgtEl>
                                          <p:spTgt spid="94217"/>
                                        </p:tgtEl>
                                        <p:attrNameLst>
                                          <p:attrName>ppt_x</p:attrName>
                                        </p:attrNameLst>
                                      </p:cBhvr>
                                      <p:tavLst>
                                        <p:tav tm="0">
                                          <p:val>
                                            <p:strVal val="0-#ppt_w/2"/>
                                          </p:val>
                                        </p:tav>
                                        <p:tav tm="100000">
                                          <p:val>
                                            <p:strVal val="#ppt_x"/>
                                          </p:val>
                                        </p:tav>
                                      </p:tavLst>
                                    </p:anim>
                                    <p:anim calcmode="lin" valueType="num">
                                      <p:cBhvr additive="base">
                                        <p:cTn id="26" dur="500" fill="hold"/>
                                        <p:tgtEl>
                                          <p:spTgt spid="9421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4216"/>
                                        </p:tgtEl>
                                        <p:attrNameLst>
                                          <p:attrName>style.visibility</p:attrName>
                                        </p:attrNameLst>
                                      </p:cBhvr>
                                      <p:to>
                                        <p:strVal val="visible"/>
                                      </p:to>
                                    </p:set>
                                    <p:anim calcmode="lin" valueType="num">
                                      <p:cBhvr additive="base">
                                        <p:cTn id="31" dur="500" fill="hold"/>
                                        <p:tgtEl>
                                          <p:spTgt spid="94216"/>
                                        </p:tgtEl>
                                        <p:attrNameLst>
                                          <p:attrName>ppt_x</p:attrName>
                                        </p:attrNameLst>
                                      </p:cBhvr>
                                      <p:tavLst>
                                        <p:tav tm="0">
                                          <p:val>
                                            <p:strVal val="0-#ppt_w/2"/>
                                          </p:val>
                                        </p:tav>
                                        <p:tav tm="100000">
                                          <p:val>
                                            <p:strVal val="#ppt_x"/>
                                          </p:val>
                                        </p:tav>
                                      </p:tavLst>
                                    </p:anim>
                                    <p:anim calcmode="lin" valueType="num">
                                      <p:cBhvr additive="base">
                                        <p:cTn id="32" dur="500" fill="hold"/>
                                        <p:tgtEl>
                                          <p:spTgt spid="9421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4218"/>
                                        </p:tgtEl>
                                        <p:attrNameLst>
                                          <p:attrName>style.visibility</p:attrName>
                                        </p:attrNameLst>
                                      </p:cBhvr>
                                      <p:to>
                                        <p:strVal val="visible"/>
                                      </p:to>
                                    </p:set>
                                    <p:anim calcmode="lin" valueType="num">
                                      <p:cBhvr additive="base">
                                        <p:cTn id="37" dur="500" fill="hold"/>
                                        <p:tgtEl>
                                          <p:spTgt spid="94218"/>
                                        </p:tgtEl>
                                        <p:attrNameLst>
                                          <p:attrName>ppt_x</p:attrName>
                                        </p:attrNameLst>
                                      </p:cBhvr>
                                      <p:tavLst>
                                        <p:tav tm="0">
                                          <p:val>
                                            <p:strVal val="0-#ppt_w/2"/>
                                          </p:val>
                                        </p:tav>
                                        <p:tav tm="100000">
                                          <p:val>
                                            <p:strVal val="#ppt_x"/>
                                          </p:val>
                                        </p:tav>
                                      </p:tavLst>
                                    </p:anim>
                                    <p:anim calcmode="lin" valueType="num">
                                      <p:cBhvr additive="base">
                                        <p:cTn id="38" dur="500" fill="hold"/>
                                        <p:tgtEl>
                                          <p:spTgt spid="94218"/>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4220"/>
                                        </p:tgtEl>
                                        <p:attrNameLst>
                                          <p:attrName>style.visibility</p:attrName>
                                        </p:attrNameLst>
                                      </p:cBhvr>
                                      <p:to>
                                        <p:strVal val="visible"/>
                                      </p:to>
                                    </p:set>
                                    <p:anim calcmode="lin" valueType="num">
                                      <p:cBhvr additive="base">
                                        <p:cTn id="43" dur="500" fill="hold"/>
                                        <p:tgtEl>
                                          <p:spTgt spid="94220"/>
                                        </p:tgtEl>
                                        <p:attrNameLst>
                                          <p:attrName>ppt_x</p:attrName>
                                        </p:attrNameLst>
                                      </p:cBhvr>
                                      <p:tavLst>
                                        <p:tav tm="0">
                                          <p:val>
                                            <p:strVal val="0-#ppt_w/2"/>
                                          </p:val>
                                        </p:tav>
                                        <p:tav tm="100000">
                                          <p:val>
                                            <p:strVal val="#ppt_x"/>
                                          </p:val>
                                        </p:tav>
                                      </p:tavLst>
                                    </p:anim>
                                    <p:anim calcmode="lin" valueType="num">
                                      <p:cBhvr additive="base">
                                        <p:cTn id="44" dur="500" fill="hold"/>
                                        <p:tgtEl>
                                          <p:spTgt spid="94220"/>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94222"/>
                                        </p:tgtEl>
                                        <p:attrNameLst>
                                          <p:attrName>style.visibility</p:attrName>
                                        </p:attrNameLst>
                                      </p:cBhvr>
                                      <p:to>
                                        <p:strVal val="visible"/>
                                      </p:to>
                                    </p:set>
                                    <p:anim calcmode="lin" valueType="num">
                                      <p:cBhvr additive="base">
                                        <p:cTn id="49" dur="500" fill="hold"/>
                                        <p:tgtEl>
                                          <p:spTgt spid="94222"/>
                                        </p:tgtEl>
                                        <p:attrNameLst>
                                          <p:attrName>ppt_x</p:attrName>
                                        </p:attrNameLst>
                                      </p:cBhvr>
                                      <p:tavLst>
                                        <p:tav tm="0">
                                          <p:val>
                                            <p:strVal val="0-#ppt_w/2"/>
                                          </p:val>
                                        </p:tav>
                                        <p:tav tm="100000">
                                          <p:val>
                                            <p:strVal val="#ppt_x"/>
                                          </p:val>
                                        </p:tav>
                                      </p:tavLst>
                                    </p:anim>
                                    <p:anim calcmode="lin" valueType="num">
                                      <p:cBhvr additive="base">
                                        <p:cTn id="50" dur="500" fill="hold"/>
                                        <p:tgtEl>
                                          <p:spTgt spid="942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animBg="1" autoUpdateAnimBg="0"/>
      <p:bldP spid="94211" grpId="0" animBg="1"/>
      <p:bldP spid="94214" grpId="0" animBg="1" autoUpdateAnimBg="0"/>
      <p:bldP spid="94216" grpId="0" animBg="1" autoUpdateAnimBg="0"/>
      <p:bldP spid="94217" grpId="0" animBg="1"/>
      <p:bldP spid="94218" grpId="0" animBg="1" autoUpdateAnimBg="0"/>
      <p:bldP spid="94220" grpId="0" animBg="1" autoUpdateAnimBg="0"/>
      <p:bldP spid="94222" grpId="0" animBg="1"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68313" y="152400"/>
            <a:ext cx="8370887" cy="755650"/>
          </a:xfrm>
          <a:ln w="28575">
            <a:solidFill>
              <a:srgbClr val="FF0000"/>
            </a:solidFill>
            <a:miter lim="800000"/>
            <a:headEnd/>
            <a:tailEnd/>
          </a:ln>
        </p:spPr>
        <p:txBody>
          <a:bodyPr/>
          <a:lstStyle/>
          <a:p>
            <a:r>
              <a:rPr lang="en-US" altLang="en-US" sz="2400" b="1">
                <a:latin typeface="Tahoma" panose="020B0604030504040204" pitchFamily="34" charset="0"/>
              </a:rPr>
              <a:t>WP Orang Pribadi yang tidak memilih menyelenggarakan pembukuan</a:t>
            </a:r>
          </a:p>
        </p:txBody>
      </p:sp>
      <p:sp>
        <p:nvSpPr>
          <p:cNvPr id="96259" name="Rectangle 3"/>
          <p:cNvSpPr>
            <a:spLocks noChangeArrowheads="1"/>
          </p:cNvSpPr>
          <p:nvPr/>
        </p:nvSpPr>
        <p:spPr bwMode="auto">
          <a:xfrm>
            <a:off x="457200" y="990600"/>
            <a:ext cx="8382000" cy="101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solidFill>
                  <a:schemeClr val="tx2"/>
                </a:solidFill>
                <a:latin typeface="Tahoma" panose="020B0604030504040204" pitchFamily="34" charset="0"/>
              </a:rPr>
              <a:t>Wajib Pajak Orang Pribadi yang menjalankan usaha atau pekerjaan bebas yang </a:t>
            </a:r>
            <a:r>
              <a:rPr lang="en-US" altLang="en-US" sz="2000" u="none">
                <a:latin typeface="Tahoma" panose="020B0604030504040204" pitchFamily="34" charset="0"/>
              </a:rPr>
              <a:t>menghitung penghasilan neto usaha atau pekerjaan bebasnya dengan menggunakan Norma Penghitungan Penghasilan Neto</a:t>
            </a:r>
          </a:p>
        </p:txBody>
      </p:sp>
      <p:sp>
        <p:nvSpPr>
          <p:cNvPr id="96260" name="AutoShape 4"/>
          <p:cNvSpPr>
            <a:spLocks noChangeArrowheads="1"/>
          </p:cNvSpPr>
          <p:nvPr/>
        </p:nvSpPr>
        <p:spPr bwMode="auto">
          <a:xfrm>
            <a:off x="4114800" y="20574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263" name="Rectangle 7"/>
          <p:cNvSpPr>
            <a:spLocks noChangeArrowheads="1"/>
          </p:cNvSpPr>
          <p:nvPr/>
        </p:nvSpPr>
        <p:spPr bwMode="auto">
          <a:xfrm>
            <a:off x="533400" y="2438400"/>
            <a:ext cx="8153400" cy="1244600"/>
          </a:xfrm>
          <a:prstGeom prst="rect">
            <a:avLst/>
          </a:prstGeom>
          <a:noFill/>
          <a:ln w="57150">
            <a:solidFill>
              <a:srgbClr val="51EB1B"/>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u="none">
                <a:latin typeface="Tahoma" panose="020B0604030504040204" pitchFamily="34" charset="0"/>
              </a:rPr>
              <a:t>wajib </a:t>
            </a:r>
            <a:r>
              <a:rPr lang="en-US" altLang="en-US" b="1" u="none">
                <a:solidFill>
                  <a:schemeClr val="accent2"/>
                </a:solidFill>
                <a:latin typeface="Tahoma" panose="020B0604030504040204" pitchFamily="34" charset="0"/>
              </a:rPr>
              <a:t>memberitahukan</a:t>
            </a:r>
            <a:r>
              <a:rPr lang="en-US" altLang="en-US" u="none">
                <a:latin typeface="Tahoma" panose="020B0604030504040204" pitchFamily="34" charset="0"/>
              </a:rPr>
              <a:t> mengenai penggunaan Norma Penghitungan kepada Direktur Jenderal Pajak paling lama 3 (tiga) bulan sejak awal tahun pajak yang bersangkutan</a:t>
            </a:r>
          </a:p>
        </p:txBody>
      </p:sp>
      <p:sp>
        <p:nvSpPr>
          <p:cNvPr id="96264" name="Rectangle 8"/>
          <p:cNvSpPr>
            <a:spLocks noChangeArrowheads="1"/>
          </p:cNvSpPr>
          <p:nvPr/>
        </p:nvSpPr>
        <p:spPr bwMode="auto">
          <a:xfrm>
            <a:off x="533400" y="3733800"/>
            <a:ext cx="8153400" cy="16256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Pemberitahuan penggunaan Norma Penghitungan Penghasilan Neto yang disampaikan dalam jangka waktu tersebut dianggap disetujui kecuali berdasarkan hasil pemeriksaan ternyata Wajib Pajak Orang Pribadi tidak memenuhi persyaratan untuk menggunakan Norma Penghitungan Penghasilan Neto</a:t>
            </a:r>
          </a:p>
        </p:txBody>
      </p:sp>
      <p:sp>
        <p:nvSpPr>
          <p:cNvPr id="96265" name="Rectangle 9"/>
          <p:cNvSpPr>
            <a:spLocks noChangeArrowheads="1"/>
          </p:cNvSpPr>
          <p:nvPr/>
        </p:nvSpPr>
        <p:spPr bwMode="auto">
          <a:xfrm>
            <a:off x="533400" y="5410200"/>
            <a:ext cx="8229600" cy="10160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Wajib Pajak Orang Pribadi yang tidak memberitahukan kepada Direktur Jenderal Pajak sesuai dengan jangka waktu tersebut </a:t>
            </a:r>
            <a:r>
              <a:rPr lang="en-US" altLang="en-US" sz="2000" b="1" u="none">
                <a:solidFill>
                  <a:schemeClr val="accent2"/>
                </a:solidFill>
                <a:latin typeface="Tahoma" panose="020B0604030504040204" pitchFamily="34" charset="0"/>
              </a:rPr>
              <a:t>dianggap memilih menyelenggarakan pembukuan</a:t>
            </a:r>
          </a:p>
        </p:txBody>
      </p:sp>
      <p:sp>
        <p:nvSpPr>
          <p:cNvPr id="96266" name="Rectangle 10"/>
          <p:cNvSpPr>
            <a:spLocks noChangeArrowheads="1"/>
          </p:cNvSpPr>
          <p:nvPr/>
        </p:nvSpPr>
        <p:spPr bwMode="auto">
          <a:xfrm>
            <a:off x="6477000" y="6324600"/>
            <a:ext cx="2286000" cy="381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SE-02/PJ.43/2001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6258"/>
                                        </p:tgtEl>
                                        <p:attrNameLst>
                                          <p:attrName>style.visibility</p:attrName>
                                        </p:attrNameLst>
                                      </p:cBhvr>
                                      <p:to>
                                        <p:strVal val="visible"/>
                                      </p:to>
                                    </p:set>
                                    <p:anim calcmode="lin" valueType="num">
                                      <p:cBhvr additive="base">
                                        <p:cTn id="7" dur="500" fill="hold"/>
                                        <p:tgtEl>
                                          <p:spTgt spid="96258"/>
                                        </p:tgtEl>
                                        <p:attrNameLst>
                                          <p:attrName>ppt_x</p:attrName>
                                        </p:attrNameLst>
                                      </p:cBhvr>
                                      <p:tavLst>
                                        <p:tav tm="0">
                                          <p:val>
                                            <p:strVal val="0-#ppt_w/2"/>
                                          </p:val>
                                        </p:tav>
                                        <p:tav tm="100000">
                                          <p:val>
                                            <p:strVal val="#ppt_x"/>
                                          </p:val>
                                        </p:tav>
                                      </p:tavLst>
                                    </p:anim>
                                    <p:anim calcmode="lin" valueType="num">
                                      <p:cBhvr additive="base">
                                        <p:cTn id="8" dur="500" fill="hold"/>
                                        <p:tgtEl>
                                          <p:spTgt spid="9625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6259"/>
                                        </p:tgtEl>
                                        <p:attrNameLst>
                                          <p:attrName>style.visibility</p:attrName>
                                        </p:attrNameLst>
                                      </p:cBhvr>
                                      <p:to>
                                        <p:strVal val="visible"/>
                                      </p:to>
                                    </p:set>
                                    <p:anim calcmode="lin" valueType="num">
                                      <p:cBhvr additive="base">
                                        <p:cTn id="13" dur="500" fill="hold"/>
                                        <p:tgtEl>
                                          <p:spTgt spid="96259"/>
                                        </p:tgtEl>
                                        <p:attrNameLst>
                                          <p:attrName>ppt_x</p:attrName>
                                        </p:attrNameLst>
                                      </p:cBhvr>
                                      <p:tavLst>
                                        <p:tav tm="0">
                                          <p:val>
                                            <p:strVal val="0-#ppt_w/2"/>
                                          </p:val>
                                        </p:tav>
                                        <p:tav tm="100000">
                                          <p:val>
                                            <p:strVal val="#ppt_x"/>
                                          </p:val>
                                        </p:tav>
                                      </p:tavLst>
                                    </p:anim>
                                    <p:anim calcmode="lin" valueType="num">
                                      <p:cBhvr additive="base">
                                        <p:cTn id="14" dur="500" fill="hold"/>
                                        <p:tgtEl>
                                          <p:spTgt spid="9625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6260"/>
                                        </p:tgtEl>
                                        <p:attrNameLst>
                                          <p:attrName>style.visibility</p:attrName>
                                        </p:attrNameLst>
                                      </p:cBhvr>
                                      <p:to>
                                        <p:strVal val="visible"/>
                                      </p:to>
                                    </p:set>
                                    <p:anim calcmode="lin" valueType="num">
                                      <p:cBhvr additive="base">
                                        <p:cTn id="19" dur="500" fill="hold"/>
                                        <p:tgtEl>
                                          <p:spTgt spid="96260"/>
                                        </p:tgtEl>
                                        <p:attrNameLst>
                                          <p:attrName>ppt_x</p:attrName>
                                        </p:attrNameLst>
                                      </p:cBhvr>
                                      <p:tavLst>
                                        <p:tav tm="0">
                                          <p:val>
                                            <p:strVal val="0-#ppt_w/2"/>
                                          </p:val>
                                        </p:tav>
                                        <p:tav tm="100000">
                                          <p:val>
                                            <p:strVal val="#ppt_x"/>
                                          </p:val>
                                        </p:tav>
                                      </p:tavLst>
                                    </p:anim>
                                    <p:anim calcmode="lin" valueType="num">
                                      <p:cBhvr additive="base">
                                        <p:cTn id="20" dur="500" fill="hold"/>
                                        <p:tgtEl>
                                          <p:spTgt spid="9626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6263"/>
                                        </p:tgtEl>
                                        <p:attrNameLst>
                                          <p:attrName>style.visibility</p:attrName>
                                        </p:attrNameLst>
                                      </p:cBhvr>
                                      <p:to>
                                        <p:strVal val="visible"/>
                                      </p:to>
                                    </p:set>
                                    <p:anim calcmode="lin" valueType="num">
                                      <p:cBhvr additive="base">
                                        <p:cTn id="25" dur="500" fill="hold"/>
                                        <p:tgtEl>
                                          <p:spTgt spid="96263"/>
                                        </p:tgtEl>
                                        <p:attrNameLst>
                                          <p:attrName>ppt_x</p:attrName>
                                        </p:attrNameLst>
                                      </p:cBhvr>
                                      <p:tavLst>
                                        <p:tav tm="0">
                                          <p:val>
                                            <p:strVal val="0-#ppt_w/2"/>
                                          </p:val>
                                        </p:tav>
                                        <p:tav tm="100000">
                                          <p:val>
                                            <p:strVal val="#ppt_x"/>
                                          </p:val>
                                        </p:tav>
                                      </p:tavLst>
                                    </p:anim>
                                    <p:anim calcmode="lin" valueType="num">
                                      <p:cBhvr additive="base">
                                        <p:cTn id="26" dur="500" fill="hold"/>
                                        <p:tgtEl>
                                          <p:spTgt spid="9626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6264"/>
                                        </p:tgtEl>
                                        <p:attrNameLst>
                                          <p:attrName>style.visibility</p:attrName>
                                        </p:attrNameLst>
                                      </p:cBhvr>
                                      <p:to>
                                        <p:strVal val="visible"/>
                                      </p:to>
                                    </p:set>
                                    <p:anim calcmode="lin" valueType="num">
                                      <p:cBhvr additive="base">
                                        <p:cTn id="31" dur="500" fill="hold"/>
                                        <p:tgtEl>
                                          <p:spTgt spid="96264"/>
                                        </p:tgtEl>
                                        <p:attrNameLst>
                                          <p:attrName>ppt_x</p:attrName>
                                        </p:attrNameLst>
                                      </p:cBhvr>
                                      <p:tavLst>
                                        <p:tav tm="0">
                                          <p:val>
                                            <p:strVal val="0-#ppt_w/2"/>
                                          </p:val>
                                        </p:tav>
                                        <p:tav tm="100000">
                                          <p:val>
                                            <p:strVal val="#ppt_x"/>
                                          </p:val>
                                        </p:tav>
                                      </p:tavLst>
                                    </p:anim>
                                    <p:anim calcmode="lin" valueType="num">
                                      <p:cBhvr additive="base">
                                        <p:cTn id="32" dur="500" fill="hold"/>
                                        <p:tgtEl>
                                          <p:spTgt spid="9626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6265"/>
                                        </p:tgtEl>
                                        <p:attrNameLst>
                                          <p:attrName>style.visibility</p:attrName>
                                        </p:attrNameLst>
                                      </p:cBhvr>
                                      <p:to>
                                        <p:strVal val="visible"/>
                                      </p:to>
                                    </p:set>
                                    <p:anim calcmode="lin" valueType="num">
                                      <p:cBhvr additive="base">
                                        <p:cTn id="37" dur="500" fill="hold"/>
                                        <p:tgtEl>
                                          <p:spTgt spid="96265"/>
                                        </p:tgtEl>
                                        <p:attrNameLst>
                                          <p:attrName>ppt_x</p:attrName>
                                        </p:attrNameLst>
                                      </p:cBhvr>
                                      <p:tavLst>
                                        <p:tav tm="0">
                                          <p:val>
                                            <p:strVal val="0-#ppt_w/2"/>
                                          </p:val>
                                        </p:tav>
                                        <p:tav tm="100000">
                                          <p:val>
                                            <p:strVal val="#ppt_x"/>
                                          </p:val>
                                        </p:tav>
                                      </p:tavLst>
                                    </p:anim>
                                    <p:anim calcmode="lin" valueType="num">
                                      <p:cBhvr additive="base">
                                        <p:cTn id="38" dur="500" fill="hold"/>
                                        <p:tgtEl>
                                          <p:spTgt spid="96265"/>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6266"/>
                                        </p:tgtEl>
                                        <p:attrNameLst>
                                          <p:attrName>style.visibility</p:attrName>
                                        </p:attrNameLst>
                                      </p:cBhvr>
                                      <p:to>
                                        <p:strVal val="visible"/>
                                      </p:to>
                                    </p:set>
                                    <p:anim calcmode="lin" valueType="num">
                                      <p:cBhvr additive="base">
                                        <p:cTn id="43" dur="500" fill="hold"/>
                                        <p:tgtEl>
                                          <p:spTgt spid="96266"/>
                                        </p:tgtEl>
                                        <p:attrNameLst>
                                          <p:attrName>ppt_x</p:attrName>
                                        </p:attrNameLst>
                                      </p:cBhvr>
                                      <p:tavLst>
                                        <p:tav tm="0">
                                          <p:val>
                                            <p:strVal val="0-#ppt_w/2"/>
                                          </p:val>
                                        </p:tav>
                                        <p:tav tm="100000">
                                          <p:val>
                                            <p:strVal val="#ppt_x"/>
                                          </p:val>
                                        </p:tav>
                                      </p:tavLst>
                                    </p:anim>
                                    <p:anim calcmode="lin" valueType="num">
                                      <p:cBhvr additive="base">
                                        <p:cTn id="44" dur="500" fill="hold"/>
                                        <p:tgtEl>
                                          <p:spTgt spid="962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animBg="1" autoUpdateAnimBg="0"/>
      <p:bldP spid="96259" grpId="0" animBg="1" autoUpdateAnimBg="0"/>
      <p:bldP spid="96260" grpId="0" animBg="1"/>
      <p:bldP spid="96263" grpId="0" animBg="1" autoUpdateAnimBg="0"/>
      <p:bldP spid="96264" grpId="0" animBg="1" autoUpdateAnimBg="0"/>
      <p:bldP spid="96265" grpId="0" animBg="1" autoUpdateAnimBg="0"/>
      <p:bldP spid="96266"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3" name="Rectangle 3"/>
          <p:cNvSpPr>
            <a:spLocks noGrp="1" noChangeArrowheads="1"/>
          </p:cNvSpPr>
          <p:nvPr>
            <p:ph type="title"/>
          </p:nvPr>
        </p:nvSpPr>
        <p:spPr>
          <a:xfrm>
            <a:off x="838200" y="44450"/>
            <a:ext cx="7315200" cy="533400"/>
          </a:xfrm>
          <a:ln w="38100">
            <a:solidFill>
              <a:schemeClr val="accent2"/>
            </a:solidFill>
            <a:miter lim="800000"/>
            <a:headEnd/>
            <a:tailEnd/>
          </a:ln>
        </p:spPr>
        <p:txBody>
          <a:bodyPr/>
          <a:lstStyle/>
          <a:p>
            <a:r>
              <a:rPr lang="en-US" altLang="en-US" sz="2800">
                <a:latin typeface="Tahoma" panose="020B0604030504040204" pitchFamily="34" charset="0"/>
              </a:rPr>
              <a:t>KETENTUAN MENGENAI PEMBUKUAN</a:t>
            </a:r>
          </a:p>
        </p:txBody>
      </p:sp>
      <p:sp>
        <p:nvSpPr>
          <p:cNvPr id="97284" name="AutoShape 4"/>
          <p:cNvSpPr>
            <a:spLocks noChangeArrowheads="1"/>
          </p:cNvSpPr>
          <p:nvPr/>
        </p:nvSpPr>
        <p:spPr bwMode="auto">
          <a:xfrm>
            <a:off x="3886200" y="476250"/>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285" name="Rectangle 5"/>
          <p:cNvSpPr>
            <a:spLocks noChangeArrowheads="1"/>
          </p:cNvSpPr>
          <p:nvPr/>
        </p:nvSpPr>
        <p:spPr bwMode="auto">
          <a:xfrm>
            <a:off x="533400" y="981075"/>
            <a:ext cx="807085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harus diselenggarakan dengan memperhatikan itikad baik dan </a:t>
            </a:r>
            <a:r>
              <a:rPr lang="en-US" altLang="en-US" sz="2000" u="none">
                <a:solidFill>
                  <a:schemeClr val="accent2"/>
                </a:solidFill>
                <a:latin typeface="Tahoma" panose="020B0604030504040204" pitchFamily="34" charset="0"/>
              </a:rPr>
              <a:t>mencerminkan keadaan atau kegiatan usaha yang sebenarnya; </a:t>
            </a:r>
            <a:r>
              <a:rPr lang="en-US" altLang="en-US" sz="2000" i="1" u="none">
                <a:solidFill>
                  <a:schemeClr val="tx2"/>
                </a:solidFill>
                <a:latin typeface="Tahoma" panose="020B0604030504040204" pitchFamily="34" charset="0"/>
              </a:rPr>
              <a:t>ayat 3</a:t>
            </a:r>
          </a:p>
        </p:txBody>
      </p:sp>
      <p:sp>
        <p:nvSpPr>
          <p:cNvPr id="97286" name="Rectangle 6"/>
          <p:cNvSpPr>
            <a:spLocks noChangeArrowheads="1"/>
          </p:cNvSpPr>
          <p:nvPr/>
        </p:nvSpPr>
        <p:spPr bwMode="auto">
          <a:xfrm>
            <a:off x="228600" y="1747838"/>
            <a:ext cx="8686800" cy="13208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harus diselenggarakan di Indonesia dengan menggunakan huruf Latin, angka Arab, satuan mata uang Rupiah, dan disusun dalam bahasa Indonesia atau dalam bahasa asing yang diizinkan oleh Menteri Keuangan;</a:t>
            </a:r>
            <a:r>
              <a:rPr lang="en-US" altLang="en-US" sz="2000" i="1" u="none">
                <a:latin typeface="Tahoma" panose="020B0604030504040204" pitchFamily="34" charset="0"/>
              </a:rPr>
              <a:t>ayat 4</a:t>
            </a:r>
          </a:p>
        </p:txBody>
      </p:sp>
      <p:sp>
        <p:nvSpPr>
          <p:cNvPr id="97287" name="Rectangle 7"/>
          <p:cNvSpPr>
            <a:spLocks noChangeArrowheads="1"/>
          </p:cNvSpPr>
          <p:nvPr/>
        </p:nvSpPr>
        <p:spPr bwMode="auto">
          <a:xfrm>
            <a:off x="304800" y="3124200"/>
            <a:ext cx="86106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diselenggarakan dengan prinsip taat asas dan dengan stelsel akrual atau stelsel kas; </a:t>
            </a:r>
            <a:r>
              <a:rPr lang="en-US" altLang="en-US" sz="2000" i="1" u="none">
                <a:latin typeface="Tahoma" panose="020B0604030504040204" pitchFamily="34" charset="0"/>
              </a:rPr>
              <a:t>ayat 5</a:t>
            </a:r>
          </a:p>
        </p:txBody>
      </p:sp>
      <p:sp>
        <p:nvSpPr>
          <p:cNvPr id="97288" name="Rectangle 8"/>
          <p:cNvSpPr>
            <a:spLocks noChangeArrowheads="1"/>
          </p:cNvSpPr>
          <p:nvPr/>
        </p:nvSpPr>
        <p:spPr bwMode="auto">
          <a:xfrm>
            <a:off x="457200" y="3886200"/>
            <a:ext cx="82296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Perubahan terhadap metode pembukuan dan atau tahun buku, harus mendapat persetujuan dari Direktur Jenderal Pajak;</a:t>
            </a:r>
            <a:r>
              <a:rPr lang="en-US" altLang="en-US" sz="2000" i="1" u="none">
                <a:latin typeface="Tahoma" panose="020B0604030504040204" pitchFamily="34" charset="0"/>
              </a:rPr>
              <a:t>ayat 6</a:t>
            </a:r>
            <a:endParaRPr lang="en-US" altLang="en-US" sz="2000" u="none">
              <a:latin typeface="Tahoma" panose="020B0604030504040204" pitchFamily="34" charset="0"/>
            </a:endParaRPr>
          </a:p>
        </p:txBody>
      </p:sp>
      <p:sp>
        <p:nvSpPr>
          <p:cNvPr id="97289" name="Rectangle 9"/>
          <p:cNvSpPr>
            <a:spLocks noChangeArrowheads="1"/>
          </p:cNvSpPr>
          <p:nvPr/>
        </p:nvSpPr>
        <p:spPr bwMode="auto">
          <a:xfrm>
            <a:off x="312738" y="4581525"/>
            <a:ext cx="8507412" cy="101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Pembukuan sekurang-kurangnya terdiri dari catatan mengenai harta, kewajiban, modal, penghasilan dan biaya, serta penjualan dan pembelian, sehingga </a:t>
            </a:r>
            <a:r>
              <a:rPr lang="en-US" altLang="en-US" sz="2000" u="none">
                <a:solidFill>
                  <a:schemeClr val="accent2"/>
                </a:solidFill>
                <a:latin typeface="Tahoma" panose="020B0604030504040204" pitchFamily="34" charset="0"/>
              </a:rPr>
              <a:t>dapat dihitung besarnya pajak yang terutang;</a:t>
            </a:r>
            <a:r>
              <a:rPr lang="en-US" altLang="en-US" sz="2000" i="1" u="none">
                <a:solidFill>
                  <a:schemeClr val="tx2"/>
                </a:solidFill>
                <a:latin typeface="Tahoma" panose="020B0604030504040204" pitchFamily="34" charset="0"/>
              </a:rPr>
              <a:t>ayat 7</a:t>
            </a:r>
            <a:endParaRPr lang="en-US" altLang="en-US" sz="2000" u="none">
              <a:solidFill>
                <a:schemeClr val="accent2"/>
              </a:solidFill>
              <a:latin typeface="Tahoma" panose="020B0604030504040204" pitchFamily="34" charset="0"/>
            </a:endParaRPr>
          </a:p>
        </p:txBody>
      </p:sp>
      <p:sp>
        <p:nvSpPr>
          <p:cNvPr id="97290" name="Rectangle 10"/>
          <p:cNvSpPr>
            <a:spLocks noChangeArrowheads="1"/>
          </p:cNvSpPr>
          <p:nvPr/>
        </p:nvSpPr>
        <p:spPr bwMode="auto">
          <a:xfrm>
            <a:off x="381000" y="5715000"/>
            <a:ext cx="8382000" cy="101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Pembukuan dengan menggunakan bahasa asing dan mata uang selain Rupiah dapat diselenggarakan oleh Wajib Pajak setelah mendapat izin Menteri Keuangan; </a:t>
            </a:r>
            <a:r>
              <a:rPr lang="en-US" altLang="en-US" sz="2000" i="1" u="none">
                <a:latin typeface="Tahoma" panose="020B0604030504040204" pitchFamily="34" charset="0"/>
              </a:rPr>
              <a:t>ayat 8</a:t>
            </a:r>
            <a:endParaRPr lang="en-US" altLang="en-US" sz="2000" u="none">
              <a:latin typeface="Tahoma" panose="020B0604030504040204" pitchFamily="34" charset="0"/>
            </a:endParaRPr>
          </a:p>
        </p:txBody>
      </p:sp>
      <p:sp>
        <p:nvSpPr>
          <p:cNvPr id="97291" name="Rectangle 11"/>
          <p:cNvSpPr>
            <a:spLocks noChangeArrowheads="1"/>
          </p:cNvSpPr>
          <p:nvPr/>
        </p:nvSpPr>
        <p:spPr bwMode="auto">
          <a:xfrm>
            <a:off x="4953000" y="527050"/>
            <a:ext cx="26670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u="none">
                <a:latin typeface="Tahoma" panose="020B0604030504040204" pitchFamily="34" charset="0"/>
              </a:rPr>
              <a:t>Pasal 28 UU KUP</a:t>
            </a:r>
          </a:p>
        </p:txBody>
      </p:sp>
      <p:sp>
        <p:nvSpPr>
          <p:cNvPr id="97292" name="AutoShape 12"/>
          <p:cNvSpPr>
            <a:spLocks noChangeArrowheads="1"/>
          </p:cNvSpPr>
          <p:nvPr/>
        </p:nvSpPr>
        <p:spPr bwMode="auto">
          <a:xfrm>
            <a:off x="395288" y="908050"/>
            <a:ext cx="288925" cy="28733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1</a:t>
            </a:r>
          </a:p>
        </p:txBody>
      </p:sp>
      <p:sp>
        <p:nvSpPr>
          <p:cNvPr id="97293" name="AutoShape 13"/>
          <p:cNvSpPr>
            <a:spLocks noChangeArrowheads="1"/>
          </p:cNvSpPr>
          <p:nvPr/>
        </p:nvSpPr>
        <p:spPr bwMode="auto">
          <a:xfrm>
            <a:off x="107950" y="1773238"/>
            <a:ext cx="288925" cy="28733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2</a:t>
            </a:r>
          </a:p>
        </p:txBody>
      </p:sp>
      <p:sp>
        <p:nvSpPr>
          <p:cNvPr id="97294" name="AutoShape 14"/>
          <p:cNvSpPr>
            <a:spLocks noChangeArrowheads="1"/>
          </p:cNvSpPr>
          <p:nvPr/>
        </p:nvSpPr>
        <p:spPr bwMode="auto">
          <a:xfrm>
            <a:off x="179388" y="3141663"/>
            <a:ext cx="288925" cy="28733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3</a:t>
            </a:r>
          </a:p>
        </p:txBody>
      </p:sp>
      <p:sp>
        <p:nvSpPr>
          <p:cNvPr id="97295" name="AutoShape 15"/>
          <p:cNvSpPr>
            <a:spLocks noChangeArrowheads="1"/>
          </p:cNvSpPr>
          <p:nvPr/>
        </p:nvSpPr>
        <p:spPr bwMode="auto">
          <a:xfrm>
            <a:off x="250825" y="3933825"/>
            <a:ext cx="288925" cy="28733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4</a:t>
            </a:r>
          </a:p>
        </p:txBody>
      </p:sp>
      <p:sp>
        <p:nvSpPr>
          <p:cNvPr id="97296" name="AutoShape 16"/>
          <p:cNvSpPr>
            <a:spLocks noChangeArrowheads="1"/>
          </p:cNvSpPr>
          <p:nvPr/>
        </p:nvSpPr>
        <p:spPr bwMode="auto">
          <a:xfrm>
            <a:off x="179388" y="4652963"/>
            <a:ext cx="288925" cy="28733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5</a:t>
            </a:r>
          </a:p>
        </p:txBody>
      </p:sp>
      <p:sp>
        <p:nvSpPr>
          <p:cNvPr id="97297" name="AutoShape 17"/>
          <p:cNvSpPr>
            <a:spLocks noChangeArrowheads="1"/>
          </p:cNvSpPr>
          <p:nvPr/>
        </p:nvSpPr>
        <p:spPr bwMode="auto">
          <a:xfrm>
            <a:off x="250825" y="5734050"/>
            <a:ext cx="288925" cy="28733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7283"/>
                                        </p:tgtEl>
                                        <p:attrNameLst>
                                          <p:attrName>style.visibility</p:attrName>
                                        </p:attrNameLst>
                                      </p:cBhvr>
                                      <p:to>
                                        <p:strVal val="visible"/>
                                      </p:to>
                                    </p:set>
                                    <p:anim calcmode="lin" valueType="num">
                                      <p:cBhvr additive="base">
                                        <p:cTn id="7" dur="500" fill="hold"/>
                                        <p:tgtEl>
                                          <p:spTgt spid="97283"/>
                                        </p:tgtEl>
                                        <p:attrNameLst>
                                          <p:attrName>ppt_x</p:attrName>
                                        </p:attrNameLst>
                                      </p:cBhvr>
                                      <p:tavLst>
                                        <p:tav tm="0">
                                          <p:val>
                                            <p:strVal val="0-#ppt_w/2"/>
                                          </p:val>
                                        </p:tav>
                                        <p:tav tm="100000">
                                          <p:val>
                                            <p:strVal val="#ppt_x"/>
                                          </p:val>
                                        </p:tav>
                                      </p:tavLst>
                                    </p:anim>
                                    <p:anim calcmode="lin" valueType="num">
                                      <p:cBhvr additive="base">
                                        <p:cTn id="8" dur="500" fill="hold"/>
                                        <p:tgtEl>
                                          <p:spTgt spid="9728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7284"/>
                                        </p:tgtEl>
                                        <p:attrNameLst>
                                          <p:attrName>style.visibility</p:attrName>
                                        </p:attrNameLst>
                                      </p:cBhvr>
                                      <p:to>
                                        <p:strVal val="visible"/>
                                      </p:to>
                                    </p:set>
                                    <p:anim calcmode="lin" valueType="num">
                                      <p:cBhvr additive="base">
                                        <p:cTn id="13" dur="500" fill="hold"/>
                                        <p:tgtEl>
                                          <p:spTgt spid="97284"/>
                                        </p:tgtEl>
                                        <p:attrNameLst>
                                          <p:attrName>ppt_x</p:attrName>
                                        </p:attrNameLst>
                                      </p:cBhvr>
                                      <p:tavLst>
                                        <p:tav tm="0">
                                          <p:val>
                                            <p:strVal val="0-#ppt_w/2"/>
                                          </p:val>
                                        </p:tav>
                                        <p:tav tm="100000">
                                          <p:val>
                                            <p:strVal val="#ppt_x"/>
                                          </p:val>
                                        </p:tav>
                                      </p:tavLst>
                                    </p:anim>
                                    <p:anim calcmode="lin" valueType="num">
                                      <p:cBhvr additive="base">
                                        <p:cTn id="14" dur="500" fill="hold"/>
                                        <p:tgtEl>
                                          <p:spTgt spid="9728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7285"/>
                                        </p:tgtEl>
                                        <p:attrNameLst>
                                          <p:attrName>style.visibility</p:attrName>
                                        </p:attrNameLst>
                                      </p:cBhvr>
                                      <p:to>
                                        <p:strVal val="visible"/>
                                      </p:to>
                                    </p:set>
                                    <p:anim calcmode="lin" valueType="num">
                                      <p:cBhvr additive="base">
                                        <p:cTn id="19" dur="500" fill="hold"/>
                                        <p:tgtEl>
                                          <p:spTgt spid="97285"/>
                                        </p:tgtEl>
                                        <p:attrNameLst>
                                          <p:attrName>ppt_x</p:attrName>
                                        </p:attrNameLst>
                                      </p:cBhvr>
                                      <p:tavLst>
                                        <p:tav tm="0">
                                          <p:val>
                                            <p:strVal val="0-#ppt_w/2"/>
                                          </p:val>
                                        </p:tav>
                                        <p:tav tm="100000">
                                          <p:val>
                                            <p:strVal val="#ppt_x"/>
                                          </p:val>
                                        </p:tav>
                                      </p:tavLst>
                                    </p:anim>
                                    <p:anim calcmode="lin" valueType="num">
                                      <p:cBhvr additive="base">
                                        <p:cTn id="20" dur="500" fill="hold"/>
                                        <p:tgtEl>
                                          <p:spTgt spid="9728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7286"/>
                                        </p:tgtEl>
                                        <p:attrNameLst>
                                          <p:attrName>style.visibility</p:attrName>
                                        </p:attrNameLst>
                                      </p:cBhvr>
                                      <p:to>
                                        <p:strVal val="visible"/>
                                      </p:to>
                                    </p:set>
                                    <p:anim calcmode="lin" valueType="num">
                                      <p:cBhvr additive="base">
                                        <p:cTn id="25" dur="500" fill="hold"/>
                                        <p:tgtEl>
                                          <p:spTgt spid="97286"/>
                                        </p:tgtEl>
                                        <p:attrNameLst>
                                          <p:attrName>ppt_x</p:attrName>
                                        </p:attrNameLst>
                                      </p:cBhvr>
                                      <p:tavLst>
                                        <p:tav tm="0">
                                          <p:val>
                                            <p:strVal val="0-#ppt_w/2"/>
                                          </p:val>
                                        </p:tav>
                                        <p:tav tm="100000">
                                          <p:val>
                                            <p:strVal val="#ppt_x"/>
                                          </p:val>
                                        </p:tav>
                                      </p:tavLst>
                                    </p:anim>
                                    <p:anim calcmode="lin" valueType="num">
                                      <p:cBhvr additive="base">
                                        <p:cTn id="26" dur="500" fill="hold"/>
                                        <p:tgtEl>
                                          <p:spTgt spid="9728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7287"/>
                                        </p:tgtEl>
                                        <p:attrNameLst>
                                          <p:attrName>style.visibility</p:attrName>
                                        </p:attrNameLst>
                                      </p:cBhvr>
                                      <p:to>
                                        <p:strVal val="visible"/>
                                      </p:to>
                                    </p:set>
                                    <p:anim calcmode="lin" valueType="num">
                                      <p:cBhvr additive="base">
                                        <p:cTn id="31" dur="500" fill="hold"/>
                                        <p:tgtEl>
                                          <p:spTgt spid="97287"/>
                                        </p:tgtEl>
                                        <p:attrNameLst>
                                          <p:attrName>ppt_x</p:attrName>
                                        </p:attrNameLst>
                                      </p:cBhvr>
                                      <p:tavLst>
                                        <p:tav tm="0">
                                          <p:val>
                                            <p:strVal val="0-#ppt_w/2"/>
                                          </p:val>
                                        </p:tav>
                                        <p:tav tm="100000">
                                          <p:val>
                                            <p:strVal val="#ppt_x"/>
                                          </p:val>
                                        </p:tav>
                                      </p:tavLst>
                                    </p:anim>
                                    <p:anim calcmode="lin" valueType="num">
                                      <p:cBhvr additive="base">
                                        <p:cTn id="32" dur="500" fill="hold"/>
                                        <p:tgtEl>
                                          <p:spTgt spid="9728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7288"/>
                                        </p:tgtEl>
                                        <p:attrNameLst>
                                          <p:attrName>style.visibility</p:attrName>
                                        </p:attrNameLst>
                                      </p:cBhvr>
                                      <p:to>
                                        <p:strVal val="visible"/>
                                      </p:to>
                                    </p:set>
                                    <p:anim calcmode="lin" valueType="num">
                                      <p:cBhvr additive="base">
                                        <p:cTn id="37" dur="500" fill="hold"/>
                                        <p:tgtEl>
                                          <p:spTgt spid="97288"/>
                                        </p:tgtEl>
                                        <p:attrNameLst>
                                          <p:attrName>ppt_x</p:attrName>
                                        </p:attrNameLst>
                                      </p:cBhvr>
                                      <p:tavLst>
                                        <p:tav tm="0">
                                          <p:val>
                                            <p:strVal val="0-#ppt_w/2"/>
                                          </p:val>
                                        </p:tav>
                                        <p:tav tm="100000">
                                          <p:val>
                                            <p:strVal val="#ppt_x"/>
                                          </p:val>
                                        </p:tav>
                                      </p:tavLst>
                                    </p:anim>
                                    <p:anim calcmode="lin" valueType="num">
                                      <p:cBhvr additive="base">
                                        <p:cTn id="38" dur="500" fill="hold"/>
                                        <p:tgtEl>
                                          <p:spTgt spid="97288"/>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7289"/>
                                        </p:tgtEl>
                                        <p:attrNameLst>
                                          <p:attrName>style.visibility</p:attrName>
                                        </p:attrNameLst>
                                      </p:cBhvr>
                                      <p:to>
                                        <p:strVal val="visible"/>
                                      </p:to>
                                    </p:set>
                                    <p:anim calcmode="lin" valueType="num">
                                      <p:cBhvr additive="base">
                                        <p:cTn id="43" dur="500" fill="hold"/>
                                        <p:tgtEl>
                                          <p:spTgt spid="97289"/>
                                        </p:tgtEl>
                                        <p:attrNameLst>
                                          <p:attrName>ppt_x</p:attrName>
                                        </p:attrNameLst>
                                      </p:cBhvr>
                                      <p:tavLst>
                                        <p:tav tm="0">
                                          <p:val>
                                            <p:strVal val="0-#ppt_w/2"/>
                                          </p:val>
                                        </p:tav>
                                        <p:tav tm="100000">
                                          <p:val>
                                            <p:strVal val="#ppt_x"/>
                                          </p:val>
                                        </p:tav>
                                      </p:tavLst>
                                    </p:anim>
                                    <p:anim calcmode="lin" valueType="num">
                                      <p:cBhvr additive="base">
                                        <p:cTn id="44" dur="500" fill="hold"/>
                                        <p:tgtEl>
                                          <p:spTgt spid="97289"/>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97290"/>
                                        </p:tgtEl>
                                        <p:attrNameLst>
                                          <p:attrName>style.visibility</p:attrName>
                                        </p:attrNameLst>
                                      </p:cBhvr>
                                      <p:to>
                                        <p:strVal val="visible"/>
                                      </p:to>
                                    </p:set>
                                    <p:anim calcmode="lin" valueType="num">
                                      <p:cBhvr additive="base">
                                        <p:cTn id="49" dur="500" fill="hold"/>
                                        <p:tgtEl>
                                          <p:spTgt spid="97290"/>
                                        </p:tgtEl>
                                        <p:attrNameLst>
                                          <p:attrName>ppt_x</p:attrName>
                                        </p:attrNameLst>
                                      </p:cBhvr>
                                      <p:tavLst>
                                        <p:tav tm="0">
                                          <p:val>
                                            <p:strVal val="0-#ppt_w/2"/>
                                          </p:val>
                                        </p:tav>
                                        <p:tav tm="100000">
                                          <p:val>
                                            <p:strVal val="#ppt_x"/>
                                          </p:val>
                                        </p:tav>
                                      </p:tavLst>
                                    </p:anim>
                                    <p:anim calcmode="lin" valueType="num">
                                      <p:cBhvr additive="base">
                                        <p:cTn id="50" dur="500" fill="hold"/>
                                        <p:tgtEl>
                                          <p:spTgt spid="97290"/>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97291"/>
                                        </p:tgtEl>
                                        <p:attrNameLst>
                                          <p:attrName>style.visibility</p:attrName>
                                        </p:attrNameLst>
                                      </p:cBhvr>
                                      <p:to>
                                        <p:strVal val="visible"/>
                                      </p:to>
                                    </p:set>
                                    <p:anim calcmode="lin" valueType="num">
                                      <p:cBhvr additive="base">
                                        <p:cTn id="55" dur="500" fill="hold"/>
                                        <p:tgtEl>
                                          <p:spTgt spid="97291"/>
                                        </p:tgtEl>
                                        <p:attrNameLst>
                                          <p:attrName>ppt_x</p:attrName>
                                        </p:attrNameLst>
                                      </p:cBhvr>
                                      <p:tavLst>
                                        <p:tav tm="0">
                                          <p:val>
                                            <p:strVal val="0-#ppt_w/2"/>
                                          </p:val>
                                        </p:tav>
                                        <p:tav tm="100000">
                                          <p:val>
                                            <p:strVal val="#ppt_x"/>
                                          </p:val>
                                        </p:tav>
                                      </p:tavLst>
                                    </p:anim>
                                    <p:anim calcmode="lin" valueType="num">
                                      <p:cBhvr additive="base">
                                        <p:cTn id="56" dur="500" fill="hold"/>
                                        <p:tgtEl>
                                          <p:spTgt spid="972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animBg="1" autoUpdateAnimBg="0"/>
      <p:bldP spid="97284" grpId="0" animBg="1"/>
      <p:bldP spid="97285" grpId="0" animBg="1" autoUpdateAnimBg="0"/>
      <p:bldP spid="97286" grpId="0" animBg="1" autoUpdateAnimBg="0"/>
      <p:bldP spid="97287" grpId="0" animBg="1" autoUpdateAnimBg="0"/>
      <p:bldP spid="97288" grpId="0" animBg="1" autoUpdateAnimBg="0"/>
      <p:bldP spid="97289" grpId="0" animBg="1" autoUpdateAnimBg="0"/>
      <p:bldP spid="97290" grpId="0" animBg="1" autoUpdateAnimBg="0"/>
      <p:bldP spid="97291"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1524000" y="228600"/>
            <a:ext cx="5638800" cy="685800"/>
          </a:xfrm>
          <a:ln w="38100">
            <a:solidFill>
              <a:schemeClr val="accent2"/>
            </a:solidFill>
            <a:miter lim="800000"/>
            <a:headEnd/>
            <a:tailEnd/>
          </a:ln>
        </p:spPr>
        <p:txBody>
          <a:bodyPr/>
          <a:lstStyle/>
          <a:p>
            <a:r>
              <a:rPr lang="en-US" altLang="en-US" sz="3200">
                <a:latin typeface="Tahoma" panose="020B0604030504040204" pitchFamily="34" charset="0"/>
              </a:rPr>
              <a:t>PRINSIP TAAT ASAS</a:t>
            </a:r>
          </a:p>
        </p:txBody>
      </p:sp>
      <p:sp>
        <p:nvSpPr>
          <p:cNvPr id="99331" name="AutoShape 3"/>
          <p:cNvSpPr>
            <a:spLocks noChangeArrowheads="1"/>
          </p:cNvSpPr>
          <p:nvPr/>
        </p:nvSpPr>
        <p:spPr bwMode="auto">
          <a:xfrm>
            <a:off x="3810000" y="990600"/>
            <a:ext cx="838200" cy="5334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9332" name="Rectangle 4"/>
          <p:cNvSpPr>
            <a:spLocks noChangeArrowheads="1"/>
          </p:cNvSpPr>
          <p:nvPr/>
        </p:nvSpPr>
        <p:spPr bwMode="auto">
          <a:xfrm>
            <a:off x="762000" y="1752600"/>
            <a:ext cx="7467600" cy="1382713"/>
          </a:xfrm>
          <a:prstGeom prst="rect">
            <a:avLst/>
          </a:prstGeom>
          <a:solidFill>
            <a:srgbClr val="99FF66"/>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800" u="none">
                <a:latin typeface="Tahoma" panose="020B0604030504040204" pitchFamily="34" charset="0"/>
              </a:rPr>
              <a:t>prinsip yang sama digunakan dalam metode pembukuan dengan tahun-tahun sebelumnya, </a:t>
            </a:r>
            <a:r>
              <a:rPr lang="en-US" altLang="en-US" sz="2800" i="1" u="none">
                <a:latin typeface="Tahoma" panose="020B0604030504040204" pitchFamily="34" charset="0"/>
              </a:rPr>
              <a:t>untuk mencegah penggeseran laba atau rugi</a:t>
            </a:r>
          </a:p>
        </p:txBody>
      </p:sp>
      <p:sp>
        <p:nvSpPr>
          <p:cNvPr id="99333" name="AutoShape 5"/>
          <p:cNvSpPr>
            <a:spLocks noChangeArrowheads="1"/>
          </p:cNvSpPr>
          <p:nvPr/>
        </p:nvSpPr>
        <p:spPr bwMode="auto">
          <a:xfrm>
            <a:off x="3886200" y="3352800"/>
            <a:ext cx="838200" cy="5334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9334" name="Rectangle 6"/>
          <p:cNvSpPr>
            <a:spLocks noChangeArrowheads="1"/>
          </p:cNvSpPr>
          <p:nvPr/>
        </p:nvSpPr>
        <p:spPr bwMode="auto">
          <a:xfrm>
            <a:off x="838200" y="4137025"/>
            <a:ext cx="7315200" cy="11969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u="none">
                <a:latin typeface="Tahoma" panose="020B0604030504040204" pitchFamily="34" charset="0"/>
              </a:rPr>
              <a:t>misalnya dalam penerapan : Stelsel pengakuan penghasilan; Tahun buku; Metode penilaian persediaan; Metode penyusutan dan amortisasi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9330"/>
                                        </p:tgtEl>
                                        <p:attrNameLst>
                                          <p:attrName>style.visibility</p:attrName>
                                        </p:attrNameLst>
                                      </p:cBhvr>
                                      <p:to>
                                        <p:strVal val="visible"/>
                                      </p:to>
                                    </p:set>
                                    <p:anim calcmode="lin" valueType="num">
                                      <p:cBhvr additive="base">
                                        <p:cTn id="7" dur="500" fill="hold"/>
                                        <p:tgtEl>
                                          <p:spTgt spid="99330"/>
                                        </p:tgtEl>
                                        <p:attrNameLst>
                                          <p:attrName>ppt_x</p:attrName>
                                        </p:attrNameLst>
                                      </p:cBhvr>
                                      <p:tavLst>
                                        <p:tav tm="0">
                                          <p:val>
                                            <p:strVal val="0-#ppt_w/2"/>
                                          </p:val>
                                        </p:tav>
                                        <p:tav tm="100000">
                                          <p:val>
                                            <p:strVal val="#ppt_x"/>
                                          </p:val>
                                        </p:tav>
                                      </p:tavLst>
                                    </p:anim>
                                    <p:anim calcmode="lin" valueType="num">
                                      <p:cBhvr additive="base">
                                        <p:cTn id="8" dur="500" fill="hold"/>
                                        <p:tgtEl>
                                          <p:spTgt spid="9933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9331"/>
                                        </p:tgtEl>
                                        <p:attrNameLst>
                                          <p:attrName>style.visibility</p:attrName>
                                        </p:attrNameLst>
                                      </p:cBhvr>
                                      <p:to>
                                        <p:strVal val="visible"/>
                                      </p:to>
                                    </p:set>
                                    <p:anim calcmode="lin" valueType="num">
                                      <p:cBhvr additive="base">
                                        <p:cTn id="13" dur="500" fill="hold"/>
                                        <p:tgtEl>
                                          <p:spTgt spid="99331"/>
                                        </p:tgtEl>
                                        <p:attrNameLst>
                                          <p:attrName>ppt_x</p:attrName>
                                        </p:attrNameLst>
                                      </p:cBhvr>
                                      <p:tavLst>
                                        <p:tav tm="0">
                                          <p:val>
                                            <p:strVal val="0-#ppt_w/2"/>
                                          </p:val>
                                        </p:tav>
                                        <p:tav tm="100000">
                                          <p:val>
                                            <p:strVal val="#ppt_x"/>
                                          </p:val>
                                        </p:tav>
                                      </p:tavLst>
                                    </p:anim>
                                    <p:anim calcmode="lin" valueType="num">
                                      <p:cBhvr additive="base">
                                        <p:cTn id="14" dur="500" fill="hold"/>
                                        <p:tgtEl>
                                          <p:spTgt spid="9933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9332"/>
                                        </p:tgtEl>
                                        <p:attrNameLst>
                                          <p:attrName>style.visibility</p:attrName>
                                        </p:attrNameLst>
                                      </p:cBhvr>
                                      <p:to>
                                        <p:strVal val="visible"/>
                                      </p:to>
                                    </p:set>
                                    <p:anim calcmode="lin" valueType="num">
                                      <p:cBhvr additive="base">
                                        <p:cTn id="19" dur="500" fill="hold"/>
                                        <p:tgtEl>
                                          <p:spTgt spid="99332"/>
                                        </p:tgtEl>
                                        <p:attrNameLst>
                                          <p:attrName>ppt_x</p:attrName>
                                        </p:attrNameLst>
                                      </p:cBhvr>
                                      <p:tavLst>
                                        <p:tav tm="0">
                                          <p:val>
                                            <p:strVal val="0-#ppt_w/2"/>
                                          </p:val>
                                        </p:tav>
                                        <p:tav tm="100000">
                                          <p:val>
                                            <p:strVal val="#ppt_x"/>
                                          </p:val>
                                        </p:tav>
                                      </p:tavLst>
                                    </p:anim>
                                    <p:anim calcmode="lin" valueType="num">
                                      <p:cBhvr additive="base">
                                        <p:cTn id="20" dur="500" fill="hold"/>
                                        <p:tgtEl>
                                          <p:spTgt spid="9933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9333"/>
                                        </p:tgtEl>
                                        <p:attrNameLst>
                                          <p:attrName>style.visibility</p:attrName>
                                        </p:attrNameLst>
                                      </p:cBhvr>
                                      <p:to>
                                        <p:strVal val="visible"/>
                                      </p:to>
                                    </p:set>
                                    <p:anim calcmode="lin" valueType="num">
                                      <p:cBhvr additive="base">
                                        <p:cTn id="25" dur="500" fill="hold"/>
                                        <p:tgtEl>
                                          <p:spTgt spid="99333"/>
                                        </p:tgtEl>
                                        <p:attrNameLst>
                                          <p:attrName>ppt_x</p:attrName>
                                        </p:attrNameLst>
                                      </p:cBhvr>
                                      <p:tavLst>
                                        <p:tav tm="0">
                                          <p:val>
                                            <p:strVal val="0-#ppt_w/2"/>
                                          </p:val>
                                        </p:tav>
                                        <p:tav tm="100000">
                                          <p:val>
                                            <p:strVal val="#ppt_x"/>
                                          </p:val>
                                        </p:tav>
                                      </p:tavLst>
                                    </p:anim>
                                    <p:anim calcmode="lin" valueType="num">
                                      <p:cBhvr additive="base">
                                        <p:cTn id="26" dur="500" fill="hold"/>
                                        <p:tgtEl>
                                          <p:spTgt spid="9933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9334"/>
                                        </p:tgtEl>
                                        <p:attrNameLst>
                                          <p:attrName>style.visibility</p:attrName>
                                        </p:attrNameLst>
                                      </p:cBhvr>
                                      <p:to>
                                        <p:strVal val="visible"/>
                                      </p:to>
                                    </p:set>
                                    <p:anim calcmode="lin" valueType="num">
                                      <p:cBhvr additive="base">
                                        <p:cTn id="31" dur="500" fill="hold"/>
                                        <p:tgtEl>
                                          <p:spTgt spid="99334"/>
                                        </p:tgtEl>
                                        <p:attrNameLst>
                                          <p:attrName>ppt_x</p:attrName>
                                        </p:attrNameLst>
                                      </p:cBhvr>
                                      <p:tavLst>
                                        <p:tav tm="0">
                                          <p:val>
                                            <p:strVal val="0-#ppt_w/2"/>
                                          </p:val>
                                        </p:tav>
                                        <p:tav tm="100000">
                                          <p:val>
                                            <p:strVal val="#ppt_x"/>
                                          </p:val>
                                        </p:tav>
                                      </p:tavLst>
                                    </p:anim>
                                    <p:anim calcmode="lin" valueType="num">
                                      <p:cBhvr additive="base">
                                        <p:cTn id="32" dur="500" fill="hold"/>
                                        <p:tgtEl>
                                          <p:spTgt spid="993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animBg="1" autoUpdateAnimBg="0"/>
      <p:bldP spid="99331" grpId="0" animBg="1"/>
      <p:bldP spid="99332" grpId="0" animBg="1" autoUpdateAnimBg="0"/>
      <p:bldP spid="99333" grpId="0" animBg="1"/>
      <p:bldP spid="99334"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533400" y="152400"/>
            <a:ext cx="8077200" cy="609600"/>
          </a:xfrm>
          <a:ln w="28575">
            <a:solidFill>
              <a:schemeClr val="accent2"/>
            </a:solidFill>
            <a:miter lim="800000"/>
            <a:headEnd/>
            <a:tailEnd/>
          </a:ln>
        </p:spPr>
        <p:txBody>
          <a:bodyPr/>
          <a:lstStyle/>
          <a:p>
            <a:r>
              <a:rPr lang="en-US" altLang="en-US" sz="3600">
                <a:latin typeface="Tahoma" panose="020B0604030504040204" pitchFamily="34" charset="0"/>
              </a:rPr>
              <a:t>STELSEL AKRUAL DAN STELSEL KAS</a:t>
            </a:r>
          </a:p>
        </p:txBody>
      </p:sp>
      <p:sp>
        <p:nvSpPr>
          <p:cNvPr id="100355" name="Rectangle 3"/>
          <p:cNvSpPr>
            <a:spLocks noChangeArrowheads="1"/>
          </p:cNvSpPr>
          <p:nvPr/>
        </p:nvSpPr>
        <p:spPr bwMode="auto">
          <a:xfrm>
            <a:off x="381000" y="1295400"/>
            <a:ext cx="8229600" cy="1946275"/>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u="none">
                <a:latin typeface="Tahoma" panose="020B0604030504040204" pitchFamily="34" charset="0"/>
              </a:rPr>
              <a:t>Stelsel akrual adalah suatu metode penghitungan penghasilan dan biaya dalam arti penghasilan diakui pada waktu diperoleh dan biaya diakui pada waktu terutang. Jadi tidak tergantung kapan penghasilan itu diterima dan kapan biaya itu dibayar tunai.</a:t>
            </a:r>
          </a:p>
        </p:txBody>
      </p:sp>
      <p:sp>
        <p:nvSpPr>
          <p:cNvPr id="100356" name="Rectangle 4"/>
          <p:cNvSpPr>
            <a:spLocks noChangeArrowheads="1"/>
          </p:cNvSpPr>
          <p:nvPr/>
        </p:nvSpPr>
        <p:spPr bwMode="auto">
          <a:xfrm>
            <a:off x="381000" y="3432175"/>
            <a:ext cx="8229600" cy="2587625"/>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u="none">
                <a:latin typeface="Tahoma" panose="020B0604030504040204" pitchFamily="34" charset="0"/>
              </a:rPr>
              <a:t>Stelsel kas adalah suatu metode yang penghitungannya didasarkan atas penghasilan yang diterima dan biaya yang dibayar secara tunai.</a:t>
            </a:r>
          </a:p>
          <a:p>
            <a:pPr>
              <a:spcBef>
                <a:spcPct val="50000"/>
              </a:spcBef>
            </a:pPr>
            <a:r>
              <a:rPr lang="en-US" altLang="en-US" sz="2000" i="1" u="none">
                <a:latin typeface="Tahoma" panose="020B0604030504040204" pitchFamily="34" charset="0"/>
              </a:rPr>
              <a:t>Menurut stelsel ini, penghasilan baru dianggap sebagai penghasilan, bila benar-benar telah diterima tunai dalam suatu periode tertentu, serta biaya baru dianggap sebagai biaya, bila benar-benar telah dibayar tunai dalam suatu periode tertentu.</a:t>
            </a:r>
          </a:p>
        </p:txBody>
      </p:sp>
      <p:sp>
        <p:nvSpPr>
          <p:cNvPr id="100357" name="AutoShape 5"/>
          <p:cNvSpPr>
            <a:spLocks noChangeArrowheads="1"/>
          </p:cNvSpPr>
          <p:nvPr/>
        </p:nvSpPr>
        <p:spPr bwMode="auto">
          <a:xfrm>
            <a:off x="152400" y="1143000"/>
            <a:ext cx="533400" cy="3810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0358" name="AutoShape 6"/>
          <p:cNvSpPr>
            <a:spLocks noChangeArrowheads="1"/>
          </p:cNvSpPr>
          <p:nvPr/>
        </p:nvSpPr>
        <p:spPr bwMode="auto">
          <a:xfrm>
            <a:off x="152400" y="3276600"/>
            <a:ext cx="533400" cy="3810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0359" name="AutoShape 7"/>
          <p:cNvSpPr>
            <a:spLocks noChangeArrowheads="1"/>
          </p:cNvSpPr>
          <p:nvPr/>
        </p:nvSpPr>
        <p:spPr bwMode="auto">
          <a:xfrm>
            <a:off x="3657600" y="83820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0354"/>
                                        </p:tgtEl>
                                        <p:attrNameLst>
                                          <p:attrName>style.visibility</p:attrName>
                                        </p:attrNameLst>
                                      </p:cBhvr>
                                      <p:to>
                                        <p:strVal val="visible"/>
                                      </p:to>
                                    </p:set>
                                    <p:anim calcmode="lin" valueType="num">
                                      <p:cBhvr additive="base">
                                        <p:cTn id="7" dur="500" fill="hold"/>
                                        <p:tgtEl>
                                          <p:spTgt spid="100354"/>
                                        </p:tgtEl>
                                        <p:attrNameLst>
                                          <p:attrName>ppt_x</p:attrName>
                                        </p:attrNameLst>
                                      </p:cBhvr>
                                      <p:tavLst>
                                        <p:tav tm="0">
                                          <p:val>
                                            <p:strVal val="0-#ppt_w/2"/>
                                          </p:val>
                                        </p:tav>
                                        <p:tav tm="100000">
                                          <p:val>
                                            <p:strVal val="#ppt_x"/>
                                          </p:val>
                                        </p:tav>
                                      </p:tavLst>
                                    </p:anim>
                                    <p:anim calcmode="lin" valueType="num">
                                      <p:cBhvr additive="base">
                                        <p:cTn id="8" dur="500" fill="hold"/>
                                        <p:tgtEl>
                                          <p:spTgt spid="10035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0359"/>
                                        </p:tgtEl>
                                        <p:attrNameLst>
                                          <p:attrName>style.visibility</p:attrName>
                                        </p:attrNameLst>
                                      </p:cBhvr>
                                      <p:to>
                                        <p:strVal val="visible"/>
                                      </p:to>
                                    </p:set>
                                    <p:anim calcmode="lin" valueType="num">
                                      <p:cBhvr additive="base">
                                        <p:cTn id="13" dur="500" fill="hold"/>
                                        <p:tgtEl>
                                          <p:spTgt spid="100359"/>
                                        </p:tgtEl>
                                        <p:attrNameLst>
                                          <p:attrName>ppt_x</p:attrName>
                                        </p:attrNameLst>
                                      </p:cBhvr>
                                      <p:tavLst>
                                        <p:tav tm="0">
                                          <p:val>
                                            <p:strVal val="0-#ppt_w/2"/>
                                          </p:val>
                                        </p:tav>
                                        <p:tav tm="100000">
                                          <p:val>
                                            <p:strVal val="#ppt_x"/>
                                          </p:val>
                                        </p:tav>
                                      </p:tavLst>
                                    </p:anim>
                                    <p:anim calcmode="lin" valueType="num">
                                      <p:cBhvr additive="base">
                                        <p:cTn id="14" dur="500" fill="hold"/>
                                        <p:tgtEl>
                                          <p:spTgt spid="10035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0357"/>
                                        </p:tgtEl>
                                        <p:attrNameLst>
                                          <p:attrName>style.visibility</p:attrName>
                                        </p:attrNameLst>
                                      </p:cBhvr>
                                      <p:to>
                                        <p:strVal val="visible"/>
                                      </p:to>
                                    </p:set>
                                    <p:anim calcmode="lin" valueType="num">
                                      <p:cBhvr additive="base">
                                        <p:cTn id="19" dur="500" fill="hold"/>
                                        <p:tgtEl>
                                          <p:spTgt spid="100357"/>
                                        </p:tgtEl>
                                        <p:attrNameLst>
                                          <p:attrName>ppt_x</p:attrName>
                                        </p:attrNameLst>
                                      </p:cBhvr>
                                      <p:tavLst>
                                        <p:tav tm="0">
                                          <p:val>
                                            <p:strVal val="0-#ppt_w/2"/>
                                          </p:val>
                                        </p:tav>
                                        <p:tav tm="100000">
                                          <p:val>
                                            <p:strVal val="#ppt_x"/>
                                          </p:val>
                                        </p:tav>
                                      </p:tavLst>
                                    </p:anim>
                                    <p:anim calcmode="lin" valueType="num">
                                      <p:cBhvr additive="base">
                                        <p:cTn id="20" dur="500" fill="hold"/>
                                        <p:tgtEl>
                                          <p:spTgt spid="10035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0355"/>
                                        </p:tgtEl>
                                        <p:attrNameLst>
                                          <p:attrName>style.visibility</p:attrName>
                                        </p:attrNameLst>
                                      </p:cBhvr>
                                      <p:to>
                                        <p:strVal val="visible"/>
                                      </p:to>
                                    </p:set>
                                    <p:anim calcmode="lin" valueType="num">
                                      <p:cBhvr additive="base">
                                        <p:cTn id="25" dur="500" fill="hold"/>
                                        <p:tgtEl>
                                          <p:spTgt spid="100355"/>
                                        </p:tgtEl>
                                        <p:attrNameLst>
                                          <p:attrName>ppt_x</p:attrName>
                                        </p:attrNameLst>
                                      </p:cBhvr>
                                      <p:tavLst>
                                        <p:tav tm="0">
                                          <p:val>
                                            <p:strVal val="0-#ppt_w/2"/>
                                          </p:val>
                                        </p:tav>
                                        <p:tav tm="100000">
                                          <p:val>
                                            <p:strVal val="#ppt_x"/>
                                          </p:val>
                                        </p:tav>
                                      </p:tavLst>
                                    </p:anim>
                                    <p:anim calcmode="lin" valueType="num">
                                      <p:cBhvr additive="base">
                                        <p:cTn id="26" dur="500" fill="hold"/>
                                        <p:tgtEl>
                                          <p:spTgt spid="10035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0358"/>
                                        </p:tgtEl>
                                        <p:attrNameLst>
                                          <p:attrName>style.visibility</p:attrName>
                                        </p:attrNameLst>
                                      </p:cBhvr>
                                      <p:to>
                                        <p:strVal val="visible"/>
                                      </p:to>
                                    </p:set>
                                    <p:anim calcmode="lin" valueType="num">
                                      <p:cBhvr additive="base">
                                        <p:cTn id="31" dur="500" fill="hold"/>
                                        <p:tgtEl>
                                          <p:spTgt spid="100358"/>
                                        </p:tgtEl>
                                        <p:attrNameLst>
                                          <p:attrName>ppt_x</p:attrName>
                                        </p:attrNameLst>
                                      </p:cBhvr>
                                      <p:tavLst>
                                        <p:tav tm="0">
                                          <p:val>
                                            <p:strVal val="0-#ppt_w/2"/>
                                          </p:val>
                                        </p:tav>
                                        <p:tav tm="100000">
                                          <p:val>
                                            <p:strVal val="#ppt_x"/>
                                          </p:val>
                                        </p:tav>
                                      </p:tavLst>
                                    </p:anim>
                                    <p:anim calcmode="lin" valueType="num">
                                      <p:cBhvr additive="base">
                                        <p:cTn id="32" dur="500" fill="hold"/>
                                        <p:tgtEl>
                                          <p:spTgt spid="10035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0356"/>
                                        </p:tgtEl>
                                        <p:attrNameLst>
                                          <p:attrName>style.visibility</p:attrName>
                                        </p:attrNameLst>
                                      </p:cBhvr>
                                      <p:to>
                                        <p:strVal val="visible"/>
                                      </p:to>
                                    </p:set>
                                    <p:anim calcmode="lin" valueType="num">
                                      <p:cBhvr additive="base">
                                        <p:cTn id="37" dur="500" fill="hold"/>
                                        <p:tgtEl>
                                          <p:spTgt spid="100356"/>
                                        </p:tgtEl>
                                        <p:attrNameLst>
                                          <p:attrName>ppt_x</p:attrName>
                                        </p:attrNameLst>
                                      </p:cBhvr>
                                      <p:tavLst>
                                        <p:tav tm="0">
                                          <p:val>
                                            <p:strVal val="0-#ppt_w/2"/>
                                          </p:val>
                                        </p:tav>
                                        <p:tav tm="100000">
                                          <p:val>
                                            <p:strVal val="#ppt_x"/>
                                          </p:val>
                                        </p:tav>
                                      </p:tavLst>
                                    </p:anim>
                                    <p:anim calcmode="lin" valueType="num">
                                      <p:cBhvr additive="base">
                                        <p:cTn id="38" dur="500" fill="hold"/>
                                        <p:tgtEl>
                                          <p:spTgt spid="1003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animBg="1" autoUpdateAnimBg="0"/>
      <p:bldP spid="100355" grpId="0" animBg="1" autoUpdateAnimBg="0"/>
      <p:bldP spid="100356" grpId="0" animBg="1" autoUpdateAnimBg="0"/>
      <p:bldP spid="100357" grpId="0" animBg="1"/>
      <p:bldP spid="100358" grpId="0" animBg="1"/>
      <p:bldP spid="100359"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914400" y="76200"/>
            <a:ext cx="6934200" cy="381000"/>
          </a:xfrm>
          <a:ln w="28575">
            <a:solidFill>
              <a:schemeClr val="accent2"/>
            </a:solidFill>
            <a:miter lim="800000"/>
            <a:headEnd/>
            <a:tailEnd/>
          </a:ln>
        </p:spPr>
        <p:txBody>
          <a:bodyPr/>
          <a:lstStyle/>
          <a:p>
            <a:r>
              <a:rPr lang="en-US" altLang="en-US" sz="2400" b="1">
                <a:latin typeface="Tahoma" panose="020B0604030504040204" pitchFamily="34" charset="0"/>
              </a:rPr>
              <a:t>STELSEL KAS UNTUK PENGHITUNGAN PPh</a:t>
            </a:r>
          </a:p>
        </p:txBody>
      </p:sp>
      <p:sp>
        <p:nvSpPr>
          <p:cNvPr id="102403" name="Rectangle 3"/>
          <p:cNvSpPr>
            <a:spLocks noChangeArrowheads="1"/>
          </p:cNvSpPr>
          <p:nvPr/>
        </p:nvSpPr>
        <p:spPr bwMode="auto">
          <a:xfrm>
            <a:off x="381000" y="533400"/>
            <a:ext cx="8229600" cy="13398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Pemakaian stelsel kas murni dapat mengakibatkan penghitungan yang mengaburkan terhadap penghasilan, yaitu besarnya penghasilan dari tahun ke tahun dapat disesuaikan dengan mengatur penerimaan kas dan pengeluaran kas.</a:t>
            </a:r>
          </a:p>
        </p:txBody>
      </p:sp>
      <p:sp>
        <p:nvSpPr>
          <p:cNvPr id="102408" name="Rectangle 8"/>
          <p:cNvSpPr>
            <a:spLocks noChangeArrowheads="1"/>
          </p:cNvSpPr>
          <p:nvPr/>
        </p:nvSpPr>
        <p:spPr bwMode="auto">
          <a:xfrm>
            <a:off x="381000" y="1905000"/>
            <a:ext cx="81534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Oleh karena itu untuk penghitungan Pajak Penghasilan dalam memakai stelsel kas harus memperhatikan hal-hal antara lain sbb:</a:t>
            </a:r>
          </a:p>
        </p:txBody>
      </p:sp>
      <p:sp>
        <p:nvSpPr>
          <p:cNvPr id="102409" name="Rectangle 9"/>
          <p:cNvSpPr>
            <a:spLocks noChangeArrowheads="1"/>
          </p:cNvSpPr>
          <p:nvPr/>
        </p:nvSpPr>
        <p:spPr bwMode="auto">
          <a:xfrm>
            <a:off x="457200" y="2971800"/>
            <a:ext cx="8077200" cy="133985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Penghitungan jumlah penjualan dalam suatu periode harus meliputi seluruh penjualan, baik yang tunai maupun yang bukan. Dalam menghitung harga pokok penjualan harus diperhitungkan seluruh pembelian dan persediaan.</a:t>
            </a:r>
          </a:p>
        </p:txBody>
      </p:sp>
      <p:sp>
        <p:nvSpPr>
          <p:cNvPr id="102410" name="AutoShape 10"/>
          <p:cNvSpPr>
            <a:spLocks noChangeArrowheads="1"/>
          </p:cNvSpPr>
          <p:nvPr/>
        </p:nvSpPr>
        <p:spPr bwMode="auto">
          <a:xfrm>
            <a:off x="3733800" y="259080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11" name="Rectangle 11"/>
          <p:cNvSpPr>
            <a:spLocks noChangeArrowheads="1"/>
          </p:cNvSpPr>
          <p:nvPr/>
        </p:nvSpPr>
        <p:spPr bwMode="auto">
          <a:xfrm>
            <a:off x="457200" y="4343400"/>
            <a:ext cx="8077200" cy="103505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Dalam memperoleh harta yang dapat disusutkan dan hak-hak yang dapat diamortisasi, biaya-biaya yang dikurangkan dari penghasilan hanya dapat dilakukan melalui penyusutan dan amortisasi.</a:t>
            </a:r>
          </a:p>
        </p:txBody>
      </p:sp>
      <p:sp>
        <p:nvSpPr>
          <p:cNvPr id="102412" name="Rectangle 12"/>
          <p:cNvSpPr>
            <a:spLocks noChangeArrowheads="1"/>
          </p:cNvSpPr>
          <p:nvPr/>
        </p:nvSpPr>
        <p:spPr bwMode="auto">
          <a:xfrm>
            <a:off x="457200" y="5410200"/>
            <a:ext cx="8077200" cy="42545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Pemakaian stelsel kas harus dilakukan secara taat asas (konsisten).</a:t>
            </a:r>
          </a:p>
        </p:txBody>
      </p:sp>
      <p:sp>
        <p:nvSpPr>
          <p:cNvPr id="102413" name="AutoShape 13"/>
          <p:cNvSpPr>
            <a:spLocks noChangeArrowheads="1"/>
          </p:cNvSpPr>
          <p:nvPr/>
        </p:nvSpPr>
        <p:spPr bwMode="auto">
          <a:xfrm>
            <a:off x="3733800" y="586740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14" name="Rectangle 14"/>
          <p:cNvSpPr>
            <a:spLocks noChangeArrowheads="1"/>
          </p:cNvSpPr>
          <p:nvPr/>
        </p:nvSpPr>
        <p:spPr bwMode="auto">
          <a:xfrm>
            <a:off x="2667000" y="6262688"/>
            <a:ext cx="3168650" cy="495300"/>
          </a:xfrm>
          <a:prstGeom prst="rect">
            <a:avLst/>
          </a:prstGeom>
          <a:solidFill>
            <a:srgbClr val="99FF66"/>
          </a:solidFill>
          <a:ln w="381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pPr algn="l"/>
            <a:r>
              <a:rPr lang="en-US" altLang="en-US" b="1" u="none">
                <a:latin typeface="Lucida Console" panose="020B0609040504020204" pitchFamily="49" charset="0"/>
              </a:rPr>
              <a:t>stelsel campuran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02"/>
                                        </p:tgtEl>
                                        <p:attrNameLst>
                                          <p:attrName>style.visibility</p:attrName>
                                        </p:attrNameLst>
                                      </p:cBhvr>
                                      <p:to>
                                        <p:strVal val="visible"/>
                                      </p:to>
                                    </p:set>
                                    <p:anim calcmode="lin" valueType="num">
                                      <p:cBhvr additive="base">
                                        <p:cTn id="7" dur="500" fill="hold"/>
                                        <p:tgtEl>
                                          <p:spTgt spid="102402"/>
                                        </p:tgtEl>
                                        <p:attrNameLst>
                                          <p:attrName>ppt_x</p:attrName>
                                        </p:attrNameLst>
                                      </p:cBhvr>
                                      <p:tavLst>
                                        <p:tav tm="0">
                                          <p:val>
                                            <p:strVal val="0-#ppt_w/2"/>
                                          </p:val>
                                        </p:tav>
                                        <p:tav tm="100000">
                                          <p:val>
                                            <p:strVal val="#ppt_x"/>
                                          </p:val>
                                        </p:tav>
                                      </p:tavLst>
                                    </p:anim>
                                    <p:anim calcmode="lin" valueType="num">
                                      <p:cBhvr additive="base">
                                        <p:cTn id="8" dur="500" fill="hold"/>
                                        <p:tgtEl>
                                          <p:spTgt spid="10240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2403"/>
                                        </p:tgtEl>
                                        <p:attrNameLst>
                                          <p:attrName>style.visibility</p:attrName>
                                        </p:attrNameLst>
                                      </p:cBhvr>
                                      <p:to>
                                        <p:strVal val="visible"/>
                                      </p:to>
                                    </p:set>
                                    <p:anim calcmode="lin" valueType="num">
                                      <p:cBhvr additive="base">
                                        <p:cTn id="13" dur="500" fill="hold"/>
                                        <p:tgtEl>
                                          <p:spTgt spid="102403"/>
                                        </p:tgtEl>
                                        <p:attrNameLst>
                                          <p:attrName>ppt_x</p:attrName>
                                        </p:attrNameLst>
                                      </p:cBhvr>
                                      <p:tavLst>
                                        <p:tav tm="0">
                                          <p:val>
                                            <p:strVal val="0-#ppt_w/2"/>
                                          </p:val>
                                        </p:tav>
                                        <p:tav tm="100000">
                                          <p:val>
                                            <p:strVal val="#ppt_x"/>
                                          </p:val>
                                        </p:tav>
                                      </p:tavLst>
                                    </p:anim>
                                    <p:anim calcmode="lin" valueType="num">
                                      <p:cBhvr additive="base">
                                        <p:cTn id="14" dur="500" fill="hold"/>
                                        <p:tgtEl>
                                          <p:spTgt spid="10240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2408"/>
                                        </p:tgtEl>
                                        <p:attrNameLst>
                                          <p:attrName>style.visibility</p:attrName>
                                        </p:attrNameLst>
                                      </p:cBhvr>
                                      <p:to>
                                        <p:strVal val="visible"/>
                                      </p:to>
                                    </p:set>
                                    <p:anim calcmode="lin" valueType="num">
                                      <p:cBhvr additive="base">
                                        <p:cTn id="19" dur="500" fill="hold"/>
                                        <p:tgtEl>
                                          <p:spTgt spid="102408"/>
                                        </p:tgtEl>
                                        <p:attrNameLst>
                                          <p:attrName>ppt_x</p:attrName>
                                        </p:attrNameLst>
                                      </p:cBhvr>
                                      <p:tavLst>
                                        <p:tav tm="0">
                                          <p:val>
                                            <p:strVal val="0-#ppt_w/2"/>
                                          </p:val>
                                        </p:tav>
                                        <p:tav tm="100000">
                                          <p:val>
                                            <p:strVal val="#ppt_x"/>
                                          </p:val>
                                        </p:tav>
                                      </p:tavLst>
                                    </p:anim>
                                    <p:anim calcmode="lin" valueType="num">
                                      <p:cBhvr additive="base">
                                        <p:cTn id="20" dur="500" fill="hold"/>
                                        <p:tgtEl>
                                          <p:spTgt spid="10240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2410"/>
                                        </p:tgtEl>
                                        <p:attrNameLst>
                                          <p:attrName>style.visibility</p:attrName>
                                        </p:attrNameLst>
                                      </p:cBhvr>
                                      <p:to>
                                        <p:strVal val="visible"/>
                                      </p:to>
                                    </p:set>
                                    <p:anim calcmode="lin" valueType="num">
                                      <p:cBhvr additive="base">
                                        <p:cTn id="25" dur="500" fill="hold"/>
                                        <p:tgtEl>
                                          <p:spTgt spid="102410"/>
                                        </p:tgtEl>
                                        <p:attrNameLst>
                                          <p:attrName>ppt_x</p:attrName>
                                        </p:attrNameLst>
                                      </p:cBhvr>
                                      <p:tavLst>
                                        <p:tav tm="0">
                                          <p:val>
                                            <p:strVal val="0-#ppt_w/2"/>
                                          </p:val>
                                        </p:tav>
                                        <p:tav tm="100000">
                                          <p:val>
                                            <p:strVal val="#ppt_x"/>
                                          </p:val>
                                        </p:tav>
                                      </p:tavLst>
                                    </p:anim>
                                    <p:anim calcmode="lin" valueType="num">
                                      <p:cBhvr additive="base">
                                        <p:cTn id="26" dur="500" fill="hold"/>
                                        <p:tgtEl>
                                          <p:spTgt spid="10241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2409"/>
                                        </p:tgtEl>
                                        <p:attrNameLst>
                                          <p:attrName>style.visibility</p:attrName>
                                        </p:attrNameLst>
                                      </p:cBhvr>
                                      <p:to>
                                        <p:strVal val="visible"/>
                                      </p:to>
                                    </p:set>
                                    <p:anim calcmode="lin" valueType="num">
                                      <p:cBhvr additive="base">
                                        <p:cTn id="31" dur="500" fill="hold"/>
                                        <p:tgtEl>
                                          <p:spTgt spid="102409"/>
                                        </p:tgtEl>
                                        <p:attrNameLst>
                                          <p:attrName>ppt_x</p:attrName>
                                        </p:attrNameLst>
                                      </p:cBhvr>
                                      <p:tavLst>
                                        <p:tav tm="0">
                                          <p:val>
                                            <p:strVal val="0-#ppt_w/2"/>
                                          </p:val>
                                        </p:tav>
                                        <p:tav tm="100000">
                                          <p:val>
                                            <p:strVal val="#ppt_x"/>
                                          </p:val>
                                        </p:tav>
                                      </p:tavLst>
                                    </p:anim>
                                    <p:anim calcmode="lin" valueType="num">
                                      <p:cBhvr additive="base">
                                        <p:cTn id="32" dur="500" fill="hold"/>
                                        <p:tgtEl>
                                          <p:spTgt spid="102409"/>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2411"/>
                                        </p:tgtEl>
                                        <p:attrNameLst>
                                          <p:attrName>style.visibility</p:attrName>
                                        </p:attrNameLst>
                                      </p:cBhvr>
                                      <p:to>
                                        <p:strVal val="visible"/>
                                      </p:to>
                                    </p:set>
                                    <p:anim calcmode="lin" valueType="num">
                                      <p:cBhvr additive="base">
                                        <p:cTn id="37" dur="500" fill="hold"/>
                                        <p:tgtEl>
                                          <p:spTgt spid="102411"/>
                                        </p:tgtEl>
                                        <p:attrNameLst>
                                          <p:attrName>ppt_x</p:attrName>
                                        </p:attrNameLst>
                                      </p:cBhvr>
                                      <p:tavLst>
                                        <p:tav tm="0">
                                          <p:val>
                                            <p:strVal val="0-#ppt_w/2"/>
                                          </p:val>
                                        </p:tav>
                                        <p:tav tm="100000">
                                          <p:val>
                                            <p:strVal val="#ppt_x"/>
                                          </p:val>
                                        </p:tav>
                                      </p:tavLst>
                                    </p:anim>
                                    <p:anim calcmode="lin" valueType="num">
                                      <p:cBhvr additive="base">
                                        <p:cTn id="38" dur="500" fill="hold"/>
                                        <p:tgtEl>
                                          <p:spTgt spid="102411"/>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2412"/>
                                        </p:tgtEl>
                                        <p:attrNameLst>
                                          <p:attrName>style.visibility</p:attrName>
                                        </p:attrNameLst>
                                      </p:cBhvr>
                                      <p:to>
                                        <p:strVal val="visible"/>
                                      </p:to>
                                    </p:set>
                                    <p:anim calcmode="lin" valueType="num">
                                      <p:cBhvr additive="base">
                                        <p:cTn id="43" dur="500" fill="hold"/>
                                        <p:tgtEl>
                                          <p:spTgt spid="102412"/>
                                        </p:tgtEl>
                                        <p:attrNameLst>
                                          <p:attrName>ppt_x</p:attrName>
                                        </p:attrNameLst>
                                      </p:cBhvr>
                                      <p:tavLst>
                                        <p:tav tm="0">
                                          <p:val>
                                            <p:strVal val="0-#ppt_w/2"/>
                                          </p:val>
                                        </p:tav>
                                        <p:tav tm="100000">
                                          <p:val>
                                            <p:strVal val="#ppt_x"/>
                                          </p:val>
                                        </p:tav>
                                      </p:tavLst>
                                    </p:anim>
                                    <p:anim calcmode="lin" valueType="num">
                                      <p:cBhvr additive="base">
                                        <p:cTn id="44" dur="500" fill="hold"/>
                                        <p:tgtEl>
                                          <p:spTgt spid="102412"/>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02413"/>
                                        </p:tgtEl>
                                        <p:attrNameLst>
                                          <p:attrName>style.visibility</p:attrName>
                                        </p:attrNameLst>
                                      </p:cBhvr>
                                      <p:to>
                                        <p:strVal val="visible"/>
                                      </p:to>
                                    </p:set>
                                    <p:anim calcmode="lin" valueType="num">
                                      <p:cBhvr additive="base">
                                        <p:cTn id="49" dur="500" fill="hold"/>
                                        <p:tgtEl>
                                          <p:spTgt spid="102413"/>
                                        </p:tgtEl>
                                        <p:attrNameLst>
                                          <p:attrName>ppt_x</p:attrName>
                                        </p:attrNameLst>
                                      </p:cBhvr>
                                      <p:tavLst>
                                        <p:tav tm="0">
                                          <p:val>
                                            <p:strVal val="0-#ppt_w/2"/>
                                          </p:val>
                                        </p:tav>
                                        <p:tav tm="100000">
                                          <p:val>
                                            <p:strVal val="#ppt_x"/>
                                          </p:val>
                                        </p:tav>
                                      </p:tavLst>
                                    </p:anim>
                                    <p:anim calcmode="lin" valueType="num">
                                      <p:cBhvr additive="base">
                                        <p:cTn id="50" dur="500" fill="hold"/>
                                        <p:tgtEl>
                                          <p:spTgt spid="102413"/>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102414"/>
                                        </p:tgtEl>
                                        <p:attrNameLst>
                                          <p:attrName>style.visibility</p:attrName>
                                        </p:attrNameLst>
                                      </p:cBhvr>
                                      <p:to>
                                        <p:strVal val="visible"/>
                                      </p:to>
                                    </p:set>
                                    <p:anim calcmode="lin" valueType="num">
                                      <p:cBhvr>
                                        <p:cTn id="55" dur="500" fill="hold"/>
                                        <p:tgtEl>
                                          <p:spTgt spid="102414"/>
                                        </p:tgtEl>
                                        <p:attrNameLst>
                                          <p:attrName>ppt_w</p:attrName>
                                        </p:attrNameLst>
                                      </p:cBhvr>
                                      <p:tavLst>
                                        <p:tav tm="0">
                                          <p:val>
                                            <p:fltVal val="0"/>
                                          </p:val>
                                        </p:tav>
                                        <p:tav tm="100000">
                                          <p:val>
                                            <p:strVal val="#ppt_w"/>
                                          </p:val>
                                        </p:tav>
                                      </p:tavLst>
                                    </p:anim>
                                    <p:anim calcmode="lin" valueType="num">
                                      <p:cBhvr>
                                        <p:cTn id="56" dur="500" fill="hold"/>
                                        <p:tgtEl>
                                          <p:spTgt spid="1024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animBg="1" autoUpdateAnimBg="0"/>
      <p:bldP spid="102403" grpId="0" animBg="1" autoUpdateAnimBg="0"/>
      <p:bldP spid="102408" grpId="0" animBg="1" autoUpdateAnimBg="0"/>
      <p:bldP spid="102409" grpId="0" animBg="1" autoUpdateAnimBg="0"/>
      <p:bldP spid="102410" grpId="0" animBg="1"/>
      <p:bldP spid="102411" grpId="0" animBg="1" autoUpdateAnimBg="0"/>
      <p:bldP spid="102412" grpId="0" animBg="1" autoUpdateAnimBg="0"/>
      <p:bldP spid="102413" grpId="0" animBg="1"/>
      <p:bldP spid="102414"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609600" y="115888"/>
            <a:ext cx="8066088" cy="649287"/>
          </a:xfrm>
          <a:solidFill>
            <a:srgbClr val="CCFFCC"/>
          </a:solidFill>
          <a:ln>
            <a:solidFill>
              <a:schemeClr val="accent2"/>
            </a:solidFill>
            <a:miter lim="800000"/>
            <a:headEnd/>
            <a:tailEnd/>
          </a:ln>
        </p:spPr>
        <p:txBody>
          <a:bodyPr/>
          <a:lstStyle/>
          <a:p>
            <a:pPr>
              <a:lnSpc>
                <a:spcPct val="90000"/>
              </a:lnSpc>
            </a:pPr>
            <a:r>
              <a:rPr lang="en-US" altLang="en-US" sz="2400">
                <a:latin typeface="Lucida Console" panose="020B0609040504020204" pitchFamily="49" charset="0"/>
              </a:rPr>
              <a:t>PEMBUKUAN DALAM BAHASA ASING DAN MATA UANG SELAIN RUPIAH (</a:t>
            </a:r>
            <a:r>
              <a:rPr lang="en-US" altLang="en-US" sz="1600" b="1">
                <a:latin typeface="Lucida Console" panose="020B0609040504020204" pitchFamily="49" charset="0"/>
              </a:rPr>
              <a:t>Per. Menkeu No: 196/PMK.03/2007)</a:t>
            </a:r>
          </a:p>
        </p:txBody>
      </p:sp>
      <p:sp>
        <p:nvSpPr>
          <p:cNvPr id="107523" name="Rectangle 3"/>
          <p:cNvSpPr>
            <a:spLocks noChangeArrowheads="1"/>
          </p:cNvSpPr>
          <p:nvPr/>
        </p:nvSpPr>
        <p:spPr bwMode="auto">
          <a:xfrm>
            <a:off x="1476375" y="746125"/>
            <a:ext cx="6119813" cy="379413"/>
          </a:xfrm>
          <a:prstGeom prst="rect">
            <a:avLst/>
          </a:prstGeom>
          <a:noFill/>
          <a:ln w="127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u="none">
                <a:latin typeface="Tahoma" panose="020B0604030504040204" pitchFamily="34" charset="0"/>
              </a:rPr>
              <a:t>Dapat diselenggarakan oleh Wajib Pajak:</a:t>
            </a:r>
          </a:p>
        </p:txBody>
      </p:sp>
      <p:sp>
        <p:nvSpPr>
          <p:cNvPr id="107524" name="Rectangle 4"/>
          <p:cNvSpPr>
            <a:spLocks noChangeArrowheads="1"/>
          </p:cNvSpPr>
          <p:nvPr/>
        </p:nvSpPr>
        <p:spPr bwMode="auto">
          <a:xfrm>
            <a:off x="106363" y="1252538"/>
            <a:ext cx="6265862" cy="376237"/>
          </a:xfrm>
          <a:prstGeom prst="rect">
            <a:avLst/>
          </a:prstGeom>
          <a:solidFill>
            <a:srgbClr val="FF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1800" u="none">
                <a:latin typeface="Tahoma" panose="020B0604030504040204" pitchFamily="34" charset="0"/>
              </a:rPr>
              <a:t>Wajib Pajak dalam rangka Penanaman Modal Asing</a:t>
            </a:r>
          </a:p>
        </p:txBody>
      </p:sp>
      <p:sp>
        <p:nvSpPr>
          <p:cNvPr id="107525" name="Rectangle 5"/>
          <p:cNvSpPr>
            <a:spLocks noChangeArrowheads="1"/>
          </p:cNvSpPr>
          <p:nvPr/>
        </p:nvSpPr>
        <p:spPr bwMode="auto">
          <a:xfrm>
            <a:off x="107950" y="1700213"/>
            <a:ext cx="8569325" cy="925512"/>
          </a:xfrm>
          <a:prstGeom prst="rect">
            <a:avLst/>
          </a:prstGeom>
          <a:solidFill>
            <a:schemeClr val="hlink"/>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1800" b="1" u="none">
                <a:latin typeface="Arial Narrow" panose="020B0606020202030204" pitchFamily="34" charset="0"/>
              </a:rPr>
              <a:t>Wajib Pajak dalam rangka Kontrak Karya yang beroperasi berdasarkan kontrak dengan Pemerintah RI sebagaimana dimaksud dalam ketentuan peraturan perundang-undangan pertambangan selain pertambangan minyak dan gas bumi;</a:t>
            </a:r>
            <a:r>
              <a:rPr lang="en-US" altLang="en-US" sz="1800" b="1">
                <a:latin typeface="Arial Narrow" panose="020B0606020202030204" pitchFamily="34" charset="0"/>
              </a:rPr>
              <a:t> </a:t>
            </a:r>
          </a:p>
        </p:txBody>
      </p:sp>
      <p:sp>
        <p:nvSpPr>
          <p:cNvPr id="107526" name="Rectangle 6"/>
          <p:cNvSpPr>
            <a:spLocks noChangeArrowheads="1"/>
          </p:cNvSpPr>
          <p:nvPr/>
        </p:nvSpPr>
        <p:spPr bwMode="auto">
          <a:xfrm>
            <a:off x="107950" y="2706688"/>
            <a:ext cx="8496300" cy="650875"/>
          </a:xfrm>
          <a:prstGeom prst="rect">
            <a:avLst/>
          </a:prstGeom>
          <a:solidFill>
            <a:schemeClr val="hlink"/>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1800" b="1" u="none">
                <a:latin typeface="Arial Narrow" panose="020B0606020202030204" pitchFamily="34" charset="0"/>
              </a:rPr>
              <a:t>Wajib Pajak Kontraktor Kontrak Kerja Sama yang beroperasi berdasarkan ketentuan peraturan perundang-undangan pertambangan minyak dan gas bumi;</a:t>
            </a:r>
            <a:r>
              <a:rPr lang="en-US" altLang="en-US" sz="1800" b="1">
                <a:latin typeface="Arial Narrow" panose="020B0606020202030204" pitchFamily="34" charset="0"/>
              </a:rPr>
              <a:t> </a:t>
            </a:r>
          </a:p>
        </p:txBody>
      </p:sp>
      <p:sp>
        <p:nvSpPr>
          <p:cNvPr id="107527" name="Rectangle 7"/>
          <p:cNvSpPr>
            <a:spLocks noChangeArrowheads="1"/>
          </p:cNvSpPr>
          <p:nvPr/>
        </p:nvSpPr>
        <p:spPr bwMode="auto">
          <a:xfrm>
            <a:off x="107950" y="4652963"/>
            <a:ext cx="3457575" cy="406400"/>
          </a:xfrm>
          <a:prstGeom prst="rect">
            <a:avLst/>
          </a:prstGeom>
          <a:solidFill>
            <a:srgbClr val="FF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rPr>
              <a:t>bentuk usaha tetap</a:t>
            </a:r>
          </a:p>
        </p:txBody>
      </p:sp>
      <p:sp>
        <p:nvSpPr>
          <p:cNvPr id="107528" name="Rectangle 8"/>
          <p:cNvSpPr>
            <a:spLocks noChangeArrowheads="1"/>
          </p:cNvSpPr>
          <p:nvPr/>
        </p:nvSpPr>
        <p:spPr bwMode="auto">
          <a:xfrm>
            <a:off x="107950" y="5084763"/>
            <a:ext cx="8785225" cy="650875"/>
          </a:xfrm>
          <a:prstGeom prst="rect">
            <a:avLst/>
          </a:prstGeom>
          <a:solidFill>
            <a:srgbClr val="FF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1800" b="1" u="none">
                <a:latin typeface="Arial Narrow" panose="020B0606020202030204" pitchFamily="34" charset="0"/>
              </a:rPr>
              <a:t>WP yg mendaftarkan emisi sahamnya baik sebagian maupun seluruhnya di bursa efek luar negeri;</a:t>
            </a:r>
            <a:r>
              <a:rPr lang="en-US" altLang="en-US" sz="1800" b="1">
                <a:latin typeface="Arial Narrow" panose="020B0606020202030204" pitchFamily="34" charset="0"/>
              </a:rPr>
              <a:t> </a:t>
            </a:r>
          </a:p>
        </p:txBody>
      </p:sp>
      <p:sp>
        <p:nvSpPr>
          <p:cNvPr id="107546" name="AutoShape 26"/>
          <p:cNvSpPr>
            <a:spLocks noChangeArrowheads="1"/>
          </p:cNvSpPr>
          <p:nvPr/>
        </p:nvSpPr>
        <p:spPr bwMode="auto">
          <a:xfrm>
            <a:off x="107950" y="188913"/>
            <a:ext cx="288925" cy="360362"/>
          </a:xfrm>
          <a:prstGeom prst="smileyFace">
            <a:avLst>
              <a:gd name="adj" fmla="val 4653"/>
            </a:avLst>
          </a:prstGeom>
          <a:solidFill>
            <a:srgbClr val="51EB1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548" name="Rectangle 28"/>
          <p:cNvSpPr>
            <a:spLocks noChangeArrowheads="1"/>
          </p:cNvSpPr>
          <p:nvPr/>
        </p:nvSpPr>
        <p:spPr bwMode="auto">
          <a:xfrm>
            <a:off x="107950" y="3429000"/>
            <a:ext cx="8675688" cy="1200150"/>
          </a:xfrm>
          <a:prstGeom prst="rect">
            <a:avLst/>
          </a:prstGeom>
          <a:solidFill>
            <a:srgbClr val="FF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1800" b="1" u="none">
                <a:latin typeface="Arial Narrow" panose="020B0606020202030204" pitchFamily="34" charset="0"/>
              </a:rPr>
              <a:t>Kontrak Investasi Kolektif (KIK) yang memerlukan reksadana dalam denominasi satuan mata uang Dollar Amerika Serikat dan telah memperoleh Surat Pemberitahuan Efektif Pernyataan Pendaftaran dari Badan Pengawas Pasar Modal –Lembaga Keuangan sesuai dengan ketentuan peraturan perundang-undangan pasar modal;</a:t>
            </a:r>
            <a:r>
              <a:rPr lang="en-US" altLang="en-US" sz="1800" b="1">
                <a:latin typeface="Arial Narrow" panose="020B0606020202030204" pitchFamily="34" charset="0"/>
              </a:rPr>
              <a:t> </a:t>
            </a:r>
          </a:p>
        </p:txBody>
      </p:sp>
      <p:sp>
        <p:nvSpPr>
          <p:cNvPr id="107549" name="Rectangle 29"/>
          <p:cNvSpPr>
            <a:spLocks noChangeArrowheads="1"/>
          </p:cNvSpPr>
          <p:nvPr/>
        </p:nvSpPr>
        <p:spPr bwMode="auto">
          <a:xfrm>
            <a:off x="106363" y="5805488"/>
            <a:ext cx="8786812" cy="925512"/>
          </a:xfrm>
          <a:prstGeom prst="rect">
            <a:avLst/>
          </a:prstGeom>
          <a:solidFill>
            <a:srgbClr val="FF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1800" b="1" u="none">
                <a:latin typeface="Arial Narrow" panose="020B0606020202030204" pitchFamily="34" charset="0"/>
              </a:rPr>
              <a:t>Wajib Pajak yang berafiliasi langsung dengan perusahaan induk di luar negeri, yaitu perusahaan anak (</a:t>
            </a:r>
            <a:r>
              <a:rPr lang="en-US" altLang="en-US" sz="1800" b="1" i="1" u="none">
                <a:latin typeface="Arial Narrow" panose="020B0606020202030204" pitchFamily="34" charset="0"/>
              </a:rPr>
              <a:t>subsidiary company</a:t>
            </a:r>
            <a:r>
              <a:rPr lang="en-US" altLang="en-US" sz="1800" b="1" u="none">
                <a:latin typeface="Arial Narrow" panose="020B0606020202030204" pitchFamily="34" charset="0"/>
              </a:rPr>
              <a:t>) yang dimiliki dan/atau dikuasasi oleh perusahaan induk (parent company) di luar negeri yang mempunyai hubungan istimewa.</a:t>
            </a:r>
            <a:r>
              <a:rPr lang="en-US" altLang="en-US" sz="1800" b="1">
                <a:latin typeface="Arial Narrow" panose="020B0606020202030204" pitchFamily="34" charset="0"/>
              </a:rPr>
              <a:t> </a:t>
            </a:r>
          </a:p>
        </p:txBody>
      </p:sp>
      <p:sp>
        <p:nvSpPr>
          <p:cNvPr id="107551" name="AutoShape 31"/>
          <p:cNvSpPr>
            <a:spLocks noChangeArrowheads="1"/>
          </p:cNvSpPr>
          <p:nvPr/>
        </p:nvSpPr>
        <p:spPr bwMode="auto">
          <a:xfrm>
            <a:off x="6156325" y="1052513"/>
            <a:ext cx="503238"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7522"/>
                                        </p:tgtEl>
                                        <p:attrNameLst>
                                          <p:attrName>style.visibility</p:attrName>
                                        </p:attrNameLst>
                                      </p:cBhvr>
                                      <p:to>
                                        <p:strVal val="visible"/>
                                      </p:to>
                                    </p:set>
                                    <p:anim calcmode="lin" valueType="num">
                                      <p:cBhvr additive="base">
                                        <p:cTn id="7" dur="500" fill="hold"/>
                                        <p:tgtEl>
                                          <p:spTgt spid="107522"/>
                                        </p:tgtEl>
                                        <p:attrNameLst>
                                          <p:attrName>ppt_x</p:attrName>
                                        </p:attrNameLst>
                                      </p:cBhvr>
                                      <p:tavLst>
                                        <p:tav tm="0">
                                          <p:val>
                                            <p:strVal val="0-#ppt_w/2"/>
                                          </p:val>
                                        </p:tav>
                                        <p:tav tm="100000">
                                          <p:val>
                                            <p:strVal val="#ppt_x"/>
                                          </p:val>
                                        </p:tav>
                                      </p:tavLst>
                                    </p:anim>
                                    <p:anim calcmode="lin" valueType="num">
                                      <p:cBhvr additive="base">
                                        <p:cTn id="8" dur="500" fill="hold"/>
                                        <p:tgtEl>
                                          <p:spTgt spid="10752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7523"/>
                                        </p:tgtEl>
                                        <p:attrNameLst>
                                          <p:attrName>style.visibility</p:attrName>
                                        </p:attrNameLst>
                                      </p:cBhvr>
                                      <p:to>
                                        <p:strVal val="visible"/>
                                      </p:to>
                                    </p:set>
                                    <p:anim calcmode="lin" valueType="num">
                                      <p:cBhvr additive="base">
                                        <p:cTn id="13" dur="500" fill="hold"/>
                                        <p:tgtEl>
                                          <p:spTgt spid="107523"/>
                                        </p:tgtEl>
                                        <p:attrNameLst>
                                          <p:attrName>ppt_x</p:attrName>
                                        </p:attrNameLst>
                                      </p:cBhvr>
                                      <p:tavLst>
                                        <p:tav tm="0">
                                          <p:val>
                                            <p:strVal val="0-#ppt_w/2"/>
                                          </p:val>
                                        </p:tav>
                                        <p:tav tm="100000">
                                          <p:val>
                                            <p:strVal val="#ppt_x"/>
                                          </p:val>
                                        </p:tav>
                                      </p:tavLst>
                                    </p:anim>
                                    <p:anim calcmode="lin" valueType="num">
                                      <p:cBhvr additive="base">
                                        <p:cTn id="14" dur="500" fill="hold"/>
                                        <p:tgtEl>
                                          <p:spTgt spid="10752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7524"/>
                                        </p:tgtEl>
                                        <p:attrNameLst>
                                          <p:attrName>style.visibility</p:attrName>
                                        </p:attrNameLst>
                                      </p:cBhvr>
                                      <p:to>
                                        <p:strVal val="visible"/>
                                      </p:to>
                                    </p:set>
                                    <p:anim calcmode="lin" valueType="num">
                                      <p:cBhvr additive="base">
                                        <p:cTn id="19" dur="500" fill="hold"/>
                                        <p:tgtEl>
                                          <p:spTgt spid="107524"/>
                                        </p:tgtEl>
                                        <p:attrNameLst>
                                          <p:attrName>ppt_x</p:attrName>
                                        </p:attrNameLst>
                                      </p:cBhvr>
                                      <p:tavLst>
                                        <p:tav tm="0">
                                          <p:val>
                                            <p:strVal val="0-#ppt_w/2"/>
                                          </p:val>
                                        </p:tav>
                                        <p:tav tm="100000">
                                          <p:val>
                                            <p:strVal val="#ppt_x"/>
                                          </p:val>
                                        </p:tav>
                                      </p:tavLst>
                                    </p:anim>
                                    <p:anim calcmode="lin" valueType="num">
                                      <p:cBhvr additive="base">
                                        <p:cTn id="20" dur="500" fill="hold"/>
                                        <p:tgtEl>
                                          <p:spTgt spid="10752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7528"/>
                                        </p:tgtEl>
                                        <p:attrNameLst>
                                          <p:attrName>style.visibility</p:attrName>
                                        </p:attrNameLst>
                                      </p:cBhvr>
                                      <p:to>
                                        <p:strVal val="visible"/>
                                      </p:to>
                                    </p:set>
                                    <p:anim calcmode="lin" valueType="num">
                                      <p:cBhvr additive="base">
                                        <p:cTn id="25" dur="500" fill="hold"/>
                                        <p:tgtEl>
                                          <p:spTgt spid="107528"/>
                                        </p:tgtEl>
                                        <p:attrNameLst>
                                          <p:attrName>ppt_x</p:attrName>
                                        </p:attrNameLst>
                                      </p:cBhvr>
                                      <p:tavLst>
                                        <p:tav tm="0">
                                          <p:val>
                                            <p:strVal val="0-#ppt_w/2"/>
                                          </p:val>
                                        </p:tav>
                                        <p:tav tm="100000">
                                          <p:val>
                                            <p:strVal val="#ppt_x"/>
                                          </p:val>
                                        </p:tav>
                                      </p:tavLst>
                                    </p:anim>
                                    <p:anim calcmode="lin" valueType="num">
                                      <p:cBhvr additive="base">
                                        <p:cTn id="26" dur="500" fill="hold"/>
                                        <p:tgtEl>
                                          <p:spTgt spid="10752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7527"/>
                                        </p:tgtEl>
                                        <p:attrNameLst>
                                          <p:attrName>style.visibility</p:attrName>
                                        </p:attrNameLst>
                                      </p:cBhvr>
                                      <p:to>
                                        <p:strVal val="visible"/>
                                      </p:to>
                                    </p:set>
                                    <p:anim calcmode="lin" valueType="num">
                                      <p:cBhvr additive="base">
                                        <p:cTn id="31" dur="500" fill="hold"/>
                                        <p:tgtEl>
                                          <p:spTgt spid="107527"/>
                                        </p:tgtEl>
                                        <p:attrNameLst>
                                          <p:attrName>ppt_x</p:attrName>
                                        </p:attrNameLst>
                                      </p:cBhvr>
                                      <p:tavLst>
                                        <p:tav tm="0">
                                          <p:val>
                                            <p:strVal val="0-#ppt_w/2"/>
                                          </p:val>
                                        </p:tav>
                                        <p:tav tm="100000">
                                          <p:val>
                                            <p:strVal val="#ppt_x"/>
                                          </p:val>
                                        </p:tav>
                                      </p:tavLst>
                                    </p:anim>
                                    <p:anim calcmode="lin" valueType="num">
                                      <p:cBhvr additive="base">
                                        <p:cTn id="32" dur="500" fill="hold"/>
                                        <p:tgtEl>
                                          <p:spTgt spid="10752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7525"/>
                                        </p:tgtEl>
                                        <p:attrNameLst>
                                          <p:attrName>style.visibility</p:attrName>
                                        </p:attrNameLst>
                                      </p:cBhvr>
                                      <p:to>
                                        <p:strVal val="visible"/>
                                      </p:to>
                                    </p:set>
                                    <p:anim calcmode="lin" valueType="num">
                                      <p:cBhvr additive="base">
                                        <p:cTn id="37" dur="500" fill="hold"/>
                                        <p:tgtEl>
                                          <p:spTgt spid="107525"/>
                                        </p:tgtEl>
                                        <p:attrNameLst>
                                          <p:attrName>ppt_x</p:attrName>
                                        </p:attrNameLst>
                                      </p:cBhvr>
                                      <p:tavLst>
                                        <p:tav tm="0">
                                          <p:val>
                                            <p:strVal val="0-#ppt_w/2"/>
                                          </p:val>
                                        </p:tav>
                                        <p:tav tm="100000">
                                          <p:val>
                                            <p:strVal val="#ppt_x"/>
                                          </p:val>
                                        </p:tav>
                                      </p:tavLst>
                                    </p:anim>
                                    <p:anim calcmode="lin" valueType="num">
                                      <p:cBhvr additive="base">
                                        <p:cTn id="38" dur="500" fill="hold"/>
                                        <p:tgtEl>
                                          <p:spTgt spid="107525"/>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7526"/>
                                        </p:tgtEl>
                                        <p:attrNameLst>
                                          <p:attrName>style.visibility</p:attrName>
                                        </p:attrNameLst>
                                      </p:cBhvr>
                                      <p:to>
                                        <p:strVal val="visible"/>
                                      </p:to>
                                    </p:set>
                                    <p:anim calcmode="lin" valueType="num">
                                      <p:cBhvr additive="base">
                                        <p:cTn id="43" dur="500" fill="hold"/>
                                        <p:tgtEl>
                                          <p:spTgt spid="107526"/>
                                        </p:tgtEl>
                                        <p:attrNameLst>
                                          <p:attrName>ppt_x</p:attrName>
                                        </p:attrNameLst>
                                      </p:cBhvr>
                                      <p:tavLst>
                                        <p:tav tm="0">
                                          <p:val>
                                            <p:strVal val="0-#ppt_w/2"/>
                                          </p:val>
                                        </p:tav>
                                        <p:tav tm="100000">
                                          <p:val>
                                            <p:strVal val="#ppt_x"/>
                                          </p:val>
                                        </p:tav>
                                      </p:tavLst>
                                    </p:anim>
                                    <p:anim calcmode="lin" valueType="num">
                                      <p:cBhvr additive="base">
                                        <p:cTn id="44" dur="500" fill="hold"/>
                                        <p:tgtEl>
                                          <p:spTgt spid="107526"/>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07548"/>
                                        </p:tgtEl>
                                        <p:attrNameLst>
                                          <p:attrName>style.visibility</p:attrName>
                                        </p:attrNameLst>
                                      </p:cBhvr>
                                      <p:to>
                                        <p:strVal val="visible"/>
                                      </p:to>
                                    </p:set>
                                    <p:anim calcmode="lin" valueType="num">
                                      <p:cBhvr additive="base">
                                        <p:cTn id="49" dur="500" fill="hold"/>
                                        <p:tgtEl>
                                          <p:spTgt spid="107548"/>
                                        </p:tgtEl>
                                        <p:attrNameLst>
                                          <p:attrName>ppt_x</p:attrName>
                                        </p:attrNameLst>
                                      </p:cBhvr>
                                      <p:tavLst>
                                        <p:tav tm="0">
                                          <p:val>
                                            <p:strVal val="0-#ppt_w/2"/>
                                          </p:val>
                                        </p:tav>
                                        <p:tav tm="100000">
                                          <p:val>
                                            <p:strVal val="#ppt_x"/>
                                          </p:val>
                                        </p:tav>
                                      </p:tavLst>
                                    </p:anim>
                                    <p:anim calcmode="lin" valueType="num">
                                      <p:cBhvr additive="base">
                                        <p:cTn id="50" dur="500" fill="hold"/>
                                        <p:tgtEl>
                                          <p:spTgt spid="107548"/>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07549"/>
                                        </p:tgtEl>
                                        <p:attrNameLst>
                                          <p:attrName>style.visibility</p:attrName>
                                        </p:attrNameLst>
                                      </p:cBhvr>
                                      <p:to>
                                        <p:strVal val="visible"/>
                                      </p:to>
                                    </p:set>
                                    <p:anim calcmode="lin" valueType="num">
                                      <p:cBhvr additive="base">
                                        <p:cTn id="55" dur="500" fill="hold"/>
                                        <p:tgtEl>
                                          <p:spTgt spid="107549"/>
                                        </p:tgtEl>
                                        <p:attrNameLst>
                                          <p:attrName>ppt_x</p:attrName>
                                        </p:attrNameLst>
                                      </p:cBhvr>
                                      <p:tavLst>
                                        <p:tav tm="0">
                                          <p:val>
                                            <p:strVal val="0-#ppt_w/2"/>
                                          </p:val>
                                        </p:tav>
                                        <p:tav tm="100000">
                                          <p:val>
                                            <p:strVal val="#ppt_x"/>
                                          </p:val>
                                        </p:tav>
                                      </p:tavLst>
                                    </p:anim>
                                    <p:anim calcmode="lin" valueType="num">
                                      <p:cBhvr additive="base">
                                        <p:cTn id="56" dur="500" fill="hold"/>
                                        <p:tgtEl>
                                          <p:spTgt spid="1075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animBg="1" autoUpdateAnimBg="0"/>
      <p:bldP spid="107523" grpId="0" animBg="1" autoUpdateAnimBg="0"/>
      <p:bldP spid="107524" grpId="0" animBg="1" autoUpdateAnimBg="0"/>
      <p:bldP spid="107525" grpId="0" animBg="1" autoUpdateAnimBg="0"/>
      <p:bldP spid="107526" grpId="0" animBg="1" autoUpdateAnimBg="0"/>
      <p:bldP spid="107527" grpId="0" animBg="1" autoUpdateAnimBg="0"/>
      <p:bldP spid="107528" grpId="0" animBg="1" autoUpdateAnimBg="0"/>
      <p:bldP spid="107548" grpId="0" animBg="1" autoUpdateAnimBg="0"/>
      <p:bldP spid="107549"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5026" name="Rectangle 2"/>
          <p:cNvSpPr>
            <a:spLocks noGrp="1" noChangeArrowheads="1"/>
          </p:cNvSpPr>
          <p:nvPr>
            <p:ph type="title"/>
          </p:nvPr>
        </p:nvSpPr>
        <p:spPr>
          <a:xfrm>
            <a:off x="898525" y="115888"/>
            <a:ext cx="8066088" cy="649287"/>
          </a:xfrm>
          <a:solidFill>
            <a:srgbClr val="CCFFCC"/>
          </a:solidFill>
          <a:ln>
            <a:solidFill>
              <a:schemeClr val="accent2"/>
            </a:solidFill>
            <a:miter lim="800000"/>
            <a:headEnd/>
            <a:tailEnd/>
          </a:ln>
        </p:spPr>
        <p:txBody>
          <a:bodyPr/>
          <a:lstStyle/>
          <a:p>
            <a:pPr>
              <a:lnSpc>
                <a:spcPct val="90000"/>
              </a:lnSpc>
            </a:pPr>
            <a:r>
              <a:rPr lang="en-US" altLang="en-US" sz="2400">
                <a:latin typeface="Lucida Console" panose="020B0609040504020204" pitchFamily="49" charset="0"/>
              </a:rPr>
              <a:t>PEMBUKUAN DALAM BAHASA ASING DAN MATA UANG SELAIN RUPIAH (</a:t>
            </a:r>
            <a:r>
              <a:rPr lang="en-US" altLang="en-US" sz="1600" b="1">
                <a:latin typeface="Lucida Console" panose="020B0609040504020204" pitchFamily="49" charset="0"/>
              </a:rPr>
              <a:t>Per. Menkeu No: 196/PMK.03/2007)</a:t>
            </a:r>
          </a:p>
        </p:txBody>
      </p:sp>
      <p:sp>
        <p:nvSpPr>
          <p:cNvPr id="385031" name="Rectangle 7"/>
          <p:cNvSpPr>
            <a:spLocks noChangeArrowheads="1"/>
          </p:cNvSpPr>
          <p:nvPr/>
        </p:nvSpPr>
        <p:spPr bwMode="auto">
          <a:xfrm>
            <a:off x="250825" y="2349500"/>
            <a:ext cx="8642350" cy="2082800"/>
          </a:xfrm>
          <a:prstGeom prst="rect">
            <a:avLst/>
          </a:prstGeom>
          <a:solidFill>
            <a:srgbClr val="FF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lvl="1" algn="ctr">
              <a:lnSpc>
                <a:spcPct val="90000"/>
              </a:lnSpc>
            </a:pPr>
            <a:r>
              <a:rPr lang="en-US" altLang="en-US" sz="1800" b="1" u="none">
                <a:latin typeface="Courier New" panose="02070309020205020404" pitchFamily="49" charset="0"/>
              </a:rPr>
              <a:t>Izin tertulis dapat diperoleh WP dengan mengajukan surat permohonan kepada Kepala Kanwil, paling lambat 3 (tiga) bulan:</a:t>
            </a:r>
          </a:p>
          <a:p>
            <a:pPr lvl="3">
              <a:lnSpc>
                <a:spcPct val="90000"/>
              </a:lnSpc>
              <a:buFont typeface="Wingdings" panose="05000000000000000000" pitchFamily="2" charset="2"/>
              <a:buChar char="Ø"/>
            </a:pPr>
            <a:r>
              <a:rPr lang="en-US" altLang="en-US" sz="1800" b="1" u="none">
                <a:latin typeface="Courier New" panose="02070309020205020404" pitchFamily="49" charset="0"/>
              </a:rPr>
              <a:t>sebelum tahun buku yang diselenggarakan dengan menggunakan bahasa Inggris dan satuan mata uang Dollar AS tersebut dimulai; atau</a:t>
            </a:r>
          </a:p>
          <a:p>
            <a:pPr lvl="3">
              <a:lnSpc>
                <a:spcPct val="90000"/>
              </a:lnSpc>
              <a:buFont typeface="Wingdings" panose="05000000000000000000" pitchFamily="2" charset="2"/>
              <a:buChar char="Ø"/>
            </a:pPr>
            <a:r>
              <a:rPr lang="en-US" altLang="en-US" sz="1800" b="1" u="none">
                <a:latin typeface="Courier New" panose="02070309020205020404" pitchFamily="49" charset="0"/>
              </a:rPr>
              <a:t>sejak tanggal pendirian bagi WP baru untuk Bagian Tahun Pajak atau Tahun Pajak pertama.</a:t>
            </a:r>
            <a:r>
              <a:rPr lang="en-US" altLang="en-US" sz="1800" b="1">
                <a:latin typeface="Courier New" panose="02070309020205020404" pitchFamily="49" charset="0"/>
              </a:rPr>
              <a:t> </a:t>
            </a:r>
          </a:p>
        </p:txBody>
      </p:sp>
      <p:sp>
        <p:nvSpPr>
          <p:cNvPr id="385032" name="Rectangle 8"/>
          <p:cNvSpPr>
            <a:spLocks noChangeArrowheads="1"/>
          </p:cNvSpPr>
          <p:nvPr/>
        </p:nvSpPr>
        <p:spPr bwMode="auto">
          <a:xfrm>
            <a:off x="250825" y="4508500"/>
            <a:ext cx="8642350" cy="925513"/>
          </a:xfrm>
          <a:prstGeom prst="rect">
            <a:avLst/>
          </a:prstGeom>
          <a:solidFill>
            <a:srgbClr val="FF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t>Kepala Kantor Wilayah atas nama Menteri Keuangan memberikan keputusan atas permohonan dimaksud paling lama 1 (satu) bulan sejak permohonan dari WP diterima secara lengkap;</a:t>
            </a:r>
            <a:r>
              <a:rPr lang="en-US" altLang="en-US" sz="1800" u="none"/>
              <a:t> </a:t>
            </a:r>
          </a:p>
        </p:txBody>
      </p:sp>
      <p:sp>
        <p:nvSpPr>
          <p:cNvPr id="385033" name="AutoShape 9"/>
          <p:cNvSpPr>
            <a:spLocks noChangeArrowheads="1"/>
          </p:cNvSpPr>
          <p:nvPr/>
        </p:nvSpPr>
        <p:spPr bwMode="auto">
          <a:xfrm>
            <a:off x="107950" y="188913"/>
            <a:ext cx="288925" cy="360362"/>
          </a:xfrm>
          <a:prstGeom prst="smileyFace">
            <a:avLst>
              <a:gd name="adj" fmla="val 4653"/>
            </a:avLst>
          </a:prstGeom>
          <a:solidFill>
            <a:srgbClr val="51EB1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5034" name="Rectangle 10"/>
          <p:cNvSpPr>
            <a:spLocks noChangeArrowheads="1"/>
          </p:cNvSpPr>
          <p:nvPr/>
        </p:nvSpPr>
        <p:spPr bwMode="auto">
          <a:xfrm>
            <a:off x="250825" y="936625"/>
            <a:ext cx="8604250" cy="1339850"/>
          </a:xfrm>
          <a:prstGeom prst="rect">
            <a:avLst/>
          </a:prstGeom>
          <a:solidFill>
            <a:srgbClr val="FF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1800" b="1" u="none"/>
              <a:t>Penyelenggaraan pembukuan dengan menggunakan bahasa Inggris dan satuan mata uang Dollar AS oleh WP harus terlebih dahulu mendapat izin tertulis dari Menteri Keuangan, kecuali bagi WP dalam rangka Kontrak Karya atau WP dalam rangka Kontraktor Kontrak Kerja Sama;</a:t>
            </a:r>
            <a:r>
              <a:rPr lang="en-US" altLang="en-US" sz="1800" u="none"/>
              <a:t> </a:t>
            </a:r>
          </a:p>
        </p:txBody>
      </p:sp>
      <p:sp>
        <p:nvSpPr>
          <p:cNvPr id="385036" name="AutoShape 12"/>
          <p:cNvSpPr>
            <a:spLocks noChangeArrowheads="1"/>
          </p:cNvSpPr>
          <p:nvPr/>
        </p:nvSpPr>
        <p:spPr bwMode="auto">
          <a:xfrm>
            <a:off x="6156325" y="692150"/>
            <a:ext cx="503238"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5037" name="Rectangle 13"/>
          <p:cNvSpPr>
            <a:spLocks noChangeArrowheads="1"/>
          </p:cNvSpPr>
          <p:nvPr/>
        </p:nvSpPr>
        <p:spPr bwMode="auto">
          <a:xfrm>
            <a:off x="250825" y="5516563"/>
            <a:ext cx="8642350" cy="925512"/>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t>Apabila jangka waktu tsb telah lewat dan belum ada keputusan maka permohonan dianggap diterima dan Kepala Kantor Wilayah atas nama Menkeu menerbitkan keputusan pemberian izin.</a:t>
            </a:r>
          </a:p>
        </p:txBody>
      </p:sp>
      <p:sp>
        <p:nvSpPr>
          <p:cNvPr id="385038" name="AutoShape 14"/>
          <p:cNvSpPr>
            <a:spLocks noChangeArrowheads="1"/>
          </p:cNvSpPr>
          <p:nvPr/>
        </p:nvSpPr>
        <p:spPr bwMode="auto">
          <a:xfrm>
            <a:off x="466725" y="188913"/>
            <a:ext cx="288925" cy="360362"/>
          </a:xfrm>
          <a:prstGeom prst="smileyFace">
            <a:avLst>
              <a:gd name="adj" fmla="val 4653"/>
            </a:avLst>
          </a:prstGeom>
          <a:solidFill>
            <a:srgbClr val="51EB1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5026"/>
                                        </p:tgtEl>
                                        <p:attrNameLst>
                                          <p:attrName>style.visibility</p:attrName>
                                        </p:attrNameLst>
                                      </p:cBhvr>
                                      <p:to>
                                        <p:strVal val="visible"/>
                                      </p:to>
                                    </p:set>
                                    <p:anim calcmode="lin" valueType="num">
                                      <p:cBhvr additive="base">
                                        <p:cTn id="7" dur="500" fill="hold"/>
                                        <p:tgtEl>
                                          <p:spTgt spid="385026"/>
                                        </p:tgtEl>
                                        <p:attrNameLst>
                                          <p:attrName>ppt_x</p:attrName>
                                        </p:attrNameLst>
                                      </p:cBhvr>
                                      <p:tavLst>
                                        <p:tav tm="0">
                                          <p:val>
                                            <p:strVal val="0-#ppt_w/2"/>
                                          </p:val>
                                        </p:tav>
                                        <p:tav tm="100000">
                                          <p:val>
                                            <p:strVal val="#ppt_x"/>
                                          </p:val>
                                        </p:tav>
                                      </p:tavLst>
                                    </p:anim>
                                    <p:anim calcmode="lin" valueType="num">
                                      <p:cBhvr additive="base">
                                        <p:cTn id="8" dur="500" fill="hold"/>
                                        <p:tgtEl>
                                          <p:spTgt spid="38502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5032"/>
                                        </p:tgtEl>
                                        <p:attrNameLst>
                                          <p:attrName>style.visibility</p:attrName>
                                        </p:attrNameLst>
                                      </p:cBhvr>
                                      <p:to>
                                        <p:strVal val="visible"/>
                                      </p:to>
                                    </p:set>
                                    <p:anim calcmode="lin" valueType="num">
                                      <p:cBhvr additive="base">
                                        <p:cTn id="13" dur="500" fill="hold"/>
                                        <p:tgtEl>
                                          <p:spTgt spid="385032"/>
                                        </p:tgtEl>
                                        <p:attrNameLst>
                                          <p:attrName>ppt_x</p:attrName>
                                        </p:attrNameLst>
                                      </p:cBhvr>
                                      <p:tavLst>
                                        <p:tav tm="0">
                                          <p:val>
                                            <p:strVal val="0-#ppt_w/2"/>
                                          </p:val>
                                        </p:tav>
                                        <p:tav tm="100000">
                                          <p:val>
                                            <p:strVal val="#ppt_x"/>
                                          </p:val>
                                        </p:tav>
                                      </p:tavLst>
                                    </p:anim>
                                    <p:anim calcmode="lin" valueType="num">
                                      <p:cBhvr additive="base">
                                        <p:cTn id="14" dur="500" fill="hold"/>
                                        <p:tgtEl>
                                          <p:spTgt spid="38503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85031"/>
                                        </p:tgtEl>
                                        <p:attrNameLst>
                                          <p:attrName>style.visibility</p:attrName>
                                        </p:attrNameLst>
                                      </p:cBhvr>
                                      <p:to>
                                        <p:strVal val="visible"/>
                                      </p:to>
                                    </p:set>
                                    <p:anim calcmode="lin" valueType="num">
                                      <p:cBhvr additive="base">
                                        <p:cTn id="19" dur="500" fill="hold"/>
                                        <p:tgtEl>
                                          <p:spTgt spid="385031"/>
                                        </p:tgtEl>
                                        <p:attrNameLst>
                                          <p:attrName>ppt_x</p:attrName>
                                        </p:attrNameLst>
                                      </p:cBhvr>
                                      <p:tavLst>
                                        <p:tav tm="0">
                                          <p:val>
                                            <p:strVal val="0-#ppt_w/2"/>
                                          </p:val>
                                        </p:tav>
                                        <p:tav tm="100000">
                                          <p:val>
                                            <p:strVal val="#ppt_x"/>
                                          </p:val>
                                        </p:tav>
                                      </p:tavLst>
                                    </p:anim>
                                    <p:anim calcmode="lin" valueType="num">
                                      <p:cBhvr additive="base">
                                        <p:cTn id="20" dur="500" fill="hold"/>
                                        <p:tgtEl>
                                          <p:spTgt spid="38503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85034"/>
                                        </p:tgtEl>
                                        <p:attrNameLst>
                                          <p:attrName>style.visibility</p:attrName>
                                        </p:attrNameLst>
                                      </p:cBhvr>
                                      <p:to>
                                        <p:strVal val="visible"/>
                                      </p:to>
                                    </p:set>
                                    <p:anim calcmode="lin" valueType="num">
                                      <p:cBhvr additive="base">
                                        <p:cTn id="25" dur="500" fill="hold"/>
                                        <p:tgtEl>
                                          <p:spTgt spid="385034"/>
                                        </p:tgtEl>
                                        <p:attrNameLst>
                                          <p:attrName>ppt_x</p:attrName>
                                        </p:attrNameLst>
                                      </p:cBhvr>
                                      <p:tavLst>
                                        <p:tav tm="0">
                                          <p:val>
                                            <p:strVal val="0-#ppt_w/2"/>
                                          </p:val>
                                        </p:tav>
                                        <p:tav tm="100000">
                                          <p:val>
                                            <p:strVal val="#ppt_x"/>
                                          </p:val>
                                        </p:tav>
                                      </p:tavLst>
                                    </p:anim>
                                    <p:anim calcmode="lin" valueType="num">
                                      <p:cBhvr additive="base">
                                        <p:cTn id="26" dur="500" fill="hold"/>
                                        <p:tgtEl>
                                          <p:spTgt spid="3850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26" grpId="0" animBg="1" autoUpdateAnimBg="0"/>
      <p:bldP spid="385031" grpId="0" animBg="1" autoUpdateAnimBg="0"/>
      <p:bldP spid="385032" grpId="0" animBg="1" autoUpdateAnimBg="0"/>
      <p:bldP spid="385034"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838200" y="152400"/>
            <a:ext cx="7315200" cy="533400"/>
          </a:xfrm>
          <a:ln w="38100">
            <a:solidFill>
              <a:schemeClr val="accent2"/>
            </a:solidFill>
            <a:miter lim="800000"/>
            <a:headEnd/>
            <a:tailEnd/>
          </a:ln>
        </p:spPr>
        <p:txBody>
          <a:bodyPr/>
          <a:lstStyle/>
          <a:p>
            <a:r>
              <a:rPr lang="en-US" altLang="en-US" sz="2800">
                <a:latin typeface="Tahoma" panose="020B0604030504040204" pitchFamily="34" charset="0"/>
              </a:rPr>
              <a:t>KETENTUAN MENGENAI PENCATATAN</a:t>
            </a:r>
          </a:p>
        </p:txBody>
      </p:sp>
      <p:sp>
        <p:nvSpPr>
          <p:cNvPr id="103427" name="AutoShape 3"/>
          <p:cNvSpPr>
            <a:spLocks noChangeArrowheads="1"/>
          </p:cNvSpPr>
          <p:nvPr/>
        </p:nvSpPr>
        <p:spPr bwMode="auto">
          <a:xfrm>
            <a:off x="3886200" y="914400"/>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428" name="Rectangle 4"/>
          <p:cNvSpPr>
            <a:spLocks noChangeArrowheads="1"/>
          </p:cNvSpPr>
          <p:nvPr/>
        </p:nvSpPr>
        <p:spPr bwMode="auto">
          <a:xfrm>
            <a:off x="533400" y="1524000"/>
            <a:ext cx="79248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harus diselenggarakan dengan memperhatikan itikad baik dan </a:t>
            </a:r>
            <a:r>
              <a:rPr lang="en-US" altLang="en-US" sz="2000" u="none">
                <a:solidFill>
                  <a:schemeClr val="accent2"/>
                </a:solidFill>
                <a:latin typeface="Tahoma" panose="020B0604030504040204" pitchFamily="34" charset="0"/>
              </a:rPr>
              <a:t>mencerminkan keadaan atau kegiatan usaha yang sebenarnya</a:t>
            </a:r>
          </a:p>
        </p:txBody>
      </p:sp>
      <p:sp>
        <p:nvSpPr>
          <p:cNvPr id="103429" name="Rectangle 5"/>
          <p:cNvSpPr>
            <a:spLocks noChangeArrowheads="1"/>
          </p:cNvSpPr>
          <p:nvPr/>
        </p:nvSpPr>
        <p:spPr bwMode="auto">
          <a:xfrm>
            <a:off x="228600" y="2413000"/>
            <a:ext cx="8686800" cy="101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harus diselenggarakan di Indonesia dengan menggunakan huruf Latin, angka Arab, satuan mata uang Rupiah, dan disusun dalam bahasa Indonesia atau dalam bahasa asing yang diizinkan oleh Menteri Keuangan</a:t>
            </a:r>
          </a:p>
        </p:txBody>
      </p:sp>
      <p:sp>
        <p:nvSpPr>
          <p:cNvPr id="103434" name="Rectangle 10"/>
          <p:cNvSpPr>
            <a:spLocks noChangeArrowheads="1"/>
          </p:cNvSpPr>
          <p:nvPr/>
        </p:nvSpPr>
        <p:spPr bwMode="auto">
          <a:xfrm>
            <a:off x="4953000" y="762000"/>
            <a:ext cx="26670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u="none">
                <a:latin typeface="Tahoma" panose="020B0604030504040204" pitchFamily="34" charset="0"/>
              </a:rPr>
              <a:t>Pasal 28 UU KUP</a:t>
            </a:r>
          </a:p>
        </p:txBody>
      </p:sp>
      <p:sp>
        <p:nvSpPr>
          <p:cNvPr id="103435" name="Rectangle 11"/>
          <p:cNvSpPr>
            <a:spLocks noChangeArrowheads="1"/>
          </p:cNvSpPr>
          <p:nvPr/>
        </p:nvSpPr>
        <p:spPr bwMode="auto">
          <a:xfrm>
            <a:off x="228600" y="3556000"/>
            <a:ext cx="8610600" cy="16256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Pencatatan terdiri dari data yang dikumpulkan secara teratur tentang peredaran atau penerimaan bruto dan atau penghasilan bruto sebagai dasar untuk menghitung jumlah pajak yang terutang, termasuk penghasilan yang bukan objek pajak dan atau yang dikenakan pajak yang bersifat final</a:t>
            </a:r>
          </a:p>
        </p:txBody>
      </p:sp>
      <p:sp>
        <p:nvSpPr>
          <p:cNvPr id="103436" name="AutoShape 12"/>
          <p:cNvSpPr>
            <a:spLocks noChangeArrowheads="1"/>
          </p:cNvSpPr>
          <p:nvPr/>
        </p:nvSpPr>
        <p:spPr bwMode="auto">
          <a:xfrm>
            <a:off x="395288" y="1412875"/>
            <a:ext cx="288925" cy="28733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1</a:t>
            </a:r>
          </a:p>
        </p:txBody>
      </p:sp>
      <p:sp>
        <p:nvSpPr>
          <p:cNvPr id="103437" name="AutoShape 13"/>
          <p:cNvSpPr>
            <a:spLocks noChangeArrowheads="1"/>
          </p:cNvSpPr>
          <p:nvPr/>
        </p:nvSpPr>
        <p:spPr bwMode="auto">
          <a:xfrm>
            <a:off x="107950" y="2276475"/>
            <a:ext cx="288925" cy="28733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2</a:t>
            </a:r>
          </a:p>
        </p:txBody>
      </p:sp>
      <p:sp>
        <p:nvSpPr>
          <p:cNvPr id="103438" name="AutoShape 14"/>
          <p:cNvSpPr>
            <a:spLocks noChangeArrowheads="1"/>
          </p:cNvSpPr>
          <p:nvPr/>
        </p:nvSpPr>
        <p:spPr bwMode="auto">
          <a:xfrm>
            <a:off x="107950" y="3502025"/>
            <a:ext cx="288925" cy="28733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3426"/>
                                        </p:tgtEl>
                                        <p:attrNameLst>
                                          <p:attrName>style.visibility</p:attrName>
                                        </p:attrNameLst>
                                      </p:cBhvr>
                                      <p:to>
                                        <p:strVal val="visible"/>
                                      </p:to>
                                    </p:set>
                                    <p:anim calcmode="lin" valueType="num">
                                      <p:cBhvr additive="base">
                                        <p:cTn id="7" dur="500" fill="hold"/>
                                        <p:tgtEl>
                                          <p:spTgt spid="103426"/>
                                        </p:tgtEl>
                                        <p:attrNameLst>
                                          <p:attrName>ppt_x</p:attrName>
                                        </p:attrNameLst>
                                      </p:cBhvr>
                                      <p:tavLst>
                                        <p:tav tm="0">
                                          <p:val>
                                            <p:strVal val="0-#ppt_w/2"/>
                                          </p:val>
                                        </p:tav>
                                        <p:tav tm="100000">
                                          <p:val>
                                            <p:strVal val="#ppt_x"/>
                                          </p:val>
                                        </p:tav>
                                      </p:tavLst>
                                    </p:anim>
                                    <p:anim calcmode="lin" valueType="num">
                                      <p:cBhvr additive="base">
                                        <p:cTn id="8" dur="500" fill="hold"/>
                                        <p:tgtEl>
                                          <p:spTgt spid="10342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3427"/>
                                        </p:tgtEl>
                                        <p:attrNameLst>
                                          <p:attrName>style.visibility</p:attrName>
                                        </p:attrNameLst>
                                      </p:cBhvr>
                                      <p:to>
                                        <p:strVal val="visible"/>
                                      </p:to>
                                    </p:set>
                                    <p:anim calcmode="lin" valueType="num">
                                      <p:cBhvr additive="base">
                                        <p:cTn id="13" dur="500" fill="hold"/>
                                        <p:tgtEl>
                                          <p:spTgt spid="103427"/>
                                        </p:tgtEl>
                                        <p:attrNameLst>
                                          <p:attrName>ppt_x</p:attrName>
                                        </p:attrNameLst>
                                      </p:cBhvr>
                                      <p:tavLst>
                                        <p:tav tm="0">
                                          <p:val>
                                            <p:strVal val="0-#ppt_w/2"/>
                                          </p:val>
                                        </p:tav>
                                        <p:tav tm="100000">
                                          <p:val>
                                            <p:strVal val="#ppt_x"/>
                                          </p:val>
                                        </p:tav>
                                      </p:tavLst>
                                    </p:anim>
                                    <p:anim calcmode="lin" valueType="num">
                                      <p:cBhvr additive="base">
                                        <p:cTn id="14" dur="500" fill="hold"/>
                                        <p:tgtEl>
                                          <p:spTgt spid="10342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3428"/>
                                        </p:tgtEl>
                                        <p:attrNameLst>
                                          <p:attrName>style.visibility</p:attrName>
                                        </p:attrNameLst>
                                      </p:cBhvr>
                                      <p:to>
                                        <p:strVal val="visible"/>
                                      </p:to>
                                    </p:set>
                                    <p:anim calcmode="lin" valueType="num">
                                      <p:cBhvr additive="base">
                                        <p:cTn id="19" dur="500" fill="hold"/>
                                        <p:tgtEl>
                                          <p:spTgt spid="103428"/>
                                        </p:tgtEl>
                                        <p:attrNameLst>
                                          <p:attrName>ppt_x</p:attrName>
                                        </p:attrNameLst>
                                      </p:cBhvr>
                                      <p:tavLst>
                                        <p:tav tm="0">
                                          <p:val>
                                            <p:strVal val="0-#ppt_w/2"/>
                                          </p:val>
                                        </p:tav>
                                        <p:tav tm="100000">
                                          <p:val>
                                            <p:strVal val="#ppt_x"/>
                                          </p:val>
                                        </p:tav>
                                      </p:tavLst>
                                    </p:anim>
                                    <p:anim calcmode="lin" valueType="num">
                                      <p:cBhvr additive="base">
                                        <p:cTn id="20" dur="500" fill="hold"/>
                                        <p:tgtEl>
                                          <p:spTgt spid="10342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3429"/>
                                        </p:tgtEl>
                                        <p:attrNameLst>
                                          <p:attrName>style.visibility</p:attrName>
                                        </p:attrNameLst>
                                      </p:cBhvr>
                                      <p:to>
                                        <p:strVal val="visible"/>
                                      </p:to>
                                    </p:set>
                                    <p:anim calcmode="lin" valueType="num">
                                      <p:cBhvr additive="base">
                                        <p:cTn id="25" dur="500" fill="hold"/>
                                        <p:tgtEl>
                                          <p:spTgt spid="103429"/>
                                        </p:tgtEl>
                                        <p:attrNameLst>
                                          <p:attrName>ppt_x</p:attrName>
                                        </p:attrNameLst>
                                      </p:cBhvr>
                                      <p:tavLst>
                                        <p:tav tm="0">
                                          <p:val>
                                            <p:strVal val="0-#ppt_w/2"/>
                                          </p:val>
                                        </p:tav>
                                        <p:tav tm="100000">
                                          <p:val>
                                            <p:strVal val="#ppt_x"/>
                                          </p:val>
                                        </p:tav>
                                      </p:tavLst>
                                    </p:anim>
                                    <p:anim calcmode="lin" valueType="num">
                                      <p:cBhvr additive="base">
                                        <p:cTn id="26" dur="500" fill="hold"/>
                                        <p:tgtEl>
                                          <p:spTgt spid="10342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3434"/>
                                        </p:tgtEl>
                                        <p:attrNameLst>
                                          <p:attrName>style.visibility</p:attrName>
                                        </p:attrNameLst>
                                      </p:cBhvr>
                                      <p:to>
                                        <p:strVal val="visible"/>
                                      </p:to>
                                    </p:set>
                                    <p:anim calcmode="lin" valueType="num">
                                      <p:cBhvr additive="base">
                                        <p:cTn id="31" dur="500" fill="hold"/>
                                        <p:tgtEl>
                                          <p:spTgt spid="103434"/>
                                        </p:tgtEl>
                                        <p:attrNameLst>
                                          <p:attrName>ppt_x</p:attrName>
                                        </p:attrNameLst>
                                      </p:cBhvr>
                                      <p:tavLst>
                                        <p:tav tm="0">
                                          <p:val>
                                            <p:strVal val="0-#ppt_w/2"/>
                                          </p:val>
                                        </p:tav>
                                        <p:tav tm="100000">
                                          <p:val>
                                            <p:strVal val="#ppt_x"/>
                                          </p:val>
                                        </p:tav>
                                      </p:tavLst>
                                    </p:anim>
                                    <p:anim calcmode="lin" valueType="num">
                                      <p:cBhvr additive="base">
                                        <p:cTn id="32" dur="500" fill="hold"/>
                                        <p:tgtEl>
                                          <p:spTgt spid="10343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3435"/>
                                        </p:tgtEl>
                                        <p:attrNameLst>
                                          <p:attrName>style.visibility</p:attrName>
                                        </p:attrNameLst>
                                      </p:cBhvr>
                                      <p:to>
                                        <p:strVal val="visible"/>
                                      </p:to>
                                    </p:set>
                                    <p:anim calcmode="lin" valueType="num">
                                      <p:cBhvr additive="base">
                                        <p:cTn id="37" dur="500" fill="hold"/>
                                        <p:tgtEl>
                                          <p:spTgt spid="103435"/>
                                        </p:tgtEl>
                                        <p:attrNameLst>
                                          <p:attrName>ppt_x</p:attrName>
                                        </p:attrNameLst>
                                      </p:cBhvr>
                                      <p:tavLst>
                                        <p:tav tm="0">
                                          <p:val>
                                            <p:strVal val="0-#ppt_w/2"/>
                                          </p:val>
                                        </p:tav>
                                        <p:tav tm="100000">
                                          <p:val>
                                            <p:strVal val="#ppt_x"/>
                                          </p:val>
                                        </p:tav>
                                      </p:tavLst>
                                    </p:anim>
                                    <p:anim calcmode="lin" valueType="num">
                                      <p:cBhvr additive="base">
                                        <p:cTn id="38" dur="500" fill="hold"/>
                                        <p:tgtEl>
                                          <p:spTgt spid="1034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animBg="1" autoUpdateAnimBg="0"/>
      <p:bldP spid="103427" grpId="0" animBg="1"/>
      <p:bldP spid="103428" grpId="0" animBg="1" autoUpdateAnimBg="0"/>
      <p:bldP spid="103429" grpId="0" animBg="1" autoUpdateAnimBg="0"/>
      <p:bldP spid="103434" grpId="0" animBg="1" autoUpdateAnimBg="0"/>
      <p:bldP spid="103435"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1763713" y="115888"/>
            <a:ext cx="5184775" cy="536575"/>
          </a:xfrm>
          <a:ln w="28575">
            <a:solidFill>
              <a:schemeClr val="accent2"/>
            </a:solidFill>
            <a:miter lim="800000"/>
            <a:headEnd/>
            <a:tailEnd/>
          </a:ln>
        </p:spPr>
        <p:txBody>
          <a:bodyPr/>
          <a:lstStyle/>
          <a:p>
            <a:r>
              <a:rPr lang="en-US" altLang="en-US" sz="3200" b="1">
                <a:latin typeface="Lucida Console" panose="020B0609040504020204" pitchFamily="49" charset="0"/>
              </a:rPr>
              <a:t>PENYIMPANAN DOKUMEN</a:t>
            </a:r>
          </a:p>
        </p:txBody>
      </p:sp>
      <p:sp>
        <p:nvSpPr>
          <p:cNvPr id="105475" name="AutoShape 3"/>
          <p:cNvSpPr>
            <a:spLocks noChangeArrowheads="1"/>
          </p:cNvSpPr>
          <p:nvPr/>
        </p:nvSpPr>
        <p:spPr bwMode="auto">
          <a:xfrm>
            <a:off x="3886200" y="620713"/>
            <a:ext cx="685800" cy="4778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476" name="Rectangle 4"/>
          <p:cNvSpPr>
            <a:spLocks noChangeArrowheads="1"/>
          </p:cNvSpPr>
          <p:nvPr/>
        </p:nvSpPr>
        <p:spPr bwMode="auto">
          <a:xfrm>
            <a:off x="323850" y="1196975"/>
            <a:ext cx="8351838" cy="2568575"/>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b="1" u="none"/>
              <a:t>Buku, catatan, dan dokumen yang menjadi dasar pembukuan atau pencatatan dan dokumen lain termasuk hasil pengolahan data dari pembukuan yang dikelola secara elektronik atau secara program aplikasi on-line wajib disimpan selama 10 (sepuluh) tahun di Indonesia, yaitu di tempat kegiatan atau tempat tinggal Wajib Pajak orang pribadi, atau di tempat kedudukan Wajib Pajak badan.</a:t>
            </a:r>
          </a:p>
        </p:txBody>
      </p:sp>
      <p:sp>
        <p:nvSpPr>
          <p:cNvPr id="105477" name="Rectangle 5"/>
          <p:cNvSpPr>
            <a:spLocks noChangeArrowheads="1"/>
          </p:cNvSpPr>
          <p:nvPr/>
        </p:nvSpPr>
        <p:spPr bwMode="auto">
          <a:xfrm>
            <a:off x="5407025" y="692150"/>
            <a:ext cx="3341688" cy="360363"/>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28 angka 11 UU KUP</a:t>
            </a:r>
          </a:p>
        </p:txBody>
      </p:sp>
      <p:sp>
        <p:nvSpPr>
          <p:cNvPr id="105478" name="Rectangle 6"/>
          <p:cNvSpPr>
            <a:spLocks noChangeArrowheads="1"/>
          </p:cNvSpPr>
          <p:nvPr/>
        </p:nvSpPr>
        <p:spPr bwMode="auto">
          <a:xfrm>
            <a:off x="611188" y="3898900"/>
            <a:ext cx="7777162" cy="284797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sv-SE" altLang="en-US" sz="1800" b="1" u="none"/>
              <a:t>Kurun waktu 10 (sepuluh) tahun penyimpanan buku, catatan, dan dokumen yang menjadi dasar pembukuan atau pencatatan adalah sesuai dengan ketentuan yang mengatur mengenai batas daluwarsa penyidikan tindak pidana di bidang perpajakan. Penyimpanan buku, catatan, dan dokumen yang menjadi dasar pembukuan atau pencatatan dan dokumen lain termasuk yang diselenggarakan secara program aplikasi </a:t>
            </a:r>
            <a:r>
              <a:rPr lang="sv-SE" altLang="en-US" sz="1800" b="1" i="1" u="none"/>
              <a:t>on-line</a:t>
            </a:r>
            <a:r>
              <a:rPr lang="sv-SE" altLang="en-US" sz="1800" b="1" u="none"/>
              <a:t> harus dilakukan dengan memperhatikan faktor keamanan, kelayakan, dan kewajaran penyimpanan.</a:t>
            </a:r>
            <a:r>
              <a:rPr lang="en-US" altLang="en-US" sz="1800" b="1" u="none"/>
              <a:t> </a:t>
            </a:r>
          </a:p>
        </p:txBody>
      </p:sp>
      <p:sp>
        <p:nvSpPr>
          <p:cNvPr id="105479" name="AutoShape 7"/>
          <p:cNvSpPr>
            <a:spLocks noChangeArrowheads="1"/>
          </p:cNvSpPr>
          <p:nvPr/>
        </p:nvSpPr>
        <p:spPr bwMode="auto">
          <a:xfrm>
            <a:off x="466725" y="3789363"/>
            <a:ext cx="360363" cy="28733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5474"/>
                                        </p:tgtEl>
                                        <p:attrNameLst>
                                          <p:attrName>style.visibility</p:attrName>
                                        </p:attrNameLst>
                                      </p:cBhvr>
                                      <p:to>
                                        <p:strVal val="visible"/>
                                      </p:to>
                                    </p:set>
                                    <p:anim calcmode="lin" valueType="num">
                                      <p:cBhvr additive="base">
                                        <p:cTn id="7" dur="500" fill="hold"/>
                                        <p:tgtEl>
                                          <p:spTgt spid="105474"/>
                                        </p:tgtEl>
                                        <p:attrNameLst>
                                          <p:attrName>ppt_x</p:attrName>
                                        </p:attrNameLst>
                                      </p:cBhvr>
                                      <p:tavLst>
                                        <p:tav tm="0">
                                          <p:val>
                                            <p:strVal val="0-#ppt_w/2"/>
                                          </p:val>
                                        </p:tav>
                                        <p:tav tm="100000">
                                          <p:val>
                                            <p:strVal val="#ppt_x"/>
                                          </p:val>
                                        </p:tav>
                                      </p:tavLst>
                                    </p:anim>
                                    <p:anim calcmode="lin" valueType="num">
                                      <p:cBhvr additive="base">
                                        <p:cTn id="8" dur="500" fill="hold"/>
                                        <p:tgtEl>
                                          <p:spTgt spid="10547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5475"/>
                                        </p:tgtEl>
                                        <p:attrNameLst>
                                          <p:attrName>style.visibility</p:attrName>
                                        </p:attrNameLst>
                                      </p:cBhvr>
                                      <p:to>
                                        <p:strVal val="visible"/>
                                      </p:to>
                                    </p:set>
                                    <p:anim calcmode="lin" valueType="num">
                                      <p:cBhvr additive="base">
                                        <p:cTn id="13" dur="500" fill="hold"/>
                                        <p:tgtEl>
                                          <p:spTgt spid="105475"/>
                                        </p:tgtEl>
                                        <p:attrNameLst>
                                          <p:attrName>ppt_x</p:attrName>
                                        </p:attrNameLst>
                                      </p:cBhvr>
                                      <p:tavLst>
                                        <p:tav tm="0">
                                          <p:val>
                                            <p:strVal val="0-#ppt_w/2"/>
                                          </p:val>
                                        </p:tav>
                                        <p:tav tm="100000">
                                          <p:val>
                                            <p:strVal val="#ppt_x"/>
                                          </p:val>
                                        </p:tav>
                                      </p:tavLst>
                                    </p:anim>
                                    <p:anim calcmode="lin" valueType="num">
                                      <p:cBhvr additive="base">
                                        <p:cTn id="14" dur="500" fill="hold"/>
                                        <p:tgtEl>
                                          <p:spTgt spid="10547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5476"/>
                                        </p:tgtEl>
                                        <p:attrNameLst>
                                          <p:attrName>style.visibility</p:attrName>
                                        </p:attrNameLst>
                                      </p:cBhvr>
                                      <p:to>
                                        <p:strVal val="visible"/>
                                      </p:to>
                                    </p:set>
                                    <p:anim calcmode="lin" valueType="num">
                                      <p:cBhvr additive="base">
                                        <p:cTn id="19" dur="500" fill="hold"/>
                                        <p:tgtEl>
                                          <p:spTgt spid="105476"/>
                                        </p:tgtEl>
                                        <p:attrNameLst>
                                          <p:attrName>ppt_x</p:attrName>
                                        </p:attrNameLst>
                                      </p:cBhvr>
                                      <p:tavLst>
                                        <p:tav tm="0">
                                          <p:val>
                                            <p:strVal val="0-#ppt_w/2"/>
                                          </p:val>
                                        </p:tav>
                                        <p:tav tm="100000">
                                          <p:val>
                                            <p:strVal val="#ppt_x"/>
                                          </p:val>
                                        </p:tav>
                                      </p:tavLst>
                                    </p:anim>
                                    <p:anim calcmode="lin" valueType="num">
                                      <p:cBhvr additive="base">
                                        <p:cTn id="20" dur="500" fill="hold"/>
                                        <p:tgtEl>
                                          <p:spTgt spid="1054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animBg="1" autoUpdateAnimBg="0"/>
      <p:bldP spid="105475" grpId="0" animBg="1"/>
      <p:bldP spid="105476" grpId="0" animBg="1"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973138" y="76200"/>
            <a:ext cx="7199312" cy="615950"/>
          </a:xfrm>
          <a:ln w="28575">
            <a:solidFill>
              <a:schemeClr val="accent2"/>
            </a:solidFill>
            <a:miter lim="800000"/>
            <a:headEnd/>
            <a:tailEnd/>
          </a:ln>
        </p:spPr>
        <p:txBody>
          <a:bodyPr/>
          <a:lstStyle/>
          <a:p>
            <a:pPr>
              <a:lnSpc>
                <a:spcPct val="80000"/>
              </a:lnSpc>
            </a:pPr>
            <a:r>
              <a:rPr lang="en-US" altLang="en-US" sz="2400" b="1">
                <a:latin typeface="Lucida Console" panose="020B0609040504020204" pitchFamily="49" charset="0"/>
              </a:rPr>
              <a:t>SANKSI BERKAITAN DENGAN KEWAJIBAN PEMBUKUAN DAN PENCATATAN</a:t>
            </a:r>
          </a:p>
        </p:txBody>
      </p:sp>
      <p:sp>
        <p:nvSpPr>
          <p:cNvPr id="106500" name="Rectangle 4"/>
          <p:cNvSpPr>
            <a:spLocks noChangeArrowheads="1"/>
          </p:cNvSpPr>
          <p:nvPr/>
        </p:nvSpPr>
        <p:spPr bwMode="auto">
          <a:xfrm>
            <a:off x="381000" y="739775"/>
            <a:ext cx="2678113" cy="385763"/>
          </a:xfrm>
          <a:prstGeom prst="rect">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b="1" u="none">
                <a:latin typeface="Tahoma" panose="020B0604030504040204" pitchFamily="34" charset="0"/>
              </a:rPr>
              <a:t>ADMINISTRASI</a:t>
            </a:r>
          </a:p>
        </p:txBody>
      </p:sp>
      <p:sp>
        <p:nvSpPr>
          <p:cNvPr id="106502" name="Rectangle 6"/>
          <p:cNvSpPr>
            <a:spLocks noChangeArrowheads="1"/>
          </p:cNvSpPr>
          <p:nvPr/>
        </p:nvSpPr>
        <p:spPr bwMode="auto">
          <a:xfrm>
            <a:off x="6484938" y="762000"/>
            <a:ext cx="1974850" cy="363538"/>
          </a:xfrm>
          <a:prstGeom prst="rect">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b="1" u="none">
                <a:latin typeface="Tahoma" panose="020B0604030504040204" pitchFamily="34" charset="0"/>
              </a:rPr>
              <a:t>PIDANA</a:t>
            </a:r>
          </a:p>
        </p:txBody>
      </p:sp>
      <p:sp>
        <p:nvSpPr>
          <p:cNvPr id="106503" name="Rectangle 7"/>
          <p:cNvSpPr>
            <a:spLocks noChangeArrowheads="1"/>
          </p:cNvSpPr>
          <p:nvPr/>
        </p:nvSpPr>
        <p:spPr bwMode="auto">
          <a:xfrm>
            <a:off x="80963" y="1052513"/>
            <a:ext cx="3051175" cy="17494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b="1" u="none">
                <a:latin typeface="Arial Narrow" panose="020B0606020202030204" pitchFamily="34" charset="0"/>
              </a:rPr>
              <a:t>apabila kewajiban sebagaimana dimaksud dalam </a:t>
            </a:r>
            <a:r>
              <a:rPr lang="en-US" altLang="en-US" sz="1800" b="1" u="none">
                <a:solidFill>
                  <a:schemeClr val="accent2"/>
                </a:solidFill>
                <a:latin typeface="Arial Narrow" panose="020B0606020202030204" pitchFamily="34" charset="0"/>
              </a:rPr>
              <a:t>Pasal 28 (Pembukuan)</a:t>
            </a:r>
            <a:r>
              <a:rPr lang="en-US" altLang="en-US" sz="1800" b="1" u="none">
                <a:latin typeface="Arial Narrow" panose="020B0606020202030204" pitchFamily="34" charset="0"/>
              </a:rPr>
              <a:t> </a:t>
            </a:r>
            <a:r>
              <a:rPr lang="en-US" altLang="en-US" sz="1800" b="1" i="1" u="none">
                <a:latin typeface="Arial Narrow" panose="020B0606020202030204" pitchFamily="34" charset="0"/>
              </a:rPr>
              <a:t>atau</a:t>
            </a:r>
            <a:r>
              <a:rPr lang="en-US" altLang="en-US" sz="1800" b="1" u="none">
                <a:latin typeface="Arial Narrow" panose="020B0606020202030204" pitchFamily="34" charset="0"/>
              </a:rPr>
              <a:t> Pasal 29 (Pemeriksaan) tidak dipenuhi, sehingga tidak dapat diketahui besarnya pajak yang terutang</a:t>
            </a:r>
          </a:p>
        </p:txBody>
      </p:sp>
      <p:sp>
        <p:nvSpPr>
          <p:cNvPr id="106504" name="AutoShape 8"/>
          <p:cNvSpPr>
            <a:spLocks noChangeArrowheads="1"/>
          </p:cNvSpPr>
          <p:nvPr/>
        </p:nvSpPr>
        <p:spPr bwMode="auto">
          <a:xfrm>
            <a:off x="1403350" y="2708275"/>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506" name="Rectangle 10"/>
          <p:cNvSpPr>
            <a:spLocks noChangeArrowheads="1"/>
          </p:cNvSpPr>
          <p:nvPr/>
        </p:nvSpPr>
        <p:spPr bwMode="auto">
          <a:xfrm>
            <a:off x="34925" y="2924175"/>
            <a:ext cx="3095625" cy="3122613"/>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b="1" u="none">
                <a:latin typeface="Arial Narrow" panose="020B0606020202030204" pitchFamily="34" charset="0"/>
              </a:rPr>
              <a:t>berupa </a:t>
            </a:r>
            <a:r>
              <a:rPr lang="en-US" altLang="en-US" sz="1800" b="1" u="none">
                <a:solidFill>
                  <a:schemeClr val="accent2"/>
                </a:solidFill>
                <a:latin typeface="Arial Narrow" panose="020B0606020202030204" pitchFamily="34" charset="0"/>
              </a:rPr>
              <a:t>kenaikan</a:t>
            </a:r>
            <a:r>
              <a:rPr lang="en-US" altLang="en-US" sz="1800" b="1" u="none">
                <a:latin typeface="Arial Narrow" panose="020B0606020202030204" pitchFamily="34" charset="0"/>
              </a:rPr>
              <a:t> sebesar :</a:t>
            </a:r>
            <a:r>
              <a:rPr lang="en-US" altLang="en-US" sz="1800" b="1" u="none">
                <a:solidFill>
                  <a:schemeClr val="accent2"/>
                </a:solidFill>
                <a:latin typeface="Arial Narrow" panose="020B0606020202030204" pitchFamily="34" charset="0"/>
              </a:rPr>
              <a:t>50 %</a:t>
            </a:r>
            <a:r>
              <a:rPr lang="en-US" altLang="en-US" sz="1800" b="1" u="none">
                <a:latin typeface="Arial Narrow" panose="020B0606020202030204" pitchFamily="34" charset="0"/>
              </a:rPr>
              <a:t> dari PPh yang tidak atau kurang dibayar;</a:t>
            </a:r>
            <a:r>
              <a:rPr lang="en-US" altLang="en-US" sz="1800" b="1" u="none">
                <a:solidFill>
                  <a:schemeClr val="accent2"/>
                </a:solidFill>
                <a:latin typeface="Arial Narrow" panose="020B0606020202030204" pitchFamily="34" charset="0"/>
              </a:rPr>
              <a:t>100 %</a:t>
            </a:r>
            <a:r>
              <a:rPr lang="en-US" altLang="en-US" sz="1800" b="1" u="none">
                <a:latin typeface="Arial Narrow" panose="020B0606020202030204" pitchFamily="34" charset="0"/>
              </a:rPr>
              <a:t> dari PPh yang tidak atau kurang dipotong, tidak atau kurang dipungut, tidak atau kurang disetorkan, dan dipotong atau dipungut tetapi tidak atau kurang disetorkan;</a:t>
            </a:r>
            <a:r>
              <a:rPr lang="en-US" altLang="en-US" sz="1800" b="1" u="none">
                <a:solidFill>
                  <a:schemeClr val="accent2"/>
                </a:solidFill>
                <a:latin typeface="Arial Narrow" panose="020B0606020202030204" pitchFamily="34" charset="0"/>
              </a:rPr>
              <a:t>100 %</a:t>
            </a:r>
            <a:r>
              <a:rPr lang="en-US" altLang="en-US" sz="1800" b="1" u="none">
                <a:latin typeface="Arial Narrow" panose="020B0606020202030204" pitchFamily="34" charset="0"/>
              </a:rPr>
              <a:t> dari PPN dan PPnBM yang tidak atau kurang dibayar</a:t>
            </a:r>
          </a:p>
        </p:txBody>
      </p:sp>
      <p:sp>
        <p:nvSpPr>
          <p:cNvPr id="106507" name="Rectangle 11"/>
          <p:cNvSpPr>
            <a:spLocks noChangeArrowheads="1"/>
          </p:cNvSpPr>
          <p:nvPr/>
        </p:nvSpPr>
        <p:spPr bwMode="auto">
          <a:xfrm>
            <a:off x="220663" y="6162675"/>
            <a:ext cx="2695575" cy="650875"/>
          </a:xfrm>
          <a:prstGeom prst="rect">
            <a:avLst/>
          </a:prstGeom>
          <a:solidFill>
            <a:srgbClr val="99FF66"/>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b="1" u="none">
                <a:latin typeface="Arial Narrow" panose="020B0606020202030204" pitchFamily="34" charset="0"/>
              </a:rPr>
              <a:t>Pasal 13 (1) d jo Pasal 13 (3) UU KUP</a:t>
            </a:r>
          </a:p>
        </p:txBody>
      </p:sp>
      <p:sp>
        <p:nvSpPr>
          <p:cNvPr id="106508" name="Rectangle 12"/>
          <p:cNvSpPr>
            <a:spLocks noChangeArrowheads="1"/>
          </p:cNvSpPr>
          <p:nvPr/>
        </p:nvSpPr>
        <p:spPr bwMode="auto">
          <a:xfrm>
            <a:off x="3203575" y="1052513"/>
            <a:ext cx="5864225" cy="39465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Pasal 39 ayat 1 UU KUP</a:t>
            </a:r>
          </a:p>
          <a:p>
            <a:r>
              <a:rPr lang="en-US" altLang="en-US" sz="1800" b="1" u="none">
                <a:latin typeface="Arial Narrow" panose="020B0606020202030204" pitchFamily="34" charset="0"/>
              </a:rPr>
              <a:t>Setiap orang yang dengan sengaja:</a:t>
            </a:r>
          </a:p>
          <a:p>
            <a:r>
              <a:rPr lang="en-US" altLang="en-US" sz="1800" b="1" u="none">
                <a:solidFill>
                  <a:schemeClr val="accent2"/>
                </a:solidFill>
                <a:latin typeface="Arial Narrow" panose="020B0606020202030204" pitchFamily="34" charset="0"/>
              </a:rPr>
              <a:t>f. memperlihatkan pembukuan, pencatatan, atau dokumen lain yang palsu atau dipalsukan seolah-olah benar atau tidak menggambarkan keadaan yg sebenarnya</a:t>
            </a:r>
            <a:r>
              <a:rPr lang="en-US" altLang="en-US" sz="1800" b="1" u="none">
                <a:latin typeface="Arial Narrow" panose="020B0606020202030204" pitchFamily="34" charset="0"/>
              </a:rPr>
              <a:t>; g. </a:t>
            </a:r>
            <a:r>
              <a:rPr lang="en-US" altLang="en-US" sz="1800" b="1" u="none">
                <a:solidFill>
                  <a:srgbClr val="008000"/>
                </a:solidFill>
                <a:latin typeface="Arial Narrow" panose="020B0606020202030204" pitchFamily="34" charset="0"/>
              </a:rPr>
              <a:t>tidak menyelenggarakan pembukuan atau pencatatan, tidak memperlihatkan atau tidak meminjamkan buku, catatan, atau dokumen lainnya; h.  </a:t>
            </a:r>
            <a:r>
              <a:rPr lang="fi-FI" altLang="en-US" sz="1800" b="1" u="none">
                <a:latin typeface="Arial Narrow" panose="020B0606020202030204" pitchFamily="34" charset="0"/>
              </a:rPr>
              <a:t>tidak menyimpan buku, catatan, atau dokumen yang menjadi dasar pembukuan atau pencatatan dan dokumen lain termasuk hasil pengolahan data dari pembukuan yang dikelola secara elektronik atau diselenggarakan secara program aplikasi </a:t>
            </a:r>
            <a:r>
              <a:rPr lang="fi-FI" altLang="en-US" sz="1800" b="1" i="1" u="none">
                <a:latin typeface="Arial Narrow" panose="020B0606020202030204" pitchFamily="34" charset="0"/>
              </a:rPr>
              <a:t>on-line</a:t>
            </a:r>
            <a:r>
              <a:rPr lang="fi-FI" altLang="en-US" sz="1800" b="1" u="none">
                <a:latin typeface="Arial Narrow" panose="020B0606020202030204" pitchFamily="34" charset="0"/>
              </a:rPr>
              <a:t> di Indonesia sebagaimana dimaksud dalam Pasal 28 ayat (11);</a:t>
            </a:r>
            <a:r>
              <a:rPr lang="en-US" altLang="en-US" sz="1800" b="1" u="none">
                <a:latin typeface="Arial Narrow" panose="020B0606020202030204" pitchFamily="34" charset="0"/>
              </a:rPr>
              <a:t> </a:t>
            </a:r>
            <a:endParaRPr lang="en-US" altLang="en-US" sz="1800" b="1" u="none">
              <a:solidFill>
                <a:srgbClr val="008000"/>
              </a:solidFill>
              <a:latin typeface="Arial Narrow" panose="020B0606020202030204" pitchFamily="34" charset="0"/>
            </a:endParaRPr>
          </a:p>
          <a:p>
            <a:r>
              <a:rPr lang="en-US" altLang="en-US" sz="1800" b="1" u="none">
                <a:solidFill>
                  <a:srgbClr val="008000"/>
                </a:solidFill>
                <a:latin typeface="Arial Narrow" panose="020B0606020202030204" pitchFamily="34" charset="0"/>
              </a:rPr>
              <a:t> </a:t>
            </a:r>
            <a:r>
              <a:rPr lang="en-US" altLang="en-US" sz="1800" b="1" u="none">
                <a:latin typeface="Arial Narrow" panose="020B0606020202030204" pitchFamily="34" charset="0"/>
              </a:rPr>
              <a:t>sehingga dapat menimbulkan kerugian pd pendapatan negara</a:t>
            </a:r>
          </a:p>
        </p:txBody>
      </p:sp>
      <p:sp>
        <p:nvSpPr>
          <p:cNvPr id="106509" name="Rectangle 13"/>
          <p:cNvSpPr>
            <a:spLocks noChangeArrowheads="1"/>
          </p:cNvSpPr>
          <p:nvPr/>
        </p:nvSpPr>
        <p:spPr bwMode="auto">
          <a:xfrm>
            <a:off x="3276600" y="5157788"/>
            <a:ext cx="5791200" cy="1474787"/>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fi-FI" altLang="en-US" sz="1800" b="1" u="none">
                <a:latin typeface="Arial Narrow" panose="020B0606020202030204" pitchFamily="34" charset="0"/>
              </a:rPr>
              <a:t>dipidana dengan pidana penjara paling singkat 6 (enam) bulan dan paling lama 6 (enam) tahun dan denda paling sedikit 2 (dua) kali jumlah pajak terutang yang tidak atau kurang dibayar dan paling banyak 4 (empat) kali jumlah pajak terutang yang tidak atau kurang dibayar.</a:t>
            </a:r>
            <a:r>
              <a:rPr lang="en-US" altLang="en-US" sz="1800" u="none">
                <a:latin typeface="Arial Narrow" panose="020B0606020202030204" pitchFamily="34" charset="0"/>
              </a:rPr>
              <a:t> </a:t>
            </a:r>
          </a:p>
        </p:txBody>
      </p:sp>
      <p:sp>
        <p:nvSpPr>
          <p:cNvPr id="106512" name="AutoShape 16"/>
          <p:cNvSpPr>
            <a:spLocks noChangeArrowheads="1"/>
          </p:cNvSpPr>
          <p:nvPr/>
        </p:nvSpPr>
        <p:spPr bwMode="auto">
          <a:xfrm>
            <a:off x="8359775" y="4941888"/>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514" name="AutoShape 18"/>
          <p:cNvSpPr>
            <a:spLocks noChangeArrowheads="1"/>
          </p:cNvSpPr>
          <p:nvPr/>
        </p:nvSpPr>
        <p:spPr bwMode="auto">
          <a:xfrm rot="535115">
            <a:off x="4784725" y="715963"/>
            <a:ext cx="1655763" cy="287337"/>
          </a:xfrm>
          <a:prstGeom prst="rightArrow">
            <a:avLst>
              <a:gd name="adj1" fmla="val 50000"/>
              <a:gd name="adj2" fmla="val 14406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515" name="AutoShape 19"/>
          <p:cNvSpPr>
            <a:spLocks noChangeArrowheads="1"/>
          </p:cNvSpPr>
          <p:nvPr/>
        </p:nvSpPr>
        <p:spPr bwMode="auto">
          <a:xfrm rot="10284265">
            <a:off x="3132138" y="692150"/>
            <a:ext cx="1655762" cy="287338"/>
          </a:xfrm>
          <a:prstGeom prst="rightArrow">
            <a:avLst>
              <a:gd name="adj1" fmla="val 50000"/>
              <a:gd name="adj2" fmla="val 14406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6498"/>
                                        </p:tgtEl>
                                        <p:attrNameLst>
                                          <p:attrName>style.visibility</p:attrName>
                                        </p:attrNameLst>
                                      </p:cBhvr>
                                      <p:to>
                                        <p:strVal val="visible"/>
                                      </p:to>
                                    </p:set>
                                    <p:anim calcmode="lin" valueType="num">
                                      <p:cBhvr additive="base">
                                        <p:cTn id="7" dur="500" fill="hold"/>
                                        <p:tgtEl>
                                          <p:spTgt spid="106498"/>
                                        </p:tgtEl>
                                        <p:attrNameLst>
                                          <p:attrName>ppt_x</p:attrName>
                                        </p:attrNameLst>
                                      </p:cBhvr>
                                      <p:tavLst>
                                        <p:tav tm="0">
                                          <p:val>
                                            <p:strVal val="0-#ppt_w/2"/>
                                          </p:val>
                                        </p:tav>
                                        <p:tav tm="100000">
                                          <p:val>
                                            <p:strVal val="#ppt_x"/>
                                          </p:val>
                                        </p:tav>
                                      </p:tavLst>
                                    </p:anim>
                                    <p:anim calcmode="lin" valueType="num">
                                      <p:cBhvr additive="base">
                                        <p:cTn id="8" dur="500" fill="hold"/>
                                        <p:tgtEl>
                                          <p:spTgt spid="1064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6500"/>
                                        </p:tgtEl>
                                        <p:attrNameLst>
                                          <p:attrName>style.visibility</p:attrName>
                                        </p:attrNameLst>
                                      </p:cBhvr>
                                      <p:to>
                                        <p:strVal val="visible"/>
                                      </p:to>
                                    </p:set>
                                    <p:anim calcmode="lin" valueType="num">
                                      <p:cBhvr additive="base">
                                        <p:cTn id="13" dur="500" fill="hold"/>
                                        <p:tgtEl>
                                          <p:spTgt spid="106500"/>
                                        </p:tgtEl>
                                        <p:attrNameLst>
                                          <p:attrName>ppt_x</p:attrName>
                                        </p:attrNameLst>
                                      </p:cBhvr>
                                      <p:tavLst>
                                        <p:tav tm="0">
                                          <p:val>
                                            <p:strVal val="0-#ppt_w/2"/>
                                          </p:val>
                                        </p:tav>
                                        <p:tav tm="100000">
                                          <p:val>
                                            <p:strVal val="#ppt_x"/>
                                          </p:val>
                                        </p:tav>
                                      </p:tavLst>
                                    </p:anim>
                                    <p:anim calcmode="lin" valueType="num">
                                      <p:cBhvr additive="base">
                                        <p:cTn id="14" dur="500" fill="hold"/>
                                        <p:tgtEl>
                                          <p:spTgt spid="10650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6502"/>
                                        </p:tgtEl>
                                        <p:attrNameLst>
                                          <p:attrName>style.visibility</p:attrName>
                                        </p:attrNameLst>
                                      </p:cBhvr>
                                      <p:to>
                                        <p:strVal val="visible"/>
                                      </p:to>
                                    </p:set>
                                    <p:anim calcmode="lin" valueType="num">
                                      <p:cBhvr additive="base">
                                        <p:cTn id="19" dur="500" fill="hold"/>
                                        <p:tgtEl>
                                          <p:spTgt spid="106502"/>
                                        </p:tgtEl>
                                        <p:attrNameLst>
                                          <p:attrName>ppt_x</p:attrName>
                                        </p:attrNameLst>
                                      </p:cBhvr>
                                      <p:tavLst>
                                        <p:tav tm="0">
                                          <p:val>
                                            <p:strVal val="0-#ppt_w/2"/>
                                          </p:val>
                                        </p:tav>
                                        <p:tav tm="100000">
                                          <p:val>
                                            <p:strVal val="#ppt_x"/>
                                          </p:val>
                                        </p:tav>
                                      </p:tavLst>
                                    </p:anim>
                                    <p:anim calcmode="lin" valueType="num">
                                      <p:cBhvr additive="base">
                                        <p:cTn id="20" dur="500" fill="hold"/>
                                        <p:tgtEl>
                                          <p:spTgt spid="10650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6503"/>
                                        </p:tgtEl>
                                        <p:attrNameLst>
                                          <p:attrName>style.visibility</p:attrName>
                                        </p:attrNameLst>
                                      </p:cBhvr>
                                      <p:to>
                                        <p:strVal val="visible"/>
                                      </p:to>
                                    </p:set>
                                    <p:anim calcmode="lin" valueType="num">
                                      <p:cBhvr additive="base">
                                        <p:cTn id="25" dur="500" fill="hold"/>
                                        <p:tgtEl>
                                          <p:spTgt spid="106503"/>
                                        </p:tgtEl>
                                        <p:attrNameLst>
                                          <p:attrName>ppt_x</p:attrName>
                                        </p:attrNameLst>
                                      </p:cBhvr>
                                      <p:tavLst>
                                        <p:tav tm="0">
                                          <p:val>
                                            <p:strVal val="0-#ppt_w/2"/>
                                          </p:val>
                                        </p:tav>
                                        <p:tav tm="100000">
                                          <p:val>
                                            <p:strVal val="#ppt_x"/>
                                          </p:val>
                                        </p:tav>
                                      </p:tavLst>
                                    </p:anim>
                                    <p:anim calcmode="lin" valueType="num">
                                      <p:cBhvr additive="base">
                                        <p:cTn id="26" dur="500" fill="hold"/>
                                        <p:tgtEl>
                                          <p:spTgt spid="10650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6504"/>
                                        </p:tgtEl>
                                        <p:attrNameLst>
                                          <p:attrName>style.visibility</p:attrName>
                                        </p:attrNameLst>
                                      </p:cBhvr>
                                      <p:to>
                                        <p:strVal val="visible"/>
                                      </p:to>
                                    </p:set>
                                    <p:anim calcmode="lin" valueType="num">
                                      <p:cBhvr additive="base">
                                        <p:cTn id="31" dur="500" fill="hold"/>
                                        <p:tgtEl>
                                          <p:spTgt spid="106504"/>
                                        </p:tgtEl>
                                        <p:attrNameLst>
                                          <p:attrName>ppt_x</p:attrName>
                                        </p:attrNameLst>
                                      </p:cBhvr>
                                      <p:tavLst>
                                        <p:tav tm="0">
                                          <p:val>
                                            <p:strVal val="0-#ppt_w/2"/>
                                          </p:val>
                                        </p:tav>
                                        <p:tav tm="100000">
                                          <p:val>
                                            <p:strVal val="#ppt_x"/>
                                          </p:val>
                                        </p:tav>
                                      </p:tavLst>
                                    </p:anim>
                                    <p:anim calcmode="lin" valueType="num">
                                      <p:cBhvr additive="base">
                                        <p:cTn id="32" dur="500" fill="hold"/>
                                        <p:tgtEl>
                                          <p:spTgt spid="10650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6506"/>
                                        </p:tgtEl>
                                        <p:attrNameLst>
                                          <p:attrName>style.visibility</p:attrName>
                                        </p:attrNameLst>
                                      </p:cBhvr>
                                      <p:to>
                                        <p:strVal val="visible"/>
                                      </p:to>
                                    </p:set>
                                    <p:anim calcmode="lin" valueType="num">
                                      <p:cBhvr additive="base">
                                        <p:cTn id="37" dur="500" fill="hold"/>
                                        <p:tgtEl>
                                          <p:spTgt spid="106506"/>
                                        </p:tgtEl>
                                        <p:attrNameLst>
                                          <p:attrName>ppt_x</p:attrName>
                                        </p:attrNameLst>
                                      </p:cBhvr>
                                      <p:tavLst>
                                        <p:tav tm="0">
                                          <p:val>
                                            <p:strVal val="0-#ppt_w/2"/>
                                          </p:val>
                                        </p:tav>
                                        <p:tav tm="100000">
                                          <p:val>
                                            <p:strVal val="#ppt_x"/>
                                          </p:val>
                                        </p:tav>
                                      </p:tavLst>
                                    </p:anim>
                                    <p:anim calcmode="lin" valueType="num">
                                      <p:cBhvr additive="base">
                                        <p:cTn id="38" dur="500" fill="hold"/>
                                        <p:tgtEl>
                                          <p:spTgt spid="106506"/>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6507"/>
                                        </p:tgtEl>
                                        <p:attrNameLst>
                                          <p:attrName>style.visibility</p:attrName>
                                        </p:attrNameLst>
                                      </p:cBhvr>
                                      <p:to>
                                        <p:strVal val="visible"/>
                                      </p:to>
                                    </p:set>
                                    <p:anim calcmode="lin" valueType="num">
                                      <p:cBhvr additive="base">
                                        <p:cTn id="43" dur="500" fill="hold"/>
                                        <p:tgtEl>
                                          <p:spTgt spid="106507"/>
                                        </p:tgtEl>
                                        <p:attrNameLst>
                                          <p:attrName>ppt_x</p:attrName>
                                        </p:attrNameLst>
                                      </p:cBhvr>
                                      <p:tavLst>
                                        <p:tav tm="0">
                                          <p:val>
                                            <p:strVal val="0-#ppt_w/2"/>
                                          </p:val>
                                        </p:tav>
                                        <p:tav tm="100000">
                                          <p:val>
                                            <p:strVal val="#ppt_x"/>
                                          </p:val>
                                        </p:tav>
                                      </p:tavLst>
                                    </p:anim>
                                    <p:anim calcmode="lin" valueType="num">
                                      <p:cBhvr additive="base">
                                        <p:cTn id="44" dur="500" fill="hold"/>
                                        <p:tgtEl>
                                          <p:spTgt spid="106507"/>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06508"/>
                                        </p:tgtEl>
                                        <p:attrNameLst>
                                          <p:attrName>style.visibility</p:attrName>
                                        </p:attrNameLst>
                                      </p:cBhvr>
                                      <p:to>
                                        <p:strVal val="visible"/>
                                      </p:to>
                                    </p:set>
                                    <p:anim calcmode="lin" valueType="num">
                                      <p:cBhvr additive="base">
                                        <p:cTn id="49" dur="500" fill="hold"/>
                                        <p:tgtEl>
                                          <p:spTgt spid="106508"/>
                                        </p:tgtEl>
                                        <p:attrNameLst>
                                          <p:attrName>ppt_x</p:attrName>
                                        </p:attrNameLst>
                                      </p:cBhvr>
                                      <p:tavLst>
                                        <p:tav tm="0">
                                          <p:val>
                                            <p:strVal val="1+#ppt_w/2"/>
                                          </p:val>
                                        </p:tav>
                                        <p:tav tm="100000">
                                          <p:val>
                                            <p:strVal val="#ppt_x"/>
                                          </p:val>
                                        </p:tav>
                                      </p:tavLst>
                                    </p:anim>
                                    <p:anim calcmode="lin" valueType="num">
                                      <p:cBhvr additive="base">
                                        <p:cTn id="50" dur="500" fill="hold"/>
                                        <p:tgtEl>
                                          <p:spTgt spid="106508"/>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06512"/>
                                        </p:tgtEl>
                                        <p:attrNameLst>
                                          <p:attrName>style.visibility</p:attrName>
                                        </p:attrNameLst>
                                      </p:cBhvr>
                                      <p:to>
                                        <p:strVal val="visible"/>
                                      </p:to>
                                    </p:set>
                                    <p:anim calcmode="lin" valueType="num">
                                      <p:cBhvr additive="base">
                                        <p:cTn id="55" dur="500" fill="hold"/>
                                        <p:tgtEl>
                                          <p:spTgt spid="106512"/>
                                        </p:tgtEl>
                                        <p:attrNameLst>
                                          <p:attrName>ppt_x</p:attrName>
                                        </p:attrNameLst>
                                      </p:cBhvr>
                                      <p:tavLst>
                                        <p:tav tm="0">
                                          <p:val>
                                            <p:strVal val="0-#ppt_w/2"/>
                                          </p:val>
                                        </p:tav>
                                        <p:tav tm="100000">
                                          <p:val>
                                            <p:strVal val="#ppt_x"/>
                                          </p:val>
                                        </p:tav>
                                      </p:tavLst>
                                    </p:anim>
                                    <p:anim calcmode="lin" valueType="num">
                                      <p:cBhvr additive="base">
                                        <p:cTn id="56" dur="500" fill="hold"/>
                                        <p:tgtEl>
                                          <p:spTgt spid="106512"/>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106509"/>
                                        </p:tgtEl>
                                        <p:attrNameLst>
                                          <p:attrName>style.visibility</p:attrName>
                                        </p:attrNameLst>
                                      </p:cBhvr>
                                      <p:to>
                                        <p:strVal val="visible"/>
                                      </p:to>
                                    </p:set>
                                    <p:anim calcmode="lin" valueType="num">
                                      <p:cBhvr additive="base">
                                        <p:cTn id="61" dur="500" fill="hold"/>
                                        <p:tgtEl>
                                          <p:spTgt spid="106509"/>
                                        </p:tgtEl>
                                        <p:attrNameLst>
                                          <p:attrName>ppt_x</p:attrName>
                                        </p:attrNameLst>
                                      </p:cBhvr>
                                      <p:tavLst>
                                        <p:tav tm="0">
                                          <p:val>
                                            <p:strVal val="1+#ppt_w/2"/>
                                          </p:val>
                                        </p:tav>
                                        <p:tav tm="100000">
                                          <p:val>
                                            <p:strVal val="#ppt_x"/>
                                          </p:val>
                                        </p:tav>
                                      </p:tavLst>
                                    </p:anim>
                                    <p:anim calcmode="lin" valueType="num">
                                      <p:cBhvr additive="base">
                                        <p:cTn id="62" dur="500" fill="hold"/>
                                        <p:tgtEl>
                                          <p:spTgt spid="1065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animBg="1" autoUpdateAnimBg="0"/>
      <p:bldP spid="106500" grpId="0" animBg="1" autoUpdateAnimBg="0"/>
      <p:bldP spid="106502" grpId="0" animBg="1" autoUpdateAnimBg="0"/>
      <p:bldP spid="106503" grpId="0" animBg="1" autoUpdateAnimBg="0"/>
      <p:bldP spid="106504" grpId="0" animBg="1"/>
      <p:bldP spid="106506" grpId="0" animBg="1" autoUpdateAnimBg="0"/>
      <p:bldP spid="106507" grpId="0" animBg="1" autoUpdateAnimBg="0"/>
      <p:bldP spid="106508" grpId="0" animBg="1" autoUpdateAnimBg="0"/>
      <p:bldP spid="106509" grpId="0" animBg="1" autoUpdateAnimBg="0"/>
      <p:bldP spid="10651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685800" y="609600"/>
            <a:ext cx="7772400" cy="3657600"/>
          </a:xfrm>
          <a:ln w="57150">
            <a:solidFill>
              <a:schemeClr val="accent2"/>
            </a:solidFill>
            <a:miter lim="800000"/>
            <a:headEnd/>
            <a:tailEnd/>
          </a:ln>
        </p:spPr>
        <p:txBody>
          <a:bodyPr/>
          <a:lstStyle/>
          <a:p>
            <a:r>
              <a:rPr lang="en-US" altLang="en-US" sz="4800" b="1">
                <a:latin typeface="Lucida Console" panose="020B0609040504020204" pitchFamily="49" charset="0"/>
              </a:rPr>
              <a:t>III</a:t>
            </a:r>
            <a:br>
              <a:rPr lang="en-US" altLang="en-US" sz="4800" b="1">
                <a:latin typeface="Lucida Console" panose="020B0609040504020204" pitchFamily="49" charset="0"/>
              </a:rPr>
            </a:br>
            <a:r>
              <a:rPr lang="en-US" altLang="en-US" sz="4800" b="1">
                <a:latin typeface="Lucida Console" panose="020B0609040504020204" pitchFamily="49" charset="0"/>
              </a:rPr>
              <a:t/>
            </a:r>
            <a:br>
              <a:rPr lang="en-US" altLang="en-US" sz="4800" b="1">
                <a:latin typeface="Lucida Console" panose="020B0609040504020204" pitchFamily="49" charset="0"/>
              </a:rPr>
            </a:br>
            <a:r>
              <a:rPr lang="en-US" altLang="en-US" sz="4800" b="1">
                <a:latin typeface="Lucida Console" panose="020B0609040504020204" pitchFamily="49" charset="0"/>
              </a:rPr>
              <a:t>SURAT PEMBERITAHUAN</a:t>
            </a:r>
            <a:br>
              <a:rPr lang="en-US" altLang="en-US" sz="4800" b="1">
                <a:latin typeface="Lucida Console" panose="020B0609040504020204" pitchFamily="49" charset="0"/>
              </a:rPr>
            </a:br>
            <a:r>
              <a:rPr lang="en-US" altLang="en-US" sz="4800" b="1">
                <a:latin typeface="Lucida Console" panose="020B0609040504020204" pitchFamily="49" charset="0"/>
              </a:rPr>
              <a:t>(SPT)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107950" y="76200"/>
            <a:ext cx="1368425" cy="400050"/>
          </a:xfrm>
          <a:solidFill>
            <a:srgbClr val="FFFFCC"/>
          </a:solidFill>
          <a:ln w="28575">
            <a:solidFill>
              <a:srgbClr val="FF33CC"/>
            </a:solidFill>
            <a:miter lim="800000"/>
            <a:headEnd/>
            <a:tailEnd/>
          </a:ln>
        </p:spPr>
        <p:txBody>
          <a:bodyPr/>
          <a:lstStyle/>
          <a:p>
            <a:r>
              <a:rPr lang="en-US" altLang="en-US" sz="2800">
                <a:latin typeface="Lucida Console" panose="020B0609040504020204" pitchFamily="49" charset="0"/>
              </a:rPr>
              <a:t>SPT</a:t>
            </a:r>
          </a:p>
        </p:txBody>
      </p:sp>
      <p:sp>
        <p:nvSpPr>
          <p:cNvPr id="111622" name="AutoShape 6"/>
          <p:cNvSpPr>
            <a:spLocks noChangeArrowheads="1"/>
          </p:cNvSpPr>
          <p:nvPr/>
        </p:nvSpPr>
        <p:spPr bwMode="auto">
          <a:xfrm>
            <a:off x="3962400" y="2133600"/>
            <a:ext cx="533400" cy="609600"/>
          </a:xfrm>
          <a:prstGeom prst="curvedLeftArrow">
            <a:avLst>
              <a:gd name="adj1" fmla="val 22857"/>
              <a:gd name="adj2" fmla="val 45714"/>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1623" name="AutoShape 7"/>
          <p:cNvSpPr>
            <a:spLocks noChangeArrowheads="1"/>
          </p:cNvSpPr>
          <p:nvPr/>
        </p:nvSpPr>
        <p:spPr bwMode="auto">
          <a:xfrm>
            <a:off x="4419600" y="2133600"/>
            <a:ext cx="533400" cy="609600"/>
          </a:xfrm>
          <a:prstGeom prst="curvedRightArrow">
            <a:avLst>
              <a:gd name="adj1" fmla="val 22857"/>
              <a:gd name="adj2" fmla="val 45714"/>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1624" name="Rectangle 8"/>
          <p:cNvSpPr>
            <a:spLocks noChangeArrowheads="1"/>
          </p:cNvSpPr>
          <p:nvPr/>
        </p:nvSpPr>
        <p:spPr bwMode="auto">
          <a:xfrm>
            <a:off x="1219200" y="2324100"/>
            <a:ext cx="2438400" cy="49530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latin typeface="Lucida Console" panose="020B0609040504020204" pitchFamily="49" charset="0"/>
                <a:cs typeface="Times New Roman" panose="02020603050405020304" pitchFamily="18" charset="0"/>
              </a:rPr>
              <a:t>SPT Masa</a:t>
            </a:r>
            <a:r>
              <a:rPr lang="en-GB" altLang="en-US" u="none">
                <a:latin typeface="Lucida Console" panose="020B0609040504020204" pitchFamily="49" charset="0"/>
              </a:rPr>
              <a:t> </a:t>
            </a:r>
          </a:p>
        </p:txBody>
      </p:sp>
      <p:sp>
        <p:nvSpPr>
          <p:cNvPr id="111625" name="Rectangle 9"/>
          <p:cNvSpPr>
            <a:spLocks noChangeArrowheads="1"/>
          </p:cNvSpPr>
          <p:nvPr/>
        </p:nvSpPr>
        <p:spPr bwMode="auto">
          <a:xfrm>
            <a:off x="5257800" y="2324100"/>
            <a:ext cx="2438400" cy="49530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latin typeface="Lucida Console" panose="020B0609040504020204" pitchFamily="49" charset="0"/>
                <a:cs typeface="Times New Roman" panose="02020603050405020304" pitchFamily="18" charset="0"/>
              </a:rPr>
              <a:t>SPT Tahunan</a:t>
            </a:r>
            <a:endParaRPr lang="en-GB" altLang="en-US" u="none">
              <a:latin typeface="Lucida Console" panose="020B0609040504020204" pitchFamily="49" charset="0"/>
            </a:endParaRPr>
          </a:p>
        </p:txBody>
      </p:sp>
      <p:sp>
        <p:nvSpPr>
          <p:cNvPr id="111626" name="Rectangle 10"/>
          <p:cNvSpPr>
            <a:spLocks noChangeArrowheads="1"/>
          </p:cNvSpPr>
          <p:nvPr/>
        </p:nvSpPr>
        <p:spPr bwMode="auto">
          <a:xfrm>
            <a:off x="381000" y="2870200"/>
            <a:ext cx="4038600" cy="7112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cs typeface="Times New Roman" panose="02020603050405020304" pitchFamily="18" charset="0"/>
              </a:rPr>
              <a:t>yaitu Surat Pemberitahuan untuk suatu Masa Pajak, terdiri dari:</a:t>
            </a:r>
            <a:r>
              <a:rPr lang="en-GB" altLang="en-US" sz="2000" u="none">
                <a:latin typeface="Tahoma" panose="020B0604030504040204" pitchFamily="34" charset="0"/>
              </a:rPr>
              <a:t> </a:t>
            </a:r>
          </a:p>
        </p:txBody>
      </p:sp>
      <p:sp>
        <p:nvSpPr>
          <p:cNvPr id="111627" name="AutoShape 11"/>
          <p:cNvSpPr>
            <a:spLocks noChangeArrowheads="1"/>
          </p:cNvSpPr>
          <p:nvPr/>
        </p:nvSpPr>
        <p:spPr bwMode="auto">
          <a:xfrm>
            <a:off x="1905000" y="3657600"/>
            <a:ext cx="8382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1629" name="Rectangle 13"/>
          <p:cNvSpPr>
            <a:spLocks noChangeArrowheads="1"/>
          </p:cNvSpPr>
          <p:nvPr/>
        </p:nvSpPr>
        <p:spPr bwMode="auto">
          <a:xfrm>
            <a:off x="381000" y="3937000"/>
            <a:ext cx="4114800" cy="28448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Lucida Console" panose="020B0609040504020204" pitchFamily="49" charset="0"/>
                <a:cs typeface="Times New Roman" panose="02020603050405020304" pitchFamily="18" charset="0"/>
              </a:rPr>
              <a:t>PPh Pasal 21 dan Pasal 26</a:t>
            </a:r>
            <a:r>
              <a:rPr lang="en-GB" altLang="en-US" sz="2000" u="none">
                <a:latin typeface="Lucida Console" panose="020B0609040504020204" pitchFamily="49" charset="0"/>
              </a:rPr>
              <a:t> </a:t>
            </a:r>
          </a:p>
          <a:p>
            <a:pPr algn="l"/>
            <a:r>
              <a:rPr lang="en-US" altLang="en-US" sz="2000" u="none">
                <a:latin typeface="Lucida Console" panose="020B0609040504020204" pitchFamily="49" charset="0"/>
                <a:cs typeface="Times New Roman" panose="02020603050405020304" pitchFamily="18" charset="0"/>
              </a:rPr>
              <a:t>PPh Pasal 22</a:t>
            </a:r>
            <a:r>
              <a:rPr lang="en-US" altLang="en-US" sz="2000" u="none">
                <a:latin typeface="Lucida Console" panose="020B0609040504020204" pitchFamily="49" charset="0"/>
              </a:rPr>
              <a:t> </a:t>
            </a:r>
          </a:p>
          <a:p>
            <a:pPr algn="l"/>
            <a:r>
              <a:rPr lang="en-US" altLang="en-US" sz="2000" u="none">
                <a:latin typeface="Lucida Console" panose="020B0609040504020204" pitchFamily="49" charset="0"/>
                <a:cs typeface="Times New Roman" panose="02020603050405020304" pitchFamily="18" charset="0"/>
              </a:rPr>
              <a:t>PPh Pasal 23 dan Pasal 26</a:t>
            </a:r>
            <a:r>
              <a:rPr lang="en-US" altLang="en-US" sz="2000" u="none">
                <a:latin typeface="Lucida Console" panose="020B0609040504020204" pitchFamily="49" charset="0"/>
              </a:rPr>
              <a:t> </a:t>
            </a:r>
          </a:p>
          <a:p>
            <a:pPr algn="l"/>
            <a:r>
              <a:rPr lang="en-US" altLang="en-US" sz="2000" u="none">
                <a:latin typeface="Lucida Console" panose="020B0609040504020204" pitchFamily="49" charset="0"/>
                <a:cs typeface="Times New Roman" panose="02020603050405020304" pitchFamily="18" charset="0"/>
              </a:rPr>
              <a:t>PPh Pasal 25</a:t>
            </a:r>
            <a:r>
              <a:rPr lang="en-US" altLang="en-US" sz="2000" u="none">
                <a:latin typeface="Lucida Console" panose="020B0609040504020204" pitchFamily="49" charset="0"/>
              </a:rPr>
              <a:t> </a:t>
            </a:r>
          </a:p>
          <a:p>
            <a:pPr algn="l"/>
            <a:r>
              <a:rPr lang="en-US" altLang="en-US" sz="2000" u="none">
                <a:latin typeface="Lucida Console" panose="020B0609040504020204" pitchFamily="49" charset="0"/>
                <a:cs typeface="Times New Roman" panose="02020603050405020304" pitchFamily="18" charset="0"/>
              </a:rPr>
              <a:t>PPh Pasal 4 ayat 2</a:t>
            </a:r>
            <a:r>
              <a:rPr lang="en-US" altLang="en-US" sz="2000" u="none">
                <a:latin typeface="Lucida Console" panose="020B0609040504020204" pitchFamily="49" charset="0"/>
              </a:rPr>
              <a:t> </a:t>
            </a:r>
          </a:p>
          <a:p>
            <a:pPr algn="l"/>
            <a:r>
              <a:rPr lang="en-US" altLang="en-US" sz="2000" u="none">
                <a:latin typeface="Lucida Console" panose="020B0609040504020204" pitchFamily="49" charset="0"/>
                <a:cs typeface="Times New Roman" panose="02020603050405020304" pitchFamily="18" charset="0"/>
              </a:rPr>
              <a:t>PPh Pasal 15</a:t>
            </a:r>
            <a:r>
              <a:rPr lang="en-US" altLang="en-US" sz="2000" u="none">
                <a:latin typeface="Lucida Console" panose="020B0609040504020204" pitchFamily="49" charset="0"/>
              </a:rPr>
              <a:t> </a:t>
            </a:r>
          </a:p>
          <a:p>
            <a:pPr algn="l"/>
            <a:r>
              <a:rPr lang="en-US" altLang="en-US" sz="2000" u="none">
                <a:latin typeface="Lucida Console" panose="020B0609040504020204" pitchFamily="49" charset="0"/>
                <a:cs typeface="Times New Roman" panose="02020603050405020304" pitchFamily="18" charset="0"/>
              </a:rPr>
              <a:t>PPN</a:t>
            </a:r>
            <a:r>
              <a:rPr lang="en-US" altLang="en-US" sz="2000" u="none">
                <a:latin typeface="Lucida Console" panose="020B0609040504020204" pitchFamily="49" charset="0"/>
              </a:rPr>
              <a:t> (Form 1107)</a:t>
            </a:r>
          </a:p>
          <a:p>
            <a:pPr algn="l"/>
            <a:r>
              <a:rPr lang="en-US" altLang="en-US" sz="2000" u="none">
                <a:latin typeface="Lucida Console" panose="020B0609040504020204" pitchFamily="49" charset="0"/>
                <a:cs typeface="Times New Roman" panose="02020603050405020304" pitchFamily="18" charset="0"/>
              </a:rPr>
              <a:t>PPN bagi Pemungut (Form 1107 PUT)</a:t>
            </a:r>
            <a:r>
              <a:rPr lang="en-US" altLang="en-US" sz="2000" u="none">
                <a:latin typeface="Lucida Console" panose="020B0609040504020204" pitchFamily="49" charset="0"/>
              </a:rPr>
              <a:t> </a:t>
            </a:r>
            <a:endParaRPr lang="en-GB" altLang="en-US" sz="2000" u="none">
              <a:latin typeface="Lucida Console" panose="020B0609040504020204" pitchFamily="49" charset="0"/>
            </a:endParaRPr>
          </a:p>
        </p:txBody>
      </p:sp>
      <p:sp>
        <p:nvSpPr>
          <p:cNvPr id="111630" name="Rectangle 14"/>
          <p:cNvSpPr>
            <a:spLocks noChangeArrowheads="1"/>
          </p:cNvSpPr>
          <p:nvPr/>
        </p:nvSpPr>
        <p:spPr bwMode="auto">
          <a:xfrm>
            <a:off x="4876800" y="2870200"/>
            <a:ext cx="3810000" cy="10160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yaitu Surat Pemberitahuan untuk suatu Tahun Pajak atau bagian Tahun Pajak meliputi:</a:t>
            </a:r>
            <a:r>
              <a:rPr lang="en-GB" altLang="en-US" sz="2000" u="none">
                <a:latin typeface="Tahoma" panose="020B0604030504040204" pitchFamily="34" charset="0"/>
              </a:rPr>
              <a:t> </a:t>
            </a:r>
          </a:p>
        </p:txBody>
      </p:sp>
      <p:sp>
        <p:nvSpPr>
          <p:cNvPr id="111631" name="AutoShape 15"/>
          <p:cNvSpPr>
            <a:spLocks noChangeArrowheads="1"/>
          </p:cNvSpPr>
          <p:nvPr/>
        </p:nvSpPr>
        <p:spPr bwMode="auto">
          <a:xfrm>
            <a:off x="6248400" y="3962400"/>
            <a:ext cx="8382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1632" name="Rectangle 16"/>
          <p:cNvSpPr>
            <a:spLocks noChangeArrowheads="1"/>
          </p:cNvSpPr>
          <p:nvPr/>
        </p:nvSpPr>
        <p:spPr bwMode="auto">
          <a:xfrm>
            <a:off x="4800600" y="4241800"/>
            <a:ext cx="4038600" cy="25400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buFontTx/>
              <a:buChar char="-"/>
            </a:pPr>
            <a:r>
              <a:rPr lang="en-US" altLang="en-US" sz="2000" u="none">
                <a:latin typeface="Lucida Console" panose="020B0609040504020204" pitchFamily="49" charset="0"/>
                <a:cs typeface="Times New Roman" panose="02020603050405020304" pitchFamily="18" charset="0"/>
              </a:rPr>
              <a:t>SPT Tahunan PPh WP Badan (SPT 1771 dan SPT 1771$)</a:t>
            </a:r>
            <a:endParaRPr lang="en-GB" altLang="en-US" sz="2000" u="none">
              <a:latin typeface="Lucida Console" panose="020B0609040504020204" pitchFamily="49" charset="0"/>
            </a:endParaRPr>
          </a:p>
          <a:p>
            <a:pPr algn="l">
              <a:buFontTx/>
              <a:buChar char="-"/>
            </a:pPr>
            <a:r>
              <a:rPr lang="en-US" altLang="en-US" sz="2000" u="none">
                <a:latin typeface="Lucida Console" panose="020B0609040504020204" pitchFamily="49" charset="0"/>
                <a:cs typeface="Times New Roman" panose="02020603050405020304" pitchFamily="18" charset="0"/>
              </a:rPr>
              <a:t>SPT Tahunan PPh WP Orang Pribadi (SPT 1770, 1770S dan 1770SS)</a:t>
            </a:r>
            <a:endParaRPr lang="en-US" altLang="en-US" sz="2000" u="none">
              <a:latin typeface="Lucida Console" panose="020B0609040504020204" pitchFamily="49" charset="0"/>
            </a:endParaRPr>
          </a:p>
          <a:p>
            <a:pPr algn="l">
              <a:buFontTx/>
              <a:buChar char="-"/>
            </a:pPr>
            <a:r>
              <a:rPr lang="en-US" altLang="en-US" sz="2000" u="none">
                <a:latin typeface="Lucida Console" panose="020B0609040504020204" pitchFamily="49" charset="0"/>
                <a:cs typeface="Times New Roman" panose="02020603050405020304" pitchFamily="18" charset="0"/>
              </a:rPr>
              <a:t>SPT Tahunan PPh Pasal 21 (1721)</a:t>
            </a:r>
            <a:r>
              <a:rPr lang="en-US" altLang="en-US" sz="2000" u="none">
                <a:latin typeface="Lucida Console" panose="020B0609040504020204" pitchFamily="49" charset="0"/>
              </a:rPr>
              <a:t> </a:t>
            </a:r>
          </a:p>
          <a:p>
            <a:pPr algn="l">
              <a:buFontTx/>
              <a:buChar char="-"/>
            </a:pPr>
            <a:r>
              <a:rPr lang="en-US" altLang="en-US" sz="2000" u="none">
                <a:latin typeface="Lucida Console" panose="020B0609040504020204" pitchFamily="49" charset="0"/>
                <a:cs typeface="Times New Roman" panose="02020603050405020304" pitchFamily="18" charset="0"/>
              </a:rPr>
              <a:t>SPT Tahunan Pembetulan</a:t>
            </a:r>
            <a:r>
              <a:rPr lang="en-US" altLang="en-US" sz="2000" u="none">
                <a:latin typeface="Lucida Console" panose="020B0609040504020204" pitchFamily="49" charset="0"/>
              </a:rPr>
              <a:t> </a:t>
            </a:r>
            <a:endParaRPr lang="en-GB" altLang="en-US" sz="2000" u="none">
              <a:latin typeface="Lucida Console" panose="020B0609040504020204" pitchFamily="49" charset="0"/>
            </a:endParaRPr>
          </a:p>
        </p:txBody>
      </p:sp>
      <p:sp>
        <p:nvSpPr>
          <p:cNvPr id="111633" name="Rectangle 17"/>
          <p:cNvSpPr>
            <a:spLocks noChangeArrowheads="1"/>
          </p:cNvSpPr>
          <p:nvPr/>
        </p:nvSpPr>
        <p:spPr bwMode="auto">
          <a:xfrm>
            <a:off x="323850" y="836613"/>
            <a:ext cx="8512175" cy="1349375"/>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surat yang oleh Wajib Pajak digunakan untuk </a:t>
            </a:r>
            <a:r>
              <a:rPr lang="en-US" altLang="en-US" sz="2000" b="1" u="none">
                <a:solidFill>
                  <a:schemeClr val="accent2"/>
                </a:solidFill>
                <a:latin typeface="Tahoma" panose="020B0604030504040204" pitchFamily="34" charset="0"/>
                <a:cs typeface="Times New Roman" panose="02020603050405020304" pitchFamily="18" charset="0"/>
              </a:rPr>
              <a:t>melaporkan</a:t>
            </a:r>
            <a:r>
              <a:rPr lang="en-US" altLang="en-US" sz="2000" u="none">
                <a:latin typeface="Tahoma" panose="020B0604030504040204" pitchFamily="34" charset="0"/>
                <a:cs typeface="Times New Roman" panose="02020603050405020304" pitchFamily="18" charset="0"/>
              </a:rPr>
              <a:t> penghitungan dan atau pembayaran pajak, objek pajak dan/atau bukan objek pajak dan/atau harta dan kewajiban, sesuai dengan ketentuan peraturan perundang-undangan perpajakan.</a:t>
            </a:r>
            <a:r>
              <a:rPr lang="en-GB" altLang="en-US" sz="2000" u="none">
                <a:latin typeface="Tahoma" panose="020B0604030504040204" pitchFamily="34" charset="0"/>
              </a:rPr>
              <a:t> (Pasal 1 angka 11 UU KUP)</a:t>
            </a:r>
          </a:p>
        </p:txBody>
      </p:sp>
      <p:sp>
        <p:nvSpPr>
          <p:cNvPr id="111634" name="AutoShape 18"/>
          <p:cNvSpPr>
            <a:spLocks noChangeArrowheads="1"/>
          </p:cNvSpPr>
          <p:nvPr/>
        </p:nvSpPr>
        <p:spPr bwMode="auto">
          <a:xfrm>
            <a:off x="3924300" y="457200"/>
            <a:ext cx="838200" cy="381000"/>
          </a:xfrm>
          <a:prstGeom prst="downArrow">
            <a:avLst>
              <a:gd name="adj1" fmla="val 50000"/>
              <a:gd name="adj2" fmla="val 25000"/>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1635" name="Rectangle 19"/>
          <p:cNvSpPr>
            <a:spLocks noChangeArrowheads="1"/>
          </p:cNvSpPr>
          <p:nvPr/>
        </p:nvSpPr>
        <p:spPr bwMode="auto">
          <a:xfrm>
            <a:off x="2195513" y="44450"/>
            <a:ext cx="4752975" cy="4318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en-US" altLang="en-US" sz="2800" b="1" u="none">
                <a:latin typeface="Kristen ITC" panose="03050502040202030202" pitchFamily="66" charset="0"/>
              </a:rPr>
              <a:t>Definisi SPT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ChangeArrowheads="1"/>
          </p:cNvSpPr>
          <p:nvPr/>
        </p:nvSpPr>
        <p:spPr bwMode="auto">
          <a:xfrm>
            <a:off x="179388" y="765175"/>
            <a:ext cx="8785225" cy="17494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id-ID" altLang="en-US" sz="1800" u="none">
                <a:latin typeface="Tahoma" panose="020B0604030504040204" pitchFamily="34" charset="0"/>
              </a:rPr>
              <a:t>Setiap Wajib Pajak wajib mengisi Surat Pemberitahuan dengan benar, lengkap, dan jelas, dalam bahasa Indonesia dengan menggunakan huruf Latin, angka Arab, satuan mata uang Rupiah, dan </a:t>
            </a:r>
            <a:r>
              <a:rPr lang="id-ID" altLang="en-US" sz="1800">
                <a:latin typeface="Tahoma" panose="020B0604030504040204" pitchFamily="34" charset="0"/>
              </a:rPr>
              <a:t>menandatangani</a:t>
            </a:r>
            <a:r>
              <a:rPr lang="id-ID" altLang="en-US" sz="1800" u="none">
                <a:latin typeface="Tahoma" panose="020B0604030504040204" pitchFamily="34" charset="0"/>
              </a:rPr>
              <a:t> serta menyampaikannya ke kantor Direktorat Jenderal Pajak tempat Wajib Pajak terdaftar atau dikukuhkan atau tempat lain yang ditetapkan oleh Direktur Jenderal Pajak.</a:t>
            </a:r>
            <a:r>
              <a:rPr lang="en-US" altLang="en-US" sz="1800" u="none">
                <a:latin typeface="Tahoma" panose="020B0604030504040204" pitchFamily="34" charset="0"/>
              </a:rPr>
              <a:t> </a:t>
            </a:r>
          </a:p>
          <a:p>
            <a:r>
              <a:rPr lang="en-US" altLang="en-US" sz="1800" u="none">
                <a:latin typeface="Tahoma" panose="020B0604030504040204" pitchFamily="34" charset="0"/>
              </a:rPr>
              <a:t>{Pasal 3 ayat 1 UU KUP}</a:t>
            </a:r>
            <a:endParaRPr lang="en-GB" altLang="en-US" sz="1800" u="none">
              <a:latin typeface="Tahoma" panose="020B0604030504040204" pitchFamily="34" charset="0"/>
            </a:endParaRPr>
          </a:p>
        </p:txBody>
      </p:sp>
      <p:sp>
        <p:nvSpPr>
          <p:cNvPr id="302083" name="AutoShape 3"/>
          <p:cNvSpPr>
            <a:spLocks noChangeArrowheads="1"/>
          </p:cNvSpPr>
          <p:nvPr/>
        </p:nvSpPr>
        <p:spPr bwMode="auto">
          <a:xfrm>
            <a:off x="4318000" y="533400"/>
            <a:ext cx="541338" cy="30321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2084" name="Rectangle 4"/>
          <p:cNvSpPr>
            <a:spLocks noChangeArrowheads="1"/>
          </p:cNvSpPr>
          <p:nvPr/>
        </p:nvSpPr>
        <p:spPr bwMode="auto">
          <a:xfrm>
            <a:off x="684213" y="2492375"/>
            <a:ext cx="7573962" cy="15652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nl-NL" altLang="en-US" sz="1800" b="1" u="none">
                <a:latin typeface="Arial Narrow" panose="020B0606020202030204" pitchFamily="34" charset="0"/>
              </a:rPr>
              <a:t>Penandatanganan sebagaimana dimaksud pada ayat (1) dapat dilakukan </a:t>
            </a:r>
            <a:r>
              <a:rPr lang="nl-NL" altLang="en-US" sz="2000" b="1" u="none">
                <a:solidFill>
                  <a:schemeClr val="accent2"/>
                </a:solidFill>
                <a:latin typeface="Arial Narrow" panose="020B0606020202030204" pitchFamily="34" charset="0"/>
              </a:rPr>
              <a:t>secara biasa, </a:t>
            </a:r>
            <a:r>
              <a:rPr lang="id-ID" altLang="en-US" sz="2000" b="1" u="none">
                <a:solidFill>
                  <a:schemeClr val="accent2"/>
                </a:solidFill>
                <a:latin typeface="Arial Narrow" panose="020B0606020202030204" pitchFamily="34" charset="0"/>
              </a:rPr>
              <a:t>dengan</a:t>
            </a:r>
            <a:r>
              <a:rPr lang="nl-NL" altLang="en-US" sz="2000" b="1" u="none">
                <a:solidFill>
                  <a:schemeClr val="accent2"/>
                </a:solidFill>
                <a:latin typeface="Arial Narrow" panose="020B0606020202030204" pitchFamily="34" charset="0"/>
              </a:rPr>
              <a:t> tanda tangan stempel, atau tanda tangan elektronik atau digital</a:t>
            </a:r>
            <a:r>
              <a:rPr lang="nl-NL" altLang="en-US" sz="1800" b="1" u="none">
                <a:latin typeface="Arial Narrow" panose="020B0606020202030204" pitchFamily="34" charset="0"/>
              </a:rPr>
              <a:t>, yang semuanya mempunyai kekuatan hukum yang sama, yang tata cara pelaksanaannya diatur dengan atau berdasarkan Peraturan Menteri Keuangan. </a:t>
            </a:r>
          </a:p>
          <a:p>
            <a:r>
              <a:rPr lang="nl-NL" altLang="en-US" sz="1800" b="1" u="none">
                <a:latin typeface="Arial Narrow" panose="020B0606020202030204" pitchFamily="34" charset="0"/>
              </a:rPr>
              <a:t>{Pasal 3 ayat 1b UU KUP}</a:t>
            </a:r>
            <a:endParaRPr lang="en-GB" altLang="en-US" sz="1800" b="1" u="none">
              <a:latin typeface="Arial Narrow" panose="020B0606020202030204" pitchFamily="34" charset="0"/>
            </a:endParaRPr>
          </a:p>
        </p:txBody>
      </p:sp>
      <p:sp>
        <p:nvSpPr>
          <p:cNvPr id="302086" name="Line 6"/>
          <p:cNvSpPr>
            <a:spLocks noChangeShapeType="1"/>
          </p:cNvSpPr>
          <p:nvPr/>
        </p:nvSpPr>
        <p:spPr bwMode="auto">
          <a:xfrm flipH="1">
            <a:off x="2987675" y="1628775"/>
            <a:ext cx="1871663" cy="1008063"/>
          </a:xfrm>
          <a:prstGeom prst="line">
            <a:avLst/>
          </a:prstGeom>
          <a:noFill/>
          <a:ln w="28575">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2088" name="Rectangle 8"/>
          <p:cNvSpPr>
            <a:spLocks noChangeArrowheads="1"/>
          </p:cNvSpPr>
          <p:nvPr/>
        </p:nvSpPr>
        <p:spPr bwMode="auto">
          <a:xfrm>
            <a:off x="1690688" y="117475"/>
            <a:ext cx="6337300" cy="4318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en-US" altLang="en-US" sz="2800" b="1" u="none">
                <a:latin typeface="Kristen ITC" panose="03050502040202030202" pitchFamily="66" charset="0"/>
              </a:rPr>
              <a:t>Kewajiban penyampaian SPT</a:t>
            </a:r>
          </a:p>
        </p:txBody>
      </p:sp>
      <p:sp>
        <p:nvSpPr>
          <p:cNvPr id="302089" name="Rectangle 9"/>
          <p:cNvSpPr>
            <a:spLocks noChangeArrowheads="1"/>
          </p:cNvSpPr>
          <p:nvPr/>
        </p:nvSpPr>
        <p:spPr bwMode="auto">
          <a:xfrm>
            <a:off x="179388" y="4076700"/>
            <a:ext cx="8748712" cy="17494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Wajib Pajak yang telah mendapat izin Menteri Keuangan untuk menyelenggarakan pembukuan dengan menggunakan bahasa asing dan mata uang selain Rupiah, wajib menyampaikan Surat Pemberitahuan dalam bahasa Indonesia dengan menggunakan satuan mata uang selain Rupiah yang diizinkan, yang pelaksanaannya diatur dengan atau berdasarkan Peraturan Menteri Keuangan. (Pasal 3 ayat 1b UU KUP)</a:t>
            </a:r>
            <a:endParaRPr lang="en-GB" altLang="en-US" sz="1800" u="none">
              <a:latin typeface="Tahoma" panose="020B0604030504040204" pitchFamily="34" charset="0"/>
            </a:endParaRPr>
          </a:p>
        </p:txBody>
      </p:sp>
      <p:sp>
        <p:nvSpPr>
          <p:cNvPr id="302090" name="Rectangle 10"/>
          <p:cNvSpPr>
            <a:spLocks noChangeArrowheads="1"/>
          </p:cNvSpPr>
          <p:nvPr/>
        </p:nvSpPr>
        <p:spPr bwMode="auto">
          <a:xfrm>
            <a:off x="322263" y="5888038"/>
            <a:ext cx="8353425" cy="925512"/>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Wajib Pajak mengambil sendiri Surat Pemberitahuan di tempat yang ditetapkan oleh Direktur Jenderal Pajak atau mengambil dengan cara lain yang tata cara pelaksanaannya diatur dengan atau berdasarkan Peraturan Menteri Keuangan. (Pasal 3 ayat 2 UU KUP)</a:t>
            </a:r>
          </a:p>
        </p:txBody>
      </p:sp>
      <p:sp>
        <p:nvSpPr>
          <p:cNvPr id="302093" name="AutoShape 13"/>
          <p:cNvSpPr>
            <a:spLocks noChangeArrowheads="1"/>
          </p:cNvSpPr>
          <p:nvPr/>
        </p:nvSpPr>
        <p:spPr bwMode="auto">
          <a:xfrm>
            <a:off x="71438" y="692150"/>
            <a:ext cx="323850"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2094" name="AutoShape 14"/>
          <p:cNvSpPr>
            <a:spLocks noChangeArrowheads="1"/>
          </p:cNvSpPr>
          <p:nvPr/>
        </p:nvSpPr>
        <p:spPr bwMode="auto">
          <a:xfrm>
            <a:off x="34925" y="4003675"/>
            <a:ext cx="323850"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2095" name="AutoShape 15"/>
          <p:cNvSpPr>
            <a:spLocks noChangeArrowheads="1"/>
          </p:cNvSpPr>
          <p:nvPr/>
        </p:nvSpPr>
        <p:spPr bwMode="auto">
          <a:xfrm>
            <a:off x="215900" y="5876925"/>
            <a:ext cx="323850"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2096" name="Rectangle 16"/>
          <p:cNvSpPr>
            <a:spLocks noGrp="1" noChangeArrowheads="1"/>
          </p:cNvSpPr>
          <p:nvPr>
            <p:ph type="title"/>
          </p:nvPr>
        </p:nvSpPr>
        <p:spPr>
          <a:xfrm>
            <a:off x="107950" y="76200"/>
            <a:ext cx="1368425" cy="400050"/>
          </a:xfrm>
          <a:solidFill>
            <a:srgbClr val="FFFFCC"/>
          </a:solidFill>
          <a:ln w="28575">
            <a:solidFill>
              <a:srgbClr val="FF33CC"/>
            </a:solidFill>
            <a:miter lim="800000"/>
            <a:headEnd/>
            <a:tailEnd/>
          </a:ln>
        </p:spPr>
        <p:txBody>
          <a:bodyPr/>
          <a:lstStyle/>
          <a:p>
            <a:r>
              <a:rPr lang="en-US" altLang="en-US" sz="3200"/>
              <a:t>SPT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02088"/>
                                        </p:tgtEl>
                                        <p:attrNameLst>
                                          <p:attrName>style.visibility</p:attrName>
                                        </p:attrNameLst>
                                      </p:cBhvr>
                                      <p:to>
                                        <p:strVal val="visible"/>
                                      </p:to>
                                    </p:set>
                                    <p:animEffect transition="in" filter="box(in)">
                                      <p:cBhvr>
                                        <p:cTn id="7" dur="500"/>
                                        <p:tgtEl>
                                          <p:spTgt spid="3020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2083"/>
                                        </p:tgtEl>
                                        <p:attrNameLst>
                                          <p:attrName>style.visibility</p:attrName>
                                        </p:attrNameLst>
                                      </p:cBhvr>
                                      <p:to>
                                        <p:strVal val="visible"/>
                                      </p:to>
                                    </p:set>
                                    <p:anim calcmode="lin" valueType="num">
                                      <p:cBhvr additive="base">
                                        <p:cTn id="12" dur="500" fill="hold"/>
                                        <p:tgtEl>
                                          <p:spTgt spid="302083"/>
                                        </p:tgtEl>
                                        <p:attrNameLst>
                                          <p:attrName>ppt_x</p:attrName>
                                        </p:attrNameLst>
                                      </p:cBhvr>
                                      <p:tavLst>
                                        <p:tav tm="0">
                                          <p:val>
                                            <p:strVal val="#ppt_x"/>
                                          </p:val>
                                        </p:tav>
                                        <p:tav tm="100000">
                                          <p:val>
                                            <p:strVal val="#ppt_x"/>
                                          </p:val>
                                        </p:tav>
                                      </p:tavLst>
                                    </p:anim>
                                    <p:anim calcmode="lin" valueType="num">
                                      <p:cBhvr additive="base">
                                        <p:cTn id="13" dur="500" fill="hold"/>
                                        <p:tgtEl>
                                          <p:spTgt spid="302083"/>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302082"/>
                                        </p:tgtEl>
                                        <p:attrNameLst>
                                          <p:attrName>style.visibility</p:attrName>
                                        </p:attrNameLst>
                                      </p:cBhvr>
                                      <p:to>
                                        <p:strVal val="visible"/>
                                      </p:to>
                                    </p:set>
                                    <p:animEffect transition="in" filter="checkerboard(across)">
                                      <p:cBhvr>
                                        <p:cTn id="18" dur="1000"/>
                                        <p:tgtEl>
                                          <p:spTgt spid="30208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02093"/>
                                        </p:tgtEl>
                                        <p:attrNameLst>
                                          <p:attrName>style.visibility</p:attrName>
                                        </p:attrNameLst>
                                      </p:cBhvr>
                                      <p:to>
                                        <p:strVal val="visible"/>
                                      </p:to>
                                    </p:set>
                                    <p:animEffect transition="in" filter="blinds(horizontal)">
                                      <p:cBhvr>
                                        <p:cTn id="23" dur="500"/>
                                        <p:tgtEl>
                                          <p:spTgt spid="30209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02086"/>
                                        </p:tgtEl>
                                        <p:attrNameLst>
                                          <p:attrName>style.visibility</p:attrName>
                                        </p:attrNameLst>
                                      </p:cBhvr>
                                      <p:to>
                                        <p:strVal val="visible"/>
                                      </p:to>
                                    </p:set>
                                    <p:anim calcmode="lin" valueType="num">
                                      <p:cBhvr additive="base">
                                        <p:cTn id="28" dur="500" fill="hold"/>
                                        <p:tgtEl>
                                          <p:spTgt spid="302086"/>
                                        </p:tgtEl>
                                        <p:attrNameLst>
                                          <p:attrName>ppt_x</p:attrName>
                                        </p:attrNameLst>
                                      </p:cBhvr>
                                      <p:tavLst>
                                        <p:tav tm="0">
                                          <p:val>
                                            <p:strVal val="#ppt_x"/>
                                          </p:val>
                                        </p:tav>
                                        <p:tav tm="100000">
                                          <p:val>
                                            <p:strVal val="#ppt_x"/>
                                          </p:val>
                                        </p:tav>
                                      </p:tavLst>
                                    </p:anim>
                                    <p:anim calcmode="lin" valueType="num">
                                      <p:cBhvr additive="base">
                                        <p:cTn id="29" dur="500" fill="hold"/>
                                        <p:tgtEl>
                                          <p:spTgt spid="302086"/>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302084"/>
                                        </p:tgtEl>
                                        <p:attrNameLst>
                                          <p:attrName>style.visibility</p:attrName>
                                        </p:attrNameLst>
                                      </p:cBhvr>
                                      <p:to>
                                        <p:strVal val="visible"/>
                                      </p:to>
                                    </p:set>
                                    <p:animEffect transition="in" filter="checkerboard(across)">
                                      <p:cBhvr>
                                        <p:cTn id="34" dur="500"/>
                                        <p:tgtEl>
                                          <p:spTgt spid="30208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302089"/>
                                        </p:tgtEl>
                                        <p:attrNameLst>
                                          <p:attrName>style.visibility</p:attrName>
                                        </p:attrNameLst>
                                      </p:cBhvr>
                                      <p:to>
                                        <p:strVal val="visible"/>
                                      </p:to>
                                    </p:set>
                                    <p:animEffect transition="in" filter="checkerboard(across)">
                                      <p:cBhvr>
                                        <p:cTn id="39" dur="500"/>
                                        <p:tgtEl>
                                          <p:spTgt spid="302089"/>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302094"/>
                                        </p:tgtEl>
                                        <p:attrNameLst>
                                          <p:attrName>style.visibility</p:attrName>
                                        </p:attrNameLst>
                                      </p:cBhvr>
                                      <p:to>
                                        <p:strVal val="visible"/>
                                      </p:to>
                                    </p:set>
                                    <p:animEffect transition="in" filter="blinds(horizontal)">
                                      <p:cBhvr>
                                        <p:cTn id="44" dur="500"/>
                                        <p:tgtEl>
                                          <p:spTgt spid="302094"/>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302090"/>
                                        </p:tgtEl>
                                        <p:attrNameLst>
                                          <p:attrName>style.visibility</p:attrName>
                                        </p:attrNameLst>
                                      </p:cBhvr>
                                      <p:to>
                                        <p:strVal val="visible"/>
                                      </p:to>
                                    </p:set>
                                    <p:animEffect transition="in" filter="wipe(down)">
                                      <p:cBhvr>
                                        <p:cTn id="49" dur="1000"/>
                                        <p:tgtEl>
                                          <p:spTgt spid="302090"/>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302095"/>
                                        </p:tgtEl>
                                        <p:attrNameLst>
                                          <p:attrName>style.visibility</p:attrName>
                                        </p:attrNameLst>
                                      </p:cBhvr>
                                      <p:to>
                                        <p:strVal val="visible"/>
                                      </p:to>
                                    </p:set>
                                    <p:animEffect transition="in" filter="blinds(horizontal)">
                                      <p:cBhvr>
                                        <p:cTn id="54" dur="500"/>
                                        <p:tgtEl>
                                          <p:spTgt spid="3020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2" grpId="0" animBg="1"/>
      <p:bldP spid="302083" grpId="0" animBg="1"/>
      <p:bldP spid="302084" grpId="0" animBg="1"/>
      <p:bldP spid="302086" grpId="0" animBg="1"/>
      <p:bldP spid="302088" grpId="0" animBg="1"/>
      <p:bldP spid="302089" grpId="0" animBg="1"/>
      <p:bldP spid="302090" grpId="0" animBg="1"/>
      <p:bldP spid="302093" grpId="0" animBg="1"/>
      <p:bldP spid="302094" grpId="0" animBg="1"/>
      <p:bldP spid="30209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ChangeArrowheads="1"/>
          </p:cNvSpPr>
          <p:nvPr/>
        </p:nvSpPr>
        <p:spPr bwMode="auto">
          <a:xfrm>
            <a:off x="381000" y="620713"/>
            <a:ext cx="8229600" cy="8350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en-US" altLang="en-US" sz="2000" u="none">
                <a:latin typeface="Lucida Console" panose="020B0609040504020204" pitchFamily="49" charset="0"/>
                <a:cs typeface="Times New Roman" panose="02020603050405020304" pitchFamily="18" charset="0"/>
              </a:rPr>
              <a:t>Wajib Pajak wajib mengisi dan menyampaikan Surat Pemberitahuan dengan </a:t>
            </a:r>
            <a:r>
              <a:rPr lang="en-US" altLang="en-US" sz="2000" b="1" u="none">
                <a:solidFill>
                  <a:schemeClr val="accent2"/>
                </a:solidFill>
                <a:latin typeface="Lucida Console" panose="020B0609040504020204" pitchFamily="49" charset="0"/>
                <a:cs typeface="Times New Roman" panose="02020603050405020304" pitchFamily="18" charset="0"/>
              </a:rPr>
              <a:t>benar</a:t>
            </a:r>
            <a:r>
              <a:rPr lang="en-US" altLang="en-US" sz="2000" u="none">
                <a:latin typeface="Lucida Console" panose="020B0609040504020204" pitchFamily="49" charset="0"/>
                <a:cs typeface="Times New Roman" panose="02020603050405020304" pitchFamily="18" charset="0"/>
              </a:rPr>
              <a:t>, </a:t>
            </a:r>
            <a:r>
              <a:rPr lang="en-US" altLang="en-US" sz="2000" b="1" u="none">
                <a:solidFill>
                  <a:schemeClr val="accent2"/>
                </a:solidFill>
                <a:latin typeface="Lucida Console" panose="020B0609040504020204" pitchFamily="49" charset="0"/>
                <a:cs typeface="Times New Roman" panose="02020603050405020304" pitchFamily="18" charset="0"/>
              </a:rPr>
              <a:t>lengkap</a:t>
            </a:r>
            <a:r>
              <a:rPr lang="en-US" altLang="en-US" sz="2000" u="none">
                <a:latin typeface="Lucida Console" panose="020B0609040504020204" pitchFamily="49" charset="0"/>
                <a:cs typeface="Times New Roman" panose="02020603050405020304" pitchFamily="18" charset="0"/>
              </a:rPr>
              <a:t>, </a:t>
            </a:r>
            <a:r>
              <a:rPr lang="en-US" altLang="en-US" sz="2000" b="1" u="none">
                <a:solidFill>
                  <a:schemeClr val="accent2"/>
                </a:solidFill>
                <a:latin typeface="Lucida Console" panose="020B0609040504020204" pitchFamily="49" charset="0"/>
                <a:cs typeface="Times New Roman" panose="02020603050405020304" pitchFamily="18" charset="0"/>
              </a:rPr>
              <a:t>jelas</a:t>
            </a:r>
            <a:r>
              <a:rPr lang="en-US" altLang="en-US" sz="2000" u="none">
                <a:latin typeface="Lucida Console" panose="020B0609040504020204" pitchFamily="49" charset="0"/>
                <a:cs typeface="Times New Roman" panose="02020603050405020304" pitchFamily="18" charset="0"/>
              </a:rPr>
              <a:t>, dan</a:t>
            </a:r>
          </a:p>
          <a:p>
            <a:pPr>
              <a:lnSpc>
                <a:spcPct val="80000"/>
              </a:lnSpc>
            </a:pPr>
            <a:r>
              <a:rPr lang="en-US" altLang="en-US" sz="2000" u="none">
                <a:latin typeface="Lucida Console" panose="020B0609040504020204" pitchFamily="49" charset="0"/>
                <a:cs typeface="Times New Roman" panose="02020603050405020304" pitchFamily="18" charset="0"/>
              </a:rPr>
              <a:t> </a:t>
            </a:r>
            <a:r>
              <a:rPr lang="en-US" altLang="en-US" sz="2000" b="1" u="none">
                <a:solidFill>
                  <a:srgbClr val="FF0000"/>
                </a:solidFill>
                <a:latin typeface="Lucida Console" panose="020B0609040504020204" pitchFamily="49" charset="0"/>
                <a:cs typeface="Times New Roman" panose="02020603050405020304" pitchFamily="18" charset="0"/>
              </a:rPr>
              <a:t>menandatanganinya</a:t>
            </a:r>
            <a:r>
              <a:rPr lang="en-US" altLang="en-US" sz="1800" b="1" u="none">
                <a:latin typeface="Arial Narrow" panose="020B0606020202030204" pitchFamily="34" charset="0"/>
                <a:cs typeface="Times New Roman" panose="02020603050405020304" pitchFamily="18" charset="0"/>
              </a:rPr>
              <a:t>.{Pasal 4 ayat (1) UU tentang KUP}</a:t>
            </a:r>
            <a:r>
              <a:rPr lang="en-US" altLang="en-US" sz="2000" u="none">
                <a:latin typeface="Lucida Console" panose="020B0609040504020204" pitchFamily="49" charset="0"/>
              </a:rPr>
              <a:t> </a:t>
            </a:r>
            <a:endParaRPr lang="en-GB" altLang="en-US" sz="2000" u="none">
              <a:latin typeface="Lucida Console" panose="020B0609040504020204" pitchFamily="49" charset="0"/>
            </a:endParaRPr>
          </a:p>
        </p:txBody>
      </p:sp>
      <p:sp>
        <p:nvSpPr>
          <p:cNvPr id="114693" name="Rectangle 5"/>
          <p:cNvSpPr>
            <a:spLocks noChangeArrowheads="1"/>
          </p:cNvSpPr>
          <p:nvPr/>
        </p:nvSpPr>
        <p:spPr bwMode="auto">
          <a:xfrm>
            <a:off x="76200" y="1557338"/>
            <a:ext cx="3124200" cy="1474787"/>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cs typeface="Times New Roman" panose="02020603050405020304" pitchFamily="18" charset="0"/>
              </a:rPr>
              <a:t>Surat Pemberitahuan WP badan harus ditandatangani oleh </a:t>
            </a:r>
            <a:r>
              <a:rPr lang="en-US" altLang="en-US" sz="1800" b="1" u="none">
                <a:solidFill>
                  <a:schemeClr val="accent2"/>
                </a:solidFill>
                <a:latin typeface="Tahoma" panose="020B0604030504040204" pitchFamily="34" charset="0"/>
                <a:cs typeface="Times New Roman" panose="02020603050405020304" pitchFamily="18" charset="0"/>
              </a:rPr>
              <a:t>pengurus atau direksi</a:t>
            </a:r>
            <a:r>
              <a:rPr lang="en-US" altLang="en-US" sz="1800" u="none">
                <a:latin typeface="Tahoma" panose="020B0604030504040204" pitchFamily="34" charset="0"/>
                <a:cs typeface="Times New Roman" panose="02020603050405020304" pitchFamily="18" charset="0"/>
              </a:rPr>
              <a:t>.</a:t>
            </a:r>
            <a:r>
              <a:rPr lang="en-US" altLang="en-US" sz="1800" u="none">
                <a:latin typeface="Tahoma" panose="020B0604030504040204" pitchFamily="34" charset="0"/>
              </a:rPr>
              <a:t>  </a:t>
            </a:r>
            <a:r>
              <a:rPr lang="en-US" altLang="en-US" sz="1800" b="1" u="none">
                <a:latin typeface="Arial Narrow" panose="020B0606020202030204" pitchFamily="34" charset="0"/>
              </a:rPr>
              <a:t>(Pasal 4 ayat 2 UU KUP)</a:t>
            </a:r>
            <a:endParaRPr lang="en-GB" altLang="en-US" sz="1800" b="1" u="none">
              <a:latin typeface="Arial Narrow" panose="020B0606020202030204" pitchFamily="34" charset="0"/>
            </a:endParaRPr>
          </a:p>
        </p:txBody>
      </p:sp>
      <p:sp>
        <p:nvSpPr>
          <p:cNvPr id="114696" name="Rectangle 8"/>
          <p:cNvSpPr>
            <a:spLocks noChangeArrowheads="1"/>
          </p:cNvSpPr>
          <p:nvPr/>
        </p:nvSpPr>
        <p:spPr bwMode="auto">
          <a:xfrm>
            <a:off x="87313" y="3141663"/>
            <a:ext cx="2540000" cy="1749425"/>
          </a:xfrm>
          <a:prstGeom prst="rect">
            <a:avLst/>
          </a:prstGeom>
          <a:noFill/>
          <a:ln w="9525">
            <a:solidFill>
              <a:srgbClr val="0099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i="1" u="none">
                <a:latin typeface="Tahoma" panose="020B0604030504040204" pitchFamily="34" charset="0"/>
              </a:rPr>
              <a:t>yaitu yang tercantum namanya dalam susunan pengurus yang tertera dalam akte pendirian maupun akte perubahan</a:t>
            </a:r>
          </a:p>
        </p:txBody>
      </p:sp>
      <p:sp>
        <p:nvSpPr>
          <p:cNvPr id="114697" name="AutoShape 9"/>
          <p:cNvSpPr>
            <a:spLocks noChangeArrowheads="1"/>
          </p:cNvSpPr>
          <p:nvPr/>
        </p:nvSpPr>
        <p:spPr bwMode="auto">
          <a:xfrm>
            <a:off x="1143000" y="2924175"/>
            <a:ext cx="549275" cy="3127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4698" name="Rectangle 10"/>
          <p:cNvSpPr>
            <a:spLocks noChangeArrowheads="1"/>
          </p:cNvSpPr>
          <p:nvPr/>
        </p:nvSpPr>
        <p:spPr bwMode="auto">
          <a:xfrm>
            <a:off x="3429000" y="1557338"/>
            <a:ext cx="5638800" cy="1474787"/>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Dalam hal Wajib Pajak menunjuk seorang kuasa dengan surat kuasa khusus untuk mengisi dan menandatangani Surat Pemberitahuan, surat kuasa khusus tersebut harus dilampirkan pada Surat Pemberitahuan. </a:t>
            </a:r>
            <a:r>
              <a:rPr lang="en-US" altLang="en-US" sz="1800" b="1" u="none">
                <a:latin typeface="Arial Narrow" panose="020B0606020202030204" pitchFamily="34" charset="0"/>
              </a:rPr>
              <a:t>(Pasal 4 ayat 3 UU KUP)</a:t>
            </a:r>
            <a:endParaRPr lang="en-GB" altLang="en-US" sz="1800" b="1" u="none">
              <a:latin typeface="Arial Narrow" panose="020B0606020202030204" pitchFamily="34" charset="0"/>
            </a:endParaRPr>
          </a:p>
        </p:txBody>
      </p:sp>
      <p:sp>
        <p:nvSpPr>
          <p:cNvPr id="114701" name="Rectangle 13"/>
          <p:cNvSpPr>
            <a:spLocks noChangeArrowheads="1"/>
          </p:cNvSpPr>
          <p:nvPr/>
        </p:nvSpPr>
        <p:spPr bwMode="auto">
          <a:xfrm>
            <a:off x="2700338" y="3141663"/>
            <a:ext cx="6367462" cy="202406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1800" b="1" u="none">
                <a:latin typeface="Arial Narrow" panose="020B0606020202030204" pitchFamily="34" charset="0"/>
              </a:rPr>
              <a:t>harus memenuhi syarat sbb:</a:t>
            </a:r>
          </a:p>
          <a:p>
            <a:pPr algn="l"/>
            <a:r>
              <a:rPr lang="en-US" altLang="en-US" sz="1800" b="1" u="none">
                <a:latin typeface="Arial Narrow" panose="020B0606020202030204" pitchFamily="34" charset="0"/>
              </a:rPr>
              <a:t>-memiliki NPWP;</a:t>
            </a:r>
          </a:p>
          <a:p>
            <a:pPr algn="l"/>
            <a:r>
              <a:rPr lang="en-US" altLang="en-US" sz="1800" b="1" u="none">
                <a:latin typeface="Arial Narrow" panose="020B0606020202030204" pitchFamily="34" charset="0"/>
              </a:rPr>
              <a:t>-telah menyampaikan SPT Tahunan PPh Tahun Pajak terakhir;</a:t>
            </a:r>
          </a:p>
          <a:p>
            <a:pPr algn="l"/>
            <a:r>
              <a:rPr lang="en-US" altLang="en-US" sz="1800" b="1" u="none">
                <a:latin typeface="Arial Narrow" panose="020B0606020202030204" pitchFamily="34" charset="0"/>
              </a:rPr>
              <a:t>-</a:t>
            </a:r>
            <a:r>
              <a:rPr lang="en-US" altLang="en-US" sz="1800" b="1">
                <a:latin typeface="Arial Narrow" panose="020B0606020202030204" pitchFamily="34" charset="0"/>
              </a:rPr>
              <a:t>menguasai ketentuan peraturan perundang-undangan perpajakan</a:t>
            </a:r>
            <a:r>
              <a:rPr lang="en-US" altLang="en-US" sz="1800" b="1" u="none">
                <a:latin typeface="Arial Narrow" panose="020B0606020202030204" pitchFamily="34" charset="0"/>
              </a:rPr>
              <a:t>; dan</a:t>
            </a:r>
          </a:p>
          <a:p>
            <a:pPr algn="l"/>
            <a:r>
              <a:rPr lang="en-US" altLang="en-US" sz="1800" b="1" u="none">
                <a:latin typeface="Arial Narrow" panose="020B0606020202030204" pitchFamily="34" charset="0"/>
              </a:rPr>
              <a:t>-memiliki Surat Kuasa Khusus dari WP yang memberi kuasa dengan format terlampir.</a:t>
            </a:r>
            <a:endParaRPr lang="en-US" altLang="en-US" sz="1800" b="1" u="none">
              <a:solidFill>
                <a:schemeClr val="accent2"/>
              </a:solidFill>
              <a:latin typeface="Arial Narrow" panose="020B0606020202030204" pitchFamily="34" charset="0"/>
            </a:endParaRPr>
          </a:p>
        </p:txBody>
      </p:sp>
      <p:sp>
        <p:nvSpPr>
          <p:cNvPr id="114702" name="Line 14"/>
          <p:cNvSpPr>
            <a:spLocks noChangeShapeType="1"/>
          </p:cNvSpPr>
          <p:nvPr/>
        </p:nvSpPr>
        <p:spPr bwMode="auto">
          <a:xfrm flipH="1">
            <a:off x="1042988" y="1387475"/>
            <a:ext cx="1081087" cy="241300"/>
          </a:xfrm>
          <a:prstGeom prst="line">
            <a:avLst/>
          </a:prstGeom>
          <a:noFill/>
          <a:ln w="571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703" name="Line 15"/>
          <p:cNvSpPr>
            <a:spLocks noChangeShapeType="1"/>
          </p:cNvSpPr>
          <p:nvPr/>
        </p:nvSpPr>
        <p:spPr bwMode="auto">
          <a:xfrm>
            <a:off x="2882900" y="1387475"/>
            <a:ext cx="1328738" cy="241300"/>
          </a:xfrm>
          <a:prstGeom prst="line">
            <a:avLst/>
          </a:prstGeom>
          <a:noFill/>
          <a:ln w="571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704" name="AutoShape 16"/>
          <p:cNvSpPr>
            <a:spLocks noChangeArrowheads="1"/>
          </p:cNvSpPr>
          <p:nvPr/>
        </p:nvSpPr>
        <p:spPr bwMode="auto">
          <a:xfrm>
            <a:off x="6324600" y="2924175"/>
            <a:ext cx="6096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4705" name="AutoShape 17"/>
          <p:cNvSpPr>
            <a:spLocks noChangeArrowheads="1"/>
          </p:cNvSpPr>
          <p:nvPr/>
        </p:nvSpPr>
        <p:spPr bwMode="auto">
          <a:xfrm>
            <a:off x="4284663" y="404813"/>
            <a:ext cx="574675" cy="288925"/>
          </a:xfrm>
          <a:prstGeom prst="downArrow">
            <a:avLst>
              <a:gd name="adj1" fmla="val 50000"/>
              <a:gd name="adj2" fmla="val 25000"/>
            </a:avLst>
          </a:prstGeom>
          <a:solidFill>
            <a:srgbClr val="FFFFCC"/>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114706" name="Rectangle 18"/>
          <p:cNvSpPr>
            <a:spLocks noChangeArrowheads="1"/>
          </p:cNvSpPr>
          <p:nvPr/>
        </p:nvSpPr>
        <p:spPr bwMode="auto">
          <a:xfrm>
            <a:off x="2195513" y="44450"/>
            <a:ext cx="4968875" cy="4318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en-US" altLang="en-US" sz="2800" b="1" u="none">
                <a:latin typeface="Kristen ITC" panose="03050502040202030202" pitchFamily="66" charset="0"/>
              </a:rPr>
              <a:t>Penandatangan SPT</a:t>
            </a:r>
          </a:p>
        </p:txBody>
      </p:sp>
      <p:sp>
        <p:nvSpPr>
          <p:cNvPr id="114708" name="Rectangle 20"/>
          <p:cNvSpPr>
            <a:spLocks noGrp="1" noChangeArrowheads="1"/>
          </p:cNvSpPr>
          <p:nvPr>
            <p:ph type="title"/>
          </p:nvPr>
        </p:nvSpPr>
        <p:spPr>
          <a:xfrm>
            <a:off x="107950" y="76200"/>
            <a:ext cx="1368425" cy="400050"/>
          </a:xfrm>
          <a:solidFill>
            <a:srgbClr val="FFFFCC"/>
          </a:solidFill>
          <a:ln w="28575">
            <a:solidFill>
              <a:srgbClr val="FF33CC"/>
            </a:solidFill>
            <a:miter lim="800000"/>
            <a:headEnd/>
            <a:tailEnd/>
          </a:ln>
        </p:spPr>
        <p:txBody>
          <a:bodyPr/>
          <a:lstStyle/>
          <a:p>
            <a:r>
              <a:rPr lang="en-US" altLang="en-US" sz="2800">
                <a:latin typeface="Tahoma" panose="020B0604030504040204" pitchFamily="34" charset="0"/>
              </a:rPr>
              <a:t>SPT</a:t>
            </a:r>
          </a:p>
        </p:txBody>
      </p:sp>
      <p:sp>
        <p:nvSpPr>
          <p:cNvPr id="114710" name="Rectangle 22"/>
          <p:cNvSpPr>
            <a:spLocks noChangeArrowheads="1"/>
          </p:cNvSpPr>
          <p:nvPr/>
        </p:nvSpPr>
        <p:spPr bwMode="auto">
          <a:xfrm>
            <a:off x="6829425" y="3124200"/>
            <a:ext cx="2206625" cy="376238"/>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sz="1800" b="1" u="none">
                <a:solidFill>
                  <a:schemeClr val="accent2"/>
                </a:solidFill>
                <a:latin typeface="Arial Narrow" panose="020B0606020202030204" pitchFamily="34" charset="0"/>
              </a:rPr>
              <a:t>(PMK:22/PMK.03/2008)</a:t>
            </a:r>
          </a:p>
        </p:txBody>
      </p:sp>
      <p:sp>
        <p:nvSpPr>
          <p:cNvPr id="114711" name="Line 23"/>
          <p:cNvSpPr>
            <a:spLocks noChangeShapeType="1"/>
          </p:cNvSpPr>
          <p:nvPr/>
        </p:nvSpPr>
        <p:spPr bwMode="auto">
          <a:xfrm flipH="1">
            <a:off x="1835150" y="4292600"/>
            <a:ext cx="1441450" cy="1008063"/>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713" name="Rectangle 25"/>
          <p:cNvSpPr>
            <a:spLocks noChangeArrowheads="1"/>
          </p:cNvSpPr>
          <p:nvPr/>
        </p:nvSpPr>
        <p:spPr bwMode="auto">
          <a:xfrm>
            <a:off x="179388" y="5229225"/>
            <a:ext cx="8785225" cy="1474788"/>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1800" b="1" u="none">
                <a:solidFill>
                  <a:schemeClr val="accent2"/>
                </a:solidFill>
                <a:latin typeface="Arial Narrow" panose="020B0606020202030204" pitchFamily="34" charset="0"/>
              </a:rPr>
              <a:t>Dalam hal seorang kuasa bukan konsultan pajak dibuktikan dengan kepemilikan sertifikat brevet atau ijazah pendidikan formal di bidang perpajakan yg diterbitkan oleh perguruan tinggi negeri atau swasta dg status terakreditasi A, sekurang-kurangnya DIII;</a:t>
            </a:r>
          </a:p>
          <a:p>
            <a:pPr algn="l"/>
            <a:r>
              <a:rPr lang="en-US" altLang="en-US" sz="1800" b="1" u="none">
                <a:solidFill>
                  <a:schemeClr val="accent2"/>
                </a:solidFill>
                <a:latin typeface="Arial Narrow" panose="020B0606020202030204" pitchFamily="34" charset="0"/>
              </a:rPr>
              <a:t>Dalam hal konsultan pajak dibuktikan dg kepemilikan Surat Izin Praktik yg diterbitkan Dirjen Pajak dan dilengkapi dg Surat Pernyataan sbg Konsultan Pajak.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4696"/>
                                        </p:tgtEl>
                                        <p:attrNameLst>
                                          <p:attrName>style.visibility</p:attrName>
                                        </p:attrNameLst>
                                      </p:cBhvr>
                                      <p:to>
                                        <p:strVal val="visible"/>
                                      </p:to>
                                    </p:set>
                                    <p:anim calcmode="lin" valueType="num">
                                      <p:cBhvr additive="base">
                                        <p:cTn id="7" dur="500" fill="hold"/>
                                        <p:tgtEl>
                                          <p:spTgt spid="114696"/>
                                        </p:tgtEl>
                                        <p:attrNameLst>
                                          <p:attrName>ppt_x</p:attrName>
                                        </p:attrNameLst>
                                      </p:cBhvr>
                                      <p:tavLst>
                                        <p:tav tm="0">
                                          <p:val>
                                            <p:strVal val="0-#ppt_w/2"/>
                                          </p:val>
                                        </p:tav>
                                        <p:tav tm="100000">
                                          <p:val>
                                            <p:strVal val="#ppt_x"/>
                                          </p:val>
                                        </p:tav>
                                      </p:tavLst>
                                    </p:anim>
                                    <p:anim calcmode="lin" valueType="num">
                                      <p:cBhvr additive="base">
                                        <p:cTn id="8" dur="500" fill="hold"/>
                                        <p:tgtEl>
                                          <p:spTgt spid="11469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114706"/>
                                        </p:tgtEl>
                                        <p:attrNameLst>
                                          <p:attrName>style.visibility</p:attrName>
                                        </p:attrNameLst>
                                      </p:cBhvr>
                                      <p:to>
                                        <p:strVal val="visible"/>
                                      </p:to>
                                    </p:set>
                                    <p:animEffect transition="in" filter="checkerboard(across)">
                                      <p:cBhvr>
                                        <p:cTn id="13" dur="500"/>
                                        <p:tgtEl>
                                          <p:spTgt spid="11470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4705"/>
                                        </p:tgtEl>
                                        <p:attrNameLst>
                                          <p:attrName>style.visibility</p:attrName>
                                        </p:attrNameLst>
                                      </p:cBhvr>
                                      <p:to>
                                        <p:strVal val="visible"/>
                                      </p:to>
                                    </p:set>
                                    <p:anim calcmode="lin" valueType="num">
                                      <p:cBhvr additive="base">
                                        <p:cTn id="18" dur="500" fill="hold"/>
                                        <p:tgtEl>
                                          <p:spTgt spid="114705"/>
                                        </p:tgtEl>
                                        <p:attrNameLst>
                                          <p:attrName>ppt_x</p:attrName>
                                        </p:attrNameLst>
                                      </p:cBhvr>
                                      <p:tavLst>
                                        <p:tav tm="0">
                                          <p:val>
                                            <p:strVal val="#ppt_x"/>
                                          </p:val>
                                        </p:tav>
                                        <p:tav tm="100000">
                                          <p:val>
                                            <p:strVal val="#ppt_x"/>
                                          </p:val>
                                        </p:tav>
                                      </p:tavLst>
                                    </p:anim>
                                    <p:anim calcmode="lin" valueType="num">
                                      <p:cBhvr additive="base">
                                        <p:cTn id="19" dur="500" fill="hold"/>
                                        <p:tgtEl>
                                          <p:spTgt spid="114705"/>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4691"/>
                                        </p:tgtEl>
                                        <p:attrNameLst>
                                          <p:attrName>style.visibility</p:attrName>
                                        </p:attrNameLst>
                                      </p:cBhvr>
                                      <p:to>
                                        <p:strVal val="visible"/>
                                      </p:to>
                                    </p:set>
                                    <p:animEffect transition="in" filter="wipe(down)">
                                      <p:cBhvr>
                                        <p:cTn id="24" dur="500"/>
                                        <p:tgtEl>
                                          <p:spTgt spid="11469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4702"/>
                                        </p:tgtEl>
                                        <p:attrNameLst>
                                          <p:attrName>style.visibility</p:attrName>
                                        </p:attrNameLst>
                                      </p:cBhvr>
                                      <p:to>
                                        <p:strVal val="visible"/>
                                      </p:to>
                                    </p:set>
                                    <p:anim calcmode="lin" valueType="num">
                                      <p:cBhvr additive="base">
                                        <p:cTn id="29" dur="500" fill="hold"/>
                                        <p:tgtEl>
                                          <p:spTgt spid="114702"/>
                                        </p:tgtEl>
                                        <p:attrNameLst>
                                          <p:attrName>ppt_x</p:attrName>
                                        </p:attrNameLst>
                                      </p:cBhvr>
                                      <p:tavLst>
                                        <p:tav tm="0">
                                          <p:val>
                                            <p:strVal val="#ppt_x"/>
                                          </p:val>
                                        </p:tav>
                                        <p:tav tm="100000">
                                          <p:val>
                                            <p:strVal val="#ppt_x"/>
                                          </p:val>
                                        </p:tav>
                                      </p:tavLst>
                                    </p:anim>
                                    <p:anim calcmode="lin" valueType="num">
                                      <p:cBhvr additive="base">
                                        <p:cTn id="30" dur="500" fill="hold"/>
                                        <p:tgtEl>
                                          <p:spTgt spid="114702"/>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14693"/>
                                        </p:tgtEl>
                                        <p:attrNameLst>
                                          <p:attrName>style.visibility</p:attrName>
                                        </p:attrNameLst>
                                      </p:cBhvr>
                                      <p:to>
                                        <p:strVal val="visible"/>
                                      </p:to>
                                    </p:set>
                                    <p:animEffect transition="in" filter="wipe(down)">
                                      <p:cBhvr>
                                        <p:cTn id="35" dur="1000"/>
                                        <p:tgtEl>
                                          <p:spTgt spid="11469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14697"/>
                                        </p:tgtEl>
                                        <p:attrNameLst>
                                          <p:attrName>style.visibility</p:attrName>
                                        </p:attrNameLst>
                                      </p:cBhvr>
                                      <p:to>
                                        <p:strVal val="visible"/>
                                      </p:to>
                                    </p:set>
                                    <p:anim calcmode="lin" valueType="num">
                                      <p:cBhvr additive="base">
                                        <p:cTn id="40" dur="500" fill="hold"/>
                                        <p:tgtEl>
                                          <p:spTgt spid="114697"/>
                                        </p:tgtEl>
                                        <p:attrNameLst>
                                          <p:attrName>ppt_x</p:attrName>
                                        </p:attrNameLst>
                                      </p:cBhvr>
                                      <p:tavLst>
                                        <p:tav tm="0">
                                          <p:val>
                                            <p:strVal val="#ppt_x"/>
                                          </p:val>
                                        </p:tav>
                                        <p:tav tm="100000">
                                          <p:val>
                                            <p:strVal val="#ppt_x"/>
                                          </p:val>
                                        </p:tav>
                                      </p:tavLst>
                                    </p:anim>
                                    <p:anim calcmode="lin" valueType="num">
                                      <p:cBhvr additive="base">
                                        <p:cTn id="41" dur="500" fill="hold"/>
                                        <p:tgtEl>
                                          <p:spTgt spid="114697"/>
                                        </p:tgtEl>
                                        <p:attrNameLst>
                                          <p:attrName>ppt_y</p:attrName>
                                        </p:attrNameLst>
                                      </p:cBhvr>
                                      <p:tavLst>
                                        <p:tav tm="0">
                                          <p:val>
                                            <p:strVal val="1+#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4" fill="hold" grpId="1" nodeType="clickEffect">
                                  <p:stCondLst>
                                    <p:cond delay="0"/>
                                  </p:stCondLst>
                                  <p:childTnLst>
                                    <p:set>
                                      <p:cBhvr>
                                        <p:cTn id="45" dur="1" fill="hold">
                                          <p:stCondLst>
                                            <p:cond delay="0"/>
                                          </p:stCondLst>
                                        </p:cTn>
                                        <p:tgtEl>
                                          <p:spTgt spid="114696"/>
                                        </p:tgtEl>
                                        <p:attrNameLst>
                                          <p:attrName>style.visibility</p:attrName>
                                        </p:attrNameLst>
                                      </p:cBhvr>
                                      <p:to>
                                        <p:strVal val="visible"/>
                                      </p:to>
                                    </p:set>
                                    <p:animEffect transition="in" filter="wipe(down)">
                                      <p:cBhvr>
                                        <p:cTn id="46" dur="500"/>
                                        <p:tgtEl>
                                          <p:spTgt spid="114696"/>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14703"/>
                                        </p:tgtEl>
                                        <p:attrNameLst>
                                          <p:attrName>style.visibility</p:attrName>
                                        </p:attrNameLst>
                                      </p:cBhvr>
                                      <p:to>
                                        <p:strVal val="visible"/>
                                      </p:to>
                                    </p:set>
                                    <p:anim calcmode="lin" valueType="num">
                                      <p:cBhvr additive="base">
                                        <p:cTn id="51" dur="500" fill="hold"/>
                                        <p:tgtEl>
                                          <p:spTgt spid="114703"/>
                                        </p:tgtEl>
                                        <p:attrNameLst>
                                          <p:attrName>ppt_x</p:attrName>
                                        </p:attrNameLst>
                                      </p:cBhvr>
                                      <p:tavLst>
                                        <p:tav tm="0">
                                          <p:val>
                                            <p:strVal val="#ppt_x"/>
                                          </p:val>
                                        </p:tav>
                                        <p:tav tm="100000">
                                          <p:val>
                                            <p:strVal val="#ppt_x"/>
                                          </p:val>
                                        </p:tav>
                                      </p:tavLst>
                                    </p:anim>
                                    <p:anim calcmode="lin" valueType="num">
                                      <p:cBhvr additive="base">
                                        <p:cTn id="52" dur="500" fill="hold"/>
                                        <p:tgtEl>
                                          <p:spTgt spid="114703"/>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14698"/>
                                        </p:tgtEl>
                                        <p:attrNameLst>
                                          <p:attrName>style.visibility</p:attrName>
                                        </p:attrNameLst>
                                      </p:cBhvr>
                                      <p:to>
                                        <p:strVal val="visible"/>
                                      </p:to>
                                    </p:set>
                                    <p:animEffect transition="in" filter="wipe(down)">
                                      <p:cBhvr>
                                        <p:cTn id="57" dur="1000"/>
                                        <p:tgtEl>
                                          <p:spTgt spid="114698"/>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14704"/>
                                        </p:tgtEl>
                                        <p:attrNameLst>
                                          <p:attrName>style.visibility</p:attrName>
                                        </p:attrNameLst>
                                      </p:cBhvr>
                                      <p:to>
                                        <p:strVal val="visible"/>
                                      </p:to>
                                    </p:set>
                                    <p:anim calcmode="lin" valueType="num">
                                      <p:cBhvr additive="base">
                                        <p:cTn id="62" dur="500" fill="hold"/>
                                        <p:tgtEl>
                                          <p:spTgt spid="114704"/>
                                        </p:tgtEl>
                                        <p:attrNameLst>
                                          <p:attrName>ppt_x</p:attrName>
                                        </p:attrNameLst>
                                      </p:cBhvr>
                                      <p:tavLst>
                                        <p:tav tm="0">
                                          <p:val>
                                            <p:strVal val="#ppt_x"/>
                                          </p:val>
                                        </p:tav>
                                        <p:tav tm="100000">
                                          <p:val>
                                            <p:strVal val="#ppt_x"/>
                                          </p:val>
                                        </p:tav>
                                      </p:tavLst>
                                    </p:anim>
                                    <p:anim calcmode="lin" valueType="num">
                                      <p:cBhvr additive="base">
                                        <p:cTn id="63" dur="500" fill="hold"/>
                                        <p:tgtEl>
                                          <p:spTgt spid="114704"/>
                                        </p:tgtEl>
                                        <p:attrNameLst>
                                          <p:attrName>ppt_y</p:attrName>
                                        </p:attrNameLst>
                                      </p:cBhvr>
                                      <p:tavLst>
                                        <p:tav tm="0">
                                          <p:val>
                                            <p:strVal val="1+#ppt_h/2"/>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5" presetClass="entr" presetSubtype="10" fill="hold" grpId="0" nodeType="clickEffect">
                                  <p:stCondLst>
                                    <p:cond delay="0"/>
                                  </p:stCondLst>
                                  <p:childTnLst>
                                    <p:set>
                                      <p:cBhvr>
                                        <p:cTn id="67" dur="1" fill="hold">
                                          <p:stCondLst>
                                            <p:cond delay="0"/>
                                          </p:stCondLst>
                                        </p:cTn>
                                        <p:tgtEl>
                                          <p:spTgt spid="114701"/>
                                        </p:tgtEl>
                                        <p:attrNameLst>
                                          <p:attrName>style.visibility</p:attrName>
                                        </p:attrNameLst>
                                      </p:cBhvr>
                                      <p:to>
                                        <p:strVal val="visible"/>
                                      </p:to>
                                    </p:set>
                                    <p:animEffect transition="in" filter="checkerboard(across)">
                                      <p:cBhvr>
                                        <p:cTn id="68" dur="1000"/>
                                        <p:tgtEl>
                                          <p:spTgt spid="114701"/>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5" presetClass="entr" presetSubtype="10" fill="hold" grpId="0" nodeType="clickEffect">
                                  <p:stCondLst>
                                    <p:cond delay="0"/>
                                  </p:stCondLst>
                                  <p:childTnLst>
                                    <p:set>
                                      <p:cBhvr>
                                        <p:cTn id="72" dur="1" fill="hold">
                                          <p:stCondLst>
                                            <p:cond delay="0"/>
                                          </p:stCondLst>
                                        </p:cTn>
                                        <p:tgtEl>
                                          <p:spTgt spid="114713"/>
                                        </p:tgtEl>
                                        <p:attrNameLst>
                                          <p:attrName>style.visibility</p:attrName>
                                        </p:attrNameLst>
                                      </p:cBhvr>
                                      <p:to>
                                        <p:strVal val="visible"/>
                                      </p:to>
                                    </p:set>
                                    <p:animEffect transition="in" filter="checkerboard(across)">
                                      <p:cBhvr>
                                        <p:cTn id="73" dur="1000"/>
                                        <p:tgtEl>
                                          <p:spTgt spid="1147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animBg="1"/>
      <p:bldP spid="114693" grpId="0" animBg="1"/>
      <p:bldP spid="114696" grpId="0" animBg="1" autoUpdateAnimBg="0"/>
      <p:bldP spid="114696" grpId="1" animBg="1"/>
      <p:bldP spid="114697" grpId="0" animBg="1"/>
      <p:bldP spid="114698" grpId="0" animBg="1"/>
      <p:bldP spid="114701" grpId="0" animBg="1"/>
      <p:bldP spid="114702" grpId="0" animBg="1"/>
      <p:bldP spid="114703" grpId="0" animBg="1"/>
      <p:bldP spid="114704" grpId="0" animBg="1"/>
      <p:bldP spid="114705" grpId="0" animBg="1"/>
      <p:bldP spid="114706" grpId="0" animBg="1"/>
      <p:bldP spid="1147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a:xfrm>
            <a:off x="107950" y="115888"/>
            <a:ext cx="6838950" cy="433387"/>
          </a:xfrm>
          <a:ln w="28575">
            <a:solidFill>
              <a:schemeClr val="accent2"/>
            </a:solidFill>
            <a:miter lim="800000"/>
            <a:headEnd/>
            <a:tailEnd/>
          </a:ln>
        </p:spPr>
        <p:txBody>
          <a:bodyPr/>
          <a:lstStyle/>
          <a:p>
            <a:pPr>
              <a:lnSpc>
                <a:spcPct val="60000"/>
              </a:lnSpc>
            </a:pPr>
            <a:r>
              <a:rPr lang="en-US" altLang="en-US" sz="2800" b="1">
                <a:latin typeface="Courier New" panose="02070309020205020404" pitchFamily="49" charset="0"/>
              </a:rPr>
              <a:t>SPT DIANGGAP TIDAK DISAMPAIKAN</a:t>
            </a:r>
            <a:endParaRPr lang="en-US" altLang="en-US" sz="2400" b="1">
              <a:solidFill>
                <a:schemeClr val="tx1"/>
              </a:solidFill>
              <a:latin typeface="Courier New" panose="02070309020205020404" pitchFamily="49" charset="0"/>
            </a:endParaRPr>
          </a:p>
        </p:txBody>
      </p:sp>
      <p:sp>
        <p:nvSpPr>
          <p:cNvPr id="303107" name="Rectangle 3"/>
          <p:cNvSpPr>
            <a:spLocks noChangeArrowheads="1"/>
          </p:cNvSpPr>
          <p:nvPr/>
        </p:nvSpPr>
        <p:spPr bwMode="auto">
          <a:xfrm>
            <a:off x="179388" y="620713"/>
            <a:ext cx="8713787" cy="4349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Lucida Console" panose="020B0609040504020204" pitchFamily="49" charset="0"/>
                <a:cs typeface="Times New Roman" panose="02020603050405020304" pitchFamily="18" charset="0"/>
              </a:rPr>
              <a:t>Surat Pemberitahuan </a:t>
            </a:r>
            <a:r>
              <a:rPr lang="en-US" altLang="en-US" sz="2000" b="1" u="none">
                <a:solidFill>
                  <a:schemeClr val="accent2"/>
                </a:solidFill>
                <a:latin typeface="Lucida Console" panose="020B0609040504020204" pitchFamily="49" charset="0"/>
                <a:cs typeface="Times New Roman" panose="02020603050405020304" pitchFamily="18" charset="0"/>
              </a:rPr>
              <a:t>dianggap tidak disampaikan</a:t>
            </a:r>
            <a:r>
              <a:rPr lang="en-US" altLang="en-US" sz="2000" u="none">
                <a:latin typeface="Lucida Console" panose="020B0609040504020204" pitchFamily="49" charset="0"/>
                <a:cs typeface="Times New Roman" panose="02020603050405020304" pitchFamily="18" charset="0"/>
              </a:rPr>
              <a:t> apabila:</a:t>
            </a:r>
          </a:p>
        </p:txBody>
      </p:sp>
      <p:sp>
        <p:nvSpPr>
          <p:cNvPr id="303108" name="AutoShape 4"/>
          <p:cNvSpPr>
            <a:spLocks noChangeArrowheads="1"/>
          </p:cNvSpPr>
          <p:nvPr/>
        </p:nvSpPr>
        <p:spPr bwMode="auto">
          <a:xfrm>
            <a:off x="3886200" y="981075"/>
            <a:ext cx="6096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3109" name="Rectangle 5"/>
          <p:cNvSpPr>
            <a:spLocks noChangeArrowheads="1"/>
          </p:cNvSpPr>
          <p:nvPr/>
        </p:nvSpPr>
        <p:spPr bwMode="auto">
          <a:xfrm>
            <a:off x="873125" y="1268413"/>
            <a:ext cx="7227888" cy="395287"/>
          </a:xfrm>
          <a:prstGeom prst="rect">
            <a:avLst/>
          </a:prstGeom>
          <a:solidFill>
            <a:schemeClr val="bg1"/>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id-ID" altLang="en-US" sz="1800" b="1" u="none"/>
              <a:t>Surat Pemberitahuan tidak ditandatangani</a:t>
            </a:r>
            <a:r>
              <a:rPr lang="en-US" altLang="en-US" sz="1800" b="1" u="none"/>
              <a:t>;</a:t>
            </a:r>
            <a:r>
              <a:rPr lang="id-ID" altLang="en-US" sz="1800" b="1" u="none"/>
              <a:t> </a:t>
            </a:r>
            <a:endParaRPr lang="en-US" altLang="en-US" sz="1800" b="1" u="none"/>
          </a:p>
        </p:txBody>
      </p:sp>
      <p:sp>
        <p:nvSpPr>
          <p:cNvPr id="303110" name="Rectangle 6"/>
          <p:cNvSpPr>
            <a:spLocks noChangeArrowheads="1"/>
          </p:cNvSpPr>
          <p:nvPr/>
        </p:nvSpPr>
        <p:spPr bwMode="auto">
          <a:xfrm>
            <a:off x="34925" y="1700213"/>
            <a:ext cx="8964613" cy="558800"/>
          </a:xfrm>
          <a:prstGeom prst="rect">
            <a:avLst/>
          </a:prstGeom>
          <a:solidFill>
            <a:schemeClr val="bg1"/>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id-ID" altLang="en-US" sz="1800" b="1" u="none"/>
              <a:t>Surat Pemberitahuan tidak sepenuhnya dilampiri keterangan dan/atau dokumen</a:t>
            </a:r>
            <a:r>
              <a:rPr lang="en-US" altLang="en-US" sz="1800" b="1" u="none"/>
              <a:t> sebagaimana diatur </a:t>
            </a:r>
            <a:r>
              <a:rPr lang="en-US" altLang="en-US" sz="1800" b="1" i="1" u="none"/>
              <a:t>Peraturan Menteri Keuangan</a:t>
            </a:r>
            <a:r>
              <a:rPr lang="en-US" altLang="en-US" sz="1800" b="1" u="none"/>
              <a:t> ;</a:t>
            </a:r>
          </a:p>
        </p:txBody>
      </p:sp>
      <p:sp>
        <p:nvSpPr>
          <p:cNvPr id="303111" name="Rectangle 7"/>
          <p:cNvSpPr>
            <a:spLocks noChangeArrowheads="1"/>
          </p:cNvSpPr>
          <p:nvPr/>
        </p:nvSpPr>
        <p:spPr bwMode="auto">
          <a:xfrm>
            <a:off x="179388" y="4797425"/>
            <a:ext cx="8785225" cy="996950"/>
          </a:xfrm>
          <a:prstGeom prst="rect">
            <a:avLst/>
          </a:prstGeom>
          <a:solidFill>
            <a:schemeClr val="bg1"/>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id-ID" altLang="en-US" sz="1800" b="1" u="none"/>
              <a:t>Surat Pemberitahuan yang menyatakan lebih bayar disampaikan setelah 3 (tiga) tahun sesudah berakhirnya Masa Pajak, bagian Tahun Pajak atau Tahun Pajak, dan Wajib Pajak telah ditegur secara tertulis; atau </a:t>
            </a:r>
            <a:endParaRPr lang="en-US" altLang="en-US" sz="1800" b="1" u="none"/>
          </a:p>
        </p:txBody>
      </p:sp>
      <p:sp>
        <p:nvSpPr>
          <p:cNvPr id="303112" name="Rectangle 8"/>
          <p:cNvSpPr>
            <a:spLocks noChangeArrowheads="1"/>
          </p:cNvSpPr>
          <p:nvPr/>
        </p:nvSpPr>
        <p:spPr bwMode="auto">
          <a:xfrm>
            <a:off x="179388" y="5842000"/>
            <a:ext cx="8785225" cy="558800"/>
          </a:xfrm>
          <a:prstGeom prst="rect">
            <a:avLst/>
          </a:prstGeom>
          <a:solidFill>
            <a:schemeClr val="bg1"/>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id-ID" altLang="en-US" sz="1800" b="1" u="none"/>
              <a:t>Surat Pemberitahuan disampaikan setelah Dir</a:t>
            </a:r>
            <a:r>
              <a:rPr lang="en-US" altLang="en-US" sz="1800" b="1" u="none"/>
              <a:t>jen</a:t>
            </a:r>
            <a:r>
              <a:rPr lang="id-ID" altLang="en-US" sz="1800" b="1" u="none"/>
              <a:t> Pajak melakukan pemeriksaan atau menerbitkan surat ketetapan pajak. </a:t>
            </a:r>
            <a:endParaRPr lang="en-US" altLang="en-US" sz="1800" b="1" u="none"/>
          </a:p>
        </p:txBody>
      </p:sp>
      <p:sp>
        <p:nvSpPr>
          <p:cNvPr id="303115" name="Rectangle 11"/>
          <p:cNvSpPr>
            <a:spLocks noChangeArrowheads="1"/>
          </p:cNvSpPr>
          <p:nvPr/>
        </p:nvSpPr>
        <p:spPr bwMode="auto">
          <a:xfrm>
            <a:off x="179388" y="2309813"/>
            <a:ext cx="8712200" cy="758825"/>
          </a:xfrm>
          <a:prstGeom prst="rect">
            <a:avLst/>
          </a:prstGeom>
          <a:solidFill>
            <a:srgbClr val="FF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en-US" altLang="en-US" sz="1800" b="1" u="none">
                <a:latin typeface="Arial Narrow" panose="020B0606020202030204" pitchFamily="34" charset="0"/>
              </a:rPr>
              <a:t>SPT Tahunan Pajak PPh WP yang wajib menyelenggarakan pembukuan harus dilampiri dengan </a:t>
            </a:r>
            <a:r>
              <a:rPr lang="en-US" altLang="en-US" sz="1800" b="1" u="none">
                <a:solidFill>
                  <a:srgbClr val="0033CC"/>
                </a:solidFill>
                <a:latin typeface="Tahoma" panose="020B0604030504040204" pitchFamily="34" charset="0"/>
              </a:rPr>
              <a:t>laporan keuangan</a:t>
            </a:r>
            <a:r>
              <a:rPr lang="en-US" altLang="en-US" sz="1800" b="1" u="none">
                <a:latin typeface="Arial Narrow" panose="020B0606020202030204" pitchFamily="34" charset="0"/>
              </a:rPr>
              <a:t> berupa neraca dan laporan laba rugi serta keterangan lain yang diperlukan untuk menghitung besarnya Penghasilan Kena Pajak. (Ps. 4 angka 4 UU KUP)</a:t>
            </a:r>
          </a:p>
        </p:txBody>
      </p:sp>
      <p:sp>
        <p:nvSpPr>
          <p:cNvPr id="303118" name="Rectangle 14"/>
          <p:cNvSpPr>
            <a:spLocks noChangeArrowheads="1"/>
          </p:cNvSpPr>
          <p:nvPr/>
        </p:nvSpPr>
        <p:spPr bwMode="auto">
          <a:xfrm>
            <a:off x="179388" y="6448425"/>
            <a:ext cx="8785225" cy="395288"/>
          </a:xfrm>
          <a:prstGeom prst="rect">
            <a:avLst/>
          </a:prstGeom>
          <a:solidFill>
            <a:schemeClr val="bg1"/>
          </a:solidFill>
          <a:ln w="28575">
            <a:solidFill>
              <a:schemeClr val="accent2"/>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b="1" u="none">
                <a:latin typeface="Arial Narrow" panose="020B0606020202030204" pitchFamily="34" charset="0"/>
              </a:rPr>
              <a:t>Penjelasan: SPT yang dianggap tidak disampaikan tersebut dianggap sebagai data perpajakan.</a:t>
            </a:r>
          </a:p>
        </p:txBody>
      </p:sp>
      <p:sp>
        <p:nvSpPr>
          <p:cNvPr id="303120" name="Rectangle 16"/>
          <p:cNvSpPr>
            <a:spLocks noChangeArrowheads="1"/>
          </p:cNvSpPr>
          <p:nvPr/>
        </p:nvSpPr>
        <p:spPr bwMode="auto">
          <a:xfrm>
            <a:off x="396875" y="3141663"/>
            <a:ext cx="8496300" cy="758825"/>
          </a:xfrm>
          <a:prstGeom prst="rect">
            <a:avLst/>
          </a:prstGeom>
          <a:solidFill>
            <a:srgbClr val="FF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id-ID" altLang="en-US" sz="1800" b="1" u="none">
                <a:latin typeface="Arial Narrow" panose="020B0606020202030204" pitchFamily="34" charset="0"/>
              </a:rPr>
              <a:t>Dalam hal laporan keuangan diaudit oleh Akuntan Publik tetapi tidak dilampirkan pada S</a:t>
            </a:r>
            <a:r>
              <a:rPr lang="en-US" altLang="en-US" sz="1800" b="1" u="none">
                <a:latin typeface="Arial Narrow" panose="020B0606020202030204" pitchFamily="34" charset="0"/>
              </a:rPr>
              <a:t>PT</a:t>
            </a:r>
            <a:r>
              <a:rPr lang="id-ID" altLang="en-US" sz="1800" b="1" u="none">
                <a:latin typeface="Arial Narrow" panose="020B0606020202030204" pitchFamily="34" charset="0"/>
              </a:rPr>
              <a:t>, S</a:t>
            </a:r>
            <a:r>
              <a:rPr lang="en-US" altLang="en-US" sz="1800" b="1" u="none">
                <a:latin typeface="Arial Narrow" panose="020B0606020202030204" pitchFamily="34" charset="0"/>
              </a:rPr>
              <a:t>PT</a:t>
            </a:r>
            <a:r>
              <a:rPr lang="id-ID" altLang="en-US" sz="1800" b="1" u="none">
                <a:latin typeface="Arial Narrow" panose="020B0606020202030204" pitchFamily="34" charset="0"/>
              </a:rPr>
              <a:t> dianggap tidak lengkap dan tidak jelas, sehingga S</a:t>
            </a:r>
            <a:r>
              <a:rPr lang="en-US" altLang="en-US" sz="1800" b="1" u="none">
                <a:latin typeface="Arial Narrow" panose="020B0606020202030204" pitchFamily="34" charset="0"/>
              </a:rPr>
              <a:t>PT</a:t>
            </a:r>
            <a:r>
              <a:rPr lang="id-ID" altLang="en-US" sz="1800" b="1" u="none">
                <a:latin typeface="Arial Narrow" panose="020B0606020202030204" pitchFamily="34" charset="0"/>
              </a:rPr>
              <a:t> dianggap tidak disampaikan.</a:t>
            </a:r>
            <a:r>
              <a:rPr lang="en-US" altLang="en-US" sz="1800" b="1" u="none">
                <a:latin typeface="Arial Narrow" panose="020B0606020202030204" pitchFamily="34" charset="0"/>
              </a:rPr>
              <a:t> {Pasal 4 angka 4b UU KUP}</a:t>
            </a:r>
          </a:p>
        </p:txBody>
      </p:sp>
      <p:sp>
        <p:nvSpPr>
          <p:cNvPr id="303122" name="Rectangle 18"/>
          <p:cNvSpPr>
            <a:spLocks noChangeArrowheads="1"/>
          </p:cNvSpPr>
          <p:nvPr/>
        </p:nvSpPr>
        <p:spPr bwMode="auto">
          <a:xfrm>
            <a:off x="179388" y="3933825"/>
            <a:ext cx="8785225" cy="758825"/>
          </a:xfrm>
          <a:prstGeom prst="rect">
            <a:avLst/>
          </a:prstGeom>
          <a:solidFill>
            <a:srgbClr val="FF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en-US" altLang="en-US" sz="1800" b="1" u="none">
                <a:latin typeface="Arial Narrow" panose="020B0606020202030204" pitchFamily="34" charset="0"/>
              </a:rPr>
              <a:t>Dalam hal WP menunjuk seorang kuasa dengan surat kuasa khusus untuk mengisi dan menandatangani SPT, </a:t>
            </a:r>
            <a:r>
              <a:rPr lang="en-US" altLang="en-US" sz="1800" b="1" u="none">
                <a:solidFill>
                  <a:srgbClr val="0033CC"/>
                </a:solidFill>
                <a:latin typeface="Tahoma" panose="020B0604030504040204" pitchFamily="34" charset="0"/>
              </a:rPr>
              <a:t>surat kuasa khusus</a:t>
            </a:r>
            <a:r>
              <a:rPr lang="en-US" altLang="en-US" sz="1800" b="1" u="none">
                <a:latin typeface="Arial Narrow" panose="020B0606020202030204" pitchFamily="34" charset="0"/>
              </a:rPr>
              <a:t> tersebut harus dilampirkan pada SPT. (Ps. 4 angka 3 UU KUP)</a:t>
            </a:r>
          </a:p>
        </p:txBody>
      </p:sp>
      <p:sp>
        <p:nvSpPr>
          <p:cNvPr id="303123" name="Rectangle 19"/>
          <p:cNvSpPr>
            <a:spLocks noChangeArrowheads="1"/>
          </p:cNvSpPr>
          <p:nvPr/>
        </p:nvSpPr>
        <p:spPr bwMode="auto">
          <a:xfrm>
            <a:off x="7000875" y="44450"/>
            <a:ext cx="2108200" cy="5969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1800" b="1" u="none">
                <a:latin typeface="Arial Narrow" panose="020B0606020202030204" pitchFamily="34" charset="0"/>
              </a:rPr>
              <a:t>{Pasal 3 ayat (7) UU KUP}</a:t>
            </a:r>
          </a:p>
        </p:txBody>
      </p:sp>
      <p:sp>
        <p:nvSpPr>
          <p:cNvPr id="303124" name="AutoShape 20"/>
          <p:cNvSpPr>
            <a:spLocks noChangeArrowheads="1"/>
          </p:cNvSpPr>
          <p:nvPr/>
        </p:nvSpPr>
        <p:spPr bwMode="auto">
          <a:xfrm>
            <a:off x="684213" y="1341438"/>
            <a:ext cx="287337" cy="215900"/>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a</a:t>
            </a:r>
          </a:p>
        </p:txBody>
      </p:sp>
      <p:sp>
        <p:nvSpPr>
          <p:cNvPr id="303125" name="AutoShape 21"/>
          <p:cNvSpPr>
            <a:spLocks noChangeArrowheads="1"/>
          </p:cNvSpPr>
          <p:nvPr/>
        </p:nvSpPr>
        <p:spPr bwMode="auto">
          <a:xfrm>
            <a:off x="34925" y="1628775"/>
            <a:ext cx="287338" cy="215900"/>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b</a:t>
            </a:r>
          </a:p>
        </p:txBody>
      </p:sp>
      <p:sp>
        <p:nvSpPr>
          <p:cNvPr id="303126" name="AutoShape 22"/>
          <p:cNvSpPr>
            <a:spLocks noChangeArrowheads="1"/>
          </p:cNvSpPr>
          <p:nvPr/>
        </p:nvSpPr>
        <p:spPr bwMode="auto">
          <a:xfrm>
            <a:off x="107950" y="4797425"/>
            <a:ext cx="287338" cy="215900"/>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c</a:t>
            </a:r>
          </a:p>
        </p:txBody>
      </p:sp>
      <p:sp>
        <p:nvSpPr>
          <p:cNvPr id="303127" name="AutoShape 23"/>
          <p:cNvSpPr>
            <a:spLocks noChangeArrowheads="1"/>
          </p:cNvSpPr>
          <p:nvPr/>
        </p:nvSpPr>
        <p:spPr bwMode="auto">
          <a:xfrm>
            <a:off x="34925" y="5949950"/>
            <a:ext cx="287338" cy="215900"/>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d</a:t>
            </a:r>
          </a:p>
        </p:txBody>
      </p:sp>
      <p:sp>
        <p:nvSpPr>
          <p:cNvPr id="303128" name="AutoShape 24"/>
          <p:cNvSpPr>
            <a:spLocks noChangeArrowheads="1"/>
          </p:cNvSpPr>
          <p:nvPr/>
        </p:nvSpPr>
        <p:spPr bwMode="auto">
          <a:xfrm>
            <a:off x="1476375" y="2206625"/>
            <a:ext cx="287338" cy="21431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3129" name="AutoShape 25"/>
          <p:cNvSpPr>
            <a:spLocks noChangeArrowheads="1"/>
          </p:cNvSpPr>
          <p:nvPr/>
        </p:nvSpPr>
        <p:spPr bwMode="auto">
          <a:xfrm>
            <a:off x="323850" y="2925763"/>
            <a:ext cx="144463" cy="4318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3106"/>
                                        </p:tgtEl>
                                        <p:attrNameLst>
                                          <p:attrName>style.visibility</p:attrName>
                                        </p:attrNameLst>
                                      </p:cBhvr>
                                      <p:to>
                                        <p:strVal val="visible"/>
                                      </p:to>
                                    </p:set>
                                    <p:animEffect transition="in" filter="blinds(horizontal)">
                                      <p:cBhvr>
                                        <p:cTn id="7" dur="1000"/>
                                        <p:tgtEl>
                                          <p:spTgt spid="303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03123"/>
                                        </p:tgtEl>
                                        <p:attrNameLst>
                                          <p:attrName>style.visibility</p:attrName>
                                        </p:attrNameLst>
                                      </p:cBhvr>
                                      <p:to>
                                        <p:strVal val="visible"/>
                                      </p:to>
                                    </p:set>
                                    <p:animEffect transition="in" filter="box(in)">
                                      <p:cBhvr>
                                        <p:cTn id="12" dur="500"/>
                                        <p:tgtEl>
                                          <p:spTgt spid="3031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3107"/>
                                        </p:tgtEl>
                                        <p:attrNameLst>
                                          <p:attrName>style.visibility</p:attrName>
                                        </p:attrNameLst>
                                      </p:cBhvr>
                                      <p:to>
                                        <p:strVal val="visible"/>
                                      </p:to>
                                    </p:set>
                                    <p:animEffect transition="in" filter="checkerboard(across)">
                                      <p:cBhvr>
                                        <p:cTn id="17" dur="1000"/>
                                        <p:tgtEl>
                                          <p:spTgt spid="30310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03108"/>
                                        </p:tgtEl>
                                        <p:attrNameLst>
                                          <p:attrName>style.visibility</p:attrName>
                                        </p:attrNameLst>
                                      </p:cBhvr>
                                      <p:to>
                                        <p:strVal val="visible"/>
                                      </p:to>
                                    </p:set>
                                    <p:anim calcmode="lin" valueType="num">
                                      <p:cBhvr additive="base">
                                        <p:cTn id="22" dur="500" fill="hold"/>
                                        <p:tgtEl>
                                          <p:spTgt spid="303108"/>
                                        </p:tgtEl>
                                        <p:attrNameLst>
                                          <p:attrName>ppt_x</p:attrName>
                                        </p:attrNameLst>
                                      </p:cBhvr>
                                      <p:tavLst>
                                        <p:tav tm="0">
                                          <p:val>
                                            <p:strVal val="#ppt_x"/>
                                          </p:val>
                                        </p:tav>
                                        <p:tav tm="100000">
                                          <p:val>
                                            <p:strVal val="#ppt_x"/>
                                          </p:val>
                                        </p:tav>
                                      </p:tavLst>
                                    </p:anim>
                                    <p:anim calcmode="lin" valueType="num">
                                      <p:cBhvr additive="base">
                                        <p:cTn id="23" dur="500" fill="hold"/>
                                        <p:tgtEl>
                                          <p:spTgt spid="303108"/>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303124"/>
                                        </p:tgtEl>
                                        <p:attrNameLst>
                                          <p:attrName>style.visibility</p:attrName>
                                        </p:attrNameLst>
                                      </p:cBhvr>
                                      <p:to>
                                        <p:strVal val="visible"/>
                                      </p:to>
                                    </p:set>
                                    <p:anim calcmode="lin" valueType="num">
                                      <p:cBhvr>
                                        <p:cTn id="28" dur="500" fill="hold"/>
                                        <p:tgtEl>
                                          <p:spTgt spid="303124"/>
                                        </p:tgtEl>
                                        <p:attrNameLst>
                                          <p:attrName>ppt_w</p:attrName>
                                        </p:attrNameLst>
                                      </p:cBhvr>
                                      <p:tavLst>
                                        <p:tav tm="0">
                                          <p:val>
                                            <p:fltVal val="0"/>
                                          </p:val>
                                        </p:tav>
                                        <p:tav tm="100000">
                                          <p:val>
                                            <p:strVal val="#ppt_w"/>
                                          </p:val>
                                        </p:tav>
                                      </p:tavLst>
                                    </p:anim>
                                    <p:anim calcmode="lin" valueType="num">
                                      <p:cBhvr>
                                        <p:cTn id="29" dur="500" fill="hold"/>
                                        <p:tgtEl>
                                          <p:spTgt spid="303124"/>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303109"/>
                                        </p:tgtEl>
                                        <p:attrNameLst>
                                          <p:attrName>style.visibility</p:attrName>
                                        </p:attrNameLst>
                                      </p:cBhvr>
                                      <p:to>
                                        <p:strVal val="visible"/>
                                      </p:to>
                                    </p:set>
                                    <p:animEffect transition="in" filter="checkerboard(across)">
                                      <p:cBhvr>
                                        <p:cTn id="34" dur="500"/>
                                        <p:tgtEl>
                                          <p:spTgt spid="30310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303125"/>
                                        </p:tgtEl>
                                        <p:attrNameLst>
                                          <p:attrName>style.visibility</p:attrName>
                                        </p:attrNameLst>
                                      </p:cBhvr>
                                      <p:to>
                                        <p:strVal val="visible"/>
                                      </p:to>
                                    </p:set>
                                    <p:anim calcmode="lin" valueType="num">
                                      <p:cBhvr>
                                        <p:cTn id="39" dur="500" fill="hold"/>
                                        <p:tgtEl>
                                          <p:spTgt spid="303125"/>
                                        </p:tgtEl>
                                        <p:attrNameLst>
                                          <p:attrName>ppt_w</p:attrName>
                                        </p:attrNameLst>
                                      </p:cBhvr>
                                      <p:tavLst>
                                        <p:tav tm="0">
                                          <p:val>
                                            <p:fltVal val="0"/>
                                          </p:val>
                                        </p:tav>
                                        <p:tav tm="100000">
                                          <p:val>
                                            <p:strVal val="#ppt_w"/>
                                          </p:val>
                                        </p:tav>
                                      </p:tavLst>
                                    </p:anim>
                                    <p:anim calcmode="lin" valueType="num">
                                      <p:cBhvr>
                                        <p:cTn id="40" dur="500" fill="hold"/>
                                        <p:tgtEl>
                                          <p:spTgt spid="303125"/>
                                        </p:tgtEl>
                                        <p:attrNameLst>
                                          <p:attrName>ppt_h</p:attrName>
                                        </p:attrNameLst>
                                      </p:cBhvr>
                                      <p:tavLst>
                                        <p:tav tm="0">
                                          <p:val>
                                            <p:fltVal val="0"/>
                                          </p:val>
                                        </p:tav>
                                        <p:tav tm="100000">
                                          <p:val>
                                            <p:strVal val="#ppt_h"/>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303110"/>
                                        </p:tgtEl>
                                        <p:attrNameLst>
                                          <p:attrName>style.visibility</p:attrName>
                                        </p:attrNameLst>
                                      </p:cBhvr>
                                      <p:to>
                                        <p:strVal val="visible"/>
                                      </p:to>
                                    </p:set>
                                    <p:animEffect transition="in" filter="checkerboard(across)">
                                      <p:cBhvr>
                                        <p:cTn id="45" dur="500"/>
                                        <p:tgtEl>
                                          <p:spTgt spid="30311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8" presetClass="entr" presetSubtype="16" fill="hold" grpId="0" nodeType="clickEffect">
                                  <p:stCondLst>
                                    <p:cond delay="0"/>
                                  </p:stCondLst>
                                  <p:childTnLst>
                                    <p:set>
                                      <p:cBhvr>
                                        <p:cTn id="49" dur="1" fill="hold">
                                          <p:stCondLst>
                                            <p:cond delay="0"/>
                                          </p:stCondLst>
                                        </p:cTn>
                                        <p:tgtEl>
                                          <p:spTgt spid="303128"/>
                                        </p:tgtEl>
                                        <p:attrNameLst>
                                          <p:attrName>style.visibility</p:attrName>
                                        </p:attrNameLst>
                                      </p:cBhvr>
                                      <p:to>
                                        <p:strVal val="visible"/>
                                      </p:to>
                                    </p:set>
                                    <p:animEffect transition="in" filter="diamond(in)">
                                      <p:cBhvr>
                                        <p:cTn id="50" dur="2000"/>
                                        <p:tgtEl>
                                          <p:spTgt spid="303128"/>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303115"/>
                                        </p:tgtEl>
                                        <p:attrNameLst>
                                          <p:attrName>style.visibility</p:attrName>
                                        </p:attrNameLst>
                                      </p:cBhvr>
                                      <p:to>
                                        <p:strVal val="visible"/>
                                      </p:to>
                                    </p:set>
                                    <p:animEffect transition="in" filter="wipe(down)">
                                      <p:cBhvr>
                                        <p:cTn id="55" dur="500"/>
                                        <p:tgtEl>
                                          <p:spTgt spid="303115"/>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55" presetClass="entr" presetSubtype="0" fill="hold" grpId="0" nodeType="clickEffect">
                                  <p:stCondLst>
                                    <p:cond delay="0"/>
                                  </p:stCondLst>
                                  <p:childTnLst>
                                    <p:set>
                                      <p:cBhvr>
                                        <p:cTn id="59" dur="1" fill="hold">
                                          <p:stCondLst>
                                            <p:cond delay="0"/>
                                          </p:stCondLst>
                                        </p:cTn>
                                        <p:tgtEl>
                                          <p:spTgt spid="303129"/>
                                        </p:tgtEl>
                                        <p:attrNameLst>
                                          <p:attrName>style.visibility</p:attrName>
                                        </p:attrNameLst>
                                      </p:cBhvr>
                                      <p:to>
                                        <p:strVal val="visible"/>
                                      </p:to>
                                    </p:set>
                                    <p:anim calcmode="lin" valueType="num">
                                      <p:cBhvr>
                                        <p:cTn id="60" dur="1000" fill="hold"/>
                                        <p:tgtEl>
                                          <p:spTgt spid="303129"/>
                                        </p:tgtEl>
                                        <p:attrNameLst>
                                          <p:attrName>ppt_w</p:attrName>
                                        </p:attrNameLst>
                                      </p:cBhvr>
                                      <p:tavLst>
                                        <p:tav tm="0">
                                          <p:val>
                                            <p:strVal val="#ppt_w*0.70"/>
                                          </p:val>
                                        </p:tav>
                                        <p:tav tm="100000">
                                          <p:val>
                                            <p:strVal val="#ppt_w"/>
                                          </p:val>
                                        </p:tav>
                                      </p:tavLst>
                                    </p:anim>
                                    <p:anim calcmode="lin" valueType="num">
                                      <p:cBhvr>
                                        <p:cTn id="61" dur="1000" fill="hold"/>
                                        <p:tgtEl>
                                          <p:spTgt spid="303129"/>
                                        </p:tgtEl>
                                        <p:attrNameLst>
                                          <p:attrName>ppt_h</p:attrName>
                                        </p:attrNameLst>
                                      </p:cBhvr>
                                      <p:tavLst>
                                        <p:tav tm="0">
                                          <p:val>
                                            <p:strVal val="#ppt_h"/>
                                          </p:val>
                                        </p:tav>
                                        <p:tav tm="100000">
                                          <p:val>
                                            <p:strVal val="#ppt_h"/>
                                          </p:val>
                                        </p:tav>
                                      </p:tavLst>
                                    </p:anim>
                                    <p:animEffect transition="in" filter="fade">
                                      <p:cBhvr>
                                        <p:cTn id="62" dur="1000"/>
                                        <p:tgtEl>
                                          <p:spTgt spid="30312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03120"/>
                                        </p:tgtEl>
                                        <p:attrNameLst>
                                          <p:attrName>style.visibility</p:attrName>
                                        </p:attrNameLst>
                                      </p:cBhvr>
                                      <p:to>
                                        <p:strVal val="visible"/>
                                      </p:to>
                                    </p:set>
                                    <p:animEffect transition="in" filter="wipe(down)">
                                      <p:cBhvr>
                                        <p:cTn id="67" dur="500"/>
                                        <p:tgtEl>
                                          <p:spTgt spid="303120"/>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55" presetClass="entr" presetSubtype="0" fill="hold" grpId="0" nodeType="clickEffect">
                                  <p:stCondLst>
                                    <p:cond delay="0"/>
                                  </p:stCondLst>
                                  <p:childTnLst>
                                    <p:set>
                                      <p:cBhvr>
                                        <p:cTn id="71" dur="1" fill="hold">
                                          <p:stCondLst>
                                            <p:cond delay="0"/>
                                          </p:stCondLst>
                                        </p:cTn>
                                        <p:tgtEl>
                                          <p:spTgt spid="303122"/>
                                        </p:tgtEl>
                                        <p:attrNameLst>
                                          <p:attrName>style.visibility</p:attrName>
                                        </p:attrNameLst>
                                      </p:cBhvr>
                                      <p:to>
                                        <p:strVal val="visible"/>
                                      </p:to>
                                    </p:set>
                                    <p:anim calcmode="lin" valueType="num">
                                      <p:cBhvr>
                                        <p:cTn id="72" dur="1000" fill="hold"/>
                                        <p:tgtEl>
                                          <p:spTgt spid="303122"/>
                                        </p:tgtEl>
                                        <p:attrNameLst>
                                          <p:attrName>ppt_w</p:attrName>
                                        </p:attrNameLst>
                                      </p:cBhvr>
                                      <p:tavLst>
                                        <p:tav tm="0">
                                          <p:val>
                                            <p:strVal val="#ppt_w*0.70"/>
                                          </p:val>
                                        </p:tav>
                                        <p:tav tm="100000">
                                          <p:val>
                                            <p:strVal val="#ppt_w"/>
                                          </p:val>
                                        </p:tav>
                                      </p:tavLst>
                                    </p:anim>
                                    <p:anim calcmode="lin" valueType="num">
                                      <p:cBhvr>
                                        <p:cTn id="73" dur="1000" fill="hold"/>
                                        <p:tgtEl>
                                          <p:spTgt spid="303122"/>
                                        </p:tgtEl>
                                        <p:attrNameLst>
                                          <p:attrName>ppt_h</p:attrName>
                                        </p:attrNameLst>
                                      </p:cBhvr>
                                      <p:tavLst>
                                        <p:tav tm="0">
                                          <p:val>
                                            <p:strVal val="#ppt_h"/>
                                          </p:val>
                                        </p:tav>
                                        <p:tav tm="100000">
                                          <p:val>
                                            <p:strVal val="#ppt_h"/>
                                          </p:val>
                                        </p:tav>
                                      </p:tavLst>
                                    </p:anim>
                                    <p:animEffect transition="in" filter="fade">
                                      <p:cBhvr>
                                        <p:cTn id="74" dur="1000"/>
                                        <p:tgtEl>
                                          <p:spTgt spid="303122"/>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23" presetClass="entr" presetSubtype="16" fill="hold" grpId="0" nodeType="clickEffect">
                                  <p:stCondLst>
                                    <p:cond delay="0"/>
                                  </p:stCondLst>
                                  <p:childTnLst>
                                    <p:set>
                                      <p:cBhvr>
                                        <p:cTn id="78" dur="1" fill="hold">
                                          <p:stCondLst>
                                            <p:cond delay="0"/>
                                          </p:stCondLst>
                                        </p:cTn>
                                        <p:tgtEl>
                                          <p:spTgt spid="303126"/>
                                        </p:tgtEl>
                                        <p:attrNameLst>
                                          <p:attrName>style.visibility</p:attrName>
                                        </p:attrNameLst>
                                      </p:cBhvr>
                                      <p:to>
                                        <p:strVal val="visible"/>
                                      </p:to>
                                    </p:set>
                                    <p:anim calcmode="lin" valueType="num">
                                      <p:cBhvr>
                                        <p:cTn id="79" dur="500" fill="hold"/>
                                        <p:tgtEl>
                                          <p:spTgt spid="303126"/>
                                        </p:tgtEl>
                                        <p:attrNameLst>
                                          <p:attrName>ppt_w</p:attrName>
                                        </p:attrNameLst>
                                      </p:cBhvr>
                                      <p:tavLst>
                                        <p:tav tm="0">
                                          <p:val>
                                            <p:fltVal val="0"/>
                                          </p:val>
                                        </p:tav>
                                        <p:tav tm="100000">
                                          <p:val>
                                            <p:strVal val="#ppt_w"/>
                                          </p:val>
                                        </p:tav>
                                      </p:tavLst>
                                    </p:anim>
                                    <p:anim calcmode="lin" valueType="num">
                                      <p:cBhvr>
                                        <p:cTn id="80" dur="500" fill="hold"/>
                                        <p:tgtEl>
                                          <p:spTgt spid="303126"/>
                                        </p:tgtEl>
                                        <p:attrNameLst>
                                          <p:attrName>ppt_h</p:attrName>
                                        </p:attrNameLst>
                                      </p:cBhvr>
                                      <p:tavLst>
                                        <p:tav tm="0">
                                          <p:val>
                                            <p:fltVal val="0"/>
                                          </p:val>
                                        </p:tav>
                                        <p:tav tm="100000">
                                          <p:val>
                                            <p:strVal val="#ppt_h"/>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5" presetClass="entr" presetSubtype="10" fill="hold" grpId="0" nodeType="clickEffect">
                                  <p:stCondLst>
                                    <p:cond delay="0"/>
                                  </p:stCondLst>
                                  <p:childTnLst>
                                    <p:set>
                                      <p:cBhvr>
                                        <p:cTn id="84" dur="1" fill="hold">
                                          <p:stCondLst>
                                            <p:cond delay="0"/>
                                          </p:stCondLst>
                                        </p:cTn>
                                        <p:tgtEl>
                                          <p:spTgt spid="303111"/>
                                        </p:tgtEl>
                                        <p:attrNameLst>
                                          <p:attrName>style.visibility</p:attrName>
                                        </p:attrNameLst>
                                      </p:cBhvr>
                                      <p:to>
                                        <p:strVal val="visible"/>
                                      </p:to>
                                    </p:set>
                                    <p:animEffect transition="in" filter="checkerboard(across)">
                                      <p:cBhvr>
                                        <p:cTn id="85" dur="500"/>
                                        <p:tgtEl>
                                          <p:spTgt spid="303111"/>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23" presetClass="entr" presetSubtype="16" fill="hold" grpId="0" nodeType="clickEffect">
                                  <p:stCondLst>
                                    <p:cond delay="0"/>
                                  </p:stCondLst>
                                  <p:childTnLst>
                                    <p:set>
                                      <p:cBhvr>
                                        <p:cTn id="89" dur="1" fill="hold">
                                          <p:stCondLst>
                                            <p:cond delay="0"/>
                                          </p:stCondLst>
                                        </p:cTn>
                                        <p:tgtEl>
                                          <p:spTgt spid="303127"/>
                                        </p:tgtEl>
                                        <p:attrNameLst>
                                          <p:attrName>style.visibility</p:attrName>
                                        </p:attrNameLst>
                                      </p:cBhvr>
                                      <p:to>
                                        <p:strVal val="visible"/>
                                      </p:to>
                                    </p:set>
                                    <p:anim calcmode="lin" valueType="num">
                                      <p:cBhvr>
                                        <p:cTn id="90" dur="500" fill="hold"/>
                                        <p:tgtEl>
                                          <p:spTgt spid="303127"/>
                                        </p:tgtEl>
                                        <p:attrNameLst>
                                          <p:attrName>ppt_w</p:attrName>
                                        </p:attrNameLst>
                                      </p:cBhvr>
                                      <p:tavLst>
                                        <p:tav tm="0">
                                          <p:val>
                                            <p:fltVal val="0"/>
                                          </p:val>
                                        </p:tav>
                                        <p:tav tm="100000">
                                          <p:val>
                                            <p:strVal val="#ppt_w"/>
                                          </p:val>
                                        </p:tav>
                                      </p:tavLst>
                                    </p:anim>
                                    <p:anim calcmode="lin" valueType="num">
                                      <p:cBhvr>
                                        <p:cTn id="91" dur="500" fill="hold"/>
                                        <p:tgtEl>
                                          <p:spTgt spid="303127"/>
                                        </p:tgtEl>
                                        <p:attrNameLst>
                                          <p:attrName>ppt_h</p:attrName>
                                        </p:attrNameLst>
                                      </p:cBhvr>
                                      <p:tavLst>
                                        <p:tav tm="0">
                                          <p:val>
                                            <p:fltVal val="0"/>
                                          </p:val>
                                        </p:tav>
                                        <p:tav tm="100000">
                                          <p:val>
                                            <p:strVal val="#ppt_h"/>
                                          </p:val>
                                        </p:tav>
                                      </p:tavLst>
                                    </p:anim>
                                  </p:childTnLst>
                                </p:cTn>
                              </p:par>
                            </p:childTnLst>
                          </p:cTn>
                        </p:par>
                      </p:childTnLst>
                    </p:cTn>
                  </p:par>
                  <p:par>
                    <p:cTn id="92" fill="hold" nodeType="clickPar">
                      <p:stCondLst>
                        <p:cond delay="indefinite"/>
                      </p:stCondLst>
                      <p:childTnLst>
                        <p:par>
                          <p:cTn id="93" fill="hold" nodeType="withGroup">
                            <p:stCondLst>
                              <p:cond delay="0"/>
                            </p:stCondLst>
                            <p:childTnLst>
                              <p:par>
                                <p:cTn id="94" presetID="5" presetClass="entr" presetSubtype="10" fill="hold" grpId="0" nodeType="clickEffect">
                                  <p:stCondLst>
                                    <p:cond delay="0"/>
                                  </p:stCondLst>
                                  <p:childTnLst>
                                    <p:set>
                                      <p:cBhvr>
                                        <p:cTn id="95" dur="1" fill="hold">
                                          <p:stCondLst>
                                            <p:cond delay="0"/>
                                          </p:stCondLst>
                                        </p:cTn>
                                        <p:tgtEl>
                                          <p:spTgt spid="303112"/>
                                        </p:tgtEl>
                                        <p:attrNameLst>
                                          <p:attrName>style.visibility</p:attrName>
                                        </p:attrNameLst>
                                      </p:cBhvr>
                                      <p:to>
                                        <p:strVal val="visible"/>
                                      </p:to>
                                    </p:set>
                                    <p:animEffect transition="in" filter="checkerboard(across)">
                                      <p:cBhvr>
                                        <p:cTn id="96" dur="500"/>
                                        <p:tgtEl>
                                          <p:spTgt spid="303112"/>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22" presetClass="entr" presetSubtype="4" fill="hold" grpId="0" nodeType="clickEffect">
                                  <p:stCondLst>
                                    <p:cond delay="0"/>
                                  </p:stCondLst>
                                  <p:childTnLst>
                                    <p:set>
                                      <p:cBhvr>
                                        <p:cTn id="100" dur="1" fill="hold">
                                          <p:stCondLst>
                                            <p:cond delay="0"/>
                                          </p:stCondLst>
                                        </p:cTn>
                                        <p:tgtEl>
                                          <p:spTgt spid="303118"/>
                                        </p:tgtEl>
                                        <p:attrNameLst>
                                          <p:attrName>style.visibility</p:attrName>
                                        </p:attrNameLst>
                                      </p:cBhvr>
                                      <p:to>
                                        <p:strVal val="visible"/>
                                      </p:to>
                                    </p:set>
                                    <p:animEffect transition="in" filter="wipe(down)">
                                      <p:cBhvr>
                                        <p:cTn id="101" dur="500"/>
                                        <p:tgtEl>
                                          <p:spTgt spid="303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106" grpId="0" animBg="1"/>
      <p:bldP spid="303107" grpId="0" animBg="1"/>
      <p:bldP spid="303108" grpId="0" animBg="1"/>
      <p:bldP spid="303109" grpId="0" animBg="1"/>
      <p:bldP spid="303110" grpId="0" animBg="1"/>
      <p:bldP spid="303111" grpId="0" animBg="1"/>
      <p:bldP spid="303112" grpId="0" animBg="1"/>
      <p:bldP spid="303115" grpId="0" animBg="1"/>
      <p:bldP spid="303118" grpId="0" animBg="1"/>
      <p:bldP spid="303120" grpId="0" animBg="1"/>
      <p:bldP spid="303122" grpId="0" animBg="1"/>
      <p:bldP spid="303123" grpId="0" animBg="1"/>
      <p:bldP spid="303124" grpId="0" animBg="1"/>
      <p:bldP spid="303125" grpId="0" animBg="1"/>
      <p:bldP spid="303126" grpId="0" animBg="1"/>
      <p:bldP spid="303127" grpId="0" animBg="1"/>
      <p:bldP spid="303128" grpId="0" animBg="1"/>
      <p:bldP spid="30312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1676400" y="76200"/>
            <a:ext cx="5638800" cy="533400"/>
          </a:xfrm>
          <a:ln w="28575">
            <a:solidFill>
              <a:schemeClr val="accent2"/>
            </a:solidFill>
            <a:miter lim="800000"/>
            <a:headEnd/>
            <a:tailEnd/>
          </a:ln>
        </p:spPr>
        <p:txBody>
          <a:bodyPr/>
          <a:lstStyle/>
          <a:p>
            <a:r>
              <a:rPr lang="en-US" altLang="en-US" sz="2800" b="1">
                <a:latin typeface="Kristen ITC" panose="03050502040202030202" pitchFamily="66" charset="0"/>
              </a:rPr>
              <a:t>CARA PENYAMPAIAN SPT</a:t>
            </a:r>
          </a:p>
        </p:txBody>
      </p:sp>
      <p:sp>
        <p:nvSpPr>
          <p:cNvPr id="117763" name="Rectangle 3"/>
          <p:cNvSpPr>
            <a:spLocks noChangeArrowheads="1"/>
          </p:cNvSpPr>
          <p:nvPr/>
        </p:nvSpPr>
        <p:spPr bwMode="auto">
          <a:xfrm>
            <a:off x="228600" y="908050"/>
            <a:ext cx="3352800" cy="739775"/>
          </a:xfrm>
          <a:prstGeom prst="rect">
            <a:avLst/>
          </a:prstGeom>
          <a:noFill/>
          <a:ln w="381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Lucida Console" panose="020B0609040504020204" pitchFamily="49" charset="0"/>
                <a:cs typeface="Times New Roman" panose="02020603050405020304" pitchFamily="18" charset="0"/>
              </a:rPr>
              <a:t>Disampaikan Secara langsung</a:t>
            </a:r>
            <a:r>
              <a:rPr lang="en-US" altLang="en-US" sz="2000" u="none">
                <a:latin typeface="Lucida Console" panose="020B0609040504020204" pitchFamily="49" charset="0"/>
              </a:rPr>
              <a:t> </a:t>
            </a:r>
            <a:endParaRPr lang="en-GB" altLang="en-US" sz="2000" u="none">
              <a:latin typeface="Lucida Console" panose="020B0609040504020204" pitchFamily="49" charset="0"/>
            </a:endParaRPr>
          </a:p>
        </p:txBody>
      </p:sp>
      <p:sp>
        <p:nvSpPr>
          <p:cNvPr id="117764" name="AutoShape 4"/>
          <p:cNvSpPr>
            <a:spLocks noChangeArrowheads="1"/>
          </p:cNvSpPr>
          <p:nvPr/>
        </p:nvSpPr>
        <p:spPr bwMode="auto">
          <a:xfrm>
            <a:off x="4029075" y="549275"/>
            <a:ext cx="614363" cy="36671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68" name="AutoShape 8"/>
          <p:cNvSpPr>
            <a:spLocks noChangeArrowheads="1"/>
          </p:cNvSpPr>
          <p:nvPr/>
        </p:nvSpPr>
        <p:spPr bwMode="auto">
          <a:xfrm>
            <a:off x="3657600" y="1052513"/>
            <a:ext cx="12192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69" name="Rectangle 9"/>
          <p:cNvSpPr>
            <a:spLocks noChangeArrowheads="1"/>
          </p:cNvSpPr>
          <p:nvPr/>
        </p:nvSpPr>
        <p:spPr bwMode="auto">
          <a:xfrm>
            <a:off x="4953000" y="908050"/>
            <a:ext cx="3581400" cy="711200"/>
          </a:xfrm>
          <a:prstGeom prst="rect">
            <a:avLst/>
          </a:prstGeom>
          <a:noFill/>
          <a:ln w="9525">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diberi bukti penerimaan oleh petugas yang ditunjuk</a:t>
            </a:r>
            <a:r>
              <a:rPr lang="en-GB" altLang="en-US" sz="2000" u="none">
                <a:latin typeface="Tahoma" panose="020B0604030504040204" pitchFamily="34" charset="0"/>
              </a:rPr>
              <a:t> </a:t>
            </a:r>
          </a:p>
        </p:txBody>
      </p:sp>
      <p:sp>
        <p:nvSpPr>
          <p:cNvPr id="117770" name="Rectangle 10"/>
          <p:cNvSpPr>
            <a:spLocks noChangeArrowheads="1"/>
          </p:cNvSpPr>
          <p:nvPr/>
        </p:nvSpPr>
        <p:spPr bwMode="auto">
          <a:xfrm>
            <a:off x="228600" y="1825625"/>
            <a:ext cx="3352800" cy="739775"/>
          </a:xfrm>
          <a:prstGeom prst="rect">
            <a:avLst/>
          </a:prstGeom>
          <a:noFill/>
          <a:ln w="381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Lucida Console" panose="020B0609040504020204" pitchFamily="49" charset="0"/>
                <a:cs typeface="Times New Roman" panose="02020603050405020304" pitchFamily="18" charset="0"/>
              </a:rPr>
              <a:t>Disampaikan melalui pos tercatat</a:t>
            </a:r>
            <a:r>
              <a:rPr lang="en-GB" altLang="en-US" sz="2000" u="none">
                <a:latin typeface="Lucida Console" panose="020B0609040504020204" pitchFamily="49" charset="0"/>
              </a:rPr>
              <a:t> </a:t>
            </a:r>
          </a:p>
        </p:txBody>
      </p:sp>
      <p:sp>
        <p:nvSpPr>
          <p:cNvPr id="117771" name="AutoShape 11"/>
          <p:cNvSpPr>
            <a:spLocks noChangeArrowheads="1"/>
          </p:cNvSpPr>
          <p:nvPr/>
        </p:nvSpPr>
        <p:spPr bwMode="auto">
          <a:xfrm>
            <a:off x="3640138" y="1989138"/>
            <a:ext cx="12192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72" name="Rectangle 12"/>
          <p:cNvSpPr>
            <a:spLocks noChangeArrowheads="1"/>
          </p:cNvSpPr>
          <p:nvPr/>
        </p:nvSpPr>
        <p:spPr bwMode="auto">
          <a:xfrm>
            <a:off x="4953000" y="1916113"/>
            <a:ext cx="3886200" cy="711200"/>
          </a:xfrm>
          <a:prstGeom prst="rect">
            <a:avLst/>
          </a:prstGeom>
          <a:noFill/>
          <a:ln w="9525">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pt-BR" altLang="en-US" sz="2000" u="none">
                <a:latin typeface="Lucida Console" panose="020B0609040504020204" pitchFamily="49" charset="0"/>
              </a:rPr>
              <a:t>tanda bukti </a:t>
            </a:r>
            <a:r>
              <a:rPr lang="en-US" altLang="en-US" sz="2000" u="none">
                <a:latin typeface="Lucida Console" panose="020B0609040504020204" pitchFamily="49" charset="0"/>
              </a:rPr>
              <a:t>bukti pengiriman surat</a:t>
            </a:r>
            <a:endParaRPr lang="en-GB" altLang="en-US" sz="2000" u="none">
              <a:latin typeface="Lucida Console" panose="020B0609040504020204" pitchFamily="49" charset="0"/>
            </a:endParaRPr>
          </a:p>
        </p:txBody>
      </p:sp>
      <p:sp>
        <p:nvSpPr>
          <p:cNvPr id="117773" name="Rectangle 13"/>
          <p:cNvSpPr>
            <a:spLocks noChangeArrowheads="1"/>
          </p:cNvSpPr>
          <p:nvPr/>
        </p:nvSpPr>
        <p:spPr bwMode="auto">
          <a:xfrm>
            <a:off x="250825" y="2889250"/>
            <a:ext cx="3313113" cy="1044575"/>
          </a:xfrm>
          <a:prstGeom prst="rect">
            <a:avLst/>
          </a:prstGeom>
          <a:noFill/>
          <a:ln w="381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pt-BR" altLang="en-US" sz="2000" u="none">
                <a:latin typeface="Lucida Console" panose="020B0609040504020204" pitchFamily="49" charset="0"/>
                <a:cs typeface="Times New Roman" panose="02020603050405020304" pitchFamily="18" charset="0"/>
              </a:rPr>
              <a:t>Disampaikan melalui jasa ekspedisi atau jasa kurir</a:t>
            </a:r>
            <a:r>
              <a:rPr lang="en-GB" altLang="en-US" sz="2000" u="none">
                <a:latin typeface="Lucida Console" panose="020B0609040504020204" pitchFamily="49" charset="0"/>
              </a:rPr>
              <a:t> </a:t>
            </a:r>
          </a:p>
        </p:txBody>
      </p:sp>
      <p:sp>
        <p:nvSpPr>
          <p:cNvPr id="117774" name="AutoShape 14"/>
          <p:cNvSpPr>
            <a:spLocks noChangeArrowheads="1"/>
          </p:cNvSpPr>
          <p:nvPr/>
        </p:nvSpPr>
        <p:spPr bwMode="auto">
          <a:xfrm>
            <a:off x="3657600" y="3192463"/>
            <a:ext cx="12192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75" name="Rectangle 15"/>
          <p:cNvSpPr>
            <a:spLocks noChangeArrowheads="1"/>
          </p:cNvSpPr>
          <p:nvPr/>
        </p:nvSpPr>
        <p:spPr bwMode="auto">
          <a:xfrm>
            <a:off x="4953000" y="3028950"/>
            <a:ext cx="4114800" cy="711200"/>
          </a:xfrm>
          <a:prstGeom prst="rect">
            <a:avLst/>
          </a:prstGeom>
          <a:noFill/>
          <a:ln w="9525">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pt-BR" altLang="en-US" sz="2000" u="none">
                <a:latin typeface="Lucida Console" panose="020B0609040504020204" pitchFamily="49" charset="0"/>
                <a:cs typeface="Times New Roman" panose="02020603050405020304" pitchFamily="18" charset="0"/>
              </a:rPr>
              <a:t>tanda bukti </a:t>
            </a:r>
            <a:r>
              <a:rPr lang="en-US" altLang="en-US" sz="2000" u="none">
                <a:latin typeface="Lucida Console" panose="020B0609040504020204" pitchFamily="49" charset="0"/>
              </a:rPr>
              <a:t>bukti pengiriman surat</a:t>
            </a:r>
            <a:r>
              <a:rPr lang="en-US" altLang="en-US" sz="2000">
                <a:latin typeface="Lucida Console" panose="020B0609040504020204" pitchFamily="49" charset="0"/>
              </a:rPr>
              <a:t> </a:t>
            </a:r>
            <a:endParaRPr lang="en-GB" altLang="en-US" sz="2000">
              <a:latin typeface="Lucida Console" panose="020B0609040504020204" pitchFamily="49" charset="0"/>
            </a:endParaRPr>
          </a:p>
        </p:txBody>
      </p:sp>
      <p:sp>
        <p:nvSpPr>
          <p:cNvPr id="117776" name="Rectangle 16"/>
          <p:cNvSpPr>
            <a:spLocks noChangeArrowheads="1"/>
          </p:cNvSpPr>
          <p:nvPr/>
        </p:nvSpPr>
        <p:spPr bwMode="auto">
          <a:xfrm>
            <a:off x="228600" y="4256088"/>
            <a:ext cx="3276600" cy="1044575"/>
          </a:xfrm>
          <a:prstGeom prst="rect">
            <a:avLst/>
          </a:prstGeom>
          <a:noFill/>
          <a:ln w="381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i="1" u="none"/>
              <a:t>e-Filing</a:t>
            </a:r>
            <a:r>
              <a:rPr lang="en-US" altLang="en-US" sz="2000" b="1" u="none"/>
              <a:t> melalui ASP (Penyedia Jasa Aplikasi)</a:t>
            </a:r>
            <a:r>
              <a:rPr lang="en-US" altLang="en-US" sz="2000" b="1"/>
              <a:t> </a:t>
            </a:r>
            <a:endParaRPr lang="en-GB" altLang="en-US" sz="2000" b="1"/>
          </a:p>
        </p:txBody>
      </p:sp>
      <p:sp>
        <p:nvSpPr>
          <p:cNvPr id="117777" name="AutoShape 17"/>
          <p:cNvSpPr>
            <a:spLocks noChangeArrowheads="1"/>
          </p:cNvSpPr>
          <p:nvPr/>
        </p:nvSpPr>
        <p:spPr bwMode="auto">
          <a:xfrm>
            <a:off x="3657600" y="4632325"/>
            <a:ext cx="12192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78" name="Rectangle 18"/>
          <p:cNvSpPr>
            <a:spLocks noChangeArrowheads="1"/>
          </p:cNvSpPr>
          <p:nvPr/>
        </p:nvSpPr>
        <p:spPr bwMode="auto">
          <a:xfrm>
            <a:off x="4953000" y="4446588"/>
            <a:ext cx="3962400" cy="711200"/>
          </a:xfrm>
          <a:prstGeom prst="rect">
            <a:avLst/>
          </a:prstGeom>
          <a:noFill/>
          <a:ln w="9525">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cs typeface="Times New Roman" panose="02020603050405020304" pitchFamily="18" charset="0"/>
              </a:rPr>
              <a:t>kepada WP diberikan Bukti Penerimaan Elektronik</a:t>
            </a:r>
            <a:endParaRPr lang="en-GB" altLang="en-US" sz="2000" u="none">
              <a:latin typeface="Tahoma" panose="020B0604030504040204" pitchFamily="34" charset="0"/>
            </a:endParaRPr>
          </a:p>
        </p:txBody>
      </p:sp>
      <p:sp>
        <p:nvSpPr>
          <p:cNvPr id="117779" name="Rectangle 19"/>
          <p:cNvSpPr>
            <a:spLocks noChangeArrowheads="1"/>
          </p:cNvSpPr>
          <p:nvPr/>
        </p:nvSpPr>
        <p:spPr bwMode="auto">
          <a:xfrm>
            <a:off x="107950" y="76200"/>
            <a:ext cx="1368425" cy="400050"/>
          </a:xfrm>
          <a:prstGeom prst="rect">
            <a:avLst/>
          </a:prstGeom>
          <a:solidFill>
            <a:srgbClr val="FFFFCC"/>
          </a:solidFill>
          <a:ln w="28575">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en-US" altLang="en-US" sz="3200" u="none">
                <a:latin typeface="Tahoma" panose="020B0604030504040204" pitchFamily="34" charset="0"/>
              </a:rPr>
              <a:t>SPT</a:t>
            </a:r>
          </a:p>
        </p:txBody>
      </p:sp>
      <p:sp>
        <p:nvSpPr>
          <p:cNvPr id="117781" name="Rectangle 21"/>
          <p:cNvSpPr>
            <a:spLocks noChangeArrowheads="1"/>
          </p:cNvSpPr>
          <p:nvPr/>
        </p:nvSpPr>
        <p:spPr bwMode="auto">
          <a:xfrm>
            <a:off x="250825" y="6323013"/>
            <a:ext cx="6183313" cy="34607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p>
            <a:pPr algn="l"/>
            <a:r>
              <a:rPr lang="id-ID" altLang="en-US" sz="1600" b="1" u="none"/>
              <a:t>Peraturan Menteri Keuangan Nomor 181/PMK.03/2007</a:t>
            </a:r>
            <a:r>
              <a:rPr lang="en-US" altLang="en-US" sz="1600" b="1"/>
              <a:t>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a:xfrm>
            <a:off x="900113" y="147638"/>
            <a:ext cx="7056437" cy="760412"/>
          </a:xfrm>
          <a:ln w="28575">
            <a:solidFill>
              <a:schemeClr val="accent2"/>
            </a:solidFill>
            <a:miter lim="800000"/>
            <a:headEnd/>
            <a:tailEnd/>
          </a:ln>
        </p:spPr>
        <p:txBody>
          <a:bodyPr/>
          <a:lstStyle/>
          <a:p>
            <a:r>
              <a:rPr lang="en-US" altLang="en-US" sz="2800" b="1">
                <a:latin typeface="Kristen ITC" panose="03050502040202030202" pitchFamily="66" charset="0"/>
              </a:rPr>
              <a:t>BATAS WAKTU PENYAMPAIAN SPT</a:t>
            </a:r>
            <a:br>
              <a:rPr lang="en-US" altLang="en-US" sz="2800" b="1">
                <a:latin typeface="Kristen ITC" panose="03050502040202030202" pitchFamily="66" charset="0"/>
              </a:rPr>
            </a:br>
            <a:r>
              <a:rPr lang="en-US" altLang="en-US" sz="2400" b="1">
                <a:solidFill>
                  <a:schemeClr val="accent2"/>
                </a:solidFill>
                <a:latin typeface="Courier New" panose="02070309020205020404" pitchFamily="49" charset="0"/>
              </a:rPr>
              <a:t>{Pasal 3 ayat 3 UU KUP}</a:t>
            </a:r>
          </a:p>
        </p:txBody>
      </p:sp>
      <p:sp>
        <p:nvSpPr>
          <p:cNvPr id="304131" name="Rectangle 3"/>
          <p:cNvSpPr>
            <a:spLocks noChangeArrowheads="1"/>
          </p:cNvSpPr>
          <p:nvPr/>
        </p:nvSpPr>
        <p:spPr bwMode="auto">
          <a:xfrm>
            <a:off x="395288" y="1122363"/>
            <a:ext cx="8229600" cy="539750"/>
          </a:xfrm>
          <a:prstGeom prst="rect">
            <a:avLst/>
          </a:prstGeom>
          <a:noFill/>
          <a:ln w="9525">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id-ID" altLang="en-US" sz="1800" b="1" u="none"/>
              <a:t>untuk Surat Pemberitahuan Masa, paling lama 20 (dua puluh) hari setelah akhir Masa Pajak; </a:t>
            </a:r>
            <a:endParaRPr lang="en-GB" altLang="en-US" sz="1800" b="1" u="none"/>
          </a:p>
        </p:txBody>
      </p:sp>
      <p:sp>
        <p:nvSpPr>
          <p:cNvPr id="304132" name="Rectangle 4"/>
          <p:cNvSpPr>
            <a:spLocks noChangeArrowheads="1"/>
          </p:cNvSpPr>
          <p:nvPr/>
        </p:nvSpPr>
        <p:spPr bwMode="auto">
          <a:xfrm>
            <a:off x="395288" y="1662113"/>
            <a:ext cx="8229600" cy="758825"/>
          </a:xfrm>
          <a:prstGeom prst="rect">
            <a:avLst/>
          </a:prstGeom>
          <a:noFill/>
          <a:ln w="9525">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id-ID" altLang="en-US" sz="1800" b="1" u="none"/>
              <a:t>untuk Surat Pemberitahuan Tahunan Pajak Penghasilan Wajib Pajak orang pribadi, paling lama 3 (tiga) bulan setelah akhir Tahun Pajak; atau</a:t>
            </a:r>
            <a:r>
              <a:rPr lang="en-US" altLang="en-US" sz="1800" b="1" u="none"/>
              <a:t> </a:t>
            </a:r>
            <a:endParaRPr lang="en-GB" altLang="en-US" sz="1800" b="1" u="none"/>
          </a:p>
        </p:txBody>
      </p:sp>
      <p:sp>
        <p:nvSpPr>
          <p:cNvPr id="304133" name="AutoShape 5"/>
          <p:cNvSpPr>
            <a:spLocks noChangeArrowheads="1"/>
          </p:cNvSpPr>
          <p:nvPr/>
        </p:nvSpPr>
        <p:spPr bwMode="auto">
          <a:xfrm>
            <a:off x="4140200" y="836613"/>
            <a:ext cx="503238" cy="3587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4134" name="Rectangle 6"/>
          <p:cNvSpPr>
            <a:spLocks noChangeArrowheads="1"/>
          </p:cNvSpPr>
          <p:nvPr/>
        </p:nvSpPr>
        <p:spPr bwMode="auto">
          <a:xfrm>
            <a:off x="395288" y="2420938"/>
            <a:ext cx="8229600" cy="758825"/>
          </a:xfrm>
          <a:prstGeom prst="rect">
            <a:avLst/>
          </a:prstGeom>
          <a:noFill/>
          <a:ln w="9525">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id-ID" altLang="en-US" sz="1800" b="1" u="none"/>
              <a:t>untuk Surat Pemberitahuan Tahunan Pajak Penghasilan Wajib Pajak badan, paling lama 4 (empat) bulan setelah akhir Tahun Pajak.</a:t>
            </a:r>
            <a:endParaRPr lang="en-GB" altLang="en-US" sz="1800" b="1" u="none"/>
          </a:p>
        </p:txBody>
      </p:sp>
      <p:sp>
        <p:nvSpPr>
          <p:cNvPr id="304135" name="Rectangle 7"/>
          <p:cNvSpPr>
            <a:spLocks noChangeArrowheads="1"/>
          </p:cNvSpPr>
          <p:nvPr/>
        </p:nvSpPr>
        <p:spPr bwMode="auto">
          <a:xfrm>
            <a:off x="395288" y="3284538"/>
            <a:ext cx="8229600" cy="863600"/>
          </a:xfrm>
          <a:prstGeom prst="rect">
            <a:avLst/>
          </a:prstGeom>
          <a:noFill/>
          <a:ln w="28575">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id-ID" altLang="en-US" sz="1800" b="1"/>
              <a:t>Wajib Pajak dengan kriteria tertentu</a:t>
            </a:r>
            <a:r>
              <a:rPr lang="id-ID" altLang="en-US" sz="1800" b="1" u="none"/>
              <a:t> dapat melaporkan beberapa Masa Pajak dalam 1 (satu) Surat Pemberitahuan Masa.</a:t>
            </a:r>
            <a:r>
              <a:rPr lang="en-US" altLang="en-US" sz="1800" b="1" u="none"/>
              <a:t> </a:t>
            </a:r>
            <a:r>
              <a:rPr lang="en-US" altLang="en-US" sz="1800" b="1" u="none">
                <a:solidFill>
                  <a:schemeClr val="accent2"/>
                </a:solidFill>
              </a:rPr>
              <a:t>(Pasal 3 ayat 3a)</a:t>
            </a:r>
            <a:endParaRPr lang="en-GB" altLang="en-US" sz="1800" b="1" u="none">
              <a:solidFill>
                <a:schemeClr val="accent2"/>
              </a:solidFill>
            </a:endParaRPr>
          </a:p>
        </p:txBody>
      </p:sp>
      <p:sp>
        <p:nvSpPr>
          <p:cNvPr id="304136" name="Rectangle 8"/>
          <p:cNvSpPr>
            <a:spLocks noChangeArrowheads="1"/>
          </p:cNvSpPr>
          <p:nvPr/>
        </p:nvSpPr>
        <p:spPr bwMode="auto">
          <a:xfrm>
            <a:off x="6948488" y="4292600"/>
            <a:ext cx="2089150" cy="22987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u="none">
                <a:latin typeface="Tahoma" panose="020B0604030504040204" pitchFamily="34" charset="0"/>
              </a:rPr>
              <a:t>W</a:t>
            </a:r>
            <a:r>
              <a:rPr lang="en-US" altLang="en-US" sz="1800" u="none">
                <a:latin typeface="Tahoma" panose="020B0604030504040204" pitchFamily="34" charset="0"/>
              </a:rPr>
              <a:t>P</a:t>
            </a:r>
            <a:r>
              <a:rPr lang="id-ID" altLang="en-US" sz="1800" u="none">
                <a:latin typeface="Tahoma" panose="020B0604030504040204" pitchFamily="34" charset="0"/>
              </a:rPr>
              <a:t> dengan kriteria tertentu dan tata cara pelaporan</a:t>
            </a:r>
            <a:r>
              <a:rPr lang="en-US" altLang="en-US" sz="1800" u="none">
                <a:latin typeface="Tahoma" panose="020B0604030504040204" pitchFamily="34" charset="0"/>
              </a:rPr>
              <a:t>nya</a:t>
            </a:r>
            <a:r>
              <a:rPr lang="id-ID" altLang="en-US" sz="1800" u="none">
                <a:latin typeface="Tahoma" panose="020B0604030504040204" pitchFamily="34" charset="0"/>
              </a:rPr>
              <a:t> diatur dengan atau berdasarkan </a:t>
            </a:r>
            <a:r>
              <a:rPr lang="id-ID" altLang="en-US" sz="1800" i="1" u="none">
                <a:latin typeface="Tahoma" panose="020B0604030504040204" pitchFamily="34" charset="0"/>
              </a:rPr>
              <a:t>Peraturan Menteri Keuangan. </a:t>
            </a:r>
          </a:p>
        </p:txBody>
      </p:sp>
      <p:sp>
        <p:nvSpPr>
          <p:cNvPr id="304137" name="AutoShape 9"/>
          <p:cNvSpPr>
            <a:spLocks noChangeArrowheads="1"/>
          </p:cNvSpPr>
          <p:nvPr/>
        </p:nvSpPr>
        <p:spPr bwMode="auto">
          <a:xfrm>
            <a:off x="8245475" y="4005263"/>
            <a:ext cx="503238" cy="36036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4138" name="Rectangle 10"/>
          <p:cNvSpPr>
            <a:spLocks noChangeArrowheads="1"/>
          </p:cNvSpPr>
          <p:nvPr/>
        </p:nvSpPr>
        <p:spPr bwMode="auto">
          <a:xfrm>
            <a:off x="107950" y="4221163"/>
            <a:ext cx="3816350" cy="376237"/>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id-ID" altLang="en-US" sz="1800" b="1" u="none"/>
              <a:t>antara lain W</a:t>
            </a:r>
            <a:r>
              <a:rPr lang="en-US" altLang="en-US" sz="1800" b="1" u="none"/>
              <a:t>P</a:t>
            </a:r>
            <a:r>
              <a:rPr lang="id-ID" altLang="en-US" sz="1800" b="1" u="none"/>
              <a:t> usaha kecil</a:t>
            </a:r>
            <a:r>
              <a:rPr lang="en-US" altLang="en-US" sz="1800" b="1" u="none"/>
              <a:t> </a:t>
            </a:r>
          </a:p>
        </p:txBody>
      </p:sp>
      <p:sp>
        <p:nvSpPr>
          <p:cNvPr id="304139" name="Line 11"/>
          <p:cNvSpPr>
            <a:spLocks noChangeShapeType="1"/>
          </p:cNvSpPr>
          <p:nvPr/>
        </p:nvSpPr>
        <p:spPr bwMode="auto">
          <a:xfrm flipH="1">
            <a:off x="1331913" y="3573463"/>
            <a:ext cx="1871662" cy="719137"/>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4140" name="Rectangle 12"/>
          <p:cNvSpPr>
            <a:spLocks noChangeArrowheads="1"/>
          </p:cNvSpPr>
          <p:nvPr/>
        </p:nvSpPr>
        <p:spPr bwMode="auto">
          <a:xfrm>
            <a:off x="4211638" y="4221163"/>
            <a:ext cx="1081087" cy="36036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dapat</a:t>
            </a:r>
          </a:p>
        </p:txBody>
      </p:sp>
      <p:sp>
        <p:nvSpPr>
          <p:cNvPr id="304141" name="AutoShape 13"/>
          <p:cNvSpPr>
            <a:spLocks noChangeArrowheads="1"/>
          </p:cNvSpPr>
          <p:nvPr/>
        </p:nvSpPr>
        <p:spPr bwMode="auto">
          <a:xfrm>
            <a:off x="3851275" y="4221163"/>
            <a:ext cx="360363" cy="433387"/>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4142" name="Rectangle 14"/>
          <p:cNvSpPr>
            <a:spLocks noChangeArrowheads="1"/>
          </p:cNvSpPr>
          <p:nvPr/>
        </p:nvSpPr>
        <p:spPr bwMode="auto">
          <a:xfrm>
            <a:off x="107950" y="4654550"/>
            <a:ext cx="6769100" cy="2087563"/>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lvl1pPr marL="457200" indent="-457200" algn="l">
              <a:tabLst>
                <a:tab pos="1714500" algn="l"/>
              </a:tabLst>
              <a:defRPr sz="2400">
                <a:solidFill>
                  <a:schemeClr val="tx1"/>
                </a:solidFill>
                <a:latin typeface="Times New Roman" panose="02020603050405020304" pitchFamily="18" charset="0"/>
              </a:defRPr>
            </a:lvl1pPr>
            <a:lvl2pPr marL="914400" indent="-457200" algn="l">
              <a:tabLst>
                <a:tab pos="1714500" algn="l"/>
              </a:tabLst>
              <a:defRPr sz="2400">
                <a:solidFill>
                  <a:schemeClr val="tx1"/>
                </a:solidFill>
                <a:latin typeface="Times New Roman" panose="02020603050405020304" pitchFamily="18" charset="0"/>
              </a:defRPr>
            </a:lvl2pPr>
            <a:lvl3pPr marL="1371600" indent="-457200" algn="l">
              <a:tabLst>
                <a:tab pos="1714500" algn="l"/>
              </a:tabLst>
              <a:defRPr sz="2400">
                <a:solidFill>
                  <a:schemeClr val="tx1"/>
                </a:solidFill>
                <a:latin typeface="Times New Roman" panose="02020603050405020304" pitchFamily="18" charset="0"/>
              </a:defRPr>
            </a:lvl3pPr>
            <a:lvl4pPr marL="1828800" indent="-457200" algn="l">
              <a:tabLst>
                <a:tab pos="1714500" algn="l"/>
              </a:tabLst>
              <a:defRPr sz="2400">
                <a:solidFill>
                  <a:schemeClr val="tx1"/>
                </a:solidFill>
                <a:latin typeface="Times New Roman" panose="02020603050405020304" pitchFamily="18" charset="0"/>
              </a:defRPr>
            </a:lvl4pPr>
            <a:lvl5pPr marL="2286000" indent="-457200" algn="l">
              <a:tabLst>
                <a:tab pos="1714500" algn="l"/>
              </a:tabLst>
              <a:defRPr sz="2400">
                <a:solidFill>
                  <a:schemeClr val="tx1"/>
                </a:solidFill>
                <a:latin typeface="Times New Roman" panose="02020603050405020304" pitchFamily="18" charset="0"/>
              </a:defRPr>
            </a:lvl5pPr>
            <a:lvl6pPr marL="2743200" indent="-457200" fontAlgn="base">
              <a:spcBef>
                <a:spcPct val="0"/>
              </a:spcBef>
              <a:spcAft>
                <a:spcPct val="0"/>
              </a:spcAft>
              <a:tabLst>
                <a:tab pos="1714500" algn="l"/>
              </a:tabLst>
              <a:defRPr sz="2400">
                <a:solidFill>
                  <a:schemeClr val="tx1"/>
                </a:solidFill>
                <a:latin typeface="Times New Roman" panose="02020603050405020304" pitchFamily="18" charset="0"/>
              </a:defRPr>
            </a:lvl6pPr>
            <a:lvl7pPr marL="3200400" indent="-457200" fontAlgn="base">
              <a:spcBef>
                <a:spcPct val="0"/>
              </a:spcBef>
              <a:spcAft>
                <a:spcPct val="0"/>
              </a:spcAft>
              <a:tabLst>
                <a:tab pos="1714500" algn="l"/>
              </a:tabLst>
              <a:defRPr sz="2400">
                <a:solidFill>
                  <a:schemeClr val="tx1"/>
                </a:solidFill>
                <a:latin typeface="Times New Roman" panose="02020603050405020304" pitchFamily="18" charset="0"/>
              </a:defRPr>
            </a:lvl7pPr>
            <a:lvl8pPr marL="3657600" indent="-457200" fontAlgn="base">
              <a:spcBef>
                <a:spcPct val="0"/>
              </a:spcBef>
              <a:spcAft>
                <a:spcPct val="0"/>
              </a:spcAft>
              <a:tabLst>
                <a:tab pos="1714500" algn="l"/>
              </a:tabLst>
              <a:defRPr sz="2400">
                <a:solidFill>
                  <a:schemeClr val="tx1"/>
                </a:solidFill>
                <a:latin typeface="Times New Roman" panose="02020603050405020304" pitchFamily="18" charset="0"/>
              </a:defRPr>
            </a:lvl8pPr>
            <a:lvl9pPr marL="4114800" indent="-457200" fontAlgn="base">
              <a:spcBef>
                <a:spcPct val="0"/>
              </a:spcBef>
              <a:spcAft>
                <a:spcPct val="0"/>
              </a:spcAft>
              <a:tabLst>
                <a:tab pos="1714500" algn="l"/>
              </a:tabLst>
              <a:defRPr sz="2400">
                <a:solidFill>
                  <a:schemeClr val="tx1"/>
                </a:solidFill>
                <a:latin typeface="Times New Roman" panose="02020603050405020304" pitchFamily="18" charset="0"/>
              </a:defRPr>
            </a:lvl9pPr>
          </a:lstStyle>
          <a:p>
            <a:pPr>
              <a:lnSpc>
                <a:spcPct val="90000"/>
              </a:lnSpc>
              <a:buFontTx/>
              <a:buAutoNum type="alphaLcPeriod"/>
            </a:pPr>
            <a:r>
              <a:rPr lang="id-ID" altLang="en-US" sz="1600" b="1" u="none">
                <a:latin typeface="Courier New" panose="02070309020205020404" pitchFamily="49" charset="0"/>
              </a:rPr>
              <a:t>menyampaikan S</a:t>
            </a:r>
            <a:r>
              <a:rPr lang="en-US" altLang="en-US" sz="1600" b="1" u="none">
                <a:latin typeface="Courier New" panose="02070309020205020404" pitchFamily="49" charset="0"/>
              </a:rPr>
              <a:t>PT</a:t>
            </a:r>
            <a:r>
              <a:rPr lang="id-ID" altLang="en-US" sz="1600" b="1" u="none">
                <a:latin typeface="Courier New" panose="02070309020205020404" pitchFamily="49" charset="0"/>
              </a:rPr>
              <a:t> Masa P</a:t>
            </a:r>
            <a:r>
              <a:rPr lang="en-US" altLang="en-US" sz="1600" b="1" u="none">
                <a:latin typeface="Courier New" panose="02070309020205020404" pitchFamily="49" charset="0"/>
              </a:rPr>
              <a:t>Ph</a:t>
            </a:r>
            <a:r>
              <a:rPr lang="id-ID" altLang="en-US" sz="1600" b="1" u="none">
                <a:latin typeface="Courier New" panose="02070309020205020404" pitchFamily="49" charset="0"/>
              </a:rPr>
              <a:t> Pasal 25 untuk beberapa Masa Pajak sekaligus dgn syarat pembayaran seluruh pajak yg wajib dilunasi menurut S</a:t>
            </a:r>
            <a:r>
              <a:rPr lang="en-US" altLang="en-US" sz="1600" b="1" u="none">
                <a:latin typeface="Courier New" panose="02070309020205020404" pitchFamily="49" charset="0"/>
              </a:rPr>
              <a:t>PT</a:t>
            </a:r>
            <a:r>
              <a:rPr lang="id-ID" altLang="en-US" sz="1600" b="1" u="none">
                <a:latin typeface="Courier New" panose="02070309020205020404" pitchFamily="49" charset="0"/>
              </a:rPr>
              <a:t> Masa tsb dilakukan sekaligus paling lama dalam Masa Pajak yang terakhir; dan/atau</a:t>
            </a:r>
            <a:endParaRPr lang="en-US" altLang="en-US" sz="1600" b="1" u="none">
              <a:latin typeface="Courier New" panose="02070309020205020404" pitchFamily="49" charset="0"/>
            </a:endParaRPr>
          </a:p>
          <a:p>
            <a:pPr>
              <a:lnSpc>
                <a:spcPct val="90000"/>
              </a:lnSpc>
              <a:buFontTx/>
              <a:buAutoNum type="alphaLcPeriod"/>
            </a:pPr>
            <a:r>
              <a:rPr lang="id-ID" altLang="en-US" sz="1600" b="1" u="none">
                <a:latin typeface="Courier New" panose="02070309020205020404" pitchFamily="49" charset="0"/>
              </a:rPr>
              <a:t>menyampaikan S</a:t>
            </a:r>
            <a:r>
              <a:rPr lang="en-US" altLang="en-US" sz="1600" b="1" u="none">
                <a:latin typeface="Courier New" panose="02070309020205020404" pitchFamily="49" charset="0"/>
              </a:rPr>
              <a:t>PT</a:t>
            </a:r>
            <a:r>
              <a:rPr lang="id-ID" altLang="en-US" sz="1600" b="1" u="none">
                <a:latin typeface="Courier New" panose="02070309020205020404" pitchFamily="49" charset="0"/>
              </a:rPr>
              <a:t> Masa selain huruf a untuk beberapa Masa Pajak sekaligus dgn syarat pembayaran untuk masing-masing Masa Pajak dilakukan sesuai batas waktu untuk Masa Pajak y</a:t>
            </a:r>
            <a:r>
              <a:rPr lang="en-US" altLang="en-US" sz="1600" b="1" u="none">
                <a:latin typeface="Courier New" panose="02070309020205020404" pitchFamily="49" charset="0"/>
              </a:rPr>
              <a:t>bs</a:t>
            </a:r>
            <a:r>
              <a:rPr lang="id-ID" altLang="en-US" sz="1600" b="1" u="none">
                <a:latin typeface="Courier New" panose="02070309020205020404" pitchFamily="49" charset="0"/>
              </a:rPr>
              <a:t>.</a:t>
            </a:r>
            <a:r>
              <a:rPr lang="en-US" altLang="en-US" sz="1600" b="1" u="none">
                <a:latin typeface="Courier New" panose="02070309020205020404" pitchFamily="49" charset="0"/>
              </a:rPr>
              <a:t> </a:t>
            </a:r>
          </a:p>
        </p:txBody>
      </p:sp>
      <p:sp>
        <p:nvSpPr>
          <p:cNvPr id="304143" name="AutoShape 15"/>
          <p:cNvSpPr>
            <a:spLocks noChangeArrowheads="1"/>
          </p:cNvSpPr>
          <p:nvPr/>
        </p:nvSpPr>
        <p:spPr bwMode="auto">
          <a:xfrm>
            <a:off x="5076825" y="4437063"/>
            <a:ext cx="431800" cy="287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04130"/>
                                        </p:tgtEl>
                                        <p:attrNameLst>
                                          <p:attrName>style.visibility</p:attrName>
                                        </p:attrNameLst>
                                      </p:cBhvr>
                                      <p:to>
                                        <p:strVal val="visible"/>
                                      </p:to>
                                    </p:set>
                                    <p:animEffect transition="in" filter="diamond(in)">
                                      <p:cBhvr>
                                        <p:cTn id="7" dur="2000"/>
                                        <p:tgtEl>
                                          <p:spTgt spid="3041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04133"/>
                                        </p:tgtEl>
                                        <p:attrNameLst>
                                          <p:attrName>style.visibility</p:attrName>
                                        </p:attrNameLst>
                                      </p:cBhvr>
                                      <p:to>
                                        <p:strVal val="visible"/>
                                      </p:to>
                                    </p:set>
                                    <p:animEffect transition="in" filter="diamond(in)">
                                      <p:cBhvr>
                                        <p:cTn id="12" dur="2000"/>
                                        <p:tgtEl>
                                          <p:spTgt spid="3041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04131"/>
                                        </p:tgtEl>
                                        <p:attrNameLst>
                                          <p:attrName>style.visibility</p:attrName>
                                        </p:attrNameLst>
                                      </p:cBhvr>
                                      <p:to>
                                        <p:strVal val="visible"/>
                                      </p:to>
                                    </p:set>
                                    <p:animEffect transition="in" filter="wipe(down)">
                                      <p:cBhvr>
                                        <p:cTn id="17" dur="500"/>
                                        <p:tgtEl>
                                          <p:spTgt spid="3041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04132"/>
                                        </p:tgtEl>
                                        <p:attrNameLst>
                                          <p:attrName>style.visibility</p:attrName>
                                        </p:attrNameLst>
                                      </p:cBhvr>
                                      <p:to>
                                        <p:strVal val="visible"/>
                                      </p:to>
                                    </p:set>
                                    <p:animEffect transition="in" filter="wipe(down)">
                                      <p:cBhvr>
                                        <p:cTn id="22" dur="500"/>
                                        <p:tgtEl>
                                          <p:spTgt spid="30413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04134"/>
                                        </p:tgtEl>
                                        <p:attrNameLst>
                                          <p:attrName>style.visibility</p:attrName>
                                        </p:attrNameLst>
                                      </p:cBhvr>
                                      <p:to>
                                        <p:strVal val="visible"/>
                                      </p:to>
                                    </p:set>
                                    <p:animEffect transition="in" filter="wipe(down)">
                                      <p:cBhvr>
                                        <p:cTn id="27" dur="500"/>
                                        <p:tgtEl>
                                          <p:spTgt spid="30413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04135"/>
                                        </p:tgtEl>
                                        <p:attrNameLst>
                                          <p:attrName>style.visibility</p:attrName>
                                        </p:attrNameLst>
                                      </p:cBhvr>
                                      <p:to>
                                        <p:strVal val="visible"/>
                                      </p:to>
                                    </p:set>
                                    <p:animEffect transition="in" filter="checkerboard(across)">
                                      <p:cBhvr>
                                        <p:cTn id="32" dur="500"/>
                                        <p:tgtEl>
                                          <p:spTgt spid="30413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4139"/>
                                        </p:tgtEl>
                                        <p:attrNameLst>
                                          <p:attrName>style.visibility</p:attrName>
                                        </p:attrNameLst>
                                      </p:cBhvr>
                                      <p:to>
                                        <p:strVal val="visible"/>
                                      </p:to>
                                    </p:set>
                                    <p:anim calcmode="lin" valueType="num">
                                      <p:cBhvr additive="base">
                                        <p:cTn id="37" dur="500" fill="hold"/>
                                        <p:tgtEl>
                                          <p:spTgt spid="304139"/>
                                        </p:tgtEl>
                                        <p:attrNameLst>
                                          <p:attrName>ppt_x</p:attrName>
                                        </p:attrNameLst>
                                      </p:cBhvr>
                                      <p:tavLst>
                                        <p:tav tm="0">
                                          <p:val>
                                            <p:strVal val="#ppt_x"/>
                                          </p:val>
                                        </p:tav>
                                        <p:tav tm="100000">
                                          <p:val>
                                            <p:strVal val="#ppt_x"/>
                                          </p:val>
                                        </p:tav>
                                      </p:tavLst>
                                    </p:anim>
                                    <p:anim calcmode="lin" valueType="num">
                                      <p:cBhvr additive="base">
                                        <p:cTn id="38" dur="500" fill="hold"/>
                                        <p:tgtEl>
                                          <p:spTgt spid="304139"/>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304138"/>
                                        </p:tgtEl>
                                        <p:attrNameLst>
                                          <p:attrName>style.visibility</p:attrName>
                                        </p:attrNameLst>
                                      </p:cBhvr>
                                      <p:to>
                                        <p:strVal val="visible"/>
                                      </p:to>
                                    </p:set>
                                    <p:anim calcmode="lin" valueType="num">
                                      <p:cBhvr>
                                        <p:cTn id="43" dur="1000" fill="hold"/>
                                        <p:tgtEl>
                                          <p:spTgt spid="304138"/>
                                        </p:tgtEl>
                                        <p:attrNameLst>
                                          <p:attrName>ppt_w</p:attrName>
                                        </p:attrNameLst>
                                      </p:cBhvr>
                                      <p:tavLst>
                                        <p:tav tm="0">
                                          <p:val>
                                            <p:strVal val="#ppt_w*0.70"/>
                                          </p:val>
                                        </p:tav>
                                        <p:tav tm="100000">
                                          <p:val>
                                            <p:strVal val="#ppt_w"/>
                                          </p:val>
                                        </p:tav>
                                      </p:tavLst>
                                    </p:anim>
                                    <p:anim calcmode="lin" valueType="num">
                                      <p:cBhvr>
                                        <p:cTn id="44" dur="1000" fill="hold"/>
                                        <p:tgtEl>
                                          <p:spTgt spid="304138"/>
                                        </p:tgtEl>
                                        <p:attrNameLst>
                                          <p:attrName>ppt_h</p:attrName>
                                        </p:attrNameLst>
                                      </p:cBhvr>
                                      <p:tavLst>
                                        <p:tav tm="0">
                                          <p:val>
                                            <p:strVal val="#ppt_h"/>
                                          </p:val>
                                        </p:tav>
                                        <p:tav tm="100000">
                                          <p:val>
                                            <p:strVal val="#ppt_h"/>
                                          </p:val>
                                        </p:tav>
                                      </p:tavLst>
                                    </p:anim>
                                    <p:animEffect transition="in" filter="fade">
                                      <p:cBhvr>
                                        <p:cTn id="45" dur="1000"/>
                                        <p:tgtEl>
                                          <p:spTgt spid="30413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304141"/>
                                        </p:tgtEl>
                                        <p:attrNameLst>
                                          <p:attrName>style.visibility</p:attrName>
                                        </p:attrNameLst>
                                      </p:cBhvr>
                                      <p:to>
                                        <p:strVal val="visible"/>
                                      </p:to>
                                    </p:set>
                                    <p:anim calcmode="lin" valueType="num">
                                      <p:cBhvr additive="base">
                                        <p:cTn id="50" dur="500" fill="hold"/>
                                        <p:tgtEl>
                                          <p:spTgt spid="304141"/>
                                        </p:tgtEl>
                                        <p:attrNameLst>
                                          <p:attrName>ppt_x</p:attrName>
                                        </p:attrNameLst>
                                      </p:cBhvr>
                                      <p:tavLst>
                                        <p:tav tm="0">
                                          <p:val>
                                            <p:strVal val="#ppt_x"/>
                                          </p:val>
                                        </p:tav>
                                        <p:tav tm="100000">
                                          <p:val>
                                            <p:strVal val="#ppt_x"/>
                                          </p:val>
                                        </p:tav>
                                      </p:tavLst>
                                    </p:anim>
                                    <p:anim calcmode="lin" valueType="num">
                                      <p:cBhvr additive="base">
                                        <p:cTn id="51" dur="500" fill="hold"/>
                                        <p:tgtEl>
                                          <p:spTgt spid="304141"/>
                                        </p:tgtEl>
                                        <p:attrNameLst>
                                          <p:attrName>ppt_y</p:attrName>
                                        </p:attrNameLst>
                                      </p:cBhvr>
                                      <p:tavLst>
                                        <p:tav tm="0">
                                          <p:val>
                                            <p:strVal val="1+#ppt_h/2"/>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304140"/>
                                        </p:tgtEl>
                                        <p:attrNameLst>
                                          <p:attrName>style.visibility</p:attrName>
                                        </p:attrNameLst>
                                      </p:cBhvr>
                                      <p:to>
                                        <p:strVal val="visible"/>
                                      </p:to>
                                    </p:set>
                                    <p:animEffect transition="in" filter="wipe(down)">
                                      <p:cBhvr>
                                        <p:cTn id="56" dur="500"/>
                                        <p:tgtEl>
                                          <p:spTgt spid="304140"/>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04143"/>
                                        </p:tgtEl>
                                        <p:attrNameLst>
                                          <p:attrName>style.visibility</p:attrName>
                                        </p:attrNameLst>
                                      </p:cBhvr>
                                      <p:to>
                                        <p:strVal val="visible"/>
                                      </p:to>
                                    </p:set>
                                    <p:anim calcmode="lin" valueType="num">
                                      <p:cBhvr additive="base">
                                        <p:cTn id="61" dur="500" fill="hold"/>
                                        <p:tgtEl>
                                          <p:spTgt spid="304143"/>
                                        </p:tgtEl>
                                        <p:attrNameLst>
                                          <p:attrName>ppt_x</p:attrName>
                                        </p:attrNameLst>
                                      </p:cBhvr>
                                      <p:tavLst>
                                        <p:tav tm="0">
                                          <p:val>
                                            <p:strVal val="#ppt_x"/>
                                          </p:val>
                                        </p:tav>
                                        <p:tav tm="100000">
                                          <p:val>
                                            <p:strVal val="#ppt_x"/>
                                          </p:val>
                                        </p:tav>
                                      </p:tavLst>
                                    </p:anim>
                                    <p:anim calcmode="lin" valueType="num">
                                      <p:cBhvr additive="base">
                                        <p:cTn id="62" dur="500" fill="hold"/>
                                        <p:tgtEl>
                                          <p:spTgt spid="304143"/>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04142"/>
                                        </p:tgtEl>
                                        <p:attrNameLst>
                                          <p:attrName>style.visibility</p:attrName>
                                        </p:attrNameLst>
                                      </p:cBhvr>
                                      <p:to>
                                        <p:strVal val="visible"/>
                                      </p:to>
                                    </p:set>
                                    <p:animEffect transition="in" filter="wipe(down)">
                                      <p:cBhvr>
                                        <p:cTn id="67" dur="500"/>
                                        <p:tgtEl>
                                          <p:spTgt spid="304142"/>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304137"/>
                                        </p:tgtEl>
                                        <p:attrNameLst>
                                          <p:attrName>style.visibility</p:attrName>
                                        </p:attrNameLst>
                                      </p:cBhvr>
                                      <p:to>
                                        <p:strVal val="visible"/>
                                      </p:to>
                                    </p:set>
                                    <p:anim calcmode="lin" valueType="num">
                                      <p:cBhvr additive="base">
                                        <p:cTn id="72" dur="500" fill="hold"/>
                                        <p:tgtEl>
                                          <p:spTgt spid="304137"/>
                                        </p:tgtEl>
                                        <p:attrNameLst>
                                          <p:attrName>ppt_x</p:attrName>
                                        </p:attrNameLst>
                                      </p:cBhvr>
                                      <p:tavLst>
                                        <p:tav tm="0">
                                          <p:val>
                                            <p:strVal val="#ppt_x"/>
                                          </p:val>
                                        </p:tav>
                                        <p:tav tm="100000">
                                          <p:val>
                                            <p:strVal val="#ppt_x"/>
                                          </p:val>
                                        </p:tav>
                                      </p:tavLst>
                                    </p:anim>
                                    <p:anim calcmode="lin" valueType="num">
                                      <p:cBhvr additive="base">
                                        <p:cTn id="73" dur="500" fill="hold"/>
                                        <p:tgtEl>
                                          <p:spTgt spid="304137"/>
                                        </p:tgtEl>
                                        <p:attrNameLst>
                                          <p:attrName>ppt_y</p:attrName>
                                        </p:attrNameLst>
                                      </p:cBhvr>
                                      <p:tavLst>
                                        <p:tav tm="0">
                                          <p:val>
                                            <p:strVal val="1+#ppt_h/2"/>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304136"/>
                                        </p:tgtEl>
                                        <p:attrNameLst>
                                          <p:attrName>style.visibility</p:attrName>
                                        </p:attrNameLst>
                                      </p:cBhvr>
                                      <p:to>
                                        <p:strVal val="visible"/>
                                      </p:to>
                                    </p:set>
                                    <p:animEffect transition="in" filter="wipe(down)">
                                      <p:cBhvr>
                                        <p:cTn id="78" dur="500"/>
                                        <p:tgtEl>
                                          <p:spTgt spid="304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0" grpId="0" animBg="1"/>
      <p:bldP spid="304131" grpId="0" animBg="1"/>
      <p:bldP spid="304132" grpId="0" animBg="1"/>
      <p:bldP spid="304133" grpId="0" animBg="1"/>
      <p:bldP spid="304134" grpId="0" animBg="1"/>
      <p:bldP spid="304135" grpId="0" animBg="1"/>
      <p:bldP spid="304136" grpId="0" animBg="1"/>
      <p:bldP spid="304137" grpId="0" animBg="1"/>
      <p:bldP spid="304138" grpId="0" animBg="1"/>
      <p:bldP spid="304139" grpId="0" animBg="1"/>
      <p:bldP spid="304140" grpId="0" animBg="1"/>
      <p:bldP spid="304141" grpId="0" animBg="1"/>
      <p:bldP spid="304142" grpId="0" animBg="1"/>
      <p:bldP spid="30414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1109663" y="44450"/>
            <a:ext cx="7639050" cy="431800"/>
          </a:xfrm>
          <a:ln w="38100">
            <a:solidFill>
              <a:schemeClr val="accent2"/>
            </a:solidFill>
            <a:miter lim="800000"/>
            <a:headEnd/>
            <a:tailEnd/>
          </a:ln>
        </p:spPr>
        <p:txBody>
          <a:bodyPr/>
          <a:lstStyle/>
          <a:p>
            <a:r>
              <a:rPr lang="en-US" altLang="en-US" sz="2000">
                <a:latin typeface="Kristen ITC" panose="03050502040202030202" pitchFamily="66" charset="0"/>
              </a:rPr>
              <a:t>Sanksi karena tidak memenuhi kewajiban penyampaian SPT</a:t>
            </a:r>
          </a:p>
        </p:txBody>
      </p:sp>
      <p:sp>
        <p:nvSpPr>
          <p:cNvPr id="134148" name="Rectangle 4"/>
          <p:cNvSpPr>
            <a:spLocks noChangeArrowheads="1"/>
          </p:cNvSpPr>
          <p:nvPr/>
        </p:nvSpPr>
        <p:spPr bwMode="auto">
          <a:xfrm>
            <a:off x="1187450" y="476250"/>
            <a:ext cx="2624138" cy="366713"/>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b="1" u="none">
                <a:latin typeface="Tahoma" panose="020B0604030504040204" pitchFamily="34" charset="0"/>
              </a:rPr>
              <a:t>ADMISNISTRASI</a:t>
            </a:r>
          </a:p>
        </p:txBody>
      </p:sp>
      <p:sp>
        <p:nvSpPr>
          <p:cNvPr id="134150" name="Rectangle 6"/>
          <p:cNvSpPr>
            <a:spLocks noChangeArrowheads="1"/>
          </p:cNvSpPr>
          <p:nvPr/>
        </p:nvSpPr>
        <p:spPr bwMode="auto">
          <a:xfrm>
            <a:off x="5356225" y="476250"/>
            <a:ext cx="1879600" cy="37147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b="1" u="none">
                <a:latin typeface="Tahoma" panose="020B0604030504040204" pitchFamily="34" charset="0"/>
              </a:rPr>
              <a:t>PIDANA</a:t>
            </a:r>
          </a:p>
        </p:txBody>
      </p:sp>
      <p:sp>
        <p:nvSpPr>
          <p:cNvPr id="134151" name="Rectangle 7"/>
          <p:cNvSpPr>
            <a:spLocks noChangeArrowheads="1"/>
          </p:cNvSpPr>
          <p:nvPr/>
        </p:nvSpPr>
        <p:spPr bwMode="auto">
          <a:xfrm>
            <a:off x="107950" y="911225"/>
            <a:ext cx="4032250" cy="2878138"/>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b="1" u="none">
                <a:latin typeface="Arial Narrow" panose="020B0606020202030204" pitchFamily="34" charset="0"/>
              </a:rPr>
              <a:t>Apabila SPT tidak disampaikan dalam jangka waktunya atau batas waktu perpanjangan penyampaian SPT, dikenai sanksi administrasi berupa </a:t>
            </a:r>
            <a:r>
              <a:rPr lang="en-US" altLang="en-US" sz="2000" b="1" u="none">
                <a:solidFill>
                  <a:schemeClr val="accent2"/>
                </a:solidFill>
                <a:latin typeface="Tahoma" panose="020B0604030504040204" pitchFamily="34" charset="0"/>
              </a:rPr>
              <a:t>denda</a:t>
            </a:r>
            <a:r>
              <a:rPr lang="en-US" altLang="en-US" sz="2000" b="1" u="none">
                <a:latin typeface="Tahoma" panose="020B0604030504040204" pitchFamily="34" charset="0"/>
              </a:rPr>
              <a:t> </a:t>
            </a:r>
            <a:r>
              <a:rPr lang="en-US" altLang="en-US" sz="1800" b="1" u="none">
                <a:latin typeface="Arial Narrow" panose="020B0606020202030204" pitchFamily="34" charset="0"/>
              </a:rPr>
              <a:t>sebesar Rp500.000,00 untuk SPT Masa PPN, Rp100.000,00 untuk SPT Masa lainnya, dan sebesar Rp1.000.000,00 untuk SPT Tahunan PPh WP badan serta sebesar Rp100.000,00 untuk SPT Tahunan PPh WP orang pribadi. (Pasal 7 UU KUP)</a:t>
            </a:r>
          </a:p>
        </p:txBody>
      </p:sp>
      <p:sp>
        <p:nvSpPr>
          <p:cNvPr id="134152" name="Rectangle 8"/>
          <p:cNvSpPr>
            <a:spLocks noChangeArrowheads="1"/>
          </p:cNvSpPr>
          <p:nvPr/>
        </p:nvSpPr>
        <p:spPr bwMode="auto">
          <a:xfrm>
            <a:off x="107950" y="3860800"/>
            <a:ext cx="4032250" cy="2878138"/>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b="1" u="none">
                <a:latin typeface="Arial Narrow" panose="020B0606020202030204" pitchFamily="34" charset="0"/>
              </a:rPr>
              <a:t>Apabila SPT tidak disampaikan dalam jangka waktunya dan setelah ditegur secara tertulis tidak disampaikan pada waktunya sebagaimana ditentukan dalam Surat Teguran; maka jumlah pajak yang kurang dibayar/disetor ditagih dengan SKPKB ditambah </a:t>
            </a:r>
            <a:r>
              <a:rPr lang="en-US" altLang="en-US" sz="1800" b="1" u="none">
                <a:solidFill>
                  <a:srgbClr val="CC3300"/>
                </a:solidFill>
                <a:latin typeface="Arial Narrow" panose="020B0606020202030204" pitchFamily="34" charset="0"/>
              </a:rPr>
              <a:t>sanksi administrasi berupa </a:t>
            </a:r>
            <a:r>
              <a:rPr lang="en-US" altLang="en-US" sz="2000" b="1" u="none">
                <a:solidFill>
                  <a:schemeClr val="accent2"/>
                </a:solidFill>
                <a:latin typeface="Tahoma" panose="020B0604030504040204" pitchFamily="34" charset="0"/>
              </a:rPr>
              <a:t>kenaikan</a:t>
            </a:r>
            <a:r>
              <a:rPr lang="en-US" altLang="en-US" sz="1800" b="1" u="none">
                <a:solidFill>
                  <a:srgbClr val="CC3300"/>
                </a:solidFill>
                <a:latin typeface="Arial Narrow" panose="020B0606020202030204" pitchFamily="34" charset="0"/>
              </a:rPr>
              <a:t> sebesar 50% untuk PPh, 100% untuk PPh PotPut, 100% untuk PPN dan PPnBM.</a:t>
            </a:r>
            <a:r>
              <a:rPr lang="en-US" altLang="en-US" sz="1800" b="1" u="none">
                <a:latin typeface="Arial Narrow" panose="020B0606020202030204" pitchFamily="34" charset="0"/>
              </a:rPr>
              <a:t> (Pasal 13 ayat 3 UU KUP)</a:t>
            </a:r>
          </a:p>
        </p:txBody>
      </p:sp>
      <p:sp>
        <p:nvSpPr>
          <p:cNvPr id="134153" name="Rectangle 9"/>
          <p:cNvSpPr>
            <a:spLocks noChangeArrowheads="1"/>
          </p:cNvSpPr>
          <p:nvPr/>
        </p:nvSpPr>
        <p:spPr bwMode="auto">
          <a:xfrm>
            <a:off x="4211638" y="836613"/>
            <a:ext cx="4824412" cy="346551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700" b="1" u="none">
                <a:latin typeface="Arial Narrow" panose="020B0606020202030204" pitchFamily="34" charset="0"/>
              </a:rPr>
              <a:t>Setiap orang yg karena kealpaannya: a. tidak menyampaikan SPT; atau b. menyampaikan SPT, tetapi isinya tidak benar atau tidak lengkap, atau melampirkan keterangan yg isinya tidak benar sehingga dapat menimbulkan kerugian pada pendapatan negara dan perbuatan tsb merupakan perbuatan setelah perbuatan yg pertama kali sebagaimana dimaksud dalam Pasal 13A, didenda paling sedikit 1 kali jumlah pajak terutang yg tidak atau kurang dibayar dan paling banyak 2 kali jumlah pajak terutang yg tidak atau kurang dibayar, atau dipidana kurungan paling singkat 3 bulan atau paling lama 1 tahun. (Pasal 38 UU KUP)</a:t>
            </a:r>
          </a:p>
        </p:txBody>
      </p:sp>
      <p:sp>
        <p:nvSpPr>
          <p:cNvPr id="134154" name="Rectangle 10"/>
          <p:cNvSpPr>
            <a:spLocks noChangeArrowheads="1"/>
          </p:cNvSpPr>
          <p:nvPr/>
        </p:nvSpPr>
        <p:spPr bwMode="auto">
          <a:xfrm>
            <a:off x="4211638" y="4383088"/>
            <a:ext cx="4878387" cy="243046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700" b="1" u="none">
                <a:latin typeface="Arial Narrow" panose="020B0606020202030204" pitchFamily="34" charset="0"/>
              </a:rPr>
              <a:t>Setiap orang yg dgn sengaja: c. tidak menyampaikan SPT; d. menyampaikan SPT dan/atau keterangan yg isinya tidak benar atau tidak lengkap; sehingga dapat menimbulkan kerugian pada pendapatan negara dipidana dgn pidana penjara paling singkat 6 bulan dan paling lama 6 tahun dan denda paling sedikit 2 kali jumlah pajak terutang yg tidak atau kurang dibayar dan paling banyak 4 kali jumlah pajak terutang yg tidak atau kurang dibayar. (Pasal 39 UU KUP)</a:t>
            </a:r>
          </a:p>
        </p:txBody>
      </p:sp>
      <p:sp>
        <p:nvSpPr>
          <p:cNvPr id="134158" name="Rectangle 14"/>
          <p:cNvSpPr>
            <a:spLocks noChangeArrowheads="1"/>
          </p:cNvSpPr>
          <p:nvPr/>
        </p:nvSpPr>
        <p:spPr bwMode="auto">
          <a:xfrm>
            <a:off x="34925" y="44450"/>
            <a:ext cx="935038" cy="400050"/>
          </a:xfrm>
          <a:prstGeom prst="rect">
            <a:avLst/>
          </a:prstGeom>
          <a:solidFill>
            <a:srgbClr val="FFFFCC"/>
          </a:solidFill>
          <a:ln w="28575">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en-US" altLang="en-US" sz="3200" u="none">
                <a:latin typeface="Tahoma" panose="020B0604030504040204" pitchFamily="34" charset="0"/>
              </a:rPr>
              <a:t>SPT</a:t>
            </a:r>
          </a:p>
        </p:txBody>
      </p:sp>
      <p:sp>
        <p:nvSpPr>
          <p:cNvPr id="134159" name="AutoShape 15"/>
          <p:cNvSpPr>
            <a:spLocks noChangeArrowheads="1"/>
          </p:cNvSpPr>
          <p:nvPr/>
        </p:nvSpPr>
        <p:spPr bwMode="auto">
          <a:xfrm rot="568284">
            <a:off x="4427538" y="404813"/>
            <a:ext cx="865187" cy="287337"/>
          </a:xfrm>
          <a:prstGeom prst="rightArrow">
            <a:avLst>
              <a:gd name="adj1" fmla="val 50000"/>
              <a:gd name="adj2" fmla="val 7527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60" name="AutoShape 16"/>
          <p:cNvSpPr>
            <a:spLocks noChangeArrowheads="1"/>
          </p:cNvSpPr>
          <p:nvPr/>
        </p:nvSpPr>
        <p:spPr bwMode="auto">
          <a:xfrm rot="10239658">
            <a:off x="3563938" y="404813"/>
            <a:ext cx="865187" cy="287337"/>
          </a:xfrm>
          <a:prstGeom prst="rightArrow">
            <a:avLst>
              <a:gd name="adj1" fmla="val 50000"/>
              <a:gd name="adj2" fmla="val 7527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4146"/>
                                        </p:tgtEl>
                                        <p:attrNameLst>
                                          <p:attrName>style.visibility</p:attrName>
                                        </p:attrNameLst>
                                      </p:cBhvr>
                                      <p:to>
                                        <p:strVal val="visible"/>
                                      </p:to>
                                    </p:set>
                                    <p:animEffect transition="in" filter="box(in)">
                                      <p:cBhvr>
                                        <p:cTn id="7" dur="1000"/>
                                        <p:tgtEl>
                                          <p:spTgt spid="134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34160"/>
                                        </p:tgtEl>
                                        <p:attrNameLst>
                                          <p:attrName>style.visibility</p:attrName>
                                        </p:attrNameLst>
                                      </p:cBhvr>
                                      <p:to>
                                        <p:strVal val="visible"/>
                                      </p:to>
                                    </p:set>
                                    <p:animEffect transition="in" filter="diamond(in)">
                                      <p:cBhvr>
                                        <p:cTn id="12" dur="2000"/>
                                        <p:tgtEl>
                                          <p:spTgt spid="13416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34148"/>
                                        </p:tgtEl>
                                        <p:attrNameLst>
                                          <p:attrName>style.visibility</p:attrName>
                                        </p:attrNameLst>
                                      </p:cBhvr>
                                      <p:to>
                                        <p:strVal val="visible"/>
                                      </p:to>
                                    </p:set>
                                    <p:animEffect transition="in" filter="diamond(in)">
                                      <p:cBhvr>
                                        <p:cTn id="17" dur="2000"/>
                                        <p:tgtEl>
                                          <p:spTgt spid="13414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34159"/>
                                        </p:tgtEl>
                                        <p:attrNameLst>
                                          <p:attrName>style.visibility</p:attrName>
                                        </p:attrNameLst>
                                      </p:cBhvr>
                                      <p:to>
                                        <p:strVal val="visible"/>
                                      </p:to>
                                    </p:set>
                                    <p:animEffect transition="in" filter="diamond(in)">
                                      <p:cBhvr>
                                        <p:cTn id="22" dur="2000"/>
                                        <p:tgtEl>
                                          <p:spTgt spid="13415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134150"/>
                                        </p:tgtEl>
                                        <p:attrNameLst>
                                          <p:attrName>style.visibility</p:attrName>
                                        </p:attrNameLst>
                                      </p:cBhvr>
                                      <p:to>
                                        <p:strVal val="visible"/>
                                      </p:to>
                                    </p:set>
                                    <p:animEffect transition="in" filter="diamond(in)">
                                      <p:cBhvr>
                                        <p:cTn id="27" dur="2000"/>
                                        <p:tgtEl>
                                          <p:spTgt spid="13415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34151"/>
                                        </p:tgtEl>
                                        <p:attrNameLst>
                                          <p:attrName>style.visibility</p:attrName>
                                        </p:attrNameLst>
                                      </p:cBhvr>
                                      <p:to>
                                        <p:strVal val="visible"/>
                                      </p:to>
                                    </p:set>
                                    <p:animEffect transition="in" filter="checkerboard(across)">
                                      <p:cBhvr>
                                        <p:cTn id="32" dur="1000"/>
                                        <p:tgtEl>
                                          <p:spTgt spid="13415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34152"/>
                                        </p:tgtEl>
                                        <p:attrNameLst>
                                          <p:attrName>style.visibility</p:attrName>
                                        </p:attrNameLst>
                                      </p:cBhvr>
                                      <p:to>
                                        <p:strVal val="visible"/>
                                      </p:to>
                                    </p:set>
                                    <p:animEffect transition="in" filter="checkerboard(across)">
                                      <p:cBhvr>
                                        <p:cTn id="37" dur="1000"/>
                                        <p:tgtEl>
                                          <p:spTgt spid="13415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34153"/>
                                        </p:tgtEl>
                                        <p:attrNameLst>
                                          <p:attrName>style.visibility</p:attrName>
                                        </p:attrNameLst>
                                      </p:cBhvr>
                                      <p:to>
                                        <p:strVal val="visible"/>
                                      </p:to>
                                    </p:set>
                                    <p:animEffect transition="in" filter="box(in)">
                                      <p:cBhvr>
                                        <p:cTn id="42" dur="1000"/>
                                        <p:tgtEl>
                                          <p:spTgt spid="13415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134154"/>
                                        </p:tgtEl>
                                        <p:attrNameLst>
                                          <p:attrName>style.visibility</p:attrName>
                                        </p:attrNameLst>
                                      </p:cBhvr>
                                      <p:to>
                                        <p:strVal val="visible"/>
                                      </p:to>
                                    </p:set>
                                    <p:animEffect transition="in" filter="box(in)">
                                      <p:cBhvr>
                                        <p:cTn id="47" dur="1000"/>
                                        <p:tgtEl>
                                          <p:spTgt spid="134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animBg="1"/>
      <p:bldP spid="134148" grpId="0" animBg="1"/>
      <p:bldP spid="134150" grpId="0" animBg="1"/>
      <p:bldP spid="134151" grpId="0" animBg="1"/>
      <p:bldP spid="134152" grpId="0" animBg="1"/>
      <p:bldP spid="134153" grpId="0" animBg="1"/>
      <p:bldP spid="134154" grpId="0" animBg="1"/>
      <p:bldP spid="134159" grpId="0" animBg="1"/>
      <p:bldP spid="13416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a:xfrm>
            <a:off x="900113" y="44450"/>
            <a:ext cx="7402512" cy="504825"/>
          </a:xfrm>
          <a:ln w="38100">
            <a:solidFill>
              <a:schemeClr val="accent2"/>
            </a:solidFill>
            <a:miter lim="800000"/>
            <a:headEnd/>
            <a:tailEnd/>
          </a:ln>
        </p:spPr>
        <p:txBody>
          <a:bodyPr/>
          <a:lstStyle/>
          <a:p>
            <a:r>
              <a:rPr lang="en-US" altLang="en-US" sz="2400" b="1">
                <a:latin typeface="Courier New" panose="02070309020205020404" pitchFamily="49" charset="0"/>
              </a:rPr>
              <a:t>PIDANA KEALPAAN TIDAK MENYAMPAIKAN SPT</a:t>
            </a:r>
          </a:p>
        </p:txBody>
      </p:sp>
      <p:sp>
        <p:nvSpPr>
          <p:cNvPr id="312323" name="Rectangle 3"/>
          <p:cNvSpPr>
            <a:spLocks noChangeArrowheads="1"/>
          </p:cNvSpPr>
          <p:nvPr/>
        </p:nvSpPr>
        <p:spPr bwMode="auto">
          <a:xfrm>
            <a:off x="228600" y="692150"/>
            <a:ext cx="8686800" cy="31019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90000"/>
              </a:lnSpc>
            </a:pPr>
            <a:r>
              <a:rPr lang="sv-SE" altLang="en-US" sz="1800" b="1" u="none"/>
              <a:t>Setiap orang yang karena kealpaannya: </a:t>
            </a:r>
          </a:p>
          <a:p>
            <a:pPr algn="l">
              <a:lnSpc>
                <a:spcPct val="90000"/>
              </a:lnSpc>
            </a:pPr>
            <a:r>
              <a:rPr lang="sv-SE" altLang="en-US" sz="1800" b="1" u="none"/>
              <a:t>a. tidak menyampaikan Surat Pemberitahuan; atau </a:t>
            </a:r>
          </a:p>
          <a:p>
            <a:pPr algn="l">
              <a:lnSpc>
                <a:spcPct val="90000"/>
              </a:lnSpc>
            </a:pPr>
            <a:r>
              <a:rPr lang="sv-SE" altLang="en-US" sz="1800" b="1" u="none"/>
              <a:t>b. menyampaikan Surat Pemberitahuan, tetapi isinya tidak benar atau tidak lengkap, atau melampirkan keterangan yang isinya tidak benar sehingga dapat menimbulkan kerugian pada pendapatan negara dan perbuatan tersebut merupakan perbuatan </a:t>
            </a:r>
            <a:r>
              <a:rPr lang="sv-SE" altLang="en-US" sz="1800" b="1"/>
              <a:t>setelah perbuatan yang pertama kali sebagaimana dimaksud dalam Pasal 13A</a:t>
            </a:r>
            <a:r>
              <a:rPr lang="sv-SE" altLang="en-US" sz="1800" b="1" u="none"/>
              <a:t>, didenda paling sedikit 1 (satu) kali jumlah pajak terutang yang tidak atau kurang dibayar dan paling banyak 2 (dua) kali jumlah pajak terutang yang tidak atau kurang dibayar, atau dipidana kurungan paling singkat 3 (tiga) bulan atau paling lama 1 (satu) tahun.</a:t>
            </a:r>
            <a:r>
              <a:rPr lang="en-US" altLang="en-US" sz="1800" b="1" u="none"/>
              <a:t> (Pasal 38 UU KUP)</a:t>
            </a:r>
            <a:endParaRPr lang="en-GB" altLang="en-US" sz="1800" b="1" u="none"/>
          </a:p>
        </p:txBody>
      </p:sp>
      <p:sp>
        <p:nvSpPr>
          <p:cNvPr id="312324" name="AutoShape 4"/>
          <p:cNvSpPr>
            <a:spLocks noChangeArrowheads="1"/>
          </p:cNvSpPr>
          <p:nvPr/>
        </p:nvSpPr>
        <p:spPr bwMode="auto">
          <a:xfrm>
            <a:off x="4030663" y="404813"/>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2325" name="Line 5"/>
          <p:cNvSpPr>
            <a:spLocks noChangeShapeType="1"/>
          </p:cNvSpPr>
          <p:nvPr/>
        </p:nvSpPr>
        <p:spPr bwMode="auto">
          <a:xfrm flipH="1">
            <a:off x="827088" y="2636838"/>
            <a:ext cx="19050" cy="1368425"/>
          </a:xfrm>
          <a:prstGeom prst="line">
            <a:avLst/>
          </a:prstGeom>
          <a:noFill/>
          <a:ln w="28575">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2326" name="Rectangle 6"/>
          <p:cNvSpPr>
            <a:spLocks noChangeArrowheads="1"/>
          </p:cNvSpPr>
          <p:nvPr/>
        </p:nvSpPr>
        <p:spPr bwMode="auto">
          <a:xfrm>
            <a:off x="228600" y="4005263"/>
            <a:ext cx="8686800" cy="266541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spcBef>
                <a:spcPct val="50000"/>
              </a:spcBef>
            </a:pPr>
            <a:r>
              <a:rPr lang="es-ES" altLang="en-US" sz="1800" u="none">
                <a:latin typeface="Tahoma" panose="020B0604030504040204" pitchFamily="34" charset="0"/>
              </a:rPr>
              <a:t>Wajib Pajak yang karena kealpaannya tidak menyampaikan Surat Pemberitahuan atau menyampaikan Surat Pemberitahuan, tetapi isinya tidak benar atau tidak lengkap, atau melampirkan keterangan yang isinya tidak benar sehingga dapat menimbulkan kerugian pada pendapatan negara, </a:t>
            </a:r>
            <a:r>
              <a:rPr lang="es-ES" altLang="en-US" sz="2000" b="1">
                <a:latin typeface="Courier New" panose="02070309020205020404" pitchFamily="49" charset="0"/>
              </a:rPr>
              <a:t>tidak dikenai sanksi pidana apabila kealpaan tersebut pertama kali dilakukan oleh Wajib Pajak</a:t>
            </a:r>
            <a:r>
              <a:rPr lang="es-ES" altLang="en-US" sz="1800" u="none">
                <a:latin typeface="Tahoma" panose="020B0604030504040204" pitchFamily="34" charset="0"/>
              </a:rPr>
              <a:t> dan Wajib Pajak tersebut wajib melunasi kekurangan pembayaran jumlah pajak yang terutang beserta sanksi administrasi berupa kenaikan sebesar 200% (dua ratus persen) dari jumlah pajak yang kurang dibayar yang ditetapkan melalui penerbitan Surat Ketetapan Pajak Kurang Bayar.</a:t>
            </a:r>
            <a:r>
              <a:rPr lang="en-US" altLang="en-US" sz="1800" u="none">
                <a:latin typeface="Tahoma" panose="020B0604030504040204" pitchFamily="34" charset="0"/>
              </a:rPr>
              <a:t>  (Pasal 13A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12322"/>
                                        </p:tgtEl>
                                        <p:attrNameLst>
                                          <p:attrName>style.visibility</p:attrName>
                                        </p:attrNameLst>
                                      </p:cBhvr>
                                      <p:to>
                                        <p:strVal val="visible"/>
                                      </p:to>
                                    </p:set>
                                    <p:anim calcmode="lin" valueType="num">
                                      <p:cBhvr>
                                        <p:cTn id="7" dur="1000" fill="hold"/>
                                        <p:tgtEl>
                                          <p:spTgt spid="312322"/>
                                        </p:tgtEl>
                                        <p:attrNameLst>
                                          <p:attrName>ppt_w</p:attrName>
                                        </p:attrNameLst>
                                      </p:cBhvr>
                                      <p:tavLst>
                                        <p:tav tm="0">
                                          <p:val>
                                            <p:strVal val="#ppt_w*0.70"/>
                                          </p:val>
                                        </p:tav>
                                        <p:tav tm="100000">
                                          <p:val>
                                            <p:strVal val="#ppt_w"/>
                                          </p:val>
                                        </p:tav>
                                      </p:tavLst>
                                    </p:anim>
                                    <p:anim calcmode="lin" valueType="num">
                                      <p:cBhvr>
                                        <p:cTn id="8" dur="1000" fill="hold"/>
                                        <p:tgtEl>
                                          <p:spTgt spid="312322"/>
                                        </p:tgtEl>
                                        <p:attrNameLst>
                                          <p:attrName>ppt_h</p:attrName>
                                        </p:attrNameLst>
                                      </p:cBhvr>
                                      <p:tavLst>
                                        <p:tav tm="0">
                                          <p:val>
                                            <p:strVal val="#ppt_h"/>
                                          </p:val>
                                        </p:tav>
                                        <p:tav tm="100000">
                                          <p:val>
                                            <p:strVal val="#ppt_h"/>
                                          </p:val>
                                        </p:tav>
                                      </p:tavLst>
                                    </p:anim>
                                    <p:animEffect transition="in" filter="fade">
                                      <p:cBhvr>
                                        <p:cTn id="9" dur="1000"/>
                                        <p:tgtEl>
                                          <p:spTgt spid="31232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12324"/>
                                        </p:tgtEl>
                                        <p:attrNameLst>
                                          <p:attrName>style.visibility</p:attrName>
                                        </p:attrNameLst>
                                      </p:cBhvr>
                                      <p:to>
                                        <p:strVal val="visible"/>
                                      </p:to>
                                    </p:set>
                                    <p:anim calcmode="lin" valueType="num">
                                      <p:cBhvr additive="base">
                                        <p:cTn id="14" dur="500" fill="hold"/>
                                        <p:tgtEl>
                                          <p:spTgt spid="312324"/>
                                        </p:tgtEl>
                                        <p:attrNameLst>
                                          <p:attrName>ppt_x</p:attrName>
                                        </p:attrNameLst>
                                      </p:cBhvr>
                                      <p:tavLst>
                                        <p:tav tm="0">
                                          <p:val>
                                            <p:strVal val="#ppt_x"/>
                                          </p:val>
                                        </p:tav>
                                        <p:tav tm="100000">
                                          <p:val>
                                            <p:strVal val="#ppt_x"/>
                                          </p:val>
                                        </p:tav>
                                      </p:tavLst>
                                    </p:anim>
                                    <p:anim calcmode="lin" valueType="num">
                                      <p:cBhvr additive="base">
                                        <p:cTn id="15" dur="500" fill="hold"/>
                                        <p:tgtEl>
                                          <p:spTgt spid="312324"/>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12323"/>
                                        </p:tgtEl>
                                        <p:attrNameLst>
                                          <p:attrName>style.visibility</p:attrName>
                                        </p:attrNameLst>
                                      </p:cBhvr>
                                      <p:to>
                                        <p:strVal val="visible"/>
                                      </p:to>
                                    </p:set>
                                    <p:animEffect transition="in" filter="wipe(down)">
                                      <p:cBhvr>
                                        <p:cTn id="20" dur="1000"/>
                                        <p:tgtEl>
                                          <p:spTgt spid="31232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2325"/>
                                        </p:tgtEl>
                                        <p:attrNameLst>
                                          <p:attrName>style.visibility</p:attrName>
                                        </p:attrNameLst>
                                      </p:cBhvr>
                                      <p:to>
                                        <p:strVal val="visible"/>
                                      </p:to>
                                    </p:set>
                                    <p:anim calcmode="lin" valueType="num">
                                      <p:cBhvr additive="base">
                                        <p:cTn id="25" dur="500" fill="hold"/>
                                        <p:tgtEl>
                                          <p:spTgt spid="312325"/>
                                        </p:tgtEl>
                                        <p:attrNameLst>
                                          <p:attrName>ppt_x</p:attrName>
                                        </p:attrNameLst>
                                      </p:cBhvr>
                                      <p:tavLst>
                                        <p:tav tm="0">
                                          <p:val>
                                            <p:strVal val="#ppt_x"/>
                                          </p:val>
                                        </p:tav>
                                        <p:tav tm="100000">
                                          <p:val>
                                            <p:strVal val="#ppt_x"/>
                                          </p:val>
                                        </p:tav>
                                      </p:tavLst>
                                    </p:anim>
                                    <p:anim calcmode="lin" valueType="num">
                                      <p:cBhvr additive="base">
                                        <p:cTn id="26" dur="500" fill="hold"/>
                                        <p:tgtEl>
                                          <p:spTgt spid="312325"/>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12326"/>
                                        </p:tgtEl>
                                        <p:attrNameLst>
                                          <p:attrName>style.visibility</p:attrName>
                                        </p:attrNameLst>
                                      </p:cBhvr>
                                      <p:to>
                                        <p:strVal val="visible"/>
                                      </p:to>
                                    </p:set>
                                    <p:animEffect transition="in" filter="wipe(down)">
                                      <p:cBhvr>
                                        <p:cTn id="31" dur="500"/>
                                        <p:tgtEl>
                                          <p:spTgt spid="312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2" grpId="0" animBg="1"/>
      <p:bldP spid="312323" grpId="0" animBg="1"/>
      <p:bldP spid="312324" grpId="0" animBg="1"/>
      <p:bldP spid="312325" grpId="0" animBg="1"/>
      <p:bldP spid="31232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a:xfrm>
            <a:off x="755650" y="71438"/>
            <a:ext cx="7848600" cy="981075"/>
          </a:xfrm>
          <a:ln w="38100">
            <a:solidFill>
              <a:schemeClr val="accent2"/>
            </a:solidFill>
            <a:miter lim="800000"/>
            <a:headEnd/>
            <a:tailEnd/>
          </a:ln>
        </p:spPr>
        <p:txBody>
          <a:bodyPr/>
          <a:lstStyle/>
          <a:p>
            <a:pPr>
              <a:lnSpc>
                <a:spcPct val="80000"/>
              </a:lnSpc>
            </a:pPr>
            <a:r>
              <a:rPr lang="en-US" altLang="en-US" sz="2400" b="1">
                <a:latin typeface="Courier New" panose="02070309020205020404" pitchFamily="49" charset="0"/>
              </a:rPr>
              <a:t>YANG TIDAK DIKENAI SANKSI ADMINISTRASI BERUPA DENDA KARENA TIDAK MEMENUHI KEWAJIBAN PENYAMPAIAN SPT </a:t>
            </a:r>
            <a:r>
              <a:rPr lang="en-US" altLang="en-US" sz="2000" b="1">
                <a:latin typeface="Arial Narrow" panose="020B0606020202030204" pitchFamily="34" charset="0"/>
              </a:rPr>
              <a:t>(Pasal 7 ayat 2 UU KUP)</a:t>
            </a:r>
          </a:p>
        </p:txBody>
      </p:sp>
      <p:sp>
        <p:nvSpPr>
          <p:cNvPr id="305155" name="Rectangle 3"/>
          <p:cNvSpPr>
            <a:spLocks noChangeArrowheads="1"/>
          </p:cNvSpPr>
          <p:nvPr/>
        </p:nvSpPr>
        <p:spPr bwMode="auto">
          <a:xfrm>
            <a:off x="73025" y="1125538"/>
            <a:ext cx="8963025" cy="1223962"/>
          </a:xfrm>
          <a:prstGeom prst="rect">
            <a:avLst/>
          </a:prstGeom>
          <a:solidFill>
            <a:schemeClr val="bg1"/>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1600" b="1" u="none"/>
              <a:t>SPT tidak disampaikan dalam jangka waktunya dikenakan </a:t>
            </a:r>
            <a:r>
              <a:rPr lang="en-US" altLang="en-US" sz="1600" b="1" u="none">
                <a:solidFill>
                  <a:srgbClr val="CC3300"/>
                </a:solidFill>
              </a:rPr>
              <a:t>sanksi administrasi berupa denda </a:t>
            </a:r>
            <a:r>
              <a:rPr lang="id-ID" altLang="en-US" sz="1600" b="1" u="none"/>
              <a:t>Rp500.000,00 untuk S</a:t>
            </a:r>
            <a:r>
              <a:rPr lang="en-US" altLang="en-US" sz="1600" b="1" u="none"/>
              <a:t>PT</a:t>
            </a:r>
            <a:r>
              <a:rPr lang="id-ID" altLang="en-US" sz="1600" b="1" u="none"/>
              <a:t> Masa P</a:t>
            </a:r>
            <a:r>
              <a:rPr lang="en-US" altLang="en-US" sz="1600" b="1" u="none"/>
              <a:t>PN</a:t>
            </a:r>
            <a:r>
              <a:rPr lang="id-ID" altLang="en-US" sz="1600" b="1" u="none"/>
              <a:t>, Rp100.000,00 untuk S</a:t>
            </a:r>
            <a:r>
              <a:rPr lang="en-US" altLang="en-US" sz="1600" b="1" u="none"/>
              <a:t>PT</a:t>
            </a:r>
            <a:r>
              <a:rPr lang="id-ID" altLang="en-US" sz="1600" b="1" u="none"/>
              <a:t> Masa lainnya, dan sebesar Rp1.000.000,00 untuk S</a:t>
            </a:r>
            <a:r>
              <a:rPr lang="en-US" altLang="en-US" sz="1600" b="1" u="none"/>
              <a:t>PT</a:t>
            </a:r>
            <a:r>
              <a:rPr lang="id-ID" altLang="en-US" sz="1600" b="1" u="none"/>
              <a:t> Tahunan P</a:t>
            </a:r>
            <a:r>
              <a:rPr lang="en-US" altLang="en-US" sz="1600" b="1" u="none"/>
              <a:t>Ph</a:t>
            </a:r>
            <a:r>
              <a:rPr lang="id-ID" altLang="en-US" sz="1600" b="1" u="none"/>
              <a:t> W</a:t>
            </a:r>
            <a:r>
              <a:rPr lang="en-US" altLang="en-US" sz="1600" b="1" u="none"/>
              <a:t>P</a:t>
            </a:r>
            <a:r>
              <a:rPr lang="id-ID" altLang="en-US" sz="1600" b="1" u="none"/>
              <a:t> badan serta sebesar Rp100.000,00 untuk S</a:t>
            </a:r>
            <a:r>
              <a:rPr lang="en-US" altLang="en-US" sz="1600" b="1" u="none"/>
              <a:t>PT</a:t>
            </a:r>
            <a:r>
              <a:rPr lang="id-ID" altLang="en-US" sz="1600" b="1" u="none"/>
              <a:t> Tahunan P</a:t>
            </a:r>
            <a:r>
              <a:rPr lang="en-US" altLang="en-US" sz="1600" b="1" u="none"/>
              <a:t>Ph</a:t>
            </a:r>
            <a:r>
              <a:rPr lang="id-ID" altLang="en-US" sz="1600" b="1" u="none"/>
              <a:t> W</a:t>
            </a:r>
            <a:r>
              <a:rPr lang="en-US" altLang="en-US" sz="1600" b="1" u="none"/>
              <a:t>P</a:t>
            </a:r>
            <a:r>
              <a:rPr lang="id-ID" altLang="en-US" sz="1600" b="1" u="none"/>
              <a:t> orang pribadi.</a:t>
            </a:r>
            <a:r>
              <a:rPr lang="en-US" altLang="en-US" sz="1600" b="1" u="none"/>
              <a:t> (Pasal 7 UU KUP Perubahan)</a:t>
            </a:r>
          </a:p>
        </p:txBody>
      </p:sp>
      <p:sp>
        <p:nvSpPr>
          <p:cNvPr id="305156" name="AutoShape 4"/>
          <p:cNvSpPr>
            <a:spLocks noChangeArrowheads="1"/>
          </p:cNvSpPr>
          <p:nvPr/>
        </p:nvSpPr>
        <p:spPr bwMode="auto">
          <a:xfrm>
            <a:off x="4067175" y="2132013"/>
            <a:ext cx="433388" cy="36036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5157" name="Rectangle 5"/>
          <p:cNvSpPr>
            <a:spLocks noChangeArrowheads="1"/>
          </p:cNvSpPr>
          <p:nvPr/>
        </p:nvSpPr>
        <p:spPr bwMode="auto">
          <a:xfrm>
            <a:off x="2360613" y="2446338"/>
            <a:ext cx="4156075"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p>
            <a:pPr algn="l"/>
            <a:r>
              <a:rPr lang="id-ID" altLang="en-US" sz="2000" b="1" u="none"/>
              <a:t>tidak dilakukan  terhadap</a:t>
            </a:r>
            <a:r>
              <a:rPr lang="en-US" altLang="en-US" sz="2000" b="1" u="none"/>
              <a:t> </a:t>
            </a:r>
          </a:p>
        </p:txBody>
      </p:sp>
      <p:sp>
        <p:nvSpPr>
          <p:cNvPr id="305158" name="Rectangle 6"/>
          <p:cNvSpPr>
            <a:spLocks noChangeArrowheads="1"/>
          </p:cNvSpPr>
          <p:nvPr/>
        </p:nvSpPr>
        <p:spPr bwMode="auto">
          <a:xfrm>
            <a:off x="250825" y="2847975"/>
            <a:ext cx="8569325" cy="396557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lvl1pPr algn="l">
              <a:tabLst>
                <a:tab pos="2000250" algn="l"/>
              </a:tabLst>
              <a:defRPr sz="2400">
                <a:solidFill>
                  <a:schemeClr val="tx1"/>
                </a:solidFill>
                <a:latin typeface="Times New Roman" panose="02020603050405020304" pitchFamily="18" charset="0"/>
              </a:defRPr>
            </a:lvl1pPr>
            <a:lvl2pPr algn="l">
              <a:tabLst>
                <a:tab pos="2000250" algn="l"/>
              </a:tabLst>
              <a:defRPr sz="2400">
                <a:solidFill>
                  <a:schemeClr val="tx1"/>
                </a:solidFill>
                <a:latin typeface="Times New Roman" panose="02020603050405020304" pitchFamily="18" charset="0"/>
              </a:defRPr>
            </a:lvl2pPr>
            <a:lvl3pPr algn="l">
              <a:tabLst>
                <a:tab pos="2000250" algn="l"/>
              </a:tabLst>
              <a:defRPr sz="2400">
                <a:solidFill>
                  <a:schemeClr val="tx1"/>
                </a:solidFill>
                <a:latin typeface="Times New Roman" panose="02020603050405020304" pitchFamily="18" charset="0"/>
              </a:defRPr>
            </a:lvl3pPr>
            <a:lvl4pPr algn="l">
              <a:tabLst>
                <a:tab pos="2000250" algn="l"/>
              </a:tabLst>
              <a:defRPr sz="2400">
                <a:solidFill>
                  <a:schemeClr val="tx1"/>
                </a:solidFill>
                <a:latin typeface="Times New Roman" panose="02020603050405020304" pitchFamily="18" charset="0"/>
              </a:defRPr>
            </a:lvl4pPr>
            <a:lvl5pPr algn="l">
              <a:tabLst>
                <a:tab pos="2000250" algn="l"/>
              </a:tabLst>
              <a:defRPr sz="2400">
                <a:solidFill>
                  <a:schemeClr val="tx1"/>
                </a:solidFill>
                <a:latin typeface="Times New Roman" panose="02020603050405020304" pitchFamily="18" charset="0"/>
              </a:defRPr>
            </a:lvl5pPr>
            <a:lvl6pPr fontAlgn="base">
              <a:spcBef>
                <a:spcPct val="0"/>
              </a:spcBef>
              <a:spcAft>
                <a:spcPct val="0"/>
              </a:spcAft>
              <a:tabLst>
                <a:tab pos="2000250" algn="l"/>
              </a:tabLst>
              <a:defRPr sz="2400">
                <a:solidFill>
                  <a:schemeClr val="tx1"/>
                </a:solidFill>
                <a:latin typeface="Times New Roman" panose="02020603050405020304" pitchFamily="18" charset="0"/>
              </a:defRPr>
            </a:lvl6pPr>
            <a:lvl7pPr fontAlgn="base">
              <a:spcBef>
                <a:spcPct val="0"/>
              </a:spcBef>
              <a:spcAft>
                <a:spcPct val="0"/>
              </a:spcAft>
              <a:tabLst>
                <a:tab pos="2000250" algn="l"/>
              </a:tabLst>
              <a:defRPr sz="2400">
                <a:solidFill>
                  <a:schemeClr val="tx1"/>
                </a:solidFill>
                <a:latin typeface="Times New Roman" panose="02020603050405020304" pitchFamily="18" charset="0"/>
              </a:defRPr>
            </a:lvl7pPr>
            <a:lvl8pPr fontAlgn="base">
              <a:spcBef>
                <a:spcPct val="0"/>
              </a:spcBef>
              <a:spcAft>
                <a:spcPct val="0"/>
              </a:spcAft>
              <a:tabLst>
                <a:tab pos="2000250" algn="l"/>
              </a:tabLst>
              <a:defRPr sz="2400">
                <a:solidFill>
                  <a:schemeClr val="tx1"/>
                </a:solidFill>
                <a:latin typeface="Times New Roman" panose="02020603050405020304" pitchFamily="18" charset="0"/>
              </a:defRPr>
            </a:lvl8pPr>
            <a:lvl9pPr fontAlgn="base">
              <a:spcBef>
                <a:spcPct val="0"/>
              </a:spcBef>
              <a:spcAft>
                <a:spcPct val="0"/>
              </a:spcAft>
              <a:tabLst>
                <a:tab pos="2000250" algn="l"/>
              </a:tabLst>
              <a:defRPr sz="2400">
                <a:solidFill>
                  <a:schemeClr val="tx1"/>
                </a:solidFill>
                <a:latin typeface="Times New Roman" panose="02020603050405020304" pitchFamily="18" charset="0"/>
              </a:defRPr>
            </a:lvl9pPr>
          </a:lstStyle>
          <a:p>
            <a:r>
              <a:rPr lang="id-ID" altLang="en-US" sz="1800" b="1" u="none">
                <a:latin typeface="Courier New" panose="02070309020205020404" pitchFamily="49" charset="0"/>
              </a:rPr>
              <a:t>a.</a:t>
            </a:r>
            <a:r>
              <a:rPr lang="en-US" altLang="en-US" sz="1800" b="1" u="none">
                <a:latin typeface="Courier New" panose="02070309020205020404" pitchFamily="49" charset="0"/>
              </a:rPr>
              <a:t> </a:t>
            </a:r>
            <a:r>
              <a:rPr lang="id-ID" altLang="en-US" sz="1800" b="1" u="none">
                <a:latin typeface="Courier New" panose="02070309020205020404" pitchFamily="49" charset="0"/>
              </a:rPr>
              <a:t>Wajib Pajak orang pribadi yang telah meninggal dunia;  </a:t>
            </a:r>
            <a:endParaRPr lang="en-US" altLang="en-US" sz="1800" b="1" u="none">
              <a:latin typeface="Courier New" panose="02070309020205020404" pitchFamily="49" charset="0"/>
            </a:endParaRPr>
          </a:p>
          <a:p>
            <a:r>
              <a:rPr lang="id-ID" altLang="en-US" sz="1800" b="1" u="none">
                <a:latin typeface="Courier New" panose="02070309020205020404" pitchFamily="49" charset="0"/>
              </a:rPr>
              <a:t>b.</a:t>
            </a:r>
            <a:r>
              <a:rPr lang="en-US" altLang="en-US" sz="1800" b="1" u="none">
                <a:latin typeface="Courier New" panose="02070309020205020404" pitchFamily="49" charset="0"/>
              </a:rPr>
              <a:t> </a:t>
            </a:r>
            <a:r>
              <a:rPr lang="id-ID" altLang="en-US" sz="1800" b="1" u="none">
                <a:latin typeface="Courier New" panose="02070309020205020404" pitchFamily="49" charset="0"/>
              </a:rPr>
              <a:t>Wajib Pajak orang pribadi yang sudah tidak melakukan kegiatan usaha atau pekerjaan bebas;</a:t>
            </a:r>
            <a:endParaRPr lang="en-US" altLang="en-US" sz="1800" b="1" u="none">
              <a:latin typeface="Courier New" panose="02070309020205020404" pitchFamily="49" charset="0"/>
            </a:endParaRPr>
          </a:p>
          <a:p>
            <a:r>
              <a:rPr lang="id-ID" altLang="en-US" sz="1800" b="1" u="none">
                <a:latin typeface="Courier New" panose="02070309020205020404" pitchFamily="49" charset="0"/>
              </a:rPr>
              <a:t>c.</a:t>
            </a:r>
            <a:r>
              <a:rPr lang="en-US" altLang="en-US" sz="1800" b="1" u="none">
                <a:latin typeface="Courier New" panose="02070309020205020404" pitchFamily="49" charset="0"/>
              </a:rPr>
              <a:t> </a:t>
            </a:r>
            <a:r>
              <a:rPr lang="id-ID" altLang="en-US" sz="1800" b="1" u="none">
                <a:latin typeface="Courier New" panose="02070309020205020404" pitchFamily="49" charset="0"/>
              </a:rPr>
              <a:t>Wajib Pajak orang pribadi yang berstatus sebagai warga negara asing yang tidak tinggal lagi di Indonesia;</a:t>
            </a:r>
            <a:endParaRPr lang="en-US" altLang="en-US" sz="1800" b="1" u="none">
              <a:latin typeface="Courier New" panose="02070309020205020404" pitchFamily="49" charset="0"/>
            </a:endParaRPr>
          </a:p>
          <a:p>
            <a:r>
              <a:rPr lang="id-ID" altLang="en-US" sz="1800" b="1" u="none">
                <a:latin typeface="Courier New" panose="02070309020205020404" pitchFamily="49" charset="0"/>
              </a:rPr>
              <a:t>d.</a:t>
            </a:r>
            <a:r>
              <a:rPr lang="en-US" altLang="en-US" sz="1800" b="1" u="none">
                <a:latin typeface="Courier New" panose="02070309020205020404" pitchFamily="49" charset="0"/>
              </a:rPr>
              <a:t> </a:t>
            </a:r>
            <a:r>
              <a:rPr lang="id-ID" altLang="en-US" sz="1800" b="1" u="none">
                <a:latin typeface="Courier New" panose="02070309020205020404" pitchFamily="49" charset="0"/>
              </a:rPr>
              <a:t>Bentuk Usaha Tetap yang tidak melakukan kegiatan lagi di Indonesia;</a:t>
            </a:r>
            <a:endParaRPr lang="en-US" altLang="en-US" sz="1800" b="1" u="none">
              <a:latin typeface="Courier New" panose="02070309020205020404" pitchFamily="49" charset="0"/>
            </a:endParaRPr>
          </a:p>
          <a:p>
            <a:r>
              <a:rPr lang="id-ID" altLang="en-US" sz="1800" b="1" u="none">
                <a:latin typeface="Courier New" panose="02070309020205020404" pitchFamily="49" charset="0"/>
              </a:rPr>
              <a:t>e.</a:t>
            </a:r>
            <a:r>
              <a:rPr lang="en-US" altLang="en-US" sz="1800" b="1" u="none">
                <a:latin typeface="Courier New" panose="02070309020205020404" pitchFamily="49" charset="0"/>
              </a:rPr>
              <a:t> </a:t>
            </a:r>
            <a:r>
              <a:rPr lang="id-ID" altLang="en-US" sz="1800" b="1" u="none">
                <a:latin typeface="Courier New" panose="02070309020205020404" pitchFamily="49" charset="0"/>
              </a:rPr>
              <a:t>Wajib Pajak badan yang tidak melakukan kegiatan usaha lagi tetapi belum dibubarkan sesuai dengan ketentuan yang berlaku; </a:t>
            </a:r>
            <a:endParaRPr lang="en-US" altLang="en-US" sz="1800" b="1" u="none">
              <a:latin typeface="Courier New" panose="02070309020205020404" pitchFamily="49" charset="0"/>
            </a:endParaRPr>
          </a:p>
          <a:p>
            <a:r>
              <a:rPr lang="sv-SE" altLang="en-US" sz="1800" b="1" u="none">
                <a:latin typeface="Courier New" panose="02070309020205020404" pitchFamily="49" charset="0"/>
              </a:rPr>
              <a:t>f. Bendahara yang tidak melakukan pembayaran lagi;</a:t>
            </a:r>
            <a:endParaRPr lang="en-US" altLang="en-US" sz="1800" b="1" u="none">
              <a:latin typeface="Courier New" panose="02070309020205020404" pitchFamily="49" charset="0"/>
            </a:endParaRPr>
          </a:p>
          <a:p>
            <a:r>
              <a:rPr lang="sv-SE" altLang="en-US" sz="1800" b="1" u="none">
                <a:latin typeface="Courier New" panose="02070309020205020404" pitchFamily="49" charset="0"/>
              </a:rPr>
              <a:t>g. Wajib Pajak yang terkena bencana, yang ketentuannya diatur dengan Peraturan Menteri Keuangan; atau</a:t>
            </a:r>
          </a:p>
          <a:p>
            <a:r>
              <a:rPr lang="sv-SE" altLang="en-US" sz="1800" b="1" u="none">
                <a:latin typeface="Courier New" panose="02070309020205020404" pitchFamily="49" charset="0"/>
              </a:rPr>
              <a:t>h. Wajib Pajak lain yang diatur dengan atau berdasarkan Peraturan Menteri Keuangan.</a:t>
            </a:r>
            <a:r>
              <a:rPr lang="en-US" altLang="en-US" sz="1800" b="1" u="none">
                <a:latin typeface="Courier New" panose="02070309020205020404" pitchFamily="49" charset="0"/>
              </a:rPr>
              <a:t> </a:t>
            </a:r>
          </a:p>
        </p:txBody>
      </p:sp>
      <p:sp>
        <p:nvSpPr>
          <p:cNvPr id="305159" name="AutoShape 7"/>
          <p:cNvSpPr>
            <a:spLocks noChangeArrowheads="1"/>
          </p:cNvSpPr>
          <p:nvPr/>
        </p:nvSpPr>
        <p:spPr bwMode="auto">
          <a:xfrm>
            <a:off x="107950" y="2781300"/>
            <a:ext cx="288925" cy="2159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5154"/>
                                        </p:tgtEl>
                                        <p:attrNameLst>
                                          <p:attrName>style.visibility</p:attrName>
                                        </p:attrNameLst>
                                      </p:cBhvr>
                                      <p:to>
                                        <p:strVal val="visible"/>
                                      </p:to>
                                    </p:set>
                                    <p:animEffect transition="in" filter="blinds(horizontal)">
                                      <p:cBhvr>
                                        <p:cTn id="7" dur="500"/>
                                        <p:tgtEl>
                                          <p:spTgt spid="3051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5155"/>
                                        </p:tgtEl>
                                        <p:attrNameLst>
                                          <p:attrName>style.visibility</p:attrName>
                                        </p:attrNameLst>
                                      </p:cBhvr>
                                      <p:to>
                                        <p:strVal val="visible"/>
                                      </p:to>
                                    </p:set>
                                    <p:animEffect transition="in" filter="wipe(down)">
                                      <p:cBhvr>
                                        <p:cTn id="12" dur="500"/>
                                        <p:tgtEl>
                                          <p:spTgt spid="30515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05156"/>
                                        </p:tgtEl>
                                        <p:attrNameLst>
                                          <p:attrName>style.visibility</p:attrName>
                                        </p:attrNameLst>
                                      </p:cBhvr>
                                      <p:to>
                                        <p:strVal val="visible"/>
                                      </p:to>
                                    </p:set>
                                    <p:anim calcmode="lin" valueType="num">
                                      <p:cBhvr additive="base">
                                        <p:cTn id="17" dur="500" fill="hold"/>
                                        <p:tgtEl>
                                          <p:spTgt spid="305156"/>
                                        </p:tgtEl>
                                        <p:attrNameLst>
                                          <p:attrName>ppt_x</p:attrName>
                                        </p:attrNameLst>
                                      </p:cBhvr>
                                      <p:tavLst>
                                        <p:tav tm="0">
                                          <p:val>
                                            <p:strVal val="#ppt_x"/>
                                          </p:val>
                                        </p:tav>
                                        <p:tav tm="100000">
                                          <p:val>
                                            <p:strVal val="#ppt_x"/>
                                          </p:val>
                                        </p:tav>
                                      </p:tavLst>
                                    </p:anim>
                                    <p:anim calcmode="lin" valueType="num">
                                      <p:cBhvr additive="base">
                                        <p:cTn id="18" dur="500" fill="hold"/>
                                        <p:tgtEl>
                                          <p:spTgt spid="305156"/>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305157"/>
                                        </p:tgtEl>
                                        <p:attrNameLst>
                                          <p:attrName>style.visibility</p:attrName>
                                        </p:attrNameLst>
                                      </p:cBhvr>
                                      <p:to>
                                        <p:strVal val="visible"/>
                                      </p:to>
                                    </p:set>
                                    <p:anim calcmode="lin" valueType="num">
                                      <p:cBhvr>
                                        <p:cTn id="23" dur="500" fill="hold"/>
                                        <p:tgtEl>
                                          <p:spTgt spid="305157"/>
                                        </p:tgtEl>
                                        <p:attrNameLst>
                                          <p:attrName>ppt_w</p:attrName>
                                        </p:attrNameLst>
                                      </p:cBhvr>
                                      <p:tavLst>
                                        <p:tav tm="0">
                                          <p:val>
                                            <p:fltVal val="0"/>
                                          </p:val>
                                        </p:tav>
                                        <p:tav tm="100000">
                                          <p:val>
                                            <p:strVal val="#ppt_w"/>
                                          </p:val>
                                        </p:tav>
                                      </p:tavLst>
                                    </p:anim>
                                    <p:anim calcmode="lin" valueType="num">
                                      <p:cBhvr>
                                        <p:cTn id="24" dur="500" fill="hold"/>
                                        <p:tgtEl>
                                          <p:spTgt spid="305157"/>
                                        </p:tgtEl>
                                        <p:attrNameLst>
                                          <p:attrName>ppt_h</p:attrName>
                                        </p:attrNameLst>
                                      </p:cBhvr>
                                      <p:tavLst>
                                        <p:tav tm="0">
                                          <p:val>
                                            <p:fltVal val="0"/>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05158"/>
                                        </p:tgtEl>
                                        <p:attrNameLst>
                                          <p:attrName>style.visibility</p:attrName>
                                        </p:attrNameLst>
                                      </p:cBhvr>
                                      <p:to>
                                        <p:strVal val="visible"/>
                                      </p:to>
                                    </p:set>
                                    <p:animEffect transition="in" filter="wipe(down)">
                                      <p:cBhvr>
                                        <p:cTn id="29" dur="1000"/>
                                        <p:tgtEl>
                                          <p:spTgt spid="30515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05159"/>
                                        </p:tgtEl>
                                        <p:attrNameLst>
                                          <p:attrName>style.visibility</p:attrName>
                                        </p:attrNameLst>
                                      </p:cBhvr>
                                      <p:to>
                                        <p:strVal val="visible"/>
                                      </p:to>
                                    </p:set>
                                    <p:anim calcmode="lin" valueType="num">
                                      <p:cBhvr additive="base">
                                        <p:cTn id="34" dur="500" fill="hold"/>
                                        <p:tgtEl>
                                          <p:spTgt spid="305159"/>
                                        </p:tgtEl>
                                        <p:attrNameLst>
                                          <p:attrName>ppt_x</p:attrName>
                                        </p:attrNameLst>
                                      </p:cBhvr>
                                      <p:tavLst>
                                        <p:tav tm="0">
                                          <p:val>
                                            <p:strVal val="#ppt_x"/>
                                          </p:val>
                                        </p:tav>
                                        <p:tav tm="100000">
                                          <p:val>
                                            <p:strVal val="#ppt_x"/>
                                          </p:val>
                                        </p:tav>
                                      </p:tavLst>
                                    </p:anim>
                                    <p:anim calcmode="lin" valueType="num">
                                      <p:cBhvr additive="base">
                                        <p:cTn id="35" dur="500" fill="hold"/>
                                        <p:tgtEl>
                                          <p:spTgt spid="3051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54" grpId="0" animBg="1"/>
      <p:bldP spid="305155" grpId="0" animBg="1"/>
      <p:bldP spid="305156" grpId="0" animBg="1"/>
      <p:bldP spid="305157" grpId="0" animBg="1"/>
      <p:bldP spid="305158" grpId="0" animBg="1"/>
      <p:bldP spid="30515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1617663" y="152400"/>
            <a:ext cx="5618162" cy="900113"/>
          </a:xfrm>
          <a:ln w="28575">
            <a:solidFill>
              <a:schemeClr val="accent2"/>
            </a:solidFill>
            <a:miter lim="800000"/>
            <a:headEnd/>
            <a:tailEnd/>
          </a:ln>
        </p:spPr>
        <p:txBody>
          <a:bodyPr/>
          <a:lstStyle/>
          <a:p>
            <a:pPr>
              <a:lnSpc>
                <a:spcPct val="90000"/>
              </a:lnSpc>
            </a:pPr>
            <a:r>
              <a:rPr lang="en-US" altLang="en-US" sz="2800" b="1">
                <a:latin typeface="Kristen ITC" panose="03050502040202030202" pitchFamily="66" charset="0"/>
              </a:rPr>
              <a:t>Hak WP berkaitan dengan penyampaian SPT</a:t>
            </a:r>
          </a:p>
        </p:txBody>
      </p:sp>
      <p:sp>
        <p:nvSpPr>
          <p:cNvPr id="119811" name="Rectangle 3"/>
          <p:cNvSpPr>
            <a:spLocks noChangeArrowheads="1"/>
          </p:cNvSpPr>
          <p:nvPr/>
        </p:nvSpPr>
        <p:spPr bwMode="auto">
          <a:xfrm>
            <a:off x="381000" y="1482725"/>
            <a:ext cx="8229600" cy="13398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800" u="none">
                <a:latin typeface="Lucida Console" panose="020B0609040504020204" pitchFamily="49" charset="0"/>
              </a:rPr>
              <a:t>Memperpanjang jangka waktu penyampaian SPT; </a:t>
            </a:r>
          </a:p>
          <a:p>
            <a:r>
              <a:rPr lang="en-GB" altLang="en-US" u="none">
                <a:latin typeface="Lucida Console" panose="020B0609040504020204" pitchFamily="49" charset="0"/>
              </a:rPr>
              <a:t>(Pasal 3 ayat 4 UU KUP)</a:t>
            </a:r>
          </a:p>
        </p:txBody>
      </p:sp>
      <p:sp>
        <p:nvSpPr>
          <p:cNvPr id="119812" name="AutoShape 4"/>
          <p:cNvSpPr>
            <a:spLocks noChangeArrowheads="1"/>
          </p:cNvSpPr>
          <p:nvPr/>
        </p:nvSpPr>
        <p:spPr bwMode="auto">
          <a:xfrm>
            <a:off x="4030663" y="1100138"/>
            <a:ext cx="6858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13" name="Rectangle 5"/>
          <p:cNvSpPr>
            <a:spLocks noChangeArrowheads="1"/>
          </p:cNvSpPr>
          <p:nvPr/>
        </p:nvSpPr>
        <p:spPr bwMode="auto">
          <a:xfrm>
            <a:off x="900113" y="2997200"/>
            <a:ext cx="6869112" cy="912813"/>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800" u="none">
                <a:latin typeface="Lucida Console" panose="020B0609040504020204" pitchFamily="49" charset="0"/>
              </a:rPr>
              <a:t>Membetulkan SPT;</a:t>
            </a:r>
          </a:p>
          <a:p>
            <a:r>
              <a:rPr lang="en-GB" altLang="en-US" u="none">
                <a:latin typeface="Lucida Console" panose="020B0609040504020204" pitchFamily="49" charset="0"/>
              </a:rPr>
              <a:t>(Pasal 8 ayat 1 dan ayat 6 UU KUP)</a:t>
            </a:r>
          </a:p>
        </p:txBody>
      </p:sp>
      <p:sp>
        <p:nvSpPr>
          <p:cNvPr id="119815" name="Rectangle 7"/>
          <p:cNvSpPr>
            <a:spLocks noChangeArrowheads="1"/>
          </p:cNvSpPr>
          <p:nvPr/>
        </p:nvSpPr>
        <p:spPr bwMode="auto">
          <a:xfrm>
            <a:off x="609600" y="4076700"/>
            <a:ext cx="7772400" cy="13398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800" u="none">
                <a:latin typeface="Lucida Console" panose="020B0609040504020204" pitchFamily="49" charset="0"/>
                <a:cs typeface="Times New Roman" panose="02020603050405020304" pitchFamily="18" charset="0"/>
              </a:rPr>
              <a:t>Mengungkapkan ketidakbenaran</a:t>
            </a:r>
            <a:r>
              <a:rPr lang="en-GB" altLang="en-US" sz="2800" u="none">
                <a:latin typeface="Lucida Console" panose="020B0609040504020204" pitchFamily="49" charset="0"/>
              </a:rPr>
              <a:t> pengisian SPT;</a:t>
            </a:r>
          </a:p>
          <a:p>
            <a:r>
              <a:rPr lang="en-GB" altLang="en-US" u="none">
                <a:latin typeface="Lucida Console" panose="020B0609040504020204" pitchFamily="49" charset="0"/>
              </a:rPr>
              <a:t>(Pasal 8 ayat 3 dan ayat 4 UU KUP)</a:t>
            </a:r>
          </a:p>
        </p:txBody>
      </p:sp>
      <p:sp>
        <p:nvSpPr>
          <p:cNvPr id="119816" name="Rectangle 8"/>
          <p:cNvSpPr>
            <a:spLocks noChangeArrowheads="1"/>
          </p:cNvSpPr>
          <p:nvPr/>
        </p:nvSpPr>
        <p:spPr bwMode="auto">
          <a:xfrm>
            <a:off x="34925" y="76200"/>
            <a:ext cx="1152525" cy="400050"/>
          </a:xfrm>
          <a:prstGeom prst="rect">
            <a:avLst/>
          </a:prstGeom>
          <a:solidFill>
            <a:srgbClr val="FFFFCC"/>
          </a:solidFill>
          <a:ln w="28575">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en-US" altLang="en-US" sz="3200" u="none">
                <a:latin typeface="Tahoma" panose="020B0604030504040204" pitchFamily="34" charset="0"/>
              </a:rPr>
              <a:t>SPT</a:t>
            </a:r>
          </a:p>
        </p:txBody>
      </p:sp>
      <p:sp>
        <p:nvSpPr>
          <p:cNvPr id="119817" name="AutoShape 9"/>
          <p:cNvSpPr>
            <a:spLocks noChangeArrowheads="1"/>
          </p:cNvSpPr>
          <p:nvPr/>
        </p:nvSpPr>
        <p:spPr bwMode="auto">
          <a:xfrm>
            <a:off x="468313" y="1555750"/>
            <a:ext cx="431800" cy="360363"/>
          </a:xfrm>
          <a:prstGeom prst="bracketPair">
            <a:avLst>
              <a:gd name="adj" fmla="val 16667"/>
            </a:avLst>
          </a:prstGeom>
          <a:noFill/>
          <a:ln w="28575">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1</a:t>
            </a:r>
          </a:p>
        </p:txBody>
      </p:sp>
      <p:sp>
        <p:nvSpPr>
          <p:cNvPr id="119818" name="AutoShape 10"/>
          <p:cNvSpPr>
            <a:spLocks noChangeArrowheads="1"/>
          </p:cNvSpPr>
          <p:nvPr/>
        </p:nvSpPr>
        <p:spPr bwMode="auto">
          <a:xfrm>
            <a:off x="971550" y="3068638"/>
            <a:ext cx="431800" cy="360362"/>
          </a:xfrm>
          <a:prstGeom prst="bracketPair">
            <a:avLst>
              <a:gd name="adj" fmla="val 16667"/>
            </a:avLst>
          </a:prstGeom>
          <a:noFill/>
          <a:ln w="28575">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2</a:t>
            </a:r>
          </a:p>
        </p:txBody>
      </p:sp>
      <p:sp>
        <p:nvSpPr>
          <p:cNvPr id="119819" name="AutoShape 11"/>
          <p:cNvSpPr>
            <a:spLocks noChangeArrowheads="1"/>
          </p:cNvSpPr>
          <p:nvPr/>
        </p:nvSpPr>
        <p:spPr bwMode="auto">
          <a:xfrm>
            <a:off x="684213" y="4149725"/>
            <a:ext cx="431800" cy="360363"/>
          </a:xfrm>
          <a:prstGeom prst="bracketPair">
            <a:avLst>
              <a:gd name="adj" fmla="val 16667"/>
            </a:avLst>
          </a:prstGeom>
          <a:noFill/>
          <a:ln w="28575">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9810"/>
                                        </p:tgtEl>
                                        <p:attrNameLst>
                                          <p:attrName>style.visibility</p:attrName>
                                        </p:attrNameLst>
                                      </p:cBhvr>
                                      <p:to>
                                        <p:strVal val="visible"/>
                                      </p:to>
                                    </p:set>
                                    <p:animEffect transition="in" filter="wipe(down)">
                                      <p:cBhvr>
                                        <p:cTn id="7" dur="500"/>
                                        <p:tgtEl>
                                          <p:spTgt spid="119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9812"/>
                                        </p:tgtEl>
                                        <p:attrNameLst>
                                          <p:attrName>style.visibility</p:attrName>
                                        </p:attrNameLst>
                                      </p:cBhvr>
                                      <p:to>
                                        <p:strVal val="visible"/>
                                      </p:to>
                                    </p:set>
                                    <p:anim calcmode="lin" valueType="num">
                                      <p:cBhvr additive="base">
                                        <p:cTn id="12" dur="500" fill="hold"/>
                                        <p:tgtEl>
                                          <p:spTgt spid="119812"/>
                                        </p:tgtEl>
                                        <p:attrNameLst>
                                          <p:attrName>ppt_x</p:attrName>
                                        </p:attrNameLst>
                                      </p:cBhvr>
                                      <p:tavLst>
                                        <p:tav tm="0">
                                          <p:val>
                                            <p:strVal val="#ppt_x"/>
                                          </p:val>
                                        </p:tav>
                                        <p:tav tm="100000">
                                          <p:val>
                                            <p:strVal val="#ppt_x"/>
                                          </p:val>
                                        </p:tav>
                                      </p:tavLst>
                                    </p:anim>
                                    <p:anim calcmode="lin" valueType="num">
                                      <p:cBhvr additive="base">
                                        <p:cTn id="13" dur="500" fill="hold"/>
                                        <p:tgtEl>
                                          <p:spTgt spid="119812"/>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19817"/>
                                        </p:tgtEl>
                                        <p:attrNameLst>
                                          <p:attrName>style.visibility</p:attrName>
                                        </p:attrNameLst>
                                      </p:cBhvr>
                                      <p:to>
                                        <p:strVal val="visible"/>
                                      </p:to>
                                    </p:set>
                                    <p:animEffect transition="in" filter="blinds(horizontal)">
                                      <p:cBhvr>
                                        <p:cTn id="18" dur="500"/>
                                        <p:tgtEl>
                                          <p:spTgt spid="11981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119811"/>
                                        </p:tgtEl>
                                        <p:attrNameLst>
                                          <p:attrName>style.visibility</p:attrName>
                                        </p:attrNameLst>
                                      </p:cBhvr>
                                      <p:to>
                                        <p:strVal val="visible"/>
                                      </p:to>
                                    </p:set>
                                    <p:anim calcmode="lin" valueType="num">
                                      <p:cBhvr>
                                        <p:cTn id="23" dur="1000" fill="hold"/>
                                        <p:tgtEl>
                                          <p:spTgt spid="119811"/>
                                        </p:tgtEl>
                                        <p:attrNameLst>
                                          <p:attrName>ppt_w</p:attrName>
                                        </p:attrNameLst>
                                      </p:cBhvr>
                                      <p:tavLst>
                                        <p:tav tm="0">
                                          <p:val>
                                            <p:strVal val="#ppt_w*0.70"/>
                                          </p:val>
                                        </p:tav>
                                        <p:tav tm="100000">
                                          <p:val>
                                            <p:strVal val="#ppt_w"/>
                                          </p:val>
                                        </p:tav>
                                      </p:tavLst>
                                    </p:anim>
                                    <p:anim calcmode="lin" valueType="num">
                                      <p:cBhvr>
                                        <p:cTn id="24" dur="1000" fill="hold"/>
                                        <p:tgtEl>
                                          <p:spTgt spid="119811"/>
                                        </p:tgtEl>
                                        <p:attrNameLst>
                                          <p:attrName>ppt_h</p:attrName>
                                        </p:attrNameLst>
                                      </p:cBhvr>
                                      <p:tavLst>
                                        <p:tav tm="0">
                                          <p:val>
                                            <p:strVal val="#ppt_h"/>
                                          </p:val>
                                        </p:tav>
                                        <p:tav tm="100000">
                                          <p:val>
                                            <p:strVal val="#ppt_h"/>
                                          </p:val>
                                        </p:tav>
                                      </p:tavLst>
                                    </p:anim>
                                    <p:animEffect transition="in" filter="fade">
                                      <p:cBhvr>
                                        <p:cTn id="25" dur="1000"/>
                                        <p:tgtEl>
                                          <p:spTgt spid="11981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8" presetClass="entr" presetSubtype="16" fill="hold" grpId="0" nodeType="clickEffect">
                                  <p:stCondLst>
                                    <p:cond delay="0"/>
                                  </p:stCondLst>
                                  <p:childTnLst>
                                    <p:set>
                                      <p:cBhvr>
                                        <p:cTn id="29" dur="1" fill="hold">
                                          <p:stCondLst>
                                            <p:cond delay="0"/>
                                          </p:stCondLst>
                                        </p:cTn>
                                        <p:tgtEl>
                                          <p:spTgt spid="119818"/>
                                        </p:tgtEl>
                                        <p:attrNameLst>
                                          <p:attrName>style.visibility</p:attrName>
                                        </p:attrNameLst>
                                      </p:cBhvr>
                                      <p:to>
                                        <p:strVal val="visible"/>
                                      </p:to>
                                    </p:set>
                                    <p:animEffect transition="in" filter="diamond(in)">
                                      <p:cBhvr>
                                        <p:cTn id="30" dur="2000"/>
                                        <p:tgtEl>
                                          <p:spTgt spid="11981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19813"/>
                                        </p:tgtEl>
                                        <p:attrNameLst>
                                          <p:attrName>style.visibility</p:attrName>
                                        </p:attrNameLst>
                                      </p:cBhvr>
                                      <p:to>
                                        <p:strVal val="visible"/>
                                      </p:to>
                                    </p:set>
                                    <p:animEffect transition="in" filter="wipe(down)">
                                      <p:cBhvr>
                                        <p:cTn id="35" dur="500"/>
                                        <p:tgtEl>
                                          <p:spTgt spid="11981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119819"/>
                                        </p:tgtEl>
                                        <p:attrNameLst>
                                          <p:attrName>style.visibility</p:attrName>
                                        </p:attrNameLst>
                                      </p:cBhvr>
                                      <p:to>
                                        <p:strVal val="visible"/>
                                      </p:to>
                                    </p:set>
                                    <p:animEffect transition="in" filter="checkerboard(across)">
                                      <p:cBhvr>
                                        <p:cTn id="40" dur="500"/>
                                        <p:tgtEl>
                                          <p:spTgt spid="11981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119815"/>
                                        </p:tgtEl>
                                        <p:attrNameLst>
                                          <p:attrName>style.visibility</p:attrName>
                                        </p:attrNameLst>
                                      </p:cBhvr>
                                      <p:to>
                                        <p:strVal val="visible"/>
                                      </p:to>
                                    </p:set>
                                    <p:anim calcmode="lin" valueType="num">
                                      <p:cBhvr>
                                        <p:cTn id="45" dur="1000" fill="hold"/>
                                        <p:tgtEl>
                                          <p:spTgt spid="119815"/>
                                        </p:tgtEl>
                                        <p:attrNameLst>
                                          <p:attrName>ppt_w</p:attrName>
                                        </p:attrNameLst>
                                      </p:cBhvr>
                                      <p:tavLst>
                                        <p:tav tm="0">
                                          <p:val>
                                            <p:strVal val="#ppt_w*0.70"/>
                                          </p:val>
                                        </p:tav>
                                        <p:tav tm="100000">
                                          <p:val>
                                            <p:strVal val="#ppt_w"/>
                                          </p:val>
                                        </p:tav>
                                      </p:tavLst>
                                    </p:anim>
                                    <p:anim calcmode="lin" valueType="num">
                                      <p:cBhvr>
                                        <p:cTn id="46" dur="1000" fill="hold"/>
                                        <p:tgtEl>
                                          <p:spTgt spid="119815"/>
                                        </p:tgtEl>
                                        <p:attrNameLst>
                                          <p:attrName>ppt_h</p:attrName>
                                        </p:attrNameLst>
                                      </p:cBhvr>
                                      <p:tavLst>
                                        <p:tav tm="0">
                                          <p:val>
                                            <p:strVal val="#ppt_h"/>
                                          </p:val>
                                        </p:tav>
                                        <p:tav tm="100000">
                                          <p:val>
                                            <p:strVal val="#ppt_h"/>
                                          </p:val>
                                        </p:tav>
                                      </p:tavLst>
                                    </p:anim>
                                    <p:animEffect transition="in" filter="fade">
                                      <p:cBhvr>
                                        <p:cTn id="47" dur="1000"/>
                                        <p:tgtEl>
                                          <p:spTgt spid="1198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animBg="1"/>
      <p:bldP spid="119811" grpId="0" animBg="1"/>
      <p:bldP spid="119812" grpId="0" animBg="1"/>
      <p:bldP spid="119813" grpId="0" animBg="1"/>
      <p:bldP spid="119815" grpId="0" animBg="1"/>
      <p:bldP spid="119817" grpId="0" animBg="1"/>
      <p:bldP spid="119818" grpId="0" animBg="1"/>
      <p:bldP spid="11981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1587500" y="76200"/>
            <a:ext cx="6080125" cy="831850"/>
          </a:xfrm>
          <a:ln w="28575">
            <a:solidFill>
              <a:schemeClr val="accent2"/>
            </a:solidFill>
            <a:miter lim="800000"/>
            <a:headEnd/>
            <a:tailEnd/>
          </a:ln>
        </p:spPr>
        <p:txBody>
          <a:bodyPr/>
          <a:lstStyle/>
          <a:p>
            <a:pPr>
              <a:lnSpc>
                <a:spcPct val="90000"/>
              </a:lnSpc>
            </a:pPr>
            <a:r>
              <a:rPr lang="en-GB" altLang="en-US" sz="2800" b="1">
                <a:solidFill>
                  <a:schemeClr val="tx1"/>
                </a:solidFill>
                <a:latin typeface="Courier New" panose="02070309020205020404" pitchFamily="49" charset="0"/>
              </a:rPr>
              <a:t>Memperpanjang Jangka Waktu Penyampaian SPT</a:t>
            </a:r>
            <a:endParaRPr lang="en-US" altLang="en-US" sz="2800" b="1">
              <a:solidFill>
                <a:schemeClr val="tx1"/>
              </a:solidFill>
              <a:latin typeface="Courier New" panose="02070309020205020404" pitchFamily="49" charset="0"/>
            </a:endParaRPr>
          </a:p>
        </p:txBody>
      </p:sp>
      <p:sp>
        <p:nvSpPr>
          <p:cNvPr id="120836" name="AutoShape 4"/>
          <p:cNvSpPr>
            <a:spLocks noChangeArrowheads="1"/>
          </p:cNvSpPr>
          <p:nvPr/>
        </p:nvSpPr>
        <p:spPr bwMode="auto">
          <a:xfrm>
            <a:off x="4038600" y="914400"/>
            <a:ext cx="461963" cy="35401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837" name="Rectangle 5"/>
          <p:cNvSpPr>
            <a:spLocks noChangeArrowheads="1"/>
          </p:cNvSpPr>
          <p:nvPr/>
        </p:nvSpPr>
        <p:spPr bwMode="auto">
          <a:xfrm>
            <a:off x="250825" y="1125538"/>
            <a:ext cx="8713788" cy="2317750"/>
          </a:xfrm>
          <a:prstGeom prst="rect">
            <a:avLst/>
          </a:prstGeom>
          <a:noFill/>
          <a:ln w="2857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2000" b="1" u="none"/>
              <a:t>Wajib Pajak dapat memperpanjang jangka waktu penyampaian Surat Pemberitahuan Tahunan Pajak Penghasilan sebagaimana dimaksud pada ayat (3) untuk </a:t>
            </a:r>
            <a:r>
              <a:rPr lang="en-US" altLang="en-US" sz="2000" b="1"/>
              <a:t>paling lama 2 (dua) bulan</a:t>
            </a:r>
            <a:r>
              <a:rPr lang="en-US" altLang="en-US" sz="2000" b="1" u="none"/>
              <a:t> dengan cara </a:t>
            </a:r>
            <a:r>
              <a:rPr lang="en-US" altLang="en-US" sz="2000" b="1"/>
              <a:t>menyampaikan pemberitahuan secara tertulis</a:t>
            </a:r>
            <a:r>
              <a:rPr lang="en-US" altLang="en-US" sz="2000" b="1" u="none"/>
              <a:t> atau dengan cara lain kepada Direktur Jenderal Pajak yang ketentuannya diatur dengan atau berdasarkan </a:t>
            </a:r>
            <a:r>
              <a:rPr lang="en-US" altLang="en-US" sz="2000" b="1" i="1" u="none"/>
              <a:t>Peraturan Menteri Keuangan</a:t>
            </a:r>
            <a:r>
              <a:rPr lang="en-US" altLang="en-US" sz="2000" b="1" u="none"/>
              <a:t>.</a:t>
            </a:r>
            <a:endParaRPr lang="en-US" altLang="en-US" sz="2000" b="1" u="none">
              <a:solidFill>
                <a:schemeClr val="accent2"/>
              </a:solidFill>
              <a:cs typeface="Times New Roman" panose="02020603050405020304" pitchFamily="18" charset="0"/>
            </a:endParaRPr>
          </a:p>
          <a:p>
            <a:pPr>
              <a:lnSpc>
                <a:spcPct val="90000"/>
              </a:lnSpc>
            </a:pPr>
            <a:r>
              <a:rPr lang="en-US" altLang="en-US" sz="2000" b="1" u="none">
                <a:solidFill>
                  <a:schemeClr val="accent2"/>
                </a:solidFill>
                <a:cs typeface="Times New Roman" panose="02020603050405020304" pitchFamily="18" charset="0"/>
              </a:rPr>
              <a:t>(Pasal 3 ayat (4) UU KUP)</a:t>
            </a:r>
            <a:r>
              <a:rPr lang="en-US" altLang="en-US" sz="2000" b="1" u="none"/>
              <a:t> </a:t>
            </a:r>
            <a:endParaRPr lang="en-GB" altLang="en-US" sz="2000" b="1" u="none"/>
          </a:p>
        </p:txBody>
      </p:sp>
      <p:sp>
        <p:nvSpPr>
          <p:cNvPr id="120839" name="Rectangle 7"/>
          <p:cNvSpPr>
            <a:spLocks noChangeArrowheads="1"/>
          </p:cNvSpPr>
          <p:nvPr/>
        </p:nvSpPr>
        <p:spPr bwMode="auto">
          <a:xfrm>
            <a:off x="971550" y="3500438"/>
            <a:ext cx="7993063" cy="202406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b="1" u="none">
                <a:latin typeface="Arial Narrow" panose="020B0606020202030204" pitchFamily="34" charset="0"/>
              </a:rPr>
              <a:t>Apabila WP baik orang pribadi maupun badan ternyata tidak dapat menyampaikan SPT dalam jangka waktunya karena</a:t>
            </a:r>
            <a:r>
              <a:rPr lang="en-US" altLang="en-US" sz="1800" b="1">
                <a:latin typeface="Arial Narrow" panose="020B0606020202030204" pitchFamily="34" charset="0"/>
              </a:rPr>
              <a:t> luasnya kegiatan usaha</a:t>
            </a:r>
            <a:r>
              <a:rPr lang="en-US" altLang="en-US" sz="1800" b="1" u="none">
                <a:latin typeface="Arial Narrow" panose="020B0606020202030204" pitchFamily="34" charset="0"/>
              </a:rPr>
              <a:t> dan </a:t>
            </a:r>
            <a:r>
              <a:rPr lang="en-US" altLang="en-US" sz="1800" b="1">
                <a:latin typeface="Arial Narrow" panose="020B0606020202030204" pitchFamily="34" charset="0"/>
              </a:rPr>
              <a:t>masalah-masalah teknis penyusunan laporan keuangan</a:t>
            </a:r>
            <a:r>
              <a:rPr lang="en-US" altLang="en-US" sz="1800" b="1" u="none">
                <a:latin typeface="Arial Narrow" panose="020B0606020202030204" pitchFamily="34" charset="0"/>
              </a:rPr>
              <a:t>, atau </a:t>
            </a:r>
            <a:r>
              <a:rPr lang="en-US" altLang="en-US" sz="1800" b="1">
                <a:latin typeface="Arial Narrow" panose="020B0606020202030204" pitchFamily="34" charset="0"/>
              </a:rPr>
              <a:t>sebab lainnya</a:t>
            </a:r>
            <a:r>
              <a:rPr lang="en-US" altLang="en-US" sz="1800" b="1" u="none">
                <a:latin typeface="Arial Narrow" panose="020B0606020202030204" pitchFamily="34" charset="0"/>
              </a:rPr>
              <a:t> sehingga sulit untuk memenuhi batas waktu penyelesaian dan memerlukan kelonggaran dari batas waktu yang telah ditentukan, WP dapat memperpanjang penyampaian SPT Tahunan PPh dengan cara menyampaikan pemberitahuan secara tertulis atau dengan cara lain misalnya dengan pemberitahuan secara elektronik kepada Dirjen Pajak.</a:t>
            </a:r>
          </a:p>
        </p:txBody>
      </p:sp>
      <p:sp>
        <p:nvSpPr>
          <p:cNvPr id="120840" name="AutoShape 8"/>
          <p:cNvSpPr>
            <a:spLocks noChangeArrowheads="1"/>
          </p:cNvSpPr>
          <p:nvPr/>
        </p:nvSpPr>
        <p:spPr bwMode="auto">
          <a:xfrm>
            <a:off x="8388350" y="260350"/>
            <a:ext cx="288925" cy="360363"/>
          </a:xfrm>
          <a:prstGeom prst="smileyFace">
            <a:avLst>
              <a:gd name="adj" fmla="val 4653"/>
            </a:avLst>
          </a:prstGeom>
          <a:solidFill>
            <a:srgbClr val="51EB1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841" name="Rectangle 9"/>
          <p:cNvSpPr>
            <a:spLocks noChangeArrowheads="1"/>
          </p:cNvSpPr>
          <p:nvPr/>
        </p:nvSpPr>
        <p:spPr bwMode="auto">
          <a:xfrm>
            <a:off x="34925" y="76200"/>
            <a:ext cx="1081088" cy="400050"/>
          </a:xfrm>
          <a:prstGeom prst="rect">
            <a:avLst/>
          </a:prstGeom>
          <a:solidFill>
            <a:srgbClr val="FFFFCC"/>
          </a:solidFill>
          <a:ln w="28575">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en-US" altLang="en-US" sz="3200" u="none">
                <a:latin typeface="Tahoma" panose="020B0604030504040204" pitchFamily="34" charset="0"/>
              </a:rPr>
              <a:t>SPT</a:t>
            </a:r>
          </a:p>
        </p:txBody>
      </p:sp>
      <p:sp>
        <p:nvSpPr>
          <p:cNvPr id="120842" name="AutoShape 10"/>
          <p:cNvSpPr>
            <a:spLocks noChangeArrowheads="1"/>
          </p:cNvSpPr>
          <p:nvPr/>
        </p:nvSpPr>
        <p:spPr bwMode="auto">
          <a:xfrm>
            <a:off x="827088" y="3284538"/>
            <a:ext cx="395287" cy="360362"/>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843" name="Rectangle 11"/>
          <p:cNvSpPr>
            <a:spLocks noChangeArrowheads="1"/>
          </p:cNvSpPr>
          <p:nvPr/>
        </p:nvSpPr>
        <p:spPr bwMode="auto">
          <a:xfrm>
            <a:off x="250825" y="5589588"/>
            <a:ext cx="8686800" cy="1219200"/>
          </a:xfrm>
          <a:prstGeom prst="rect">
            <a:avLst/>
          </a:prstGeom>
          <a:noFill/>
          <a:ln w="28575">
            <a:solidFill>
              <a:srgbClr val="51EB1B"/>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u="none">
                <a:latin typeface="Tahoma" panose="020B0604030504040204" pitchFamily="34" charset="0"/>
              </a:rPr>
              <a:t>Pemberitahuan harus disertai dengan penghitungan sementara pajak yang terutang dalam 1 (satu) Tahun Pajak dan Surat Setoran Pajak sebagai bukti pelunasan kekurangan pembayaran pajak yang terutang, yang ketentuannya diatur dengan atau berdasarkan </a:t>
            </a:r>
            <a:r>
              <a:rPr lang="en-US" altLang="en-US" sz="1800" i="1" u="none">
                <a:latin typeface="Tahoma" panose="020B0604030504040204" pitchFamily="34" charset="0"/>
              </a:rPr>
              <a:t>Peraturan Menteri Keuangan</a:t>
            </a:r>
            <a:r>
              <a:rPr lang="en-US" altLang="en-US" sz="1800" u="none">
                <a:latin typeface="Tahoma" panose="020B0604030504040204" pitchFamily="34" charset="0"/>
              </a:rPr>
              <a:t>. </a:t>
            </a:r>
            <a:r>
              <a:rPr lang="en-US" altLang="en-US" sz="1800" b="1" u="none">
                <a:latin typeface="Arial Narrow" panose="020B0606020202030204" pitchFamily="34" charset="0"/>
              </a:rPr>
              <a:t>(Pasal 3 ayat 5 UU KUP)</a:t>
            </a:r>
          </a:p>
        </p:txBody>
      </p:sp>
      <p:sp>
        <p:nvSpPr>
          <p:cNvPr id="120844" name="Line 12"/>
          <p:cNvSpPr>
            <a:spLocks noChangeShapeType="1"/>
          </p:cNvSpPr>
          <p:nvPr/>
        </p:nvSpPr>
        <p:spPr bwMode="auto">
          <a:xfrm flipH="1">
            <a:off x="611188" y="2565400"/>
            <a:ext cx="1657350" cy="3095625"/>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0834"/>
                                        </p:tgtEl>
                                        <p:attrNameLst>
                                          <p:attrName>style.visibility</p:attrName>
                                        </p:attrNameLst>
                                      </p:cBhvr>
                                      <p:to>
                                        <p:strVal val="visible"/>
                                      </p:to>
                                    </p:set>
                                    <p:animEffect transition="in" filter="wipe(down)">
                                      <p:cBhvr>
                                        <p:cTn id="7" dur="500"/>
                                        <p:tgtEl>
                                          <p:spTgt spid="1208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20836"/>
                                        </p:tgtEl>
                                        <p:attrNameLst>
                                          <p:attrName>style.visibility</p:attrName>
                                        </p:attrNameLst>
                                      </p:cBhvr>
                                      <p:to>
                                        <p:strVal val="visible"/>
                                      </p:to>
                                    </p:set>
                                    <p:anim calcmode="lin" valueType="num">
                                      <p:cBhvr additive="base">
                                        <p:cTn id="12" dur="500" fill="hold"/>
                                        <p:tgtEl>
                                          <p:spTgt spid="120836"/>
                                        </p:tgtEl>
                                        <p:attrNameLst>
                                          <p:attrName>ppt_x</p:attrName>
                                        </p:attrNameLst>
                                      </p:cBhvr>
                                      <p:tavLst>
                                        <p:tav tm="0">
                                          <p:val>
                                            <p:strVal val="#ppt_x"/>
                                          </p:val>
                                        </p:tav>
                                        <p:tav tm="100000">
                                          <p:val>
                                            <p:strVal val="#ppt_x"/>
                                          </p:val>
                                        </p:tav>
                                      </p:tavLst>
                                    </p:anim>
                                    <p:anim calcmode="lin" valueType="num">
                                      <p:cBhvr additive="base">
                                        <p:cTn id="13" dur="500" fill="hold"/>
                                        <p:tgtEl>
                                          <p:spTgt spid="120836"/>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20837"/>
                                        </p:tgtEl>
                                        <p:attrNameLst>
                                          <p:attrName>style.visibility</p:attrName>
                                        </p:attrNameLst>
                                      </p:cBhvr>
                                      <p:to>
                                        <p:strVal val="visible"/>
                                      </p:to>
                                    </p:set>
                                    <p:animEffect transition="in" filter="checkerboard(across)">
                                      <p:cBhvr>
                                        <p:cTn id="18" dur="2000"/>
                                        <p:tgtEl>
                                          <p:spTgt spid="12083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120839"/>
                                        </p:tgtEl>
                                        <p:attrNameLst>
                                          <p:attrName>style.visibility</p:attrName>
                                        </p:attrNameLst>
                                      </p:cBhvr>
                                      <p:to>
                                        <p:strVal val="visible"/>
                                      </p:to>
                                    </p:set>
                                    <p:anim calcmode="lin" valueType="num">
                                      <p:cBhvr>
                                        <p:cTn id="23" dur="1000" fill="hold"/>
                                        <p:tgtEl>
                                          <p:spTgt spid="120839"/>
                                        </p:tgtEl>
                                        <p:attrNameLst>
                                          <p:attrName>ppt_w</p:attrName>
                                        </p:attrNameLst>
                                      </p:cBhvr>
                                      <p:tavLst>
                                        <p:tav tm="0">
                                          <p:val>
                                            <p:strVal val="#ppt_w*0.70"/>
                                          </p:val>
                                        </p:tav>
                                        <p:tav tm="100000">
                                          <p:val>
                                            <p:strVal val="#ppt_w"/>
                                          </p:val>
                                        </p:tav>
                                      </p:tavLst>
                                    </p:anim>
                                    <p:anim calcmode="lin" valueType="num">
                                      <p:cBhvr>
                                        <p:cTn id="24" dur="1000" fill="hold"/>
                                        <p:tgtEl>
                                          <p:spTgt spid="120839"/>
                                        </p:tgtEl>
                                        <p:attrNameLst>
                                          <p:attrName>ppt_h</p:attrName>
                                        </p:attrNameLst>
                                      </p:cBhvr>
                                      <p:tavLst>
                                        <p:tav tm="0">
                                          <p:val>
                                            <p:strVal val="#ppt_h"/>
                                          </p:val>
                                        </p:tav>
                                        <p:tav tm="100000">
                                          <p:val>
                                            <p:strVal val="#ppt_h"/>
                                          </p:val>
                                        </p:tav>
                                      </p:tavLst>
                                    </p:anim>
                                    <p:animEffect transition="in" filter="fade">
                                      <p:cBhvr>
                                        <p:cTn id="25" dur="1000"/>
                                        <p:tgtEl>
                                          <p:spTgt spid="12083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5" presetClass="entr" presetSubtype="0" fill="hold" grpId="0" nodeType="clickEffect">
                                  <p:stCondLst>
                                    <p:cond delay="0"/>
                                  </p:stCondLst>
                                  <p:childTnLst>
                                    <p:set>
                                      <p:cBhvr>
                                        <p:cTn id="29" dur="1" fill="hold">
                                          <p:stCondLst>
                                            <p:cond delay="0"/>
                                          </p:stCondLst>
                                        </p:cTn>
                                        <p:tgtEl>
                                          <p:spTgt spid="120842"/>
                                        </p:tgtEl>
                                        <p:attrNameLst>
                                          <p:attrName>style.visibility</p:attrName>
                                        </p:attrNameLst>
                                      </p:cBhvr>
                                      <p:to>
                                        <p:strVal val="visible"/>
                                      </p:to>
                                    </p:set>
                                    <p:anim calcmode="lin" valueType="num">
                                      <p:cBhvr>
                                        <p:cTn id="30" dur="1000" fill="hold"/>
                                        <p:tgtEl>
                                          <p:spTgt spid="120842"/>
                                        </p:tgtEl>
                                        <p:attrNameLst>
                                          <p:attrName>ppt_w</p:attrName>
                                        </p:attrNameLst>
                                      </p:cBhvr>
                                      <p:tavLst>
                                        <p:tav tm="0">
                                          <p:val>
                                            <p:strVal val="#ppt_w*0.70"/>
                                          </p:val>
                                        </p:tav>
                                        <p:tav tm="100000">
                                          <p:val>
                                            <p:strVal val="#ppt_w"/>
                                          </p:val>
                                        </p:tav>
                                      </p:tavLst>
                                    </p:anim>
                                    <p:anim calcmode="lin" valueType="num">
                                      <p:cBhvr>
                                        <p:cTn id="31" dur="1000" fill="hold"/>
                                        <p:tgtEl>
                                          <p:spTgt spid="120842"/>
                                        </p:tgtEl>
                                        <p:attrNameLst>
                                          <p:attrName>ppt_h</p:attrName>
                                        </p:attrNameLst>
                                      </p:cBhvr>
                                      <p:tavLst>
                                        <p:tav tm="0">
                                          <p:val>
                                            <p:strVal val="#ppt_h"/>
                                          </p:val>
                                        </p:tav>
                                        <p:tav tm="100000">
                                          <p:val>
                                            <p:strVal val="#ppt_h"/>
                                          </p:val>
                                        </p:tav>
                                      </p:tavLst>
                                    </p:anim>
                                    <p:animEffect transition="in" filter="fade">
                                      <p:cBhvr>
                                        <p:cTn id="32" dur="1000"/>
                                        <p:tgtEl>
                                          <p:spTgt spid="12084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120844"/>
                                        </p:tgtEl>
                                        <p:attrNameLst>
                                          <p:attrName>style.visibility</p:attrName>
                                        </p:attrNameLst>
                                      </p:cBhvr>
                                      <p:to>
                                        <p:strVal val="visible"/>
                                      </p:to>
                                    </p:set>
                                    <p:animEffect transition="in" filter="diamond(in)">
                                      <p:cBhvr>
                                        <p:cTn id="37" dur="2000"/>
                                        <p:tgtEl>
                                          <p:spTgt spid="12084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20843"/>
                                        </p:tgtEl>
                                        <p:attrNameLst>
                                          <p:attrName>style.visibility</p:attrName>
                                        </p:attrNameLst>
                                      </p:cBhvr>
                                      <p:to>
                                        <p:strVal val="visible"/>
                                      </p:to>
                                    </p:set>
                                    <p:anim calcmode="lin" valueType="num">
                                      <p:cBhvr>
                                        <p:cTn id="42" dur="2000" fill="hold"/>
                                        <p:tgtEl>
                                          <p:spTgt spid="120843"/>
                                        </p:tgtEl>
                                        <p:attrNameLst>
                                          <p:attrName>ppt_w</p:attrName>
                                        </p:attrNameLst>
                                      </p:cBhvr>
                                      <p:tavLst>
                                        <p:tav tm="0">
                                          <p:val>
                                            <p:strVal val="#ppt_w*0.70"/>
                                          </p:val>
                                        </p:tav>
                                        <p:tav tm="100000">
                                          <p:val>
                                            <p:strVal val="#ppt_w"/>
                                          </p:val>
                                        </p:tav>
                                      </p:tavLst>
                                    </p:anim>
                                    <p:anim calcmode="lin" valueType="num">
                                      <p:cBhvr>
                                        <p:cTn id="43" dur="2000" fill="hold"/>
                                        <p:tgtEl>
                                          <p:spTgt spid="120843"/>
                                        </p:tgtEl>
                                        <p:attrNameLst>
                                          <p:attrName>ppt_h</p:attrName>
                                        </p:attrNameLst>
                                      </p:cBhvr>
                                      <p:tavLst>
                                        <p:tav tm="0">
                                          <p:val>
                                            <p:strVal val="#ppt_h"/>
                                          </p:val>
                                        </p:tav>
                                        <p:tav tm="100000">
                                          <p:val>
                                            <p:strVal val="#ppt_h"/>
                                          </p:val>
                                        </p:tav>
                                      </p:tavLst>
                                    </p:anim>
                                    <p:animEffect transition="in" filter="fade">
                                      <p:cBhvr>
                                        <p:cTn id="44" dur="2000"/>
                                        <p:tgtEl>
                                          <p:spTgt spid="120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animBg="1"/>
      <p:bldP spid="120836" grpId="0" animBg="1"/>
      <p:bldP spid="120837" grpId="0" animBg="1"/>
      <p:bldP spid="120839" grpId="0" animBg="1"/>
      <p:bldP spid="120842" grpId="0" animBg="1"/>
      <p:bldP spid="120843" grpId="0" animBg="1"/>
      <p:bldP spid="12084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1189038" y="152400"/>
            <a:ext cx="6696075" cy="973138"/>
          </a:xfrm>
          <a:ln w="38100">
            <a:solidFill>
              <a:schemeClr val="accent2"/>
            </a:solidFill>
            <a:miter lim="800000"/>
            <a:headEnd/>
            <a:tailEnd/>
          </a:ln>
        </p:spPr>
        <p:txBody>
          <a:bodyPr/>
          <a:lstStyle/>
          <a:p>
            <a:r>
              <a:rPr lang="en-US" altLang="en-US" sz="2800">
                <a:latin typeface="Kristen ITC" panose="03050502040202030202" pitchFamily="66" charset="0"/>
              </a:rPr>
              <a:t>Akibat administratif penundaan penyampaian SPT</a:t>
            </a:r>
          </a:p>
        </p:txBody>
      </p:sp>
      <p:sp>
        <p:nvSpPr>
          <p:cNvPr id="122883" name="Rectangle 3"/>
          <p:cNvSpPr>
            <a:spLocks noChangeArrowheads="1"/>
          </p:cNvSpPr>
          <p:nvPr/>
        </p:nvSpPr>
        <p:spPr bwMode="auto">
          <a:xfrm>
            <a:off x="304800" y="1865313"/>
            <a:ext cx="8686800" cy="33623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Dalam hal Wajib Pajak diperbolehkan menunda penyampaian Surat Pemberitahuan dan </a:t>
            </a:r>
            <a:r>
              <a:rPr lang="en-US" altLang="en-US" sz="2000" u="none">
                <a:solidFill>
                  <a:schemeClr val="accent2"/>
                </a:solidFill>
                <a:latin typeface="Tahoma" panose="020B0604030504040204" pitchFamily="34" charset="0"/>
              </a:rPr>
              <a:t>ternyata penghitungan sementara pajak yang terutang</a:t>
            </a:r>
            <a:r>
              <a:rPr lang="en-US" altLang="en-US" sz="2000" u="none">
                <a:latin typeface="Tahoma" panose="020B0604030504040204" pitchFamily="34" charset="0"/>
              </a:rPr>
              <a:t> sebagaimana dimaksud dalam Pasal 3 ayat (5) </a:t>
            </a:r>
            <a:r>
              <a:rPr lang="en-US" altLang="en-US" sz="2000" u="none">
                <a:solidFill>
                  <a:schemeClr val="accent2"/>
                </a:solidFill>
                <a:latin typeface="Tahoma" panose="020B0604030504040204" pitchFamily="34" charset="0"/>
              </a:rPr>
              <a:t>kurang dari jumlah pajak yang sebenarnya terutang</a:t>
            </a:r>
            <a:r>
              <a:rPr lang="en-US" altLang="en-US" sz="2000" u="none">
                <a:latin typeface="Tahoma" panose="020B0604030504040204" pitchFamily="34" charset="0"/>
              </a:rPr>
              <a:t> </a:t>
            </a:r>
            <a:r>
              <a:rPr lang="en-US" altLang="en-US" sz="2200" b="1" u="none">
                <a:solidFill>
                  <a:srgbClr val="CC3300"/>
                </a:solidFill>
                <a:latin typeface="Lucida Console" panose="020B0609040504020204" pitchFamily="49" charset="0"/>
              </a:rPr>
              <a:t>atas kekurangan pembayaran pajak tersebut, dikenai bunga sebesar 2% (dua persen)</a:t>
            </a:r>
            <a:r>
              <a:rPr lang="en-US" altLang="en-US" sz="2000" u="none">
                <a:latin typeface="Tahoma" panose="020B0604030504040204" pitchFamily="34" charset="0"/>
              </a:rPr>
              <a:t> per bulan yang </a:t>
            </a:r>
            <a:r>
              <a:rPr lang="en-US" altLang="en-US" sz="2000" u="none">
                <a:solidFill>
                  <a:srgbClr val="008000"/>
                </a:solidFill>
                <a:latin typeface="Tahoma" panose="020B0604030504040204" pitchFamily="34" charset="0"/>
              </a:rPr>
              <a:t>dihitung dari saat berakhirnya batas waktu penyampaian Surat Pemberitahuan</a:t>
            </a:r>
            <a:r>
              <a:rPr lang="en-US" altLang="en-US" sz="2000" u="none">
                <a:latin typeface="Tahoma" panose="020B0604030504040204" pitchFamily="34" charset="0"/>
              </a:rPr>
              <a:t> sebagaimana dimaksud dalam Pasal 3 ayat (3) huruf b dan huruf c sampai dengan tanggal dibayarnya kekurangan pembayaran tersebut dan bagian dari bulan dihitung penuh 1 (satu) bulan.</a:t>
            </a:r>
          </a:p>
          <a:p>
            <a:pPr>
              <a:spcBef>
                <a:spcPct val="50000"/>
              </a:spcBef>
            </a:pPr>
            <a:r>
              <a:rPr lang="en-US" altLang="en-US" sz="2000" u="none">
                <a:solidFill>
                  <a:schemeClr val="accent2"/>
                </a:solidFill>
                <a:latin typeface="Lucida Console" panose="020B0609040504020204" pitchFamily="49" charset="0"/>
              </a:rPr>
              <a:t>(Pasal 19 ayat 3 UU KUP)</a:t>
            </a:r>
          </a:p>
        </p:txBody>
      </p:sp>
      <p:sp>
        <p:nvSpPr>
          <p:cNvPr id="122884" name="AutoShape 4"/>
          <p:cNvSpPr>
            <a:spLocks noChangeArrowheads="1"/>
          </p:cNvSpPr>
          <p:nvPr/>
        </p:nvSpPr>
        <p:spPr bwMode="auto">
          <a:xfrm>
            <a:off x="3886200" y="1295400"/>
            <a:ext cx="762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885" name="AutoShape 5"/>
          <p:cNvSpPr>
            <a:spLocks noChangeArrowheads="1"/>
          </p:cNvSpPr>
          <p:nvPr/>
        </p:nvSpPr>
        <p:spPr bwMode="auto">
          <a:xfrm>
            <a:off x="8172450" y="188913"/>
            <a:ext cx="288925" cy="360362"/>
          </a:xfrm>
          <a:prstGeom prst="smileyFace">
            <a:avLst>
              <a:gd name="adj" fmla="val 4653"/>
            </a:avLst>
          </a:prstGeom>
          <a:solidFill>
            <a:srgbClr val="51EB1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886" name="AutoShape 6"/>
          <p:cNvSpPr>
            <a:spLocks noChangeArrowheads="1"/>
          </p:cNvSpPr>
          <p:nvPr/>
        </p:nvSpPr>
        <p:spPr bwMode="auto">
          <a:xfrm>
            <a:off x="8459788" y="188913"/>
            <a:ext cx="288925" cy="360362"/>
          </a:xfrm>
          <a:prstGeom prst="smileyFace">
            <a:avLst>
              <a:gd name="adj" fmla="val 4653"/>
            </a:avLst>
          </a:prstGeom>
          <a:solidFill>
            <a:srgbClr val="51EB1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888" name="Rectangle 8"/>
          <p:cNvSpPr>
            <a:spLocks noChangeArrowheads="1"/>
          </p:cNvSpPr>
          <p:nvPr/>
        </p:nvSpPr>
        <p:spPr bwMode="auto">
          <a:xfrm>
            <a:off x="34925" y="76200"/>
            <a:ext cx="935038" cy="400050"/>
          </a:xfrm>
          <a:prstGeom prst="rect">
            <a:avLst/>
          </a:prstGeom>
          <a:solidFill>
            <a:srgbClr val="FFFFCC"/>
          </a:solidFill>
          <a:ln w="28575">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en-US" altLang="en-US" sz="3200" u="none">
                <a:latin typeface="Tahoma" panose="020B0604030504040204" pitchFamily="34" charset="0"/>
              </a:rPr>
              <a:t>SPT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882"/>
                                        </p:tgtEl>
                                        <p:attrNameLst>
                                          <p:attrName>style.visibility</p:attrName>
                                        </p:attrNameLst>
                                      </p:cBhvr>
                                      <p:to>
                                        <p:strVal val="visible"/>
                                      </p:to>
                                    </p:set>
                                    <p:animEffect transition="in" filter="blinds(horizontal)">
                                      <p:cBhvr>
                                        <p:cTn id="7" dur="500"/>
                                        <p:tgtEl>
                                          <p:spTgt spid="1228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22884"/>
                                        </p:tgtEl>
                                        <p:attrNameLst>
                                          <p:attrName>style.visibility</p:attrName>
                                        </p:attrNameLst>
                                      </p:cBhvr>
                                      <p:to>
                                        <p:strVal val="visible"/>
                                      </p:to>
                                    </p:set>
                                    <p:anim calcmode="lin" valueType="num">
                                      <p:cBhvr additive="base">
                                        <p:cTn id="12" dur="500" fill="hold"/>
                                        <p:tgtEl>
                                          <p:spTgt spid="122884"/>
                                        </p:tgtEl>
                                        <p:attrNameLst>
                                          <p:attrName>ppt_x</p:attrName>
                                        </p:attrNameLst>
                                      </p:cBhvr>
                                      <p:tavLst>
                                        <p:tav tm="0">
                                          <p:val>
                                            <p:strVal val="#ppt_x"/>
                                          </p:val>
                                        </p:tav>
                                        <p:tav tm="100000">
                                          <p:val>
                                            <p:strVal val="#ppt_x"/>
                                          </p:val>
                                        </p:tav>
                                      </p:tavLst>
                                    </p:anim>
                                    <p:anim calcmode="lin" valueType="num">
                                      <p:cBhvr additive="base">
                                        <p:cTn id="13" dur="500" fill="hold"/>
                                        <p:tgtEl>
                                          <p:spTgt spid="122884"/>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22883"/>
                                        </p:tgtEl>
                                        <p:attrNameLst>
                                          <p:attrName>style.visibility</p:attrName>
                                        </p:attrNameLst>
                                      </p:cBhvr>
                                      <p:to>
                                        <p:strVal val="visible"/>
                                      </p:to>
                                    </p:set>
                                    <p:animEffect transition="in" filter="checkerboard(across)">
                                      <p:cBhvr>
                                        <p:cTn id="18" dur="500"/>
                                        <p:tgtEl>
                                          <p:spTgt spid="122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2" grpId="0" animBg="1"/>
      <p:bldP spid="122883" grpId="0" animBg="1"/>
      <p:bldP spid="12288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152400" y="152400"/>
            <a:ext cx="2209800" cy="533400"/>
          </a:xfrm>
          <a:ln w="38100">
            <a:solidFill>
              <a:schemeClr val="accent2"/>
            </a:solidFill>
            <a:miter lim="800000"/>
            <a:headEnd/>
            <a:tailEnd/>
          </a:ln>
        </p:spPr>
        <p:txBody>
          <a:bodyPr/>
          <a:lstStyle/>
          <a:p>
            <a:r>
              <a:rPr lang="en-US" altLang="en-US" sz="3200">
                <a:latin typeface="Lucida Console" panose="020B0609040504020204" pitchFamily="49" charset="0"/>
              </a:rPr>
              <a:t>CONTOH</a:t>
            </a:r>
          </a:p>
        </p:txBody>
      </p:sp>
      <p:sp>
        <p:nvSpPr>
          <p:cNvPr id="123907" name="Rectangle 3"/>
          <p:cNvSpPr>
            <a:spLocks noChangeArrowheads="1"/>
          </p:cNvSpPr>
          <p:nvPr/>
        </p:nvSpPr>
        <p:spPr bwMode="auto">
          <a:xfrm>
            <a:off x="228600" y="838200"/>
            <a:ext cx="8686800" cy="2235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Lucida Console" panose="020B0609040504020204" pitchFamily="49" charset="0"/>
                <a:cs typeface="Times New Roman" panose="02020603050405020304" pitchFamily="18" charset="0"/>
              </a:rPr>
              <a:t>PT ABC setelah menyampaikan pemberitahuan tertulis menunda jangka waktu penyampaian SPT Tahunan PPh Badan Tahun 2008 (Tahun Takwim) sampai dengan tanggal 30 Juni 2009 dengan perhitungan sementara pajak terutang sebesar Rp100juta dan kredit pajak Rp80juta. Kekurangan pajak (PPh Pasal 29) sebesar Rp20juta dilunasi pada tanggal 25 April 2009.</a:t>
            </a:r>
            <a:r>
              <a:rPr lang="en-GB" altLang="en-US" sz="2000" u="none">
                <a:latin typeface="Lucida Console" panose="020B0609040504020204" pitchFamily="49" charset="0"/>
              </a:rPr>
              <a:t> </a:t>
            </a:r>
          </a:p>
        </p:txBody>
      </p:sp>
      <p:sp>
        <p:nvSpPr>
          <p:cNvPr id="123908" name="Rectangle 4"/>
          <p:cNvSpPr>
            <a:spLocks noChangeArrowheads="1"/>
          </p:cNvSpPr>
          <p:nvPr/>
        </p:nvSpPr>
        <p:spPr bwMode="auto">
          <a:xfrm>
            <a:off x="228600" y="3141663"/>
            <a:ext cx="8686800" cy="13208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Lucida Console" panose="020B0609040504020204" pitchFamily="49" charset="0"/>
                <a:cs typeface="Times New Roman" panose="02020603050405020304" pitchFamily="18" charset="0"/>
              </a:rPr>
              <a:t>PT ABC menyampaikan SPT sesungguhnya pada tanggal 30 Juni 2009 dengan jumlah pajak yang terutang sebesar Rp120juta. Kekurangan pembayaran dilunasi tanggal 28 Juni 2004.</a:t>
            </a:r>
            <a:r>
              <a:rPr lang="en-GB" altLang="en-US" sz="2000" u="none">
                <a:latin typeface="Lucida Console" panose="020B0609040504020204" pitchFamily="49" charset="0"/>
              </a:rPr>
              <a:t> </a:t>
            </a:r>
          </a:p>
        </p:txBody>
      </p:sp>
      <p:sp>
        <p:nvSpPr>
          <p:cNvPr id="123909" name="AutoShape 5"/>
          <p:cNvSpPr>
            <a:spLocks noChangeArrowheads="1"/>
          </p:cNvSpPr>
          <p:nvPr/>
        </p:nvSpPr>
        <p:spPr bwMode="auto">
          <a:xfrm>
            <a:off x="4038600" y="4416425"/>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910" name="Rectangle 6"/>
          <p:cNvSpPr>
            <a:spLocks noChangeArrowheads="1"/>
          </p:cNvSpPr>
          <p:nvPr/>
        </p:nvSpPr>
        <p:spPr bwMode="auto">
          <a:xfrm>
            <a:off x="381000" y="4648200"/>
            <a:ext cx="8382000" cy="1714500"/>
          </a:xfrm>
          <a:prstGeom prst="rect">
            <a:avLst/>
          </a:prstGeom>
          <a:noFill/>
          <a:ln w="381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just"/>
            <a:r>
              <a:rPr lang="en-GB" altLang="en-US" sz="2000" b="1" u="none">
                <a:cs typeface="Times New Roman" panose="02020603050405020304" pitchFamily="18" charset="0"/>
              </a:rPr>
              <a:t>Dari kasus di atas maka PT ABC dikenakan bunga sebesar:</a:t>
            </a:r>
          </a:p>
          <a:p>
            <a:pPr eaLnBrk="0" hangingPunct="0"/>
            <a:r>
              <a:rPr lang="en-GB" altLang="en-US" b="1" u="none">
                <a:solidFill>
                  <a:schemeClr val="accent2"/>
                </a:solidFill>
                <a:cs typeface="Times New Roman" panose="02020603050405020304" pitchFamily="18" charset="0"/>
              </a:rPr>
              <a:t>2% x 2 x Rp20.000.000,00 = Rp800.000,00</a:t>
            </a:r>
          </a:p>
          <a:p>
            <a:pPr algn="l" eaLnBrk="0" hangingPunct="0"/>
            <a:r>
              <a:rPr lang="en-US" altLang="en-US" sz="2000" b="1" u="none">
                <a:cs typeface="Times New Roman" panose="02020603050405020304" pitchFamily="18" charset="0"/>
              </a:rPr>
              <a:t>Jumlah bulan dihitung sejak 1 Mei 2009 – 28 Juni 2009 = 2 bulan.</a:t>
            </a:r>
            <a:r>
              <a:rPr lang="en-GB" altLang="en-US" sz="2000" b="1" u="none"/>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906"/>
                                        </p:tgtEl>
                                        <p:attrNameLst>
                                          <p:attrName>style.visibility</p:attrName>
                                        </p:attrNameLst>
                                      </p:cBhvr>
                                      <p:to>
                                        <p:strVal val="visible"/>
                                      </p:to>
                                    </p:set>
                                    <p:animEffect transition="in" filter="blinds(horizontal)">
                                      <p:cBhvr>
                                        <p:cTn id="7" dur="500"/>
                                        <p:tgtEl>
                                          <p:spTgt spid="123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3907"/>
                                        </p:tgtEl>
                                        <p:attrNameLst>
                                          <p:attrName>style.visibility</p:attrName>
                                        </p:attrNameLst>
                                      </p:cBhvr>
                                      <p:to>
                                        <p:strVal val="visible"/>
                                      </p:to>
                                    </p:set>
                                    <p:animEffect transition="in" filter="wipe(down)">
                                      <p:cBhvr>
                                        <p:cTn id="12" dur="1000"/>
                                        <p:tgtEl>
                                          <p:spTgt spid="1239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3908"/>
                                        </p:tgtEl>
                                        <p:attrNameLst>
                                          <p:attrName>style.visibility</p:attrName>
                                        </p:attrNameLst>
                                      </p:cBhvr>
                                      <p:to>
                                        <p:strVal val="visible"/>
                                      </p:to>
                                    </p:set>
                                    <p:animEffect transition="in" filter="wipe(down)">
                                      <p:cBhvr>
                                        <p:cTn id="17" dur="1000"/>
                                        <p:tgtEl>
                                          <p:spTgt spid="12390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23909"/>
                                        </p:tgtEl>
                                        <p:attrNameLst>
                                          <p:attrName>style.visibility</p:attrName>
                                        </p:attrNameLst>
                                      </p:cBhvr>
                                      <p:to>
                                        <p:strVal val="visible"/>
                                      </p:to>
                                    </p:set>
                                    <p:anim calcmode="lin" valueType="num">
                                      <p:cBhvr additive="base">
                                        <p:cTn id="22" dur="500" fill="hold"/>
                                        <p:tgtEl>
                                          <p:spTgt spid="123909"/>
                                        </p:tgtEl>
                                        <p:attrNameLst>
                                          <p:attrName>ppt_x</p:attrName>
                                        </p:attrNameLst>
                                      </p:cBhvr>
                                      <p:tavLst>
                                        <p:tav tm="0">
                                          <p:val>
                                            <p:strVal val="#ppt_x"/>
                                          </p:val>
                                        </p:tav>
                                        <p:tav tm="100000">
                                          <p:val>
                                            <p:strVal val="#ppt_x"/>
                                          </p:val>
                                        </p:tav>
                                      </p:tavLst>
                                    </p:anim>
                                    <p:anim calcmode="lin" valueType="num">
                                      <p:cBhvr additive="base">
                                        <p:cTn id="23" dur="500" fill="hold"/>
                                        <p:tgtEl>
                                          <p:spTgt spid="123909"/>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23910"/>
                                        </p:tgtEl>
                                        <p:attrNameLst>
                                          <p:attrName>style.visibility</p:attrName>
                                        </p:attrNameLst>
                                      </p:cBhvr>
                                      <p:to>
                                        <p:strVal val="visible"/>
                                      </p:to>
                                    </p:set>
                                    <p:anim calcmode="lin" valueType="num">
                                      <p:cBhvr>
                                        <p:cTn id="28" dur="1000" fill="hold"/>
                                        <p:tgtEl>
                                          <p:spTgt spid="123910"/>
                                        </p:tgtEl>
                                        <p:attrNameLst>
                                          <p:attrName>ppt_w</p:attrName>
                                        </p:attrNameLst>
                                      </p:cBhvr>
                                      <p:tavLst>
                                        <p:tav tm="0">
                                          <p:val>
                                            <p:fltVal val="0"/>
                                          </p:val>
                                        </p:tav>
                                        <p:tav tm="100000">
                                          <p:val>
                                            <p:strVal val="#ppt_w"/>
                                          </p:val>
                                        </p:tav>
                                      </p:tavLst>
                                    </p:anim>
                                    <p:anim calcmode="lin" valueType="num">
                                      <p:cBhvr>
                                        <p:cTn id="29" dur="1000" fill="hold"/>
                                        <p:tgtEl>
                                          <p:spTgt spid="1239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6" grpId="0" animBg="1"/>
      <p:bldP spid="123907" grpId="0" animBg="1"/>
      <p:bldP spid="123908" grpId="0" animBg="1"/>
      <p:bldP spid="123909" grpId="0" animBg="1"/>
      <p:bldP spid="12391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xfrm>
            <a:off x="2232025" y="80963"/>
            <a:ext cx="4500563" cy="468312"/>
          </a:xfrm>
          <a:ln w="38100">
            <a:solidFill>
              <a:schemeClr val="accent2"/>
            </a:solidFill>
            <a:miter lim="800000"/>
            <a:headEnd/>
            <a:tailEnd/>
          </a:ln>
        </p:spPr>
        <p:txBody>
          <a:bodyPr/>
          <a:lstStyle/>
          <a:p>
            <a:r>
              <a:rPr lang="en-US" altLang="en-US" sz="3200" b="1">
                <a:latin typeface="Courier New" panose="02070309020205020404" pitchFamily="49" charset="0"/>
              </a:rPr>
              <a:t>Membetulkan SPT</a:t>
            </a:r>
          </a:p>
        </p:txBody>
      </p:sp>
      <p:sp>
        <p:nvSpPr>
          <p:cNvPr id="306179" name="AutoShape 3"/>
          <p:cNvSpPr>
            <a:spLocks noChangeArrowheads="1"/>
          </p:cNvSpPr>
          <p:nvPr/>
        </p:nvSpPr>
        <p:spPr bwMode="auto">
          <a:xfrm>
            <a:off x="4168775" y="549275"/>
            <a:ext cx="474663" cy="2873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6180" name="Rectangle 4"/>
          <p:cNvSpPr>
            <a:spLocks noChangeArrowheads="1"/>
          </p:cNvSpPr>
          <p:nvPr/>
        </p:nvSpPr>
        <p:spPr bwMode="auto">
          <a:xfrm>
            <a:off x="228600" y="725488"/>
            <a:ext cx="8534400" cy="2867025"/>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id-ID" altLang="en-US" sz="1800" b="1" u="none"/>
              <a:t>Wajib Pajak</a:t>
            </a:r>
            <a:r>
              <a:rPr lang="sv-SE" altLang="en-US" sz="1800" b="1" u="none"/>
              <a:t> dengan kemauan sendiri dapat membetulkan Surat Pemberitahuan yang telah disampaikan dengan menyampaikan pernyataan tertulis, dengan syarat Direktur Jenderal Pajak </a:t>
            </a:r>
            <a:r>
              <a:rPr lang="sv-SE" altLang="en-US" sz="1800" b="1"/>
              <a:t>belum melakukan tindakan pemeriksaan</a:t>
            </a:r>
            <a:r>
              <a:rPr lang="sv-SE" altLang="en-US" sz="1800" b="1" u="none"/>
              <a:t>. </a:t>
            </a:r>
            <a:endParaRPr lang="en-GB" altLang="en-US" sz="1800" b="1" u="none"/>
          </a:p>
          <a:p>
            <a:r>
              <a:rPr lang="en-GB" altLang="en-US" sz="1800" b="1" u="none">
                <a:solidFill>
                  <a:srgbClr val="008000"/>
                </a:solidFill>
              </a:rPr>
              <a:t>(Pasal 8 ayat 1 UU KUP Perubahan)</a:t>
            </a:r>
          </a:p>
          <a:p>
            <a:r>
              <a:rPr lang="sv-SE" altLang="en-US" sz="1800" b="1" u="none"/>
              <a:t>Dalam hal pembetulan Surat Pemberitahuan sebagaimana dimaksud pada ayat (1) menyatakan rugi atau lebih bayar, pembetulan Surat Pemberitahuan harus disampaikan paling lama 2 (dua) tahun sebelum </a:t>
            </a:r>
            <a:r>
              <a:rPr lang="sv-SE" altLang="en-US" sz="1800" b="1"/>
              <a:t>daluwarsa penetapan</a:t>
            </a:r>
            <a:r>
              <a:rPr lang="sv-SE" altLang="en-US" sz="1800" b="1" u="none"/>
              <a:t>.</a:t>
            </a:r>
            <a:r>
              <a:rPr lang="en-US" altLang="en-US" sz="1800" u="none"/>
              <a:t> </a:t>
            </a:r>
          </a:p>
          <a:p>
            <a:r>
              <a:rPr lang="en-GB" altLang="en-US" sz="1800" b="1" u="none">
                <a:solidFill>
                  <a:srgbClr val="008000"/>
                </a:solidFill>
              </a:rPr>
              <a:t>(Pasal 8 ayat 1a UU KUP Perubahan)</a:t>
            </a:r>
          </a:p>
        </p:txBody>
      </p:sp>
      <p:sp>
        <p:nvSpPr>
          <p:cNvPr id="306181" name="Rectangle 5"/>
          <p:cNvSpPr>
            <a:spLocks noChangeArrowheads="1"/>
          </p:cNvSpPr>
          <p:nvPr/>
        </p:nvSpPr>
        <p:spPr bwMode="auto">
          <a:xfrm>
            <a:off x="4211638" y="3644900"/>
            <a:ext cx="4537075" cy="2378075"/>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t>Pasal 13 angka (1) “</a:t>
            </a:r>
            <a:r>
              <a:rPr lang="id-ID" altLang="en-US" sz="2000" b="1"/>
              <a:t>Dalam jangka waktu 5</a:t>
            </a:r>
            <a:r>
              <a:rPr lang="id-ID" altLang="en-US" sz="1800" b="1"/>
              <a:t> (lima) tahun</a:t>
            </a:r>
            <a:r>
              <a:rPr lang="id-ID" altLang="en-US" sz="1800" b="1" u="none"/>
              <a:t> setelah </a:t>
            </a:r>
            <a:r>
              <a:rPr lang="en-US" altLang="en-US" sz="1800" b="1" u="none"/>
              <a:t>s</a:t>
            </a:r>
            <a:r>
              <a:rPr lang="id-ID" altLang="en-US" sz="1800" b="1" u="none"/>
              <a:t>aat terutangnya pajak atau berakhirnya Masa Pajak, bagian Tahun Pajak, atau Tahun Pajak, Direktur Jenderal Pajak dapat menerbitkan Surat Ketetapan Pajak Kurang Bayar</a:t>
            </a:r>
            <a:r>
              <a:rPr lang="en-US" altLang="en-US" sz="1800" b="1" u="none"/>
              <a:t>…”</a:t>
            </a:r>
          </a:p>
        </p:txBody>
      </p:sp>
      <p:sp>
        <p:nvSpPr>
          <p:cNvPr id="306182" name="Line 6"/>
          <p:cNvSpPr>
            <a:spLocks noChangeShapeType="1"/>
          </p:cNvSpPr>
          <p:nvPr/>
        </p:nvSpPr>
        <p:spPr bwMode="auto">
          <a:xfrm>
            <a:off x="6948488" y="3213100"/>
            <a:ext cx="0" cy="576263"/>
          </a:xfrm>
          <a:prstGeom prst="line">
            <a:avLst/>
          </a:prstGeom>
          <a:noFill/>
          <a:ln w="28575">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6185" name="Rectangle 9"/>
          <p:cNvSpPr>
            <a:spLocks noChangeArrowheads="1"/>
          </p:cNvSpPr>
          <p:nvPr/>
        </p:nvSpPr>
        <p:spPr bwMode="auto">
          <a:xfrm>
            <a:off x="250825" y="3716338"/>
            <a:ext cx="3816350" cy="2043112"/>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i="1" u="none"/>
              <a:t>pada saat Surat Pemberitahuan Pemeriksaan Pajak disampaikan kepada Wajib Pajak, wakil, kuasa, pegawai, atau anggota keluarga yang telah dewasa dari Wajib Pajak.</a:t>
            </a:r>
          </a:p>
        </p:txBody>
      </p:sp>
      <p:sp>
        <p:nvSpPr>
          <p:cNvPr id="306186" name="Line 10"/>
          <p:cNvSpPr>
            <a:spLocks noChangeShapeType="1"/>
          </p:cNvSpPr>
          <p:nvPr/>
        </p:nvSpPr>
        <p:spPr bwMode="auto">
          <a:xfrm flipH="1">
            <a:off x="900113" y="1844675"/>
            <a:ext cx="3167062" cy="1944688"/>
          </a:xfrm>
          <a:prstGeom prst="line">
            <a:avLst/>
          </a:prstGeom>
          <a:noFill/>
          <a:ln w="28575">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6187" name="AutoShape 11"/>
          <p:cNvSpPr>
            <a:spLocks noChangeArrowheads="1"/>
          </p:cNvSpPr>
          <p:nvPr/>
        </p:nvSpPr>
        <p:spPr bwMode="auto">
          <a:xfrm>
            <a:off x="323850" y="3500438"/>
            <a:ext cx="144463" cy="43338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06178"/>
                                        </p:tgtEl>
                                        <p:attrNameLst>
                                          <p:attrName>style.visibility</p:attrName>
                                        </p:attrNameLst>
                                      </p:cBhvr>
                                      <p:to>
                                        <p:strVal val="visible"/>
                                      </p:to>
                                    </p:set>
                                    <p:animEffect transition="in" filter="diamond(in)">
                                      <p:cBhvr>
                                        <p:cTn id="7" dur="2000"/>
                                        <p:tgtEl>
                                          <p:spTgt spid="3061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6179"/>
                                        </p:tgtEl>
                                        <p:attrNameLst>
                                          <p:attrName>style.visibility</p:attrName>
                                        </p:attrNameLst>
                                      </p:cBhvr>
                                      <p:to>
                                        <p:strVal val="visible"/>
                                      </p:to>
                                    </p:set>
                                    <p:anim calcmode="lin" valueType="num">
                                      <p:cBhvr additive="base">
                                        <p:cTn id="12" dur="500" fill="hold"/>
                                        <p:tgtEl>
                                          <p:spTgt spid="306179"/>
                                        </p:tgtEl>
                                        <p:attrNameLst>
                                          <p:attrName>ppt_x</p:attrName>
                                        </p:attrNameLst>
                                      </p:cBhvr>
                                      <p:tavLst>
                                        <p:tav tm="0">
                                          <p:val>
                                            <p:strVal val="#ppt_x"/>
                                          </p:val>
                                        </p:tav>
                                        <p:tav tm="100000">
                                          <p:val>
                                            <p:strVal val="#ppt_x"/>
                                          </p:val>
                                        </p:tav>
                                      </p:tavLst>
                                    </p:anim>
                                    <p:anim calcmode="lin" valueType="num">
                                      <p:cBhvr additive="base">
                                        <p:cTn id="13" dur="500" fill="hold"/>
                                        <p:tgtEl>
                                          <p:spTgt spid="306179"/>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06180"/>
                                        </p:tgtEl>
                                        <p:attrNameLst>
                                          <p:attrName>style.visibility</p:attrName>
                                        </p:attrNameLst>
                                      </p:cBhvr>
                                      <p:to>
                                        <p:strVal val="visible"/>
                                      </p:to>
                                    </p:set>
                                    <p:anim calcmode="lin" valueType="num">
                                      <p:cBhvr additive="base">
                                        <p:cTn id="18" dur="1000" fill="hold"/>
                                        <p:tgtEl>
                                          <p:spTgt spid="306180"/>
                                        </p:tgtEl>
                                        <p:attrNameLst>
                                          <p:attrName>ppt_x</p:attrName>
                                        </p:attrNameLst>
                                      </p:cBhvr>
                                      <p:tavLst>
                                        <p:tav tm="0">
                                          <p:val>
                                            <p:strVal val="#ppt_x"/>
                                          </p:val>
                                        </p:tav>
                                        <p:tav tm="100000">
                                          <p:val>
                                            <p:strVal val="#ppt_x"/>
                                          </p:val>
                                        </p:tav>
                                      </p:tavLst>
                                    </p:anim>
                                    <p:anim calcmode="lin" valueType="num">
                                      <p:cBhvr additive="base">
                                        <p:cTn id="19" dur="1000" fill="hold"/>
                                        <p:tgtEl>
                                          <p:spTgt spid="306180"/>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306186"/>
                                        </p:tgtEl>
                                        <p:attrNameLst>
                                          <p:attrName>style.visibility</p:attrName>
                                        </p:attrNameLst>
                                      </p:cBhvr>
                                      <p:to>
                                        <p:strVal val="visible"/>
                                      </p:to>
                                    </p:set>
                                    <p:animEffect transition="in" filter="diamond(in)">
                                      <p:cBhvr>
                                        <p:cTn id="24" dur="2000"/>
                                        <p:tgtEl>
                                          <p:spTgt spid="30618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306185"/>
                                        </p:tgtEl>
                                        <p:attrNameLst>
                                          <p:attrName>style.visibility</p:attrName>
                                        </p:attrNameLst>
                                      </p:cBhvr>
                                      <p:to>
                                        <p:strVal val="visible"/>
                                      </p:to>
                                    </p:set>
                                    <p:anim calcmode="lin" valueType="num">
                                      <p:cBhvr>
                                        <p:cTn id="29" dur="1000" fill="hold"/>
                                        <p:tgtEl>
                                          <p:spTgt spid="306185"/>
                                        </p:tgtEl>
                                        <p:attrNameLst>
                                          <p:attrName>ppt_w</p:attrName>
                                        </p:attrNameLst>
                                      </p:cBhvr>
                                      <p:tavLst>
                                        <p:tav tm="0">
                                          <p:val>
                                            <p:strVal val="#ppt_w*0.70"/>
                                          </p:val>
                                        </p:tav>
                                        <p:tav tm="100000">
                                          <p:val>
                                            <p:strVal val="#ppt_w"/>
                                          </p:val>
                                        </p:tav>
                                      </p:tavLst>
                                    </p:anim>
                                    <p:anim calcmode="lin" valueType="num">
                                      <p:cBhvr>
                                        <p:cTn id="30" dur="1000" fill="hold"/>
                                        <p:tgtEl>
                                          <p:spTgt spid="306185"/>
                                        </p:tgtEl>
                                        <p:attrNameLst>
                                          <p:attrName>ppt_h</p:attrName>
                                        </p:attrNameLst>
                                      </p:cBhvr>
                                      <p:tavLst>
                                        <p:tav tm="0">
                                          <p:val>
                                            <p:strVal val="#ppt_h"/>
                                          </p:val>
                                        </p:tav>
                                        <p:tav tm="100000">
                                          <p:val>
                                            <p:strVal val="#ppt_h"/>
                                          </p:val>
                                        </p:tav>
                                      </p:tavLst>
                                    </p:anim>
                                    <p:animEffect transition="in" filter="fade">
                                      <p:cBhvr>
                                        <p:cTn id="31" dur="1000"/>
                                        <p:tgtEl>
                                          <p:spTgt spid="30618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306187"/>
                                        </p:tgtEl>
                                        <p:attrNameLst>
                                          <p:attrName>style.visibility</p:attrName>
                                        </p:attrNameLst>
                                      </p:cBhvr>
                                      <p:to>
                                        <p:strVal val="visible"/>
                                      </p:to>
                                    </p:set>
                                    <p:anim calcmode="lin" valueType="num">
                                      <p:cBhvr>
                                        <p:cTn id="36" dur="1000" fill="hold"/>
                                        <p:tgtEl>
                                          <p:spTgt spid="306187"/>
                                        </p:tgtEl>
                                        <p:attrNameLst>
                                          <p:attrName>ppt_w</p:attrName>
                                        </p:attrNameLst>
                                      </p:cBhvr>
                                      <p:tavLst>
                                        <p:tav tm="0">
                                          <p:val>
                                            <p:strVal val="#ppt_w*0.70"/>
                                          </p:val>
                                        </p:tav>
                                        <p:tav tm="100000">
                                          <p:val>
                                            <p:strVal val="#ppt_w"/>
                                          </p:val>
                                        </p:tav>
                                      </p:tavLst>
                                    </p:anim>
                                    <p:anim calcmode="lin" valueType="num">
                                      <p:cBhvr>
                                        <p:cTn id="37" dur="1000" fill="hold"/>
                                        <p:tgtEl>
                                          <p:spTgt spid="306187"/>
                                        </p:tgtEl>
                                        <p:attrNameLst>
                                          <p:attrName>ppt_h</p:attrName>
                                        </p:attrNameLst>
                                      </p:cBhvr>
                                      <p:tavLst>
                                        <p:tav tm="0">
                                          <p:val>
                                            <p:strVal val="#ppt_h"/>
                                          </p:val>
                                        </p:tav>
                                        <p:tav tm="100000">
                                          <p:val>
                                            <p:strVal val="#ppt_h"/>
                                          </p:val>
                                        </p:tav>
                                      </p:tavLst>
                                    </p:anim>
                                    <p:animEffect transition="in" filter="fade">
                                      <p:cBhvr>
                                        <p:cTn id="38" dur="1000"/>
                                        <p:tgtEl>
                                          <p:spTgt spid="30618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306182"/>
                                        </p:tgtEl>
                                        <p:attrNameLst>
                                          <p:attrName>style.visibility</p:attrName>
                                        </p:attrNameLst>
                                      </p:cBhvr>
                                      <p:to>
                                        <p:strVal val="visible"/>
                                      </p:to>
                                    </p:set>
                                    <p:anim calcmode="lin" valueType="num">
                                      <p:cBhvr>
                                        <p:cTn id="43" dur="1000" fill="hold"/>
                                        <p:tgtEl>
                                          <p:spTgt spid="306182"/>
                                        </p:tgtEl>
                                        <p:attrNameLst>
                                          <p:attrName>ppt_w</p:attrName>
                                        </p:attrNameLst>
                                      </p:cBhvr>
                                      <p:tavLst>
                                        <p:tav tm="0">
                                          <p:val>
                                            <p:strVal val="#ppt_w*0.70"/>
                                          </p:val>
                                        </p:tav>
                                        <p:tav tm="100000">
                                          <p:val>
                                            <p:strVal val="#ppt_w"/>
                                          </p:val>
                                        </p:tav>
                                      </p:tavLst>
                                    </p:anim>
                                    <p:anim calcmode="lin" valueType="num">
                                      <p:cBhvr>
                                        <p:cTn id="44" dur="1000" fill="hold"/>
                                        <p:tgtEl>
                                          <p:spTgt spid="306182"/>
                                        </p:tgtEl>
                                        <p:attrNameLst>
                                          <p:attrName>ppt_h</p:attrName>
                                        </p:attrNameLst>
                                      </p:cBhvr>
                                      <p:tavLst>
                                        <p:tav tm="0">
                                          <p:val>
                                            <p:strVal val="#ppt_h"/>
                                          </p:val>
                                        </p:tav>
                                        <p:tav tm="100000">
                                          <p:val>
                                            <p:strVal val="#ppt_h"/>
                                          </p:val>
                                        </p:tav>
                                      </p:tavLst>
                                    </p:anim>
                                    <p:animEffect transition="in" filter="fade">
                                      <p:cBhvr>
                                        <p:cTn id="45" dur="1000"/>
                                        <p:tgtEl>
                                          <p:spTgt spid="30618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3" presetClass="entr" presetSubtype="16" fill="hold" grpId="0" nodeType="clickEffect">
                                  <p:stCondLst>
                                    <p:cond delay="0"/>
                                  </p:stCondLst>
                                  <p:childTnLst>
                                    <p:set>
                                      <p:cBhvr>
                                        <p:cTn id="49" dur="1" fill="hold">
                                          <p:stCondLst>
                                            <p:cond delay="0"/>
                                          </p:stCondLst>
                                        </p:cTn>
                                        <p:tgtEl>
                                          <p:spTgt spid="306181"/>
                                        </p:tgtEl>
                                        <p:attrNameLst>
                                          <p:attrName>style.visibility</p:attrName>
                                        </p:attrNameLst>
                                      </p:cBhvr>
                                      <p:to>
                                        <p:strVal val="visible"/>
                                      </p:to>
                                    </p:set>
                                    <p:anim calcmode="lin" valueType="num">
                                      <p:cBhvr>
                                        <p:cTn id="50" dur="500" fill="hold"/>
                                        <p:tgtEl>
                                          <p:spTgt spid="306181"/>
                                        </p:tgtEl>
                                        <p:attrNameLst>
                                          <p:attrName>ppt_w</p:attrName>
                                        </p:attrNameLst>
                                      </p:cBhvr>
                                      <p:tavLst>
                                        <p:tav tm="0">
                                          <p:val>
                                            <p:fltVal val="0"/>
                                          </p:val>
                                        </p:tav>
                                        <p:tav tm="100000">
                                          <p:val>
                                            <p:strVal val="#ppt_w"/>
                                          </p:val>
                                        </p:tav>
                                      </p:tavLst>
                                    </p:anim>
                                    <p:anim calcmode="lin" valueType="num">
                                      <p:cBhvr>
                                        <p:cTn id="51" dur="500" fill="hold"/>
                                        <p:tgtEl>
                                          <p:spTgt spid="30618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78" grpId="0" animBg="1"/>
      <p:bldP spid="306179" grpId="0" animBg="1"/>
      <p:bldP spid="306180" grpId="0" animBg="1"/>
      <p:bldP spid="306181" grpId="0" animBg="1"/>
      <p:bldP spid="306182" grpId="0" animBg="1"/>
      <p:bldP spid="306185" grpId="0" animBg="1"/>
      <p:bldP spid="306186" grpId="0" animBg="1"/>
      <p:bldP spid="30618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a:xfrm>
            <a:off x="250825" y="44450"/>
            <a:ext cx="8642350" cy="360363"/>
          </a:xfrm>
          <a:ln w="38100">
            <a:solidFill>
              <a:schemeClr val="accent2"/>
            </a:solidFill>
            <a:miter lim="800000"/>
            <a:headEnd/>
            <a:tailEnd/>
          </a:ln>
        </p:spPr>
        <p:txBody>
          <a:bodyPr/>
          <a:lstStyle/>
          <a:p>
            <a:r>
              <a:rPr lang="en-US" altLang="en-US" sz="2400" b="1">
                <a:latin typeface="Courier New" panose="02070309020205020404" pitchFamily="49" charset="0"/>
              </a:rPr>
              <a:t>Akibat administratif pembetulan SPT Tahunan</a:t>
            </a:r>
          </a:p>
        </p:txBody>
      </p:sp>
      <p:sp>
        <p:nvSpPr>
          <p:cNvPr id="307203" name="Rectangle 3"/>
          <p:cNvSpPr>
            <a:spLocks noChangeArrowheads="1"/>
          </p:cNvSpPr>
          <p:nvPr/>
        </p:nvSpPr>
        <p:spPr bwMode="auto">
          <a:xfrm>
            <a:off x="147638" y="620713"/>
            <a:ext cx="8888412" cy="185420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id-ID" altLang="en-US" sz="1800" b="1" u="none"/>
              <a:t>Dalam hal Wajib Pajak membetulkan sendiri </a:t>
            </a:r>
            <a:r>
              <a:rPr lang="id-ID" altLang="en-US" sz="1800" b="1">
                <a:solidFill>
                  <a:schemeClr val="accent2"/>
                </a:solidFill>
              </a:rPr>
              <a:t>Surat Pemberitahuan Tahunan</a:t>
            </a:r>
            <a:r>
              <a:rPr lang="id-ID" altLang="en-US" sz="1800" b="1" u="none"/>
              <a:t> yang mengakibatkan utang pajak menjadi lebih besar, kepadanya dikenai sanksi administrasi berupa bunga sebesar 2% (dua persen) per bulan atas jumlah pajak yang kurang dibayar, </a:t>
            </a:r>
            <a:r>
              <a:rPr lang="id-ID" altLang="en-US" sz="1800" b="1"/>
              <a:t>dihitung sejak saat penyampaian Surat Pemberitahuan berakhir sampai dengan tanggal pembayaran</a:t>
            </a:r>
            <a:r>
              <a:rPr lang="id-ID" altLang="en-US" sz="1800" b="1" u="none"/>
              <a:t>, dan bagian dari bulan dihitung penuh 1 (satu) bulan. </a:t>
            </a:r>
            <a:r>
              <a:rPr lang="en-US" altLang="en-US" sz="1800" b="1" u="none">
                <a:solidFill>
                  <a:srgbClr val="008000"/>
                </a:solidFill>
                <a:cs typeface="Times New Roman" panose="02020603050405020304" pitchFamily="18" charset="0"/>
              </a:rPr>
              <a:t>(Pasal 8 ayat 2 UU KUP)</a:t>
            </a:r>
            <a:r>
              <a:rPr lang="en-US" altLang="en-US" sz="1800" b="1" u="none">
                <a:solidFill>
                  <a:schemeClr val="tx2"/>
                </a:solidFill>
              </a:rPr>
              <a:t> </a:t>
            </a:r>
          </a:p>
        </p:txBody>
      </p:sp>
      <p:sp>
        <p:nvSpPr>
          <p:cNvPr id="307204" name="AutoShape 4"/>
          <p:cNvSpPr>
            <a:spLocks noChangeArrowheads="1"/>
          </p:cNvSpPr>
          <p:nvPr/>
        </p:nvSpPr>
        <p:spPr bwMode="auto">
          <a:xfrm>
            <a:off x="4183063" y="404813"/>
            <a:ext cx="533400" cy="287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208" name="Rectangle 8"/>
          <p:cNvSpPr>
            <a:spLocks noChangeArrowheads="1"/>
          </p:cNvSpPr>
          <p:nvPr/>
        </p:nvSpPr>
        <p:spPr bwMode="auto">
          <a:xfrm>
            <a:off x="152400" y="2608263"/>
            <a:ext cx="1395413" cy="388937"/>
          </a:xfrm>
          <a:prstGeom prst="rect">
            <a:avLst/>
          </a:prstGeom>
          <a:noFill/>
          <a:ln w="190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en-US" altLang="en-US" sz="2000" u="none">
                <a:latin typeface="Lucida Console" panose="020B0609040504020204" pitchFamily="49" charset="0"/>
              </a:rPr>
              <a:t>CONTOH</a:t>
            </a:r>
          </a:p>
        </p:txBody>
      </p:sp>
      <p:sp>
        <p:nvSpPr>
          <p:cNvPr id="307209" name="Rectangle 9"/>
          <p:cNvSpPr>
            <a:spLocks noChangeArrowheads="1"/>
          </p:cNvSpPr>
          <p:nvPr/>
        </p:nvSpPr>
        <p:spPr bwMode="auto">
          <a:xfrm>
            <a:off x="228600" y="3138488"/>
            <a:ext cx="8686800" cy="17494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cs typeface="Times New Roman" panose="02020603050405020304" pitchFamily="18" charset="0"/>
              </a:rPr>
              <a:t>PT ABC membetulkan sendiri SPT Tahunan PPh Tahun 2008 pada tanggal 20 Februari 2010, yang semula menyatakan jumlah pajak terutang sebesar Rp100juta dan kredit pajak sebesar Rp80juta, dibetulkan seharusnya jumlah pajak terutang sebesar Rp130juta dan kredit pajak tetap. Kekurangan pembayaran pajak sebesar Rp30juta dibayar pada tanggal 18 Februari 2010.</a:t>
            </a:r>
            <a:endParaRPr lang="en-GB" altLang="en-US" sz="1800" b="1" u="none"/>
          </a:p>
        </p:txBody>
      </p:sp>
      <p:sp>
        <p:nvSpPr>
          <p:cNvPr id="307210" name="Rectangle 10"/>
          <p:cNvSpPr>
            <a:spLocks noChangeArrowheads="1"/>
          </p:cNvSpPr>
          <p:nvPr/>
        </p:nvSpPr>
        <p:spPr bwMode="auto">
          <a:xfrm>
            <a:off x="381000" y="5027613"/>
            <a:ext cx="8382000" cy="1714500"/>
          </a:xfrm>
          <a:prstGeom prst="rect">
            <a:avLst/>
          </a:prstGeom>
          <a:noFill/>
          <a:ln w="381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just"/>
            <a:r>
              <a:rPr lang="en-GB" altLang="en-US" sz="2000" b="1" u="none">
                <a:cs typeface="Times New Roman" panose="02020603050405020304" pitchFamily="18" charset="0"/>
              </a:rPr>
              <a:t>Dari kasus di atas maka PT ABC dikenai sanksi administrasi berupa bunga sebesar:</a:t>
            </a:r>
          </a:p>
          <a:p>
            <a:pPr eaLnBrk="0" hangingPunct="0"/>
            <a:r>
              <a:rPr lang="en-GB" altLang="en-US" b="1" u="none">
                <a:solidFill>
                  <a:schemeClr val="accent2"/>
                </a:solidFill>
                <a:cs typeface="Times New Roman" panose="02020603050405020304" pitchFamily="18" charset="0"/>
              </a:rPr>
              <a:t>2% x 10 x Rp30.000.000,00 = Rp6.000.000,00</a:t>
            </a:r>
          </a:p>
          <a:p>
            <a:pPr algn="l" eaLnBrk="0" hangingPunct="0"/>
            <a:r>
              <a:rPr lang="en-US" altLang="en-US" sz="2000" b="1" u="none">
                <a:cs typeface="Times New Roman" panose="02020603050405020304" pitchFamily="18" charset="0"/>
              </a:rPr>
              <a:t>Jumlah bulan dihitung sejak 1 Mei 2009 – 20 Februari 2010 = 10 bulan.</a:t>
            </a:r>
            <a:r>
              <a:rPr lang="en-GB" altLang="en-US" sz="2000" b="1" u="none"/>
              <a:t> </a:t>
            </a:r>
          </a:p>
        </p:txBody>
      </p:sp>
      <p:sp>
        <p:nvSpPr>
          <p:cNvPr id="307211" name="AutoShape 11"/>
          <p:cNvSpPr>
            <a:spLocks noChangeArrowheads="1"/>
          </p:cNvSpPr>
          <p:nvPr/>
        </p:nvSpPr>
        <p:spPr bwMode="auto">
          <a:xfrm>
            <a:off x="7019925" y="4724400"/>
            <a:ext cx="360363" cy="433388"/>
          </a:xfrm>
          <a:prstGeom prst="downArrow">
            <a:avLst>
              <a:gd name="adj1" fmla="val 50000"/>
              <a:gd name="adj2" fmla="val 3006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07202"/>
                                        </p:tgtEl>
                                        <p:attrNameLst>
                                          <p:attrName>style.visibility</p:attrName>
                                        </p:attrNameLst>
                                      </p:cBhvr>
                                      <p:to>
                                        <p:strVal val="visible"/>
                                      </p:to>
                                    </p:set>
                                    <p:animEffect transition="in" filter="diamond(in)">
                                      <p:cBhvr>
                                        <p:cTn id="7" dur="2000"/>
                                        <p:tgtEl>
                                          <p:spTgt spid="3072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7204"/>
                                        </p:tgtEl>
                                        <p:attrNameLst>
                                          <p:attrName>style.visibility</p:attrName>
                                        </p:attrNameLst>
                                      </p:cBhvr>
                                      <p:to>
                                        <p:strVal val="visible"/>
                                      </p:to>
                                    </p:set>
                                    <p:anim calcmode="lin" valueType="num">
                                      <p:cBhvr additive="base">
                                        <p:cTn id="12" dur="500" fill="hold"/>
                                        <p:tgtEl>
                                          <p:spTgt spid="307204"/>
                                        </p:tgtEl>
                                        <p:attrNameLst>
                                          <p:attrName>ppt_x</p:attrName>
                                        </p:attrNameLst>
                                      </p:cBhvr>
                                      <p:tavLst>
                                        <p:tav tm="0">
                                          <p:val>
                                            <p:strVal val="#ppt_x"/>
                                          </p:val>
                                        </p:tav>
                                        <p:tav tm="100000">
                                          <p:val>
                                            <p:strVal val="#ppt_x"/>
                                          </p:val>
                                        </p:tav>
                                      </p:tavLst>
                                    </p:anim>
                                    <p:anim calcmode="lin" valueType="num">
                                      <p:cBhvr additive="base">
                                        <p:cTn id="13" dur="500" fill="hold"/>
                                        <p:tgtEl>
                                          <p:spTgt spid="307204"/>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07203"/>
                                        </p:tgtEl>
                                        <p:attrNameLst>
                                          <p:attrName>style.visibility</p:attrName>
                                        </p:attrNameLst>
                                      </p:cBhvr>
                                      <p:to>
                                        <p:strVal val="visible"/>
                                      </p:to>
                                    </p:set>
                                    <p:animEffect transition="in" filter="wipe(down)">
                                      <p:cBhvr>
                                        <p:cTn id="18" dur="1000"/>
                                        <p:tgtEl>
                                          <p:spTgt spid="30720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07208"/>
                                        </p:tgtEl>
                                        <p:attrNameLst>
                                          <p:attrName>style.visibility</p:attrName>
                                        </p:attrNameLst>
                                      </p:cBhvr>
                                      <p:to>
                                        <p:strVal val="visible"/>
                                      </p:to>
                                    </p:set>
                                    <p:anim calcmode="lin" valueType="num">
                                      <p:cBhvr additive="base">
                                        <p:cTn id="23" dur="500" fill="hold"/>
                                        <p:tgtEl>
                                          <p:spTgt spid="307208"/>
                                        </p:tgtEl>
                                        <p:attrNameLst>
                                          <p:attrName>ppt_x</p:attrName>
                                        </p:attrNameLst>
                                      </p:cBhvr>
                                      <p:tavLst>
                                        <p:tav tm="0">
                                          <p:val>
                                            <p:strVal val="#ppt_x"/>
                                          </p:val>
                                        </p:tav>
                                        <p:tav tm="100000">
                                          <p:val>
                                            <p:strVal val="#ppt_x"/>
                                          </p:val>
                                        </p:tav>
                                      </p:tavLst>
                                    </p:anim>
                                    <p:anim calcmode="lin" valueType="num">
                                      <p:cBhvr additive="base">
                                        <p:cTn id="24" dur="500" fill="hold"/>
                                        <p:tgtEl>
                                          <p:spTgt spid="307208"/>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307209"/>
                                        </p:tgtEl>
                                        <p:attrNameLst>
                                          <p:attrName>style.visibility</p:attrName>
                                        </p:attrNameLst>
                                      </p:cBhvr>
                                      <p:to>
                                        <p:strVal val="visible"/>
                                      </p:to>
                                    </p:set>
                                    <p:animEffect transition="in" filter="checkerboard(across)">
                                      <p:cBhvr>
                                        <p:cTn id="29" dur="1000"/>
                                        <p:tgtEl>
                                          <p:spTgt spid="307209"/>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07211"/>
                                        </p:tgtEl>
                                        <p:attrNameLst>
                                          <p:attrName>style.visibility</p:attrName>
                                        </p:attrNameLst>
                                      </p:cBhvr>
                                      <p:to>
                                        <p:strVal val="visible"/>
                                      </p:to>
                                    </p:set>
                                    <p:anim calcmode="lin" valueType="num">
                                      <p:cBhvr additive="base">
                                        <p:cTn id="34" dur="500" fill="hold"/>
                                        <p:tgtEl>
                                          <p:spTgt spid="307211"/>
                                        </p:tgtEl>
                                        <p:attrNameLst>
                                          <p:attrName>ppt_x</p:attrName>
                                        </p:attrNameLst>
                                      </p:cBhvr>
                                      <p:tavLst>
                                        <p:tav tm="0">
                                          <p:val>
                                            <p:strVal val="#ppt_x"/>
                                          </p:val>
                                        </p:tav>
                                        <p:tav tm="100000">
                                          <p:val>
                                            <p:strVal val="#ppt_x"/>
                                          </p:val>
                                        </p:tav>
                                      </p:tavLst>
                                    </p:anim>
                                    <p:anim calcmode="lin" valueType="num">
                                      <p:cBhvr additive="base">
                                        <p:cTn id="35" dur="500" fill="hold"/>
                                        <p:tgtEl>
                                          <p:spTgt spid="307211"/>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307210"/>
                                        </p:tgtEl>
                                        <p:attrNameLst>
                                          <p:attrName>style.visibility</p:attrName>
                                        </p:attrNameLst>
                                      </p:cBhvr>
                                      <p:to>
                                        <p:strVal val="visible"/>
                                      </p:to>
                                    </p:set>
                                    <p:animEffect transition="in" filter="checkerboard(across)">
                                      <p:cBhvr>
                                        <p:cTn id="40" dur="1000"/>
                                        <p:tgtEl>
                                          <p:spTgt spid="307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2" grpId="0" animBg="1"/>
      <p:bldP spid="307203" grpId="0" animBg="1"/>
      <p:bldP spid="307204" grpId="0" animBg="1"/>
      <p:bldP spid="307208" grpId="0" animBg="1"/>
      <p:bldP spid="307209" grpId="0" animBg="1"/>
      <p:bldP spid="307210" grpId="0" animBg="1"/>
      <p:bldP spid="30721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a:xfrm>
            <a:off x="827088" y="44450"/>
            <a:ext cx="7993062" cy="431800"/>
          </a:xfrm>
          <a:ln w="38100">
            <a:solidFill>
              <a:schemeClr val="accent2"/>
            </a:solidFill>
            <a:miter lim="800000"/>
            <a:headEnd/>
            <a:tailEnd/>
          </a:ln>
        </p:spPr>
        <p:txBody>
          <a:bodyPr/>
          <a:lstStyle/>
          <a:p>
            <a:r>
              <a:rPr lang="en-US" altLang="en-US" sz="2400" b="1">
                <a:latin typeface="Courier New" panose="02070309020205020404" pitchFamily="49" charset="0"/>
              </a:rPr>
              <a:t>Akibat administratif pembetulan SPT Masa</a:t>
            </a:r>
          </a:p>
        </p:txBody>
      </p:sp>
      <p:sp>
        <p:nvSpPr>
          <p:cNvPr id="308228" name="AutoShape 4"/>
          <p:cNvSpPr>
            <a:spLocks noChangeArrowheads="1"/>
          </p:cNvSpPr>
          <p:nvPr/>
        </p:nvSpPr>
        <p:spPr bwMode="auto">
          <a:xfrm>
            <a:off x="4183063" y="404813"/>
            <a:ext cx="533400" cy="287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229" name="Rectangle 5"/>
          <p:cNvSpPr>
            <a:spLocks noChangeArrowheads="1"/>
          </p:cNvSpPr>
          <p:nvPr/>
        </p:nvSpPr>
        <p:spPr bwMode="auto">
          <a:xfrm>
            <a:off x="179388" y="638175"/>
            <a:ext cx="8812212" cy="185420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id-ID" altLang="en-US" sz="1800" b="1" u="none"/>
              <a:t>Dalam hal Wajib Pajak membetulkan sendiri </a:t>
            </a:r>
            <a:r>
              <a:rPr lang="id-ID" altLang="en-US" sz="1800" b="1">
                <a:solidFill>
                  <a:srgbClr val="990000"/>
                </a:solidFill>
              </a:rPr>
              <a:t>Surat Pemberitahuan Masa</a:t>
            </a:r>
            <a:r>
              <a:rPr lang="id-ID" altLang="en-US" sz="1800" b="1" u="none"/>
              <a:t> yang mengakibatkan utang pajak menjadi lebih besar, kepadanya dikenai sanksi administrasi berupa bunga sebesar 2% (dua persen) per bulan atas jumlah pajak yang kurang dibayar, </a:t>
            </a:r>
            <a:r>
              <a:rPr lang="id-ID" altLang="en-US" sz="1800" b="1"/>
              <a:t>dihitung sejak jatuh tempo pembayaran sampai dengan tanggal pembayaran</a:t>
            </a:r>
            <a:r>
              <a:rPr lang="id-ID" altLang="en-US" sz="1800" b="1" u="none"/>
              <a:t>, dan bagian dari bulan dihitung penuh 1 (satu) bulan. </a:t>
            </a:r>
            <a:r>
              <a:rPr lang="en-US" altLang="en-US" sz="1800" b="1" u="none">
                <a:solidFill>
                  <a:srgbClr val="008000"/>
                </a:solidFill>
              </a:rPr>
              <a:t>(Pasal 8 ayat 2a UU KUP)</a:t>
            </a:r>
            <a:endParaRPr lang="en-GB" altLang="en-US" sz="1800" b="1" u="none">
              <a:solidFill>
                <a:srgbClr val="008000"/>
              </a:solidFill>
            </a:endParaRPr>
          </a:p>
        </p:txBody>
      </p:sp>
      <p:sp>
        <p:nvSpPr>
          <p:cNvPr id="308230" name="Rectangle 6"/>
          <p:cNvSpPr>
            <a:spLocks noChangeArrowheads="1"/>
          </p:cNvSpPr>
          <p:nvPr/>
        </p:nvSpPr>
        <p:spPr bwMode="auto">
          <a:xfrm>
            <a:off x="152400" y="2535238"/>
            <a:ext cx="1395413" cy="388937"/>
          </a:xfrm>
          <a:prstGeom prst="rect">
            <a:avLst/>
          </a:prstGeom>
          <a:noFill/>
          <a:ln w="190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en-US" altLang="en-US" sz="2000" u="none">
                <a:latin typeface="Lucida Console" panose="020B0609040504020204" pitchFamily="49" charset="0"/>
              </a:rPr>
              <a:t>CONTOH</a:t>
            </a:r>
          </a:p>
        </p:txBody>
      </p:sp>
      <p:sp>
        <p:nvSpPr>
          <p:cNvPr id="308231" name="Rectangle 7"/>
          <p:cNvSpPr>
            <a:spLocks noChangeArrowheads="1"/>
          </p:cNvSpPr>
          <p:nvPr/>
        </p:nvSpPr>
        <p:spPr bwMode="auto">
          <a:xfrm>
            <a:off x="228600" y="2989263"/>
            <a:ext cx="8686800" cy="202406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cs typeface="Times New Roman" panose="02020603050405020304" pitchFamily="18" charset="0"/>
              </a:rPr>
              <a:t>PT ABC membetulkan sendiri SPT Masa PPN Masa Januari 2008 pada tanggal 20 November 2008, yang semula menyatakan jumlah Pajak Keluaran yang harus dipungut sendiri sebesar Rp100juta dan kredit pajak Rp80juta, dibetulkan seharusnya jumlah Pajak Keluaran yang harus dipungut sendiri sebesar Rp130juta dan kredit pajak tetap. Kekurangan pembayaran pajak sebesar Rp30juta dibayar pada tanggal 18 November 2008.</a:t>
            </a:r>
            <a:endParaRPr lang="en-GB" altLang="en-US" sz="1800" b="1" u="none"/>
          </a:p>
        </p:txBody>
      </p:sp>
      <p:sp>
        <p:nvSpPr>
          <p:cNvPr id="308232" name="Rectangle 8"/>
          <p:cNvSpPr>
            <a:spLocks noChangeArrowheads="1"/>
          </p:cNvSpPr>
          <p:nvPr/>
        </p:nvSpPr>
        <p:spPr bwMode="auto">
          <a:xfrm>
            <a:off x="381000" y="5099050"/>
            <a:ext cx="8382000" cy="1714500"/>
          </a:xfrm>
          <a:prstGeom prst="rect">
            <a:avLst/>
          </a:prstGeom>
          <a:noFill/>
          <a:ln w="381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just"/>
            <a:r>
              <a:rPr lang="en-GB" altLang="en-US" sz="2000" b="1" u="none">
                <a:cs typeface="Times New Roman" panose="02020603050405020304" pitchFamily="18" charset="0"/>
              </a:rPr>
              <a:t>Dari kasus di atas maka PT ABC dikenai sanksi administrasi berupa bunga sebesar:</a:t>
            </a:r>
          </a:p>
          <a:p>
            <a:pPr eaLnBrk="0" hangingPunct="0"/>
            <a:r>
              <a:rPr lang="en-GB" altLang="en-US" b="1" u="none">
                <a:solidFill>
                  <a:schemeClr val="accent2"/>
                </a:solidFill>
                <a:cs typeface="Times New Roman" panose="02020603050405020304" pitchFamily="18" charset="0"/>
              </a:rPr>
              <a:t>2% x 10 x Rp30.000.000,00 = Rp6.000.000,00</a:t>
            </a:r>
          </a:p>
          <a:p>
            <a:pPr algn="l" eaLnBrk="0" hangingPunct="0"/>
            <a:r>
              <a:rPr lang="en-US" altLang="en-US" sz="2000" b="1" u="none">
                <a:cs typeface="Times New Roman" panose="02020603050405020304" pitchFamily="18" charset="0"/>
              </a:rPr>
              <a:t>Jumlah bulan dihitung sejak 16 Februari 2008 – 18 November 2008 = 10 bulan.</a:t>
            </a:r>
            <a:r>
              <a:rPr lang="en-GB" altLang="en-US" sz="2000" b="1" u="none"/>
              <a:t> </a:t>
            </a:r>
          </a:p>
        </p:txBody>
      </p:sp>
      <p:sp>
        <p:nvSpPr>
          <p:cNvPr id="308233" name="AutoShape 9"/>
          <p:cNvSpPr>
            <a:spLocks noChangeArrowheads="1"/>
          </p:cNvSpPr>
          <p:nvPr/>
        </p:nvSpPr>
        <p:spPr bwMode="auto">
          <a:xfrm>
            <a:off x="8101013" y="4868863"/>
            <a:ext cx="431800" cy="36036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08226"/>
                                        </p:tgtEl>
                                        <p:attrNameLst>
                                          <p:attrName>style.visibility</p:attrName>
                                        </p:attrNameLst>
                                      </p:cBhvr>
                                      <p:to>
                                        <p:strVal val="visible"/>
                                      </p:to>
                                    </p:set>
                                    <p:animEffect transition="in" filter="diamond(in)">
                                      <p:cBhvr>
                                        <p:cTn id="7" dur="2000"/>
                                        <p:tgtEl>
                                          <p:spTgt spid="3082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8228"/>
                                        </p:tgtEl>
                                        <p:attrNameLst>
                                          <p:attrName>style.visibility</p:attrName>
                                        </p:attrNameLst>
                                      </p:cBhvr>
                                      <p:to>
                                        <p:strVal val="visible"/>
                                      </p:to>
                                    </p:set>
                                    <p:anim calcmode="lin" valueType="num">
                                      <p:cBhvr additive="base">
                                        <p:cTn id="12" dur="500" fill="hold"/>
                                        <p:tgtEl>
                                          <p:spTgt spid="308228"/>
                                        </p:tgtEl>
                                        <p:attrNameLst>
                                          <p:attrName>ppt_x</p:attrName>
                                        </p:attrNameLst>
                                      </p:cBhvr>
                                      <p:tavLst>
                                        <p:tav tm="0">
                                          <p:val>
                                            <p:strVal val="#ppt_x"/>
                                          </p:val>
                                        </p:tav>
                                        <p:tav tm="100000">
                                          <p:val>
                                            <p:strVal val="#ppt_x"/>
                                          </p:val>
                                        </p:tav>
                                      </p:tavLst>
                                    </p:anim>
                                    <p:anim calcmode="lin" valueType="num">
                                      <p:cBhvr additive="base">
                                        <p:cTn id="13" dur="500" fill="hold"/>
                                        <p:tgtEl>
                                          <p:spTgt spid="308228"/>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308229"/>
                                        </p:tgtEl>
                                        <p:attrNameLst>
                                          <p:attrName>style.visibility</p:attrName>
                                        </p:attrNameLst>
                                      </p:cBhvr>
                                      <p:to>
                                        <p:strVal val="visible"/>
                                      </p:to>
                                    </p:set>
                                    <p:animEffect transition="in" filter="diamond(in)">
                                      <p:cBhvr>
                                        <p:cTn id="18" dur="2000"/>
                                        <p:tgtEl>
                                          <p:spTgt spid="30822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08230"/>
                                        </p:tgtEl>
                                        <p:attrNameLst>
                                          <p:attrName>style.visibility</p:attrName>
                                        </p:attrNameLst>
                                      </p:cBhvr>
                                      <p:to>
                                        <p:strVal val="visible"/>
                                      </p:to>
                                    </p:set>
                                    <p:anim calcmode="lin" valueType="num">
                                      <p:cBhvr additive="base">
                                        <p:cTn id="23" dur="500" fill="hold"/>
                                        <p:tgtEl>
                                          <p:spTgt spid="308230"/>
                                        </p:tgtEl>
                                        <p:attrNameLst>
                                          <p:attrName>ppt_x</p:attrName>
                                        </p:attrNameLst>
                                      </p:cBhvr>
                                      <p:tavLst>
                                        <p:tav tm="0">
                                          <p:val>
                                            <p:strVal val="#ppt_x"/>
                                          </p:val>
                                        </p:tav>
                                        <p:tav tm="100000">
                                          <p:val>
                                            <p:strVal val="#ppt_x"/>
                                          </p:val>
                                        </p:tav>
                                      </p:tavLst>
                                    </p:anim>
                                    <p:anim calcmode="lin" valueType="num">
                                      <p:cBhvr additive="base">
                                        <p:cTn id="24" dur="500" fill="hold"/>
                                        <p:tgtEl>
                                          <p:spTgt spid="308230"/>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308231"/>
                                        </p:tgtEl>
                                        <p:attrNameLst>
                                          <p:attrName>style.visibility</p:attrName>
                                        </p:attrNameLst>
                                      </p:cBhvr>
                                      <p:to>
                                        <p:strVal val="visible"/>
                                      </p:to>
                                    </p:set>
                                    <p:animEffect transition="in" filter="box(in)">
                                      <p:cBhvr>
                                        <p:cTn id="29" dur="1000"/>
                                        <p:tgtEl>
                                          <p:spTgt spid="308231"/>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08233"/>
                                        </p:tgtEl>
                                        <p:attrNameLst>
                                          <p:attrName>style.visibility</p:attrName>
                                        </p:attrNameLst>
                                      </p:cBhvr>
                                      <p:to>
                                        <p:strVal val="visible"/>
                                      </p:to>
                                    </p:set>
                                    <p:anim calcmode="lin" valueType="num">
                                      <p:cBhvr additive="base">
                                        <p:cTn id="34" dur="500" fill="hold"/>
                                        <p:tgtEl>
                                          <p:spTgt spid="308233"/>
                                        </p:tgtEl>
                                        <p:attrNameLst>
                                          <p:attrName>ppt_x</p:attrName>
                                        </p:attrNameLst>
                                      </p:cBhvr>
                                      <p:tavLst>
                                        <p:tav tm="0">
                                          <p:val>
                                            <p:strVal val="#ppt_x"/>
                                          </p:val>
                                        </p:tav>
                                        <p:tav tm="100000">
                                          <p:val>
                                            <p:strVal val="#ppt_x"/>
                                          </p:val>
                                        </p:tav>
                                      </p:tavLst>
                                    </p:anim>
                                    <p:anim calcmode="lin" valueType="num">
                                      <p:cBhvr additive="base">
                                        <p:cTn id="35" dur="500" fill="hold"/>
                                        <p:tgtEl>
                                          <p:spTgt spid="308233"/>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308232"/>
                                        </p:tgtEl>
                                        <p:attrNameLst>
                                          <p:attrName>style.visibility</p:attrName>
                                        </p:attrNameLst>
                                      </p:cBhvr>
                                      <p:to>
                                        <p:strVal val="visible"/>
                                      </p:to>
                                    </p:set>
                                    <p:animEffect transition="in" filter="wipe(down)">
                                      <p:cBhvr>
                                        <p:cTn id="40" dur="1000"/>
                                        <p:tgtEl>
                                          <p:spTgt spid="308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6" grpId="0" animBg="1"/>
      <p:bldP spid="308228" grpId="0" animBg="1"/>
      <p:bldP spid="308229" grpId="0" animBg="1"/>
      <p:bldP spid="308230" grpId="0" animBg="1"/>
      <p:bldP spid="308231" grpId="0" animBg="1"/>
      <p:bldP spid="308232" grpId="0" animBg="1"/>
      <p:bldP spid="30823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a:xfrm>
            <a:off x="828675" y="79375"/>
            <a:ext cx="7199313" cy="685800"/>
          </a:xfrm>
          <a:ln w="38100">
            <a:solidFill>
              <a:schemeClr val="accent2"/>
            </a:solidFill>
            <a:miter lim="800000"/>
            <a:headEnd/>
            <a:tailEnd/>
          </a:ln>
        </p:spPr>
        <p:txBody>
          <a:bodyPr/>
          <a:lstStyle/>
          <a:p>
            <a:pPr>
              <a:lnSpc>
                <a:spcPct val="60000"/>
              </a:lnSpc>
            </a:pPr>
            <a:r>
              <a:rPr lang="en-US" altLang="en-US" sz="2800" b="1">
                <a:latin typeface="Courier New" panose="02070309020205020404" pitchFamily="49" charset="0"/>
              </a:rPr>
              <a:t>Membetulkan SPT Tahunan karena kompensasi kerugian </a:t>
            </a:r>
            <a:r>
              <a:rPr lang="en-US" altLang="en-US" sz="2000" b="1">
                <a:solidFill>
                  <a:srgbClr val="008000"/>
                </a:solidFill>
                <a:latin typeface="Arial Narrow" panose="020B0606020202030204" pitchFamily="34" charset="0"/>
              </a:rPr>
              <a:t>(Pasal 8 ayat 6 UU KUP)</a:t>
            </a:r>
          </a:p>
        </p:txBody>
      </p:sp>
      <p:sp>
        <p:nvSpPr>
          <p:cNvPr id="309251" name="AutoShape 3"/>
          <p:cNvSpPr>
            <a:spLocks noChangeArrowheads="1"/>
          </p:cNvSpPr>
          <p:nvPr/>
        </p:nvSpPr>
        <p:spPr bwMode="auto">
          <a:xfrm>
            <a:off x="3952875" y="692150"/>
            <a:ext cx="690563" cy="3587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9252" name="Rectangle 4"/>
          <p:cNvSpPr>
            <a:spLocks noChangeArrowheads="1"/>
          </p:cNvSpPr>
          <p:nvPr/>
        </p:nvSpPr>
        <p:spPr bwMode="auto">
          <a:xfrm>
            <a:off x="228600" y="893763"/>
            <a:ext cx="8534400" cy="3700462"/>
          </a:xfrm>
          <a:prstGeom prst="rect">
            <a:avLst/>
          </a:prstGeom>
          <a:noFill/>
          <a:ln w="3810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id-ID" altLang="en-US" sz="1800" b="1" u="none"/>
              <a:t>Wajib Pajak dapat membetulkan Surat Pemberitahuan Tahunan yang telah disampaikan, dalam hal Wajib Pajak menerima surat ketetapan pajak, Surat Keputusan Keberatan, Surat Keputusan Pembetulan, Putusan Banding, atau  Putusan Peninjauan Kembali Tahun Pajak sebelumnya atau beberapa Tahun Pajak sebelumnya, yang menyatakan rugi fiskal yang berbeda dengan rugi fiskal yang telah dikompensasikan dalam Surat Pemberitahuan Tahunan yang akan dibetulkan tersebut, </a:t>
            </a:r>
            <a:r>
              <a:rPr lang="id-ID" altLang="en-US" sz="1800" b="1"/>
              <a:t>dalam jangka waktu 3 (tiga) bulan setelah menerima</a:t>
            </a:r>
            <a:r>
              <a:rPr lang="id-ID" altLang="en-US" sz="1800" b="1" u="none"/>
              <a:t> surat ketetapan pajak, Surat Keputusan Keberatan, Surat Keputusan Pembetulan, Putusan Banding, atau Putusan Peninjauan Kembali, </a:t>
            </a:r>
            <a:r>
              <a:rPr lang="id-ID" altLang="en-US" sz="1800" b="1"/>
              <a:t>dengan syarat Direktur Jenderal Pajak belum melakukan tindakan pemeriksaan</a:t>
            </a:r>
            <a:r>
              <a:rPr lang="id-ID" altLang="en-US" sz="1800" b="1" u="none"/>
              <a:t>.</a:t>
            </a:r>
            <a:r>
              <a:rPr lang="en-US" altLang="en-US" sz="1800" u="none"/>
              <a:t> </a:t>
            </a:r>
            <a:endParaRPr lang="en-US" altLang="en-US" sz="1800" b="1" u="none">
              <a:solidFill>
                <a:srgbClr val="008000"/>
              </a:solidFill>
              <a:cs typeface="Times New Roman" panose="02020603050405020304" pitchFamily="18" charset="0"/>
            </a:endParaRPr>
          </a:p>
        </p:txBody>
      </p:sp>
      <p:sp>
        <p:nvSpPr>
          <p:cNvPr id="309253" name="Rectangle 5"/>
          <p:cNvSpPr>
            <a:spLocks noChangeArrowheads="1"/>
          </p:cNvSpPr>
          <p:nvPr/>
        </p:nvSpPr>
        <p:spPr bwMode="auto">
          <a:xfrm>
            <a:off x="250825" y="4714875"/>
            <a:ext cx="8534400" cy="2027238"/>
          </a:xfrm>
          <a:prstGeom prst="rect">
            <a:avLst/>
          </a:prstGeom>
          <a:noFill/>
          <a:ln w="127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Dalam hal </a:t>
            </a:r>
            <a:r>
              <a:rPr lang="en-US" altLang="en-US" sz="1800" b="1" u="none">
                <a:latin typeface="Tahoma" panose="020B0604030504040204" pitchFamily="34" charset="0"/>
              </a:rPr>
              <a:t>WP membetulkan SPT lewat jangka waktu 3 (tiga) bulan atau WP tidak mengajukan pembetulan</a:t>
            </a:r>
            <a:r>
              <a:rPr lang="en-US" altLang="en-US" sz="1800" b="1" u="none">
                <a:latin typeface="Arial Narrow" panose="020B0606020202030204" pitchFamily="34" charset="0"/>
              </a:rPr>
              <a:t> sebagai akibat adanya surat ketetapan pajak, SK Keberatan, SK Pembetulan, Putusan Banding, atau Putusan Peninjauan Kembali Tahun Pajak sebelumnya atau beberapa Tahun Pajak sebelumnya, yang menyatakan rugi fiskal yang berbeda dengan rugi fiskal yang telah dikompensasikan dalam SPT Tahunan PPh, </a:t>
            </a:r>
            <a:r>
              <a:rPr lang="en-US" altLang="en-US" sz="1800" b="1" u="none">
                <a:latin typeface="Tahoma" panose="020B0604030504040204" pitchFamily="34" charset="0"/>
              </a:rPr>
              <a:t>Dirjen Pajak akan memperhitungkannya dalam menetapkan kewajiban perpajakan WP</a:t>
            </a:r>
            <a:r>
              <a:rPr lang="en-US" altLang="en-US" sz="1800" b="1" u="none">
                <a:latin typeface="Arial Narrow" panose="020B0606020202030204" pitchFamily="34" charset="0"/>
              </a:rPr>
              <a:t>.</a:t>
            </a:r>
          </a:p>
        </p:txBody>
      </p:sp>
      <p:sp>
        <p:nvSpPr>
          <p:cNvPr id="309254" name="Line 6"/>
          <p:cNvSpPr>
            <a:spLocks noChangeShapeType="1"/>
          </p:cNvSpPr>
          <p:nvPr/>
        </p:nvSpPr>
        <p:spPr bwMode="auto">
          <a:xfrm flipH="1">
            <a:off x="827088" y="3357563"/>
            <a:ext cx="1008062" cy="1441450"/>
          </a:xfrm>
          <a:prstGeom prst="line">
            <a:avLst/>
          </a:prstGeom>
          <a:noFill/>
          <a:ln w="28575">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255" name="AutoShape 7"/>
          <p:cNvSpPr>
            <a:spLocks noChangeArrowheads="1"/>
          </p:cNvSpPr>
          <p:nvPr/>
        </p:nvSpPr>
        <p:spPr bwMode="auto">
          <a:xfrm>
            <a:off x="323850" y="4437063"/>
            <a:ext cx="287338" cy="4318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9250"/>
                                        </p:tgtEl>
                                        <p:attrNameLst>
                                          <p:attrName>style.visibility</p:attrName>
                                        </p:attrNameLst>
                                      </p:cBhvr>
                                      <p:to>
                                        <p:strVal val="visible"/>
                                      </p:to>
                                    </p:set>
                                    <p:animEffect transition="in" filter="blinds(horizontal)">
                                      <p:cBhvr>
                                        <p:cTn id="7" dur="500"/>
                                        <p:tgtEl>
                                          <p:spTgt spid="3092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09251"/>
                                        </p:tgtEl>
                                        <p:attrNameLst>
                                          <p:attrName>style.visibility</p:attrName>
                                        </p:attrNameLst>
                                      </p:cBhvr>
                                      <p:to>
                                        <p:strVal val="visible"/>
                                      </p:to>
                                    </p:set>
                                    <p:anim calcmode="lin" valueType="num">
                                      <p:cBhvr>
                                        <p:cTn id="12" dur="1000" fill="hold"/>
                                        <p:tgtEl>
                                          <p:spTgt spid="309251"/>
                                        </p:tgtEl>
                                        <p:attrNameLst>
                                          <p:attrName>ppt_w</p:attrName>
                                        </p:attrNameLst>
                                      </p:cBhvr>
                                      <p:tavLst>
                                        <p:tav tm="0">
                                          <p:val>
                                            <p:strVal val="#ppt_w*0.70"/>
                                          </p:val>
                                        </p:tav>
                                        <p:tav tm="100000">
                                          <p:val>
                                            <p:strVal val="#ppt_w"/>
                                          </p:val>
                                        </p:tav>
                                      </p:tavLst>
                                    </p:anim>
                                    <p:anim calcmode="lin" valueType="num">
                                      <p:cBhvr>
                                        <p:cTn id="13" dur="1000" fill="hold"/>
                                        <p:tgtEl>
                                          <p:spTgt spid="309251"/>
                                        </p:tgtEl>
                                        <p:attrNameLst>
                                          <p:attrName>ppt_h</p:attrName>
                                        </p:attrNameLst>
                                      </p:cBhvr>
                                      <p:tavLst>
                                        <p:tav tm="0">
                                          <p:val>
                                            <p:strVal val="#ppt_h"/>
                                          </p:val>
                                        </p:tav>
                                        <p:tav tm="100000">
                                          <p:val>
                                            <p:strVal val="#ppt_h"/>
                                          </p:val>
                                        </p:tav>
                                      </p:tavLst>
                                    </p:anim>
                                    <p:animEffect transition="in" filter="fade">
                                      <p:cBhvr>
                                        <p:cTn id="14" dur="1000"/>
                                        <p:tgtEl>
                                          <p:spTgt spid="309251"/>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309252"/>
                                        </p:tgtEl>
                                        <p:attrNameLst>
                                          <p:attrName>style.visibility</p:attrName>
                                        </p:attrNameLst>
                                      </p:cBhvr>
                                      <p:to>
                                        <p:strVal val="visible"/>
                                      </p:to>
                                    </p:set>
                                    <p:animEffect transition="in" filter="checkerboard(across)">
                                      <p:cBhvr>
                                        <p:cTn id="19" dur="1000"/>
                                        <p:tgtEl>
                                          <p:spTgt spid="30925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09254"/>
                                        </p:tgtEl>
                                        <p:attrNameLst>
                                          <p:attrName>style.visibility</p:attrName>
                                        </p:attrNameLst>
                                      </p:cBhvr>
                                      <p:to>
                                        <p:strVal val="visible"/>
                                      </p:to>
                                    </p:set>
                                    <p:anim calcmode="lin" valueType="num">
                                      <p:cBhvr additive="base">
                                        <p:cTn id="24" dur="500" fill="hold"/>
                                        <p:tgtEl>
                                          <p:spTgt spid="309254"/>
                                        </p:tgtEl>
                                        <p:attrNameLst>
                                          <p:attrName>ppt_x</p:attrName>
                                        </p:attrNameLst>
                                      </p:cBhvr>
                                      <p:tavLst>
                                        <p:tav tm="0">
                                          <p:val>
                                            <p:strVal val="#ppt_x"/>
                                          </p:val>
                                        </p:tav>
                                        <p:tav tm="100000">
                                          <p:val>
                                            <p:strVal val="#ppt_x"/>
                                          </p:val>
                                        </p:tav>
                                      </p:tavLst>
                                    </p:anim>
                                    <p:anim calcmode="lin" valueType="num">
                                      <p:cBhvr additive="base">
                                        <p:cTn id="25" dur="500" fill="hold"/>
                                        <p:tgtEl>
                                          <p:spTgt spid="309254"/>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309253"/>
                                        </p:tgtEl>
                                        <p:attrNameLst>
                                          <p:attrName>style.visibility</p:attrName>
                                        </p:attrNameLst>
                                      </p:cBhvr>
                                      <p:to>
                                        <p:strVal val="visible"/>
                                      </p:to>
                                    </p:set>
                                    <p:anim calcmode="lin" valueType="num">
                                      <p:cBhvr>
                                        <p:cTn id="30" dur="1000" fill="hold"/>
                                        <p:tgtEl>
                                          <p:spTgt spid="309253"/>
                                        </p:tgtEl>
                                        <p:attrNameLst>
                                          <p:attrName>ppt_w</p:attrName>
                                        </p:attrNameLst>
                                      </p:cBhvr>
                                      <p:tavLst>
                                        <p:tav tm="0">
                                          <p:val>
                                            <p:fltVal val="0"/>
                                          </p:val>
                                        </p:tav>
                                        <p:tav tm="100000">
                                          <p:val>
                                            <p:strVal val="#ppt_w"/>
                                          </p:val>
                                        </p:tav>
                                      </p:tavLst>
                                    </p:anim>
                                    <p:anim calcmode="lin" valueType="num">
                                      <p:cBhvr>
                                        <p:cTn id="31" dur="1000" fill="hold"/>
                                        <p:tgtEl>
                                          <p:spTgt spid="309253"/>
                                        </p:tgtEl>
                                        <p:attrNameLst>
                                          <p:attrName>ppt_h</p:attrName>
                                        </p:attrNameLst>
                                      </p:cBhvr>
                                      <p:tavLst>
                                        <p:tav tm="0">
                                          <p:val>
                                            <p:fltVal val="0"/>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09255"/>
                                        </p:tgtEl>
                                        <p:attrNameLst>
                                          <p:attrName>style.visibility</p:attrName>
                                        </p:attrNameLst>
                                      </p:cBhvr>
                                      <p:to>
                                        <p:strVal val="visible"/>
                                      </p:to>
                                    </p:set>
                                    <p:animEffect transition="in" filter="wipe(down)">
                                      <p:cBhvr>
                                        <p:cTn id="36" dur="500"/>
                                        <p:tgtEl>
                                          <p:spTgt spid="309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0" grpId="0" animBg="1"/>
      <p:bldP spid="309251" grpId="0" animBg="1"/>
      <p:bldP spid="309252" grpId="0" animBg="1"/>
      <p:bldP spid="309253" grpId="0" animBg="1"/>
      <p:bldP spid="309254" grpId="0" animBg="1"/>
      <p:bldP spid="30925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152400" y="76200"/>
            <a:ext cx="1755775" cy="328613"/>
          </a:xfrm>
          <a:ln w="19050">
            <a:solidFill>
              <a:schemeClr val="accent2"/>
            </a:solidFill>
            <a:miter lim="800000"/>
            <a:headEnd/>
            <a:tailEnd/>
          </a:ln>
        </p:spPr>
        <p:txBody>
          <a:bodyPr/>
          <a:lstStyle/>
          <a:p>
            <a:r>
              <a:rPr lang="en-US" altLang="en-US" sz="2000">
                <a:latin typeface="Lucida Console" panose="020B0609040504020204" pitchFamily="49" charset="0"/>
              </a:rPr>
              <a:t>CONTOH 1</a:t>
            </a:r>
          </a:p>
        </p:txBody>
      </p:sp>
      <p:sp>
        <p:nvSpPr>
          <p:cNvPr id="129031" name="Rectangle 7"/>
          <p:cNvSpPr>
            <a:spLocks noChangeArrowheads="1"/>
          </p:cNvSpPr>
          <p:nvPr/>
        </p:nvSpPr>
        <p:spPr bwMode="auto">
          <a:xfrm>
            <a:off x="152400" y="609600"/>
            <a:ext cx="8763000" cy="162560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Arial Narrow" panose="020B0606020202030204" pitchFamily="34" charset="0"/>
              </a:rPr>
              <a:t>PT A menyampaikan SPT Tahunan PPh tahun 2008 yang menyatakan:</a:t>
            </a:r>
          </a:p>
          <a:p>
            <a:pPr algn="l"/>
            <a:r>
              <a:rPr lang="en-US" altLang="en-US" sz="2000" b="1" u="none">
                <a:latin typeface="Arial Narrow" panose="020B0606020202030204" pitchFamily="34" charset="0"/>
              </a:rPr>
              <a:t>Penghasilan Neto sebesar	 				Rp200.000.000,00, </a:t>
            </a:r>
          </a:p>
          <a:p>
            <a:pPr algn="l"/>
            <a:r>
              <a:rPr lang="en-US" altLang="en-US" sz="2000" b="1" u="none">
                <a:latin typeface="Arial Narrow" panose="020B0606020202030204" pitchFamily="34" charset="0"/>
              </a:rPr>
              <a:t>Kompensasi kerugian berdasarkan SPT Tahunan </a:t>
            </a:r>
          </a:p>
          <a:p>
            <a:pPr algn="l"/>
            <a:r>
              <a:rPr lang="en-US" altLang="en-US" sz="2000" b="1" u="none">
                <a:latin typeface="Arial Narrow" panose="020B0606020202030204" pitchFamily="34" charset="0"/>
              </a:rPr>
              <a:t>PPh tahun 2007 sebesar					</a:t>
            </a:r>
            <a:r>
              <a:rPr lang="en-US" altLang="en-US" sz="2000" b="1">
                <a:latin typeface="Arial Narrow" panose="020B0606020202030204" pitchFamily="34" charset="0"/>
              </a:rPr>
              <a:t>Rp150.000.000,00 (-)</a:t>
            </a:r>
          </a:p>
          <a:p>
            <a:pPr algn="l"/>
            <a:r>
              <a:rPr lang="en-US" altLang="en-US" sz="2000" b="1" u="none">
                <a:latin typeface="Arial Narrow" panose="020B0606020202030204" pitchFamily="34" charset="0"/>
              </a:rPr>
              <a:t>Penghasilan Kena Pajak					Rp 50.000.000,00</a:t>
            </a:r>
          </a:p>
        </p:txBody>
      </p:sp>
      <p:sp>
        <p:nvSpPr>
          <p:cNvPr id="129032" name="Rectangle 8"/>
          <p:cNvSpPr>
            <a:spLocks noChangeArrowheads="1"/>
          </p:cNvSpPr>
          <p:nvPr/>
        </p:nvSpPr>
        <p:spPr bwMode="auto">
          <a:xfrm>
            <a:off x="152400" y="2276475"/>
            <a:ext cx="8763000" cy="71120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Arial Narrow" panose="020B0606020202030204" pitchFamily="34" charset="0"/>
              </a:rPr>
              <a:t>Terhadap SPT Tahunan PPh thn 2007 dilakukan pemeriksaan, dan pada tgl 6 Januari 2010 diterbitkan surat ketetapan pajak yang menyatakan rugi fiskal sebesar Rp70juta.</a:t>
            </a:r>
            <a:endParaRPr lang="en-GB" altLang="en-US" sz="2000" b="1" u="none">
              <a:latin typeface="Arial Narrow" panose="020B0606020202030204" pitchFamily="34" charset="0"/>
            </a:endParaRPr>
          </a:p>
        </p:txBody>
      </p:sp>
      <p:sp>
        <p:nvSpPr>
          <p:cNvPr id="129036" name="Rectangle 12"/>
          <p:cNvSpPr>
            <a:spLocks noChangeArrowheads="1"/>
          </p:cNvSpPr>
          <p:nvPr/>
        </p:nvSpPr>
        <p:spPr bwMode="auto">
          <a:xfrm>
            <a:off x="107950" y="3500438"/>
            <a:ext cx="8763000" cy="158432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Berdasarkan surat ketetapan pajak tsb Dirjen Pajak akan mengubah perhitungan Penghasilan Kena Pajak thn 2008 menjadi sbb:</a:t>
            </a:r>
          </a:p>
          <a:p>
            <a:pPr algn="l"/>
            <a:r>
              <a:rPr lang="en-US" altLang="en-US" sz="2000" b="1" u="none">
                <a:latin typeface="Arial Narrow" panose="020B0606020202030204" pitchFamily="34" charset="0"/>
              </a:rPr>
              <a:t>Penghasilan Neto sebesar	 				Rp200.000.000,00, </a:t>
            </a:r>
          </a:p>
          <a:p>
            <a:pPr algn="l"/>
            <a:r>
              <a:rPr lang="en-US" altLang="en-US" sz="2000" b="1" u="none">
                <a:latin typeface="Arial Narrow" panose="020B0606020202030204" pitchFamily="34" charset="0"/>
              </a:rPr>
              <a:t>Rugi menurut surat ketetapan pajak tahun 2007sebesar		</a:t>
            </a:r>
            <a:r>
              <a:rPr lang="en-US" altLang="en-US" sz="2000" b="1">
                <a:latin typeface="Arial Narrow" panose="020B0606020202030204" pitchFamily="34" charset="0"/>
              </a:rPr>
              <a:t>Rp  70.000.000,00 (-)</a:t>
            </a:r>
          </a:p>
          <a:p>
            <a:pPr algn="l"/>
            <a:r>
              <a:rPr lang="en-US" altLang="en-US" sz="2000" b="1" u="none">
                <a:latin typeface="Arial Narrow" panose="020B0606020202030204" pitchFamily="34" charset="0"/>
              </a:rPr>
              <a:t>Penghasilan Kena Pajak					Rp130.000.000,00</a:t>
            </a:r>
          </a:p>
        </p:txBody>
      </p:sp>
      <p:sp>
        <p:nvSpPr>
          <p:cNvPr id="129037" name="Rectangle 13"/>
          <p:cNvSpPr>
            <a:spLocks noChangeArrowheads="1"/>
          </p:cNvSpPr>
          <p:nvPr/>
        </p:nvSpPr>
        <p:spPr bwMode="auto">
          <a:xfrm>
            <a:off x="180975" y="5273675"/>
            <a:ext cx="8639175" cy="10350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t>Dengan demikian penghasilan kena pajak dari SPT yang semula Rp50juta (Rp200juta - Rp150juta) setelah pembetulan menjadi Rp130juta (Rp200juta - Rp70juta)</a:t>
            </a:r>
          </a:p>
        </p:txBody>
      </p:sp>
      <p:sp>
        <p:nvSpPr>
          <p:cNvPr id="129038" name="AutoShape 14"/>
          <p:cNvSpPr>
            <a:spLocks noChangeArrowheads="1"/>
          </p:cNvSpPr>
          <p:nvPr/>
        </p:nvSpPr>
        <p:spPr bwMode="auto">
          <a:xfrm>
            <a:off x="3924300" y="2997200"/>
            <a:ext cx="576263"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9026"/>
                                        </p:tgtEl>
                                        <p:attrNameLst>
                                          <p:attrName>style.visibility</p:attrName>
                                        </p:attrNameLst>
                                      </p:cBhvr>
                                      <p:to>
                                        <p:strVal val="visible"/>
                                      </p:to>
                                    </p:set>
                                    <p:anim calcmode="lin" valueType="num">
                                      <p:cBhvr>
                                        <p:cTn id="7" dur="1000" fill="hold"/>
                                        <p:tgtEl>
                                          <p:spTgt spid="129026"/>
                                        </p:tgtEl>
                                        <p:attrNameLst>
                                          <p:attrName>ppt_w</p:attrName>
                                        </p:attrNameLst>
                                      </p:cBhvr>
                                      <p:tavLst>
                                        <p:tav tm="0">
                                          <p:val>
                                            <p:strVal val="#ppt_w*0.70"/>
                                          </p:val>
                                        </p:tav>
                                        <p:tav tm="100000">
                                          <p:val>
                                            <p:strVal val="#ppt_w"/>
                                          </p:val>
                                        </p:tav>
                                      </p:tavLst>
                                    </p:anim>
                                    <p:anim calcmode="lin" valueType="num">
                                      <p:cBhvr>
                                        <p:cTn id="8" dur="1000" fill="hold"/>
                                        <p:tgtEl>
                                          <p:spTgt spid="129026"/>
                                        </p:tgtEl>
                                        <p:attrNameLst>
                                          <p:attrName>ppt_h</p:attrName>
                                        </p:attrNameLst>
                                      </p:cBhvr>
                                      <p:tavLst>
                                        <p:tav tm="0">
                                          <p:val>
                                            <p:strVal val="#ppt_h"/>
                                          </p:val>
                                        </p:tav>
                                        <p:tav tm="100000">
                                          <p:val>
                                            <p:strVal val="#ppt_h"/>
                                          </p:val>
                                        </p:tav>
                                      </p:tavLst>
                                    </p:anim>
                                    <p:animEffect transition="in" filter="fade">
                                      <p:cBhvr>
                                        <p:cTn id="9" dur="1000"/>
                                        <p:tgtEl>
                                          <p:spTgt spid="129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9031"/>
                                        </p:tgtEl>
                                        <p:attrNameLst>
                                          <p:attrName>style.visibility</p:attrName>
                                        </p:attrNameLst>
                                      </p:cBhvr>
                                      <p:to>
                                        <p:strVal val="visible"/>
                                      </p:to>
                                    </p:set>
                                    <p:anim calcmode="lin" valueType="num">
                                      <p:cBhvr additive="base">
                                        <p:cTn id="14" dur="500" fill="hold"/>
                                        <p:tgtEl>
                                          <p:spTgt spid="129031"/>
                                        </p:tgtEl>
                                        <p:attrNameLst>
                                          <p:attrName>ppt_x</p:attrName>
                                        </p:attrNameLst>
                                      </p:cBhvr>
                                      <p:tavLst>
                                        <p:tav tm="0">
                                          <p:val>
                                            <p:strVal val="#ppt_x"/>
                                          </p:val>
                                        </p:tav>
                                        <p:tav tm="100000">
                                          <p:val>
                                            <p:strVal val="#ppt_x"/>
                                          </p:val>
                                        </p:tav>
                                      </p:tavLst>
                                    </p:anim>
                                    <p:anim calcmode="lin" valueType="num">
                                      <p:cBhvr additive="base">
                                        <p:cTn id="15" dur="500" fill="hold"/>
                                        <p:tgtEl>
                                          <p:spTgt spid="129031"/>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29032"/>
                                        </p:tgtEl>
                                        <p:attrNameLst>
                                          <p:attrName>style.visibility</p:attrName>
                                        </p:attrNameLst>
                                      </p:cBhvr>
                                      <p:to>
                                        <p:strVal val="visible"/>
                                      </p:to>
                                    </p:set>
                                    <p:anim calcmode="lin" valueType="num">
                                      <p:cBhvr additive="base">
                                        <p:cTn id="20" dur="500" fill="hold"/>
                                        <p:tgtEl>
                                          <p:spTgt spid="129032"/>
                                        </p:tgtEl>
                                        <p:attrNameLst>
                                          <p:attrName>ppt_x</p:attrName>
                                        </p:attrNameLst>
                                      </p:cBhvr>
                                      <p:tavLst>
                                        <p:tav tm="0">
                                          <p:val>
                                            <p:strVal val="#ppt_x"/>
                                          </p:val>
                                        </p:tav>
                                        <p:tav tm="100000">
                                          <p:val>
                                            <p:strVal val="#ppt_x"/>
                                          </p:val>
                                        </p:tav>
                                      </p:tavLst>
                                    </p:anim>
                                    <p:anim calcmode="lin" valueType="num">
                                      <p:cBhvr additive="base">
                                        <p:cTn id="21" dur="500" fill="hold"/>
                                        <p:tgtEl>
                                          <p:spTgt spid="129032"/>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29038"/>
                                        </p:tgtEl>
                                        <p:attrNameLst>
                                          <p:attrName>style.visibility</p:attrName>
                                        </p:attrNameLst>
                                      </p:cBhvr>
                                      <p:to>
                                        <p:strVal val="visible"/>
                                      </p:to>
                                    </p:set>
                                    <p:anim calcmode="lin" valueType="num">
                                      <p:cBhvr additive="base">
                                        <p:cTn id="26" dur="500" fill="hold"/>
                                        <p:tgtEl>
                                          <p:spTgt spid="129038"/>
                                        </p:tgtEl>
                                        <p:attrNameLst>
                                          <p:attrName>ppt_x</p:attrName>
                                        </p:attrNameLst>
                                      </p:cBhvr>
                                      <p:tavLst>
                                        <p:tav tm="0">
                                          <p:val>
                                            <p:strVal val="#ppt_x"/>
                                          </p:val>
                                        </p:tav>
                                        <p:tav tm="100000">
                                          <p:val>
                                            <p:strVal val="#ppt_x"/>
                                          </p:val>
                                        </p:tav>
                                      </p:tavLst>
                                    </p:anim>
                                    <p:anim calcmode="lin" valueType="num">
                                      <p:cBhvr additive="base">
                                        <p:cTn id="27" dur="500" fill="hold"/>
                                        <p:tgtEl>
                                          <p:spTgt spid="129038"/>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129036"/>
                                        </p:tgtEl>
                                        <p:attrNameLst>
                                          <p:attrName>style.visibility</p:attrName>
                                        </p:attrNameLst>
                                      </p:cBhvr>
                                      <p:to>
                                        <p:strVal val="visible"/>
                                      </p:to>
                                    </p:set>
                                    <p:anim calcmode="lin" valueType="num">
                                      <p:cBhvr>
                                        <p:cTn id="32" dur="1000" fill="hold"/>
                                        <p:tgtEl>
                                          <p:spTgt spid="129036"/>
                                        </p:tgtEl>
                                        <p:attrNameLst>
                                          <p:attrName>ppt_w</p:attrName>
                                        </p:attrNameLst>
                                      </p:cBhvr>
                                      <p:tavLst>
                                        <p:tav tm="0">
                                          <p:val>
                                            <p:strVal val="#ppt_w*0.70"/>
                                          </p:val>
                                        </p:tav>
                                        <p:tav tm="100000">
                                          <p:val>
                                            <p:strVal val="#ppt_w"/>
                                          </p:val>
                                        </p:tav>
                                      </p:tavLst>
                                    </p:anim>
                                    <p:anim calcmode="lin" valueType="num">
                                      <p:cBhvr>
                                        <p:cTn id="33" dur="1000" fill="hold"/>
                                        <p:tgtEl>
                                          <p:spTgt spid="129036"/>
                                        </p:tgtEl>
                                        <p:attrNameLst>
                                          <p:attrName>ppt_h</p:attrName>
                                        </p:attrNameLst>
                                      </p:cBhvr>
                                      <p:tavLst>
                                        <p:tav tm="0">
                                          <p:val>
                                            <p:strVal val="#ppt_h"/>
                                          </p:val>
                                        </p:tav>
                                        <p:tav tm="100000">
                                          <p:val>
                                            <p:strVal val="#ppt_h"/>
                                          </p:val>
                                        </p:tav>
                                      </p:tavLst>
                                    </p:anim>
                                    <p:animEffect transition="in" filter="fade">
                                      <p:cBhvr>
                                        <p:cTn id="34" dur="1000"/>
                                        <p:tgtEl>
                                          <p:spTgt spid="12903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29037"/>
                                        </p:tgtEl>
                                        <p:attrNameLst>
                                          <p:attrName>style.visibility</p:attrName>
                                        </p:attrNameLst>
                                      </p:cBhvr>
                                      <p:to>
                                        <p:strVal val="visible"/>
                                      </p:to>
                                    </p:set>
                                    <p:animEffect transition="in" filter="blinds(horizontal)">
                                      <p:cBhvr>
                                        <p:cTn id="39" dur="500"/>
                                        <p:tgtEl>
                                          <p:spTgt spid="129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6" grpId="0" animBg="1"/>
      <p:bldP spid="129031" grpId="0" animBg="1"/>
      <p:bldP spid="129032" grpId="0" animBg="1"/>
      <p:bldP spid="129036" grpId="0" animBg="1"/>
      <p:bldP spid="129037" grpId="0" animBg="1"/>
      <p:bldP spid="12903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a:xfrm>
            <a:off x="152400" y="76200"/>
            <a:ext cx="1466850" cy="328613"/>
          </a:xfrm>
          <a:ln w="19050">
            <a:solidFill>
              <a:schemeClr val="accent2"/>
            </a:solidFill>
            <a:miter lim="800000"/>
            <a:headEnd/>
            <a:tailEnd/>
          </a:ln>
        </p:spPr>
        <p:txBody>
          <a:bodyPr/>
          <a:lstStyle/>
          <a:p>
            <a:r>
              <a:rPr lang="en-US" altLang="en-US" sz="2000">
                <a:latin typeface="Lucida Console" panose="020B0609040504020204" pitchFamily="49" charset="0"/>
              </a:rPr>
              <a:t>CONTOH 2</a:t>
            </a:r>
          </a:p>
        </p:txBody>
      </p:sp>
      <p:sp>
        <p:nvSpPr>
          <p:cNvPr id="310275" name="Rectangle 3"/>
          <p:cNvSpPr>
            <a:spLocks noChangeArrowheads="1"/>
          </p:cNvSpPr>
          <p:nvPr/>
        </p:nvSpPr>
        <p:spPr bwMode="auto">
          <a:xfrm>
            <a:off x="152400" y="609600"/>
            <a:ext cx="8763000" cy="162560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Arial Narrow" panose="020B0606020202030204" pitchFamily="34" charset="0"/>
              </a:rPr>
              <a:t>PT B menyampaikan SPT Tahunan PPh tahun 2008 yang menyatakan:</a:t>
            </a:r>
          </a:p>
          <a:p>
            <a:pPr algn="l"/>
            <a:r>
              <a:rPr lang="en-US" altLang="en-US" sz="2000" b="1" u="none">
                <a:latin typeface="Arial Narrow" panose="020B0606020202030204" pitchFamily="34" charset="0"/>
              </a:rPr>
              <a:t>Penghasilan Neto sebesar	 				Rp300.000.000,00, </a:t>
            </a:r>
          </a:p>
          <a:p>
            <a:pPr algn="l"/>
            <a:r>
              <a:rPr lang="en-US" altLang="en-US" sz="2000" b="1" u="none">
                <a:latin typeface="Arial Narrow" panose="020B0606020202030204" pitchFamily="34" charset="0"/>
              </a:rPr>
              <a:t>Kompensasi kerugian berdasarkan SPT Tahunan </a:t>
            </a:r>
          </a:p>
          <a:p>
            <a:pPr algn="l"/>
            <a:r>
              <a:rPr lang="en-US" altLang="en-US" sz="2000" b="1" u="none">
                <a:latin typeface="Arial Narrow" panose="020B0606020202030204" pitchFamily="34" charset="0"/>
              </a:rPr>
              <a:t>PPh tahun 2007 sebesar					</a:t>
            </a:r>
            <a:r>
              <a:rPr lang="en-US" altLang="en-US" sz="2000" b="1">
                <a:latin typeface="Arial Narrow" panose="020B0606020202030204" pitchFamily="34" charset="0"/>
              </a:rPr>
              <a:t>Rp200.000.000,00 (-)</a:t>
            </a:r>
          </a:p>
          <a:p>
            <a:pPr algn="l"/>
            <a:r>
              <a:rPr lang="en-US" altLang="en-US" sz="2000" b="1" u="none">
                <a:latin typeface="Arial Narrow" panose="020B0606020202030204" pitchFamily="34" charset="0"/>
              </a:rPr>
              <a:t>Penghasilan Kena Pajak					Rp 100.000.000,00</a:t>
            </a:r>
          </a:p>
        </p:txBody>
      </p:sp>
      <p:sp>
        <p:nvSpPr>
          <p:cNvPr id="310276" name="Rectangle 4"/>
          <p:cNvSpPr>
            <a:spLocks noChangeArrowheads="1"/>
          </p:cNvSpPr>
          <p:nvPr/>
        </p:nvSpPr>
        <p:spPr bwMode="auto">
          <a:xfrm>
            <a:off x="152400" y="2276475"/>
            <a:ext cx="8763000" cy="71120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Arial Narrow" panose="020B0606020202030204" pitchFamily="34" charset="0"/>
              </a:rPr>
              <a:t>Terhadap SPT Tahunan PPh thn 2007 dilakukan pemeriksaan, dan pada tgl 6 Januari 2010 diterbitkan surat ketetapan pajak yang menyatakan rugi fiskal sebesar Rp250juta.</a:t>
            </a:r>
            <a:endParaRPr lang="en-GB" altLang="en-US" sz="2000" b="1" u="none">
              <a:latin typeface="Arial Narrow" panose="020B0606020202030204" pitchFamily="34" charset="0"/>
            </a:endParaRPr>
          </a:p>
        </p:txBody>
      </p:sp>
      <p:sp>
        <p:nvSpPr>
          <p:cNvPr id="310277" name="Rectangle 5"/>
          <p:cNvSpPr>
            <a:spLocks noChangeArrowheads="1"/>
          </p:cNvSpPr>
          <p:nvPr/>
        </p:nvSpPr>
        <p:spPr bwMode="auto">
          <a:xfrm>
            <a:off x="107950" y="3500438"/>
            <a:ext cx="8763000" cy="158432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Berdasarkan surat ketetapan pajak tsb Dirjen Pajak akan mengubah perhitungan Penghasilan Kena Pajak thn 2008 menjadi sbb:</a:t>
            </a:r>
          </a:p>
          <a:p>
            <a:pPr algn="l"/>
            <a:r>
              <a:rPr lang="en-US" altLang="en-US" sz="2000" b="1" u="none">
                <a:latin typeface="Arial Narrow" panose="020B0606020202030204" pitchFamily="34" charset="0"/>
              </a:rPr>
              <a:t>Penghasilan Neto sebesar	 				Rp300.000.000,00, </a:t>
            </a:r>
          </a:p>
          <a:p>
            <a:pPr algn="l"/>
            <a:r>
              <a:rPr lang="en-US" altLang="en-US" sz="2000" b="1" u="none">
                <a:latin typeface="Arial Narrow" panose="020B0606020202030204" pitchFamily="34" charset="0"/>
              </a:rPr>
              <a:t>Rugi menurut surat ketetapan pajak tahun 2007 sebesar	</a:t>
            </a:r>
            <a:r>
              <a:rPr lang="en-US" altLang="en-US" sz="2000" b="1">
                <a:latin typeface="Arial Narrow" panose="020B0606020202030204" pitchFamily="34" charset="0"/>
              </a:rPr>
              <a:t>Rp250.000.000,00 (-)</a:t>
            </a:r>
          </a:p>
          <a:p>
            <a:pPr algn="l"/>
            <a:r>
              <a:rPr lang="en-US" altLang="en-US" sz="2000" b="1" u="none">
                <a:latin typeface="Arial Narrow" panose="020B0606020202030204" pitchFamily="34" charset="0"/>
              </a:rPr>
              <a:t>Penghasilan Kena Pajak					Rp  50.000.000,00</a:t>
            </a:r>
          </a:p>
        </p:txBody>
      </p:sp>
      <p:sp>
        <p:nvSpPr>
          <p:cNvPr id="310278" name="Rectangle 6"/>
          <p:cNvSpPr>
            <a:spLocks noChangeArrowheads="1"/>
          </p:cNvSpPr>
          <p:nvPr/>
        </p:nvSpPr>
        <p:spPr bwMode="auto">
          <a:xfrm>
            <a:off x="180975" y="5273675"/>
            <a:ext cx="8639175" cy="10350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t>Dengan demikian penghasilan kena pajak dari SPT yang semula Rp100juta (Rp300juta – Rp200juta) setelah pembetulan menjadi Rp50juta (Rp300juta – Rp250juta)</a:t>
            </a:r>
          </a:p>
        </p:txBody>
      </p:sp>
      <p:sp>
        <p:nvSpPr>
          <p:cNvPr id="310279" name="AutoShape 7"/>
          <p:cNvSpPr>
            <a:spLocks noChangeArrowheads="1"/>
          </p:cNvSpPr>
          <p:nvPr/>
        </p:nvSpPr>
        <p:spPr bwMode="auto">
          <a:xfrm>
            <a:off x="3924300" y="2997200"/>
            <a:ext cx="576263"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0274"/>
                                        </p:tgtEl>
                                        <p:attrNameLst>
                                          <p:attrName>style.visibility</p:attrName>
                                        </p:attrNameLst>
                                      </p:cBhvr>
                                      <p:to>
                                        <p:strVal val="visible"/>
                                      </p:to>
                                    </p:set>
                                    <p:anim calcmode="lin" valueType="num">
                                      <p:cBhvr additive="base">
                                        <p:cTn id="7" dur="500" fill="hold"/>
                                        <p:tgtEl>
                                          <p:spTgt spid="310274"/>
                                        </p:tgtEl>
                                        <p:attrNameLst>
                                          <p:attrName>ppt_x</p:attrName>
                                        </p:attrNameLst>
                                      </p:cBhvr>
                                      <p:tavLst>
                                        <p:tav tm="0">
                                          <p:val>
                                            <p:strVal val="#ppt_x"/>
                                          </p:val>
                                        </p:tav>
                                        <p:tav tm="100000">
                                          <p:val>
                                            <p:strVal val="#ppt_x"/>
                                          </p:val>
                                        </p:tav>
                                      </p:tavLst>
                                    </p:anim>
                                    <p:anim calcmode="lin" valueType="num">
                                      <p:cBhvr additive="base">
                                        <p:cTn id="8" dur="500" fill="hold"/>
                                        <p:tgtEl>
                                          <p:spTgt spid="31027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0275"/>
                                        </p:tgtEl>
                                        <p:attrNameLst>
                                          <p:attrName>style.visibility</p:attrName>
                                        </p:attrNameLst>
                                      </p:cBhvr>
                                      <p:to>
                                        <p:strVal val="visible"/>
                                      </p:to>
                                    </p:set>
                                    <p:anim calcmode="lin" valueType="num">
                                      <p:cBhvr additive="base">
                                        <p:cTn id="13" dur="500" fill="hold"/>
                                        <p:tgtEl>
                                          <p:spTgt spid="310275"/>
                                        </p:tgtEl>
                                        <p:attrNameLst>
                                          <p:attrName>ppt_x</p:attrName>
                                        </p:attrNameLst>
                                      </p:cBhvr>
                                      <p:tavLst>
                                        <p:tav tm="0">
                                          <p:val>
                                            <p:strVal val="#ppt_x"/>
                                          </p:val>
                                        </p:tav>
                                        <p:tav tm="100000">
                                          <p:val>
                                            <p:strVal val="#ppt_x"/>
                                          </p:val>
                                        </p:tav>
                                      </p:tavLst>
                                    </p:anim>
                                    <p:anim calcmode="lin" valueType="num">
                                      <p:cBhvr additive="base">
                                        <p:cTn id="14" dur="500" fill="hold"/>
                                        <p:tgtEl>
                                          <p:spTgt spid="31027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0276"/>
                                        </p:tgtEl>
                                        <p:attrNameLst>
                                          <p:attrName>style.visibility</p:attrName>
                                        </p:attrNameLst>
                                      </p:cBhvr>
                                      <p:to>
                                        <p:strVal val="visible"/>
                                      </p:to>
                                    </p:set>
                                    <p:anim calcmode="lin" valueType="num">
                                      <p:cBhvr additive="base">
                                        <p:cTn id="19" dur="500" fill="hold"/>
                                        <p:tgtEl>
                                          <p:spTgt spid="310276"/>
                                        </p:tgtEl>
                                        <p:attrNameLst>
                                          <p:attrName>ppt_x</p:attrName>
                                        </p:attrNameLst>
                                      </p:cBhvr>
                                      <p:tavLst>
                                        <p:tav tm="0">
                                          <p:val>
                                            <p:strVal val="#ppt_x"/>
                                          </p:val>
                                        </p:tav>
                                        <p:tav tm="100000">
                                          <p:val>
                                            <p:strVal val="#ppt_x"/>
                                          </p:val>
                                        </p:tav>
                                      </p:tavLst>
                                    </p:anim>
                                    <p:anim calcmode="lin" valueType="num">
                                      <p:cBhvr additive="base">
                                        <p:cTn id="20" dur="500" fill="hold"/>
                                        <p:tgtEl>
                                          <p:spTgt spid="31027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0279"/>
                                        </p:tgtEl>
                                        <p:attrNameLst>
                                          <p:attrName>style.visibility</p:attrName>
                                        </p:attrNameLst>
                                      </p:cBhvr>
                                      <p:to>
                                        <p:strVal val="visible"/>
                                      </p:to>
                                    </p:set>
                                    <p:anim calcmode="lin" valueType="num">
                                      <p:cBhvr additive="base">
                                        <p:cTn id="25" dur="500" fill="hold"/>
                                        <p:tgtEl>
                                          <p:spTgt spid="310279"/>
                                        </p:tgtEl>
                                        <p:attrNameLst>
                                          <p:attrName>ppt_x</p:attrName>
                                        </p:attrNameLst>
                                      </p:cBhvr>
                                      <p:tavLst>
                                        <p:tav tm="0">
                                          <p:val>
                                            <p:strVal val="#ppt_x"/>
                                          </p:val>
                                        </p:tav>
                                        <p:tav tm="100000">
                                          <p:val>
                                            <p:strVal val="#ppt_x"/>
                                          </p:val>
                                        </p:tav>
                                      </p:tavLst>
                                    </p:anim>
                                    <p:anim calcmode="lin" valueType="num">
                                      <p:cBhvr additive="base">
                                        <p:cTn id="26" dur="500" fill="hold"/>
                                        <p:tgtEl>
                                          <p:spTgt spid="31027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310277"/>
                                        </p:tgtEl>
                                        <p:attrNameLst>
                                          <p:attrName>style.visibility</p:attrName>
                                        </p:attrNameLst>
                                      </p:cBhvr>
                                      <p:to>
                                        <p:strVal val="visible"/>
                                      </p:to>
                                    </p:set>
                                    <p:anim calcmode="lin" valueType="num">
                                      <p:cBhvr>
                                        <p:cTn id="31" dur="1000" fill="hold"/>
                                        <p:tgtEl>
                                          <p:spTgt spid="310277"/>
                                        </p:tgtEl>
                                        <p:attrNameLst>
                                          <p:attrName>ppt_w</p:attrName>
                                        </p:attrNameLst>
                                      </p:cBhvr>
                                      <p:tavLst>
                                        <p:tav tm="0">
                                          <p:val>
                                            <p:fltVal val="0"/>
                                          </p:val>
                                        </p:tav>
                                        <p:tav tm="100000">
                                          <p:val>
                                            <p:strVal val="#ppt_w"/>
                                          </p:val>
                                        </p:tav>
                                      </p:tavLst>
                                    </p:anim>
                                    <p:anim calcmode="lin" valueType="num">
                                      <p:cBhvr>
                                        <p:cTn id="32" dur="1000" fill="hold"/>
                                        <p:tgtEl>
                                          <p:spTgt spid="310277"/>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310278"/>
                                        </p:tgtEl>
                                        <p:attrNameLst>
                                          <p:attrName>style.visibility</p:attrName>
                                        </p:attrNameLst>
                                      </p:cBhvr>
                                      <p:to>
                                        <p:strVal val="visible"/>
                                      </p:to>
                                    </p:set>
                                    <p:anim calcmode="lin" valueType="num">
                                      <p:cBhvr>
                                        <p:cTn id="37" dur="1000" fill="hold"/>
                                        <p:tgtEl>
                                          <p:spTgt spid="310278"/>
                                        </p:tgtEl>
                                        <p:attrNameLst>
                                          <p:attrName>ppt_w</p:attrName>
                                        </p:attrNameLst>
                                      </p:cBhvr>
                                      <p:tavLst>
                                        <p:tav tm="0">
                                          <p:val>
                                            <p:fltVal val="0"/>
                                          </p:val>
                                        </p:tav>
                                        <p:tav tm="100000">
                                          <p:val>
                                            <p:strVal val="#ppt_w"/>
                                          </p:val>
                                        </p:tav>
                                      </p:tavLst>
                                    </p:anim>
                                    <p:anim calcmode="lin" valueType="num">
                                      <p:cBhvr>
                                        <p:cTn id="38" dur="1000" fill="hold"/>
                                        <p:tgtEl>
                                          <p:spTgt spid="31027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4" grpId="0" animBg="1"/>
      <p:bldP spid="310275" grpId="0" animBg="1"/>
      <p:bldP spid="310276" grpId="0" animBg="1"/>
      <p:bldP spid="310277" grpId="0" animBg="1"/>
      <p:bldP spid="310278" grpId="0" animBg="1"/>
      <p:bldP spid="31027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a:xfrm>
            <a:off x="539750" y="117475"/>
            <a:ext cx="7921625" cy="431800"/>
          </a:xfrm>
          <a:ln w="38100">
            <a:solidFill>
              <a:schemeClr val="accent2"/>
            </a:solidFill>
            <a:miter lim="800000"/>
            <a:headEnd/>
            <a:tailEnd/>
          </a:ln>
        </p:spPr>
        <p:txBody>
          <a:bodyPr/>
          <a:lstStyle/>
          <a:p>
            <a:r>
              <a:rPr lang="en-US" altLang="en-US" sz="2400" b="1">
                <a:latin typeface="Courier New" panose="02070309020205020404" pitchFamily="49" charset="0"/>
                <a:cs typeface="Times New Roman" panose="02020603050405020304" pitchFamily="18" charset="0"/>
              </a:rPr>
              <a:t>Mengungkapkan ketidakbenaran pengisian SPT</a:t>
            </a:r>
            <a:endParaRPr lang="en-US" altLang="en-US" sz="2400" b="1">
              <a:latin typeface="Courier New" panose="02070309020205020404" pitchFamily="49" charset="0"/>
            </a:endParaRPr>
          </a:p>
        </p:txBody>
      </p:sp>
      <p:sp>
        <p:nvSpPr>
          <p:cNvPr id="311299" name="Rectangle 3"/>
          <p:cNvSpPr>
            <a:spLocks noChangeArrowheads="1"/>
          </p:cNvSpPr>
          <p:nvPr/>
        </p:nvSpPr>
        <p:spPr bwMode="auto">
          <a:xfrm>
            <a:off x="107950" y="908050"/>
            <a:ext cx="8915400" cy="3151188"/>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id-ID" altLang="en-US" sz="1800" b="1" u="none"/>
              <a:t>Walaupun telah dilakukan tindakan pemeriksaan, tetapi belum dilakukan tindakan penyidikan mengenai adanya ketidakbenaran yang dilakukan Wajib Pajak sebagaimana dimaksud dalam </a:t>
            </a:r>
            <a:r>
              <a:rPr lang="id-ID" altLang="en-US" sz="1800" b="1"/>
              <a:t>Pasal 38</a:t>
            </a:r>
            <a:r>
              <a:rPr lang="id-ID" altLang="en-US" sz="1800" b="1" u="none"/>
              <a:t>, terhadap ketidakbenaran perbuatan Wajib Pajak tersebut tidak akan dilakukan penyidikan, apabila Wajib Pajak dengan kemauan sendiri mengungkapkan ketidakbenaran perbuatannya tersebut dengan disertai pelunasan kekurangan pembayaran jumlah pajak yang sebenarnya terutang beserta sanksi administrasi berupa denda </a:t>
            </a:r>
            <a:r>
              <a:rPr lang="id-ID" altLang="en-US" sz="1800" b="1"/>
              <a:t>sebesar 150%</a:t>
            </a:r>
            <a:r>
              <a:rPr lang="id-ID" altLang="en-US" sz="1800" b="1" u="none"/>
              <a:t> (seratus lima puluh persen) dari jumlah pajak yang kurang dibayar. </a:t>
            </a:r>
            <a:endParaRPr lang="en-US" altLang="en-US" sz="1800" b="1" u="none"/>
          </a:p>
          <a:p>
            <a:r>
              <a:rPr lang="en-US" altLang="en-US" sz="1800" b="1" u="none">
                <a:solidFill>
                  <a:schemeClr val="accent2"/>
                </a:solidFill>
              </a:rPr>
              <a:t>{Pasal 8 angka 3 UU KUP}</a:t>
            </a:r>
            <a:endParaRPr lang="en-GB" altLang="en-US" sz="1800" b="1" u="none">
              <a:solidFill>
                <a:schemeClr val="accent2"/>
              </a:solidFill>
            </a:endParaRPr>
          </a:p>
        </p:txBody>
      </p:sp>
      <p:sp>
        <p:nvSpPr>
          <p:cNvPr id="311300" name="AutoShape 4"/>
          <p:cNvSpPr>
            <a:spLocks noChangeArrowheads="1"/>
          </p:cNvSpPr>
          <p:nvPr/>
        </p:nvSpPr>
        <p:spPr bwMode="auto">
          <a:xfrm>
            <a:off x="4102100" y="692150"/>
            <a:ext cx="541338" cy="2873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1301" name="Line 5"/>
          <p:cNvSpPr>
            <a:spLocks noChangeShapeType="1"/>
          </p:cNvSpPr>
          <p:nvPr/>
        </p:nvSpPr>
        <p:spPr bwMode="auto">
          <a:xfrm>
            <a:off x="8101013" y="1773238"/>
            <a:ext cx="0" cy="2590800"/>
          </a:xfrm>
          <a:prstGeom prst="line">
            <a:avLst/>
          </a:prstGeom>
          <a:noFill/>
          <a:ln w="28575">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1302" name="Rectangle 6"/>
          <p:cNvSpPr>
            <a:spLocks noChangeArrowheads="1"/>
          </p:cNvSpPr>
          <p:nvPr/>
        </p:nvSpPr>
        <p:spPr bwMode="auto">
          <a:xfrm>
            <a:off x="2627313" y="4149725"/>
            <a:ext cx="6359525" cy="2030413"/>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r>
              <a:rPr lang="sv-SE" altLang="en-US" sz="1800" b="1" u="none">
                <a:latin typeface="Courier New" panose="02070309020205020404" pitchFamily="49" charset="0"/>
              </a:rPr>
              <a:t>”Setiap orang yang </a:t>
            </a:r>
            <a:r>
              <a:rPr lang="sv-SE" altLang="en-US" sz="1800" b="1">
                <a:latin typeface="Courier New" panose="02070309020205020404" pitchFamily="49" charset="0"/>
              </a:rPr>
              <a:t>karena kealpaannya</a:t>
            </a:r>
            <a:r>
              <a:rPr lang="sv-SE" altLang="en-US" sz="1800" b="1" u="none">
                <a:latin typeface="Courier New" panose="02070309020205020404" pitchFamily="49" charset="0"/>
              </a:rPr>
              <a:t>: </a:t>
            </a:r>
          </a:p>
          <a:p>
            <a:r>
              <a:rPr lang="sv-SE" altLang="en-US" sz="1800" b="1" u="none">
                <a:latin typeface="Courier New" panose="02070309020205020404" pitchFamily="49" charset="0"/>
              </a:rPr>
              <a:t>a. tidak menyampaikan Surat Pemberitahuan; atau </a:t>
            </a:r>
          </a:p>
          <a:p>
            <a:r>
              <a:rPr lang="sv-SE" altLang="en-US" sz="1800" b="1" u="none">
                <a:latin typeface="Courier New" panose="02070309020205020404" pitchFamily="49" charset="0"/>
              </a:rPr>
              <a:t>b. menyampaikan Surat Pemberitahuan, tetapi isinya tidak benar atau tidak lengkap, atau melampirkan keterangan yang isinya tidak benar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11298"/>
                                        </p:tgtEl>
                                        <p:attrNameLst>
                                          <p:attrName>style.visibility</p:attrName>
                                        </p:attrNameLst>
                                      </p:cBhvr>
                                      <p:to>
                                        <p:strVal val="visible"/>
                                      </p:to>
                                    </p:set>
                                    <p:animEffect transition="in" filter="diamond(in)">
                                      <p:cBhvr>
                                        <p:cTn id="7" dur="2000"/>
                                        <p:tgtEl>
                                          <p:spTgt spid="3112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11300"/>
                                        </p:tgtEl>
                                        <p:attrNameLst>
                                          <p:attrName>style.visibility</p:attrName>
                                        </p:attrNameLst>
                                      </p:cBhvr>
                                      <p:to>
                                        <p:strVal val="visible"/>
                                      </p:to>
                                    </p:set>
                                    <p:animEffect transition="in" filter="box(in)">
                                      <p:cBhvr>
                                        <p:cTn id="12" dur="500"/>
                                        <p:tgtEl>
                                          <p:spTgt spid="3113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11299"/>
                                        </p:tgtEl>
                                        <p:attrNameLst>
                                          <p:attrName>style.visibility</p:attrName>
                                        </p:attrNameLst>
                                      </p:cBhvr>
                                      <p:to>
                                        <p:strVal val="visible"/>
                                      </p:to>
                                    </p:set>
                                    <p:animEffect transition="in" filter="checkerboard(across)">
                                      <p:cBhvr>
                                        <p:cTn id="17" dur="500"/>
                                        <p:tgtEl>
                                          <p:spTgt spid="31129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11301"/>
                                        </p:tgtEl>
                                        <p:attrNameLst>
                                          <p:attrName>style.visibility</p:attrName>
                                        </p:attrNameLst>
                                      </p:cBhvr>
                                      <p:to>
                                        <p:strVal val="visible"/>
                                      </p:to>
                                    </p:set>
                                    <p:animEffect transition="in" filter="blinds(horizontal)">
                                      <p:cBhvr>
                                        <p:cTn id="22" dur="500"/>
                                        <p:tgtEl>
                                          <p:spTgt spid="31130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311302"/>
                                        </p:tgtEl>
                                        <p:attrNameLst>
                                          <p:attrName>style.visibility</p:attrName>
                                        </p:attrNameLst>
                                      </p:cBhvr>
                                      <p:to>
                                        <p:strVal val="visible"/>
                                      </p:to>
                                    </p:set>
                                    <p:anim calcmode="lin" valueType="num">
                                      <p:cBhvr>
                                        <p:cTn id="27" dur="500" fill="hold"/>
                                        <p:tgtEl>
                                          <p:spTgt spid="311302"/>
                                        </p:tgtEl>
                                        <p:attrNameLst>
                                          <p:attrName>ppt_w</p:attrName>
                                        </p:attrNameLst>
                                      </p:cBhvr>
                                      <p:tavLst>
                                        <p:tav tm="0">
                                          <p:val>
                                            <p:fltVal val="0"/>
                                          </p:val>
                                        </p:tav>
                                        <p:tav tm="100000">
                                          <p:val>
                                            <p:strVal val="#ppt_w"/>
                                          </p:val>
                                        </p:tav>
                                      </p:tavLst>
                                    </p:anim>
                                    <p:anim calcmode="lin" valueType="num">
                                      <p:cBhvr>
                                        <p:cTn id="28" dur="500" fill="hold"/>
                                        <p:tgtEl>
                                          <p:spTgt spid="31130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8" grpId="0" animBg="1"/>
      <p:bldP spid="311299" grpId="0" animBg="1"/>
      <p:bldP spid="311300" grpId="0" animBg="1"/>
      <p:bldP spid="311301" grpId="0" animBg="1"/>
      <p:bldP spid="31130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ChangeArrowheads="1"/>
          </p:cNvSpPr>
          <p:nvPr/>
        </p:nvSpPr>
        <p:spPr bwMode="auto">
          <a:xfrm>
            <a:off x="228600" y="990600"/>
            <a:ext cx="8686800" cy="3700463"/>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id-ID" altLang="en-US" sz="2000" u="none">
                <a:latin typeface="Tahoma" panose="020B0604030504040204" pitchFamily="34" charset="0"/>
              </a:rPr>
              <a:t>Walaupun Direktur Jenderal Pajak telah melakukan pemeriksaan, dengan syarat Direktur Jenderal Pajak belum menerbitkan surat ketetapan pajak, Wajib Pajak dengan kesadaran sendiri dapat mengungkapkan dalam laporan tersendiri tentang ketidakbenaran pengisian Surat Pemberitahuan yang telah disampaikan sesuai keadaan yang sebenarnya, yang dapat mengakibatkan: </a:t>
            </a:r>
          </a:p>
          <a:p>
            <a:pPr>
              <a:lnSpc>
                <a:spcPct val="90000"/>
              </a:lnSpc>
            </a:pPr>
            <a:r>
              <a:rPr lang="id-ID" altLang="en-US" sz="2000" u="none">
                <a:solidFill>
                  <a:srgbClr val="990000"/>
                </a:solidFill>
                <a:latin typeface="Tahoma" panose="020B0604030504040204" pitchFamily="34" charset="0"/>
              </a:rPr>
              <a:t>a.</a:t>
            </a:r>
            <a:r>
              <a:rPr lang="en-US" altLang="en-US" sz="2000" u="none">
                <a:solidFill>
                  <a:srgbClr val="990000"/>
                </a:solidFill>
                <a:latin typeface="Tahoma" panose="020B0604030504040204" pitchFamily="34" charset="0"/>
              </a:rPr>
              <a:t> </a:t>
            </a:r>
            <a:r>
              <a:rPr lang="id-ID" altLang="en-US" sz="2000" u="none">
                <a:solidFill>
                  <a:srgbClr val="990000"/>
                </a:solidFill>
                <a:latin typeface="Tahoma" panose="020B0604030504040204" pitchFamily="34" charset="0"/>
              </a:rPr>
              <a:t>pajak-pajak yang masih harus dibayar menjadi lebih besar atau lebih kecil; b.</a:t>
            </a:r>
            <a:r>
              <a:rPr lang="en-US" altLang="en-US" sz="2000" u="none">
                <a:solidFill>
                  <a:srgbClr val="990000"/>
                </a:solidFill>
                <a:latin typeface="Tahoma" panose="020B0604030504040204" pitchFamily="34" charset="0"/>
              </a:rPr>
              <a:t> </a:t>
            </a:r>
            <a:r>
              <a:rPr lang="id-ID" altLang="en-US" sz="2000" u="none">
                <a:solidFill>
                  <a:srgbClr val="990000"/>
                </a:solidFill>
                <a:latin typeface="Tahoma" panose="020B0604030504040204" pitchFamily="34" charset="0"/>
              </a:rPr>
              <a:t>rugi berdasarkan ketentuan perpajakan menjadi lebih kecil atau lebih besar;</a:t>
            </a:r>
            <a:r>
              <a:rPr lang="en-US" altLang="en-US" sz="2000" u="none">
                <a:solidFill>
                  <a:srgbClr val="990000"/>
                </a:solidFill>
                <a:latin typeface="Tahoma" panose="020B0604030504040204" pitchFamily="34" charset="0"/>
              </a:rPr>
              <a:t> </a:t>
            </a:r>
            <a:r>
              <a:rPr lang="id-ID" altLang="en-US" sz="2000" u="none">
                <a:solidFill>
                  <a:srgbClr val="990000"/>
                </a:solidFill>
                <a:latin typeface="Tahoma" panose="020B0604030504040204" pitchFamily="34" charset="0"/>
              </a:rPr>
              <a:t>c.</a:t>
            </a:r>
            <a:r>
              <a:rPr lang="en-US" altLang="en-US" sz="2000" u="none">
                <a:solidFill>
                  <a:srgbClr val="990000"/>
                </a:solidFill>
                <a:latin typeface="Tahoma" panose="020B0604030504040204" pitchFamily="34" charset="0"/>
              </a:rPr>
              <a:t> </a:t>
            </a:r>
            <a:r>
              <a:rPr lang="id-ID" altLang="en-US" sz="2000" u="none">
                <a:solidFill>
                  <a:srgbClr val="990000"/>
                </a:solidFill>
                <a:latin typeface="Tahoma" panose="020B0604030504040204" pitchFamily="34" charset="0"/>
              </a:rPr>
              <a:t>jumlah harta menjadi lebih besar atau lebih kecil; atau d.</a:t>
            </a:r>
            <a:r>
              <a:rPr lang="en-US" altLang="en-US" sz="2000" u="none">
                <a:solidFill>
                  <a:srgbClr val="990000"/>
                </a:solidFill>
                <a:latin typeface="Tahoma" panose="020B0604030504040204" pitchFamily="34" charset="0"/>
              </a:rPr>
              <a:t> </a:t>
            </a:r>
            <a:r>
              <a:rPr lang="id-ID" altLang="en-US" sz="2000" u="none">
                <a:solidFill>
                  <a:srgbClr val="990000"/>
                </a:solidFill>
                <a:latin typeface="Tahoma" panose="020B0604030504040204" pitchFamily="34" charset="0"/>
              </a:rPr>
              <a:t>jumlah modal menjadi lebih besar atau lebih kecil dan proses pemeriksaan tetap dilanjutkan. </a:t>
            </a:r>
            <a:endParaRPr lang="en-US" altLang="en-US" sz="2000" u="none">
              <a:solidFill>
                <a:srgbClr val="990000"/>
              </a:solidFill>
              <a:latin typeface="Tahoma" panose="020B0604030504040204" pitchFamily="34" charset="0"/>
            </a:endParaRPr>
          </a:p>
          <a:p>
            <a:pPr>
              <a:lnSpc>
                <a:spcPct val="90000"/>
              </a:lnSpc>
            </a:pPr>
            <a:endParaRPr lang="en-US" altLang="en-US" sz="2000" u="none">
              <a:solidFill>
                <a:srgbClr val="990000"/>
              </a:solidFill>
              <a:latin typeface="Tahoma" panose="020B0604030504040204" pitchFamily="34" charset="0"/>
              <a:cs typeface="Times New Roman" panose="02020603050405020304" pitchFamily="18" charset="0"/>
            </a:endParaRPr>
          </a:p>
          <a:p>
            <a:pPr>
              <a:lnSpc>
                <a:spcPct val="90000"/>
              </a:lnSpc>
            </a:pPr>
            <a:r>
              <a:rPr lang="en-US" altLang="en-US" sz="2000" u="none">
                <a:solidFill>
                  <a:schemeClr val="accent2"/>
                </a:solidFill>
                <a:latin typeface="Tahoma" panose="020B0604030504040204" pitchFamily="34" charset="0"/>
                <a:cs typeface="Times New Roman" panose="02020603050405020304" pitchFamily="18" charset="0"/>
              </a:rPr>
              <a:t>(Pasal 8 ayat 4 UU KUP)</a:t>
            </a:r>
          </a:p>
        </p:txBody>
      </p:sp>
      <p:sp>
        <p:nvSpPr>
          <p:cNvPr id="313347" name="AutoShape 3"/>
          <p:cNvSpPr>
            <a:spLocks noChangeArrowheads="1"/>
          </p:cNvSpPr>
          <p:nvPr/>
        </p:nvSpPr>
        <p:spPr bwMode="auto">
          <a:xfrm>
            <a:off x="3962400" y="6096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3348" name="Rectangle 4"/>
          <p:cNvSpPr>
            <a:spLocks noChangeArrowheads="1"/>
          </p:cNvSpPr>
          <p:nvPr/>
        </p:nvSpPr>
        <p:spPr bwMode="auto">
          <a:xfrm>
            <a:off x="107950" y="4937125"/>
            <a:ext cx="8915400" cy="1731963"/>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spcBef>
                <a:spcPct val="50000"/>
              </a:spcBef>
            </a:pPr>
            <a:r>
              <a:rPr lang="id-ID" altLang="en-US" sz="1800" u="none">
                <a:latin typeface="Tahoma" panose="020B0604030504040204" pitchFamily="34" charset="0"/>
              </a:rPr>
              <a:t>Pajak yang kurang dibayar yang timbul sebagai akibat dari pengungkapan ketidakbenaran pengisian Surat Pemberitahuan sebagaimana dimaksud pada ayat (4) beserta sanksi administrasi berupa kenaikan sebesar 50% (lima puluh persen) dari pajak yang kurang dibayar,</a:t>
            </a:r>
            <a:r>
              <a:rPr lang="en-US" altLang="en-US" sz="1800" u="none">
                <a:latin typeface="Tahoma" panose="020B0604030504040204" pitchFamily="34" charset="0"/>
              </a:rPr>
              <a:t> </a:t>
            </a:r>
            <a:r>
              <a:rPr lang="id-ID" altLang="en-US" sz="1800" u="none">
                <a:latin typeface="Tahoma" panose="020B0604030504040204" pitchFamily="34" charset="0"/>
              </a:rPr>
              <a:t>harus dilunasi oleh Wajib Pajak sebelum laporan tersendiri dimaksud disampaikan.</a:t>
            </a:r>
            <a:r>
              <a:rPr lang="en-US" altLang="en-US" sz="1800" u="none">
                <a:latin typeface="Tahoma" panose="020B0604030504040204" pitchFamily="34" charset="0"/>
              </a:rPr>
              <a:t> </a:t>
            </a:r>
          </a:p>
          <a:p>
            <a:pPr algn="ctr">
              <a:lnSpc>
                <a:spcPct val="90000"/>
              </a:lnSpc>
              <a:spcBef>
                <a:spcPct val="50000"/>
              </a:spcBef>
            </a:pPr>
            <a:r>
              <a:rPr lang="en-US" altLang="en-US" sz="1800" u="none">
                <a:solidFill>
                  <a:schemeClr val="accent2"/>
                </a:solidFill>
                <a:latin typeface="Tahoma" panose="020B0604030504040204" pitchFamily="34" charset="0"/>
              </a:rPr>
              <a:t>(Pasal 8 ayat 5 UU KUP)</a:t>
            </a:r>
          </a:p>
        </p:txBody>
      </p:sp>
      <p:sp>
        <p:nvSpPr>
          <p:cNvPr id="313349" name="AutoShape 5"/>
          <p:cNvSpPr>
            <a:spLocks noChangeArrowheads="1"/>
          </p:cNvSpPr>
          <p:nvPr/>
        </p:nvSpPr>
        <p:spPr bwMode="auto">
          <a:xfrm>
            <a:off x="4067175" y="4632325"/>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3350" name="Rectangle 6"/>
          <p:cNvSpPr>
            <a:spLocks noGrp="1" noChangeArrowheads="1"/>
          </p:cNvSpPr>
          <p:nvPr>
            <p:ph type="title"/>
          </p:nvPr>
        </p:nvSpPr>
        <p:spPr>
          <a:xfrm>
            <a:off x="611188" y="44450"/>
            <a:ext cx="7921625" cy="431800"/>
          </a:xfrm>
          <a:noFill/>
          <a:ln w="38100">
            <a:solidFill>
              <a:schemeClr val="accent2"/>
            </a:solidFill>
            <a:miter lim="800000"/>
            <a:headEnd/>
            <a:tailEnd/>
          </a:ln>
        </p:spPr>
        <p:txBody>
          <a:bodyPr/>
          <a:lstStyle/>
          <a:p>
            <a:r>
              <a:rPr lang="en-US" altLang="en-US" sz="2400" b="1">
                <a:latin typeface="Courier New" panose="02070309020205020404" pitchFamily="49" charset="0"/>
              </a:rPr>
              <a:t>Mengungkapkan ketidakbenaran pengisian SPT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3350"/>
                                        </p:tgtEl>
                                        <p:attrNameLst>
                                          <p:attrName>style.visibility</p:attrName>
                                        </p:attrNameLst>
                                      </p:cBhvr>
                                      <p:to>
                                        <p:strVal val="visible"/>
                                      </p:to>
                                    </p:set>
                                    <p:animEffect transition="in" filter="blinds(horizontal)">
                                      <p:cBhvr>
                                        <p:cTn id="7" dur="500"/>
                                        <p:tgtEl>
                                          <p:spTgt spid="3133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13347"/>
                                        </p:tgtEl>
                                        <p:attrNameLst>
                                          <p:attrName>style.visibility</p:attrName>
                                        </p:attrNameLst>
                                      </p:cBhvr>
                                      <p:to>
                                        <p:strVal val="visible"/>
                                      </p:to>
                                    </p:set>
                                    <p:animEffect transition="in" filter="wipe(down)">
                                      <p:cBhvr>
                                        <p:cTn id="12" dur="500"/>
                                        <p:tgtEl>
                                          <p:spTgt spid="3133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13346"/>
                                        </p:tgtEl>
                                        <p:attrNameLst>
                                          <p:attrName>style.visibility</p:attrName>
                                        </p:attrNameLst>
                                      </p:cBhvr>
                                      <p:to>
                                        <p:strVal val="visible"/>
                                      </p:to>
                                    </p:set>
                                    <p:animEffect transition="in" filter="diamond(in)">
                                      <p:cBhvr>
                                        <p:cTn id="17" dur="2000"/>
                                        <p:tgtEl>
                                          <p:spTgt spid="31334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13349"/>
                                        </p:tgtEl>
                                        <p:attrNameLst>
                                          <p:attrName>style.visibility</p:attrName>
                                        </p:attrNameLst>
                                      </p:cBhvr>
                                      <p:to>
                                        <p:strVal val="visible"/>
                                      </p:to>
                                    </p:set>
                                    <p:anim calcmode="lin" valueType="num">
                                      <p:cBhvr additive="base">
                                        <p:cTn id="22" dur="500" fill="hold"/>
                                        <p:tgtEl>
                                          <p:spTgt spid="313349"/>
                                        </p:tgtEl>
                                        <p:attrNameLst>
                                          <p:attrName>ppt_x</p:attrName>
                                        </p:attrNameLst>
                                      </p:cBhvr>
                                      <p:tavLst>
                                        <p:tav tm="0">
                                          <p:val>
                                            <p:strVal val="#ppt_x"/>
                                          </p:val>
                                        </p:tav>
                                        <p:tav tm="100000">
                                          <p:val>
                                            <p:strVal val="#ppt_x"/>
                                          </p:val>
                                        </p:tav>
                                      </p:tavLst>
                                    </p:anim>
                                    <p:anim calcmode="lin" valueType="num">
                                      <p:cBhvr additive="base">
                                        <p:cTn id="23" dur="500" fill="hold"/>
                                        <p:tgtEl>
                                          <p:spTgt spid="313349"/>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13348"/>
                                        </p:tgtEl>
                                        <p:attrNameLst>
                                          <p:attrName>style.visibility</p:attrName>
                                        </p:attrNameLst>
                                      </p:cBhvr>
                                      <p:to>
                                        <p:strVal val="visible"/>
                                      </p:to>
                                    </p:set>
                                    <p:anim calcmode="lin" valueType="num">
                                      <p:cBhvr additive="base">
                                        <p:cTn id="28" dur="500" fill="hold"/>
                                        <p:tgtEl>
                                          <p:spTgt spid="313348"/>
                                        </p:tgtEl>
                                        <p:attrNameLst>
                                          <p:attrName>ppt_x</p:attrName>
                                        </p:attrNameLst>
                                      </p:cBhvr>
                                      <p:tavLst>
                                        <p:tav tm="0">
                                          <p:val>
                                            <p:strVal val="#ppt_x"/>
                                          </p:val>
                                        </p:tav>
                                        <p:tav tm="100000">
                                          <p:val>
                                            <p:strVal val="#ppt_x"/>
                                          </p:val>
                                        </p:tav>
                                      </p:tavLst>
                                    </p:anim>
                                    <p:anim calcmode="lin" valueType="num">
                                      <p:cBhvr additive="base">
                                        <p:cTn id="29" dur="500" fill="hold"/>
                                        <p:tgtEl>
                                          <p:spTgt spid="3133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46" grpId="0" animBg="1"/>
      <p:bldP spid="313347" grpId="0" animBg="1"/>
      <p:bldP spid="313348" grpId="0" animBg="1"/>
      <p:bldP spid="313349" grpId="0" animBg="1"/>
      <p:bldP spid="31335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4" name="Rectangle 4"/>
          <p:cNvSpPr>
            <a:spLocks noChangeArrowheads="1"/>
          </p:cNvSpPr>
          <p:nvPr/>
        </p:nvSpPr>
        <p:spPr bwMode="auto">
          <a:xfrm>
            <a:off x="611188" y="188913"/>
            <a:ext cx="8137525" cy="860425"/>
          </a:xfrm>
          <a:prstGeom prst="rect">
            <a:avLst/>
          </a:prstGeom>
          <a:noFill/>
          <a:ln w="3810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t>WAJIB PAJAK TERTENTU YANG DIKECUALIKAN DARI KEWAJIBAN MENYAMPAIKAN SURAT PEMBERITAHUAN</a:t>
            </a:r>
          </a:p>
        </p:txBody>
      </p:sp>
      <p:sp>
        <p:nvSpPr>
          <p:cNvPr id="286726" name="Rectangle 6"/>
          <p:cNvSpPr>
            <a:spLocks noChangeArrowheads="1"/>
          </p:cNvSpPr>
          <p:nvPr/>
        </p:nvSpPr>
        <p:spPr bwMode="auto">
          <a:xfrm>
            <a:off x="395288" y="1254125"/>
            <a:ext cx="8424862" cy="850900"/>
          </a:xfrm>
          <a:prstGeom prst="rect">
            <a:avLst/>
          </a:prstGeom>
          <a:noFill/>
          <a:ln w="28575">
            <a:solidFill>
              <a:srgbClr val="51EB1B"/>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b="1" u="none"/>
              <a:t>Dikecualikan dari kewajiban menyampaikan SPT Masa PPh Pasal 25. </a:t>
            </a:r>
          </a:p>
        </p:txBody>
      </p:sp>
      <p:sp>
        <p:nvSpPr>
          <p:cNvPr id="286727" name="AutoShape 7"/>
          <p:cNvSpPr>
            <a:spLocks noChangeArrowheads="1"/>
          </p:cNvSpPr>
          <p:nvPr/>
        </p:nvSpPr>
        <p:spPr bwMode="auto">
          <a:xfrm>
            <a:off x="179388" y="1196975"/>
            <a:ext cx="360362" cy="28733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99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28" name="AutoShape 8"/>
          <p:cNvSpPr>
            <a:spLocks noChangeArrowheads="1"/>
          </p:cNvSpPr>
          <p:nvPr/>
        </p:nvSpPr>
        <p:spPr bwMode="auto">
          <a:xfrm>
            <a:off x="4140200" y="2060575"/>
            <a:ext cx="6477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6729" name="Rectangle 9"/>
          <p:cNvSpPr>
            <a:spLocks noChangeArrowheads="1"/>
          </p:cNvSpPr>
          <p:nvPr/>
        </p:nvSpPr>
        <p:spPr bwMode="auto">
          <a:xfrm>
            <a:off x="611188" y="2420938"/>
            <a:ext cx="7993062" cy="83185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u="none">
                <a:latin typeface="Kristen ITC" panose="03050502040202030202" pitchFamily="66" charset="0"/>
              </a:rPr>
              <a:t>Wajib Pajak Orang Pribadi yang tidak menjalankan usaha atau melakukan pekerjaan bebas. </a:t>
            </a:r>
          </a:p>
        </p:txBody>
      </p:sp>
      <p:sp>
        <p:nvSpPr>
          <p:cNvPr id="286730" name="Rectangle 10"/>
          <p:cNvSpPr>
            <a:spLocks noChangeArrowheads="1"/>
          </p:cNvSpPr>
          <p:nvPr/>
        </p:nvSpPr>
        <p:spPr bwMode="auto">
          <a:xfrm>
            <a:off x="395288" y="3716338"/>
            <a:ext cx="8353425" cy="850900"/>
          </a:xfrm>
          <a:prstGeom prst="rect">
            <a:avLst/>
          </a:prstGeom>
          <a:noFill/>
          <a:ln w="28575">
            <a:solidFill>
              <a:srgbClr val="51EB1B"/>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b="1" u="none"/>
              <a:t>Dikecualikan dari kewajiban menyampaikan SPT Tahunan PPh maupun SPT Masa PPh Pasal 25. </a:t>
            </a:r>
          </a:p>
        </p:txBody>
      </p:sp>
      <p:sp>
        <p:nvSpPr>
          <p:cNvPr id="286731" name="AutoShape 11"/>
          <p:cNvSpPr>
            <a:spLocks noChangeArrowheads="1"/>
          </p:cNvSpPr>
          <p:nvPr/>
        </p:nvSpPr>
        <p:spPr bwMode="auto">
          <a:xfrm>
            <a:off x="179388" y="3646488"/>
            <a:ext cx="360362" cy="28733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99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32" name="AutoShape 12"/>
          <p:cNvSpPr>
            <a:spLocks noChangeArrowheads="1"/>
          </p:cNvSpPr>
          <p:nvPr/>
        </p:nvSpPr>
        <p:spPr bwMode="auto">
          <a:xfrm>
            <a:off x="4140200" y="4508500"/>
            <a:ext cx="6477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86733" name="Rectangle 13"/>
          <p:cNvSpPr>
            <a:spLocks noChangeArrowheads="1"/>
          </p:cNvSpPr>
          <p:nvPr/>
        </p:nvSpPr>
        <p:spPr bwMode="auto">
          <a:xfrm>
            <a:off x="755650" y="4806950"/>
            <a:ext cx="7777163" cy="13208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2000" b="1" u="none"/>
              <a:t>WP Orang Pribadi yang dalam satu Tahun Pajak menerima atau memperoleh penghasilan neto tidak melebihi Penghasilan Tidak Kena Pajak sebagaimana dimaksud dalam UU PPh.</a:t>
            </a:r>
            <a:r>
              <a:rPr lang="en-US" altLang="en-US" sz="2000" b="1"/>
              <a:t> </a:t>
            </a:r>
          </a:p>
        </p:txBody>
      </p:sp>
      <p:sp>
        <p:nvSpPr>
          <p:cNvPr id="286734" name="Rectangle 14"/>
          <p:cNvSpPr>
            <a:spLocks noChangeArrowheads="1"/>
          </p:cNvSpPr>
          <p:nvPr/>
        </p:nvSpPr>
        <p:spPr bwMode="auto">
          <a:xfrm>
            <a:off x="2381250" y="6280150"/>
            <a:ext cx="4392613" cy="466725"/>
          </a:xfrm>
          <a:prstGeom prst="rect">
            <a:avLst/>
          </a:prstGeom>
          <a:solidFill>
            <a:srgbClr val="99FFCC"/>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p>
            <a:pPr algn="l"/>
            <a:r>
              <a:rPr lang="en-US" altLang="en-US" b="1" u="none"/>
              <a:t>PMK NO.183/PMK.03/2007</a:t>
            </a:r>
            <a:r>
              <a:rPr lang="en-US" altLang="en-US" u="none"/>
              <a:t> </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914400" y="1295400"/>
            <a:ext cx="7315200" cy="3200400"/>
          </a:xfrm>
          <a:ln>
            <a:solidFill>
              <a:schemeClr val="accent2"/>
            </a:solidFill>
            <a:miter lim="800000"/>
            <a:headEnd/>
            <a:tailEnd/>
          </a:ln>
        </p:spPr>
        <p:txBody>
          <a:bodyPr/>
          <a:lstStyle/>
          <a:p>
            <a:r>
              <a:rPr lang="en-US" altLang="en-US" sz="4800" b="1">
                <a:latin typeface="Lucida Console" panose="020B0609040504020204" pitchFamily="49" charset="0"/>
              </a:rPr>
              <a:t>IV</a:t>
            </a:r>
            <a:br>
              <a:rPr lang="en-US" altLang="en-US" sz="4800" b="1">
                <a:latin typeface="Lucida Console" panose="020B0609040504020204" pitchFamily="49" charset="0"/>
              </a:rPr>
            </a:br>
            <a:r>
              <a:rPr lang="en-US" altLang="en-US" sz="4800" b="1">
                <a:latin typeface="Lucida Console" panose="020B0609040504020204" pitchFamily="49" charset="0"/>
              </a:rPr>
              <a:t/>
            </a:r>
            <a:br>
              <a:rPr lang="en-US" altLang="en-US" sz="4800" b="1">
                <a:latin typeface="Lucida Console" panose="020B0609040504020204" pitchFamily="49" charset="0"/>
              </a:rPr>
            </a:br>
            <a:r>
              <a:rPr lang="en-US" altLang="en-US" sz="4800" b="1">
                <a:latin typeface="Lucida Console" panose="020B0609040504020204" pitchFamily="49" charset="0"/>
              </a:rPr>
              <a:t>PEMBAYARAN PAJAK</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533400" y="152400"/>
            <a:ext cx="8305800" cy="609600"/>
          </a:xfrm>
          <a:ln w="38100">
            <a:solidFill>
              <a:schemeClr val="accent2"/>
            </a:solidFill>
            <a:miter lim="800000"/>
            <a:headEnd/>
            <a:tailEnd/>
          </a:ln>
        </p:spPr>
        <p:txBody>
          <a:bodyPr/>
          <a:lstStyle/>
          <a:p>
            <a:r>
              <a:rPr lang="en-US" altLang="en-US" sz="3200">
                <a:latin typeface="Tahoma" panose="020B0604030504040204" pitchFamily="34" charset="0"/>
              </a:rPr>
              <a:t>SARANA PEMBAYARAN/PENYETORAN PAJAK</a:t>
            </a:r>
          </a:p>
        </p:txBody>
      </p:sp>
      <p:sp>
        <p:nvSpPr>
          <p:cNvPr id="140291" name="AutoShape 3"/>
          <p:cNvSpPr>
            <a:spLocks noChangeArrowheads="1"/>
          </p:cNvSpPr>
          <p:nvPr/>
        </p:nvSpPr>
        <p:spPr bwMode="auto">
          <a:xfrm>
            <a:off x="3962400" y="838200"/>
            <a:ext cx="762000" cy="5334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0292" name="Rectangle 4"/>
          <p:cNvSpPr>
            <a:spLocks noChangeArrowheads="1"/>
          </p:cNvSpPr>
          <p:nvPr/>
        </p:nvSpPr>
        <p:spPr bwMode="auto">
          <a:xfrm>
            <a:off x="1828800" y="1447800"/>
            <a:ext cx="5410200" cy="533400"/>
          </a:xfrm>
          <a:prstGeom prst="rect">
            <a:avLst/>
          </a:prstGeom>
          <a:solidFill>
            <a:srgbClr val="D2F0D7"/>
          </a:solidFill>
          <a:ln w="381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200" u="none">
                <a:solidFill>
                  <a:schemeClr val="tx2"/>
                </a:solidFill>
                <a:latin typeface="Tahoma" panose="020B0604030504040204" pitchFamily="34" charset="0"/>
              </a:rPr>
              <a:t>Surat Setoran Pajak (SSP)</a:t>
            </a:r>
          </a:p>
        </p:txBody>
      </p:sp>
      <p:sp>
        <p:nvSpPr>
          <p:cNvPr id="140293" name="Rectangle 5"/>
          <p:cNvSpPr>
            <a:spLocks noChangeArrowheads="1"/>
          </p:cNvSpPr>
          <p:nvPr/>
        </p:nvSpPr>
        <p:spPr bwMode="auto">
          <a:xfrm>
            <a:off x="381000" y="2057400"/>
            <a:ext cx="8382000" cy="21018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id-ID" altLang="en-US" sz="2000" b="1" u="none"/>
              <a:t>adalah bukti pembayaran atau penyetoran pajak yang telah dilakukan dengan menggunakan formulir atau telah dilakukan dengan cara lain ke kas negara melalui tempat pembayaran yang ditunjuk oleh Menteri Keuangan. </a:t>
            </a:r>
            <a:endParaRPr lang="en-US" altLang="en-US" sz="2000" b="1" u="none"/>
          </a:p>
          <a:p>
            <a:pPr>
              <a:spcBef>
                <a:spcPct val="50000"/>
              </a:spcBef>
            </a:pPr>
            <a:r>
              <a:rPr lang="en-US" altLang="en-US" sz="2000" b="1" u="none"/>
              <a:t>(Pasal 1 angka 14 UU KUP)</a:t>
            </a:r>
          </a:p>
        </p:txBody>
      </p:sp>
      <p:sp>
        <p:nvSpPr>
          <p:cNvPr id="140301" name="Rectangle 13"/>
          <p:cNvSpPr>
            <a:spLocks noChangeArrowheads="1"/>
          </p:cNvSpPr>
          <p:nvPr/>
        </p:nvSpPr>
        <p:spPr bwMode="auto">
          <a:xfrm>
            <a:off x="395288" y="4422775"/>
            <a:ext cx="8382000" cy="24066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b="1" u="none"/>
              <a:t>Surat Setoran Pajak berfungsi sebagai bukti pembayaran pajak apabila telah disahkan oleh Pejabat kantor penerima pembayaran yang berwenang atau apabila telah mendapatkan validasi, yang ketentuannya diatur dengan atau berdasarkan </a:t>
            </a:r>
            <a:r>
              <a:rPr lang="en-US" altLang="en-US" sz="2000" b="1" i="1" u="none"/>
              <a:t>Peraturan Menteri Keuangan.</a:t>
            </a:r>
          </a:p>
          <a:p>
            <a:pPr>
              <a:spcBef>
                <a:spcPct val="50000"/>
              </a:spcBef>
            </a:pPr>
            <a:r>
              <a:rPr lang="en-US" altLang="en-US" sz="2000" b="1" u="none"/>
              <a:t>(Pasal 10 ayat 1a UU KUP)</a:t>
            </a:r>
          </a:p>
        </p:txBody>
      </p:sp>
      <p:sp>
        <p:nvSpPr>
          <p:cNvPr id="140302" name="AutoShape 14"/>
          <p:cNvSpPr>
            <a:spLocks noChangeArrowheads="1"/>
          </p:cNvSpPr>
          <p:nvPr/>
        </p:nvSpPr>
        <p:spPr bwMode="auto">
          <a:xfrm>
            <a:off x="3995738" y="4076700"/>
            <a:ext cx="576262"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539750" y="44450"/>
            <a:ext cx="7993063" cy="433388"/>
          </a:xfrm>
          <a:ln w="38100">
            <a:solidFill>
              <a:schemeClr val="accent2"/>
            </a:solidFill>
            <a:miter lim="800000"/>
            <a:headEnd/>
            <a:tailEnd/>
          </a:ln>
        </p:spPr>
        <p:txBody>
          <a:bodyPr/>
          <a:lstStyle/>
          <a:p>
            <a:r>
              <a:rPr lang="en-US" altLang="en-US" sz="3200" b="1">
                <a:latin typeface="Lucida Console" panose="020B0609040504020204" pitchFamily="49" charset="0"/>
              </a:rPr>
              <a:t>JATUH TEMPO PEMBAYARAN PAJAK</a:t>
            </a:r>
          </a:p>
        </p:txBody>
      </p:sp>
      <p:sp>
        <p:nvSpPr>
          <p:cNvPr id="135171" name="Rectangle 3"/>
          <p:cNvSpPr>
            <a:spLocks noChangeArrowheads="1"/>
          </p:cNvSpPr>
          <p:nvPr/>
        </p:nvSpPr>
        <p:spPr bwMode="auto">
          <a:xfrm>
            <a:off x="179388" y="620713"/>
            <a:ext cx="8736012" cy="12001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2000" b="1" u="none">
                <a:latin typeface="Arial Narrow" panose="020B0606020202030204" pitchFamily="34" charset="0"/>
              </a:rPr>
              <a:t>Menteri Keuangan menentukan tanggal jatuh tempo pembayaran dan penyetoran pajak yang terutang untuk suatu saat atau Masa Pajak bagi masing-masing jenis pajak, </a:t>
            </a:r>
            <a:r>
              <a:rPr lang="en-US" altLang="en-US" sz="2000" b="1" u="none">
                <a:solidFill>
                  <a:srgbClr val="FF0066"/>
                </a:solidFill>
                <a:latin typeface="Arial Narrow" panose="020B0606020202030204" pitchFamily="34" charset="0"/>
              </a:rPr>
              <a:t>paling lama 15 (lima belas) hari setelah saat terutangnya pajak atau berakhirnya Masa Pajak</a:t>
            </a:r>
            <a:r>
              <a:rPr lang="en-US" altLang="en-US" sz="2000" b="1" u="none">
                <a:solidFill>
                  <a:srgbClr val="008000"/>
                </a:solidFill>
                <a:latin typeface="Arial Narrow" panose="020B0606020202030204" pitchFamily="34" charset="0"/>
              </a:rPr>
              <a:t>.</a:t>
            </a:r>
            <a:r>
              <a:rPr lang="en-US" altLang="en-US" sz="2000" b="1" u="none">
                <a:solidFill>
                  <a:schemeClr val="accent2"/>
                </a:solidFill>
                <a:latin typeface="Arial Narrow" panose="020B0606020202030204" pitchFamily="34" charset="0"/>
              </a:rPr>
              <a:t>(Pasal 9 ayat 1 UU KUP)</a:t>
            </a:r>
          </a:p>
        </p:txBody>
      </p:sp>
      <p:sp>
        <p:nvSpPr>
          <p:cNvPr id="135174" name="Rectangle 6"/>
          <p:cNvSpPr>
            <a:spLocks noChangeArrowheads="1"/>
          </p:cNvSpPr>
          <p:nvPr/>
        </p:nvSpPr>
        <p:spPr bwMode="auto">
          <a:xfrm>
            <a:off x="179388" y="1916113"/>
            <a:ext cx="8713787" cy="92551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2000" b="1" u="none">
                <a:latin typeface="Arial Narrow" panose="020B0606020202030204" pitchFamily="34" charset="0"/>
              </a:rPr>
              <a:t>Kekurangan pembayaran pajak yang terutang berdasarkan Surat Pemberitahuan Tahunan Pajak Penghasilan harus dibayar lunas sebelum Surat Pemberitahuan Pajak Penghasilan disampaikan. </a:t>
            </a:r>
            <a:r>
              <a:rPr lang="en-US" altLang="en-US" sz="2000" b="1" u="none">
                <a:solidFill>
                  <a:schemeClr val="accent2"/>
                </a:solidFill>
                <a:latin typeface="Arial Narrow" panose="020B0606020202030204" pitchFamily="34" charset="0"/>
              </a:rPr>
              <a:t>(Pasal 9 ayat 2 UU KUP)</a:t>
            </a:r>
          </a:p>
        </p:txBody>
      </p:sp>
      <p:sp>
        <p:nvSpPr>
          <p:cNvPr id="135175" name="Rectangle 7"/>
          <p:cNvSpPr>
            <a:spLocks noChangeArrowheads="1"/>
          </p:cNvSpPr>
          <p:nvPr/>
        </p:nvSpPr>
        <p:spPr bwMode="auto">
          <a:xfrm>
            <a:off x="179388" y="2924175"/>
            <a:ext cx="8755062" cy="1474788"/>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2000" b="1" u="none">
                <a:latin typeface="Arial Narrow" panose="020B0606020202030204" pitchFamily="34" charset="0"/>
              </a:rPr>
              <a:t>Surat Tagihan Pajak, Surat Ketetapan Pajak Kurang Bayar, serta Surat Ketetapan Pajak Kurang Bayar Tambahan, dan Surat Keputusan Keberatan, Surat Keputusan Pembetulan, Putusan Banding, serta Putusan Peninjauan Kembali, yang menyebabkan jumlah pajak yang harus dibayar bertambah, harus dilunasi dalam jangka waktu 1 (satu) bulan sejak tanggal diterbitkan. </a:t>
            </a:r>
            <a:r>
              <a:rPr lang="en-US" altLang="en-US" sz="2000" b="1" u="none">
                <a:solidFill>
                  <a:schemeClr val="accent2"/>
                </a:solidFill>
                <a:latin typeface="Arial Narrow" panose="020B0606020202030204" pitchFamily="34" charset="0"/>
              </a:rPr>
              <a:t>(Pasal 9 ayat 3 UU KUP)</a:t>
            </a:r>
          </a:p>
        </p:txBody>
      </p:sp>
      <p:sp>
        <p:nvSpPr>
          <p:cNvPr id="135179" name="AutoShape 11"/>
          <p:cNvSpPr>
            <a:spLocks noChangeArrowheads="1"/>
          </p:cNvSpPr>
          <p:nvPr/>
        </p:nvSpPr>
        <p:spPr bwMode="auto">
          <a:xfrm>
            <a:off x="144463" y="692150"/>
            <a:ext cx="250825" cy="215900"/>
          </a:xfrm>
          <a:prstGeom prst="bracketPair">
            <a:avLst>
              <a:gd name="adj" fmla="val 16667"/>
            </a:avLst>
          </a:prstGeom>
          <a:noFill/>
          <a:ln w="28575">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1</a:t>
            </a:r>
          </a:p>
        </p:txBody>
      </p:sp>
      <p:sp>
        <p:nvSpPr>
          <p:cNvPr id="135180" name="AutoShape 12"/>
          <p:cNvSpPr>
            <a:spLocks noChangeArrowheads="1"/>
          </p:cNvSpPr>
          <p:nvPr/>
        </p:nvSpPr>
        <p:spPr bwMode="auto">
          <a:xfrm>
            <a:off x="144463" y="1989138"/>
            <a:ext cx="250825" cy="215900"/>
          </a:xfrm>
          <a:prstGeom prst="bracketPair">
            <a:avLst>
              <a:gd name="adj" fmla="val 16667"/>
            </a:avLst>
          </a:prstGeom>
          <a:noFill/>
          <a:ln w="28575">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2</a:t>
            </a:r>
          </a:p>
        </p:txBody>
      </p:sp>
      <p:sp>
        <p:nvSpPr>
          <p:cNvPr id="135181" name="AutoShape 13"/>
          <p:cNvSpPr>
            <a:spLocks noChangeArrowheads="1"/>
          </p:cNvSpPr>
          <p:nvPr/>
        </p:nvSpPr>
        <p:spPr bwMode="auto">
          <a:xfrm>
            <a:off x="144463" y="2925763"/>
            <a:ext cx="250825" cy="215900"/>
          </a:xfrm>
          <a:prstGeom prst="bracketPair">
            <a:avLst>
              <a:gd name="adj" fmla="val 16667"/>
            </a:avLst>
          </a:prstGeom>
          <a:noFill/>
          <a:ln w="28575">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3</a:t>
            </a:r>
          </a:p>
        </p:txBody>
      </p:sp>
      <p:sp>
        <p:nvSpPr>
          <p:cNvPr id="135183" name="Rectangle 15"/>
          <p:cNvSpPr>
            <a:spLocks noChangeArrowheads="1"/>
          </p:cNvSpPr>
          <p:nvPr/>
        </p:nvSpPr>
        <p:spPr bwMode="auto">
          <a:xfrm>
            <a:off x="179388" y="5373688"/>
            <a:ext cx="8755062" cy="14160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en-US" altLang="en-US" sz="1800" b="1" u="none"/>
              <a:t>Dirjen Pajak atas permohonan WP dapat memberikan persetujuan untuk mengangsur atau menunda pembayaran pajak termasuk kekurangan pembayaran sebagaimana dimaksud pada ayat (2) paling lama 12 (dua belas) bulan, yang pelaksanaannya diatur dengan atau berdasarkan Peraturan Menteri Keuangan. (Pasal 9 ayat 4 UU KUP)</a:t>
            </a:r>
          </a:p>
        </p:txBody>
      </p:sp>
      <p:sp>
        <p:nvSpPr>
          <p:cNvPr id="135184" name="AutoShape 16"/>
          <p:cNvSpPr>
            <a:spLocks noChangeArrowheads="1"/>
          </p:cNvSpPr>
          <p:nvPr/>
        </p:nvSpPr>
        <p:spPr bwMode="auto">
          <a:xfrm>
            <a:off x="34925" y="5373688"/>
            <a:ext cx="288925" cy="28733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85" name="AutoShape 17"/>
          <p:cNvSpPr>
            <a:spLocks noChangeArrowheads="1"/>
          </p:cNvSpPr>
          <p:nvPr/>
        </p:nvSpPr>
        <p:spPr bwMode="auto">
          <a:xfrm>
            <a:off x="8748713" y="5373688"/>
            <a:ext cx="288925" cy="28733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86" name="Rectangle 18"/>
          <p:cNvSpPr>
            <a:spLocks noChangeArrowheads="1"/>
          </p:cNvSpPr>
          <p:nvPr/>
        </p:nvSpPr>
        <p:spPr bwMode="auto">
          <a:xfrm>
            <a:off x="900113" y="4465638"/>
            <a:ext cx="8034337" cy="763587"/>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1600" b="1" u="none">
                <a:latin typeface="Arial Narrow" panose="020B0606020202030204" pitchFamily="34" charset="0"/>
              </a:rPr>
              <a:t>Bagi WP usaha kecil dan WP di daerah tertentu, jangka waktu pelunasan sebagaimana dimaksud pada ayat (3) dapat diperpanjang paling lama menjadi 2 (dua) bulan yang ketentuannya diatur dengan atau berdasarkan Peraturan Menteri Keuangan.</a:t>
            </a:r>
            <a:r>
              <a:rPr lang="en-US" altLang="en-US" sz="1600" b="1" u="none">
                <a:solidFill>
                  <a:schemeClr val="accent2"/>
                </a:solidFill>
                <a:latin typeface="Arial Narrow" panose="020B0606020202030204" pitchFamily="34" charset="0"/>
              </a:rPr>
              <a:t>(Pasal 9 ayat 3a UU KUP)</a:t>
            </a:r>
          </a:p>
        </p:txBody>
      </p:sp>
      <p:sp>
        <p:nvSpPr>
          <p:cNvPr id="135187" name="AutoShape 19"/>
          <p:cNvSpPr>
            <a:spLocks noChangeArrowheads="1"/>
          </p:cNvSpPr>
          <p:nvPr/>
        </p:nvSpPr>
        <p:spPr bwMode="auto">
          <a:xfrm>
            <a:off x="8675688" y="4221163"/>
            <a:ext cx="288925" cy="360362"/>
          </a:xfrm>
          <a:prstGeom prst="downArrow">
            <a:avLst>
              <a:gd name="adj1" fmla="val 50000"/>
              <a:gd name="adj2" fmla="val 3118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5170"/>
                                        </p:tgtEl>
                                        <p:attrNameLst>
                                          <p:attrName>style.visibility</p:attrName>
                                        </p:attrNameLst>
                                      </p:cBhvr>
                                      <p:to>
                                        <p:strVal val="visible"/>
                                      </p:to>
                                    </p:set>
                                    <p:anim calcmode="lin" valueType="num">
                                      <p:cBhvr additive="base">
                                        <p:cTn id="7" dur="500" fill="hold"/>
                                        <p:tgtEl>
                                          <p:spTgt spid="135170"/>
                                        </p:tgtEl>
                                        <p:attrNameLst>
                                          <p:attrName>ppt_x</p:attrName>
                                        </p:attrNameLst>
                                      </p:cBhvr>
                                      <p:tavLst>
                                        <p:tav tm="0">
                                          <p:val>
                                            <p:strVal val="0-#ppt_w/2"/>
                                          </p:val>
                                        </p:tav>
                                        <p:tav tm="100000">
                                          <p:val>
                                            <p:strVal val="#ppt_x"/>
                                          </p:val>
                                        </p:tav>
                                      </p:tavLst>
                                    </p:anim>
                                    <p:anim calcmode="lin" valueType="num">
                                      <p:cBhvr additive="base">
                                        <p:cTn id="8" dur="500" fill="hold"/>
                                        <p:tgtEl>
                                          <p:spTgt spid="13517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5171"/>
                                        </p:tgtEl>
                                        <p:attrNameLst>
                                          <p:attrName>style.visibility</p:attrName>
                                        </p:attrNameLst>
                                      </p:cBhvr>
                                      <p:to>
                                        <p:strVal val="visible"/>
                                      </p:to>
                                    </p:set>
                                    <p:anim calcmode="lin" valueType="num">
                                      <p:cBhvr additive="base">
                                        <p:cTn id="13" dur="500" fill="hold"/>
                                        <p:tgtEl>
                                          <p:spTgt spid="135171"/>
                                        </p:tgtEl>
                                        <p:attrNameLst>
                                          <p:attrName>ppt_x</p:attrName>
                                        </p:attrNameLst>
                                      </p:cBhvr>
                                      <p:tavLst>
                                        <p:tav tm="0">
                                          <p:val>
                                            <p:strVal val="0-#ppt_w/2"/>
                                          </p:val>
                                        </p:tav>
                                        <p:tav tm="100000">
                                          <p:val>
                                            <p:strVal val="#ppt_x"/>
                                          </p:val>
                                        </p:tav>
                                      </p:tavLst>
                                    </p:anim>
                                    <p:anim calcmode="lin" valueType="num">
                                      <p:cBhvr additive="base">
                                        <p:cTn id="14" dur="500" fill="hold"/>
                                        <p:tgtEl>
                                          <p:spTgt spid="13517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5174"/>
                                        </p:tgtEl>
                                        <p:attrNameLst>
                                          <p:attrName>style.visibility</p:attrName>
                                        </p:attrNameLst>
                                      </p:cBhvr>
                                      <p:to>
                                        <p:strVal val="visible"/>
                                      </p:to>
                                    </p:set>
                                    <p:anim calcmode="lin" valueType="num">
                                      <p:cBhvr additive="base">
                                        <p:cTn id="19" dur="500" fill="hold"/>
                                        <p:tgtEl>
                                          <p:spTgt spid="135174"/>
                                        </p:tgtEl>
                                        <p:attrNameLst>
                                          <p:attrName>ppt_x</p:attrName>
                                        </p:attrNameLst>
                                      </p:cBhvr>
                                      <p:tavLst>
                                        <p:tav tm="0">
                                          <p:val>
                                            <p:strVal val="0-#ppt_w/2"/>
                                          </p:val>
                                        </p:tav>
                                        <p:tav tm="100000">
                                          <p:val>
                                            <p:strVal val="#ppt_x"/>
                                          </p:val>
                                        </p:tav>
                                      </p:tavLst>
                                    </p:anim>
                                    <p:anim calcmode="lin" valueType="num">
                                      <p:cBhvr additive="base">
                                        <p:cTn id="20" dur="500" fill="hold"/>
                                        <p:tgtEl>
                                          <p:spTgt spid="13517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5175"/>
                                        </p:tgtEl>
                                        <p:attrNameLst>
                                          <p:attrName>style.visibility</p:attrName>
                                        </p:attrNameLst>
                                      </p:cBhvr>
                                      <p:to>
                                        <p:strVal val="visible"/>
                                      </p:to>
                                    </p:set>
                                    <p:anim calcmode="lin" valueType="num">
                                      <p:cBhvr additive="base">
                                        <p:cTn id="25" dur="500" fill="hold"/>
                                        <p:tgtEl>
                                          <p:spTgt spid="135175"/>
                                        </p:tgtEl>
                                        <p:attrNameLst>
                                          <p:attrName>ppt_x</p:attrName>
                                        </p:attrNameLst>
                                      </p:cBhvr>
                                      <p:tavLst>
                                        <p:tav tm="0">
                                          <p:val>
                                            <p:strVal val="0-#ppt_w/2"/>
                                          </p:val>
                                        </p:tav>
                                        <p:tav tm="100000">
                                          <p:val>
                                            <p:strVal val="#ppt_x"/>
                                          </p:val>
                                        </p:tav>
                                      </p:tavLst>
                                    </p:anim>
                                    <p:anim calcmode="lin" valueType="num">
                                      <p:cBhvr additive="base">
                                        <p:cTn id="26" dur="500" fill="hold"/>
                                        <p:tgtEl>
                                          <p:spTgt spid="13517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35183"/>
                                        </p:tgtEl>
                                        <p:attrNameLst>
                                          <p:attrName>style.visibility</p:attrName>
                                        </p:attrNameLst>
                                      </p:cBhvr>
                                      <p:to>
                                        <p:strVal val="visible"/>
                                      </p:to>
                                    </p:set>
                                    <p:anim calcmode="lin" valueType="num">
                                      <p:cBhvr additive="base">
                                        <p:cTn id="31" dur="500" fill="hold"/>
                                        <p:tgtEl>
                                          <p:spTgt spid="135183"/>
                                        </p:tgtEl>
                                        <p:attrNameLst>
                                          <p:attrName>ppt_x</p:attrName>
                                        </p:attrNameLst>
                                      </p:cBhvr>
                                      <p:tavLst>
                                        <p:tav tm="0">
                                          <p:val>
                                            <p:strVal val="0-#ppt_w/2"/>
                                          </p:val>
                                        </p:tav>
                                        <p:tav tm="100000">
                                          <p:val>
                                            <p:strVal val="#ppt_x"/>
                                          </p:val>
                                        </p:tav>
                                      </p:tavLst>
                                    </p:anim>
                                    <p:anim calcmode="lin" valueType="num">
                                      <p:cBhvr additive="base">
                                        <p:cTn id="32" dur="500" fill="hold"/>
                                        <p:tgtEl>
                                          <p:spTgt spid="13518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35186"/>
                                        </p:tgtEl>
                                        <p:attrNameLst>
                                          <p:attrName>style.visibility</p:attrName>
                                        </p:attrNameLst>
                                      </p:cBhvr>
                                      <p:to>
                                        <p:strVal val="visible"/>
                                      </p:to>
                                    </p:set>
                                    <p:anim calcmode="lin" valueType="num">
                                      <p:cBhvr additive="base">
                                        <p:cTn id="37" dur="500" fill="hold"/>
                                        <p:tgtEl>
                                          <p:spTgt spid="135186"/>
                                        </p:tgtEl>
                                        <p:attrNameLst>
                                          <p:attrName>ppt_x</p:attrName>
                                        </p:attrNameLst>
                                      </p:cBhvr>
                                      <p:tavLst>
                                        <p:tav tm="0">
                                          <p:val>
                                            <p:strVal val="0-#ppt_w/2"/>
                                          </p:val>
                                        </p:tav>
                                        <p:tav tm="100000">
                                          <p:val>
                                            <p:strVal val="#ppt_x"/>
                                          </p:val>
                                        </p:tav>
                                      </p:tavLst>
                                    </p:anim>
                                    <p:anim calcmode="lin" valueType="num">
                                      <p:cBhvr additive="base">
                                        <p:cTn id="38" dur="500" fill="hold"/>
                                        <p:tgtEl>
                                          <p:spTgt spid="135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0" grpId="0" animBg="1" autoUpdateAnimBg="0"/>
      <p:bldP spid="135171" grpId="0" animBg="1" autoUpdateAnimBg="0"/>
      <p:bldP spid="135174" grpId="0" animBg="1" autoUpdateAnimBg="0"/>
      <p:bldP spid="135175" grpId="0" animBg="1" autoUpdateAnimBg="0"/>
      <p:bldP spid="135183" grpId="0" animBg="1" autoUpdateAnimBg="0"/>
      <p:bldP spid="135186" grpId="0" animBg="1"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323850" y="188913"/>
            <a:ext cx="8496300" cy="719137"/>
          </a:xfrm>
          <a:ln w="38100">
            <a:solidFill>
              <a:schemeClr val="accent2"/>
            </a:solidFill>
            <a:miter lim="800000"/>
            <a:headEnd/>
            <a:tailEnd/>
          </a:ln>
        </p:spPr>
        <p:txBody>
          <a:bodyPr/>
          <a:lstStyle/>
          <a:p>
            <a:r>
              <a:rPr lang="en-US" altLang="en-US" sz="2400">
                <a:latin typeface="Tahoma" panose="020B0604030504040204" pitchFamily="34" charset="0"/>
              </a:rPr>
              <a:t>Sanksi administrasi untuk keterlambatan pembayaran/ penyetoran pajak terutang pada suatu masa pajak</a:t>
            </a:r>
          </a:p>
        </p:txBody>
      </p:sp>
      <p:sp>
        <p:nvSpPr>
          <p:cNvPr id="136195" name="Rectangle 3"/>
          <p:cNvSpPr>
            <a:spLocks noChangeArrowheads="1"/>
          </p:cNvSpPr>
          <p:nvPr/>
        </p:nvSpPr>
        <p:spPr bwMode="auto">
          <a:xfrm>
            <a:off x="533400" y="1143000"/>
            <a:ext cx="8077200" cy="31178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Lucida Console" panose="020B0609040504020204" pitchFamily="49" charset="0"/>
              </a:rPr>
              <a:t>Pembayaran atau penyetoran pajak sebagaimana dimaksud dalam ayat (1), yang dilakukan setelah tanggal jatuh tempo pembayaran atau penyetoran pajak, </a:t>
            </a:r>
            <a:r>
              <a:rPr lang="en-US" altLang="en-US" b="1" u="none">
                <a:solidFill>
                  <a:srgbClr val="FF0066"/>
                </a:solidFill>
                <a:latin typeface="Lucida Console" panose="020B0609040504020204" pitchFamily="49" charset="0"/>
              </a:rPr>
              <a:t>dikenai sanksi administrasi berupa bunga sebesar 2% (dua persen) per bulan</a:t>
            </a:r>
            <a:r>
              <a:rPr lang="en-US" altLang="en-US" sz="2000" u="none">
                <a:latin typeface="Lucida Console" panose="020B0609040504020204" pitchFamily="49" charset="0"/>
              </a:rPr>
              <a:t> yang dihitung dari tanggal jatuh tempo pembayaran sampai dengan tanggal pembayaran, dan bagian dari bulan dihitung penuh 1 (satu) bulan.</a:t>
            </a:r>
          </a:p>
          <a:p>
            <a:pPr>
              <a:spcBef>
                <a:spcPct val="50000"/>
              </a:spcBef>
            </a:pPr>
            <a:r>
              <a:rPr lang="en-US" altLang="en-US" sz="2000" u="none">
                <a:solidFill>
                  <a:schemeClr val="accent2"/>
                </a:solidFill>
                <a:latin typeface="Lucida Console" panose="020B0609040504020204" pitchFamily="49" charset="0"/>
              </a:rPr>
              <a:t>(Pasal 9 ayat 2a UU KUP)</a:t>
            </a:r>
          </a:p>
        </p:txBody>
      </p:sp>
      <p:sp>
        <p:nvSpPr>
          <p:cNvPr id="136197" name="Rectangle 5"/>
          <p:cNvSpPr>
            <a:spLocks noChangeArrowheads="1"/>
          </p:cNvSpPr>
          <p:nvPr/>
        </p:nvSpPr>
        <p:spPr bwMode="auto">
          <a:xfrm>
            <a:off x="152400" y="4495800"/>
            <a:ext cx="8915400" cy="2235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cs typeface="Times New Roman" panose="02020603050405020304" pitchFamily="18" charset="0"/>
              </a:rPr>
              <a:t>Contoh:</a:t>
            </a:r>
          </a:p>
          <a:p>
            <a:pPr algn="l"/>
            <a:r>
              <a:rPr lang="en-US" altLang="en-US" sz="2000" u="none">
                <a:latin typeface="Tahoma" panose="020B0604030504040204" pitchFamily="34" charset="0"/>
                <a:cs typeface="Times New Roman" panose="02020603050405020304" pitchFamily="18" charset="0"/>
              </a:rPr>
              <a:t>Angsuran masa PPh Pasal 25 Tahun 2008 sejumlah Rp10juta per bulan.</a:t>
            </a:r>
            <a:r>
              <a:rPr lang="en-GB" altLang="en-US" sz="2000" u="none">
                <a:latin typeface="Tahoma" panose="020B0604030504040204" pitchFamily="34" charset="0"/>
              </a:rPr>
              <a:t> </a:t>
            </a:r>
          </a:p>
          <a:p>
            <a:pPr algn="l"/>
            <a:r>
              <a:rPr lang="en-US" altLang="en-US" sz="2000" u="none">
                <a:latin typeface="Tahoma" panose="020B0604030504040204" pitchFamily="34" charset="0"/>
                <a:cs typeface="Times New Roman" panose="02020603050405020304" pitchFamily="18" charset="0"/>
              </a:rPr>
              <a:t>Angsuran Masa Pajak Mei Tahun 2008 dibayar tanggal 18 Juni 2008 dan dilaporkan tanggal 19 Juni 2008</a:t>
            </a:r>
            <a:r>
              <a:rPr lang="en-US" altLang="en-US" sz="2000" u="none">
                <a:latin typeface="Tahoma" panose="020B0604030504040204" pitchFamily="34" charset="0"/>
              </a:rPr>
              <a:t>. </a:t>
            </a:r>
            <a:r>
              <a:rPr lang="en-US" altLang="en-US" sz="2000" u="none">
                <a:latin typeface="Tahoma" panose="020B0604030504040204" pitchFamily="34" charset="0"/>
                <a:cs typeface="Times New Roman" panose="02020603050405020304" pitchFamily="18" charset="0"/>
              </a:rPr>
              <a:t>Tanggal 15 Juli 2008 diterbitkan Surat Tagihan Pajak. </a:t>
            </a:r>
          </a:p>
          <a:p>
            <a:r>
              <a:rPr lang="en-US" altLang="en-US" sz="2000" b="1" u="none">
                <a:solidFill>
                  <a:schemeClr val="accent2"/>
                </a:solidFill>
                <a:latin typeface="Lucida Console" panose="020B0609040504020204" pitchFamily="49" charset="0"/>
                <a:cs typeface="Times New Roman" panose="02020603050405020304" pitchFamily="18" charset="0"/>
              </a:rPr>
              <a:t>Sanksi bunga dalam STP dihitung 1 (satu) bulan = 1x 2% x Rp10.000.000,00 = Rp200.000,00 </a:t>
            </a:r>
            <a:endParaRPr lang="en-GB" altLang="en-US" sz="2000" b="1" u="none">
              <a:solidFill>
                <a:schemeClr val="accent2"/>
              </a:solidFill>
              <a:latin typeface="Lucida Console" panose="020B0609040504020204" pitchFamily="49" charset="0"/>
              <a:cs typeface="Times New Roman" panose="02020603050405020304" pitchFamily="18" charset="0"/>
            </a:endParaRPr>
          </a:p>
        </p:txBody>
      </p:sp>
      <p:sp>
        <p:nvSpPr>
          <p:cNvPr id="136198" name="AutoShape 6"/>
          <p:cNvSpPr>
            <a:spLocks noChangeArrowheads="1"/>
          </p:cNvSpPr>
          <p:nvPr/>
        </p:nvSpPr>
        <p:spPr bwMode="auto">
          <a:xfrm>
            <a:off x="2057400" y="4191000"/>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6199" name="AutoShape 7"/>
          <p:cNvSpPr>
            <a:spLocks noChangeArrowheads="1"/>
          </p:cNvSpPr>
          <p:nvPr/>
        </p:nvSpPr>
        <p:spPr bwMode="auto">
          <a:xfrm>
            <a:off x="395288" y="1054100"/>
            <a:ext cx="360362" cy="28733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6200" name="AutoShape 8"/>
          <p:cNvSpPr>
            <a:spLocks noChangeArrowheads="1"/>
          </p:cNvSpPr>
          <p:nvPr/>
        </p:nvSpPr>
        <p:spPr bwMode="auto">
          <a:xfrm>
            <a:off x="8388350" y="1052513"/>
            <a:ext cx="360363" cy="28733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6194"/>
                                        </p:tgtEl>
                                        <p:attrNameLst>
                                          <p:attrName>style.visibility</p:attrName>
                                        </p:attrNameLst>
                                      </p:cBhvr>
                                      <p:to>
                                        <p:strVal val="visible"/>
                                      </p:to>
                                    </p:set>
                                    <p:anim calcmode="lin" valueType="num">
                                      <p:cBhvr additive="base">
                                        <p:cTn id="7" dur="500" fill="hold"/>
                                        <p:tgtEl>
                                          <p:spTgt spid="136194"/>
                                        </p:tgtEl>
                                        <p:attrNameLst>
                                          <p:attrName>ppt_x</p:attrName>
                                        </p:attrNameLst>
                                      </p:cBhvr>
                                      <p:tavLst>
                                        <p:tav tm="0">
                                          <p:val>
                                            <p:strVal val="0-#ppt_w/2"/>
                                          </p:val>
                                        </p:tav>
                                        <p:tav tm="100000">
                                          <p:val>
                                            <p:strVal val="#ppt_x"/>
                                          </p:val>
                                        </p:tav>
                                      </p:tavLst>
                                    </p:anim>
                                    <p:anim calcmode="lin" valueType="num">
                                      <p:cBhvr additive="base">
                                        <p:cTn id="8" dur="500" fill="hold"/>
                                        <p:tgtEl>
                                          <p:spTgt spid="1361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6195"/>
                                        </p:tgtEl>
                                        <p:attrNameLst>
                                          <p:attrName>style.visibility</p:attrName>
                                        </p:attrNameLst>
                                      </p:cBhvr>
                                      <p:to>
                                        <p:strVal val="visible"/>
                                      </p:to>
                                    </p:set>
                                    <p:anim calcmode="lin" valueType="num">
                                      <p:cBhvr additive="base">
                                        <p:cTn id="13" dur="500" fill="hold"/>
                                        <p:tgtEl>
                                          <p:spTgt spid="136195"/>
                                        </p:tgtEl>
                                        <p:attrNameLst>
                                          <p:attrName>ppt_x</p:attrName>
                                        </p:attrNameLst>
                                      </p:cBhvr>
                                      <p:tavLst>
                                        <p:tav tm="0">
                                          <p:val>
                                            <p:strVal val="0-#ppt_w/2"/>
                                          </p:val>
                                        </p:tav>
                                        <p:tav tm="100000">
                                          <p:val>
                                            <p:strVal val="#ppt_x"/>
                                          </p:val>
                                        </p:tav>
                                      </p:tavLst>
                                    </p:anim>
                                    <p:anim calcmode="lin" valueType="num">
                                      <p:cBhvr additive="base">
                                        <p:cTn id="14" dur="500" fill="hold"/>
                                        <p:tgtEl>
                                          <p:spTgt spid="13619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6198"/>
                                        </p:tgtEl>
                                        <p:attrNameLst>
                                          <p:attrName>style.visibility</p:attrName>
                                        </p:attrNameLst>
                                      </p:cBhvr>
                                      <p:to>
                                        <p:strVal val="visible"/>
                                      </p:to>
                                    </p:set>
                                    <p:anim calcmode="lin" valueType="num">
                                      <p:cBhvr additive="base">
                                        <p:cTn id="19" dur="500" fill="hold"/>
                                        <p:tgtEl>
                                          <p:spTgt spid="136198"/>
                                        </p:tgtEl>
                                        <p:attrNameLst>
                                          <p:attrName>ppt_x</p:attrName>
                                        </p:attrNameLst>
                                      </p:cBhvr>
                                      <p:tavLst>
                                        <p:tav tm="0">
                                          <p:val>
                                            <p:strVal val="0-#ppt_w/2"/>
                                          </p:val>
                                        </p:tav>
                                        <p:tav tm="100000">
                                          <p:val>
                                            <p:strVal val="#ppt_x"/>
                                          </p:val>
                                        </p:tav>
                                      </p:tavLst>
                                    </p:anim>
                                    <p:anim calcmode="lin" valueType="num">
                                      <p:cBhvr additive="base">
                                        <p:cTn id="20" dur="500" fill="hold"/>
                                        <p:tgtEl>
                                          <p:spTgt spid="13619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6197"/>
                                        </p:tgtEl>
                                        <p:attrNameLst>
                                          <p:attrName>style.visibility</p:attrName>
                                        </p:attrNameLst>
                                      </p:cBhvr>
                                      <p:to>
                                        <p:strVal val="visible"/>
                                      </p:to>
                                    </p:set>
                                    <p:anim calcmode="lin" valueType="num">
                                      <p:cBhvr additive="base">
                                        <p:cTn id="25" dur="500" fill="hold"/>
                                        <p:tgtEl>
                                          <p:spTgt spid="136197"/>
                                        </p:tgtEl>
                                        <p:attrNameLst>
                                          <p:attrName>ppt_x</p:attrName>
                                        </p:attrNameLst>
                                      </p:cBhvr>
                                      <p:tavLst>
                                        <p:tav tm="0">
                                          <p:val>
                                            <p:strVal val="0-#ppt_w/2"/>
                                          </p:val>
                                        </p:tav>
                                        <p:tav tm="100000">
                                          <p:val>
                                            <p:strVal val="#ppt_x"/>
                                          </p:val>
                                        </p:tav>
                                      </p:tavLst>
                                    </p:anim>
                                    <p:anim calcmode="lin" valueType="num">
                                      <p:cBhvr additive="base">
                                        <p:cTn id="26" dur="500" fill="hold"/>
                                        <p:tgtEl>
                                          <p:spTgt spid="1361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4" grpId="0" animBg="1" autoUpdateAnimBg="0"/>
      <p:bldP spid="136195" grpId="0" animBg="1" autoUpdateAnimBg="0"/>
      <p:bldP spid="136197" grpId="0" animBg="1" autoUpdateAnimBg="0"/>
      <p:bldP spid="136198" grpId="0" animBg="1"/>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a:xfrm>
            <a:off x="323850" y="188913"/>
            <a:ext cx="8496300" cy="719137"/>
          </a:xfrm>
          <a:ln w="38100">
            <a:solidFill>
              <a:schemeClr val="accent2"/>
            </a:solidFill>
            <a:miter lim="800000"/>
            <a:headEnd/>
            <a:tailEnd/>
          </a:ln>
        </p:spPr>
        <p:txBody>
          <a:bodyPr/>
          <a:lstStyle/>
          <a:p>
            <a:r>
              <a:rPr lang="en-US" altLang="en-US" sz="2400">
                <a:latin typeface="Tahoma" panose="020B0604030504040204" pitchFamily="34" charset="0"/>
              </a:rPr>
              <a:t>Sanksi administrasi untuk keterlambatan pembayaran pajak yang terutang berdasarkan SPT Tahunan PPh</a:t>
            </a:r>
          </a:p>
        </p:txBody>
      </p:sp>
      <p:sp>
        <p:nvSpPr>
          <p:cNvPr id="317443" name="Rectangle 3"/>
          <p:cNvSpPr>
            <a:spLocks noChangeArrowheads="1"/>
          </p:cNvSpPr>
          <p:nvPr/>
        </p:nvSpPr>
        <p:spPr bwMode="auto">
          <a:xfrm>
            <a:off x="533400" y="1143000"/>
            <a:ext cx="8077200" cy="27114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Atas pembayaran atau penyetoran pajak sebagaimana dimaksud pada ayat (2) yang dilakukan setelah tanggal jatuh tempo penyampaian Surat Pemberitahuan Tahunan, dikenai sanksi administrasi berupa bunga sebesar 2% (dua persen) per bulan yang dihitung mulai dari berakhirnya batas waktu penyampaian Surat Pemberitahuan Tahunan sampai dengan tanggal pembayaran, dan bagian dari bulan dihitung penuh 1 (satu) bulan.</a:t>
            </a:r>
          </a:p>
          <a:p>
            <a:pPr>
              <a:spcBef>
                <a:spcPct val="50000"/>
              </a:spcBef>
            </a:pPr>
            <a:r>
              <a:rPr lang="en-US" altLang="en-US" sz="2000" u="none">
                <a:solidFill>
                  <a:schemeClr val="accent2"/>
                </a:solidFill>
                <a:latin typeface="Tahoma" panose="020B0604030504040204" pitchFamily="34" charset="0"/>
              </a:rPr>
              <a:t>(Pasal 9 ayat 2b UU KUP)</a:t>
            </a:r>
          </a:p>
        </p:txBody>
      </p:sp>
      <p:sp>
        <p:nvSpPr>
          <p:cNvPr id="317444" name="Rectangle 4"/>
          <p:cNvSpPr>
            <a:spLocks noChangeArrowheads="1"/>
          </p:cNvSpPr>
          <p:nvPr/>
        </p:nvSpPr>
        <p:spPr bwMode="auto">
          <a:xfrm>
            <a:off x="152400" y="4005263"/>
            <a:ext cx="8915400" cy="2547937"/>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110000"/>
              </a:lnSpc>
            </a:pPr>
            <a:r>
              <a:rPr lang="en-US" altLang="en-US" sz="1800" u="none">
                <a:latin typeface="Tahoma" panose="020B0604030504040204" pitchFamily="34" charset="0"/>
                <a:cs typeface="Times New Roman" panose="02020603050405020304" pitchFamily="18" charset="0"/>
              </a:rPr>
              <a:t>Contoh:</a:t>
            </a:r>
          </a:p>
          <a:p>
            <a:pPr>
              <a:lnSpc>
                <a:spcPct val="110000"/>
              </a:lnSpc>
            </a:pPr>
            <a:r>
              <a:rPr lang="en-US" altLang="en-US" sz="1800" u="none">
                <a:latin typeface="Tahoma" panose="020B0604030504040204" pitchFamily="34" charset="0"/>
                <a:cs typeface="Times New Roman" panose="02020603050405020304" pitchFamily="18" charset="0"/>
              </a:rPr>
              <a:t>SPT Tahunan PPh Badan PT ABC yang melaporkan PPh terutang sebesar Rp100juta dengan kredit pajak sebesar Rp80juta disampaikan tanggal 10 Mei 2009. Pajak yang kurang dibayar sebesar Rp20juta dibayar pada tanggal 9 Mei 2009. </a:t>
            </a:r>
          </a:p>
          <a:p>
            <a:pPr>
              <a:lnSpc>
                <a:spcPct val="110000"/>
              </a:lnSpc>
            </a:pPr>
            <a:r>
              <a:rPr lang="en-US" altLang="en-US" sz="1800" u="none">
                <a:latin typeface="Tahoma" panose="020B0604030504040204" pitchFamily="34" charset="0"/>
                <a:cs typeface="Times New Roman" panose="02020603050405020304" pitchFamily="18" charset="0"/>
              </a:rPr>
              <a:t>Disamping dikenai sanksi administrasi karena terlambat menyampaikan SPT, atas keterlambatan pembayaran pajak yang kurang dibayar tersebut dikenai sanksi administrasi berupa bunga 2% dengan masa 1 bulan (1 Mei 2009 – 9 Mei 2009):</a:t>
            </a:r>
          </a:p>
          <a:p>
            <a:pPr>
              <a:lnSpc>
                <a:spcPct val="110000"/>
              </a:lnSpc>
            </a:pPr>
            <a:r>
              <a:rPr lang="en-US" altLang="en-US" sz="2000" b="1" u="none">
                <a:solidFill>
                  <a:schemeClr val="accent2"/>
                </a:solidFill>
                <a:latin typeface="Tahoma" panose="020B0604030504040204" pitchFamily="34" charset="0"/>
                <a:cs typeface="Times New Roman" panose="02020603050405020304" pitchFamily="18" charset="0"/>
              </a:rPr>
              <a:t>1x 2% x Rp20.000.000,00 = Rp400.000,00 </a:t>
            </a:r>
            <a:endParaRPr lang="en-GB" altLang="en-US" sz="2000" b="1" u="none">
              <a:solidFill>
                <a:schemeClr val="accent2"/>
              </a:solidFill>
              <a:latin typeface="Tahoma" panose="020B0604030504040204" pitchFamily="34" charset="0"/>
              <a:cs typeface="Times New Roman" panose="02020603050405020304" pitchFamily="18" charset="0"/>
            </a:endParaRPr>
          </a:p>
        </p:txBody>
      </p:sp>
      <p:sp>
        <p:nvSpPr>
          <p:cNvPr id="317445" name="AutoShape 5"/>
          <p:cNvSpPr>
            <a:spLocks noChangeArrowheads="1"/>
          </p:cNvSpPr>
          <p:nvPr/>
        </p:nvSpPr>
        <p:spPr bwMode="auto">
          <a:xfrm>
            <a:off x="2057400" y="3716338"/>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446" name="AutoShape 6"/>
          <p:cNvSpPr>
            <a:spLocks noChangeArrowheads="1"/>
          </p:cNvSpPr>
          <p:nvPr/>
        </p:nvSpPr>
        <p:spPr bwMode="auto">
          <a:xfrm>
            <a:off x="395288" y="1054100"/>
            <a:ext cx="360362" cy="28733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447" name="AutoShape 7"/>
          <p:cNvSpPr>
            <a:spLocks noChangeArrowheads="1"/>
          </p:cNvSpPr>
          <p:nvPr/>
        </p:nvSpPr>
        <p:spPr bwMode="auto">
          <a:xfrm>
            <a:off x="8388350" y="1052513"/>
            <a:ext cx="360363" cy="28733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42"/>
                                        </p:tgtEl>
                                        <p:attrNameLst>
                                          <p:attrName>style.visibility</p:attrName>
                                        </p:attrNameLst>
                                      </p:cBhvr>
                                      <p:to>
                                        <p:strVal val="visible"/>
                                      </p:to>
                                    </p:set>
                                    <p:anim calcmode="lin" valueType="num">
                                      <p:cBhvr additive="base">
                                        <p:cTn id="7" dur="500" fill="hold"/>
                                        <p:tgtEl>
                                          <p:spTgt spid="317442"/>
                                        </p:tgtEl>
                                        <p:attrNameLst>
                                          <p:attrName>ppt_x</p:attrName>
                                        </p:attrNameLst>
                                      </p:cBhvr>
                                      <p:tavLst>
                                        <p:tav tm="0">
                                          <p:val>
                                            <p:strVal val="0-#ppt_w/2"/>
                                          </p:val>
                                        </p:tav>
                                        <p:tav tm="100000">
                                          <p:val>
                                            <p:strVal val="#ppt_x"/>
                                          </p:val>
                                        </p:tav>
                                      </p:tavLst>
                                    </p:anim>
                                    <p:anim calcmode="lin" valueType="num">
                                      <p:cBhvr additive="base">
                                        <p:cTn id="8" dur="500" fill="hold"/>
                                        <p:tgtEl>
                                          <p:spTgt spid="3174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443"/>
                                        </p:tgtEl>
                                        <p:attrNameLst>
                                          <p:attrName>style.visibility</p:attrName>
                                        </p:attrNameLst>
                                      </p:cBhvr>
                                      <p:to>
                                        <p:strVal val="visible"/>
                                      </p:to>
                                    </p:set>
                                    <p:anim calcmode="lin" valueType="num">
                                      <p:cBhvr additive="base">
                                        <p:cTn id="13" dur="500" fill="hold"/>
                                        <p:tgtEl>
                                          <p:spTgt spid="317443"/>
                                        </p:tgtEl>
                                        <p:attrNameLst>
                                          <p:attrName>ppt_x</p:attrName>
                                        </p:attrNameLst>
                                      </p:cBhvr>
                                      <p:tavLst>
                                        <p:tav tm="0">
                                          <p:val>
                                            <p:strVal val="0-#ppt_w/2"/>
                                          </p:val>
                                        </p:tav>
                                        <p:tav tm="100000">
                                          <p:val>
                                            <p:strVal val="#ppt_x"/>
                                          </p:val>
                                        </p:tav>
                                      </p:tavLst>
                                    </p:anim>
                                    <p:anim calcmode="lin" valueType="num">
                                      <p:cBhvr additive="base">
                                        <p:cTn id="14" dur="500" fill="hold"/>
                                        <p:tgtEl>
                                          <p:spTgt spid="31744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7445"/>
                                        </p:tgtEl>
                                        <p:attrNameLst>
                                          <p:attrName>style.visibility</p:attrName>
                                        </p:attrNameLst>
                                      </p:cBhvr>
                                      <p:to>
                                        <p:strVal val="visible"/>
                                      </p:to>
                                    </p:set>
                                    <p:anim calcmode="lin" valueType="num">
                                      <p:cBhvr additive="base">
                                        <p:cTn id="19" dur="500" fill="hold"/>
                                        <p:tgtEl>
                                          <p:spTgt spid="317445"/>
                                        </p:tgtEl>
                                        <p:attrNameLst>
                                          <p:attrName>ppt_x</p:attrName>
                                        </p:attrNameLst>
                                      </p:cBhvr>
                                      <p:tavLst>
                                        <p:tav tm="0">
                                          <p:val>
                                            <p:strVal val="0-#ppt_w/2"/>
                                          </p:val>
                                        </p:tav>
                                        <p:tav tm="100000">
                                          <p:val>
                                            <p:strVal val="#ppt_x"/>
                                          </p:val>
                                        </p:tav>
                                      </p:tavLst>
                                    </p:anim>
                                    <p:anim calcmode="lin" valueType="num">
                                      <p:cBhvr additive="base">
                                        <p:cTn id="20" dur="500" fill="hold"/>
                                        <p:tgtEl>
                                          <p:spTgt spid="31744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17444"/>
                                        </p:tgtEl>
                                        <p:attrNameLst>
                                          <p:attrName>style.visibility</p:attrName>
                                        </p:attrNameLst>
                                      </p:cBhvr>
                                      <p:to>
                                        <p:strVal val="visible"/>
                                      </p:to>
                                    </p:set>
                                    <p:anim calcmode="lin" valueType="num">
                                      <p:cBhvr additive="base">
                                        <p:cTn id="25" dur="500" fill="hold"/>
                                        <p:tgtEl>
                                          <p:spTgt spid="317444"/>
                                        </p:tgtEl>
                                        <p:attrNameLst>
                                          <p:attrName>ppt_x</p:attrName>
                                        </p:attrNameLst>
                                      </p:cBhvr>
                                      <p:tavLst>
                                        <p:tav tm="0">
                                          <p:val>
                                            <p:strVal val="0-#ppt_w/2"/>
                                          </p:val>
                                        </p:tav>
                                        <p:tav tm="100000">
                                          <p:val>
                                            <p:strVal val="#ppt_x"/>
                                          </p:val>
                                        </p:tav>
                                      </p:tavLst>
                                    </p:anim>
                                    <p:anim calcmode="lin" valueType="num">
                                      <p:cBhvr additive="base">
                                        <p:cTn id="26" dur="500" fill="hold"/>
                                        <p:tgtEl>
                                          <p:spTgt spid="3174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2" grpId="0" animBg="1" autoUpdateAnimBg="0"/>
      <p:bldP spid="317443" grpId="0" animBg="1" autoUpdateAnimBg="0"/>
      <p:bldP spid="317444" grpId="0" animBg="1" autoUpdateAnimBg="0"/>
      <p:bldP spid="317445" grpId="0" animBg="1"/>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250825" y="115888"/>
            <a:ext cx="8569325" cy="1009650"/>
          </a:xfrm>
          <a:ln w="38100">
            <a:solidFill>
              <a:schemeClr val="accent2"/>
            </a:solidFill>
            <a:miter lim="800000"/>
            <a:headEnd/>
            <a:tailEnd/>
          </a:ln>
        </p:spPr>
        <p:txBody>
          <a:bodyPr/>
          <a:lstStyle/>
          <a:p>
            <a:r>
              <a:rPr lang="en-US" altLang="en-US" sz="2000">
                <a:latin typeface="Tahoma" panose="020B0604030504040204" pitchFamily="34" charset="0"/>
              </a:rPr>
              <a:t>Sanksi administrasi karena pajak yang masih harus dibayar dalam SKPKB, SKPKBT, SK Pembetulan, SK Keberatan, Putusan Banding atau Putusan PK  tidak/kurang dibayar</a:t>
            </a:r>
          </a:p>
        </p:txBody>
      </p:sp>
      <p:sp>
        <p:nvSpPr>
          <p:cNvPr id="137219" name="Rectangle 3"/>
          <p:cNvSpPr>
            <a:spLocks noChangeArrowheads="1"/>
          </p:cNvSpPr>
          <p:nvPr/>
        </p:nvSpPr>
        <p:spPr bwMode="auto">
          <a:xfrm>
            <a:off x="228600" y="1651000"/>
            <a:ext cx="8610600" cy="37465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u="none">
                <a:latin typeface="Tahoma" panose="020B0604030504040204" pitchFamily="34" charset="0"/>
              </a:rPr>
              <a:t>Apabila Surat Ketetapan Pajak Kurang Bayar atau Surat Ketetapan Pajak Kurang Bayar Tambahan, serta Surat Keputusan Pembetulan, Surat Keputusan Keberatan, Putusan Banding atau Putusan Peninjauan Kembali, yang menyebabkan jumlah pajak yang masih harus dibayar bertambah, pada saat jatuh tempo pelunasan tidak atau kurang dibayar, </a:t>
            </a:r>
            <a:r>
              <a:rPr lang="en-US" altLang="en-US" sz="2000" b="1" u="none">
                <a:solidFill>
                  <a:schemeClr val="accent2"/>
                </a:solidFill>
              </a:rPr>
              <a:t>atas jumlah pajak yang tidak atau kurang dibayar itu dikenai sanksi administrasi berupa bunga sebesar 2% (dua persen) per bulan untuk seluruh masa, yang dihitung dari tanggal jatuh tempo sampai dengan tanggal pelunasan atau tanggal diterbitkannya Surat Tagihan Pajak, dan bagian dari bulan dihitung penuh 1 (satu) bulan</a:t>
            </a:r>
            <a:r>
              <a:rPr lang="en-US" altLang="en-US" sz="1800" u="none">
                <a:latin typeface="Tahoma" panose="020B0604030504040204" pitchFamily="34" charset="0"/>
              </a:rPr>
              <a:t>.</a:t>
            </a:r>
            <a:endParaRPr lang="en-US" altLang="en-US" sz="1800" u="none">
              <a:solidFill>
                <a:schemeClr val="tx2"/>
              </a:solidFill>
              <a:latin typeface="Tahoma" panose="020B0604030504040204" pitchFamily="34" charset="0"/>
            </a:endParaRPr>
          </a:p>
          <a:p>
            <a:pPr>
              <a:spcBef>
                <a:spcPct val="50000"/>
              </a:spcBef>
            </a:pPr>
            <a:r>
              <a:rPr lang="en-US" altLang="en-US" sz="1800" u="none">
                <a:solidFill>
                  <a:schemeClr val="tx2"/>
                </a:solidFill>
                <a:latin typeface="Tahoma" panose="020B0604030504040204" pitchFamily="34" charset="0"/>
              </a:rPr>
              <a:t>(Pasal 19 ayat 1 UU KUP)</a:t>
            </a:r>
          </a:p>
        </p:txBody>
      </p:sp>
      <p:sp>
        <p:nvSpPr>
          <p:cNvPr id="137223" name="AutoShape 7"/>
          <p:cNvSpPr>
            <a:spLocks noChangeArrowheads="1"/>
          </p:cNvSpPr>
          <p:nvPr/>
        </p:nvSpPr>
        <p:spPr bwMode="auto">
          <a:xfrm>
            <a:off x="3995738" y="1125538"/>
            <a:ext cx="863600"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7218"/>
                                        </p:tgtEl>
                                        <p:attrNameLst>
                                          <p:attrName>style.visibility</p:attrName>
                                        </p:attrNameLst>
                                      </p:cBhvr>
                                      <p:to>
                                        <p:strVal val="visible"/>
                                      </p:to>
                                    </p:set>
                                    <p:anim calcmode="lin" valueType="num">
                                      <p:cBhvr additive="base">
                                        <p:cTn id="7" dur="500" fill="hold"/>
                                        <p:tgtEl>
                                          <p:spTgt spid="137218"/>
                                        </p:tgtEl>
                                        <p:attrNameLst>
                                          <p:attrName>ppt_x</p:attrName>
                                        </p:attrNameLst>
                                      </p:cBhvr>
                                      <p:tavLst>
                                        <p:tav tm="0">
                                          <p:val>
                                            <p:strVal val="0-#ppt_w/2"/>
                                          </p:val>
                                        </p:tav>
                                        <p:tav tm="100000">
                                          <p:val>
                                            <p:strVal val="#ppt_x"/>
                                          </p:val>
                                        </p:tav>
                                      </p:tavLst>
                                    </p:anim>
                                    <p:anim calcmode="lin" valueType="num">
                                      <p:cBhvr additive="base">
                                        <p:cTn id="8" dur="500" fill="hold"/>
                                        <p:tgtEl>
                                          <p:spTgt spid="1372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7219"/>
                                        </p:tgtEl>
                                        <p:attrNameLst>
                                          <p:attrName>style.visibility</p:attrName>
                                        </p:attrNameLst>
                                      </p:cBhvr>
                                      <p:to>
                                        <p:strVal val="visible"/>
                                      </p:to>
                                    </p:set>
                                    <p:anim calcmode="lin" valueType="num">
                                      <p:cBhvr additive="base">
                                        <p:cTn id="13" dur="500" fill="hold"/>
                                        <p:tgtEl>
                                          <p:spTgt spid="137219"/>
                                        </p:tgtEl>
                                        <p:attrNameLst>
                                          <p:attrName>ppt_x</p:attrName>
                                        </p:attrNameLst>
                                      </p:cBhvr>
                                      <p:tavLst>
                                        <p:tav tm="0">
                                          <p:val>
                                            <p:strVal val="0-#ppt_w/2"/>
                                          </p:val>
                                        </p:tav>
                                        <p:tav tm="100000">
                                          <p:val>
                                            <p:strVal val="#ppt_x"/>
                                          </p:val>
                                        </p:tav>
                                      </p:tavLst>
                                    </p:anim>
                                    <p:anim calcmode="lin" valueType="num">
                                      <p:cBhvr additive="base">
                                        <p:cTn id="14" dur="500" fill="hold"/>
                                        <p:tgtEl>
                                          <p:spTgt spid="1372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8" grpId="0" animBg="1" autoUpdateAnimBg="0"/>
      <p:bldP spid="137219" grpId="0" animBg="1"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76200" y="76200"/>
            <a:ext cx="1758950" cy="328613"/>
          </a:xfrm>
          <a:ln>
            <a:solidFill>
              <a:schemeClr val="accent2"/>
            </a:solidFill>
            <a:miter lim="800000"/>
            <a:headEnd/>
            <a:tailEnd/>
          </a:ln>
        </p:spPr>
        <p:txBody>
          <a:bodyPr/>
          <a:lstStyle/>
          <a:p>
            <a:r>
              <a:rPr lang="en-US" altLang="en-US" sz="2400">
                <a:latin typeface="Tahoma" panose="020B0604030504040204" pitchFamily="34" charset="0"/>
              </a:rPr>
              <a:t>CONTOH</a:t>
            </a:r>
          </a:p>
        </p:txBody>
      </p:sp>
      <p:sp>
        <p:nvSpPr>
          <p:cNvPr id="138243" name="Rectangle 3"/>
          <p:cNvSpPr>
            <a:spLocks noChangeArrowheads="1"/>
          </p:cNvSpPr>
          <p:nvPr/>
        </p:nvSpPr>
        <p:spPr bwMode="auto">
          <a:xfrm>
            <a:off x="323850" y="549275"/>
            <a:ext cx="8534400" cy="12001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Jumlah pajak yang masih harus dibayar berdasarkan Surat Ketetapan Pajak Kurang Bayar sebesar Rp10.000.000,00 yang diterbitkan tanggal 7 Oktober 2008, dengan batas akhir pelunasan tanggal 6 November 2008. Jumlah pembayaran sampai dengan tanggal 6 November 2008 Rp6.000.000,00.</a:t>
            </a:r>
            <a:endParaRPr lang="en-GB" altLang="en-US" sz="1800" u="none">
              <a:latin typeface="Tahoma" panose="020B0604030504040204" pitchFamily="34" charset="0"/>
            </a:endParaRPr>
          </a:p>
        </p:txBody>
      </p:sp>
      <p:sp>
        <p:nvSpPr>
          <p:cNvPr id="138244" name="Rectangle 4"/>
          <p:cNvSpPr>
            <a:spLocks noChangeArrowheads="1"/>
          </p:cNvSpPr>
          <p:nvPr/>
        </p:nvSpPr>
        <p:spPr bwMode="auto">
          <a:xfrm>
            <a:off x="71438" y="1844675"/>
            <a:ext cx="8964612" cy="17494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1800" u="none">
                <a:latin typeface="Tahoma" panose="020B0604030504040204" pitchFamily="34" charset="0"/>
              </a:rPr>
              <a:t>Pada tanggal 1 Desember 2008 diterbitkan Surat Tagihan Pajak dengan perhitungan sebagai berikut:</a:t>
            </a:r>
          </a:p>
          <a:p>
            <a:pPr algn="l"/>
            <a:r>
              <a:rPr lang="en-US" altLang="en-US" sz="1800" u="none">
                <a:latin typeface="Tahoma" panose="020B0604030504040204" pitchFamily="34" charset="0"/>
              </a:rPr>
              <a:t>Pajak yang masih harus dibayar			=Rp10.000.000,00</a:t>
            </a:r>
          </a:p>
          <a:p>
            <a:pPr algn="l"/>
            <a:r>
              <a:rPr lang="en-US" altLang="en-US" sz="1800" u="none">
                <a:latin typeface="Tahoma" panose="020B0604030504040204" pitchFamily="34" charset="0"/>
              </a:rPr>
              <a:t>Dibayar sampai dengan jatuh tempo pelunasan	=</a:t>
            </a:r>
            <a:r>
              <a:rPr lang="en-US" altLang="en-US" sz="1800">
                <a:latin typeface="Tahoma" panose="020B0604030504040204" pitchFamily="34" charset="0"/>
              </a:rPr>
              <a:t>Rp  6.000.000,00 (-)</a:t>
            </a:r>
          </a:p>
          <a:p>
            <a:pPr algn="l"/>
            <a:r>
              <a:rPr lang="en-US" altLang="en-US" sz="1800" u="none">
                <a:latin typeface="Tahoma" panose="020B0604030504040204" pitchFamily="34" charset="0"/>
              </a:rPr>
              <a:t>Kurang dibayar				   	=Rp  4.000.000,00</a:t>
            </a:r>
          </a:p>
          <a:p>
            <a:pPr lvl="1" algn="l"/>
            <a:r>
              <a:rPr lang="en-US" altLang="en-US" sz="1800" b="1" u="none">
                <a:latin typeface="Tahoma" panose="020B0604030504040204" pitchFamily="34" charset="0"/>
              </a:rPr>
              <a:t>Bunga 1 (satu) bulan (1 x 2% x Rp4.000.000,00)	=Rp80.000,00</a:t>
            </a:r>
            <a:endParaRPr lang="en-GB" altLang="en-US" sz="1800" b="1" u="none">
              <a:latin typeface="Tahoma" panose="020B0604030504040204" pitchFamily="34" charset="0"/>
            </a:endParaRPr>
          </a:p>
        </p:txBody>
      </p:sp>
      <p:sp>
        <p:nvSpPr>
          <p:cNvPr id="138245" name="Rectangle 5"/>
          <p:cNvSpPr>
            <a:spLocks noChangeArrowheads="1"/>
          </p:cNvSpPr>
          <p:nvPr/>
        </p:nvSpPr>
        <p:spPr bwMode="auto">
          <a:xfrm>
            <a:off x="323850" y="3716338"/>
            <a:ext cx="8534400" cy="12001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Dalam hal terhadap Surat Ketetapan Pajak Kurang Bayar sebagaimana tersebut, Wajib Pajak membayar Rp10.000.000,00 pada tanggal 3 Desember 2008 dan pada tanggal 5 Desember 2008 diterbitkan Surat Tagihan Pajak, sanksi administrasi berupa bunga dihitung sebagai berikut:</a:t>
            </a:r>
            <a:endParaRPr lang="en-GB" altLang="en-US" sz="1800" u="none">
              <a:latin typeface="Tahoma" panose="020B0604030504040204" pitchFamily="34" charset="0"/>
            </a:endParaRPr>
          </a:p>
        </p:txBody>
      </p:sp>
      <p:sp>
        <p:nvSpPr>
          <p:cNvPr id="138246" name="AutoShape 6"/>
          <p:cNvSpPr>
            <a:spLocks noChangeArrowheads="1"/>
          </p:cNvSpPr>
          <p:nvPr/>
        </p:nvSpPr>
        <p:spPr bwMode="auto">
          <a:xfrm>
            <a:off x="179388" y="549275"/>
            <a:ext cx="288925" cy="28733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8247" name="AutoShape 7"/>
          <p:cNvSpPr>
            <a:spLocks noChangeArrowheads="1"/>
          </p:cNvSpPr>
          <p:nvPr/>
        </p:nvSpPr>
        <p:spPr bwMode="auto">
          <a:xfrm>
            <a:off x="179388" y="3716338"/>
            <a:ext cx="288925" cy="28733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8248" name="Rectangle 8"/>
          <p:cNvSpPr>
            <a:spLocks noChangeArrowheads="1"/>
          </p:cNvSpPr>
          <p:nvPr/>
        </p:nvSpPr>
        <p:spPr bwMode="auto">
          <a:xfrm>
            <a:off x="107950" y="4992688"/>
            <a:ext cx="8964613" cy="12001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1800" u="none">
                <a:latin typeface="Tahoma" panose="020B0604030504040204" pitchFamily="34" charset="0"/>
              </a:rPr>
              <a:t>Pajak yang masih harus dibayar			=Rp10.000.000,00</a:t>
            </a:r>
          </a:p>
          <a:p>
            <a:pPr algn="l"/>
            <a:r>
              <a:rPr lang="en-US" altLang="en-US" sz="1800" u="none">
                <a:latin typeface="Tahoma" panose="020B0604030504040204" pitchFamily="34" charset="0"/>
              </a:rPr>
              <a:t>Dibayar sampai dengan jatuh tempo pelunasan	=</a:t>
            </a:r>
            <a:r>
              <a:rPr lang="en-US" altLang="en-US" sz="1800">
                <a:latin typeface="Tahoma" panose="020B0604030504040204" pitchFamily="34" charset="0"/>
              </a:rPr>
              <a:t>Rp10.000.000,00 (-)</a:t>
            </a:r>
          </a:p>
          <a:p>
            <a:pPr algn="l"/>
            <a:r>
              <a:rPr lang="en-US" altLang="en-US" sz="1800" u="none">
                <a:latin typeface="Tahoma" panose="020B0604030504040204" pitchFamily="34" charset="0"/>
              </a:rPr>
              <a:t>Kurang dibayar				   	=Rp              0,00</a:t>
            </a:r>
          </a:p>
          <a:p>
            <a:pPr lvl="1" algn="l"/>
            <a:r>
              <a:rPr lang="en-US" altLang="en-US" sz="1800" b="1" u="none">
                <a:latin typeface="Tahoma" panose="020B0604030504040204" pitchFamily="34" charset="0"/>
              </a:rPr>
              <a:t>Bunga 1 (satu) bulan (1 x 2% x Rp10.000.000,00)	=Rp200.000,00</a:t>
            </a:r>
            <a:endParaRPr lang="en-GB" altLang="en-US" sz="1800" b="1" u="none">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8242"/>
                                        </p:tgtEl>
                                        <p:attrNameLst>
                                          <p:attrName>style.visibility</p:attrName>
                                        </p:attrNameLst>
                                      </p:cBhvr>
                                      <p:to>
                                        <p:strVal val="visible"/>
                                      </p:to>
                                    </p:set>
                                    <p:anim calcmode="lin" valueType="num">
                                      <p:cBhvr additive="base">
                                        <p:cTn id="7" dur="500" fill="hold"/>
                                        <p:tgtEl>
                                          <p:spTgt spid="138242"/>
                                        </p:tgtEl>
                                        <p:attrNameLst>
                                          <p:attrName>ppt_x</p:attrName>
                                        </p:attrNameLst>
                                      </p:cBhvr>
                                      <p:tavLst>
                                        <p:tav tm="0">
                                          <p:val>
                                            <p:strVal val="0-#ppt_w/2"/>
                                          </p:val>
                                        </p:tav>
                                        <p:tav tm="100000">
                                          <p:val>
                                            <p:strVal val="#ppt_x"/>
                                          </p:val>
                                        </p:tav>
                                      </p:tavLst>
                                    </p:anim>
                                    <p:anim calcmode="lin" valueType="num">
                                      <p:cBhvr additive="base">
                                        <p:cTn id="8" dur="500" fill="hold"/>
                                        <p:tgtEl>
                                          <p:spTgt spid="1382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8243"/>
                                        </p:tgtEl>
                                        <p:attrNameLst>
                                          <p:attrName>style.visibility</p:attrName>
                                        </p:attrNameLst>
                                      </p:cBhvr>
                                      <p:to>
                                        <p:strVal val="visible"/>
                                      </p:to>
                                    </p:set>
                                    <p:anim calcmode="lin" valueType="num">
                                      <p:cBhvr additive="base">
                                        <p:cTn id="13" dur="500" fill="hold"/>
                                        <p:tgtEl>
                                          <p:spTgt spid="138243"/>
                                        </p:tgtEl>
                                        <p:attrNameLst>
                                          <p:attrName>ppt_x</p:attrName>
                                        </p:attrNameLst>
                                      </p:cBhvr>
                                      <p:tavLst>
                                        <p:tav tm="0">
                                          <p:val>
                                            <p:strVal val="0-#ppt_w/2"/>
                                          </p:val>
                                        </p:tav>
                                        <p:tav tm="100000">
                                          <p:val>
                                            <p:strVal val="#ppt_x"/>
                                          </p:val>
                                        </p:tav>
                                      </p:tavLst>
                                    </p:anim>
                                    <p:anim calcmode="lin" valueType="num">
                                      <p:cBhvr additive="base">
                                        <p:cTn id="14" dur="500" fill="hold"/>
                                        <p:tgtEl>
                                          <p:spTgt spid="13824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8244"/>
                                        </p:tgtEl>
                                        <p:attrNameLst>
                                          <p:attrName>style.visibility</p:attrName>
                                        </p:attrNameLst>
                                      </p:cBhvr>
                                      <p:to>
                                        <p:strVal val="visible"/>
                                      </p:to>
                                    </p:set>
                                    <p:anim calcmode="lin" valueType="num">
                                      <p:cBhvr additive="base">
                                        <p:cTn id="19" dur="500" fill="hold"/>
                                        <p:tgtEl>
                                          <p:spTgt spid="138244"/>
                                        </p:tgtEl>
                                        <p:attrNameLst>
                                          <p:attrName>ppt_x</p:attrName>
                                        </p:attrNameLst>
                                      </p:cBhvr>
                                      <p:tavLst>
                                        <p:tav tm="0">
                                          <p:val>
                                            <p:strVal val="0-#ppt_w/2"/>
                                          </p:val>
                                        </p:tav>
                                        <p:tav tm="100000">
                                          <p:val>
                                            <p:strVal val="#ppt_x"/>
                                          </p:val>
                                        </p:tav>
                                      </p:tavLst>
                                    </p:anim>
                                    <p:anim calcmode="lin" valueType="num">
                                      <p:cBhvr additive="base">
                                        <p:cTn id="20" dur="500" fill="hold"/>
                                        <p:tgtEl>
                                          <p:spTgt spid="13824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8245"/>
                                        </p:tgtEl>
                                        <p:attrNameLst>
                                          <p:attrName>style.visibility</p:attrName>
                                        </p:attrNameLst>
                                      </p:cBhvr>
                                      <p:to>
                                        <p:strVal val="visible"/>
                                      </p:to>
                                    </p:set>
                                    <p:anim calcmode="lin" valueType="num">
                                      <p:cBhvr additive="base">
                                        <p:cTn id="25" dur="500" fill="hold"/>
                                        <p:tgtEl>
                                          <p:spTgt spid="138245"/>
                                        </p:tgtEl>
                                        <p:attrNameLst>
                                          <p:attrName>ppt_x</p:attrName>
                                        </p:attrNameLst>
                                      </p:cBhvr>
                                      <p:tavLst>
                                        <p:tav tm="0">
                                          <p:val>
                                            <p:strVal val="0-#ppt_w/2"/>
                                          </p:val>
                                        </p:tav>
                                        <p:tav tm="100000">
                                          <p:val>
                                            <p:strVal val="#ppt_x"/>
                                          </p:val>
                                        </p:tav>
                                      </p:tavLst>
                                    </p:anim>
                                    <p:anim calcmode="lin" valueType="num">
                                      <p:cBhvr additive="base">
                                        <p:cTn id="26" dur="500" fill="hold"/>
                                        <p:tgtEl>
                                          <p:spTgt spid="13824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38248"/>
                                        </p:tgtEl>
                                        <p:attrNameLst>
                                          <p:attrName>style.visibility</p:attrName>
                                        </p:attrNameLst>
                                      </p:cBhvr>
                                      <p:to>
                                        <p:strVal val="visible"/>
                                      </p:to>
                                    </p:set>
                                    <p:anim calcmode="lin" valueType="num">
                                      <p:cBhvr additive="base">
                                        <p:cTn id="31" dur="500" fill="hold"/>
                                        <p:tgtEl>
                                          <p:spTgt spid="138248"/>
                                        </p:tgtEl>
                                        <p:attrNameLst>
                                          <p:attrName>ppt_x</p:attrName>
                                        </p:attrNameLst>
                                      </p:cBhvr>
                                      <p:tavLst>
                                        <p:tav tm="0">
                                          <p:val>
                                            <p:strVal val="0-#ppt_w/2"/>
                                          </p:val>
                                        </p:tav>
                                        <p:tav tm="100000">
                                          <p:val>
                                            <p:strVal val="#ppt_x"/>
                                          </p:val>
                                        </p:tav>
                                      </p:tavLst>
                                    </p:anim>
                                    <p:anim calcmode="lin" valueType="num">
                                      <p:cBhvr additive="base">
                                        <p:cTn id="32" dur="500" fill="hold"/>
                                        <p:tgtEl>
                                          <p:spTgt spid="1382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2" grpId="0" animBg="1" autoUpdateAnimBg="0"/>
      <p:bldP spid="138243" grpId="0" animBg="1" autoUpdateAnimBg="0"/>
      <p:bldP spid="138244" grpId="0" animBg="1" autoUpdateAnimBg="0"/>
      <p:bldP spid="138245" grpId="0" animBg="1" autoUpdateAnimBg="0"/>
      <p:bldP spid="138248" grpId="0" animBg="1"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a:xfrm>
            <a:off x="250825" y="115888"/>
            <a:ext cx="8642350" cy="576262"/>
          </a:xfrm>
          <a:ln w="38100">
            <a:solidFill>
              <a:schemeClr val="accent2"/>
            </a:solidFill>
            <a:miter lim="800000"/>
            <a:headEnd/>
            <a:tailEnd/>
          </a:ln>
        </p:spPr>
        <p:txBody>
          <a:bodyPr/>
          <a:lstStyle/>
          <a:p>
            <a:r>
              <a:rPr lang="en-US" altLang="en-US" sz="2000">
                <a:latin typeface="Tahoma" panose="020B0604030504040204" pitchFamily="34" charset="0"/>
              </a:rPr>
              <a:t>Sanksi administrasi karena mengangsur atau menunda pembayaran pajak</a:t>
            </a:r>
          </a:p>
        </p:txBody>
      </p:sp>
      <p:sp>
        <p:nvSpPr>
          <p:cNvPr id="395267" name="Rectangle 3"/>
          <p:cNvSpPr>
            <a:spLocks noChangeArrowheads="1"/>
          </p:cNvSpPr>
          <p:nvPr/>
        </p:nvSpPr>
        <p:spPr bwMode="auto">
          <a:xfrm>
            <a:off x="209550" y="908050"/>
            <a:ext cx="8610600" cy="1725613"/>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s-ES" altLang="en-US" sz="1800" b="1" u="none"/>
              <a:t>Dalam hal Wajib Pajak diperbolehkan mengangsur atau menunda pembayaran pajak juga dikenai sanksi administrasi berupa bunga sebesar 2% (dua persen) per bulan dari jumlah pajak yang masih harus dibayar dan bagian dari bulan dihitung penuh 1 (satu) bulan.</a:t>
            </a:r>
            <a:r>
              <a:rPr lang="en-US" altLang="en-US" sz="1800" b="1"/>
              <a:t> </a:t>
            </a:r>
            <a:endParaRPr lang="en-US" altLang="en-US" sz="1800" b="1" u="none">
              <a:solidFill>
                <a:schemeClr val="tx2"/>
              </a:solidFill>
            </a:endParaRPr>
          </a:p>
          <a:p>
            <a:pPr>
              <a:lnSpc>
                <a:spcPct val="90000"/>
              </a:lnSpc>
              <a:spcBef>
                <a:spcPct val="50000"/>
              </a:spcBef>
            </a:pPr>
            <a:r>
              <a:rPr lang="en-US" altLang="en-US" sz="1800" b="1" u="none">
                <a:solidFill>
                  <a:schemeClr val="tx2"/>
                </a:solidFill>
              </a:rPr>
              <a:t>(Pasal 19 ayat 2 UU KUP)</a:t>
            </a:r>
          </a:p>
        </p:txBody>
      </p:sp>
      <p:sp>
        <p:nvSpPr>
          <p:cNvPr id="395268" name="AutoShape 4"/>
          <p:cNvSpPr>
            <a:spLocks noChangeArrowheads="1"/>
          </p:cNvSpPr>
          <p:nvPr/>
        </p:nvSpPr>
        <p:spPr bwMode="auto">
          <a:xfrm>
            <a:off x="4283075" y="620713"/>
            <a:ext cx="504825" cy="287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395269" name="Rectangle 5"/>
          <p:cNvSpPr>
            <a:spLocks noChangeArrowheads="1"/>
          </p:cNvSpPr>
          <p:nvPr/>
        </p:nvSpPr>
        <p:spPr bwMode="auto">
          <a:xfrm>
            <a:off x="209550" y="2682875"/>
            <a:ext cx="8610600" cy="3122613"/>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1800" b="1" u="none">
                <a:solidFill>
                  <a:schemeClr val="tx2"/>
                </a:solidFill>
              </a:rPr>
              <a:t>Contoh:</a:t>
            </a:r>
          </a:p>
          <a:p>
            <a:r>
              <a:rPr lang="en-US" altLang="en-US" sz="1800" b="1" u="none">
                <a:latin typeface="Arial Narrow" panose="020B0606020202030204" pitchFamily="34" charset="0"/>
              </a:rPr>
              <a:t>Wajib Pajak menerima Surat Ketetapan Pajak Kurang Bayar sebesar Rp1.120.000,00 yang diterbitkan pada tanggal 2 Januari 2009 dengan batas akhir pelunasan tanggal 1 Februari 2009. Wajib Pajak tersebut diperbolehkan untuk mengangsur pembayaran pajak dalam jangka waktu 5 (lima) bulan (</a:t>
            </a:r>
            <a:r>
              <a:rPr lang="en-US" altLang="en-US" sz="1800" b="1" i="1" u="none">
                <a:latin typeface="Arial Narrow" panose="020B0606020202030204" pitchFamily="34" charset="0"/>
              </a:rPr>
              <a:t>dimulai tgl 28 Februari 2009</a:t>
            </a:r>
            <a:r>
              <a:rPr lang="en-US" altLang="en-US" sz="1800" b="1" u="none">
                <a:latin typeface="Arial Narrow" panose="020B0606020202030204" pitchFamily="34" charset="0"/>
              </a:rPr>
              <a:t>) dengan jumlah yang tetap sebesar Rp224.000,00. </a:t>
            </a:r>
            <a:r>
              <a:rPr lang="sv-SE" altLang="en-US" sz="1800" b="1" u="none">
                <a:latin typeface="Arial Narrow" panose="020B0606020202030204" pitchFamily="34" charset="0"/>
              </a:rPr>
              <a:t>Sanksi administrasi berupa bunga untuk setiap angsuran dihitung sbb:</a:t>
            </a:r>
          </a:p>
          <a:p>
            <a:pPr algn="l"/>
            <a:r>
              <a:rPr lang="sv-SE" altLang="en-US" sz="1800" b="1" u="none">
                <a:latin typeface="Arial Narrow" panose="020B0606020202030204" pitchFamily="34" charset="0"/>
              </a:rPr>
              <a:t>angsuran ke-1 : 2% x Rp1.120.000,00 			= Rp22.400,00.</a:t>
            </a:r>
          </a:p>
          <a:p>
            <a:pPr algn="l"/>
            <a:r>
              <a:rPr lang="sv-SE" altLang="en-US" sz="1800" b="1" u="none">
                <a:latin typeface="Arial Narrow" panose="020B0606020202030204" pitchFamily="34" charset="0"/>
              </a:rPr>
              <a:t>angsuran ke-2 : 2% x Rp896.000,00 			= Rp17.920,00.</a:t>
            </a:r>
          </a:p>
          <a:p>
            <a:pPr algn="l"/>
            <a:r>
              <a:rPr lang="sv-SE" altLang="en-US" sz="1800" b="1" u="none">
                <a:latin typeface="Arial Narrow" panose="020B0606020202030204" pitchFamily="34" charset="0"/>
              </a:rPr>
              <a:t>angsuran ke-3 : 2% x Rp672.000,00 			= Rp13.440,00.</a:t>
            </a:r>
          </a:p>
          <a:p>
            <a:pPr algn="l"/>
            <a:r>
              <a:rPr lang="sv-SE" altLang="en-US" sz="1800" b="1" u="none">
                <a:latin typeface="Arial Narrow" panose="020B0606020202030204" pitchFamily="34" charset="0"/>
              </a:rPr>
              <a:t>angsuran ke-4 : 2% x Rp448.000,00 			= Rp8.960,00.</a:t>
            </a:r>
          </a:p>
          <a:p>
            <a:pPr algn="l"/>
            <a:r>
              <a:rPr lang="sv-SE" altLang="en-US" sz="1800" b="1" u="none">
                <a:latin typeface="Arial Narrow" panose="020B0606020202030204" pitchFamily="34" charset="0"/>
              </a:rPr>
              <a:t>angsuran ke-5 : 2% x Rp224.000,00 			= Rp4.480,00.</a:t>
            </a:r>
            <a:r>
              <a:rPr lang="en-US" altLang="en-US" sz="1800">
                <a:latin typeface="Arial Narrow" panose="020B0606020202030204" pitchFamily="34" charset="0"/>
              </a:rPr>
              <a:t> </a:t>
            </a:r>
          </a:p>
        </p:txBody>
      </p:sp>
      <p:sp>
        <p:nvSpPr>
          <p:cNvPr id="395270" name="Rectangle 6"/>
          <p:cNvSpPr>
            <a:spLocks noChangeArrowheads="1"/>
          </p:cNvSpPr>
          <p:nvPr/>
        </p:nvSpPr>
        <p:spPr bwMode="auto">
          <a:xfrm>
            <a:off x="209550" y="5880100"/>
            <a:ext cx="8610600" cy="925513"/>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sv-SE" altLang="en-US" sz="1800" b="1" u="none">
                <a:latin typeface="Arial Narrow" panose="020B0606020202030204" pitchFamily="34" charset="0"/>
              </a:rPr>
              <a:t>Apabila Wajib Pajak di atas diperbolehkan untuk menunda pembayaran pajak sampai dengan tanggal 30 Juni 2009. Sanksi administrasi berupa bunga atas penundaan pembayaran Surat Ketetapan Pajak Kurang Bayar tersebut sebesar 5 x 2% x Rp1.120.000,00 = Rp112.000,00.</a:t>
            </a:r>
            <a:r>
              <a:rPr lang="en-US" altLang="en-US" sz="1800">
                <a:latin typeface="Arial Narrow" panose="020B0606020202030204"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5266"/>
                                        </p:tgtEl>
                                        <p:attrNameLst>
                                          <p:attrName>style.visibility</p:attrName>
                                        </p:attrNameLst>
                                      </p:cBhvr>
                                      <p:to>
                                        <p:strVal val="visible"/>
                                      </p:to>
                                    </p:set>
                                    <p:anim calcmode="lin" valueType="num">
                                      <p:cBhvr additive="base">
                                        <p:cTn id="7" dur="500" fill="hold"/>
                                        <p:tgtEl>
                                          <p:spTgt spid="395266"/>
                                        </p:tgtEl>
                                        <p:attrNameLst>
                                          <p:attrName>ppt_x</p:attrName>
                                        </p:attrNameLst>
                                      </p:cBhvr>
                                      <p:tavLst>
                                        <p:tav tm="0">
                                          <p:val>
                                            <p:strVal val="0-#ppt_w/2"/>
                                          </p:val>
                                        </p:tav>
                                        <p:tav tm="100000">
                                          <p:val>
                                            <p:strVal val="#ppt_x"/>
                                          </p:val>
                                        </p:tav>
                                      </p:tavLst>
                                    </p:anim>
                                    <p:anim calcmode="lin" valueType="num">
                                      <p:cBhvr additive="base">
                                        <p:cTn id="8" dur="500" fill="hold"/>
                                        <p:tgtEl>
                                          <p:spTgt spid="39526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5267"/>
                                        </p:tgtEl>
                                        <p:attrNameLst>
                                          <p:attrName>style.visibility</p:attrName>
                                        </p:attrNameLst>
                                      </p:cBhvr>
                                      <p:to>
                                        <p:strVal val="visible"/>
                                      </p:to>
                                    </p:set>
                                    <p:anim calcmode="lin" valueType="num">
                                      <p:cBhvr additive="base">
                                        <p:cTn id="13" dur="500" fill="hold"/>
                                        <p:tgtEl>
                                          <p:spTgt spid="395267"/>
                                        </p:tgtEl>
                                        <p:attrNameLst>
                                          <p:attrName>ppt_x</p:attrName>
                                        </p:attrNameLst>
                                      </p:cBhvr>
                                      <p:tavLst>
                                        <p:tav tm="0">
                                          <p:val>
                                            <p:strVal val="0-#ppt_w/2"/>
                                          </p:val>
                                        </p:tav>
                                        <p:tav tm="100000">
                                          <p:val>
                                            <p:strVal val="#ppt_x"/>
                                          </p:val>
                                        </p:tav>
                                      </p:tavLst>
                                    </p:anim>
                                    <p:anim calcmode="lin" valueType="num">
                                      <p:cBhvr additive="base">
                                        <p:cTn id="14" dur="500" fill="hold"/>
                                        <p:tgtEl>
                                          <p:spTgt spid="39526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95269"/>
                                        </p:tgtEl>
                                        <p:attrNameLst>
                                          <p:attrName>style.visibility</p:attrName>
                                        </p:attrNameLst>
                                      </p:cBhvr>
                                      <p:to>
                                        <p:strVal val="visible"/>
                                      </p:to>
                                    </p:set>
                                    <p:anim calcmode="lin" valueType="num">
                                      <p:cBhvr additive="base">
                                        <p:cTn id="19" dur="500" fill="hold"/>
                                        <p:tgtEl>
                                          <p:spTgt spid="395269"/>
                                        </p:tgtEl>
                                        <p:attrNameLst>
                                          <p:attrName>ppt_x</p:attrName>
                                        </p:attrNameLst>
                                      </p:cBhvr>
                                      <p:tavLst>
                                        <p:tav tm="0">
                                          <p:val>
                                            <p:strVal val="0-#ppt_w/2"/>
                                          </p:val>
                                        </p:tav>
                                        <p:tav tm="100000">
                                          <p:val>
                                            <p:strVal val="#ppt_x"/>
                                          </p:val>
                                        </p:tav>
                                      </p:tavLst>
                                    </p:anim>
                                    <p:anim calcmode="lin" valueType="num">
                                      <p:cBhvr additive="base">
                                        <p:cTn id="20" dur="500" fill="hold"/>
                                        <p:tgtEl>
                                          <p:spTgt spid="39526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95270"/>
                                        </p:tgtEl>
                                        <p:attrNameLst>
                                          <p:attrName>style.visibility</p:attrName>
                                        </p:attrNameLst>
                                      </p:cBhvr>
                                      <p:to>
                                        <p:strVal val="visible"/>
                                      </p:to>
                                    </p:set>
                                    <p:anim calcmode="lin" valueType="num">
                                      <p:cBhvr additive="base">
                                        <p:cTn id="25" dur="500" fill="hold"/>
                                        <p:tgtEl>
                                          <p:spTgt spid="395270"/>
                                        </p:tgtEl>
                                        <p:attrNameLst>
                                          <p:attrName>ppt_x</p:attrName>
                                        </p:attrNameLst>
                                      </p:cBhvr>
                                      <p:tavLst>
                                        <p:tav tm="0">
                                          <p:val>
                                            <p:strVal val="0-#ppt_w/2"/>
                                          </p:val>
                                        </p:tav>
                                        <p:tav tm="100000">
                                          <p:val>
                                            <p:strVal val="#ppt_x"/>
                                          </p:val>
                                        </p:tav>
                                      </p:tavLst>
                                    </p:anim>
                                    <p:anim calcmode="lin" valueType="num">
                                      <p:cBhvr additive="base">
                                        <p:cTn id="26" dur="500" fill="hold"/>
                                        <p:tgtEl>
                                          <p:spTgt spid="3952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6" grpId="0" animBg="1" autoUpdateAnimBg="0"/>
      <p:bldP spid="395267" grpId="0" animBg="1" autoUpdateAnimBg="0"/>
      <p:bldP spid="395269" grpId="0" animBg="1" autoUpdateAnimBg="0"/>
      <p:bldP spid="395270" grpId="0" animBg="1"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a:xfrm>
            <a:off x="250825" y="115888"/>
            <a:ext cx="8569325" cy="936625"/>
          </a:xfrm>
          <a:ln w="38100">
            <a:solidFill>
              <a:schemeClr val="accent2"/>
            </a:solidFill>
            <a:miter lim="800000"/>
            <a:headEnd/>
            <a:tailEnd/>
          </a:ln>
        </p:spPr>
        <p:txBody>
          <a:bodyPr/>
          <a:lstStyle/>
          <a:p>
            <a:r>
              <a:rPr lang="en-US" altLang="en-US" sz="2400">
                <a:latin typeface="Lucida Console" panose="020B0609040504020204" pitchFamily="49" charset="0"/>
              </a:rPr>
              <a:t>Sanksi pidana tidak menyetorkan pajak yang telah dipotong atau dipungut</a:t>
            </a:r>
          </a:p>
        </p:txBody>
      </p:sp>
      <p:sp>
        <p:nvSpPr>
          <p:cNvPr id="386051" name="Rectangle 3"/>
          <p:cNvSpPr>
            <a:spLocks noChangeArrowheads="1"/>
          </p:cNvSpPr>
          <p:nvPr/>
        </p:nvSpPr>
        <p:spPr bwMode="auto">
          <a:xfrm>
            <a:off x="228600" y="1651000"/>
            <a:ext cx="8610600" cy="27114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sv-SE" altLang="en-US" sz="1800" u="none">
                <a:latin typeface="Lucida Console" panose="020B0609040504020204" pitchFamily="49" charset="0"/>
              </a:rPr>
              <a:t>Setiap orang yang </a:t>
            </a:r>
            <a:r>
              <a:rPr lang="sv-SE" altLang="en-US" sz="1800">
                <a:latin typeface="Lucida Console" panose="020B0609040504020204" pitchFamily="49" charset="0"/>
              </a:rPr>
              <a:t>dengan sengaja</a:t>
            </a:r>
            <a:r>
              <a:rPr lang="en-US" altLang="en-US" sz="1800">
                <a:latin typeface="Lucida Console" panose="020B0609040504020204" pitchFamily="49" charset="0"/>
              </a:rPr>
              <a:t> </a:t>
            </a:r>
            <a:r>
              <a:rPr lang="fi-FI" altLang="en-US" sz="1800">
                <a:latin typeface="Lucida Console" panose="020B0609040504020204" pitchFamily="49" charset="0"/>
              </a:rPr>
              <a:t>tidak menyetorkan pajak yang telah dipotong atau dipungut sehingga dapat menimbulkan kerugian pada pendapatan negara</a:t>
            </a:r>
            <a:r>
              <a:rPr lang="fi-FI" altLang="en-US" sz="1800" u="none">
                <a:latin typeface="Lucida Console" panose="020B0609040504020204" pitchFamily="49" charset="0"/>
              </a:rPr>
              <a:t> dipidana dengan pidana penjara paling singkat 6 (enam) bulan dan paling lama 6 (enam) tahun dan denda paling sedikit 2 (dua) kali jumlah pajak terutang yang tidak atau kurang dibayar dan paling banyak 4 (empat) kali jumlah pajak terutang yang tidak atau kurang dibayar. </a:t>
            </a:r>
            <a:endParaRPr lang="en-US" altLang="en-US" sz="1800" u="none">
              <a:solidFill>
                <a:schemeClr val="tx2"/>
              </a:solidFill>
              <a:latin typeface="Lucida Console" panose="020B0609040504020204" pitchFamily="49" charset="0"/>
            </a:endParaRPr>
          </a:p>
          <a:p>
            <a:pPr>
              <a:spcBef>
                <a:spcPct val="50000"/>
              </a:spcBef>
            </a:pPr>
            <a:r>
              <a:rPr lang="en-US" altLang="en-US" sz="1800" u="none">
                <a:solidFill>
                  <a:schemeClr val="tx2"/>
                </a:solidFill>
                <a:latin typeface="Lucida Console" panose="020B0609040504020204" pitchFamily="49" charset="0"/>
              </a:rPr>
              <a:t>(Pasal 39 ayat 1 huruf i UU KUP)</a:t>
            </a:r>
          </a:p>
        </p:txBody>
      </p:sp>
      <p:sp>
        <p:nvSpPr>
          <p:cNvPr id="386052" name="AutoShape 4"/>
          <p:cNvSpPr>
            <a:spLocks noChangeArrowheads="1"/>
          </p:cNvSpPr>
          <p:nvPr/>
        </p:nvSpPr>
        <p:spPr bwMode="auto">
          <a:xfrm>
            <a:off x="3995738" y="1125538"/>
            <a:ext cx="863600"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386053" name="Rectangle 5"/>
          <p:cNvSpPr>
            <a:spLocks noChangeArrowheads="1"/>
          </p:cNvSpPr>
          <p:nvPr/>
        </p:nvSpPr>
        <p:spPr bwMode="auto">
          <a:xfrm>
            <a:off x="209550" y="4462463"/>
            <a:ext cx="8610600" cy="1887537"/>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fi-FI" altLang="en-US" sz="1800" u="none">
                <a:latin typeface="Lucida Console" panose="020B0609040504020204" pitchFamily="49" charset="0"/>
              </a:rPr>
              <a:t>Pidana sebagaimana dimaksud pada ayat (1) ditambahkan 1 (satu) kali menjadi 2 (dua) kali sanksi pidana apabila seseorang melakukan lagi tindak pidana di bidang perpajakan sebelum lewat 1 (satu) tahun, terhitung sejak selesainya menjalani pidana penjara yang dijatuhkan.</a:t>
            </a:r>
            <a:r>
              <a:rPr lang="fi-FI" altLang="en-US" sz="1800">
                <a:latin typeface="Lucida Console" panose="020B0609040504020204" pitchFamily="49" charset="0"/>
              </a:rPr>
              <a:t> </a:t>
            </a:r>
            <a:endParaRPr lang="en-US" altLang="en-US" sz="1800" u="none">
              <a:solidFill>
                <a:schemeClr val="tx2"/>
              </a:solidFill>
              <a:latin typeface="Lucida Console" panose="020B0609040504020204" pitchFamily="49" charset="0"/>
            </a:endParaRPr>
          </a:p>
          <a:p>
            <a:pPr>
              <a:spcBef>
                <a:spcPct val="50000"/>
              </a:spcBef>
            </a:pPr>
            <a:r>
              <a:rPr lang="en-US" altLang="en-US" sz="1800" u="none">
                <a:solidFill>
                  <a:schemeClr val="tx2"/>
                </a:solidFill>
                <a:latin typeface="Lucida Console" panose="020B0609040504020204" pitchFamily="49" charset="0"/>
              </a:rPr>
              <a:t>(Pasal 39 ayat 2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6050"/>
                                        </p:tgtEl>
                                        <p:attrNameLst>
                                          <p:attrName>style.visibility</p:attrName>
                                        </p:attrNameLst>
                                      </p:cBhvr>
                                      <p:to>
                                        <p:strVal val="visible"/>
                                      </p:to>
                                    </p:set>
                                    <p:anim calcmode="lin" valueType="num">
                                      <p:cBhvr additive="base">
                                        <p:cTn id="7" dur="500" fill="hold"/>
                                        <p:tgtEl>
                                          <p:spTgt spid="386050"/>
                                        </p:tgtEl>
                                        <p:attrNameLst>
                                          <p:attrName>ppt_x</p:attrName>
                                        </p:attrNameLst>
                                      </p:cBhvr>
                                      <p:tavLst>
                                        <p:tav tm="0">
                                          <p:val>
                                            <p:strVal val="0-#ppt_w/2"/>
                                          </p:val>
                                        </p:tav>
                                        <p:tav tm="100000">
                                          <p:val>
                                            <p:strVal val="#ppt_x"/>
                                          </p:val>
                                        </p:tav>
                                      </p:tavLst>
                                    </p:anim>
                                    <p:anim calcmode="lin" valueType="num">
                                      <p:cBhvr additive="base">
                                        <p:cTn id="8" dur="500" fill="hold"/>
                                        <p:tgtEl>
                                          <p:spTgt spid="38605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6051"/>
                                        </p:tgtEl>
                                        <p:attrNameLst>
                                          <p:attrName>style.visibility</p:attrName>
                                        </p:attrNameLst>
                                      </p:cBhvr>
                                      <p:to>
                                        <p:strVal val="visible"/>
                                      </p:to>
                                    </p:set>
                                    <p:anim calcmode="lin" valueType="num">
                                      <p:cBhvr additive="base">
                                        <p:cTn id="13" dur="500" fill="hold"/>
                                        <p:tgtEl>
                                          <p:spTgt spid="386051"/>
                                        </p:tgtEl>
                                        <p:attrNameLst>
                                          <p:attrName>ppt_x</p:attrName>
                                        </p:attrNameLst>
                                      </p:cBhvr>
                                      <p:tavLst>
                                        <p:tav tm="0">
                                          <p:val>
                                            <p:strVal val="0-#ppt_w/2"/>
                                          </p:val>
                                        </p:tav>
                                        <p:tav tm="100000">
                                          <p:val>
                                            <p:strVal val="#ppt_x"/>
                                          </p:val>
                                        </p:tav>
                                      </p:tavLst>
                                    </p:anim>
                                    <p:anim calcmode="lin" valueType="num">
                                      <p:cBhvr additive="base">
                                        <p:cTn id="14" dur="500" fill="hold"/>
                                        <p:tgtEl>
                                          <p:spTgt spid="38605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86053"/>
                                        </p:tgtEl>
                                        <p:attrNameLst>
                                          <p:attrName>style.visibility</p:attrName>
                                        </p:attrNameLst>
                                      </p:cBhvr>
                                      <p:to>
                                        <p:strVal val="visible"/>
                                      </p:to>
                                    </p:set>
                                    <p:anim calcmode="lin" valueType="num">
                                      <p:cBhvr additive="base">
                                        <p:cTn id="19" dur="500" fill="hold"/>
                                        <p:tgtEl>
                                          <p:spTgt spid="386053"/>
                                        </p:tgtEl>
                                        <p:attrNameLst>
                                          <p:attrName>ppt_x</p:attrName>
                                        </p:attrNameLst>
                                      </p:cBhvr>
                                      <p:tavLst>
                                        <p:tav tm="0">
                                          <p:val>
                                            <p:strVal val="0-#ppt_w/2"/>
                                          </p:val>
                                        </p:tav>
                                        <p:tav tm="100000">
                                          <p:val>
                                            <p:strVal val="#ppt_x"/>
                                          </p:val>
                                        </p:tav>
                                      </p:tavLst>
                                    </p:anim>
                                    <p:anim calcmode="lin" valueType="num">
                                      <p:cBhvr additive="base">
                                        <p:cTn id="20" dur="500" fill="hold"/>
                                        <p:tgtEl>
                                          <p:spTgt spid="3860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50" grpId="0" animBg="1" autoUpdateAnimBg="0"/>
      <p:bldP spid="386051" grpId="0" animBg="1" autoUpdateAnimBg="0"/>
      <p:bldP spid="386053" grpId="0" animBg="1"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685800" y="609600"/>
            <a:ext cx="7620000" cy="3657600"/>
          </a:xfrm>
          <a:ln>
            <a:solidFill>
              <a:srgbClr val="008000"/>
            </a:solidFill>
            <a:miter lim="800000"/>
            <a:headEnd/>
            <a:tailEnd/>
          </a:ln>
        </p:spPr>
        <p:txBody>
          <a:bodyPr/>
          <a:lstStyle/>
          <a:p>
            <a:r>
              <a:rPr lang="en-US" altLang="en-US" sz="4800" b="1">
                <a:latin typeface="Lucida Console" panose="020B0609040504020204" pitchFamily="49" charset="0"/>
              </a:rPr>
              <a:t>V</a:t>
            </a:r>
            <a:br>
              <a:rPr lang="en-US" altLang="en-US" sz="4800" b="1">
                <a:latin typeface="Lucida Console" panose="020B0609040504020204" pitchFamily="49" charset="0"/>
              </a:rPr>
            </a:br>
            <a:r>
              <a:rPr lang="en-US" altLang="en-US" sz="4800" b="1">
                <a:latin typeface="Lucida Console" panose="020B0609040504020204" pitchFamily="49" charset="0"/>
              </a:rPr>
              <a:t/>
            </a:r>
            <a:br>
              <a:rPr lang="en-US" altLang="en-US" sz="4800" b="1">
                <a:latin typeface="Lucida Console" panose="020B0609040504020204" pitchFamily="49" charset="0"/>
              </a:rPr>
            </a:br>
            <a:r>
              <a:rPr lang="en-US" altLang="en-US" sz="4800" b="1">
                <a:latin typeface="Lucida Console" panose="020B0609040504020204" pitchFamily="49" charset="0"/>
              </a:rPr>
              <a:t>PEMERIKSAAN PAJAK</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a:xfrm>
            <a:off x="466725" y="115888"/>
            <a:ext cx="8208963" cy="433387"/>
          </a:xfrm>
          <a:solidFill>
            <a:srgbClr val="FFFFCC"/>
          </a:solidFill>
          <a:ln w="38100">
            <a:solidFill>
              <a:srgbClr val="FF3300"/>
            </a:solidFill>
            <a:miter lim="800000"/>
            <a:headEnd/>
            <a:tailEnd/>
          </a:ln>
        </p:spPr>
        <p:txBody>
          <a:bodyPr/>
          <a:lstStyle/>
          <a:p>
            <a:r>
              <a:rPr lang="en-GB" altLang="en-US" sz="2000" b="1">
                <a:latin typeface="Tahoma" panose="020B0604030504040204" pitchFamily="34" charset="0"/>
              </a:rPr>
              <a:t>PENGERTIAN, TUJUAN, dan RUANG LINGKUP PEMERIKSAAN</a:t>
            </a:r>
          </a:p>
        </p:txBody>
      </p:sp>
      <p:sp>
        <p:nvSpPr>
          <p:cNvPr id="355331" name="Rectangle 3"/>
          <p:cNvSpPr>
            <a:spLocks noChangeArrowheads="1"/>
          </p:cNvSpPr>
          <p:nvPr/>
        </p:nvSpPr>
        <p:spPr bwMode="auto">
          <a:xfrm>
            <a:off x="5548313" y="595313"/>
            <a:ext cx="3200400" cy="457200"/>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solidFill>
                  <a:schemeClr val="tx2"/>
                </a:solidFill>
                <a:latin typeface="Tahoma" panose="020B0604030504040204" pitchFamily="34" charset="0"/>
              </a:rPr>
              <a:t>Pasal 1 angka 25 UU KUP</a:t>
            </a:r>
            <a:endParaRPr lang="en-GB" altLang="en-US" sz="2000" u="none">
              <a:solidFill>
                <a:schemeClr val="tx2"/>
              </a:solidFill>
              <a:latin typeface="Tahoma" panose="020B0604030504040204" pitchFamily="34" charset="0"/>
            </a:endParaRPr>
          </a:p>
        </p:txBody>
      </p:sp>
      <p:sp>
        <p:nvSpPr>
          <p:cNvPr id="355332" name="Rectangle 4"/>
          <p:cNvSpPr>
            <a:spLocks noChangeArrowheads="1"/>
          </p:cNvSpPr>
          <p:nvPr/>
        </p:nvSpPr>
        <p:spPr bwMode="auto">
          <a:xfrm>
            <a:off x="250825" y="1125538"/>
            <a:ext cx="8497888" cy="172720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spcBef>
                <a:spcPct val="50000"/>
              </a:spcBef>
            </a:pPr>
            <a:r>
              <a:rPr lang="en-GB" altLang="en-US" sz="1800" b="1" u="none">
                <a:latin typeface="Courier New" panose="02070309020205020404" pitchFamily="49" charset="0"/>
              </a:rPr>
              <a:t>adalah </a:t>
            </a:r>
            <a:r>
              <a:rPr lang="id-ID" altLang="en-US" sz="1800" b="1" u="none">
                <a:latin typeface="Courier New" panose="02070309020205020404" pitchFamily="49" charset="0"/>
              </a:rPr>
              <a:t>serangkaian kegiatan menghimpun dan mengolah data, keterangan, dan/atau bukti </a:t>
            </a:r>
            <a:r>
              <a:rPr lang="id-ID" altLang="en-US" sz="1800" b="1" i="1" u="none">
                <a:latin typeface="Courier New" panose="02070309020205020404" pitchFamily="49" charset="0"/>
              </a:rPr>
              <a:t>yang dilaksanakan secara objektif dan profesional </a:t>
            </a:r>
            <a:r>
              <a:rPr lang="id-ID" altLang="en-US" sz="1800" b="1" i="1">
                <a:latin typeface="Courier New" panose="02070309020205020404" pitchFamily="49" charset="0"/>
              </a:rPr>
              <a:t>berdasarkan suatu</a:t>
            </a:r>
            <a:r>
              <a:rPr lang="id-ID" altLang="en-US" sz="1800" b="1" i="1" u="none">
                <a:latin typeface="Courier New" panose="02070309020205020404" pitchFamily="49" charset="0"/>
              </a:rPr>
              <a:t> </a:t>
            </a:r>
            <a:r>
              <a:rPr lang="id-ID" altLang="en-US" sz="1800" b="1" i="1">
                <a:latin typeface="Courier New" panose="02070309020205020404" pitchFamily="49" charset="0"/>
              </a:rPr>
              <a:t>standar pemeriksaan</a:t>
            </a:r>
            <a:r>
              <a:rPr lang="id-ID" altLang="en-US" sz="1800" b="1" u="none">
                <a:latin typeface="Courier New" panose="02070309020205020404" pitchFamily="49" charset="0"/>
              </a:rPr>
              <a:t> untuk menguji kepatuhan pemenuhan kewajiban perpajakan dan/atau untuk tujuan lain dalam rangka melaksanakan ketentuan peraturan perundang-undangan perpajakan. </a:t>
            </a:r>
            <a:endParaRPr lang="en-GB" altLang="en-US" sz="1800" b="1" u="none">
              <a:latin typeface="Courier New" panose="02070309020205020404" pitchFamily="49" charset="0"/>
            </a:endParaRPr>
          </a:p>
        </p:txBody>
      </p:sp>
      <p:sp>
        <p:nvSpPr>
          <p:cNvPr id="355333" name="Rectangle 5"/>
          <p:cNvSpPr>
            <a:spLocks noChangeArrowheads="1"/>
          </p:cNvSpPr>
          <p:nvPr/>
        </p:nvSpPr>
        <p:spPr bwMode="auto">
          <a:xfrm>
            <a:off x="250825" y="700088"/>
            <a:ext cx="3565525" cy="4254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GB" altLang="en-US" sz="2000" b="1" u="none">
                <a:solidFill>
                  <a:schemeClr val="tx2"/>
                </a:solidFill>
              </a:rPr>
              <a:t>PENGERTIAN PEMERIKSAAN</a:t>
            </a:r>
            <a:endParaRPr lang="en-US" altLang="en-US" sz="2000" b="1" u="none">
              <a:solidFill>
                <a:schemeClr val="tx2"/>
              </a:solidFill>
            </a:endParaRPr>
          </a:p>
        </p:txBody>
      </p:sp>
      <p:sp>
        <p:nvSpPr>
          <p:cNvPr id="355334" name="AutoShape 6"/>
          <p:cNvSpPr>
            <a:spLocks noChangeArrowheads="1"/>
          </p:cNvSpPr>
          <p:nvPr/>
        </p:nvSpPr>
        <p:spPr bwMode="auto">
          <a:xfrm>
            <a:off x="107950" y="549275"/>
            <a:ext cx="288925"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5335" name="Rectangle 7"/>
          <p:cNvSpPr>
            <a:spLocks noChangeArrowheads="1"/>
          </p:cNvSpPr>
          <p:nvPr/>
        </p:nvSpPr>
        <p:spPr bwMode="auto">
          <a:xfrm>
            <a:off x="250825" y="3995738"/>
            <a:ext cx="8496300" cy="873125"/>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id-ID" altLang="en-US" sz="1800" b="1" u="none">
                <a:solidFill>
                  <a:srgbClr val="0033CC"/>
                </a:solidFill>
              </a:rPr>
              <a:t>untuk menguji kepatuhan pemenuhan kewajiban perpajakan</a:t>
            </a:r>
            <a:r>
              <a:rPr lang="id-ID" altLang="en-US" sz="1800" b="1" u="none"/>
              <a:t> dan/atau </a:t>
            </a:r>
            <a:r>
              <a:rPr lang="id-ID" altLang="en-US" sz="1800" b="1" u="none">
                <a:solidFill>
                  <a:srgbClr val="990000"/>
                </a:solidFill>
              </a:rPr>
              <a:t>untuk tujuan lain dalam rangka melaksanakan ketentuan peraturan perundang-undangan perpajakan</a:t>
            </a:r>
            <a:r>
              <a:rPr lang="id-ID" altLang="en-US" sz="1800" b="1" u="none"/>
              <a:t>.</a:t>
            </a:r>
            <a:endParaRPr lang="en-US" altLang="en-US" sz="1800" b="1" u="none"/>
          </a:p>
        </p:txBody>
      </p:sp>
      <p:sp>
        <p:nvSpPr>
          <p:cNvPr id="355336" name="Rectangle 8"/>
          <p:cNvSpPr>
            <a:spLocks noChangeArrowheads="1"/>
          </p:cNvSpPr>
          <p:nvPr/>
        </p:nvSpPr>
        <p:spPr bwMode="auto">
          <a:xfrm>
            <a:off x="250825" y="3651250"/>
            <a:ext cx="2955925" cy="4254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sz="2000" b="1" u="none">
                <a:solidFill>
                  <a:schemeClr val="tx2"/>
                </a:solidFill>
              </a:rPr>
              <a:t>TUJUAN PEMERIKSAAN</a:t>
            </a:r>
          </a:p>
        </p:txBody>
      </p:sp>
      <p:sp>
        <p:nvSpPr>
          <p:cNvPr id="355337" name="AutoShape 9"/>
          <p:cNvSpPr>
            <a:spLocks noChangeArrowheads="1"/>
          </p:cNvSpPr>
          <p:nvPr/>
        </p:nvSpPr>
        <p:spPr bwMode="auto">
          <a:xfrm>
            <a:off x="107950" y="3500438"/>
            <a:ext cx="288925"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5338" name="Rectangle 10"/>
          <p:cNvSpPr>
            <a:spLocks noChangeArrowheads="1"/>
          </p:cNvSpPr>
          <p:nvPr/>
        </p:nvSpPr>
        <p:spPr bwMode="auto">
          <a:xfrm>
            <a:off x="250825" y="5310188"/>
            <a:ext cx="8496300" cy="1503362"/>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t>Ruang Lingkup pemeriksaan </a:t>
            </a:r>
            <a:r>
              <a:rPr lang="id-ID" altLang="en-US" sz="1800" b="1" u="none"/>
              <a:t>untuk menguji kepatuhan pemenuhan kewajiban perpajakan</a:t>
            </a:r>
            <a:r>
              <a:rPr lang="en-US" altLang="en-US" sz="1800" b="1" u="none"/>
              <a:t> dapat meliputi </a:t>
            </a:r>
            <a:r>
              <a:rPr lang="en-US" altLang="en-US" sz="1800" b="1"/>
              <a:t>satu, beberapa, atau seluruh jenis pajak, baik untuk satu atau beberapa Masa Pajak, Bagian Tahun Pajak atau Tahun Pajak dalam tahun-tahun lalu maupun tahun berjalan</a:t>
            </a:r>
            <a:r>
              <a:rPr lang="en-US" altLang="en-US" sz="1800" b="1" u="none"/>
              <a:t>.</a:t>
            </a:r>
          </a:p>
        </p:txBody>
      </p:sp>
      <p:sp>
        <p:nvSpPr>
          <p:cNvPr id="355339" name="Rectangle 11"/>
          <p:cNvSpPr>
            <a:spLocks noChangeArrowheads="1"/>
          </p:cNvSpPr>
          <p:nvPr/>
        </p:nvSpPr>
        <p:spPr bwMode="auto">
          <a:xfrm>
            <a:off x="250825" y="4941888"/>
            <a:ext cx="4022725" cy="4254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sz="2000" b="1" u="none">
                <a:solidFill>
                  <a:schemeClr val="tx2"/>
                </a:solidFill>
              </a:rPr>
              <a:t>RUANG LINGKUP PEMERIKSAAN</a:t>
            </a:r>
          </a:p>
        </p:txBody>
      </p:sp>
      <p:sp>
        <p:nvSpPr>
          <p:cNvPr id="355340" name="AutoShape 12"/>
          <p:cNvSpPr>
            <a:spLocks noChangeArrowheads="1"/>
          </p:cNvSpPr>
          <p:nvPr/>
        </p:nvSpPr>
        <p:spPr bwMode="auto">
          <a:xfrm>
            <a:off x="107950" y="4797425"/>
            <a:ext cx="288925"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5341" name="Rectangle 13"/>
          <p:cNvSpPr>
            <a:spLocks noChangeArrowheads="1"/>
          </p:cNvSpPr>
          <p:nvPr/>
        </p:nvSpPr>
        <p:spPr bwMode="auto">
          <a:xfrm>
            <a:off x="4356100" y="4997450"/>
            <a:ext cx="4321175" cy="376238"/>
          </a:xfrm>
          <a:prstGeom prst="rect">
            <a:avLst/>
          </a:prstGeom>
          <a:solidFill>
            <a:schemeClr val="bg1"/>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Per. Menkeu Nomor 199/PMK.03/2007</a:t>
            </a:r>
          </a:p>
        </p:txBody>
      </p:sp>
      <p:sp>
        <p:nvSpPr>
          <p:cNvPr id="355342" name="Rectangle 14"/>
          <p:cNvSpPr>
            <a:spLocks noChangeArrowheads="1"/>
          </p:cNvSpPr>
          <p:nvPr/>
        </p:nvSpPr>
        <p:spPr bwMode="auto">
          <a:xfrm>
            <a:off x="2197100" y="2924175"/>
            <a:ext cx="6767513" cy="649288"/>
          </a:xfrm>
          <a:prstGeom prst="rect">
            <a:avLst/>
          </a:prstGeom>
          <a:solidFill>
            <a:schemeClr val="bg1"/>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Meliputi standar umum, standar pelaksanaan Pemeriksaan, dan standar pelaporan hasil Pemeriksaan. (Per. Menkeu Nomor 199/PMK.03/2007)</a:t>
            </a:r>
          </a:p>
        </p:txBody>
      </p:sp>
      <p:sp>
        <p:nvSpPr>
          <p:cNvPr id="355343" name="Line 15"/>
          <p:cNvSpPr>
            <a:spLocks noChangeShapeType="1"/>
          </p:cNvSpPr>
          <p:nvPr/>
        </p:nvSpPr>
        <p:spPr bwMode="auto">
          <a:xfrm>
            <a:off x="6227763" y="1989138"/>
            <a:ext cx="1871662" cy="1008062"/>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iterate type="wd">
                                    <p:tmPct val="100000"/>
                                  </p:iterate>
                                  <p:childTnLst>
                                    <p:set>
                                      <p:cBhvr>
                                        <p:cTn id="6" dur="1" fill="hold">
                                          <p:stCondLst>
                                            <p:cond delay="0"/>
                                          </p:stCondLst>
                                        </p:cTn>
                                        <p:tgtEl>
                                          <p:spTgt spid="355330"/>
                                        </p:tgtEl>
                                        <p:attrNameLst>
                                          <p:attrName>style.visibility</p:attrName>
                                        </p:attrNameLst>
                                      </p:cBhvr>
                                      <p:to>
                                        <p:strVal val="visible"/>
                                      </p:to>
                                    </p:set>
                                    <p:animEffect transition="in" filter="box(in)">
                                      <p:cBhvr>
                                        <p:cTn id="7" dur="300"/>
                                        <p:tgtEl>
                                          <p:spTgt spid="3553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5333"/>
                                        </p:tgtEl>
                                        <p:attrNameLst>
                                          <p:attrName>style.visibility</p:attrName>
                                        </p:attrNameLst>
                                      </p:cBhvr>
                                      <p:to>
                                        <p:strVal val="visible"/>
                                      </p:to>
                                    </p:set>
                                    <p:animEffect transition="in" filter="blinds(horizontal)">
                                      <p:cBhvr>
                                        <p:cTn id="12" dur="500"/>
                                        <p:tgtEl>
                                          <p:spTgt spid="3553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55334"/>
                                        </p:tgtEl>
                                        <p:attrNameLst>
                                          <p:attrName>style.visibility</p:attrName>
                                        </p:attrNameLst>
                                      </p:cBhvr>
                                      <p:to>
                                        <p:strVal val="visible"/>
                                      </p:to>
                                    </p:set>
                                    <p:animEffect transition="in" filter="blinds(horizontal)">
                                      <p:cBhvr>
                                        <p:cTn id="17" dur="500"/>
                                        <p:tgtEl>
                                          <p:spTgt spid="3553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55331"/>
                                        </p:tgtEl>
                                        <p:attrNameLst>
                                          <p:attrName>style.visibility</p:attrName>
                                        </p:attrNameLst>
                                      </p:cBhvr>
                                      <p:to>
                                        <p:strVal val="visible"/>
                                      </p:to>
                                    </p:set>
                                    <p:animEffect transition="in" filter="blinds(horizontal)">
                                      <p:cBhvr>
                                        <p:cTn id="22" dur="500"/>
                                        <p:tgtEl>
                                          <p:spTgt spid="35533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55332"/>
                                        </p:tgtEl>
                                        <p:attrNameLst>
                                          <p:attrName>style.visibility</p:attrName>
                                        </p:attrNameLst>
                                      </p:cBhvr>
                                      <p:to>
                                        <p:strVal val="visible"/>
                                      </p:to>
                                    </p:set>
                                    <p:animEffect transition="in" filter="box(in)">
                                      <p:cBhvr>
                                        <p:cTn id="27" dur="1000"/>
                                        <p:tgtEl>
                                          <p:spTgt spid="35533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55343"/>
                                        </p:tgtEl>
                                        <p:attrNameLst>
                                          <p:attrName>style.visibility</p:attrName>
                                        </p:attrNameLst>
                                      </p:cBhvr>
                                      <p:to>
                                        <p:strVal val="visible"/>
                                      </p:to>
                                    </p:set>
                                    <p:animEffect transition="in" filter="checkerboard(across)">
                                      <p:cBhvr>
                                        <p:cTn id="32" dur="500"/>
                                        <p:tgtEl>
                                          <p:spTgt spid="35534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55342"/>
                                        </p:tgtEl>
                                        <p:attrNameLst>
                                          <p:attrName>style.visibility</p:attrName>
                                        </p:attrNameLst>
                                      </p:cBhvr>
                                      <p:to>
                                        <p:strVal val="visible"/>
                                      </p:to>
                                    </p:set>
                                    <p:animEffect transition="in" filter="checkerboard(across)">
                                      <p:cBhvr>
                                        <p:cTn id="37" dur="500"/>
                                        <p:tgtEl>
                                          <p:spTgt spid="35534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55336"/>
                                        </p:tgtEl>
                                        <p:attrNameLst>
                                          <p:attrName>style.visibility</p:attrName>
                                        </p:attrNameLst>
                                      </p:cBhvr>
                                      <p:to>
                                        <p:strVal val="visible"/>
                                      </p:to>
                                    </p:set>
                                    <p:animEffect transition="in" filter="blinds(horizontal)">
                                      <p:cBhvr>
                                        <p:cTn id="42" dur="500"/>
                                        <p:tgtEl>
                                          <p:spTgt spid="35533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55337"/>
                                        </p:tgtEl>
                                        <p:attrNameLst>
                                          <p:attrName>style.visibility</p:attrName>
                                        </p:attrNameLst>
                                      </p:cBhvr>
                                      <p:to>
                                        <p:strVal val="visible"/>
                                      </p:to>
                                    </p:set>
                                    <p:animEffect transition="in" filter="blinds(horizontal)">
                                      <p:cBhvr>
                                        <p:cTn id="47" dur="500"/>
                                        <p:tgtEl>
                                          <p:spTgt spid="35533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355335"/>
                                        </p:tgtEl>
                                        <p:attrNameLst>
                                          <p:attrName>style.visibility</p:attrName>
                                        </p:attrNameLst>
                                      </p:cBhvr>
                                      <p:to>
                                        <p:strVal val="visible"/>
                                      </p:to>
                                    </p:set>
                                    <p:animEffect transition="in" filter="checkerboard(across)">
                                      <p:cBhvr>
                                        <p:cTn id="52" dur="1000"/>
                                        <p:tgtEl>
                                          <p:spTgt spid="35533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55339"/>
                                        </p:tgtEl>
                                        <p:attrNameLst>
                                          <p:attrName>style.visibility</p:attrName>
                                        </p:attrNameLst>
                                      </p:cBhvr>
                                      <p:to>
                                        <p:strVal val="visible"/>
                                      </p:to>
                                    </p:set>
                                    <p:animEffect transition="in" filter="blinds(horizontal)">
                                      <p:cBhvr>
                                        <p:cTn id="57" dur="500"/>
                                        <p:tgtEl>
                                          <p:spTgt spid="35533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55340"/>
                                        </p:tgtEl>
                                        <p:attrNameLst>
                                          <p:attrName>style.visibility</p:attrName>
                                        </p:attrNameLst>
                                      </p:cBhvr>
                                      <p:to>
                                        <p:strVal val="visible"/>
                                      </p:to>
                                    </p:set>
                                    <p:animEffect transition="in" filter="blinds(horizontal)">
                                      <p:cBhvr>
                                        <p:cTn id="62" dur="500"/>
                                        <p:tgtEl>
                                          <p:spTgt spid="355340"/>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55341"/>
                                        </p:tgtEl>
                                        <p:attrNameLst>
                                          <p:attrName>style.visibility</p:attrName>
                                        </p:attrNameLst>
                                      </p:cBhvr>
                                      <p:to>
                                        <p:strVal val="visible"/>
                                      </p:to>
                                    </p:set>
                                    <p:animEffect transition="in" filter="blinds(horizontal)">
                                      <p:cBhvr>
                                        <p:cTn id="67" dur="500"/>
                                        <p:tgtEl>
                                          <p:spTgt spid="355341"/>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5" presetClass="entr" presetSubtype="10" fill="hold" grpId="0" nodeType="clickEffect">
                                  <p:stCondLst>
                                    <p:cond delay="0"/>
                                  </p:stCondLst>
                                  <p:childTnLst>
                                    <p:set>
                                      <p:cBhvr>
                                        <p:cTn id="71" dur="1" fill="hold">
                                          <p:stCondLst>
                                            <p:cond delay="0"/>
                                          </p:stCondLst>
                                        </p:cTn>
                                        <p:tgtEl>
                                          <p:spTgt spid="355338"/>
                                        </p:tgtEl>
                                        <p:attrNameLst>
                                          <p:attrName>style.visibility</p:attrName>
                                        </p:attrNameLst>
                                      </p:cBhvr>
                                      <p:to>
                                        <p:strVal val="visible"/>
                                      </p:to>
                                    </p:set>
                                    <p:animEffect transition="in" filter="checkerboard(across)">
                                      <p:cBhvr>
                                        <p:cTn id="72" dur="1000"/>
                                        <p:tgtEl>
                                          <p:spTgt spid="355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30" grpId="0" animBg="1" autoUpdateAnimBg="0"/>
      <p:bldP spid="355331" grpId="0" animBg="1"/>
      <p:bldP spid="355332" grpId="0" animBg="1"/>
      <p:bldP spid="355333" grpId="0" animBg="1"/>
      <p:bldP spid="355334" grpId="0" animBg="1"/>
      <p:bldP spid="355335" grpId="0" animBg="1"/>
      <p:bldP spid="355336" grpId="0" animBg="1"/>
      <p:bldP spid="355337" grpId="0" animBg="1"/>
      <p:bldP spid="355338" grpId="0" animBg="1"/>
      <p:bldP spid="355339" grpId="0" animBg="1"/>
      <p:bldP spid="355340" grpId="0" animBg="1"/>
      <p:bldP spid="355341" grpId="0" animBg="1"/>
      <p:bldP spid="355342" grpId="0" animBg="1"/>
      <p:bldP spid="355343"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xfrm>
            <a:off x="396875" y="44450"/>
            <a:ext cx="8496300" cy="576263"/>
          </a:xfrm>
          <a:ln w="28575">
            <a:solidFill>
              <a:schemeClr val="accent2"/>
            </a:solidFill>
            <a:miter lim="800000"/>
            <a:headEnd/>
            <a:tailEnd/>
          </a:ln>
        </p:spPr>
        <p:txBody>
          <a:bodyPr/>
          <a:lstStyle/>
          <a:p>
            <a:r>
              <a:rPr lang="en-US" altLang="en-US" sz="2800" b="1">
                <a:latin typeface="Arial Narrow" panose="020B0606020202030204" pitchFamily="34" charset="0"/>
              </a:rPr>
              <a:t>KEWENANGAN dan TATA CARA PEMERIKSAAN PAJAK</a:t>
            </a:r>
          </a:p>
        </p:txBody>
      </p:sp>
      <p:sp>
        <p:nvSpPr>
          <p:cNvPr id="262148" name="Rectangle 4"/>
          <p:cNvSpPr>
            <a:spLocks noChangeArrowheads="1"/>
          </p:cNvSpPr>
          <p:nvPr/>
        </p:nvSpPr>
        <p:spPr bwMode="auto">
          <a:xfrm>
            <a:off x="250825" y="1133475"/>
            <a:ext cx="8640763" cy="1503363"/>
          </a:xfrm>
          <a:prstGeom prst="rect">
            <a:avLst/>
          </a:prstGeom>
          <a:noFill/>
          <a:ln w="3810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2000" b="1"/>
              <a:t>Direktur Jenderal Pajak</a:t>
            </a:r>
            <a:r>
              <a:rPr lang="en-US" altLang="en-US" sz="2000" b="1" u="none"/>
              <a:t> berwenang melakukan pemeriksaan untuk menguji kepatuhan pemenuhan kewajiban perpajakan Wajib Pajak dan untuk tujuan lain dalam rangka melaksanakan ketentuan peraturan perundang-undangan perpajakan. </a:t>
            </a:r>
            <a:endParaRPr lang="en-US" altLang="en-US" sz="2000" u="none">
              <a:latin typeface="Tahoma" panose="020B0604030504040204" pitchFamily="34" charset="0"/>
            </a:endParaRPr>
          </a:p>
        </p:txBody>
      </p:sp>
      <p:sp>
        <p:nvSpPr>
          <p:cNvPr id="262149" name="AutoShape 5"/>
          <p:cNvSpPr>
            <a:spLocks noChangeArrowheads="1"/>
          </p:cNvSpPr>
          <p:nvPr/>
        </p:nvSpPr>
        <p:spPr bwMode="auto">
          <a:xfrm>
            <a:off x="3995738" y="547688"/>
            <a:ext cx="576262" cy="36036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62150" name="Rectangle 6"/>
          <p:cNvSpPr>
            <a:spLocks noChangeArrowheads="1"/>
          </p:cNvSpPr>
          <p:nvPr/>
        </p:nvSpPr>
        <p:spPr bwMode="auto">
          <a:xfrm>
            <a:off x="250825" y="3284538"/>
            <a:ext cx="8569325" cy="72072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t>Tata cara pemeriksaan diatur dengan atau berdasarkan Peraturan Menteri Keuangan. </a:t>
            </a:r>
            <a:endParaRPr lang="en-US" altLang="en-US" sz="2000" u="none">
              <a:latin typeface="Tahoma" panose="020B0604030504040204" pitchFamily="34" charset="0"/>
            </a:endParaRPr>
          </a:p>
        </p:txBody>
      </p:sp>
      <p:sp>
        <p:nvSpPr>
          <p:cNvPr id="262152" name="Rectangle 8"/>
          <p:cNvSpPr>
            <a:spLocks noChangeArrowheads="1"/>
          </p:cNvSpPr>
          <p:nvPr/>
        </p:nvSpPr>
        <p:spPr bwMode="auto">
          <a:xfrm>
            <a:off x="395288" y="6078538"/>
            <a:ext cx="8280400" cy="376237"/>
          </a:xfrm>
          <a:prstGeom prst="rect">
            <a:avLst/>
          </a:prstGeom>
          <a:solidFill>
            <a:srgbClr val="CCEC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Peraturan Menkeu Nomor 199/PMK.03/2007 tanggal 28 Desember 2007</a:t>
            </a:r>
          </a:p>
        </p:txBody>
      </p:sp>
      <p:sp>
        <p:nvSpPr>
          <p:cNvPr id="262154" name="Rectangle 10"/>
          <p:cNvSpPr>
            <a:spLocks noChangeArrowheads="1"/>
          </p:cNvSpPr>
          <p:nvPr/>
        </p:nvSpPr>
        <p:spPr bwMode="auto">
          <a:xfrm>
            <a:off x="241300" y="692150"/>
            <a:ext cx="2028825" cy="476250"/>
          </a:xfrm>
          <a:prstGeom prst="rect">
            <a:avLst/>
          </a:prstGeom>
          <a:solidFill>
            <a:srgbClr val="99FFCC"/>
          </a:solidFill>
          <a:ln w="1905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b="1" u="none">
                <a:solidFill>
                  <a:schemeClr val="tx2"/>
                </a:solidFill>
              </a:rPr>
              <a:t>KEWENANGAN</a:t>
            </a:r>
          </a:p>
        </p:txBody>
      </p:sp>
      <p:sp>
        <p:nvSpPr>
          <p:cNvPr id="262155" name="Rectangle 11"/>
          <p:cNvSpPr>
            <a:spLocks noChangeArrowheads="1"/>
          </p:cNvSpPr>
          <p:nvPr/>
        </p:nvSpPr>
        <p:spPr bwMode="auto">
          <a:xfrm>
            <a:off x="246063" y="2852738"/>
            <a:ext cx="5132387" cy="476250"/>
          </a:xfrm>
          <a:prstGeom prst="rect">
            <a:avLst/>
          </a:prstGeom>
          <a:solidFill>
            <a:srgbClr val="99FFCC"/>
          </a:solidFill>
          <a:ln w="1905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b="1" u="none">
                <a:solidFill>
                  <a:schemeClr val="tx2"/>
                </a:solidFill>
              </a:rPr>
              <a:t>TATA CARA PEMERIKSAAN PAJAK</a:t>
            </a:r>
          </a:p>
        </p:txBody>
      </p:sp>
      <p:sp>
        <p:nvSpPr>
          <p:cNvPr id="262156" name="Rectangle 12"/>
          <p:cNvSpPr>
            <a:spLocks noChangeArrowheads="1"/>
          </p:cNvSpPr>
          <p:nvPr/>
        </p:nvSpPr>
        <p:spPr bwMode="auto">
          <a:xfrm>
            <a:off x="6221413" y="765175"/>
            <a:ext cx="2671762"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sz="2000" b="1" u="none">
                <a:latin typeface="Arial Narrow" panose="020B0606020202030204" pitchFamily="34" charset="0"/>
              </a:rPr>
              <a:t>(Pasal 29 ayat 1 UU KUP)</a:t>
            </a:r>
          </a:p>
        </p:txBody>
      </p:sp>
      <p:sp>
        <p:nvSpPr>
          <p:cNvPr id="262157" name="Rectangle 13"/>
          <p:cNvSpPr>
            <a:spLocks noChangeArrowheads="1"/>
          </p:cNvSpPr>
          <p:nvPr/>
        </p:nvSpPr>
        <p:spPr bwMode="auto">
          <a:xfrm>
            <a:off x="6800850" y="2852738"/>
            <a:ext cx="2024063"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sz="2000" b="1" u="none">
                <a:latin typeface="Arial Narrow" panose="020B0606020202030204" pitchFamily="34" charset="0"/>
              </a:rPr>
              <a:t>(Pasal 31 UU KUP)</a:t>
            </a:r>
          </a:p>
        </p:txBody>
      </p:sp>
      <p:sp>
        <p:nvSpPr>
          <p:cNvPr id="262158" name="AutoShape 14"/>
          <p:cNvSpPr>
            <a:spLocks noChangeArrowheads="1"/>
          </p:cNvSpPr>
          <p:nvPr/>
        </p:nvSpPr>
        <p:spPr bwMode="auto">
          <a:xfrm>
            <a:off x="107950" y="3355975"/>
            <a:ext cx="288925" cy="217488"/>
          </a:xfrm>
          <a:prstGeom prst="bracketPair">
            <a:avLst>
              <a:gd name="adj" fmla="val 16667"/>
            </a:avLst>
          </a:prstGeom>
          <a:noFill/>
          <a:ln w="28575">
            <a:solidFill>
              <a:srgbClr val="00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t>1</a:t>
            </a:r>
          </a:p>
        </p:txBody>
      </p:sp>
      <p:sp>
        <p:nvSpPr>
          <p:cNvPr id="262159" name="Rectangle 15"/>
          <p:cNvSpPr>
            <a:spLocks noChangeArrowheads="1"/>
          </p:cNvSpPr>
          <p:nvPr/>
        </p:nvSpPr>
        <p:spPr bwMode="auto">
          <a:xfrm>
            <a:off x="250825" y="4076700"/>
            <a:ext cx="7561263" cy="1822450"/>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en-US" altLang="en-US" sz="2000" b="1" u="none"/>
              <a:t>Tata cara pemeriksaan sebagaimana dimaksud pada ayat (1) di antaranya mengatur tentang pemeriksaan ulang, jangka waktu pemeriksaan, kewajiban menyampaikan surat pemberitahuan hasil pemeriksaan kepada Wajib Pajak, dan hak Wajib Pajak untuk hadir dalam pembahasan akhir hasil pemeriksaan dalam batas waktu yang ditentukan.</a:t>
            </a:r>
          </a:p>
        </p:txBody>
      </p:sp>
      <p:sp>
        <p:nvSpPr>
          <p:cNvPr id="262160" name="AutoShape 16"/>
          <p:cNvSpPr>
            <a:spLocks noChangeArrowheads="1"/>
          </p:cNvSpPr>
          <p:nvPr/>
        </p:nvSpPr>
        <p:spPr bwMode="auto">
          <a:xfrm>
            <a:off x="107950" y="4148138"/>
            <a:ext cx="288925" cy="217487"/>
          </a:xfrm>
          <a:prstGeom prst="bracketPair">
            <a:avLst>
              <a:gd name="adj" fmla="val 16667"/>
            </a:avLst>
          </a:prstGeom>
          <a:noFill/>
          <a:ln w="28575">
            <a:solidFill>
              <a:srgbClr val="00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t>2</a:t>
            </a:r>
          </a:p>
        </p:txBody>
      </p:sp>
      <p:sp>
        <p:nvSpPr>
          <p:cNvPr id="262162" name="AutoShape 18"/>
          <p:cNvSpPr>
            <a:spLocks noChangeArrowheads="1"/>
          </p:cNvSpPr>
          <p:nvPr/>
        </p:nvSpPr>
        <p:spPr bwMode="auto">
          <a:xfrm>
            <a:off x="6877050" y="3860800"/>
            <a:ext cx="503238"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2163" name="AutoShape 19"/>
          <p:cNvSpPr>
            <a:spLocks noChangeArrowheads="1"/>
          </p:cNvSpPr>
          <p:nvPr/>
        </p:nvSpPr>
        <p:spPr bwMode="auto">
          <a:xfrm>
            <a:off x="8101013" y="3860800"/>
            <a:ext cx="215900" cy="2305050"/>
          </a:xfrm>
          <a:prstGeom prst="downArrow">
            <a:avLst>
              <a:gd name="adj1" fmla="val 50000"/>
              <a:gd name="adj2" fmla="val 26691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2146"/>
                                        </p:tgtEl>
                                        <p:attrNameLst>
                                          <p:attrName>style.visibility</p:attrName>
                                        </p:attrNameLst>
                                      </p:cBhvr>
                                      <p:to>
                                        <p:strVal val="visible"/>
                                      </p:to>
                                    </p:set>
                                    <p:animEffect transition="in" filter="checkerboard(across)">
                                      <p:cBhvr>
                                        <p:cTn id="7" dur="500"/>
                                        <p:tgtEl>
                                          <p:spTgt spid="262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62149"/>
                                        </p:tgtEl>
                                        <p:attrNameLst>
                                          <p:attrName>style.visibility</p:attrName>
                                        </p:attrNameLst>
                                      </p:cBhvr>
                                      <p:to>
                                        <p:strVal val="visible"/>
                                      </p:to>
                                    </p:set>
                                    <p:anim calcmode="lin" valueType="num">
                                      <p:cBhvr additive="base">
                                        <p:cTn id="12" dur="500" fill="hold"/>
                                        <p:tgtEl>
                                          <p:spTgt spid="262149"/>
                                        </p:tgtEl>
                                        <p:attrNameLst>
                                          <p:attrName>ppt_x</p:attrName>
                                        </p:attrNameLst>
                                      </p:cBhvr>
                                      <p:tavLst>
                                        <p:tav tm="0">
                                          <p:val>
                                            <p:strVal val="#ppt_x"/>
                                          </p:val>
                                        </p:tav>
                                        <p:tav tm="100000">
                                          <p:val>
                                            <p:strVal val="#ppt_x"/>
                                          </p:val>
                                        </p:tav>
                                      </p:tavLst>
                                    </p:anim>
                                    <p:anim calcmode="lin" valueType="num">
                                      <p:cBhvr additive="base">
                                        <p:cTn id="13" dur="500" fill="hold"/>
                                        <p:tgtEl>
                                          <p:spTgt spid="262149"/>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262154"/>
                                        </p:tgtEl>
                                        <p:attrNameLst>
                                          <p:attrName>style.visibility</p:attrName>
                                        </p:attrNameLst>
                                      </p:cBhvr>
                                      <p:to>
                                        <p:strVal val="visible"/>
                                      </p:to>
                                    </p:set>
                                    <p:anim calcmode="lin" valueType="num">
                                      <p:cBhvr>
                                        <p:cTn id="18" dur="500" fill="hold"/>
                                        <p:tgtEl>
                                          <p:spTgt spid="262154"/>
                                        </p:tgtEl>
                                        <p:attrNameLst>
                                          <p:attrName>ppt_w</p:attrName>
                                        </p:attrNameLst>
                                      </p:cBhvr>
                                      <p:tavLst>
                                        <p:tav tm="0">
                                          <p:val>
                                            <p:fltVal val="0"/>
                                          </p:val>
                                        </p:tav>
                                        <p:tav tm="100000">
                                          <p:val>
                                            <p:strVal val="#ppt_w"/>
                                          </p:val>
                                        </p:tav>
                                      </p:tavLst>
                                    </p:anim>
                                    <p:anim calcmode="lin" valueType="num">
                                      <p:cBhvr>
                                        <p:cTn id="19" dur="500" fill="hold"/>
                                        <p:tgtEl>
                                          <p:spTgt spid="262154"/>
                                        </p:tgtEl>
                                        <p:attrNameLst>
                                          <p:attrName>ppt_h</p:attrName>
                                        </p:attrNameLst>
                                      </p:cBhvr>
                                      <p:tavLst>
                                        <p:tav tm="0">
                                          <p:val>
                                            <p:fltVal val="0"/>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262156"/>
                                        </p:tgtEl>
                                        <p:attrNameLst>
                                          <p:attrName>style.visibility</p:attrName>
                                        </p:attrNameLst>
                                      </p:cBhvr>
                                      <p:to>
                                        <p:strVal val="visible"/>
                                      </p:to>
                                    </p:set>
                                    <p:anim calcmode="lin" valueType="num">
                                      <p:cBhvr>
                                        <p:cTn id="24" dur="500" fill="hold"/>
                                        <p:tgtEl>
                                          <p:spTgt spid="262156"/>
                                        </p:tgtEl>
                                        <p:attrNameLst>
                                          <p:attrName>ppt_w</p:attrName>
                                        </p:attrNameLst>
                                      </p:cBhvr>
                                      <p:tavLst>
                                        <p:tav tm="0">
                                          <p:val>
                                            <p:fltVal val="0"/>
                                          </p:val>
                                        </p:tav>
                                        <p:tav tm="100000">
                                          <p:val>
                                            <p:strVal val="#ppt_w"/>
                                          </p:val>
                                        </p:tav>
                                      </p:tavLst>
                                    </p:anim>
                                    <p:anim calcmode="lin" valueType="num">
                                      <p:cBhvr>
                                        <p:cTn id="25" dur="500" fill="hold"/>
                                        <p:tgtEl>
                                          <p:spTgt spid="262156"/>
                                        </p:tgtEl>
                                        <p:attrNameLst>
                                          <p:attrName>ppt_h</p:attrName>
                                        </p:attrNameLst>
                                      </p:cBhvr>
                                      <p:tavLst>
                                        <p:tav tm="0">
                                          <p:val>
                                            <p:fltVal val="0"/>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62148"/>
                                        </p:tgtEl>
                                        <p:attrNameLst>
                                          <p:attrName>style.visibility</p:attrName>
                                        </p:attrNameLst>
                                      </p:cBhvr>
                                      <p:to>
                                        <p:strVal val="visible"/>
                                      </p:to>
                                    </p:set>
                                    <p:animEffect transition="in" filter="wipe(down)">
                                      <p:cBhvr>
                                        <p:cTn id="30" dur="1000"/>
                                        <p:tgtEl>
                                          <p:spTgt spid="26214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262155"/>
                                        </p:tgtEl>
                                        <p:attrNameLst>
                                          <p:attrName>style.visibility</p:attrName>
                                        </p:attrNameLst>
                                      </p:cBhvr>
                                      <p:to>
                                        <p:strVal val="visible"/>
                                      </p:to>
                                    </p:set>
                                    <p:animEffect transition="in" filter="checkerboard(across)">
                                      <p:cBhvr>
                                        <p:cTn id="35" dur="500"/>
                                        <p:tgtEl>
                                          <p:spTgt spid="262155"/>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262157"/>
                                        </p:tgtEl>
                                        <p:attrNameLst>
                                          <p:attrName>style.visibility</p:attrName>
                                        </p:attrNameLst>
                                      </p:cBhvr>
                                      <p:to>
                                        <p:strVal val="visible"/>
                                      </p:to>
                                    </p:set>
                                    <p:animEffect transition="in" filter="checkerboard(across)">
                                      <p:cBhvr>
                                        <p:cTn id="40" dur="500"/>
                                        <p:tgtEl>
                                          <p:spTgt spid="26215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262158"/>
                                        </p:tgtEl>
                                        <p:attrNameLst>
                                          <p:attrName>style.visibility</p:attrName>
                                        </p:attrNameLst>
                                      </p:cBhvr>
                                      <p:to>
                                        <p:strVal val="visible"/>
                                      </p:to>
                                    </p:set>
                                    <p:animEffect transition="in" filter="box(in)">
                                      <p:cBhvr>
                                        <p:cTn id="45" dur="500"/>
                                        <p:tgtEl>
                                          <p:spTgt spid="26215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5" presetClass="entr" presetSubtype="10" fill="hold" grpId="0" nodeType="clickEffect">
                                  <p:stCondLst>
                                    <p:cond delay="0"/>
                                  </p:stCondLst>
                                  <p:childTnLst>
                                    <p:set>
                                      <p:cBhvr>
                                        <p:cTn id="49" dur="1" fill="hold">
                                          <p:stCondLst>
                                            <p:cond delay="0"/>
                                          </p:stCondLst>
                                        </p:cTn>
                                        <p:tgtEl>
                                          <p:spTgt spid="262150"/>
                                        </p:tgtEl>
                                        <p:attrNameLst>
                                          <p:attrName>style.visibility</p:attrName>
                                        </p:attrNameLst>
                                      </p:cBhvr>
                                      <p:to>
                                        <p:strVal val="visible"/>
                                      </p:to>
                                    </p:set>
                                    <p:animEffect transition="in" filter="checkerboard(across)">
                                      <p:cBhvr>
                                        <p:cTn id="50" dur="500"/>
                                        <p:tgtEl>
                                          <p:spTgt spid="262150"/>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5" presetClass="entr" presetSubtype="10" fill="hold" grpId="0" nodeType="clickEffect">
                                  <p:stCondLst>
                                    <p:cond delay="0"/>
                                  </p:stCondLst>
                                  <p:childTnLst>
                                    <p:set>
                                      <p:cBhvr>
                                        <p:cTn id="54" dur="1" fill="hold">
                                          <p:stCondLst>
                                            <p:cond delay="0"/>
                                          </p:stCondLst>
                                        </p:cTn>
                                        <p:tgtEl>
                                          <p:spTgt spid="262162"/>
                                        </p:tgtEl>
                                        <p:attrNameLst>
                                          <p:attrName>style.visibility</p:attrName>
                                        </p:attrNameLst>
                                      </p:cBhvr>
                                      <p:to>
                                        <p:strVal val="visible"/>
                                      </p:to>
                                    </p:set>
                                    <p:animEffect transition="in" filter="checkerboard(across)">
                                      <p:cBhvr>
                                        <p:cTn id="55" dur="500"/>
                                        <p:tgtEl>
                                          <p:spTgt spid="262162"/>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4" presetClass="entr" presetSubtype="16" fill="hold" grpId="0" nodeType="clickEffect">
                                  <p:stCondLst>
                                    <p:cond delay="0"/>
                                  </p:stCondLst>
                                  <p:childTnLst>
                                    <p:set>
                                      <p:cBhvr>
                                        <p:cTn id="59" dur="1" fill="hold">
                                          <p:stCondLst>
                                            <p:cond delay="0"/>
                                          </p:stCondLst>
                                        </p:cTn>
                                        <p:tgtEl>
                                          <p:spTgt spid="262160"/>
                                        </p:tgtEl>
                                        <p:attrNameLst>
                                          <p:attrName>style.visibility</p:attrName>
                                        </p:attrNameLst>
                                      </p:cBhvr>
                                      <p:to>
                                        <p:strVal val="visible"/>
                                      </p:to>
                                    </p:set>
                                    <p:animEffect transition="in" filter="box(in)">
                                      <p:cBhvr>
                                        <p:cTn id="60" dur="500"/>
                                        <p:tgtEl>
                                          <p:spTgt spid="262160"/>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5" presetClass="entr" presetSubtype="10" fill="hold" grpId="0" nodeType="clickEffect">
                                  <p:stCondLst>
                                    <p:cond delay="0"/>
                                  </p:stCondLst>
                                  <p:childTnLst>
                                    <p:set>
                                      <p:cBhvr>
                                        <p:cTn id="64" dur="1" fill="hold">
                                          <p:stCondLst>
                                            <p:cond delay="0"/>
                                          </p:stCondLst>
                                        </p:cTn>
                                        <p:tgtEl>
                                          <p:spTgt spid="262159"/>
                                        </p:tgtEl>
                                        <p:attrNameLst>
                                          <p:attrName>style.visibility</p:attrName>
                                        </p:attrNameLst>
                                      </p:cBhvr>
                                      <p:to>
                                        <p:strVal val="visible"/>
                                      </p:to>
                                    </p:set>
                                    <p:animEffect transition="in" filter="checkerboard(across)">
                                      <p:cBhvr>
                                        <p:cTn id="65" dur="500"/>
                                        <p:tgtEl>
                                          <p:spTgt spid="262159"/>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4" presetClass="entr" presetSubtype="16" fill="hold" grpId="0" nodeType="clickEffect">
                                  <p:stCondLst>
                                    <p:cond delay="0"/>
                                  </p:stCondLst>
                                  <p:childTnLst>
                                    <p:set>
                                      <p:cBhvr>
                                        <p:cTn id="69" dur="1" fill="hold">
                                          <p:stCondLst>
                                            <p:cond delay="0"/>
                                          </p:stCondLst>
                                        </p:cTn>
                                        <p:tgtEl>
                                          <p:spTgt spid="262163"/>
                                        </p:tgtEl>
                                        <p:attrNameLst>
                                          <p:attrName>style.visibility</p:attrName>
                                        </p:attrNameLst>
                                      </p:cBhvr>
                                      <p:to>
                                        <p:strVal val="visible"/>
                                      </p:to>
                                    </p:set>
                                    <p:animEffect transition="in" filter="box(in)">
                                      <p:cBhvr>
                                        <p:cTn id="70" dur="500"/>
                                        <p:tgtEl>
                                          <p:spTgt spid="262163"/>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4" presetClass="entr" presetSubtype="16" fill="hold" grpId="0" nodeType="clickEffect">
                                  <p:stCondLst>
                                    <p:cond delay="0"/>
                                  </p:stCondLst>
                                  <p:childTnLst>
                                    <p:set>
                                      <p:cBhvr>
                                        <p:cTn id="74" dur="1" fill="hold">
                                          <p:stCondLst>
                                            <p:cond delay="0"/>
                                          </p:stCondLst>
                                        </p:cTn>
                                        <p:tgtEl>
                                          <p:spTgt spid="262152"/>
                                        </p:tgtEl>
                                        <p:attrNameLst>
                                          <p:attrName>style.visibility</p:attrName>
                                        </p:attrNameLst>
                                      </p:cBhvr>
                                      <p:to>
                                        <p:strVal val="visible"/>
                                      </p:to>
                                    </p:set>
                                    <p:animEffect transition="in" filter="box(in)">
                                      <p:cBhvr>
                                        <p:cTn id="75" dur="500"/>
                                        <p:tgtEl>
                                          <p:spTgt spid="262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6" grpId="0" animBg="1"/>
      <p:bldP spid="262148" grpId="0" animBg="1"/>
      <p:bldP spid="262149" grpId="0" animBg="1"/>
      <p:bldP spid="262150" grpId="0" animBg="1"/>
      <p:bldP spid="262152" grpId="0" animBg="1"/>
      <p:bldP spid="262154" grpId="0" animBg="1"/>
      <p:bldP spid="262155" grpId="0" animBg="1"/>
      <p:bldP spid="262156" grpId="0" animBg="1"/>
      <p:bldP spid="262157" grpId="0" animBg="1"/>
      <p:bldP spid="262158" grpId="0" animBg="1"/>
      <p:bldP spid="262159" grpId="0" animBg="1"/>
      <p:bldP spid="262160" grpId="0" animBg="1"/>
      <p:bldP spid="262162" grpId="0" animBg="1"/>
      <p:bldP spid="26216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684213" y="44450"/>
            <a:ext cx="7559675" cy="720725"/>
          </a:xfrm>
          <a:ln w="28575">
            <a:solidFill>
              <a:schemeClr val="accent2"/>
            </a:solidFill>
            <a:miter lim="800000"/>
            <a:headEnd/>
            <a:tailEnd/>
          </a:ln>
        </p:spPr>
        <p:txBody>
          <a:bodyPr/>
          <a:lstStyle/>
          <a:p>
            <a:r>
              <a:rPr lang="en-US" altLang="en-US" sz="2000" b="1">
                <a:latin typeface="Lucida Console" panose="020B0609040504020204" pitchFamily="49" charset="0"/>
              </a:rPr>
              <a:t>Kriteria dilakukan pemeriksaan untuk menguji kepatuhan pemenuhan kewajiban perpajakan WP</a:t>
            </a:r>
          </a:p>
        </p:txBody>
      </p:sp>
      <p:sp>
        <p:nvSpPr>
          <p:cNvPr id="327686" name="Rectangle 6"/>
          <p:cNvSpPr>
            <a:spLocks noChangeArrowheads="1"/>
          </p:cNvSpPr>
          <p:nvPr/>
        </p:nvSpPr>
        <p:spPr bwMode="auto">
          <a:xfrm>
            <a:off x="107950" y="6292850"/>
            <a:ext cx="3600450" cy="376238"/>
          </a:xfrm>
          <a:prstGeom prst="rect">
            <a:avLst/>
          </a:prstGeom>
          <a:solidFill>
            <a:srgbClr val="CCEC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Per. Menkeu Nomor 199/PMK.03/2007</a:t>
            </a:r>
          </a:p>
        </p:txBody>
      </p:sp>
      <p:sp>
        <p:nvSpPr>
          <p:cNvPr id="327692" name="Rectangle 12"/>
          <p:cNvSpPr>
            <a:spLocks noChangeArrowheads="1"/>
          </p:cNvSpPr>
          <p:nvPr/>
        </p:nvSpPr>
        <p:spPr bwMode="auto">
          <a:xfrm>
            <a:off x="323850" y="1722438"/>
            <a:ext cx="3024188" cy="206692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en-US" altLang="en-US" sz="2000" b="1" u="none"/>
              <a:t>mengajukan permohonan pengembalian kelebihan pembayaran pajak sebagaimana dimaksud dalam </a:t>
            </a:r>
            <a:r>
              <a:rPr lang="en-US" altLang="en-US" sz="2000" b="1"/>
              <a:t>Pasal 17B UU KUP</a:t>
            </a:r>
          </a:p>
        </p:txBody>
      </p:sp>
      <p:sp>
        <p:nvSpPr>
          <p:cNvPr id="327697" name="Rectangle 17"/>
          <p:cNvSpPr>
            <a:spLocks noChangeArrowheads="1"/>
          </p:cNvSpPr>
          <p:nvPr/>
        </p:nvSpPr>
        <p:spPr bwMode="auto">
          <a:xfrm>
            <a:off x="434975" y="836613"/>
            <a:ext cx="2941638" cy="476250"/>
          </a:xfrm>
          <a:prstGeom prst="rect">
            <a:avLst/>
          </a:prstGeom>
          <a:solidFill>
            <a:srgbClr val="99FFCC"/>
          </a:solidFill>
          <a:ln w="1905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b="1" u="none">
                <a:solidFill>
                  <a:schemeClr val="tx2"/>
                </a:solidFill>
              </a:rPr>
              <a:t>HARUS DILAKUKAN</a:t>
            </a:r>
          </a:p>
        </p:txBody>
      </p:sp>
      <p:sp>
        <p:nvSpPr>
          <p:cNvPr id="327698" name="Rectangle 18"/>
          <p:cNvSpPr>
            <a:spLocks noChangeArrowheads="1"/>
          </p:cNvSpPr>
          <p:nvPr/>
        </p:nvSpPr>
        <p:spPr bwMode="auto">
          <a:xfrm>
            <a:off x="5518150" y="836613"/>
            <a:ext cx="2941638" cy="476250"/>
          </a:xfrm>
          <a:prstGeom prst="rect">
            <a:avLst/>
          </a:prstGeom>
          <a:solidFill>
            <a:srgbClr val="99FFCC"/>
          </a:solidFill>
          <a:ln w="1905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b="1" u="none">
                <a:solidFill>
                  <a:schemeClr val="tx2"/>
                </a:solidFill>
              </a:rPr>
              <a:t>DAPAT DILAKUKAN</a:t>
            </a:r>
          </a:p>
        </p:txBody>
      </p:sp>
      <p:sp>
        <p:nvSpPr>
          <p:cNvPr id="327699" name="AutoShape 19"/>
          <p:cNvSpPr>
            <a:spLocks noChangeArrowheads="1"/>
          </p:cNvSpPr>
          <p:nvPr/>
        </p:nvSpPr>
        <p:spPr bwMode="auto">
          <a:xfrm rot="4492278">
            <a:off x="3564732" y="477043"/>
            <a:ext cx="431800" cy="1008063"/>
          </a:xfrm>
          <a:prstGeom prst="downArrow">
            <a:avLst>
              <a:gd name="adj1" fmla="val 50000"/>
              <a:gd name="adj2" fmla="val 58364"/>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00" name="AutoShape 20"/>
          <p:cNvSpPr>
            <a:spLocks noChangeArrowheads="1"/>
          </p:cNvSpPr>
          <p:nvPr/>
        </p:nvSpPr>
        <p:spPr bwMode="auto">
          <a:xfrm rot="-4457314">
            <a:off x="4931569" y="477044"/>
            <a:ext cx="431800" cy="1008062"/>
          </a:xfrm>
          <a:prstGeom prst="downArrow">
            <a:avLst>
              <a:gd name="adj1" fmla="val 50000"/>
              <a:gd name="adj2" fmla="val 58364"/>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01" name="AutoShape 21"/>
          <p:cNvSpPr>
            <a:spLocks noChangeArrowheads="1"/>
          </p:cNvSpPr>
          <p:nvPr/>
        </p:nvSpPr>
        <p:spPr bwMode="auto">
          <a:xfrm>
            <a:off x="4067175" y="692150"/>
            <a:ext cx="792163"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33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03" name="Rectangle 23"/>
          <p:cNvSpPr>
            <a:spLocks noChangeArrowheads="1"/>
          </p:cNvSpPr>
          <p:nvPr/>
        </p:nvSpPr>
        <p:spPr bwMode="auto">
          <a:xfrm>
            <a:off x="1042988" y="1268413"/>
            <a:ext cx="1873250" cy="41592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dalam hal WP</a:t>
            </a:r>
          </a:p>
        </p:txBody>
      </p:sp>
      <p:sp>
        <p:nvSpPr>
          <p:cNvPr id="327704" name="Rectangle 24"/>
          <p:cNvSpPr>
            <a:spLocks noChangeArrowheads="1"/>
          </p:cNvSpPr>
          <p:nvPr/>
        </p:nvSpPr>
        <p:spPr bwMode="auto">
          <a:xfrm>
            <a:off x="252413" y="3860800"/>
            <a:ext cx="3240087" cy="22987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sv-SE" altLang="en-US" sz="1800" u="none">
                <a:latin typeface="Tahoma" panose="020B0604030504040204" pitchFamily="34" charset="0"/>
              </a:rPr>
              <a:t>Surat Ketetapan Pajak harus diterbitkan paling lama 12 (dua belas) bulan sejak surat permohonan diterima secara lengkap, kecuali sedang dilakukan pemeriksaan bukti permulaan tindak pidana di bidang perpajakan</a:t>
            </a:r>
            <a:r>
              <a:rPr lang="en-US" altLang="en-US" sz="1800" u="none">
                <a:latin typeface="Tahoma" panose="020B0604030504040204" pitchFamily="34" charset="0"/>
              </a:rPr>
              <a:t>.</a:t>
            </a:r>
          </a:p>
        </p:txBody>
      </p:sp>
      <p:sp>
        <p:nvSpPr>
          <p:cNvPr id="327707" name="Line 27"/>
          <p:cNvSpPr>
            <a:spLocks noChangeShapeType="1"/>
          </p:cNvSpPr>
          <p:nvPr/>
        </p:nvSpPr>
        <p:spPr bwMode="auto">
          <a:xfrm flipH="1">
            <a:off x="755650" y="3716338"/>
            <a:ext cx="1081088" cy="21590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08" name="Rectangle 28"/>
          <p:cNvSpPr>
            <a:spLocks noChangeArrowheads="1"/>
          </p:cNvSpPr>
          <p:nvPr/>
        </p:nvSpPr>
        <p:spPr bwMode="auto">
          <a:xfrm>
            <a:off x="6011863" y="1268413"/>
            <a:ext cx="1873250" cy="41592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dalam hal WP</a:t>
            </a:r>
          </a:p>
        </p:txBody>
      </p:sp>
      <p:sp>
        <p:nvSpPr>
          <p:cNvPr id="327709" name="Rectangle 29"/>
          <p:cNvSpPr>
            <a:spLocks noChangeArrowheads="1"/>
          </p:cNvSpPr>
          <p:nvPr/>
        </p:nvSpPr>
        <p:spPr bwMode="auto">
          <a:xfrm>
            <a:off x="3779838" y="1731963"/>
            <a:ext cx="5256212" cy="493712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nSpc>
                <a:spcPct val="110000"/>
              </a:lnSpc>
              <a:buFontTx/>
              <a:buAutoNum type="alphaLcPeriod"/>
            </a:pPr>
            <a:r>
              <a:rPr lang="en-US" altLang="en-US" sz="1800" u="none">
                <a:latin typeface="Tahoma" panose="020B0604030504040204" pitchFamily="34" charset="0"/>
              </a:rPr>
              <a:t>menyampaikan SPT yang menyatakan lebih bayar, termasuk yang telah diberikan pengembalian pendahuluan kelebihan pajak;</a:t>
            </a:r>
          </a:p>
          <a:p>
            <a:pPr>
              <a:lnSpc>
                <a:spcPct val="110000"/>
              </a:lnSpc>
              <a:buFontTx/>
              <a:buAutoNum type="alphaLcPeriod"/>
            </a:pPr>
            <a:r>
              <a:rPr lang="en-US" altLang="en-US" sz="1800" u="none">
                <a:latin typeface="Tahoma" panose="020B0604030504040204" pitchFamily="34" charset="0"/>
              </a:rPr>
              <a:t>menyampaikan SPT yang menyatakan rugi;</a:t>
            </a:r>
          </a:p>
          <a:p>
            <a:pPr>
              <a:lnSpc>
                <a:spcPct val="110000"/>
              </a:lnSpc>
              <a:buFontTx/>
              <a:buAutoNum type="alphaLcPeriod"/>
            </a:pPr>
            <a:r>
              <a:rPr lang="en-US" altLang="en-US" sz="1800" u="none">
                <a:latin typeface="Tahoma" panose="020B0604030504040204" pitchFamily="34" charset="0"/>
              </a:rPr>
              <a:t>tidak menyampaikan atau menyampaikan SPT tetapi melampaui jangka waktu yang telah ditetapkan dalam Surat Teguran;</a:t>
            </a:r>
          </a:p>
          <a:p>
            <a:pPr>
              <a:lnSpc>
                <a:spcPct val="110000"/>
              </a:lnSpc>
              <a:buFontTx/>
              <a:buAutoNum type="alphaLcPeriod"/>
            </a:pPr>
            <a:r>
              <a:rPr lang="en-US" altLang="en-US" sz="1800" u="none">
                <a:latin typeface="Tahoma" panose="020B0604030504040204" pitchFamily="34" charset="0"/>
              </a:rPr>
              <a:t>melakukan penggabungan, peleburan, pemekaran, likuidasi, pembubaran, atau akan meninggalkan Indonesia untuk selama-lamanya; atau</a:t>
            </a:r>
          </a:p>
          <a:p>
            <a:pPr>
              <a:lnSpc>
                <a:spcPct val="110000"/>
              </a:lnSpc>
              <a:buFontTx/>
              <a:buAutoNum type="alphaLcPeriod"/>
            </a:pPr>
            <a:r>
              <a:rPr lang="en-US" altLang="en-US" sz="1800" u="none">
                <a:latin typeface="Tahoma" panose="020B0604030504040204" pitchFamily="34" charset="0"/>
              </a:rPr>
              <a:t>menyampaikan SPT yang memenuhi kriteria seleksi berdasarkan hasil analisis risiko (</a:t>
            </a:r>
            <a:r>
              <a:rPr lang="en-US" altLang="en-US" sz="1800" i="1" u="none">
                <a:latin typeface="Tahoma" panose="020B0604030504040204" pitchFamily="34" charset="0"/>
              </a:rPr>
              <a:t>risk based selection</a:t>
            </a:r>
            <a:r>
              <a:rPr lang="en-US" altLang="en-US" sz="1800" u="none">
                <a:latin typeface="Tahoma" panose="020B0604030504040204" pitchFamily="34" charset="0"/>
              </a:rPr>
              <a:t>) mengindikasikan adanya kewajiban perpajakan WP yang tidak dipenuhi sesuai ketentuan.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7682"/>
                                        </p:tgtEl>
                                        <p:attrNameLst>
                                          <p:attrName>style.visibility</p:attrName>
                                        </p:attrNameLst>
                                      </p:cBhvr>
                                      <p:to>
                                        <p:strVal val="visible"/>
                                      </p:to>
                                    </p:set>
                                    <p:animEffect transition="in" filter="blinds(horizontal)">
                                      <p:cBhvr>
                                        <p:cTn id="7" dur="500"/>
                                        <p:tgtEl>
                                          <p:spTgt spid="3276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27701"/>
                                        </p:tgtEl>
                                        <p:attrNameLst>
                                          <p:attrName>style.visibility</p:attrName>
                                        </p:attrNameLst>
                                      </p:cBhvr>
                                      <p:to>
                                        <p:strVal val="visible"/>
                                      </p:to>
                                    </p:set>
                                    <p:animEffect transition="in" filter="box(in)">
                                      <p:cBhvr>
                                        <p:cTn id="12" dur="500"/>
                                        <p:tgtEl>
                                          <p:spTgt spid="32770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27699"/>
                                        </p:tgtEl>
                                        <p:attrNameLst>
                                          <p:attrName>style.visibility</p:attrName>
                                        </p:attrNameLst>
                                      </p:cBhvr>
                                      <p:to>
                                        <p:strVal val="visible"/>
                                      </p:to>
                                    </p:set>
                                    <p:animEffect transition="in" filter="box(in)">
                                      <p:cBhvr>
                                        <p:cTn id="17" dur="500"/>
                                        <p:tgtEl>
                                          <p:spTgt spid="32769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27697"/>
                                        </p:tgtEl>
                                        <p:attrNameLst>
                                          <p:attrName>style.visibility</p:attrName>
                                        </p:attrNameLst>
                                      </p:cBhvr>
                                      <p:to>
                                        <p:strVal val="visible"/>
                                      </p:to>
                                    </p:set>
                                    <p:animEffect transition="in" filter="diamond(in)">
                                      <p:cBhvr>
                                        <p:cTn id="22" dur="2000"/>
                                        <p:tgtEl>
                                          <p:spTgt spid="32769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27703"/>
                                        </p:tgtEl>
                                        <p:attrNameLst>
                                          <p:attrName>style.visibility</p:attrName>
                                        </p:attrNameLst>
                                      </p:cBhvr>
                                      <p:to>
                                        <p:strVal val="visible"/>
                                      </p:to>
                                    </p:set>
                                    <p:animEffect transition="in" filter="checkerboard(across)">
                                      <p:cBhvr>
                                        <p:cTn id="27" dur="500"/>
                                        <p:tgtEl>
                                          <p:spTgt spid="32770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27692"/>
                                        </p:tgtEl>
                                        <p:attrNameLst>
                                          <p:attrName>style.visibility</p:attrName>
                                        </p:attrNameLst>
                                      </p:cBhvr>
                                      <p:to>
                                        <p:strVal val="visible"/>
                                      </p:to>
                                    </p:set>
                                    <p:animEffect transition="in" filter="checkerboard(across)">
                                      <p:cBhvr>
                                        <p:cTn id="32" dur="1000"/>
                                        <p:tgtEl>
                                          <p:spTgt spid="32769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27707"/>
                                        </p:tgtEl>
                                        <p:attrNameLst>
                                          <p:attrName>style.visibility</p:attrName>
                                        </p:attrNameLst>
                                      </p:cBhvr>
                                      <p:to>
                                        <p:strVal val="visible"/>
                                      </p:to>
                                    </p:set>
                                    <p:anim calcmode="lin" valueType="num">
                                      <p:cBhvr additive="base">
                                        <p:cTn id="37" dur="500" fill="hold"/>
                                        <p:tgtEl>
                                          <p:spTgt spid="327707"/>
                                        </p:tgtEl>
                                        <p:attrNameLst>
                                          <p:attrName>ppt_x</p:attrName>
                                        </p:attrNameLst>
                                      </p:cBhvr>
                                      <p:tavLst>
                                        <p:tav tm="0">
                                          <p:val>
                                            <p:strVal val="#ppt_x"/>
                                          </p:val>
                                        </p:tav>
                                        <p:tav tm="100000">
                                          <p:val>
                                            <p:strVal val="#ppt_x"/>
                                          </p:val>
                                        </p:tav>
                                      </p:tavLst>
                                    </p:anim>
                                    <p:anim calcmode="lin" valueType="num">
                                      <p:cBhvr additive="base">
                                        <p:cTn id="38" dur="500" fill="hold"/>
                                        <p:tgtEl>
                                          <p:spTgt spid="327707"/>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8" presetClass="entr" presetSubtype="16" fill="hold" grpId="0" nodeType="clickEffect">
                                  <p:stCondLst>
                                    <p:cond delay="0"/>
                                  </p:stCondLst>
                                  <p:childTnLst>
                                    <p:set>
                                      <p:cBhvr>
                                        <p:cTn id="42" dur="1" fill="hold">
                                          <p:stCondLst>
                                            <p:cond delay="0"/>
                                          </p:stCondLst>
                                        </p:cTn>
                                        <p:tgtEl>
                                          <p:spTgt spid="327704"/>
                                        </p:tgtEl>
                                        <p:attrNameLst>
                                          <p:attrName>style.visibility</p:attrName>
                                        </p:attrNameLst>
                                      </p:cBhvr>
                                      <p:to>
                                        <p:strVal val="visible"/>
                                      </p:to>
                                    </p:set>
                                    <p:animEffect transition="in" filter="diamond(in)">
                                      <p:cBhvr>
                                        <p:cTn id="43" dur="2000"/>
                                        <p:tgtEl>
                                          <p:spTgt spid="32770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27686"/>
                                        </p:tgtEl>
                                        <p:attrNameLst>
                                          <p:attrName>style.visibility</p:attrName>
                                        </p:attrNameLst>
                                      </p:cBhvr>
                                      <p:to>
                                        <p:strVal val="visible"/>
                                      </p:to>
                                    </p:set>
                                    <p:anim calcmode="lin" valueType="num">
                                      <p:cBhvr additive="base">
                                        <p:cTn id="48" dur="500" fill="hold"/>
                                        <p:tgtEl>
                                          <p:spTgt spid="327686"/>
                                        </p:tgtEl>
                                        <p:attrNameLst>
                                          <p:attrName>ppt_x</p:attrName>
                                        </p:attrNameLst>
                                      </p:cBhvr>
                                      <p:tavLst>
                                        <p:tav tm="0">
                                          <p:val>
                                            <p:strVal val="#ppt_x"/>
                                          </p:val>
                                        </p:tav>
                                        <p:tav tm="100000">
                                          <p:val>
                                            <p:strVal val="#ppt_x"/>
                                          </p:val>
                                        </p:tav>
                                      </p:tavLst>
                                    </p:anim>
                                    <p:anim calcmode="lin" valueType="num">
                                      <p:cBhvr additive="base">
                                        <p:cTn id="49" dur="500" fill="hold"/>
                                        <p:tgtEl>
                                          <p:spTgt spid="327686"/>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4" presetClass="entr" presetSubtype="16" fill="hold" grpId="0" nodeType="clickEffect">
                                  <p:stCondLst>
                                    <p:cond delay="0"/>
                                  </p:stCondLst>
                                  <p:childTnLst>
                                    <p:set>
                                      <p:cBhvr>
                                        <p:cTn id="53" dur="1" fill="hold">
                                          <p:stCondLst>
                                            <p:cond delay="0"/>
                                          </p:stCondLst>
                                        </p:cTn>
                                        <p:tgtEl>
                                          <p:spTgt spid="327700"/>
                                        </p:tgtEl>
                                        <p:attrNameLst>
                                          <p:attrName>style.visibility</p:attrName>
                                        </p:attrNameLst>
                                      </p:cBhvr>
                                      <p:to>
                                        <p:strVal val="visible"/>
                                      </p:to>
                                    </p:set>
                                    <p:animEffect transition="in" filter="box(in)">
                                      <p:cBhvr>
                                        <p:cTn id="54" dur="500"/>
                                        <p:tgtEl>
                                          <p:spTgt spid="32770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5" presetClass="entr" presetSubtype="10" fill="hold" grpId="0" nodeType="clickEffect">
                                  <p:stCondLst>
                                    <p:cond delay="0"/>
                                  </p:stCondLst>
                                  <p:childTnLst>
                                    <p:set>
                                      <p:cBhvr>
                                        <p:cTn id="58" dur="1" fill="hold">
                                          <p:stCondLst>
                                            <p:cond delay="0"/>
                                          </p:stCondLst>
                                        </p:cTn>
                                        <p:tgtEl>
                                          <p:spTgt spid="327698"/>
                                        </p:tgtEl>
                                        <p:attrNameLst>
                                          <p:attrName>style.visibility</p:attrName>
                                        </p:attrNameLst>
                                      </p:cBhvr>
                                      <p:to>
                                        <p:strVal val="visible"/>
                                      </p:to>
                                    </p:set>
                                    <p:animEffect transition="in" filter="checkerboard(across)">
                                      <p:cBhvr>
                                        <p:cTn id="59" dur="500"/>
                                        <p:tgtEl>
                                          <p:spTgt spid="327698"/>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5" presetClass="entr" presetSubtype="10" fill="hold" grpId="0" nodeType="clickEffect">
                                  <p:stCondLst>
                                    <p:cond delay="0"/>
                                  </p:stCondLst>
                                  <p:childTnLst>
                                    <p:set>
                                      <p:cBhvr>
                                        <p:cTn id="63" dur="1" fill="hold">
                                          <p:stCondLst>
                                            <p:cond delay="0"/>
                                          </p:stCondLst>
                                        </p:cTn>
                                        <p:tgtEl>
                                          <p:spTgt spid="327708"/>
                                        </p:tgtEl>
                                        <p:attrNameLst>
                                          <p:attrName>style.visibility</p:attrName>
                                        </p:attrNameLst>
                                      </p:cBhvr>
                                      <p:to>
                                        <p:strVal val="visible"/>
                                      </p:to>
                                    </p:set>
                                    <p:animEffect transition="in" filter="checkerboard(across)">
                                      <p:cBhvr>
                                        <p:cTn id="64" dur="500"/>
                                        <p:tgtEl>
                                          <p:spTgt spid="327708"/>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5" presetClass="entr" presetSubtype="10" fill="hold" grpId="0" nodeType="clickEffect">
                                  <p:stCondLst>
                                    <p:cond delay="0"/>
                                  </p:stCondLst>
                                  <p:childTnLst>
                                    <p:set>
                                      <p:cBhvr>
                                        <p:cTn id="68" dur="1" fill="hold">
                                          <p:stCondLst>
                                            <p:cond delay="0"/>
                                          </p:stCondLst>
                                        </p:cTn>
                                        <p:tgtEl>
                                          <p:spTgt spid="327709"/>
                                        </p:tgtEl>
                                        <p:attrNameLst>
                                          <p:attrName>style.visibility</p:attrName>
                                        </p:attrNameLst>
                                      </p:cBhvr>
                                      <p:to>
                                        <p:strVal val="visible"/>
                                      </p:to>
                                    </p:set>
                                    <p:animEffect transition="in" filter="checkerboard(across)">
                                      <p:cBhvr>
                                        <p:cTn id="69" dur="1000"/>
                                        <p:tgtEl>
                                          <p:spTgt spid="3277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2" grpId="0" animBg="1"/>
      <p:bldP spid="327686" grpId="0" animBg="1"/>
      <p:bldP spid="327692" grpId="0" animBg="1"/>
      <p:bldP spid="327697" grpId="0" animBg="1"/>
      <p:bldP spid="327698" grpId="0" animBg="1"/>
      <p:bldP spid="327699" grpId="0" animBg="1"/>
      <p:bldP spid="327700" grpId="0" animBg="1"/>
      <p:bldP spid="327701" grpId="0" animBg="1"/>
      <p:bldP spid="327703" grpId="0" animBg="1"/>
      <p:bldP spid="327704" grpId="0" animBg="1"/>
      <p:bldP spid="327707" grpId="0" animBg="1"/>
      <p:bldP spid="327708" grpId="0" animBg="1"/>
      <p:bldP spid="327709"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a:xfrm>
            <a:off x="3492500" y="44450"/>
            <a:ext cx="3959225" cy="431800"/>
          </a:xfrm>
          <a:ln w="28575">
            <a:solidFill>
              <a:schemeClr val="accent2"/>
            </a:solidFill>
            <a:miter lim="800000"/>
            <a:headEnd/>
            <a:tailEnd/>
          </a:ln>
        </p:spPr>
        <p:txBody>
          <a:bodyPr/>
          <a:lstStyle/>
          <a:p>
            <a:r>
              <a:rPr lang="en-US" altLang="en-US" sz="2400" b="1">
                <a:latin typeface="Lucida Console" panose="020B0609040504020204" pitchFamily="49" charset="0"/>
              </a:rPr>
              <a:t>JENIS PEMERIKSAAN</a:t>
            </a:r>
          </a:p>
        </p:txBody>
      </p:sp>
      <p:sp>
        <p:nvSpPr>
          <p:cNvPr id="328707" name="Rectangle 3"/>
          <p:cNvSpPr>
            <a:spLocks noChangeArrowheads="1"/>
          </p:cNvSpPr>
          <p:nvPr/>
        </p:nvSpPr>
        <p:spPr bwMode="auto">
          <a:xfrm>
            <a:off x="107950" y="44450"/>
            <a:ext cx="3240088" cy="376238"/>
          </a:xfrm>
          <a:prstGeom prst="rect">
            <a:avLst/>
          </a:prstGeom>
          <a:solidFill>
            <a:srgbClr val="CCEC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Per. Menkeu No. 199/PMK.03/2007</a:t>
            </a:r>
          </a:p>
        </p:txBody>
      </p:sp>
      <p:sp>
        <p:nvSpPr>
          <p:cNvPr id="328710" name="Rectangle 6"/>
          <p:cNvSpPr>
            <a:spLocks noChangeArrowheads="1"/>
          </p:cNvSpPr>
          <p:nvPr/>
        </p:nvSpPr>
        <p:spPr bwMode="auto">
          <a:xfrm>
            <a:off x="5065713" y="549275"/>
            <a:ext cx="3854450" cy="476250"/>
          </a:xfrm>
          <a:prstGeom prst="rect">
            <a:avLst/>
          </a:prstGeom>
          <a:solidFill>
            <a:srgbClr val="99FFCC"/>
          </a:solidFill>
          <a:ln w="1905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b="1" u="none">
                <a:solidFill>
                  <a:schemeClr val="tx2"/>
                </a:solidFill>
              </a:rPr>
              <a:t>PEMERIKSAAN LAPANGAN</a:t>
            </a:r>
          </a:p>
        </p:txBody>
      </p:sp>
      <p:sp>
        <p:nvSpPr>
          <p:cNvPr id="328713" name="AutoShape 9"/>
          <p:cNvSpPr>
            <a:spLocks noChangeArrowheads="1"/>
          </p:cNvSpPr>
          <p:nvPr/>
        </p:nvSpPr>
        <p:spPr bwMode="auto">
          <a:xfrm>
            <a:off x="3995738" y="404813"/>
            <a:ext cx="792162"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33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714" name="Rectangle 10"/>
          <p:cNvSpPr>
            <a:spLocks noChangeArrowheads="1"/>
          </p:cNvSpPr>
          <p:nvPr/>
        </p:nvSpPr>
        <p:spPr bwMode="auto">
          <a:xfrm>
            <a:off x="71438" y="1162050"/>
            <a:ext cx="3995737" cy="85407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1800" b="1" u="none"/>
              <a:t>Pemeriksaan yang dilakukan di kantor Direktorat Jenderal Pajak</a:t>
            </a:r>
          </a:p>
        </p:txBody>
      </p:sp>
      <p:sp>
        <p:nvSpPr>
          <p:cNvPr id="328717" name="Rectangle 13"/>
          <p:cNvSpPr>
            <a:spLocks noChangeArrowheads="1"/>
          </p:cNvSpPr>
          <p:nvPr/>
        </p:nvSpPr>
        <p:spPr bwMode="auto">
          <a:xfrm>
            <a:off x="4211638" y="1128713"/>
            <a:ext cx="4752975" cy="142557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en-US" altLang="en-US" sz="1800" b="1" u="none"/>
              <a:t>Pemeriksaan yang dilakukan di tempat kedudukan, tempat kegiatan usaha atau pekerjaan bebas, tempat tinggal WP, atau tempat lain yang ditentukan oleh Dirjen Pajak</a:t>
            </a:r>
          </a:p>
        </p:txBody>
      </p:sp>
      <p:sp>
        <p:nvSpPr>
          <p:cNvPr id="328719" name="Rectangle 15"/>
          <p:cNvSpPr>
            <a:spLocks noChangeArrowheads="1"/>
          </p:cNvSpPr>
          <p:nvPr/>
        </p:nvSpPr>
        <p:spPr bwMode="auto">
          <a:xfrm>
            <a:off x="107950" y="549275"/>
            <a:ext cx="3489325" cy="476250"/>
          </a:xfrm>
          <a:prstGeom prst="rect">
            <a:avLst/>
          </a:prstGeom>
          <a:solidFill>
            <a:srgbClr val="99FFCC"/>
          </a:solidFill>
          <a:ln w="1905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b="1" u="none">
                <a:solidFill>
                  <a:schemeClr val="tx2"/>
                </a:solidFill>
              </a:rPr>
              <a:t>PEMERIKSAAN KANTOR</a:t>
            </a:r>
          </a:p>
        </p:txBody>
      </p:sp>
      <p:sp>
        <p:nvSpPr>
          <p:cNvPr id="328720" name="AutoShape 16"/>
          <p:cNvSpPr>
            <a:spLocks noChangeArrowheads="1"/>
          </p:cNvSpPr>
          <p:nvPr/>
        </p:nvSpPr>
        <p:spPr bwMode="auto">
          <a:xfrm rot="4895503">
            <a:off x="3455194" y="80169"/>
            <a:ext cx="287337" cy="936625"/>
          </a:xfrm>
          <a:prstGeom prst="downArrow">
            <a:avLst>
              <a:gd name="adj1" fmla="val 50000"/>
              <a:gd name="adj2" fmla="val 81492"/>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721" name="AutoShape 17"/>
          <p:cNvSpPr>
            <a:spLocks noChangeArrowheads="1"/>
          </p:cNvSpPr>
          <p:nvPr/>
        </p:nvSpPr>
        <p:spPr bwMode="auto">
          <a:xfrm rot="-5000169">
            <a:off x="5072857" y="48419"/>
            <a:ext cx="292100" cy="1004887"/>
          </a:xfrm>
          <a:prstGeom prst="downArrow">
            <a:avLst>
              <a:gd name="adj1" fmla="val 50000"/>
              <a:gd name="adj2" fmla="val 86005"/>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722" name="AutoShape 18"/>
          <p:cNvSpPr>
            <a:spLocks noChangeArrowheads="1"/>
          </p:cNvSpPr>
          <p:nvPr/>
        </p:nvSpPr>
        <p:spPr bwMode="auto">
          <a:xfrm>
            <a:off x="179388" y="981075"/>
            <a:ext cx="504825" cy="287338"/>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a:p>
        </p:txBody>
      </p:sp>
      <p:sp>
        <p:nvSpPr>
          <p:cNvPr id="328723" name="AutoShape 19"/>
          <p:cNvSpPr>
            <a:spLocks noChangeArrowheads="1"/>
          </p:cNvSpPr>
          <p:nvPr/>
        </p:nvSpPr>
        <p:spPr bwMode="auto">
          <a:xfrm>
            <a:off x="8531225" y="981075"/>
            <a:ext cx="504825" cy="287338"/>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724" name="AutoShape 20"/>
          <p:cNvSpPr>
            <a:spLocks noChangeArrowheads="1"/>
          </p:cNvSpPr>
          <p:nvPr/>
        </p:nvSpPr>
        <p:spPr bwMode="auto">
          <a:xfrm>
            <a:off x="179388" y="1916113"/>
            <a:ext cx="504825" cy="287337"/>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a:p>
        </p:txBody>
      </p:sp>
      <p:sp>
        <p:nvSpPr>
          <p:cNvPr id="328725" name="Rectangle 21"/>
          <p:cNvSpPr>
            <a:spLocks noChangeArrowheads="1"/>
          </p:cNvSpPr>
          <p:nvPr/>
        </p:nvSpPr>
        <p:spPr bwMode="auto">
          <a:xfrm>
            <a:off x="71438" y="2060575"/>
            <a:ext cx="3995737" cy="273367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Dilakukan dalam jangka waktu </a:t>
            </a:r>
            <a:r>
              <a:rPr lang="en-US" altLang="en-US" sz="2000" b="1" u="none">
                <a:solidFill>
                  <a:srgbClr val="0033CC"/>
                </a:solidFill>
              </a:rPr>
              <a:t>paling lama 3 (tiga</a:t>
            </a:r>
            <a:r>
              <a:rPr lang="en-US" altLang="en-US" sz="2000" b="1" u="none">
                <a:solidFill>
                  <a:srgbClr val="0033CC"/>
                </a:solidFill>
                <a:latin typeface="Tahoma" panose="020B0604030504040204" pitchFamily="34" charset="0"/>
              </a:rPr>
              <a:t>) </a:t>
            </a:r>
            <a:r>
              <a:rPr lang="en-US" altLang="en-US" sz="2000" b="1" u="none">
                <a:solidFill>
                  <a:srgbClr val="0033CC"/>
                </a:solidFill>
              </a:rPr>
              <a:t>bulan dan dapat diperpanjang menjadi paling lama 6 (enam) bulan</a:t>
            </a:r>
            <a:r>
              <a:rPr lang="en-US" altLang="en-US" sz="1800" u="none">
                <a:latin typeface="Tahoma" panose="020B0604030504040204" pitchFamily="34" charset="0"/>
              </a:rPr>
              <a:t> yg dihitung sejak tanggal WP datang memnuhi panggilan dalam rangka Pemeriksaan Kantor s/d tanggal Laporan Hasil Pemeriksaan</a:t>
            </a:r>
          </a:p>
        </p:txBody>
      </p:sp>
      <p:sp>
        <p:nvSpPr>
          <p:cNvPr id="328726" name="AutoShape 22"/>
          <p:cNvSpPr>
            <a:spLocks noChangeArrowheads="1"/>
          </p:cNvSpPr>
          <p:nvPr/>
        </p:nvSpPr>
        <p:spPr bwMode="auto">
          <a:xfrm>
            <a:off x="8604250" y="2420938"/>
            <a:ext cx="504825" cy="287337"/>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pPr>
              <a:lnSpc>
                <a:spcPct val="90000"/>
              </a:lnSpc>
            </a:pPr>
            <a:endParaRPr lang="en-US" altLang="en-US"/>
          </a:p>
        </p:txBody>
      </p:sp>
      <p:sp>
        <p:nvSpPr>
          <p:cNvPr id="328727" name="Rectangle 23"/>
          <p:cNvSpPr>
            <a:spLocks noChangeArrowheads="1"/>
          </p:cNvSpPr>
          <p:nvPr/>
        </p:nvSpPr>
        <p:spPr bwMode="auto">
          <a:xfrm>
            <a:off x="4211638" y="2636838"/>
            <a:ext cx="4752975" cy="2154237"/>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Dilakukan dalam jangka waktu </a:t>
            </a:r>
            <a:r>
              <a:rPr lang="en-US" altLang="en-US" sz="2000" b="1" u="none">
                <a:solidFill>
                  <a:srgbClr val="0033CC"/>
                </a:solidFill>
              </a:rPr>
              <a:t>paling lama 4 (empat</a:t>
            </a:r>
            <a:r>
              <a:rPr lang="en-US" altLang="en-US" sz="2000" b="1" u="none">
                <a:solidFill>
                  <a:srgbClr val="0033CC"/>
                </a:solidFill>
                <a:latin typeface="Tahoma" panose="020B0604030504040204" pitchFamily="34" charset="0"/>
              </a:rPr>
              <a:t>) </a:t>
            </a:r>
            <a:r>
              <a:rPr lang="en-US" altLang="en-US" sz="2000" b="1" u="none">
                <a:solidFill>
                  <a:srgbClr val="0033CC"/>
                </a:solidFill>
              </a:rPr>
              <a:t>bulan dan dapat diperpanjang menjadi paling lama 8 (delapan) bulan</a:t>
            </a:r>
            <a:r>
              <a:rPr lang="en-US" altLang="en-US" sz="1800" u="none">
                <a:latin typeface="Tahoma" panose="020B0604030504040204" pitchFamily="34" charset="0"/>
              </a:rPr>
              <a:t> yg dihitung sejak tanggal Surat Perintah Pemeriksaan s/d tanggal Laporan Hasil Pemeriksaan</a:t>
            </a:r>
          </a:p>
        </p:txBody>
      </p:sp>
      <p:sp>
        <p:nvSpPr>
          <p:cNvPr id="328728" name="Rectangle 24"/>
          <p:cNvSpPr>
            <a:spLocks noChangeArrowheads="1"/>
          </p:cNvSpPr>
          <p:nvPr/>
        </p:nvSpPr>
        <p:spPr bwMode="auto">
          <a:xfrm>
            <a:off x="107950" y="4868863"/>
            <a:ext cx="3959225" cy="12001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Apabila ditemukan transfer pricing /transaksi khusus lainnya yang berindikasi ada rekayasa, pemeriksaan diubah menjadi Pemeriksaan Lapangan</a:t>
            </a:r>
          </a:p>
        </p:txBody>
      </p:sp>
      <p:sp>
        <p:nvSpPr>
          <p:cNvPr id="328729" name="Rectangle 25"/>
          <p:cNvSpPr>
            <a:spLocks noChangeArrowheads="1"/>
          </p:cNvSpPr>
          <p:nvPr/>
        </p:nvSpPr>
        <p:spPr bwMode="auto">
          <a:xfrm>
            <a:off x="4211638" y="4868863"/>
            <a:ext cx="4752975" cy="12001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Apabila ditemukan transfer pricing /transaksi khusus lainnya yang berindikasi ada rekayasa, Pemeriksaan Lapangan dilaksanakan paling lama 2 (dua) tahun</a:t>
            </a:r>
          </a:p>
        </p:txBody>
      </p:sp>
      <p:sp>
        <p:nvSpPr>
          <p:cNvPr id="328730" name="AutoShape 26"/>
          <p:cNvSpPr>
            <a:spLocks noChangeArrowheads="1"/>
          </p:cNvSpPr>
          <p:nvPr/>
        </p:nvSpPr>
        <p:spPr bwMode="auto">
          <a:xfrm>
            <a:off x="106363" y="4724400"/>
            <a:ext cx="504825" cy="287338"/>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a:p>
        </p:txBody>
      </p:sp>
      <p:sp>
        <p:nvSpPr>
          <p:cNvPr id="328731" name="AutoShape 27"/>
          <p:cNvSpPr>
            <a:spLocks noChangeArrowheads="1"/>
          </p:cNvSpPr>
          <p:nvPr/>
        </p:nvSpPr>
        <p:spPr bwMode="auto">
          <a:xfrm>
            <a:off x="8604250" y="4654550"/>
            <a:ext cx="504825" cy="287338"/>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a:p>
        </p:txBody>
      </p:sp>
      <p:sp>
        <p:nvSpPr>
          <p:cNvPr id="328732" name="Rectangle 28"/>
          <p:cNvSpPr>
            <a:spLocks noChangeArrowheads="1"/>
          </p:cNvSpPr>
          <p:nvPr/>
        </p:nvSpPr>
        <p:spPr bwMode="auto">
          <a:xfrm>
            <a:off x="107950" y="6162675"/>
            <a:ext cx="8856663" cy="6508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Dalam hal pemeriksaan terhadap permohonan lebih bayar (Pasal 17B) maka harus memperhatikan jangka waktu penerbitan skp</a:t>
            </a:r>
          </a:p>
        </p:txBody>
      </p:sp>
      <p:sp>
        <p:nvSpPr>
          <p:cNvPr id="328733" name="AutoShape 29"/>
          <p:cNvSpPr>
            <a:spLocks noChangeArrowheads="1"/>
          </p:cNvSpPr>
          <p:nvPr/>
        </p:nvSpPr>
        <p:spPr bwMode="auto">
          <a:xfrm>
            <a:off x="3922713" y="5876925"/>
            <a:ext cx="504825" cy="287338"/>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28706"/>
                                        </p:tgtEl>
                                        <p:attrNameLst>
                                          <p:attrName>style.visibility</p:attrName>
                                        </p:attrNameLst>
                                      </p:cBhvr>
                                      <p:to>
                                        <p:strVal val="visible"/>
                                      </p:to>
                                    </p:set>
                                    <p:animEffect transition="in" filter="box(in)">
                                      <p:cBhvr>
                                        <p:cTn id="7" dur="500"/>
                                        <p:tgtEl>
                                          <p:spTgt spid="328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28707"/>
                                        </p:tgtEl>
                                        <p:attrNameLst>
                                          <p:attrName>style.visibility</p:attrName>
                                        </p:attrNameLst>
                                      </p:cBhvr>
                                      <p:to>
                                        <p:strVal val="visible"/>
                                      </p:to>
                                    </p:set>
                                    <p:animEffect transition="in" filter="box(in)">
                                      <p:cBhvr>
                                        <p:cTn id="12" dur="500"/>
                                        <p:tgtEl>
                                          <p:spTgt spid="3287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28713"/>
                                        </p:tgtEl>
                                        <p:attrNameLst>
                                          <p:attrName>style.visibility</p:attrName>
                                        </p:attrNameLst>
                                      </p:cBhvr>
                                      <p:to>
                                        <p:strVal val="visible"/>
                                      </p:to>
                                    </p:set>
                                    <p:animEffect transition="in" filter="box(in)">
                                      <p:cBhvr>
                                        <p:cTn id="17" dur="500"/>
                                        <p:tgtEl>
                                          <p:spTgt spid="3287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28720"/>
                                        </p:tgtEl>
                                        <p:attrNameLst>
                                          <p:attrName>style.visibility</p:attrName>
                                        </p:attrNameLst>
                                      </p:cBhvr>
                                      <p:to>
                                        <p:strVal val="visible"/>
                                      </p:to>
                                    </p:set>
                                    <p:animEffect transition="in" filter="box(in)">
                                      <p:cBhvr>
                                        <p:cTn id="22" dur="500"/>
                                        <p:tgtEl>
                                          <p:spTgt spid="3287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28719"/>
                                        </p:tgtEl>
                                        <p:attrNameLst>
                                          <p:attrName>style.visibility</p:attrName>
                                        </p:attrNameLst>
                                      </p:cBhvr>
                                      <p:to>
                                        <p:strVal val="visible"/>
                                      </p:to>
                                    </p:set>
                                    <p:animEffect transition="in" filter="checkerboard(across)">
                                      <p:cBhvr>
                                        <p:cTn id="27" dur="500"/>
                                        <p:tgtEl>
                                          <p:spTgt spid="32871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28721"/>
                                        </p:tgtEl>
                                        <p:attrNameLst>
                                          <p:attrName>style.visibility</p:attrName>
                                        </p:attrNameLst>
                                      </p:cBhvr>
                                      <p:to>
                                        <p:strVal val="visible"/>
                                      </p:to>
                                    </p:set>
                                    <p:animEffect transition="in" filter="box(in)">
                                      <p:cBhvr>
                                        <p:cTn id="32" dur="500"/>
                                        <p:tgtEl>
                                          <p:spTgt spid="3287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28710"/>
                                        </p:tgtEl>
                                        <p:attrNameLst>
                                          <p:attrName>style.visibility</p:attrName>
                                        </p:attrNameLst>
                                      </p:cBhvr>
                                      <p:to>
                                        <p:strVal val="visible"/>
                                      </p:to>
                                    </p:set>
                                    <p:animEffect transition="in" filter="checkerboard(across)">
                                      <p:cBhvr>
                                        <p:cTn id="37" dur="500"/>
                                        <p:tgtEl>
                                          <p:spTgt spid="32871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28722"/>
                                        </p:tgtEl>
                                        <p:attrNameLst>
                                          <p:attrName>style.visibility</p:attrName>
                                        </p:attrNameLst>
                                      </p:cBhvr>
                                      <p:to>
                                        <p:strVal val="visible"/>
                                      </p:to>
                                    </p:set>
                                    <p:anim calcmode="lin" valueType="num">
                                      <p:cBhvr additive="base">
                                        <p:cTn id="42" dur="500" fill="hold"/>
                                        <p:tgtEl>
                                          <p:spTgt spid="328722"/>
                                        </p:tgtEl>
                                        <p:attrNameLst>
                                          <p:attrName>ppt_x</p:attrName>
                                        </p:attrNameLst>
                                      </p:cBhvr>
                                      <p:tavLst>
                                        <p:tav tm="0">
                                          <p:val>
                                            <p:strVal val="#ppt_x"/>
                                          </p:val>
                                        </p:tav>
                                        <p:tav tm="100000">
                                          <p:val>
                                            <p:strVal val="#ppt_x"/>
                                          </p:val>
                                        </p:tav>
                                      </p:tavLst>
                                    </p:anim>
                                    <p:anim calcmode="lin" valueType="num">
                                      <p:cBhvr additive="base">
                                        <p:cTn id="43" dur="500" fill="hold"/>
                                        <p:tgtEl>
                                          <p:spTgt spid="328722"/>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3" presetClass="entr" presetSubtype="16" fill="hold" grpId="0" nodeType="clickEffect">
                                  <p:stCondLst>
                                    <p:cond delay="0"/>
                                  </p:stCondLst>
                                  <p:childTnLst>
                                    <p:set>
                                      <p:cBhvr>
                                        <p:cTn id="47" dur="1" fill="hold">
                                          <p:stCondLst>
                                            <p:cond delay="0"/>
                                          </p:stCondLst>
                                        </p:cTn>
                                        <p:tgtEl>
                                          <p:spTgt spid="328714"/>
                                        </p:tgtEl>
                                        <p:attrNameLst>
                                          <p:attrName>style.visibility</p:attrName>
                                        </p:attrNameLst>
                                      </p:cBhvr>
                                      <p:to>
                                        <p:strVal val="visible"/>
                                      </p:to>
                                    </p:set>
                                    <p:anim calcmode="lin" valueType="num">
                                      <p:cBhvr>
                                        <p:cTn id="48" dur="500" fill="hold"/>
                                        <p:tgtEl>
                                          <p:spTgt spid="328714"/>
                                        </p:tgtEl>
                                        <p:attrNameLst>
                                          <p:attrName>ppt_w</p:attrName>
                                        </p:attrNameLst>
                                      </p:cBhvr>
                                      <p:tavLst>
                                        <p:tav tm="0">
                                          <p:val>
                                            <p:fltVal val="0"/>
                                          </p:val>
                                        </p:tav>
                                        <p:tav tm="100000">
                                          <p:val>
                                            <p:strVal val="#ppt_w"/>
                                          </p:val>
                                        </p:tav>
                                      </p:tavLst>
                                    </p:anim>
                                    <p:anim calcmode="lin" valueType="num">
                                      <p:cBhvr>
                                        <p:cTn id="49" dur="500" fill="hold"/>
                                        <p:tgtEl>
                                          <p:spTgt spid="328714"/>
                                        </p:tgtEl>
                                        <p:attrNameLst>
                                          <p:attrName>ppt_h</p:attrName>
                                        </p:attrNameLst>
                                      </p:cBhvr>
                                      <p:tavLst>
                                        <p:tav tm="0">
                                          <p:val>
                                            <p:fltVal val="0"/>
                                          </p:val>
                                        </p:tav>
                                        <p:tav tm="100000">
                                          <p:val>
                                            <p:strVal val="#ppt_h"/>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28724"/>
                                        </p:tgtEl>
                                        <p:attrNameLst>
                                          <p:attrName>style.visibility</p:attrName>
                                        </p:attrNameLst>
                                      </p:cBhvr>
                                      <p:to>
                                        <p:strVal val="visible"/>
                                      </p:to>
                                    </p:set>
                                    <p:anim calcmode="lin" valueType="num">
                                      <p:cBhvr additive="base">
                                        <p:cTn id="54" dur="500" fill="hold"/>
                                        <p:tgtEl>
                                          <p:spTgt spid="328724"/>
                                        </p:tgtEl>
                                        <p:attrNameLst>
                                          <p:attrName>ppt_x</p:attrName>
                                        </p:attrNameLst>
                                      </p:cBhvr>
                                      <p:tavLst>
                                        <p:tav tm="0">
                                          <p:val>
                                            <p:strVal val="#ppt_x"/>
                                          </p:val>
                                        </p:tav>
                                        <p:tav tm="100000">
                                          <p:val>
                                            <p:strVal val="#ppt_x"/>
                                          </p:val>
                                        </p:tav>
                                      </p:tavLst>
                                    </p:anim>
                                    <p:anim calcmode="lin" valueType="num">
                                      <p:cBhvr additive="base">
                                        <p:cTn id="55" dur="500" fill="hold"/>
                                        <p:tgtEl>
                                          <p:spTgt spid="328724"/>
                                        </p:tgtEl>
                                        <p:attrNameLst>
                                          <p:attrName>ppt_y</p:attrName>
                                        </p:attrNameLst>
                                      </p:cBhvr>
                                      <p:tavLst>
                                        <p:tav tm="0">
                                          <p:val>
                                            <p:strVal val="1+#ppt_h/2"/>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8" presetClass="entr" presetSubtype="16" fill="hold" grpId="0" nodeType="clickEffect">
                                  <p:stCondLst>
                                    <p:cond delay="0"/>
                                  </p:stCondLst>
                                  <p:childTnLst>
                                    <p:set>
                                      <p:cBhvr>
                                        <p:cTn id="59" dur="1" fill="hold">
                                          <p:stCondLst>
                                            <p:cond delay="0"/>
                                          </p:stCondLst>
                                        </p:cTn>
                                        <p:tgtEl>
                                          <p:spTgt spid="328725"/>
                                        </p:tgtEl>
                                        <p:attrNameLst>
                                          <p:attrName>style.visibility</p:attrName>
                                        </p:attrNameLst>
                                      </p:cBhvr>
                                      <p:to>
                                        <p:strVal val="visible"/>
                                      </p:to>
                                    </p:set>
                                    <p:animEffect transition="in" filter="diamond(in)">
                                      <p:cBhvr>
                                        <p:cTn id="60" dur="2000"/>
                                        <p:tgtEl>
                                          <p:spTgt spid="328725"/>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28730"/>
                                        </p:tgtEl>
                                        <p:attrNameLst>
                                          <p:attrName>style.visibility</p:attrName>
                                        </p:attrNameLst>
                                      </p:cBhvr>
                                      <p:to>
                                        <p:strVal val="visible"/>
                                      </p:to>
                                    </p:set>
                                    <p:anim calcmode="lin" valueType="num">
                                      <p:cBhvr additive="base">
                                        <p:cTn id="65" dur="500" fill="hold"/>
                                        <p:tgtEl>
                                          <p:spTgt spid="328730"/>
                                        </p:tgtEl>
                                        <p:attrNameLst>
                                          <p:attrName>ppt_x</p:attrName>
                                        </p:attrNameLst>
                                      </p:cBhvr>
                                      <p:tavLst>
                                        <p:tav tm="0">
                                          <p:val>
                                            <p:strVal val="#ppt_x"/>
                                          </p:val>
                                        </p:tav>
                                        <p:tav tm="100000">
                                          <p:val>
                                            <p:strVal val="#ppt_x"/>
                                          </p:val>
                                        </p:tav>
                                      </p:tavLst>
                                    </p:anim>
                                    <p:anim calcmode="lin" valueType="num">
                                      <p:cBhvr additive="base">
                                        <p:cTn id="66" dur="500" fill="hold"/>
                                        <p:tgtEl>
                                          <p:spTgt spid="328730"/>
                                        </p:tgtEl>
                                        <p:attrNameLst>
                                          <p:attrName>ppt_y</p:attrName>
                                        </p:attrNameLst>
                                      </p:cBhvr>
                                      <p:tavLst>
                                        <p:tav tm="0">
                                          <p:val>
                                            <p:strVal val="1+#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328728"/>
                                        </p:tgtEl>
                                        <p:attrNameLst>
                                          <p:attrName>style.visibility</p:attrName>
                                        </p:attrNameLst>
                                      </p:cBhvr>
                                      <p:to>
                                        <p:strVal val="visible"/>
                                      </p:to>
                                    </p:set>
                                    <p:animEffect transition="in" filter="wipe(down)">
                                      <p:cBhvr>
                                        <p:cTn id="71" dur="500"/>
                                        <p:tgtEl>
                                          <p:spTgt spid="328728"/>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4" presetClass="entr" presetSubtype="16" fill="hold" grpId="0" nodeType="clickEffect">
                                  <p:stCondLst>
                                    <p:cond delay="0"/>
                                  </p:stCondLst>
                                  <p:childTnLst>
                                    <p:set>
                                      <p:cBhvr>
                                        <p:cTn id="75" dur="1" fill="hold">
                                          <p:stCondLst>
                                            <p:cond delay="0"/>
                                          </p:stCondLst>
                                        </p:cTn>
                                        <p:tgtEl>
                                          <p:spTgt spid="328723"/>
                                        </p:tgtEl>
                                        <p:attrNameLst>
                                          <p:attrName>style.visibility</p:attrName>
                                        </p:attrNameLst>
                                      </p:cBhvr>
                                      <p:to>
                                        <p:strVal val="visible"/>
                                      </p:to>
                                    </p:set>
                                    <p:animEffect transition="in" filter="box(in)">
                                      <p:cBhvr>
                                        <p:cTn id="76" dur="500"/>
                                        <p:tgtEl>
                                          <p:spTgt spid="328723"/>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328717"/>
                                        </p:tgtEl>
                                        <p:attrNameLst>
                                          <p:attrName>style.visibility</p:attrName>
                                        </p:attrNameLst>
                                      </p:cBhvr>
                                      <p:to>
                                        <p:strVal val="visible"/>
                                      </p:to>
                                    </p:set>
                                    <p:animEffect transition="in" filter="wipe(down)">
                                      <p:cBhvr>
                                        <p:cTn id="81" dur="500"/>
                                        <p:tgtEl>
                                          <p:spTgt spid="328717"/>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328726"/>
                                        </p:tgtEl>
                                        <p:attrNameLst>
                                          <p:attrName>style.visibility</p:attrName>
                                        </p:attrNameLst>
                                      </p:cBhvr>
                                      <p:to>
                                        <p:strVal val="visible"/>
                                      </p:to>
                                    </p:set>
                                    <p:anim calcmode="lin" valueType="num">
                                      <p:cBhvr additive="base">
                                        <p:cTn id="86" dur="500" fill="hold"/>
                                        <p:tgtEl>
                                          <p:spTgt spid="328726"/>
                                        </p:tgtEl>
                                        <p:attrNameLst>
                                          <p:attrName>ppt_x</p:attrName>
                                        </p:attrNameLst>
                                      </p:cBhvr>
                                      <p:tavLst>
                                        <p:tav tm="0">
                                          <p:val>
                                            <p:strVal val="#ppt_x"/>
                                          </p:val>
                                        </p:tav>
                                        <p:tav tm="100000">
                                          <p:val>
                                            <p:strVal val="#ppt_x"/>
                                          </p:val>
                                        </p:tav>
                                      </p:tavLst>
                                    </p:anim>
                                    <p:anim calcmode="lin" valueType="num">
                                      <p:cBhvr additive="base">
                                        <p:cTn id="87" dur="500" fill="hold"/>
                                        <p:tgtEl>
                                          <p:spTgt spid="328726"/>
                                        </p:tgtEl>
                                        <p:attrNameLst>
                                          <p:attrName>ppt_y</p:attrName>
                                        </p:attrNameLst>
                                      </p:cBhvr>
                                      <p:tavLst>
                                        <p:tav tm="0">
                                          <p:val>
                                            <p:strVal val="1+#ppt_h/2"/>
                                          </p:val>
                                        </p:tav>
                                        <p:tav tm="100000">
                                          <p:val>
                                            <p:strVal val="#ppt_y"/>
                                          </p:val>
                                        </p:tav>
                                      </p:tavLst>
                                    </p:anim>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328727"/>
                                        </p:tgtEl>
                                        <p:attrNameLst>
                                          <p:attrName>style.visibility</p:attrName>
                                        </p:attrNameLst>
                                      </p:cBhvr>
                                      <p:to>
                                        <p:strVal val="visible"/>
                                      </p:to>
                                    </p:set>
                                    <p:animEffect transition="in" filter="wipe(down)">
                                      <p:cBhvr>
                                        <p:cTn id="92" dur="500"/>
                                        <p:tgtEl>
                                          <p:spTgt spid="328727"/>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8" presetClass="entr" presetSubtype="16" fill="hold" grpId="0" nodeType="clickEffect">
                                  <p:stCondLst>
                                    <p:cond delay="0"/>
                                  </p:stCondLst>
                                  <p:childTnLst>
                                    <p:set>
                                      <p:cBhvr>
                                        <p:cTn id="96" dur="1" fill="hold">
                                          <p:stCondLst>
                                            <p:cond delay="0"/>
                                          </p:stCondLst>
                                        </p:cTn>
                                        <p:tgtEl>
                                          <p:spTgt spid="328731"/>
                                        </p:tgtEl>
                                        <p:attrNameLst>
                                          <p:attrName>style.visibility</p:attrName>
                                        </p:attrNameLst>
                                      </p:cBhvr>
                                      <p:to>
                                        <p:strVal val="visible"/>
                                      </p:to>
                                    </p:set>
                                    <p:animEffect transition="in" filter="diamond(in)">
                                      <p:cBhvr>
                                        <p:cTn id="97" dur="2000"/>
                                        <p:tgtEl>
                                          <p:spTgt spid="328731"/>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328729"/>
                                        </p:tgtEl>
                                        <p:attrNameLst>
                                          <p:attrName>style.visibility</p:attrName>
                                        </p:attrNameLst>
                                      </p:cBhvr>
                                      <p:to>
                                        <p:strVal val="visible"/>
                                      </p:to>
                                    </p:set>
                                    <p:animEffect transition="in" filter="wipe(down)">
                                      <p:cBhvr>
                                        <p:cTn id="102" dur="500"/>
                                        <p:tgtEl>
                                          <p:spTgt spid="328729"/>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328733"/>
                                        </p:tgtEl>
                                        <p:attrNameLst>
                                          <p:attrName>style.visibility</p:attrName>
                                        </p:attrNameLst>
                                      </p:cBhvr>
                                      <p:to>
                                        <p:strVal val="visible"/>
                                      </p:to>
                                    </p:set>
                                    <p:animEffect transition="in" filter="wipe(down)">
                                      <p:cBhvr>
                                        <p:cTn id="107" dur="500"/>
                                        <p:tgtEl>
                                          <p:spTgt spid="328733"/>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328732"/>
                                        </p:tgtEl>
                                        <p:attrNameLst>
                                          <p:attrName>style.visibility</p:attrName>
                                        </p:attrNameLst>
                                      </p:cBhvr>
                                      <p:to>
                                        <p:strVal val="visible"/>
                                      </p:to>
                                    </p:set>
                                    <p:animEffect transition="in" filter="wipe(down)">
                                      <p:cBhvr>
                                        <p:cTn id="112" dur="500"/>
                                        <p:tgtEl>
                                          <p:spTgt spid="3287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6" grpId="0" animBg="1"/>
      <p:bldP spid="328707" grpId="0" animBg="1"/>
      <p:bldP spid="328710" grpId="0" animBg="1"/>
      <p:bldP spid="328713" grpId="0" animBg="1"/>
      <p:bldP spid="328714" grpId="0" animBg="1"/>
      <p:bldP spid="328717" grpId="0" animBg="1"/>
      <p:bldP spid="328719" grpId="0" animBg="1"/>
      <p:bldP spid="328720" grpId="0" animBg="1"/>
      <p:bldP spid="328721" grpId="0" animBg="1"/>
      <p:bldP spid="328722" grpId="0" animBg="1"/>
      <p:bldP spid="328723" grpId="0" animBg="1"/>
      <p:bldP spid="328724" grpId="0" animBg="1"/>
      <p:bldP spid="328725" grpId="0" animBg="1"/>
      <p:bldP spid="328726" grpId="0" animBg="1"/>
      <p:bldP spid="328727" grpId="0" animBg="1"/>
      <p:bldP spid="328728" grpId="0" animBg="1"/>
      <p:bldP spid="328729" grpId="0" animBg="1"/>
      <p:bldP spid="328730" grpId="0" animBg="1"/>
      <p:bldP spid="328731" grpId="0" animBg="1"/>
      <p:bldP spid="328732" grpId="0" animBg="1"/>
      <p:bldP spid="32873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a:xfrm>
            <a:off x="3419475" y="44450"/>
            <a:ext cx="4608513" cy="431800"/>
          </a:xfrm>
          <a:ln w="28575">
            <a:solidFill>
              <a:schemeClr val="accent2"/>
            </a:solidFill>
            <a:miter lim="800000"/>
            <a:headEnd/>
            <a:tailEnd/>
          </a:ln>
        </p:spPr>
        <p:txBody>
          <a:bodyPr/>
          <a:lstStyle/>
          <a:p>
            <a:r>
              <a:rPr lang="en-US" altLang="en-US" sz="2400" b="1">
                <a:latin typeface="Lucida Console" panose="020B0609040504020204" pitchFamily="49" charset="0"/>
              </a:rPr>
              <a:t>KEWENANGAN PEMERIKSAAN</a:t>
            </a:r>
          </a:p>
        </p:txBody>
      </p:sp>
      <p:sp>
        <p:nvSpPr>
          <p:cNvPr id="330755" name="Rectangle 3"/>
          <p:cNvSpPr>
            <a:spLocks noChangeArrowheads="1"/>
          </p:cNvSpPr>
          <p:nvPr/>
        </p:nvSpPr>
        <p:spPr bwMode="auto">
          <a:xfrm>
            <a:off x="107950" y="44450"/>
            <a:ext cx="3240088" cy="376238"/>
          </a:xfrm>
          <a:prstGeom prst="rect">
            <a:avLst/>
          </a:prstGeom>
          <a:solidFill>
            <a:srgbClr val="CCEC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Per. Menkeu No. 199/PMK.03/2007</a:t>
            </a:r>
          </a:p>
        </p:txBody>
      </p:sp>
      <p:sp>
        <p:nvSpPr>
          <p:cNvPr id="330758" name="Rectangle 6"/>
          <p:cNvSpPr>
            <a:spLocks noChangeArrowheads="1"/>
          </p:cNvSpPr>
          <p:nvPr/>
        </p:nvSpPr>
        <p:spPr bwMode="auto">
          <a:xfrm>
            <a:off x="71438" y="620713"/>
            <a:ext cx="8893175" cy="35877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1800" u="none">
                <a:latin typeface="Tahoma" panose="020B0604030504040204" pitchFamily="34" charset="0"/>
              </a:rPr>
              <a:t>Dalam PEMERIKSAAN LAPANGAN untuk menguji kepatuhan, pemeriksa berwenang:</a:t>
            </a:r>
          </a:p>
        </p:txBody>
      </p:sp>
      <p:sp>
        <p:nvSpPr>
          <p:cNvPr id="330765" name="AutoShape 13"/>
          <p:cNvSpPr>
            <a:spLocks noChangeArrowheads="1"/>
          </p:cNvSpPr>
          <p:nvPr/>
        </p:nvSpPr>
        <p:spPr bwMode="auto">
          <a:xfrm>
            <a:off x="8531225" y="836613"/>
            <a:ext cx="504825" cy="287337"/>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a:p>
        </p:txBody>
      </p:sp>
      <p:sp>
        <p:nvSpPr>
          <p:cNvPr id="330766" name="Rectangle 14"/>
          <p:cNvSpPr>
            <a:spLocks noChangeArrowheads="1"/>
          </p:cNvSpPr>
          <p:nvPr/>
        </p:nvSpPr>
        <p:spPr bwMode="auto">
          <a:xfrm>
            <a:off x="71438" y="1127125"/>
            <a:ext cx="8893175" cy="5588000"/>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nSpc>
                <a:spcPct val="120000"/>
              </a:lnSpc>
              <a:buFontTx/>
              <a:buAutoNum type="alphaLcPeriod"/>
            </a:pPr>
            <a:r>
              <a:rPr lang="en-US" altLang="en-US" sz="2000" b="1" u="none">
                <a:latin typeface="Courier New" panose="02070309020205020404" pitchFamily="49" charset="0"/>
              </a:rPr>
              <a:t>Melihat dan/atau meminjam buku atau catatan, dokumen yang menjadi dasar pembukuan atau pencatatan dan dokumen lain yang berhubungan dengan penghasilan yang diperoleh, kegiatan usaha, pekerjaan bebas Wajib Pajak, atau objek yang terutang pajak;</a:t>
            </a:r>
          </a:p>
          <a:p>
            <a:pPr>
              <a:lnSpc>
                <a:spcPct val="120000"/>
              </a:lnSpc>
              <a:buFontTx/>
              <a:buAutoNum type="alphaLcPeriod"/>
            </a:pPr>
            <a:r>
              <a:rPr lang="en-US" altLang="en-US" sz="2000" b="1" u="none">
                <a:latin typeface="Courier New" panose="02070309020205020404" pitchFamily="49" charset="0"/>
              </a:rPr>
              <a:t>Mengakses dan/atau mengunduh data yang dikelola secara elektronik;</a:t>
            </a:r>
          </a:p>
          <a:p>
            <a:pPr>
              <a:lnSpc>
                <a:spcPct val="120000"/>
              </a:lnSpc>
              <a:buFontTx/>
              <a:buAutoNum type="alphaLcPeriod"/>
            </a:pPr>
            <a:r>
              <a:rPr lang="en-US" altLang="en-US" sz="2000" b="1" u="none">
                <a:latin typeface="Courier New" panose="02070309020205020404" pitchFamily="49" charset="0"/>
              </a:rPr>
              <a:t>Memasuki dan memeriksa tempat atau ruang, barang bergerak dan/atau tidak bergerak yang diduga atau patut diduga digunakan untuk menyimpan buku atau catatan, dokumen yang menjadi dasar pembukuan atau pencatatan, dokumen lain, uang, dan/atau barang yang dapat memberi petunjuk tentang penghasilan yang diperoleh, kegiatan usaha, pekerjaan bebas Wajib Pajak, atau objek yang terutang pajak;</a:t>
            </a:r>
          </a:p>
        </p:txBody>
      </p:sp>
      <p:sp>
        <p:nvSpPr>
          <p:cNvPr id="330775" name="plant"/>
          <p:cNvSpPr>
            <a:spLocks noEditPoints="1" noChangeArrowheads="1"/>
          </p:cNvSpPr>
          <p:nvPr/>
        </p:nvSpPr>
        <p:spPr bwMode="auto">
          <a:xfrm>
            <a:off x="8172450" y="115888"/>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30754"/>
                                        </p:tgtEl>
                                        <p:attrNameLst>
                                          <p:attrName>style.visibility</p:attrName>
                                        </p:attrNameLst>
                                      </p:cBhvr>
                                      <p:to>
                                        <p:strVal val="visible"/>
                                      </p:to>
                                    </p:set>
                                    <p:animEffect transition="in" filter="box(in)">
                                      <p:cBhvr>
                                        <p:cTn id="7" dur="500"/>
                                        <p:tgtEl>
                                          <p:spTgt spid="3307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30758"/>
                                        </p:tgtEl>
                                        <p:attrNameLst>
                                          <p:attrName>style.visibility</p:attrName>
                                        </p:attrNameLst>
                                      </p:cBhvr>
                                      <p:to>
                                        <p:strVal val="visible"/>
                                      </p:to>
                                    </p:set>
                                    <p:animEffect transition="in" filter="checkerboard(across)">
                                      <p:cBhvr>
                                        <p:cTn id="12" dur="500"/>
                                        <p:tgtEl>
                                          <p:spTgt spid="33075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30765"/>
                                        </p:tgtEl>
                                        <p:attrNameLst>
                                          <p:attrName>style.visibility</p:attrName>
                                        </p:attrNameLst>
                                      </p:cBhvr>
                                      <p:to>
                                        <p:strVal val="visible"/>
                                      </p:to>
                                    </p:set>
                                    <p:animEffect transition="in" filter="checkerboard(across)">
                                      <p:cBhvr>
                                        <p:cTn id="17" dur="500"/>
                                        <p:tgtEl>
                                          <p:spTgt spid="33076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330766"/>
                                        </p:tgtEl>
                                        <p:attrNameLst>
                                          <p:attrName>style.visibility</p:attrName>
                                        </p:attrNameLst>
                                      </p:cBhvr>
                                      <p:to>
                                        <p:strVal val="visible"/>
                                      </p:to>
                                    </p:set>
                                    <p:anim calcmode="lin" valueType="num">
                                      <p:cBhvr>
                                        <p:cTn id="22" dur="500" fill="hold"/>
                                        <p:tgtEl>
                                          <p:spTgt spid="330766"/>
                                        </p:tgtEl>
                                        <p:attrNameLst>
                                          <p:attrName>ppt_w</p:attrName>
                                        </p:attrNameLst>
                                      </p:cBhvr>
                                      <p:tavLst>
                                        <p:tav tm="0">
                                          <p:val>
                                            <p:fltVal val="0"/>
                                          </p:val>
                                        </p:tav>
                                        <p:tav tm="100000">
                                          <p:val>
                                            <p:strVal val="#ppt_w"/>
                                          </p:val>
                                        </p:tav>
                                      </p:tavLst>
                                    </p:anim>
                                    <p:anim calcmode="lin" valueType="num">
                                      <p:cBhvr>
                                        <p:cTn id="23" dur="500" fill="hold"/>
                                        <p:tgtEl>
                                          <p:spTgt spid="33076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54" grpId="0" animBg="1"/>
      <p:bldP spid="330758" grpId="0" animBg="1"/>
      <p:bldP spid="330765" grpId="0" animBg="1"/>
      <p:bldP spid="33076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a:xfrm>
            <a:off x="3419475" y="44450"/>
            <a:ext cx="4465638" cy="431800"/>
          </a:xfrm>
          <a:ln w="28575">
            <a:solidFill>
              <a:schemeClr val="accent2"/>
            </a:solidFill>
            <a:miter lim="800000"/>
            <a:headEnd/>
            <a:tailEnd/>
          </a:ln>
        </p:spPr>
        <p:txBody>
          <a:bodyPr/>
          <a:lstStyle/>
          <a:p>
            <a:r>
              <a:rPr lang="en-US" altLang="en-US" sz="2400" b="1">
                <a:latin typeface="Lucida Console" panose="020B0609040504020204" pitchFamily="49" charset="0"/>
              </a:rPr>
              <a:t>KEWENANGAN PEMERIKSAAN</a:t>
            </a:r>
          </a:p>
        </p:txBody>
      </p:sp>
      <p:sp>
        <p:nvSpPr>
          <p:cNvPr id="331779" name="Rectangle 3"/>
          <p:cNvSpPr>
            <a:spLocks noChangeArrowheads="1"/>
          </p:cNvSpPr>
          <p:nvPr/>
        </p:nvSpPr>
        <p:spPr bwMode="auto">
          <a:xfrm>
            <a:off x="107950" y="44450"/>
            <a:ext cx="3240088" cy="376238"/>
          </a:xfrm>
          <a:prstGeom prst="rect">
            <a:avLst/>
          </a:prstGeom>
          <a:solidFill>
            <a:srgbClr val="CCEC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Per. Menkeu No. 199/PMK.03/2007</a:t>
            </a:r>
          </a:p>
        </p:txBody>
      </p:sp>
      <p:sp>
        <p:nvSpPr>
          <p:cNvPr id="331780" name="Rectangle 4"/>
          <p:cNvSpPr>
            <a:spLocks noChangeArrowheads="1"/>
          </p:cNvSpPr>
          <p:nvPr/>
        </p:nvSpPr>
        <p:spPr bwMode="auto">
          <a:xfrm>
            <a:off x="71438" y="549275"/>
            <a:ext cx="8893175" cy="35877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1800" u="none">
                <a:latin typeface="Tahoma" panose="020B0604030504040204" pitchFamily="34" charset="0"/>
              </a:rPr>
              <a:t>Dalam PEMERIKSAAN LAPANGAN untuk menguji kepatuhan, pemeriksa berwenang:</a:t>
            </a:r>
          </a:p>
        </p:txBody>
      </p:sp>
      <p:sp>
        <p:nvSpPr>
          <p:cNvPr id="331781" name="AutoShape 5"/>
          <p:cNvSpPr>
            <a:spLocks noChangeArrowheads="1"/>
          </p:cNvSpPr>
          <p:nvPr/>
        </p:nvSpPr>
        <p:spPr bwMode="auto">
          <a:xfrm>
            <a:off x="8531225" y="836613"/>
            <a:ext cx="504825" cy="287337"/>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a:p>
        </p:txBody>
      </p:sp>
      <p:sp>
        <p:nvSpPr>
          <p:cNvPr id="331782" name="Rectangle 6"/>
          <p:cNvSpPr>
            <a:spLocks noChangeArrowheads="1"/>
          </p:cNvSpPr>
          <p:nvPr/>
        </p:nvSpPr>
        <p:spPr bwMode="auto">
          <a:xfrm>
            <a:off x="71438" y="981075"/>
            <a:ext cx="8893175" cy="5842000"/>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nSpc>
                <a:spcPct val="110000"/>
              </a:lnSpc>
              <a:buFontTx/>
              <a:buAutoNum type="alphaLcPeriod" startAt="4"/>
            </a:pPr>
            <a:r>
              <a:rPr lang="en-US" altLang="en-US" sz="1800" b="1" u="none">
                <a:latin typeface="Courier New" panose="02070309020205020404" pitchFamily="49" charset="0"/>
              </a:rPr>
              <a:t>Meminta kepada Wajib Pajak untuk memberi bantuan guna kelancaran Pemeriksaan, antara lain berupa:</a:t>
            </a:r>
          </a:p>
          <a:p>
            <a:pPr lvl="1">
              <a:lnSpc>
                <a:spcPct val="110000"/>
              </a:lnSpc>
              <a:buFontTx/>
              <a:buAutoNum type="arabicParenR"/>
            </a:pPr>
            <a:r>
              <a:rPr lang="en-US" altLang="en-US" sz="1800" b="1" u="none">
                <a:latin typeface="Courier New" panose="02070309020205020404" pitchFamily="49" charset="0"/>
              </a:rPr>
              <a:t>menyediakan tenaga dan/atau peralatan atas biaya Wajib Pajak apabila dalam mengakses data yang dikelola secara elektronik memerlukan peralatan dan/atau keahlian khusus;</a:t>
            </a:r>
          </a:p>
          <a:p>
            <a:pPr lvl="1">
              <a:lnSpc>
                <a:spcPct val="110000"/>
              </a:lnSpc>
              <a:buFontTx/>
              <a:buAutoNum type="arabicParenR"/>
            </a:pPr>
            <a:r>
              <a:rPr lang="en-US" altLang="en-US" sz="1800" b="1" u="none">
                <a:latin typeface="Courier New" panose="02070309020205020404" pitchFamily="49" charset="0"/>
              </a:rPr>
              <a:t>Memberi kesempatan kepada Pemeriksa Pajak untuk membuka barang bergerak dan/atau tidak bergerak; dan/atau</a:t>
            </a:r>
          </a:p>
          <a:p>
            <a:pPr lvl="1">
              <a:lnSpc>
                <a:spcPct val="110000"/>
              </a:lnSpc>
              <a:buFontTx/>
              <a:buAutoNum type="arabicParenR"/>
            </a:pPr>
            <a:r>
              <a:rPr lang="en-US" altLang="en-US" sz="1800" b="1" u="none">
                <a:latin typeface="Courier New" panose="02070309020205020404" pitchFamily="49" charset="0"/>
              </a:rPr>
              <a:t>Menyediakan ruangan khusus tempat dilakukannya Pemeriksaan Lapangan dalam hal jumlah buku, catatan, dan dokumen sangat banyak sehingga sulit untuk dibawa ke kantor Direktorat Jenderal Pajak;</a:t>
            </a:r>
          </a:p>
          <a:p>
            <a:pPr>
              <a:lnSpc>
                <a:spcPct val="110000"/>
              </a:lnSpc>
              <a:buFontTx/>
              <a:buAutoNum type="alphaLcPeriod" startAt="5"/>
            </a:pPr>
            <a:r>
              <a:rPr lang="en-US" altLang="en-US" sz="1800" b="1" u="none">
                <a:latin typeface="Courier New" panose="02070309020205020404" pitchFamily="49" charset="0"/>
              </a:rPr>
              <a:t>Melakukan penyegelan tempat atau ruang tertentu serta barang bergerak dan/atau tidak bergerak;</a:t>
            </a:r>
          </a:p>
          <a:p>
            <a:pPr>
              <a:lnSpc>
                <a:spcPct val="110000"/>
              </a:lnSpc>
              <a:buFontTx/>
              <a:buAutoNum type="alphaLcPeriod" startAt="5"/>
            </a:pPr>
            <a:r>
              <a:rPr lang="en-US" altLang="en-US" sz="1800" b="1" u="none">
                <a:latin typeface="Courier New" panose="02070309020205020404" pitchFamily="49" charset="0"/>
              </a:rPr>
              <a:t>Meminta keterangan lisan dan/atau tertulis dari Wajib Pajak; dan</a:t>
            </a:r>
          </a:p>
          <a:p>
            <a:pPr>
              <a:lnSpc>
                <a:spcPct val="110000"/>
              </a:lnSpc>
              <a:buFontTx/>
              <a:buAutoNum type="alphaLcPeriod" startAt="5"/>
            </a:pPr>
            <a:r>
              <a:rPr lang="en-US" altLang="en-US" sz="1800" b="1" u="none">
                <a:latin typeface="Courier New" panose="02070309020205020404" pitchFamily="49" charset="0"/>
              </a:rPr>
              <a:t>Meminta keterangan dan/atau buku yang diperlukan dari pihak ketiga yang mempunyai hubungan dengan Wajib Pajak yang diperiksa melalui kepala unit pelaksana Pemeriksaan.</a:t>
            </a:r>
          </a:p>
        </p:txBody>
      </p:sp>
      <p:sp>
        <p:nvSpPr>
          <p:cNvPr id="331783" name="plant"/>
          <p:cNvSpPr>
            <a:spLocks noEditPoints="1" noChangeArrowheads="1"/>
          </p:cNvSpPr>
          <p:nvPr/>
        </p:nvSpPr>
        <p:spPr bwMode="auto">
          <a:xfrm>
            <a:off x="7956550" y="44450"/>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31784" name="plant"/>
          <p:cNvSpPr>
            <a:spLocks noEditPoints="1" noChangeArrowheads="1"/>
          </p:cNvSpPr>
          <p:nvPr/>
        </p:nvSpPr>
        <p:spPr bwMode="auto">
          <a:xfrm>
            <a:off x="8461375" y="44450"/>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31782"/>
                                        </p:tgtEl>
                                        <p:attrNameLst>
                                          <p:attrName>style.visibility</p:attrName>
                                        </p:attrNameLst>
                                      </p:cBhvr>
                                      <p:to>
                                        <p:strVal val="visible"/>
                                      </p:to>
                                    </p:set>
                                    <p:anim calcmode="lin" valueType="num">
                                      <p:cBhvr>
                                        <p:cTn id="7" dur="500" fill="hold"/>
                                        <p:tgtEl>
                                          <p:spTgt spid="331782"/>
                                        </p:tgtEl>
                                        <p:attrNameLst>
                                          <p:attrName>ppt_w</p:attrName>
                                        </p:attrNameLst>
                                      </p:cBhvr>
                                      <p:tavLst>
                                        <p:tav tm="0">
                                          <p:val>
                                            <p:fltVal val="0"/>
                                          </p:val>
                                        </p:tav>
                                        <p:tav tm="100000">
                                          <p:val>
                                            <p:strVal val="#ppt_w"/>
                                          </p:val>
                                        </p:tav>
                                      </p:tavLst>
                                    </p:anim>
                                    <p:anim calcmode="lin" valueType="num">
                                      <p:cBhvr>
                                        <p:cTn id="8" dur="500" fill="hold"/>
                                        <p:tgtEl>
                                          <p:spTgt spid="33178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a:xfrm>
            <a:off x="3419475" y="44450"/>
            <a:ext cx="4608513" cy="431800"/>
          </a:xfrm>
          <a:ln w="28575">
            <a:solidFill>
              <a:schemeClr val="accent2"/>
            </a:solidFill>
            <a:miter lim="800000"/>
            <a:headEnd/>
            <a:tailEnd/>
          </a:ln>
        </p:spPr>
        <p:txBody>
          <a:bodyPr/>
          <a:lstStyle/>
          <a:p>
            <a:r>
              <a:rPr lang="en-US" altLang="en-US" sz="2400" b="1">
                <a:latin typeface="Lucida Console" panose="020B0609040504020204" pitchFamily="49" charset="0"/>
              </a:rPr>
              <a:t>KEWENANGAN PEMERIKSAAN</a:t>
            </a:r>
          </a:p>
        </p:txBody>
      </p:sp>
      <p:sp>
        <p:nvSpPr>
          <p:cNvPr id="332803" name="Rectangle 3"/>
          <p:cNvSpPr>
            <a:spLocks noChangeArrowheads="1"/>
          </p:cNvSpPr>
          <p:nvPr/>
        </p:nvSpPr>
        <p:spPr bwMode="auto">
          <a:xfrm>
            <a:off x="107950" y="44450"/>
            <a:ext cx="3240088" cy="376238"/>
          </a:xfrm>
          <a:prstGeom prst="rect">
            <a:avLst/>
          </a:prstGeom>
          <a:solidFill>
            <a:srgbClr val="CCEC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Per. Menkeu No. 199/PMK.03/2007</a:t>
            </a:r>
          </a:p>
        </p:txBody>
      </p:sp>
      <p:sp>
        <p:nvSpPr>
          <p:cNvPr id="332804" name="Rectangle 4"/>
          <p:cNvSpPr>
            <a:spLocks noChangeArrowheads="1"/>
          </p:cNvSpPr>
          <p:nvPr/>
        </p:nvSpPr>
        <p:spPr bwMode="auto">
          <a:xfrm>
            <a:off x="71438" y="620713"/>
            <a:ext cx="8893175" cy="35877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1800" u="none">
                <a:latin typeface="Tahoma" panose="020B0604030504040204" pitchFamily="34" charset="0"/>
              </a:rPr>
              <a:t>Dalam PEMERIKSAAN KANTOR untuk menguji kepatuhan, pemeriksa berwenang:</a:t>
            </a:r>
          </a:p>
        </p:txBody>
      </p:sp>
      <p:sp>
        <p:nvSpPr>
          <p:cNvPr id="332805" name="AutoShape 5"/>
          <p:cNvSpPr>
            <a:spLocks noChangeArrowheads="1"/>
          </p:cNvSpPr>
          <p:nvPr/>
        </p:nvSpPr>
        <p:spPr bwMode="auto">
          <a:xfrm>
            <a:off x="8531225" y="836613"/>
            <a:ext cx="504825" cy="287337"/>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a:p>
        </p:txBody>
      </p:sp>
      <p:sp>
        <p:nvSpPr>
          <p:cNvPr id="332806" name="Rectangle 6"/>
          <p:cNvSpPr>
            <a:spLocks noChangeArrowheads="1"/>
          </p:cNvSpPr>
          <p:nvPr/>
        </p:nvSpPr>
        <p:spPr bwMode="auto">
          <a:xfrm>
            <a:off x="71438" y="1127125"/>
            <a:ext cx="8893175" cy="506412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nSpc>
                <a:spcPct val="120000"/>
              </a:lnSpc>
              <a:buFontTx/>
              <a:buAutoNum type="alphaLcPeriod"/>
            </a:pPr>
            <a:r>
              <a:rPr lang="en-US" altLang="en-US" sz="1800" b="1" u="none">
                <a:latin typeface="Courier New" panose="02070309020205020404" pitchFamily="49" charset="0"/>
              </a:rPr>
              <a:t>Memanggil WP untuk datang ke kantor Direktorat Jenderal Pajak dengan menggunakan surat panggilan;</a:t>
            </a:r>
          </a:p>
          <a:p>
            <a:pPr>
              <a:lnSpc>
                <a:spcPct val="120000"/>
              </a:lnSpc>
              <a:buFontTx/>
              <a:buAutoNum type="alphaLcPeriod"/>
            </a:pPr>
            <a:r>
              <a:rPr lang="en-US" altLang="en-US" sz="1800" b="1" u="none">
                <a:latin typeface="Courier New" panose="02070309020205020404" pitchFamily="49" charset="0"/>
              </a:rPr>
              <a:t>Melihat dan/atau meminjam buku atau catatan, dokumen yang menjadi dasar pembukuan atau pencatatan, termasuk data yang dikelola secara elektronik, yang berhubungan dengan penghasilan yang diperoleh, kegiatan usaha, pekerjaan bebas Wajib Pajak, atau objek yang terutang pajak;</a:t>
            </a:r>
          </a:p>
          <a:p>
            <a:pPr>
              <a:lnSpc>
                <a:spcPct val="120000"/>
              </a:lnSpc>
              <a:buFontTx/>
              <a:buAutoNum type="alphaLcPeriod"/>
            </a:pPr>
            <a:r>
              <a:rPr lang="en-US" altLang="en-US" sz="1800" b="1" u="none">
                <a:latin typeface="Courier New" panose="02070309020205020404" pitchFamily="49" charset="0"/>
              </a:rPr>
              <a:t>Meminta kepada WP untuk memberi bantuan guna kelancaran Pemeriksaan;</a:t>
            </a:r>
          </a:p>
          <a:p>
            <a:pPr>
              <a:lnSpc>
                <a:spcPct val="120000"/>
              </a:lnSpc>
              <a:buFontTx/>
              <a:buAutoNum type="alphaLcPeriod"/>
            </a:pPr>
            <a:r>
              <a:rPr lang="en-US" altLang="en-US" sz="1800" b="1" u="none">
                <a:latin typeface="Courier New" panose="02070309020205020404" pitchFamily="49" charset="0"/>
              </a:rPr>
              <a:t>Meminta keterangan lisan dan/atau tertulis dari Wajib Pajak;</a:t>
            </a:r>
          </a:p>
          <a:p>
            <a:pPr>
              <a:lnSpc>
                <a:spcPct val="120000"/>
              </a:lnSpc>
              <a:buFontTx/>
              <a:buAutoNum type="alphaLcPeriod"/>
            </a:pPr>
            <a:r>
              <a:rPr lang="en-US" altLang="en-US" sz="1800" b="1" u="none">
                <a:latin typeface="Courier New" panose="02070309020205020404" pitchFamily="49" charset="0"/>
              </a:rPr>
              <a:t>Meminjam kertas kerja pemeriksaan yang dibuat oleh Akuntan Publik melalui WP; dan</a:t>
            </a:r>
          </a:p>
          <a:p>
            <a:pPr>
              <a:lnSpc>
                <a:spcPct val="120000"/>
              </a:lnSpc>
              <a:buFontTx/>
              <a:buAutoNum type="alphaLcPeriod"/>
            </a:pPr>
            <a:r>
              <a:rPr lang="en-US" altLang="en-US" sz="1800" b="1" u="none">
                <a:latin typeface="Courier New" panose="02070309020205020404" pitchFamily="49" charset="0"/>
              </a:rPr>
              <a:t>Meminta keterangan dan/atau bukti yang diperlukan dari pihak ketiga yang mempunyai hubungan dengan WP yang diperiksa melalui kepala unit pelaksana Pemeriksaan.</a:t>
            </a:r>
          </a:p>
        </p:txBody>
      </p:sp>
      <p:sp>
        <p:nvSpPr>
          <p:cNvPr id="332807" name="plant"/>
          <p:cNvSpPr>
            <a:spLocks noEditPoints="1" noChangeArrowheads="1"/>
          </p:cNvSpPr>
          <p:nvPr/>
        </p:nvSpPr>
        <p:spPr bwMode="auto">
          <a:xfrm>
            <a:off x="8172450" y="44450"/>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32808" name="plant"/>
          <p:cNvSpPr>
            <a:spLocks noEditPoints="1" noChangeArrowheads="1"/>
          </p:cNvSpPr>
          <p:nvPr/>
        </p:nvSpPr>
        <p:spPr bwMode="auto">
          <a:xfrm>
            <a:off x="8388350" y="260350"/>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32809" name="plant"/>
          <p:cNvSpPr>
            <a:spLocks noEditPoints="1" noChangeArrowheads="1"/>
          </p:cNvSpPr>
          <p:nvPr/>
        </p:nvSpPr>
        <p:spPr bwMode="auto">
          <a:xfrm>
            <a:off x="8604250" y="44450"/>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32806"/>
                                        </p:tgtEl>
                                        <p:attrNameLst>
                                          <p:attrName>style.visibility</p:attrName>
                                        </p:attrNameLst>
                                      </p:cBhvr>
                                      <p:to>
                                        <p:strVal val="visible"/>
                                      </p:to>
                                    </p:set>
                                    <p:anim calcmode="lin" valueType="num">
                                      <p:cBhvr>
                                        <p:cTn id="7" dur="500" fill="hold"/>
                                        <p:tgtEl>
                                          <p:spTgt spid="332806"/>
                                        </p:tgtEl>
                                        <p:attrNameLst>
                                          <p:attrName>ppt_w</p:attrName>
                                        </p:attrNameLst>
                                      </p:cBhvr>
                                      <p:tavLst>
                                        <p:tav tm="0">
                                          <p:val>
                                            <p:fltVal val="0"/>
                                          </p:val>
                                        </p:tav>
                                        <p:tav tm="100000">
                                          <p:val>
                                            <p:strVal val="#ppt_w"/>
                                          </p:val>
                                        </p:tav>
                                      </p:tavLst>
                                    </p:anim>
                                    <p:anim calcmode="lin" valueType="num">
                                      <p:cBhvr>
                                        <p:cTn id="8" dur="500" fill="hold"/>
                                        <p:tgtEl>
                                          <p:spTgt spid="33280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0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p:cNvSpPr>
            <a:spLocks noGrp="1" noChangeArrowheads="1"/>
          </p:cNvSpPr>
          <p:nvPr>
            <p:ph type="title"/>
          </p:nvPr>
        </p:nvSpPr>
        <p:spPr>
          <a:xfrm>
            <a:off x="1187450" y="44450"/>
            <a:ext cx="6985000" cy="431800"/>
          </a:xfrm>
          <a:ln w="28575">
            <a:solidFill>
              <a:schemeClr val="accent2"/>
            </a:solidFill>
            <a:miter lim="800000"/>
            <a:headEnd/>
            <a:tailEnd/>
          </a:ln>
        </p:spPr>
        <p:txBody>
          <a:bodyPr/>
          <a:lstStyle/>
          <a:p>
            <a:r>
              <a:rPr lang="en-US" altLang="en-US" sz="2400" b="1">
                <a:latin typeface="Lucida Console" panose="020B0609040504020204" pitchFamily="49" charset="0"/>
              </a:rPr>
              <a:t>KEWAJIBAN WAJIB PAJAK YANG DIPERIKSA</a:t>
            </a:r>
          </a:p>
        </p:txBody>
      </p:sp>
      <p:sp>
        <p:nvSpPr>
          <p:cNvPr id="353284" name="Rectangle 4"/>
          <p:cNvSpPr>
            <a:spLocks noChangeArrowheads="1"/>
          </p:cNvSpPr>
          <p:nvPr/>
        </p:nvSpPr>
        <p:spPr bwMode="auto">
          <a:xfrm>
            <a:off x="2411413" y="549275"/>
            <a:ext cx="4392612" cy="385763"/>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2000" u="none">
                <a:latin typeface="Tahoma" panose="020B0604030504040204" pitchFamily="34" charset="0"/>
              </a:rPr>
              <a:t>Wajib Pajak yang diperiksa wajib:</a:t>
            </a:r>
          </a:p>
        </p:txBody>
      </p:sp>
      <p:sp>
        <p:nvSpPr>
          <p:cNvPr id="353286" name="Rectangle 6"/>
          <p:cNvSpPr>
            <a:spLocks noChangeArrowheads="1"/>
          </p:cNvSpPr>
          <p:nvPr/>
        </p:nvSpPr>
        <p:spPr bwMode="auto">
          <a:xfrm>
            <a:off x="71438" y="1006475"/>
            <a:ext cx="8893175" cy="2339975"/>
          </a:xfrm>
          <a:prstGeom prst="rect">
            <a:avLst/>
          </a:prstGeom>
          <a:solidFill>
            <a:srgbClr val="FFFFCC"/>
          </a:solidFill>
          <a:ln w="19050">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nSpc>
                <a:spcPct val="90000"/>
              </a:lnSpc>
              <a:buFontTx/>
              <a:buAutoNum type="alphaLcPeriod"/>
            </a:pPr>
            <a:r>
              <a:rPr lang="id-ID" altLang="en-US" sz="1800" b="1" u="none">
                <a:latin typeface="Courier New" panose="02070309020205020404" pitchFamily="49" charset="0"/>
              </a:rPr>
              <a:t>memperlihatkan dan/atau meminjamkan buku atau catatan, dokumen yang menjadi dasarnya, dan dokumen lain yang berhubungan dengan penghasilan yang diperoleh, kegiatan usaha, pekerjaan bebas Wajib Pajak, atau objek yang terutang pajak;</a:t>
            </a:r>
            <a:r>
              <a:rPr lang="id-ID" altLang="en-US" sz="1800">
                <a:latin typeface="Courier New" panose="02070309020205020404" pitchFamily="49" charset="0"/>
              </a:rPr>
              <a:t> </a:t>
            </a:r>
            <a:endParaRPr lang="en-US" altLang="en-US" sz="1800">
              <a:latin typeface="Courier New" panose="02070309020205020404" pitchFamily="49" charset="0"/>
            </a:endParaRPr>
          </a:p>
          <a:p>
            <a:pPr>
              <a:lnSpc>
                <a:spcPct val="90000"/>
              </a:lnSpc>
              <a:buFontTx/>
              <a:buAutoNum type="alphaLcPeriod"/>
            </a:pPr>
            <a:r>
              <a:rPr lang="id-ID" altLang="en-US" sz="1800" b="1" u="none">
                <a:latin typeface="Courier New" panose="02070309020205020404" pitchFamily="49" charset="0"/>
              </a:rPr>
              <a:t>memberikan kesempatan untuk memasuki tempat atau ruang yang dipandang perlu dan memberi bantuan guna kelancaran pemeriksaan; dan/atau</a:t>
            </a:r>
            <a:r>
              <a:rPr lang="en-US" altLang="en-US" sz="1800" b="1" u="none">
                <a:latin typeface="Courier New" panose="02070309020205020404" pitchFamily="49" charset="0"/>
              </a:rPr>
              <a:t> </a:t>
            </a:r>
          </a:p>
          <a:p>
            <a:pPr>
              <a:lnSpc>
                <a:spcPct val="90000"/>
              </a:lnSpc>
              <a:buFontTx/>
              <a:buAutoNum type="alphaLcPeriod"/>
            </a:pPr>
            <a:r>
              <a:rPr lang="id-ID" altLang="en-US" sz="1800" b="1" u="none">
                <a:latin typeface="Courier New" panose="02070309020205020404" pitchFamily="49" charset="0"/>
              </a:rPr>
              <a:t>memberikan keterangan lain yang diperlukan.</a:t>
            </a:r>
            <a:endParaRPr lang="en-US" altLang="en-US" sz="1800" b="1" u="none">
              <a:latin typeface="Courier New" panose="02070309020205020404" pitchFamily="49" charset="0"/>
            </a:endParaRPr>
          </a:p>
        </p:txBody>
      </p:sp>
      <p:sp>
        <p:nvSpPr>
          <p:cNvPr id="353290" name="Rectangle 10"/>
          <p:cNvSpPr>
            <a:spLocks noChangeArrowheads="1"/>
          </p:cNvSpPr>
          <p:nvPr/>
        </p:nvSpPr>
        <p:spPr bwMode="auto">
          <a:xfrm>
            <a:off x="107950" y="3381375"/>
            <a:ext cx="8785225" cy="768350"/>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id-ID" altLang="en-US" sz="1800" b="1" u="none"/>
              <a:t>Buku, catatan, dan dokumen, serta data, informasi, dan keterangan lain </a:t>
            </a:r>
            <a:r>
              <a:rPr lang="en-US" altLang="en-US" sz="1800" b="1" u="none"/>
              <a:t>tersebut</a:t>
            </a:r>
            <a:r>
              <a:rPr lang="id-ID" altLang="en-US" sz="1800" b="1" u="none"/>
              <a:t> wajib dipenuhi oleh Wajib Pajak paling lama 1 (satu) bulan sejak permintaan disampaikan.</a:t>
            </a:r>
            <a:r>
              <a:rPr lang="en-US" altLang="en-US" sz="1800" b="1"/>
              <a:t> </a:t>
            </a:r>
          </a:p>
        </p:txBody>
      </p:sp>
      <p:sp>
        <p:nvSpPr>
          <p:cNvPr id="353291" name="Rectangle 11"/>
          <p:cNvSpPr>
            <a:spLocks noChangeArrowheads="1"/>
          </p:cNvSpPr>
          <p:nvPr/>
        </p:nvSpPr>
        <p:spPr bwMode="auto">
          <a:xfrm>
            <a:off x="107950" y="511175"/>
            <a:ext cx="2074863"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sz="2000" u="none">
                <a:latin typeface="Tahoma" panose="020B0604030504040204" pitchFamily="34" charset="0"/>
              </a:rPr>
              <a:t>Pasal 29 UU KUP</a:t>
            </a:r>
          </a:p>
        </p:txBody>
      </p:sp>
      <p:sp>
        <p:nvSpPr>
          <p:cNvPr id="353292" name="Rectangle 12"/>
          <p:cNvSpPr>
            <a:spLocks noChangeArrowheads="1"/>
          </p:cNvSpPr>
          <p:nvPr/>
        </p:nvSpPr>
        <p:spPr bwMode="auto">
          <a:xfrm>
            <a:off x="107950" y="4221163"/>
            <a:ext cx="8856663" cy="98742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id-ID" altLang="en-US" sz="1800" b="1" u="none"/>
              <a:t>Apabila dalam mengungkapkan pembukuan, pencatatan, atau dokumen serta keterangan yang diminta, W</a:t>
            </a:r>
            <a:r>
              <a:rPr lang="en-US" altLang="en-US" sz="1800" b="1" u="none"/>
              <a:t>P</a:t>
            </a:r>
            <a:r>
              <a:rPr lang="id-ID" altLang="en-US" sz="1800" b="1" u="none"/>
              <a:t> terikat oleh suatu kewajiban untuk merahasiakannya, maka kewajiban untuk merahasiakan itu ditiadakan oleh permintaan untuk keperluan pemeriksaan</a:t>
            </a:r>
            <a:r>
              <a:rPr lang="en-US" altLang="en-US" sz="1800" u="none"/>
              <a:t>.</a:t>
            </a:r>
          </a:p>
        </p:txBody>
      </p:sp>
      <p:sp>
        <p:nvSpPr>
          <p:cNvPr id="353293" name="Rectangle 13"/>
          <p:cNvSpPr>
            <a:spLocks noChangeArrowheads="1"/>
          </p:cNvSpPr>
          <p:nvPr/>
        </p:nvSpPr>
        <p:spPr bwMode="auto">
          <a:xfrm>
            <a:off x="177800" y="5300663"/>
            <a:ext cx="8786813" cy="1425575"/>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id-ID" altLang="en-US" sz="1800" b="1" u="none"/>
              <a:t>Dalam hal </a:t>
            </a:r>
            <a:r>
              <a:rPr lang="id-ID" altLang="en-US" sz="1800" b="1"/>
              <a:t>W</a:t>
            </a:r>
            <a:r>
              <a:rPr lang="en-US" altLang="en-US" sz="1800" b="1"/>
              <a:t>P</a:t>
            </a:r>
            <a:r>
              <a:rPr lang="id-ID" altLang="en-US" sz="1800" b="1"/>
              <a:t> orang pribadi yang melakukan kegiatan usaha atau pekerjaan bebas</a:t>
            </a:r>
            <a:r>
              <a:rPr lang="id-ID" altLang="en-US" sz="1800" b="1" u="none"/>
              <a:t> tidak memenuhi ketentuan </a:t>
            </a:r>
            <a:r>
              <a:rPr lang="en-US" altLang="en-US" sz="1800" b="1" u="none"/>
              <a:t>tersebut </a:t>
            </a:r>
            <a:r>
              <a:rPr lang="id-ID" altLang="en-US" sz="1800" b="1" u="none"/>
              <a:t>sehingga tidak dapat dihitung besarnya penghasilan kena pajak, penghasilan kena pajak tersebut dapat dihitung secara jabatan sesuai dengan ketentuan peraturan perundang-undangan perpajakan.</a:t>
            </a:r>
            <a:r>
              <a:rPr lang="en-US" altLang="en-US" sz="1800" b="1"/>
              <a:t> </a:t>
            </a:r>
          </a:p>
        </p:txBody>
      </p:sp>
      <p:sp>
        <p:nvSpPr>
          <p:cNvPr id="353294" name="AutoShape 14"/>
          <p:cNvSpPr>
            <a:spLocks noChangeArrowheads="1"/>
          </p:cNvSpPr>
          <p:nvPr/>
        </p:nvSpPr>
        <p:spPr bwMode="auto">
          <a:xfrm>
            <a:off x="6372225" y="836613"/>
            <a:ext cx="504825" cy="287337"/>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53282"/>
                                        </p:tgtEl>
                                        <p:attrNameLst>
                                          <p:attrName>style.visibility</p:attrName>
                                        </p:attrNameLst>
                                      </p:cBhvr>
                                      <p:to>
                                        <p:strVal val="visible"/>
                                      </p:to>
                                    </p:set>
                                    <p:animEffect transition="in" filter="wipe(down)">
                                      <p:cBhvr>
                                        <p:cTn id="7" dur="500"/>
                                        <p:tgtEl>
                                          <p:spTgt spid="3532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53291"/>
                                        </p:tgtEl>
                                        <p:attrNameLst>
                                          <p:attrName>style.visibility</p:attrName>
                                        </p:attrNameLst>
                                      </p:cBhvr>
                                      <p:to>
                                        <p:strVal val="visible"/>
                                      </p:to>
                                    </p:set>
                                    <p:animEffect transition="in" filter="box(in)">
                                      <p:cBhvr>
                                        <p:cTn id="12" dur="500"/>
                                        <p:tgtEl>
                                          <p:spTgt spid="35329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53284"/>
                                        </p:tgtEl>
                                        <p:attrNameLst>
                                          <p:attrName>style.visibility</p:attrName>
                                        </p:attrNameLst>
                                      </p:cBhvr>
                                      <p:to>
                                        <p:strVal val="visible"/>
                                      </p:to>
                                    </p:set>
                                    <p:animEffect transition="in" filter="wipe(down)">
                                      <p:cBhvr>
                                        <p:cTn id="17" dur="500"/>
                                        <p:tgtEl>
                                          <p:spTgt spid="35328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53294"/>
                                        </p:tgtEl>
                                        <p:attrNameLst>
                                          <p:attrName>style.visibility</p:attrName>
                                        </p:attrNameLst>
                                      </p:cBhvr>
                                      <p:to>
                                        <p:strVal val="visible"/>
                                      </p:to>
                                    </p:set>
                                    <p:animEffect transition="in" filter="wipe(down)">
                                      <p:cBhvr>
                                        <p:cTn id="22" dur="500"/>
                                        <p:tgtEl>
                                          <p:spTgt spid="35329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353286"/>
                                        </p:tgtEl>
                                        <p:attrNameLst>
                                          <p:attrName>style.visibility</p:attrName>
                                        </p:attrNameLst>
                                      </p:cBhvr>
                                      <p:to>
                                        <p:strVal val="visible"/>
                                      </p:to>
                                    </p:set>
                                    <p:anim calcmode="lin" valueType="num">
                                      <p:cBhvr>
                                        <p:cTn id="27" dur="500" fill="hold"/>
                                        <p:tgtEl>
                                          <p:spTgt spid="353286"/>
                                        </p:tgtEl>
                                        <p:attrNameLst>
                                          <p:attrName>ppt_w</p:attrName>
                                        </p:attrNameLst>
                                      </p:cBhvr>
                                      <p:tavLst>
                                        <p:tav tm="0">
                                          <p:val>
                                            <p:fltVal val="0"/>
                                          </p:val>
                                        </p:tav>
                                        <p:tav tm="100000">
                                          <p:val>
                                            <p:strVal val="#ppt_w"/>
                                          </p:val>
                                        </p:tav>
                                      </p:tavLst>
                                    </p:anim>
                                    <p:anim calcmode="lin" valueType="num">
                                      <p:cBhvr>
                                        <p:cTn id="28" dur="500" fill="hold"/>
                                        <p:tgtEl>
                                          <p:spTgt spid="353286"/>
                                        </p:tgtEl>
                                        <p:attrNameLst>
                                          <p:attrName>ppt_h</p:attrName>
                                        </p:attrNameLst>
                                      </p:cBhvr>
                                      <p:tavLst>
                                        <p:tav tm="0">
                                          <p:val>
                                            <p:fltVal val="0"/>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53290"/>
                                        </p:tgtEl>
                                        <p:attrNameLst>
                                          <p:attrName>style.visibility</p:attrName>
                                        </p:attrNameLst>
                                      </p:cBhvr>
                                      <p:to>
                                        <p:strVal val="visible"/>
                                      </p:to>
                                    </p:set>
                                    <p:animEffect transition="in" filter="wipe(down)">
                                      <p:cBhvr>
                                        <p:cTn id="33" dur="500"/>
                                        <p:tgtEl>
                                          <p:spTgt spid="35329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53292"/>
                                        </p:tgtEl>
                                        <p:attrNameLst>
                                          <p:attrName>style.visibility</p:attrName>
                                        </p:attrNameLst>
                                      </p:cBhvr>
                                      <p:to>
                                        <p:strVal val="visible"/>
                                      </p:to>
                                    </p:set>
                                    <p:animEffect transition="in" filter="wipe(down)">
                                      <p:cBhvr>
                                        <p:cTn id="38" dur="500"/>
                                        <p:tgtEl>
                                          <p:spTgt spid="353292"/>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53293"/>
                                        </p:tgtEl>
                                        <p:attrNameLst>
                                          <p:attrName>style.visibility</p:attrName>
                                        </p:attrNameLst>
                                      </p:cBhvr>
                                      <p:to>
                                        <p:strVal val="visible"/>
                                      </p:to>
                                    </p:set>
                                    <p:animEffect transition="in" filter="wipe(down)">
                                      <p:cBhvr>
                                        <p:cTn id="43" dur="500"/>
                                        <p:tgtEl>
                                          <p:spTgt spid="353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2" grpId="0" animBg="1"/>
      <p:bldP spid="353284" grpId="0" animBg="1"/>
      <p:bldP spid="353286" grpId="0" animBg="1"/>
      <p:bldP spid="353290" grpId="0" animBg="1"/>
      <p:bldP spid="353291" grpId="0" animBg="1"/>
      <p:bldP spid="353292" grpId="0" animBg="1"/>
      <p:bldP spid="353293" grpId="0" animBg="1"/>
      <p:bldP spid="353294" grpId="0" animBg="1"/>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1547813" y="115888"/>
            <a:ext cx="5616575" cy="504825"/>
          </a:xfrm>
          <a:ln w="38100">
            <a:solidFill>
              <a:srgbClr val="FF3300"/>
            </a:solidFill>
            <a:miter lim="800000"/>
            <a:headEnd/>
            <a:tailEnd/>
          </a:ln>
        </p:spPr>
        <p:txBody>
          <a:bodyPr/>
          <a:lstStyle/>
          <a:p>
            <a:r>
              <a:rPr lang="en-US" altLang="en-US" sz="2800">
                <a:latin typeface="Tahoma" panose="020B0604030504040204" pitchFamily="34" charset="0"/>
              </a:rPr>
              <a:t>Pemeriksaan untuk tujuan lain</a:t>
            </a:r>
            <a:endParaRPr lang="en-GB" altLang="en-US" sz="2800">
              <a:latin typeface="Tahoma" panose="020B0604030504040204" pitchFamily="34" charset="0"/>
            </a:endParaRPr>
          </a:p>
        </p:txBody>
      </p:sp>
      <p:sp>
        <p:nvSpPr>
          <p:cNvPr id="150531" name="AutoShape 3"/>
          <p:cNvSpPr>
            <a:spLocks noChangeArrowheads="1"/>
          </p:cNvSpPr>
          <p:nvPr/>
        </p:nvSpPr>
        <p:spPr bwMode="auto">
          <a:xfrm>
            <a:off x="3962400" y="685800"/>
            <a:ext cx="609600" cy="457200"/>
          </a:xfrm>
          <a:prstGeom prst="downArrow">
            <a:avLst>
              <a:gd name="adj1" fmla="val 50000"/>
              <a:gd name="adj2" fmla="val 25000"/>
            </a:avLst>
          </a:prstGeom>
          <a:solidFill>
            <a:srgbClr val="FFFF66"/>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0532" name="Rectangle 4"/>
          <p:cNvSpPr>
            <a:spLocks noChangeArrowheads="1"/>
          </p:cNvSpPr>
          <p:nvPr/>
        </p:nvSpPr>
        <p:spPr bwMode="auto">
          <a:xfrm>
            <a:off x="152400" y="1146175"/>
            <a:ext cx="8812213" cy="914400"/>
          </a:xfrm>
          <a:prstGeom prst="rect">
            <a:avLst/>
          </a:prstGeom>
          <a:solidFill>
            <a:srgbClr val="FFFFCC"/>
          </a:solidFill>
          <a:ln w="127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GB" altLang="en-US" sz="1800" u="none">
                <a:solidFill>
                  <a:schemeClr val="tx2"/>
                </a:solidFill>
                <a:latin typeface="Tahoma" panose="020B0604030504040204" pitchFamily="34" charset="0"/>
              </a:rPr>
              <a:t>Ruang lingkup Pemeriksaan untuk tujuan lain dalam rangka melaksanakan ketentuan peraturan perundang-undangan perpajakan dapat meliputi penentuan, pencocokan, atau pengumpulan materi yang berkaitan dengan tujuan pemeriksaan.</a:t>
            </a:r>
          </a:p>
        </p:txBody>
      </p:sp>
      <p:sp>
        <p:nvSpPr>
          <p:cNvPr id="150535" name="Rectangle 7"/>
          <p:cNvSpPr>
            <a:spLocks noChangeArrowheads="1"/>
          </p:cNvSpPr>
          <p:nvPr/>
        </p:nvSpPr>
        <p:spPr bwMode="auto">
          <a:xfrm>
            <a:off x="900113" y="2133600"/>
            <a:ext cx="7467600" cy="381000"/>
          </a:xfrm>
          <a:prstGeom prst="rect">
            <a:avLst/>
          </a:prstGeom>
          <a:noFill/>
          <a:ln w="381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r>
              <a:rPr lang="en-US" altLang="en-US" sz="2000" b="1" u="none">
                <a:solidFill>
                  <a:schemeClr val="tx2"/>
                </a:solidFill>
                <a:latin typeface="Courier New" panose="02070309020205020404" pitchFamily="49" charset="0"/>
              </a:rPr>
              <a:t>Dilakukan dengan kriteria antara lain:</a:t>
            </a:r>
            <a:endParaRPr lang="en-GB" altLang="en-US" sz="2000" b="1" u="none">
              <a:solidFill>
                <a:schemeClr val="tx2"/>
              </a:solidFill>
              <a:latin typeface="Courier New" panose="02070309020205020404" pitchFamily="49" charset="0"/>
            </a:endParaRPr>
          </a:p>
        </p:txBody>
      </p:sp>
      <p:sp>
        <p:nvSpPr>
          <p:cNvPr id="150537" name="Rectangle 9"/>
          <p:cNvSpPr>
            <a:spLocks noChangeArrowheads="1"/>
          </p:cNvSpPr>
          <p:nvPr/>
        </p:nvSpPr>
        <p:spPr bwMode="auto">
          <a:xfrm>
            <a:off x="107950" y="692150"/>
            <a:ext cx="3240088" cy="376238"/>
          </a:xfrm>
          <a:prstGeom prst="rect">
            <a:avLst/>
          </a:prstGeom>
          <a:solidFill>
            <a:srgbClr val="CCEC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latin typeface="Arial Narrow" panose="020B0606020202030204" pitchFamily="34" charset="0"/>
              </a:rPr>
              <a:t>Per. Menkeu No. 199/PMK.03/2007</a:t>
            </a:r>
          </a:p>
        </p:txBody>
      </p:sp>
      <p:sp>
        <p:nvSpPr>
          <p:cNvPr id="150538" name="Rectangle 10"/>
          <p:cNvSpPr>
            <a:spLocks noChangeArrowheads="1"/>
          </p:cNvSpPr>
          <p:nvPr/>
        </p:nvSpPr>
        <p:spPr bwMode="auto">
          <a:xfrm>
            <a:off x="174625" y="2492375"/>
            <a:ext cx="8789988" cy="432435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nSpc>
                <a:spcPct val="110000"/>
              </a:lnSpc>
              <a:buFontTx/>
              <a:buAutoNum type="alphaLcPeriod"/>
            </a:pPr>
            <a:r>
              <a:rPr lang="en-US" altLang="en-US" sz="1800" u="none">
                <a:solidFill>
                  <a:schemeClr val="tx2"/>
                </a:solidFill>
                <a:latin typeface="Tahoma" panose="020B0604030504040204" pitchFamily="34" charset="0"/>
              </a:rPr>
              <a:t>pemberian NPWP secara jabatan;</a:t>
            </a:r>
          </a:p>
          <a:p>
            <a:pPr>
              <a:lnSpc>
                <a:spcPct val="110000"/>
              </a:lnSpc>
              <a:buFontTx/>
              <a:buAutoNum type="alphaLcPeriod"/>
            </a:pPr>
            <a:r>
              <a:rPr lang="en-US" altLang="en-US" sz="1800" u="none">
                <a:solidFill>
                  <a:schemeClr val="tx2"/>
                </a:solidFill>
                <a:latin typeface="Tahoma" panose="020B0604030504040204" pitchFamily="34" charset="0"/>
              </a:rPr>
              <a:t>Penghapusan NPWP;</a:t>
            </a:r>
          </a:p>
          <a:p>
            <a:pPr>
              <a:lnSpc>
                <a:spcPct val="110000"/>
              </a:lnSpc>
              <a:buFontTx/>
              <a:buAutoNum type="alphaLcPeriod"/>
            </a:pPr>
            <a:r>
              <a:rPr lang="en-US" altLang="en-US" sz="1800" u="none">
                <a:solidFill>
                  <a:schemeClr val="tx2"/>
                </a:solidFill>
                <a:latin typeface="Tahoma" panose="020B0604030504040204" pitchFamily="34" charset="0"/>
              </a:rPr>
              <a:t>Pengukuhan atau pencabutan pengukuhan PKP;</a:t>
            </a:r>
          </a:p>
          <a:p>
            <a:pPr>
              <a:lnSpc>
                <a:spcPct val="110000"/>
              </a:lnSpc>
              <a:buFontTx/>
              <a:buAutoNum type="alphaLcPeriod"/>
            </a:pPr>
            <a:r>
              <a:rPr lang="en-US" altLang="en-US" sz="1800" u="none">
                <a:solidFill>
                  <a:schemeClr val="tx2"/>
                </a:solidFill>
                <a:latin typeface="Tahoma" panose="020B0604030504040204" pitchFamily="34" charset="0"/>
              </a:rPr>
              <a:t>WP mengajukan keberatan;</a:t>
            </a:r>
          </a:p>
          <a:p>
            <a:pPr>
              <a:lnSpc>
                <a:spcPct val="110000"/>
              </a:lnSpc>
              <a:buFontTx/>
              <a:buAutoNum type="alphaLcPeriod"/>
            </a:pPr>
            <a:r>
              <a:rPr lang="en-US" altLang="en-US" sz="1800" u="none">
                <a:solidFill>
                  <a:schemeClr val="tx2"/>
                </a:solidFill>
                <a:latin typeface="Tahoma" panose="020B0604030504040204" pitchFamily="34" charset="0"/>
              </a:rPr>
              <a:t>Pengumpulan bahan guna penyusunan Norma Penghitungan Penghasilan Neto;</a:t>
            </a:r>
          </a:p>
          <a:p>
            <a:pPr>
              <a:lnSpc>
                <a:spcPct val="110000"/>
              </a:lnSpc>
              <a:buFontTx/>
              <a:buAutoNum type="alphaLcPeriod"/>
            </a:pPr>
            <a:r>
              <a:rPr lang="en-US" altLang="en-US" sz="1800" u="none">
                <a:solidFill>
                  <a:schemeClr val="tx2"/>
                </a:solidFill>
                <a:latin typeface="Tahoma" panose="020B0604030504040204" pitchFamily="34" charset="0"/>
              </a:rPr>
              <a:t>Pencocokan data dan/atau alat keterangan;</a:t>
            </a:r>
          </a:p>
          <a:p>
            <a:pPr>
              <a:lnSpc>
                <a:spcPct val="110000"/>
              </a:lnSpc>
              <a:buFontTx/>
              <a:buAutoNum type="alphaLcPeriod"/>
            </a:pPr>
            <a:r>
              <a:rPr lang="en-US" altLang="en-US" sz="1800" u="none">
                <a:solidFill>
                  <a:schemeClr val="tx2"/>
                </a:solidFill>
                <a:latin typeface="Tahoma" panose="020B0604030504040204" pitchFamily="34" charset="0"/>
              </a:rPr>
              <a:t>Penentuan WP berlokasi di daerah terpencil;</a:t>
            </a:r>
          </a:p>
          <a:p>
            <a:pPr>
              <a:lnSpc>
                <a:spcPct val="110000"/>
              </a:lnSpc>
              <a:buFontTx/>
              <a:buAutoNum type="alphaLcPeriod"/>
            </a:pPr>
            <a:r>
              <a:rPr lang="en-US" altLang="en-US" sz="1800" u="none">
                <a:solidFill>
                  <a:schemeClr val="tx2"/>
                </a:solidFill>
                <a:latin typeface="Tahoma" panose="020B0604030504040204" pitchFamily="34" charset="0"/>
              </a:rPr>
              <a:t>Penentuan satu atau lebih tempat terutang PPN;</a:t>
            </a:r>
          </a:p>
          <a:p>
            <a:pPr>
              <a:lnSpc>
                <a:spcPct val="110000"/>
              </a:lnSpc>
              <a:buFontTx/>
              <a:buAutoNum type="alphaLcPeriod"/>
            </a:pPr>
            <a:r>
              <a:rPr lang="en-US" altLang="en-US" sz="1800" u="none">
                <a:solidFill>
                  <a:schemeClr val="tx2"/>
                </a:solidFill>
                <a:latin typeface="Tahoma" panose="020B0604030504040204" pitchFamily="34" charset="0"/>
              </a:rPr>
              <a:t>Pemeriksaan dalam rangka penagihan pajak;</a:t>
            </a:r>
          </a:p>
          <a:p>
            <a:pPr>
              <a:lnSpc>
                <a:spcPct val="110000"/>
              </a:lnSpc>
              <a:buFontTx/>
              <a:buAutoNum type="alphaLcPeriod"/>
            </a:pPr>
            <a:r>
              <a:rPr lang="en-US" altLang="en-US" sz="1800" u="none">
                <a:solidFill>
                  <a:schemeClr val="tx2"/>
                </a:solidFill>
                <a:latin typeface="Tahoma" panose="020B0604030504040204" pitchFamily="34" charset="0"/>
              </a:rPr>
              <a:t>Penentuan saat produksi dimulai atau memperpanjang jangka waktu kompensasi kerugian sehubungan dengan pemberian fasilitas perpajakan; dan/ atau</a:t>
            </a:r>
          </a:p>
          <a:p>
            <a:pPr>
              <a:lnSpc>
                <a:spcPct val="110000"/>
              </a:lnSpc>
              <a:buFontTx/>
              <a:buAutoNum type="alphaLcPeriod"/>
            </a:pPr>
            <a:r>
              <a:rPr lang="en-US" altLang="en-US" sz="1800" u="none">
                <a:solidFill>
                  <a:schemeClr val="tx2"/>
                </a:solidFill>
                <a:latin typeface="Tahoma" panose="020B0604030504040204" pitchFamily="34" charset="0"/>
              </a:rPr>
              <a:t>Memenuhi permintaan informasi dari negara mitra Perjanjian Penghindaran Pajak Berganda.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iterate type="wd">
                                    <p:tmPct val="100000"/>
                                  </p:iterate>
                                  <p:childTnLst>
                                    <p:set>
                                      <p:cBhvr>
                                        <p:cTn id="6" dur="1" fill="hold">
                                          <p:stCondLst>
                                            <p:cond delay="0"/>
                                          </p:stCondLst>
                                        </p:cTn>
                                        <p:tgtEl>
                                          <p:spTgt spid="150530"/>
                                        </p:tgtEl>
                                        <p:attrNameLst>
                                          <p:attrName>style.visibility</p:attrName>
                                        </p:attrNameLst>
                                      </p:cBhvr>
                                      <p:to>
                                        <p:strVal val="visible"/>
                                      </p:to>
                                    </p:set>
                                    <p:animEffect transition="in" filter="checkerboard(down)">
                                      <p:cBhvr>
                                        <p:cTn id="7" dur="300"/>
                                        <p:tgtEl>
                                          <p:spTgt spid="150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50537"/>
                                        </p:tgtEl>
                                        <p:attrNameLst>
                                          <p:attrName>style.visibility</p:attrName>
                                        </p:attrNameLst>
                                      </p:cBhvr>
                                      <p:to>
                                        <p:strVal val="visible"/>
                                      </p:to>
                                    </p:set>
                                    <p:animEffect transition="in" filter="checkerboard(across)">
                                      <p:cBhvr>
                                        <p:cTn id="12" dur="500"/>
                                        <p:tgtEl>
                                          <p:spTgt spid="15053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0531"/>
                                        </p:tgtEl>
                                        <p:attrNameLst>
                                          <p:attrName>style.visibility</p:attrName>
                                        </p:attrNameLst>
                                      </p:cBhvr>
                                      <p:to>
                                        <p:strVal val="visible"/>
                                      </p:to>
                                    </p:set>
                                    <p:animEffect transition="in" filter="wipe(down)">
                                      <p:cBhvr>
                                        <p:cTn id="17" dur="500"/>
                                        <p:tgtEl>
                                          <p:spTgt spid="1505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0532"/>
                                        </p:tgtEl>
                                        <p:attrNameLst>
                                          <p:attrName>style.visibility</p:attrName>
                                        </p:attrNameLst>
                                      </p:cBhvr>
                                      <p:to>
                                        <p:strVal val="visible"/>
                                      </p:to>
                                    </p:set>
                                    <p:animEffect transition="in" filter="wipe(down)">
                                      <p:cBhvr>
                                        <p:cTn id="22" dur="500"/>
                                        <p:tgtEl>
                                          <p:spTgt spid="15053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50535"/>
                                        </p:tgtEl>
                                        <p:attrNameLst>
                                          <p:attrName>style.visibility</p:attrName>
                                        </p:attrNameLst>
                                      </p:cBhvr>
                                      <p:to>
                                        <p:strVal val="visible"/>
                                      </p:to>
                                    </p:set>
                                    <p:animEffect transition="in" filter="checkerboard(across)">
                                      <p:cBhvr>
                                        <p:cTn id="27" dur="500"/>
                                        <p:tgtEl>
                                          <p:spTgt spid="15053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3" presetClass="entr" presetSubtype="16" fill="hold" grpId="0" nodeType="clickEffect">
                                  <p:stCondLst>
                                    <p:cond delay="0"/>
                                  </p:stCondLst>
                                  <p:childTnLst>
                                    <p:set>
                                      <p:cBhvr>
                                        <p:cTn id="31" dur="1" fill="hold">
                                          <p:stCondLst>
                                            <p:cond delay="0"/>
                                          </p:stCondLst>
                                        </p:cTn>
                                        <p:tgtEl>
                                          <p:spTgt spid="150538"/>
                                        </p:tgtEl>
                                        <p:attrNameLst>
                                          <p:attrName>style.visibility</p:attrName>
                                        </p:attrNameLst>
                                      </p:cBhvr>
                                      <p:to>
                                        <p:strVal val="visible"/>
                                      </p:to>
                                    </p:set>
                                    <p:anim calcmode="lin" valueType="num">
                                      <p:cBhvr>
                                        <p:cTn id="32" dur="500" fill="hold"/>
                                        <p:tgtEl>
                                          <p:spTgt spid="150538"/>
                                        </p:tgtEl>
                                        <p:attrNameLst>
                                          <p:attrName>ppt_w</p:attrName>
                                        </p:attrNameLst>
                                      </p:cBhvr>
                                      <p:tavLst>
                                        <p:tav tm="0">
                                          <p:val>
                                            <p:fltVal val="0"/>
                                          </p:val>
                                        </p:tav>
                                        <p:tav tm="100000">
                                          <p:val>
                                            <p:strVal val="#ppt_w"/>
                                          </p:val>
                                        </p:tav>
                                      </p:tavLst>
                                    </p:anim>
                                    <p:anim calcmode="lin" valueType="num">
                                      <p:cBhvr>
                                        <p:cTn id="33" dur="500" fill="hold"/>
                                        <p:tgtEl>
                                          <p:spTgt spid="15053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0" grpId="0" animBg="1" autoUpdateAnimBg="0"/>
      <p:bldP spid="150531" grpId="0" animBg="1"/>
      <p:bldP spid="150532" grpId="0" animBg="1"/>
      <p:bldP spid="150535" grpId="0" animBg="1"/>
      <p:bldP spid="150537" grpId="0" animBg="1"/>
      <p:bldP spid="150538"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152400" y="2286000"/>
            <a:ext cx="2895600" cy="2057400"/>
          </a:xfrm>
          <a:solidFill>
            <a:srgbClr val="FFFF66"/>
          </a:solidFill>
          <a:ln w="28575">
            <a:solidFill>
              <a:srgbClr val="008000"/>
            </a:solidFill>
            <a:miter lim="800000"/>
            <a:headEnd/>
            <a:tailEnd/>
          </a:ln>
        </p:spPr>
        <p:txBody>
          <a:bodyPr/>
          <a:lstStyle/>
          <a:p>
            <a:r>
              <a:rPr lang="en-GB" altLang="en-US" sz="2400" b="1">
                <a:latin typeface="Courier New" panose="02070309020205020404" pitchFamily="49" charset="0"/>
              </a:rPr>
              <a:t>Produk pemeriksaan untuk tujuan </a:t>
            </a:r>
            <a:r>
              <a:rPr lang="en-US" altLang="en-US" sz="2400" b="1">
                <a:solidFill>
                  <a:schemeClr val="tx1"/>
                </a:solidFill>
                <a:latin typeface="Courier New" panose="02070309020205020404" pitchFamily="49" charset="0"/>
              </a:rPr>
              <a:t>menguji kepatuhan</a:t>
            </a:r>
            <a:r>
              <a:rPr lang="en-GB" altLang="en-US" sz="2800" b="1">
                <a:latin typeface="Tahoma" panose="020B0604030504040204" pitchFamily="34" charset="0"/>
              </a:rPr>
              <a:t> </a:t>
            </a:r>
          </a:p>
        </p:txBody>
      </p:sp>
      <p:sp>
        <p:nvSpPr>
          <p:cNvPr id="157699" name="Rectangle 3"/>
          <p:cNvSpPr>
            <a:spLocks noChangeArrowheads="1"/>
          </p:cNvSpPr>
          <p:nvPr/>
        </p:nvSpPr>
        <p:spPr bwMode="auto">
          <a:xfrm>
            <a:off x="3810000" y="533400"/>
            <a:ext cx="1676400" cy="533400"/>
          </a:xfrm>
          <a:prstGeom prst="rect">
            <a:avLst/>
          </a:prstGeom>
          <a:solidFill>
            <a:srgbClr val="FFCCFF"/>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200" b="1" u="none">
                <a:solidFill>
                  <a:schemeClr val="tx2"/>
                </a:solidFill>
                <a:latin typeface="Tahoma" panose="020B0604030504040204" pitchFamily="34" charset="0"/>
              </a:rPr>
              <a:t>SKPKB</a:t>
            </a:r>
            <a:endParaRPr lang="en-GB" altLang="en-US" sz="3200" b="1" u="none">
              <a:solidFill>
                <a:schemeClr val="tx2"/>
              </a:solidFill>
              <a:latin typeface="Tahoma" panose="020B0604030504040204" pitchFamily="34" charset="0"/>
            </a:endParaRPr>
          </a:p>
        </p:txBody>
      </p:sp>
      <p:sp>
        <p:nvSpPr>
          <p:cNvPr id="157700" name="Rectangle 4"/>
          <p:cNvSpPr>
            <a:spLocks noChangeArrowheads="1"/>
          </p:cNvSpPr>
          <p:nvPr/>
        </p:nvSpPr>
        <p:spPr bwMode="auto">
          <a:xfrm>
            <a:off x="6172200" y="228600"/>
            <a:ext cx="1905000" cy="12192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u="none">
                <a:solidFill>
                  <a:schemeClr val="tx2"/>
                </a:solidFill>
                <a:latin typeface="Tahoma" panose="020B0604030504040204" pitchFamily="34" charset="0"/>
              </a:rPr>
              <a:t>Pokok Pajak</a:t>
            </a:r>
          </a:p>
          <a:p>
            <a:pPr algn="ctr"/>
            <a:r>
              <a:rPr lang="en-US" altLang="en-US" sz="3200" b="1" u="none">
                <a:solidFill>
                  <a:schemeClr val="tx2"/>
                </a:solidFill>
                <a:latin typeface="Tahoma" panose="020B0604030504040204" pitchFamily="34" charset="0"/>
              </a:rPr>
              <a:t>&gt;</a:t>
            </a:r>
          </a:p>
          <a:p>
            <a:pPr algn="ctr"/>
            <a:r>
              <a:rPr lang="en-US" altLang="en-US" u="none">
                <a:solidFill>
                  <a:schemeClr val="tx2"/>
                </a:solidFill>
                <a:latin typeface="Tahoma" panose="020B0604030504040204" pitchFamily="34" charset="0"/>
              </a:rPr>
              <a:t>Kredit Pajak</a:t>
            </a:r>
            <a:endParaRPr lang="en-GB" altLang="en-US" u="none">
              <a:solidFill>
                <a:schemeClr val="tx2"/>
              </a:solidFill>
              <a:latin typeface="Tahoma" panose="020B0604030504040204" pitchFamily="34" charset="0"/>
            </a:endParaRPr>
          </a:p>
        </p:txBody>
      </p:sp>
      <p:sp>
        <p:nvSpPr>
          <p:cNvPr id="157701" name="Rectangle 5"/>
          <p:cNvSpPr>
            <a:spLocks noChangeArrowheads="1"/>
          </p:cNvSpPr>
          <p:nvPr/>
        </p:nvSpPr>
        <p:spPr bwMode="auto">
          <a:xfrm>
            <a:off x="3810000" y="1905000"/>
            <a:ext cx="1676400" cy="533400"/>
          </a:xfrm>
          <a:prstGeom prst="rect">
            <a:avLst/>
          </a:prstGeom>
          <a:solidFill>
            <a:srgbClr val="FFCCFF"/>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200" b="1" u="none">
                <a:solidFill>
                  <a:schemeClr val="tx2"/>
                </a:solidFill>
                <a:latin typeface="Tahoma" panose="020B0604030504040204" pitchFamily="34" charset="0"/>
              </a:rPr>
              <a:t>SKPLB</a:t>
            </a:r>
            <a:endParaRPr lang="en-GB" altLang="en-US" sz="3200" b="1" u="none">
              <a:solidFill>
                <a:schemeClr val="tx2"/>
              </a:solidFill>
              <a:latin typeface="Tahoma" panose="020B0604030504040204" pitchFamily="34" charset="0"/>
            </a:endParaRPr>
          </a:p>
        </p:txBody>
      </p:sp>
      <p:sp>
        <p:nvSpPr>
          <p:cNvPr id="157702" name="Rectangle 6"/>
          <p:cNvSpPr>
            <a:spLocks noChangeArrowheads="1"/>
          </p:cNvSpPr>
          <p:nvPr/>
        </p:nvSpPr>
        <p:spPr bwMode="auto">
          <a:xfrm>
            <a:off x="6172200" y="1524000"/>
            <a:ext cx="1905000" cy="12192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u="none">
                <a:solidFill>
                  <a:schemeClr val="tx2"/>
                </a:solidFill>
                <a:latin typeface="Tahoma" panose="020B0604030504040204" pitchFamily="34" charset="0"/>
              </a:rPr>
              <a:t>Pokok Pajak</a:t>
            </a:r>
          </a:p>
          <a:p>
            <a:pPr algn="ctr"/>
            <a:r>
              <a:rPr lang="en-US" altLang="en-US" sz="3200" b="1" u="none">
                <a:solidFill>
                  <a:schemeClr val="tx2"/>
                </a:solidFill>
                <a:latin typeface="Tahoma" panose="020B0604030504040204" pitchFamily="34" charset="0"/>
              </a:rPr>
              <a:t>&lt;</a:t>
            </a:r>
          </a:p>
          <a:p>
            <a:pPr algn="ctr"/>
            <a:r>
              <a:rPr lang="en-US" altLang="en-US" u="none">
                <a:solidFill>
                  <a:schemeClr val="tx2"/>
                </a:solidFill>
                <a:latin typeface="Tahoma" panose="020B0604030504040204" pitchFamily="34" charset="0"/>
              </a:rPr>
              <a:t>Kredit Pajak</a:t>
            </a:r>
            <a:endParaRPr lang="en-GB" altLang="en-US" u="none">
              <a:solidFill>
                <a:schemeClr val="tx2"/>
              </a:solidFill>
              <a:latin typeface="Tahoma" panose="020B0604030504040204" pitchFamily="34" charset="0"/>
            </a:endParaRPr>
          </a:p>
        </p:txBody>
      </p:sp>
      <p:sp>
        <p:nvSpPr>
          <p:cNvPr id="157703" name="Rectangle 7"/>
          <p:cNvSpPr>
            <a:spLocks noChangeArrowheads="1"/>
          </p:cNvSpPr>
          <p:nvPr/>
        </p:nvSpPr>
        <p:spPr bwMode="auto">
          <a:xfrm>
            <a:off x="3810000" y="3124200"/>
            <a:ext cx="1676400" cy="533400"/>
          </a:xfrm>
          <a:prstGeom prst="rect">
            <a:avLst/>
          </a:prstGeom>
          <a:solidFill>
            <a:srgbClr val="FFCCFF"/>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200" b="1" u="none">
                <a:solidFill>
                  <a:schemeClr val="tx2"/>
                </a:solidFill>
                <a:latin typeface="Tahoma" panose="020B0604030504040204" pitchFamily="34" charset="0"/>
              </a:rPr>
              <a:t>SKPN</a:t>
            </a:r>
            <a:endParaRPr lang="en-GB" altLang="en-US" sz="3200" b="1" u="none">
              <a:solidFill>
                <a:schemeClr val="tx2"/>
              </a:solidFill>
              <a:latin typeface="Tahoma" panose="020B0604030504040204" pitchFamily="34" charset="0"/>
            </a:endParaRPr>
          </a:p>
        </p:txBody>
      </p:sp>
      <p:sp>
        <p:nvSpPr>
          <p:cNvPr id="157704" name="Rectangle 8"/>
          <p:cNvSpPr>
            <a:spLocks noChangeArrowheads="1"/>
          </p:cNvSpPr>
          <p:nvPr/>
        </p:nvSpPr>
        <p:spPr bwMode="auto">
          <a:xfrm>
            <a:off x="6172200" y="2819400"/>
            <a:ext cx="1905000" cy="12192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u="none">
                <a:solidFill>
                  <a:schemeClr val="tx2"/>
                </a:solidFill>
                <a:latin typeface="Tahoma" panose="020B0604030504040204" pitchFamily="34" charset="0"/>
              </a:rPr>
              <a:t>Pokok Pajak</a:t>
            </a:r>
          </a:p>
          <a:p>
            <a:pPr algn="ctr"/>
            <a:r>
              <a:rPr lang="en-US" altLang="en-US" sz="3200" b="1" u="none">
                <a:solidFill>
                  <a:schemeClr val="tx2"/>
                </a:solidFill>
                <a:latin typeface="Tahoma" panose="020B0604030504040204" pitchFamily="34" charset="0"/>
              </a:rPr>
              <a:t>=</a:t>
            </a:r>
          </a:p>
          <a:p>
            <a:pPr algn="ctr"/>
            <a:r>
              <a:rPr lang="en-US" altLang="en-US" u="none">
                <a:solidFill>
                  <a:schemeClr val="tx2"/>
                </a:solidFill>
                <a:latin typeface="Tahoma" panose="020B0604030504040204" pitchFamily="34" charset="0"/>
              </a:rPr>
              <a:t>Kredit Pajak</a:t>
            </a:r>
            <a:endParaRPr lang="en-GB" altLang="en-US" u="none">
              <a:solidFill>
                <a:schemeClr val="tx2"/>
              </a:solidFill>
              <a:latin typeface="Tahoma" panose="020B0604030504040204" pitchFamily="34" charset="0"/>
            </a:endParaRPr>
          </a:p>
        </p:txBody>
      </p:sp>
      <p:sp>
        <p:nvSpPr>
          <p:cNvPr id="157705" name="Rectangle 9"/>
          <p:cNvSpPr>
            <a:spLocks noChangeArrowheads="1"/>
          </p:cNvSpPr>
          <p:nvPr/>
        </p:nvSpPr>
        <p:spPr bwMode="auto">
          <a:xfrm>
            <a:off x="3886200" y="4495800"/>
            <a:ext cx="1752600" cy="533400"/>
          </a:xfrm>
          <a:prstGeom prst="rect">
            <a:avLst/>
          </a:prstGeom>
          <a:solidFill>
            <a:srgbClr val="FFCCFF"/>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200" u="none">
                <a:solidFill>
                  <a:schemeClr val="tx2"/>
                </a:solidFill>
                <a:latin typeface="Tahoma" panose="020B0604030504040204" pitchFamily="34" charset="0"/>
              </a:rPr>
              <a:t>SKPKBT</a:t>
            </a:r>
            <a:endParaRPr lang="en-GB" altLang="en-US" sz="3200" u="none">
              <a:solidFill>
                <a:schemeClr val="tx2"/>
              </a:solidFill>
              <a:latin typeface="Tahoma" panose="020B0604030504040204" pitchFamily="34" charset="0"/>
            </a:endParaRPr>
          </a:p>
        </p:txBody>
      </p:sp>
      <p:sp>
        <p:nvSpPr>
          <p:cNvPr id="157706" name="Rectangle 10"/>
          <p:cNvSpPr>
            <a:spLocks noChangeArrowheads="1"/>
          </p:cNvSpPr>
          <p:nvPr/>
        </p:nvSpPr>
        <p:spPr bwMode="auto">
          <a:xfrm>
            <a:off x="6172200" y="4114800"/>
            <a:ext cx="1905000" cy="12192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u="none">
                <a:solidFill>
                  <a:schemeClr val="tx2"/>
                </a:solidFill>
                <a:latin typeface="Tahoma" panose="020B0604030504040204" pitchFamily="34" charset="0"/>
              </a:rPr>
              <a:t>Ada data baru &amp; utang pajak</a:t>
            </a:r>
            <a:endParaRPr lang="en-GB" altLang="en-US" u="none">
              <a:solidFill>
                <a:schemeClr val="tx2"/>
              </a:solidFill>
              <a:latin typeface="Tahoma" panose="020B0604030504040204" pitchFamily="34" charset="0"/>
            </a:endParaRPr>
          </a:p>
        </p:txBody>
      </p:sp>
      <p:sp>
        <p:nvSpPr>
          <p:cNvPr id="157707" name="Rectangle 11"/>
          <p:cNvSpPr>
            <a:spLocks noChangeArrowheads="1"/>
          </p:cNvSpPr>
          <p:nvPr/>
        </p:nvSpPr>
        <p:spPr bwMode="auto">
          <a:xfrm>
            <a:off x="3810000" y="5410200"/>
            <a:ext cx="1676400" cy="533400"/>
          </a:xfrm>
          <a:prstGeom prst="rect">
            <a:avLst/>
          </a:prstGeom>
          <a:solidFill>
            <a:srgbClr val="99FFCC"/>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200" b="1" u="none">
                <a:solidFill>
                  <a:schemeClr val="tx2"/>
                </a:solidFill>
                <a:latin typeface="Tahoma" panose="020B0604030504040204" pitchFamily="34" charset="0"/>
              </a:rPr>
              <a:t>STP</a:t>
            </a:r>
            <a:endParaRPr lang="en-GB" altLang="en-US" sz="3200" b="1" u="none">
              <a:solidFill>
                <a:schemeClr val="tx2"/>
              </a:solidFill>
              <a:latin typeface="Tahoma" panose="020B0604030504040204" pitchFamily="34" charset="0"/>
            </a:endParaRPr>
          </a:p>
        </p:txBody>
      </p:sp>
      <p:sp>
        <p:nvSpPr>
          <p:cNvPr id="157708" name="Rectangle 12"/>
          <p:cNvSpPr>
            <a:spLocks noChangeArrowheads="1"/>
          </p:cNvSpPr>
          <p:nvPr/>
        </p:nvSpPr>
        <p:spPr bwMode="auto">
          <a:xfrm>
            <a:off x="6172200" y="5410200"/>
            <a:ext cx="2209800" cy="5334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u="none">
                <a:solidFill>
                  <a:schemeClr val="tx2"/>
                </a:solidFill>
                <a:latin typeface="Tahoma" panose="020B0604030504040204" pitchFamily="34" charset="0"/>
              </a:rPr>
              <a:t>Sanksi adm.</a:t>
            </a:r>
            <a:endParaRPr lang="en-GB" altLang="en-US" u="none">
              <a:solidFill>
                <a:schemeClr val="tx2"/>
              </a:solidFill>
              <a:latin typeface="Tahoma" panose="020B0604030504040204" pitchFamily="34" charset="0"/>
            </a:endParaRPr>
          </a:p>
        </p:txBody>
      </p:sp>
      <p:sp>
        <p:nvSpPr>
          <p:cNvPr id="157709" name="Rectangle 13"/>
          <p:cNvSpPr>
            <a:spLocks noChangeArrowheads="1"/>
          </p:cNvSpPr>
          <p:nvPr/>
        </p:nvSpPr>
        <p:spPr bwMode="auto">
          <a:xfrm>
            <a:off x="3810000" y="6096000"/>
            <a:ext cx="4419600" cy="533400"/>
          </a:xfrm>
          <a:prstGeom prst="rect">
            <a:avLst/>
          </a:prstGeom>
          <a:solidFill>
            <a:schemeClr val="hlink"/>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b="1" u="none">
                <a:solidFill>
                  <a:schemeClr val="tx2"/>
                </a:solidFill>
                <a:latin typeface="Tahoma" panose="020B0604030504040204" pitchFamily="34" charset="0"/>
              </a:rPr>
              <a:t>BUKTI PERMULAAN</a:t>
            </a:r>
            <a:endParaRPr lang="en-GB" altLang="en-US" b="1" u="none">
              <a:solidFill>
                <a:schemeClr val="tx2"/>
              </a:solidFill>
              <a:latin typeface="Tahoma" panose="020B0604030504040204" pitchFamily="34" charset="0"/>
            </a:endParaRPr>
          </a:p>
        </p:txBody>
      </p:sp>
      <p:sp>
        <p:nvSpPr>
          <p:cNvPr id="157710" name="Line 14"/>
          <p:cNvSpPr>
            <a:spLocks noChangeShapeType="1"/>
          </p:cNvSpPr>
          <p:nvPr/>
        </p:nvSpPr>
        <p:spPr bwMode="auto">
          <a:xfrm flipV="1">
            <a:off x="3124200" y="990600"/>
            <a:ext cx="533400" cy="20574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7711" name="Line 15"/>
          <p:cNvSpPr>
            <a:spLocks noChangeShapeType="1"/>
          </p:cNvSpPr>
          <p:nvPr/>
        </p:nvSpPr>
        <p:spPr bwMode="auto">
          <a:xfrm flipV="1">
            <a:off x="3124200" y="2209800"/>
            <a:ext cx="609600" cy="9144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7712" name="Line 16"/>
          <p:cNvSpPr>
            <a:spLocks noChangeShapeType="1"/>
          </p:cNvSpPr>
          <p:nvPr/>
        </p:nvSpPr>
        <p:spPr bwMode="auto">
          <a:xfrm>
            <a:off x="3124200" y="3124200"/>
            <a:ext cx="533400" cy="3810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7713" name="Line 17"/>
          <p:cNvSpPr>
            <a:spLocks noChangeShapeType="1"/>
          </p:cNvSpPr>
          <p:nvPr/>
        </p:nvSpPr>
        <p:spPr bwMode="auto">
          <a:xfrm>
            <a:off x="3124200" y="3200400"/>
            <a:ext cx="609600" cy="16002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7714" name="Line 18"/>
          <p:cNvSpPr>
            <a:spLocks noChangeShapeType="1"/>
          </p:cNvSpPr>
          <p:nvPr/>
        </p:nvSpPr>
        <p:spPr bwMode="auto">
          <a:xfrm>
            <a:off x="3124200" y="3276600"/>
            <a:ext cx="609600" cy="23622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7715" name="Line 19"/>
          <p:cNvSpPr>
            <a:spLocks noChangeShapeType="1"/>
          </p:cNvSpPr>
          <p:nvPr/>
        </p:nvSpPr>
        <p:spPr bwMode="auto">
          <a:xfrm>
            <a:off x="3124200" y="3352800"/>
            <a:ext cx="533400" cy="29718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7716" name="AutoShape 20"/>
          <p:cNvSpPr>
            <a:spLocks noChangeArrowheads="1"/>
          </p:cNvSpPr>
          <p:nvPr/>
        </p:nvSpPr>
        <p:spPr bwMode="auto">
          <a:xfrm>
            <a:off x="5562600" y="609600"/>
            <a:ext cx="457200" cy="381000"/>
          </a:xfrm>
          <a:prstGeom prst="rightArrow">
            <a:avLst>
              <a:gd name="adj1" fmla="val 50000"/>
              <a:gd name="adj2" fmla="val 3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u="none">
              <a:latin typeface="Tahoma" panose="020B0604030504040204" pitchFamily="34" charset="0"/>
            </a:endParaRPr>
          </a:p>
        </p:txBody>
      </p:sp>
      <p:sp>
        <p:nvSpPr>
          <p:cNvPr id="157717" name="AutoShape 21"/>
          <p:cNvSpPr>
            <a:spLocks noChangeArrowheads="1"/>
          </p:cNvSpPr>
          <p:nvPr/>
        </p:nvSpPr>
        <p:spPr bwMode="auto">
          <a:xfrm>
            <a:off x="5562600" y="1981200"/>
            <a:ext cx="457200" cy="381000"/>
          </a:xfrm>
          <a:prstGeom prst="rightArrow">
            <a:avLst>
              <a:gd name="adj1" fmla="val 50000"/>
              <a:gd name="adj2" fmla="val 3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u="none">
              <a:latin typeface="Tahoma" panose="020B0604030504040204" pitchFamily="34" charset="0"/>
            </a:endParaRPr>
          </a:p>
        </p:txBody>
      </p:sp>
      <p:sp>
        <p:nvSpPr>
          <p:cNvPr id="157718" name="AutoShape 22"/>
          <p:cNvSpPr>
            <a:spLocks noChangeArrowheads="1"/>
          </p:cNvSpPr>
          <p:nvPr/>
        </p:nvSpPr>
        <p:spPr bwMode="auto">
          <a:xfrm>
            <a:off x="5638800" y="3200400"/>
            <a:ext cx="457200" cy="381000"/>
          </a:xfrm>
          <a:prstGeom prst="rightArrow">
            <a:avLst>
              <a:gd name="adj1" fmla="val 50000"/>
              <a:gd name="adj2" fmla="val 3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u="none">
              <a:latin typeface="Tahoma" panose="020B0604030504040204" pitchFamily="34" charset="0"/>
            </a:endParaRPr>
          </a:p>
        </p:txBody>
      </p:sp>
      <p:sp>
        <p:nvSpPr>
          <p:cNvPr id="157719" name="AutoShape 23"/>
          <p:cNvSpPr>
            <a:spLocks noChangeArrowheads="1"/>
          </p:cNvSpPr>
          <p:nvPr/>
        </p:nvSpPr>
        <p:spPr bwMode="auto">
          <a:xfrm>
            <a:off x="5715000" y="4572000"/>
            <a:ext cx="457200" cy="381000"/>
          </a:xfrm>
          <a:prstGeom prst="rightArrow">
            <a:avLst>
              <a:gd name="adj1" fmla="val 50000"/>
              <a:gd name="adj2" fmla="val 3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u="none">
              <a:latin typeface="Tahoma" panose="020B0604030504040204" pitchFamily="34" charset="0"/>
            </a:endParaRPr>
          </a:p>
        </p:txBody>
      </p:sp>
      <p:sp>
        <p:nvSpPr>
          <p:cNvPr id="157720" name="AutoShape 24"/>
          <p:cNvSpPr>
            <a:spLocks noChangeArrowheads="1"/>
          </p:cNvSpPr>
          <p:nvPr/>
        </p:nvSpPr>
        <p:spPr bwMode="auto">
          <a:xfrm>
            <a:off x="5638800" y="5486400"/>
            <a:ext cx="457200" cy="381000"/>
          </a:xfrm>
          <a:prstGeom prst="rightArrow">
            <a:avLst>
              <a:gd name="adj1" fmla="val 50000"/>
              <a:gd name="adj2" fmla="val 3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u="none">
              <a:latin typeface="Tahoma" panose="020B0604030504040204" pitchFamily="34" charset="0"/>
            </a:endParaRPr>
          </a:p>
        </p:txBody>
      </p:sp>
      <p:sp>
        <p:nvSpPr>
          <p:cNvPr id="157721" name="AutoShape 25"/>
          <p:cNvSpPr>
            <a:spLocks/>
          </p:cNvSpPr>
          <p:nvPr/>
        </p:nvSpPr>
        <p:spPr bwMode="auto">
          <a:xfrm>
            <a:off x="8153400" y="533400"/>
            <a:ext cx="228600" cy="4343400"/>
          </a:xfrm>
          <a:prstGeom prst="rightBrace">
            <a:avLst>
              <a:gd name="adj1" fmla="val 158333"/>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7722" name="Rectangle 26"/>
          <p:cNvSpPr>
            <a:spLocks noChangeArrowheads="1"/>
          </p:cNvSpPr>
          <p:nvPr/>
        </p:nvSpPr>
        <p:spPr bwMode="auto">
          <a:xfrm flipH="1">
            <a:off x="8534400" y="762000"/>
            <a:ext cx="381000" cy="3886200"/>
          </a:xfrm>
          <a:prstGeom prst="rect">
            <a:avLst/>
          </a:prstGeom>
          <a:solidFill>
            <a:srgbClr val="FFCCFF"/>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b="1" u="none">
                <a:solidFill>
                  <a:schemeClr val="tx2"/>
                </a:solidFill>
                <a:latin typeface="Tahoma" panose="020B0604030504040204" pitchFamily="34" charset="0"/>
              </a:rPr>
              <a:t>KETETAPAN</a:t>
            </a:r>
            <a:endParaRPr lang="en-GB" altLang="en-US" b="1" u="none">
              <a:solidFill>
                <a:schemeClr val="tx2"/>
              </a:solidFill>
              <a:latin typeface="Tahoma" panose="020B0604030504040204"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539750" y="115888"/>
            <a:ext cx="8135938" cy="504825"/>
          </a:xfrm>
          <a:solidFill>
            <a:srgbClr val="FFFFCC"/>
          </a:solidFill>
          <a:ln w="19050">
            <a:solidFill>
              <a:schemeClr val="accent2"/>
            </a:solidFill>
            <a:miter lim="800000"/>
            <a:headEnd/>
            <a:tailEnd/>
          </a:ln>
        </p:spPr>
        <p:txBody>
          <a:bodyPr/>
          <a:lstStyle/>
          <a:p>
            <a:r>
              <a:rPr lang="en-GB" altLang="en-US" sz="2000">
                <a:latin typeface="Verdana" panose="020B0604030504040204" pitchFamily="34" charset="0"/>
              </a:rPr>
              <a:t>SANKSI ADMINISTRASI BERKAITAN DENGAN PEMERIKSAAN</a:t>
            </a:r>
          </a:p>
        </p:txBody>
      </p:sp>
      <p:sp>
        <p:nvSpPr>
          <p:cNvPr id="158723" name="Rectangle 3"/>
          <p:cNvSpPr>
            <a:spLocks noChangeArrowheads="1"/>
          </p:cNvSpPr>
          <p:nvPr/>
        </p:nvSpPr>
        <p:spPr bwMode="auto">
          <a:xfrm>
            <a:off x="304800" y="836613"/>
            <a:ext cx="8610600" cy="16351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id-ID" altLang="en-US" sz="1800" b="1" u="none"/>
              <a:t>apabila </a:t>
            </a:r>
            <a:r>
              <a:rPr lang="id-ID" altLang="en-US" sz="1800" b="1"/>
              <a:t>berdasarkan hasil pemeriksaan</a:t>
            </a:r>
            <a:r>
              <a:rPr lang="id-ID" altLang="en-US" sz="1800" b="1" u="none"/>
              <a:t> atau keterangan lain</a:t>
            </a:r>
            <a:r>
              <a:rPr lang="en-US" altLang="en-US" sz="1800" b="1" u="none"/>
              <a:t>, atas j</a:t>
            </a:r>
            <a:r>
              <a:rPr lang="id-ID" altLang="en-US" sz="1800" b="1" u="none"/>
              <a:t>umlah kekurangan pajak yang terutang dalam S</a:t>
            </a:r>
            <a:r>
              <a:rPr lang="en-US" altLang="en-US" sz="1800" b="1" u="none"/>
              <a:t>KPKB </a:t>
            </a:r>
            <a:r>
              <a:rPr lang="id-ID" altLang="en-US" sz="1800" b="1"/>
              <a:t>ditambah dengan sanksi administrasi berupa bunga</a:t>
            </a:r>
            <a:r>
              <a:rPr lang="id-ID" altLang="en-US" sz="1800" b="1" u="none"/>
              <a:t> sebesar 2% (dua persen) per bulan paling lama 24 (dua puluh empat) bulan, dihitung sejak saat terutangnya pajak atau berakhirnya Masa Pajak, bagian Tahun Pajak, atau Tahun Pajak sampai dengan diterbitkannya S</a:t>
            </a:r>
            <a:r>
              <a:rPr lang="en-US" altLang="en-US" sz="1800" b="1" u="none"/>
              <a:t>KPKB</a:t>
            </a:r>
            <a:r>
              <a:rPr lang="id-ID" altLang="en-US" sz="1800" b="1" u="none"/>
              <a:t>.</a:t>
            </a:r>
            <a:r>
              <a:rPr lang="en-US" altLang="en-US" sz="1800" b="1" u="none"/>
              <a:t> (Pasal 13 ayat 2 UU KUP)</a:t>
            </a:r>
            <a:endParaRPr lang="en-GB" altLang="en-US" sz="1800" b="1" u="none"/>
          </a:p>
        </p:txBody>
      </p:sp>
      <p:sp>
        <p:nvSpPr>
          <p:cNvPr id="158724" name="Rectangle 4"/>
          <p:cNvSpPr>
            <a:spLocks noChangeArrowheads="1"/>
          </p:cNvSpPr>
          <p:nvPr/>
        </p:nvSpPr>
        <p:spPr bwMode="auto">
          <a:xfrm>
            <a:off x="323850" y="2589213"/>
            <a:ext cx="8591550" cy="14160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id-ID" altLang="en-US" sz="1800" b="1" u="none"/>
              <a:t>apabila </a:t>
            </a:r>
            <a:r>
              <a:rPr lang="id-ID" altLang="en-US" sz="1800" b="1"/>
              <a:t>berdasarkan hasil pemeriksaan</a:t>
            </a:r>
            <a:r>
              <a:rPr lang="id-ID" altLang="en-US" sz="1800" b="1" u="none"/>
              <a:t> atau keterangan lain </a:t>
            </a:r>
            <a:r>
              <a:rPr lang="id-ID" altLang="en-US" sz="1800" b="1"/>
              <a:t>mengenai P</a:t>
            </a:r>
            <a:r>
              <a:rPr lang="en-US" altLang="en-US" sz="1800" b="1"/>
              <a:t>PN</a:t>
            </a:r>
            <a:r>
              <a:rPr lang="id-ID" altLang="en-US" sz="1800" b="1"/>
              <a:t> dan P</a:t>
            </a:r>
            <a:r>
              <a:rPr lang="en-US" altLang="en-US" sz="1800" b="1"/>
              <a:t>PnBM</a:t>
            </a:r>
            <a:r>
              <a:rPr lang="id-ID" altLang="en-US" sz="1800" b="1" u="none"/>
              <a:t> ternyata tidak seharusnya dikompensasikan selisih lebih pajak atau tidak seharusnya dikenai tarif 0% (nol persen)</a:t>
            </a:r>
            <a:r>
              <a:rPr lang="en-US" altLang="en-US" sz="1800" b="1" u="none"/>
              <a:t> atas jumlah kekurangan pembayaran pajak dalam SKPKB ditambah </a:t>
            </a:r>
            <a:r>
              <a:rPr lang="pt-BR" altLang="en-US" sz="1800" b="1">
                <a:cs typeface="Times New Roman" panose="02020603050405020304" pitchFamily="18" charset="0"/>
              </a:rPr>
              <a:t>sanksi administrasi berupa kenaikan sebesar 100%</a:t>
            </a:r>
            <a:r>
              <a:rPr lang="pt-BR" altLang="en-US" sz="1800" b="1" u="none">
                <a:cs typeface="Times New Roman" panose="02020603050405020304" pitchFamily="18" charset="0"/>
              </a:rPr>
              <a:t>.</a:t>
            </a:r>
            <a:r>
              <a:rPr lang="en-GB" altLang="en-US" sz="1800" b="1" u="none"/>
              <a:t> </a:t>
            </a:r>
            <a:r>
              <a:rPr lang="en-US" altLang="en-US" sz="1800" b="1" u="none"/>
              <a:t>(Pasal 13 ayat 3 UU KUP)</a:t>
            </a:r>
            <a:endParaRPr lang="en-GB" altLang="en-US" sz="1800" b="1" u="none"/>
          </a:p>
        </p:txBody>
      </p:sp>
      <p:sp>
        <p:nvSpPr>
          <p:cNvPr id="158725" name="Rectangle 5"/>
          <p:cNvSpPr>
            <a:spLocks noChangeArrowheads="1"/>
          </p:cNvSpPr>
          <p:nvPr/>
        </p:nvSpPr>
        <p:spPr bwMode="auto">
          <a:xfrm>
            <a:off x="323850" y="4246563"/>
            <a:ext cx="8591550" cy="25781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id-ID" altLang="en-US" sz="1800" b="1" u="none"/>
              <a:t>apabila kewajiban sebagaimana dimaksud dalam Pasal 28 atau </a:t>
            </a:r>
            <a:r>
              <a:rPr lang="id-ID" altLang="en-US" sz="1800" b="1"/>
              <a:t>Pasal 29</a:t>
            </a:r>
            <a:r>
              <a:rPr lang="id-ID" altLang="en-US" sz="1800" b="1" u="none"/>
              <a:t> tidak dipenuhi sehingga tidak dapat diketahui besarnya pajak yang terutang</a:t>
            </a:r>
            <a:r>
              <a:rPr lang="en-US" altLang="en-US" sz="1800" b="1" u="none"/>
              <a:t>, atas j</a:t>
            </a:r>
            <a:r>
              <a:rPr lang="id-ID" altLang="en-US" sz="1800" b="1" u="none"/>
              <a:t>umlah pajak dalam S</a:t>
            </a:r>
            <a:r>
              <a:rPr lang="en-US" altLang="en-US" sz="1800" b="1" u="none"/>
              <a:t>KPKB</a:t>
            </a:r>
            <a:r>
              <a:rPr lang="id-ID" altLang="en-US" sz="1800" b="1" u="none"/>
              <a:t> ditambah dengan </a:t>
            </a:r>
            <a:r>
              <a:rPr lang="id-ID" altLang="en-US" sz="1800" b="1"/>
              <a:t>sanksi administrasi berupa kenaikan</a:t>
            </a:r>
            <a:r>
              <a:rPr lang="id-ID" altLang="en-US" sz="1800" b="1" u="none"/>
              <a:t> sebesar:</a:t>
            </a:r>
            <a:r>
              <a:rPr lang="en-US" altLang="en-US" sz="1800" b="1" u="none"/>
              <a:t> </a:t>
            </a:r>
            <a:r>
              <a:rPr lang="id-ID" altLang="en-US" sz="1800" b="1" u="none"/>
              <a:t>a.</a:t>
            </a:r>
            <a:r>
              <a:rPr lang="en-US" altLang="en-US" sz="1800" b="1" u="none"/>
              <a:t> </a:t>
            </a:r>
            <a:r>
              <a:rPr lang="id-ID" altLang="en-US" sz="1800" b="1" u="none"/>
              <a:t>50% (dari P</a:t>
            </a:r>
            <a:r>
              <a:rPr lang="en-US" altLang="en-US" sz="1800" b="1" u="none"/>
              <a:t>Ph</a:t>
            </a:r>
            <a:r>
              <a:rPr lang="id-ID" altLang="en-US" sz="1800" b="1" u="none"/>
              <a:t> yang tidak atau kurang dibayar dalam satu Tahun Pajak; b.</a:t>
            </a:r>
            <a:r>
              <a:rPr lang="en-US" altLang="en-US" sz="1800" b="1" u="none"/>
              <a:t> </a:t>
            </a:r>
            <a:r>
              <a:rPr lang="id-ID" altLang="en-US" sz="1800" b="1" u="none"/>
              <a:t>100% dari P</a:t>
            </a:r>
            <a:r>
              <a:rPr lang="en-US" altLang="en-US" sz="1800" b="1" u="none"/>
              <a:t>Ph</a:t>
            </a:r>
            <a:r>
              <a:rPr lang="id-ID" altLang="en-US" sz="1800" b="1" u="none"/>
              <a:t> yang tidak atau kurang dipotong, tidak atau kurang dipungut, tidak atau kurang disetor, dan dipotong atau dipungut tetapi tidak atau kurang disetor; atau</a:t>
            </a:r>
            <a:r>
              <a:rPr lang="en-US" altLang="en-US" sz="1800" b="1" u="none"/>
              <a:t> </a:t>
            </a:r>
            <a:r>
              <a:rPr lang="id-ID" altLang="en-US" sz="1800" b="1" u="none"/>
              <a:t>c.</a:t>
            </a:r>
            <a:r>
              <a:rPr lang="en-US" altLang="en-US" sz="1800" b="1" u="none"/>
              <a:t> </a:t>
            </a:r>
            <a:r>
              <a:rPr lang="id-ID" altLang="en-US" sz="1800" b="1" u="none"/>
              <a:t>100% dari P</a:t>
            </a:r>
            <a:r>
              <a:rPr lang="en-US" altLang="en-US" sz="1800" b="1" u="none"/>
              <a:t>PN</a:t>
            </a:r>
            <a:r>
              <a:rPr lang="id-ID" altLang="en-US" sz="1800" b="1" u="none"/>
              <a:t> Barang dan Jasa dan P</a:t>
            </a:r>
            <a:r>
              <a:rPr lang="en-US" altLang="en-US" sz="1800" b="1" u="none"/>
              <a:t>PnBM</a:t>
            </a:r>
            <a:r>
              <a:rPr lang="id-ID" altLang="en-US" sz="1800" b="1" u="none"/>
              <a:t> yang tidak atau kurang dibayar.</a:t>
            </a:r>
            <a:r>
              <a:rPr lang="en-US" altLang="en-US" sz="1800" b="1" u="none"/>
              <a:t> (Pasal 13 ayat 3 UU KUP)</a:t>
            </a:r>
            <a:endParaRPr lang="en-GB" altLang="en-US" sz="1800" b="1" u="none"/>
          </a:p>
        </p:txBody>
      </p:sp>
      <p:sp>
        <p:nvSpPr>
          <p:cNvPr id="158726" name="AutoShape 6"/>
          <p:cNvSpPr>
            <a:spLocks noChangeArrowheads="1"/>
          </p:cNvSpPr>
          <p:nvPr/>
        </p:nvSpPr>
        <p:spPr bwMode="auto">
          <a:xfrm>
            <a:off x="4110038" y="527050"/>
            <a:ext cx="5334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8728" name="AutoShape 8"/>
          <p:cNvSpPr>
            <a:spLocks noChangeArrowheads="1"/>
          </p:cNvSpPr>
          <p:nvPr/>
        </p:nvSpPr>
        <p:spPr bwMode="auto">
          <a:xfrm>
            <a:off x="71438" y="188913"/>
            <a:ext cx="323850" cy="28733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8722"/>
                                        </p:tgtEl>
                                        <p:attrNameLst>
                                          <p:attrName>style.visibility</p:attrName>
                                        </p:attrNameLst>
                                      </p:cBhvr>
                                      <p:to>
                                        <p:strVal val="visible"/>
                                      </p:to>
                                    </p:set>
                                    <p:anim calcmode="lin" valueType="num">
                                      <p:cBhvr additive="base">
                                        <p:cTn id="7" dur="500" fill="hold"/>
                                        <p:tgtEl>
                                          <p:spTgt spid="158722"/>
                                        </p:tgtEl>
                                        <p:attrNameLst>
                                          <p:attrName>ppt_x</p:attrName>
                                        </p:attrNameLst>
                                      </p:cBhvr>
                                      <p:tavLst>
                                        <p:tav tm="0">
                                          <p:val>
                                            <p:strVal val="0-#ppt_w/2"/>
                                          </p:val>
                                        </p:tav>
                                        <p:tav tm="100000">
                                          <p:val>
                                            <p:strVal val="#ppt_x"/>
                                          </p:val>
                                        </p:tav>
                                      </p:tavLst>
                                    </p:anim>
                                    <p:anim calcmode="lin" valueType="num">
                                      <p:cBhvr additive="base">
                                        <p:cTn id="8" dur="500" fill="hold"/>
                                        <p:tgtEl>
                                          <p:spTgt spid="15872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8726"/>
                                        </p:tgtEl>
                                        <p:attrNameLst>
                                          <p:attrName>style.visibility</p:attrName>
                                        </p:attrNameLst>
                                      </p:cBhvr>
                                      <p:to>
                                        <p:strVal val="visible"/>
                                      </p:to>
                                    </p:set>
                                    <p:anim calcmode="lin" valueType="num">
                                      <p:cBhvr additive="base">
                                        <p:cTn id="13" dur="500" fill="hold"/>
                                        <p:tgtEl>
                                          <p:spTgt spid="158726"/>
                                        </p:tgtEl>
                                        <p:attrNameLst>
                                          <p:attrName>ppt_x</p:attrName>
                                        </p:attrNameLst>
                                      </p:cBhvr>
                                      <p:tavLst>
                                        <p:tav tm="0">
                                          <p:val>
                                            <p:strVal val="0-#ppt_w/2"/>
                                          </p:val>
                                        </p:tav>
                                        <p:tav tm="100000">
                                          <p:val>
                                            <p:strVal val="#ppt_x"/>
                                          </p:val>
                                        </p:tav>
                                      </p:tavLst>
                                    </p:anim>
                                    <p:anim calcmode="lin" valueType="num">
                                      <p:cBhvr additive="base">
                                        <p:cTn id="14" dur="500" fill="hold"/>
                                        <p:tgtEl>
                                          <p:spTgt spid="15872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8723"/>
                                        </p:tgtEl>
                                        <p:attrNameLst>
                                          <p:attrName>style.visibility</p:attrName>
                                        </p:attrNameLst>
                                      </p:cBhvr>
                                      <p:to>
                                        <p:strVal val="visible"/>
                                      </p:to>
                                    </p:set>
                                    <p:anim calcmode="lin" valueType="num">
                                      <p:cBhvr additive="base">
                                        <p:cTn id="19" dur="500" fill="hold"/>
                                        <p:tgtEl>
                                          <p:spTgt spid="158723"/>
                                        </p:tgtEl>
                                        <p:attrNameLst>
                                          <p:attrName>ppt_x</p:attrName>
                                        </p:attrNameLst>
                                      </p:cBhvr>
                                      <p:tavLst>
                                        <p:tav tm="0">
                                          <p:val>
                                            <p:strVal val="0-#ppt_w/2"/>
                                          </p:val>
                                        </p:tav>
                                        <p:tav tm="100000">
                                          <p:val>
                                            <p:strVal val="#ppt_x"/>
                                          </p:val>
                                        </p:tav>
                                      </p:tavLst>
                                    </p:anim>
                                    <p:anim calcmode="lin" valueType="num">
                                      <p:cBhvr additive="base">
                                        <p:cTn id="20" dur="500" fill="hold"/>
                                        <p:tgtEl>
                                          <p:spTgt spid="15872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58724"/>
                                        </p:tgtEl>
                                        <p:attrNameLst>
                                          <p:attrName>style.visibility</p:attrName>
                                        </p:attrNameLst>
                                      </p:cBhvr>
                                      <p:to>
                                        <p:strVal val="visible"/>
                                      </p:to>
                                    </p:set>
                                    <p:anim calcmode="lin" valueType="num">
                                      <p:cBhvr additive="base">
                                        <p:cTn id="25" dur="500" fill="hold"/>
                                        <p:tgtEl>
                                          <p:spTgt spid="158724"/>
                                        </p:tgtEl>
                                        <p:attrNameLst>
                                          <p:attrName>ppt_x</p:attrName>
                                        </p:attrNameLst>
                                      </p:cBhvr>
                                      <p:tavLst>
                                        <p:tav tm="0">
                                          <p:val>
                                            <p:strVal val="0-#ppt_w/2"/>
                                          </p:val>
                                        </p:tav>
                                        <p:tav tm="100000">
                                          <p:val>
                                            <p:strVal val="#ppt_x"/>
                                          </p:val>
                                        </p:tav>
                                      </p:tavLst>
                                    </p:anim>
                                    <p:anim calcmode="lin" valueType="num">
                                      <p:cBhvr additive="base">
                                        <p:cTn id="26" dur="500" fill="hold"/>
                                        <p:tgtEl>
                                          <p:spTgt spid="15872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58725"/>
                                        </p:tgtEl>
                                        <p:attrNameLst>
                                          <p:attrName>style.visibility</p:attrName>
                                        </p:attrNameLst>
                                      </p:cBhvr>
                                      <p:to>
                                        <p:strVal val="visible"/>
                                      </p:to>
                                    </p:set>
                                    <p:anim calcmode="lin" valueType="num">
                                      <p:cBhvr additive="base">
                                        <p:cTn id="31" dur="500" fill="hold"/>
                                        <p:tgtEl>
                                          <p:spTgt spid="158725"/>
                                        </p:tgtEl>
                                        <p:attrNameLst>
                                          <p:attrName>ppt_x</p:attrName>
                                        </p:attrNameLst>
                                      </p:cBhvr>
                                      <p:tavLst>
                                        <p:tav tm="0">
                                          <p:val>
                                            <p:strVal val="0-#ppt_w/2"/>
                                          </p:val>
                                        </p:tav>
                                        <p:tav tm="100000">
                                          <p:val>
                                            <p:strVal val="#ppt_x"/>
                                          </p:val>
                                        </p:tav>
                                      </p:tavLst>
                                    </p:anim>
                                    <p:anim calcmode="lin" valueType="num">
                                      <p:cBhvr additive="base">
                                        <p:cTn id="32" dur="500" fill="hold"/>
                                        <p:tgtEl>
                                          <p:spTgt spid="1587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2" grpId="0" animBg="1" autoUpdateAnimBg="0"/>
      <p:bldP spid="158723" grpId="0" animBg="1" autoUpdateAnimBg="0"/>
      <p:bldP spid="158724" grpId="0" animBg="1" autoUpdateAnimBg="0"/>
      <p:bldP spid="158725" grpId="0" animBg="1" autoUpdateAnimBg="0"/>
      <p:bldP spid="158726" grpId="0" animBg="1"/>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1295400" y="115888"/>
            <a:ext cx="6948488" cy="417512"/>
          </a:xfrm>
          <a:ln>
            <a:solidFill>
              <a:schemeClr val="accent2"/>
            </a:solidFill>
            <a:miter lim="800000"/>
            <a:headEnd/>
            <a:tailEnd/>
          </a:ln>
        </p:spPr>
        <p:txBody>
          <a:bodyPr/>
          <a:lstStyle/>
          <a:p>
            <a:r>
              <a:rPr lang="en-US" altLang="en-US" sz="2000" b="1">
                <a:latin typeface="Kristen ITC" panose="03050502040202030202" pitchFamily="66" charset="0"/>
              </a:rPr>
              <a:t>SANKSI WP MENOLAK DILAKUKAN PEMERIKSAAN</a:t>
            </a:r>
          </a:p>
        </p:txBody>
      </p:sp>
      <p:sp>
        <p:nvSpPr>
          <p:cNvPr id="163843" name="Line 3"/>
          <p:cNvSpPr>
            <a:spLocks noChangeShapeType="1"/>
          </p:cNvSpPr>
          <p:nvPr/>
        </p:nvSpPr>
        <p:spPr bwMode="auto">
          <a:xfrm flipH="1">
            <a:off x="1066800" y="533400"/>
            <a:ext cx="3159125" cy="152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844" name="Line 4"/>
          <p:cNvSpPr>
            <a:spLocks noChangeShapeType="1"/>
          </p:cNvSpPr>
          <p:nvPr/>
        </p:nvSpPr>
        <p:spPr bwMode="auto">
          <a:xfrm>
            <a:off x="4364038" y="533400"/>
            <a:ext cx="3179762" cy="152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845" name="Rectangle 5"/>
          <p:cNvSpPr>
            <a:spLocks noChangeArrowheads="1"/>
          </p:cNvSpPr>
          <p:nvPr/>
        </p:nvSpPr>
        <p:spPr bwMode="auto">
          <a:xfrm>
            <a:off x="309563" y="2060575"/>
            <a:ext cx="3975100" cy="431800"/>
          </a:xfrm>
          <a:prstGeom prst="rect">
            <a:avLst/>
          </a:prstGeom>
          <a:solidFill>
            <a:srgbClr val="D2F0D7"/>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b="1" u="none">
                <a:solidFill>
                  <a:schemeClr val="tx2"/>
                </a:solidFill>
                <a:latin typeface="Tahoma" panose="020B0604030504040204" pitchFamily="34" charset="0"/>
              </a:rPr>
              <a:t>SANKSI ADMINISTRASI</a:t>
            </a:r>
          </a:p>
        </p:txBody>
      </p:sp>
      <p:sp>
        <p:nvSpPr>
          <p:cNvPr id="163846" name="AutoShape 6"/>
          <p:cNvSpPr>
            <a:spLocks noChangeArrowheads="1"/>
          </p:cNvSpPr>
          <p:nvPr/>
        </p:nvSpPr>
        <p:spPr bwMode="auto">
          <a:xfrm>
            <a:off x="1801813" y="1844675"/>
            <a:ext cx="466725" cy="2159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862" name="Rectangle 22"/>
          <p:cNvSpPr>
            <a:spLocks noChangeArrowheads="1"/>
          </p:cNvSpPr>
          <p:nvPr/>
        </p:nvSpPr>
        <p:spPr bwMode="auto">
          <a:xfrm>
            <a:off x="107950" y="692150"/>
            <a:ext cx="4478338" cy="650875"/>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sehingga tidak dapat diketahui besarnya pajak yang terutang</a:t>
            </a:r>
          </a:p>
        </p:txBody>
      </p:sp>
      <p:sp>
        <p:nvSpPr>
          <p:cNvPr id="163863" name="Rectangle 23"/>
          <p:cNvSpPr>
            <a:spLocks noChangeArrowheads="1"/>
          </p:cNvSpPr>
          <p:nvPr/>
        </p:nvSpPr>
        <p:spPr bwMode="auto">
          <a:xfrm>
            <a:off x="107950" y="1412875"/>
            <a:ext cx="4406900" cy="381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nchor="ctr"/>
          <a:lstStyle>
            <a:lvl1pPr algn="l" defTabSz="989013">
              <a:defRPr sz="2400">
                <a:solidFill>
                  <a:schemeClr val="tx1"/>
                </a:solidFill>
                <a:latin typeface="Times New Roman" panose="02020603050405020304" pitchFamily="18" charset="0"/>
              </a:defRPr>
            </a:lvl1pPr>
            <a:lvl2pPr algn="l" defTabSz="989013">
              <a:defRPr sz="2400">
                <a:solidFill>
                  <a:schemeClr val="tx1"/>
                </a:solidFill>
                <a:latin typeface="Times New Roman" panose="02020603050405020304" pitchFamily="18" charset="0"/>
              </a:defRPr>
            </a:lvl2pPr>
            <a:lvl3pPr algn="l" defTabSz="989013">
              <a:defRPr sz="2400">
                <a:solidFill>
                  <a:schemeClr val="tx1"/>
                </a:solidFill>
                <a:latin typeface="Times New Roman" panose="02020603050405020304" pitchFamily="18" charset="0"/>
              </a:defRPr>
            </a:lvl3pPr>
            <a:lvl4pPr algn="l" defTabSz="989013">
              <a:defRPr sz="2400">
                <a:solidFill>
                  <a:schemeClr val="tx1"/>
                </a:solidFill>
                <a:latin typeface="Times New Roman" panose="02020603050405020304" pitchFamily="18" charset="0"/>
              </a:defRPr>
            </a:lvl4pPr>
            <a:lvl5pPr algn="l" defTabSz="989013">
              <a:defRPr sz="2400">
                <a:solidFill>
                  <a:schemeClr val="tx1"/>
                </a:solidFill>
                <a:latin typeface="Times New Roman" panose="02020603050405020304" pitchFamily="18" charset="0"/>
              </a:defRPr>
            </a:lvl5pPr>
            <a:lvl6pPr marL="457200" defTabSz="989013" fontAlgn="base">
              <a:spcBef>
                <a:spcPct val="0"/>
              </a:spcBef>
              <a:spcAft>
                <a:spcPct val="0"/>
              </a:spcAft>
              <a:defRPr sz="2400">
                <a:solidFill>
                  <a:schemeClr val="tx1"/>
                </a:solidFill>
                <a:latin typeface="Times New Roman" panose="02020603050405020304" pitchFamily="18" charset="0"/>
              </a:defRPr>
            </a:lvl6pPr>
            <a:lvl7pPr marL="914400" defTabSz="989013" fontAlgn="base">
              <a:spcBef>
                <a:spcPct val="0"/>
              </a:spcBef>
              <a:spcAft>
                <a:spcPct val="0"/>
              </a:spcAft>
              <a:defRPr sz="2400">
                <a:solidFill>
                  <a:schemeClr val="tx1"/>
                </a:solidFill>
                <a:latin typeface="Times New Roman" panose="02020603050405020304" pitchFamily="18" charset="0"/>
              </a:defRPr>
            </a:lvl7pPr>
            <a:lvl8pPr marL="1371600" defTabSz="989013" fontAlgn="base">
              <a:spcBef>
                <a:spcPct val="0"/>
              </a:spcBef>
              <a:spcAft>
                <a:spcPct val="0"/>
              </a:spcAft>
              <a:defRPr sz="2400">
                <a:solidFill>
                  <a:schemeClr val="tx1"/>
                </a:solidFill>
                <a:latin typeface="Times New Roman" panose="02020603050405020304" pitchFamily="18" charset="0"/>
              </a:defRPr>
            </a:lvl8pPr>
            <a:lvl9pPr marL="18288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800" u="none">
                <a:solidFill>
                  <a:schemeClr val="tx2"/>
                </a:solidFill>
                <a:latin typeface="Tahoma" panose="020B0604030504040204" pitchFamily="34" charset="0"/>
              </a:rPr>
              <a:t>Atas pajak yang kurang bayar, dikenakan</a:t>
            </a:r>
          </a:p>
        </p:txBody>
      </p:sp>
      <p:sp>
        <p:nvSpPr>
          <p:cNvPr id="163864" name="Rectangle 24"/>
          <p:cNvSpPr>
            <a:spLocks noChangeArrowheads="1"/>
          </p:cNvSpPr>
          <p:nvPr/>
        </p:nvSpPr>
        <p:spPr bwMode="auto">
          <a:xfrm>
            <a:off x="76200" y="2565400"/>
            <a:ext cx="4351338" cy="3330575"/>
          </a:xfrm>
          <a:prstGeom prst="rect">
            <a:avLst/>
          </a:prstGeom>
          <a:noFill/>
          <a:ln w="38100">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u="none">
                <a:latin typeface="Tahoma" panose="020B0604030504040204" pitchFamily="34" charset="0"/>
              </a:rPr>
              <a:t>berupa kenaikan sebesar :</a:t>
            </a:r>
          </a:p>
          <a:p>
            <a:pPr algn="l">
              <a:spcBef>
                <a:spcPct val="50000"/>
              </a:spcBef>
            </a:pPr>
            <a:r>
              <a:rPr lang="en-US" altLang="en-US" sz="2000" u="none">
                <a:latin typeface="Tahoma" panose="020B0604030504040204" pitchFamily="34" charset="0"/>
              </a:rPr>
              <a:t>a. </a:t>
            </a:r>
            <a:r>
              <a:rPr lang="en-US" altLang="en-US" sz="2000" b="1" u="none">
                <a:solidFill>
                  <a:schemeClr val="accent2"/>
                </a:solidFill>
                <a:latin typeface="Tahoma" panose="020B0604030504040204" pitchFamily="34" charset="0"/>
              </a:rPr>
              <a:t>50 % </a:t>
            </a:r>
            <a:r>
              <a:rPr lang="en-US" altLang="en-US" sz="2000" u="none">
                <a:solidFill>
                  <a:schemeClr val="accent2"/>
                </a:solidFill>
                <a:latin typeface="Tahoma" panose="020B0604030504040204" pitchFamily="34" charset="0"/>
              </a:rPr>
              <a:t>dari PPh yg tidak/kurang dibayar dlm satu Tahun Pajak</a:t>
            </a:r>
            <a:r>
              <a:rPr lang="en-US" altLang="en-US" sz="2000" u="none">
                <a:latin typeface="Tahoma" panose="020B0604030504040204" pitchFamily="34" charset="0"/>
              </a:rPr>
              <a:t>; b. </a:t>
            </a:r>
            <a:r>
              <a:rPr lang="en-US" altLang="en-US" sz="2000" b="1" u="none">
                <a:solidFill>
                  <a:srgbClr val="008000"/>
                </a:solidFill>
                <a:latin typeface="Tahoma" panose="020B0604030504040204" pitchFamily="34" charset="0"/>
              </a:rPr>
              <a:t>100 % </a:t>
            </a:r>
            <a:r>
              <a:rPr lang="en-US" altLang="en-US" sz="2000" u="none">
                <a:solidFill>
                  <a:srgbClr val="008000"/>
                </a:solidFill>
                <a:latin typeface="Tahoma" panose="020B0604030504040204" pitchFamily="34" charset="0"/>
              </a:rPr>
              <a:t>dari PPh yg tidak/kurang dipotong, tidak/kurang dipungut, tidak/kurang disetorkan, dan dipotong/ dipungut tetapi tidak/kurang disetorkan</a:t>
            </a:r>
            <a:r>
              <a:rPr lang="en-US" altLang="en-US" sz="2000" u="none">
                <a:latin typeface="Tahoma" panose="020B0604030504040204" pitchFamily="34" charset="0"/>
              </a:rPr>
              <a:t>; c. </a:t>
            </a:r>
            <a:r>
              <a:rPr lang="en-US" altLang="en-US" sz="2000" b="1" u="none">
                <a:solidFill>
                  <a:srgbClr val="990000"/>
                </a:solidFill>
                <a:latin typeface="Tahoma" panose="020B0604030504040204" pitchFamily="34" charset="0"/>
              </a:rPr>
              <a:t>100 %</a:t>
            </a:r>
            <a:r>
              <a:rPr lang="en-US" altLang="en-US" sz="2000" u="none">
                <a:latin typeface="Tahoma" panose="020B0604030504040204" pitchFamily="34" charset="0"/>
              </a:rPr>
              <a:t> </a:t>
            </a:r>
            <a:r>
              <a:rPr lang="en-US" altLang="en-US" sz="2000" u="none">
                <a:solidFill>
                  <a:srgbClr val="990000"/>
                </a:solidFill>
                <a:latin typeface="Tahoma" panose="020B0604030504040204" pitchFamily="34" charset="0"/>
              </a:rPr>
              <a:t>dari PPN dan PPnBM yang tidak atau kurang dibayar</a:t>
            </a:r>
            <a:r>
              <a:rPr lang="en-US" altLang="en-US" sz="2000" u="none">
                <a:latin typeface="Tahoma" panose="020B0604030504040204" pitchFamily="34" charset="0"/>
              </a:rPr>
              <a:t>. {Pasal 13 (3)}</a:t>
            </a:r>
          </a:p>
        </p:txBody>
      </p:sp>
      <p:sp>
        <p:nvSpPr>
          <p:cNvPr id="163865" name="Rectangle 25"/>
          <p:cNvSpPr>
            <a:spLocks noChangeArrowheads="1"/>
          </p:cNvSpPr>
          <p:nvPr/>
        </p:nvSpPr>
        <p:spPr bwMode="auto">
          <a:xfrm>
            <a:off x="5791200" y="692150"/>
            <a:ext cx="2971800" cy="466725"/>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latin typeface="Lucida Console" panose="020B0609040504020204" pitchFamily="49" charset="0"/>
              </a:rPr>
              <a:t>sengaja</a:t>
            </a:r>
          </a:p>
        </p:txBody>
      </p:sp>
      <p:sp>
        <p:nvSpPr>
          <p:cNvPr id="163866" name="Rectangle 26"/>
          <p:cNvSpPr>
            <a:spLocks noChangeArrowheads="1"/>
          </p:cNvSpPr>
          <p:nvPr/>
        </p:nvSpPr>
        <p:spPr bwMode="auto">
          <a:xfrm>
            <a:off x="4932363" y="1268413"/>
            <a:ext cx="4059237" cy="6477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nchor="ctr"/>
          <a:lstStyle>
            <a:lvl1pPr algn="l" defTabSz="989013">
              <a:defRPr sz="2400">
                <a:solidFill>
                  <a:schemeClr val="tx1"/>
                </a:solidFill>
                <a:latin typeface="Times New Roman" panose="02020603050405020304" pitchFamily="18" charset="0"/>
              </a:defRPr>
            </a:lvl1pPr>
            <a:lvl2pPr algn="l" defTabSz="989013">
              <a:defRPr sz="2400">
                <a:solidFill>
                  <a:schemeClr val="tx1"/>
                </a:solidFill>
                <a:latin typeface="Times New Roman" panose="02020603050405020304" pitchFamily="18" charset="0"/>
              </a:defRPr>
            </a:lvl2pPr>
            <a:lvl3pPr algn="l" defTabSz="989013">
              <a:defRPr sz="2400">
                <a:solidFill>
                  <a:schemeClr val="tx1"/>
                </a:solidFill>
                <a:latin typeface="Times New Roman" panose="02020603050405020304" pitchFamily="18" charset="0"/>
              </a:defRPr>
            </a:lvl3pPr>
            <a:lvl4pPr algn="l" defTabSz="989013">
              <a:defRPr sz="2400">
                <a:solidFill>
                  <a:schemeClr val="tx1"/>
                </a:solidFill>
                <a:latin typeface="Times New Roman" panose="02020603050405020304" pitchFamily="18" charset="0"/>
              </a:defRPr>
            </a:lvl4pPr>
            <a:lvl5pPr algn="l" defTabSz="989013">
              <a:defRPr sz="2400">
                <a:solidFill>
                  <a:schemeClr val="tx1"/>
                </a:solidFill>
                <a:latin typeface="Times New Roman" panose="02020603050405020304" pitchFamily="18" charset="0"/>
              </a:defRPr>
            </a:lvl5pPr>
            <a:lvl6pPr marL="457200" defTabSz="989013" fontAlgn="base">
              <a:spcBef>
                <a:spcPct val="0"/>
              </a:spcBef>
              <a:spcAft>
                <a:spcPct val="0"/>
              </a:spcAft>
              <a:defRPr sz="2400">
                <a:solidFill>
                  <a:schemeClr val="tx1"/>
                </a:solidFill>
                <a:latin typeface="Times New Roman" panose="02020603050405020304" pitchFamily="18" charset="0"/>
              </a:defRPr>
            </a:lvl6pPr>
            <a:lvl7pPr marL="914400" defTabSz="989013" fontAlgn="base">
              <a:spcBef>
                <a:spcPct val="0"/>
              </a:spcBef>
              <a:spcAft>
                <a:spcPct val="0"/>
              </a:spcAft>
              <a:defRPr sz="2400">
                <a:solidFill>
                  <a:schemeClr val="tx1"/>
                </a:solidFill>
                <a:latin typeface="Times New Roman" panose="02020603050405020304" pitchFamily="18" charset="0"/>
              </a:defRPr>
            </a:lvl7pPr>
            <a:lvl8pPr marL="1371600" defTabSz="989013" fontAlgn="base">
              <a:spcBef>
                <a:spcPct val="0"/>
              </a:spcBef>
              <a:spcAft>
                <a:spcPct val="0"/>
              </a:spcAft>
              <a:defRPr sz="2400">
                <a:solidFill>
                  <a:schemeClr val="tx1"/>
                </a:solidFill>
                <a:latin typeface="Times New Roman" panose="02020603050405020304" pitchFamily="18" charset="0"/>
              </a:defRPr>
            </a:lvl8pPr>
            <a:lvl9pPr marL="18288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800" u="none">
                <a:solidFill>
                  <a:schemeClr val="tx2"/>
                </a:solidFill>
                <a:latin typeface="Lucida Console" panose="020B0609040504020204" pitchFamily="49" charset="0"/>
              </a:rPr>
              <a:t>Menimbulkan kerugian pada pendapatan negara</a:t>
            </a:r>
          </a:p>
        </p:txBody>
      </p:sp>
      <p:sp>
        <p:nvSpPr>
          <p:cNvPr id="163867" name="AutoShape 27"/>
          <p:cNvSpPr>
            <a:spLocks noChangeArrowheads="1"/>
          </p:cNvSpPr>
          <p:nvPr/>
        </p:nvSpPr>
        <p:spPr bwMode="auto">
          <a:xfrm>
            <a:off x="6934200" y="1108075"/>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868" name="Rectangle 28"/>
          <p:cNvSpPr>
            <a:spLocks noChangeArrowheads="1"/>
          </p:cNvSpPr>
          <p:nvPr/>
        </p:nvSpPr>
        <p:spPr bwMode="auto">
          <a:xfrm>
            <a:off x="4932363" y="1947863"/>
            <a:ext cx="4032250" cy="473075"/>
          </a:xfrm>
          <a:prstGeom prst="rect">
            <a:avLst/>
          </a:prstGeom>
          <a:solidFill>
            <a:srgbClr val="D2F0D7"/>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nchor="ctr"/>
          <a:lstStyle>
            <a:lvl1pPr algn="l" defTabSz="989013">
              <a:defRPr sz="2400">
                <a:solidFill>
                  <a:schemeClr val="tx1"/>
                </a:solidFill>
                <a:latin typeface="Times New Roman" panose="02020603050405020304" pitchFamily="18" charset="0"/>
              </a:defRPr>
            </a:lvl1pPr>
            <a:lvl2pPr algn="l" defTabSz="989013">
              <a:defRPr sz="2400">
                <a:solidFill>
                  <a:schemeClr val="tx1"/>
                </a:solidFill>
                <a:latin typeface="Times New Roman" panose="02020603050405020304" pitchFamily="18" charset="0"/>
              </a:defRPr>
            </a:lvl2pPr>
            <a:lvl3pPr algn="l" defTabSz="989013">
              <a:defRPr sz="2400">
                <a:solidFill>
                  <a:schemeClr val="tx1"/>
                </a:solidFill>
                <a:latin typeface="Times New Roman" panose="02020603050405020304" pitchFamily="18" charset="0"/>
              </a:defRPr>
            </a:lvl3pPr>
            <a:lvl4pPr algn="l" defTabSz="989013">
              <a:defRPr sz="2400">
                <a:solidFill>
                  <a:schemeClr val="tx1"/>
                </a:solidFill>
                <a:latin typeface="Times New Roman" panose="02020603050405020304" pitchFamily="18" charset="0"/>
              </a:defRPr>
            </a:lvl4pPr>
            <a:lvl5pPr algn="l" defTabSz="989013">
              <a:defRPr sz="2400">
                <a:solidFill>
                  <a:schemeClr val="tx1"/>
                </a:solidFill>
                <a:latin typeface="Times New Roman" panose="02020603050405020304" pitchFamily="18" charset="0"/>
              </a:defRPr>
            </a:lvl5pPr>
            <a:lvl6pPr marL="457200" defTabSz="989013" fontAlgn="base">
              <a:spcBef>
                <a:spcPct val="0"/>
              </a:spcBef>
              <a:spcAft>
                <a:spcPct val="0"/>
              </a:spcAft>
              <a:defRPr sz="2400">
                <a:solidFill>
                  <a:schemeClr val="tx1"/>
                </a:solidFill>
                <a:latin typeface="Times New Roman" panose="02020603050405020304" pitchFamily="18" charset="0"/>
              </a:defRPr>
            </a:lvl6pPr>
            <a:lvl7pPr marL="914400" defTabSz="989013" fontAlgn="base">
              <a:spcBef>
                <a:spcPct val="0"/>
              </a:spcBef>
              <a:spcAft>
                <a:spcPct val="0"/>
              </a:spcAft>
              <a:defRPr sz="2400">
                <a:solidFill>
                  <a:schemeClr val="tx1"/>
                </a:solidFill>
                <a:latin typeface="Times New Roman" panose="02020603050405020304" pitchFamily="18" charset="0"/>
              </a:defRPr>
            </a:lvl7pPr>
            <a:lvl8pPr marL="1371600" defTabSz="989013" fontAlgn="base">
              <a:spcBef>
                <a:spcPct val="0"/>
              </a:spcBef>
              <a:spcAft>
                <a:spcPct val="0"/>
              </a:spcAft>
              <a:defRPr sz="2400">
                <a:solidFill>
                  <a:schemeClr val="tx1"/>
                </a:solidFill>
                <a:latin typeface="Times New Roman" panose="02020603050405020304" pitchFamily="18" charset="0"/>
              </a:defRPr>
            </a:lvl8pPr>
            <a:lvl9pPr marL="18288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b="1" u="none">
                <a:solidFill>
                  <a:schemeClr val="tx2"/>
                </a:solidFill>
                <a:latin typeface="Tahoma" panose="020B0604030504040204" pitchFamily="34" charset="0"/>
              </a:rPr>
              <a:t>SANKSI PIDANA</a:t>
            </a:r>
          </a:p>
        </p:txBody>
      </p:sp>
      <p:sp>
        <p:nvSpPr>
          <p:cNvPr id="163869" name="Rectangle 29"/>
          <p:cNvSpPr>
            <a:spLocks noChangeArrowheads="1"/>
          </p:cNvSpPr>
          <p:nvPr/>
        </p:nvSpPr>
        <p:spPr bwMode="auto">
          <a:xfrm>
            <a:off x="4643438" y="2940050"/>
            <a:ext cx="4424362" cy="178435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pPr algn="ctr"/>
            <a:r>
              <a:rPr lang="fi-FI" altLang="en-US" sz="1800" b="1" u="none">
                <a:latin typeface="Arial Narrow" panose="020B0606020202030204" pitchFamily="34" charset="0"/>
              </a:rPr>
              <a:t>dipidana dengan pidana penjara paling singkat 6 (enam) bulan dan paling lama 6 (enam) tahun dan denda paling sedikit 2 (dua) kali jumlah pajak terutang yang tidak atau kurang dibayar dan paling banyak 4 (empat) kali jumlah pajak terutang yang tidak atau kurang dibayar.</a:t>
            </a:r>
            <a:r>
              <a:rPr lang="en-US" altLang="en-US" sz="1800" b="1">
                <a:latin typeface="Arial Narrow" panose="020B0606020202030204" pitchFamily="34" charset="0"/>
              </a:rPr>
              <a:t> </a:t>
            </a:r>
          </a:p>
        </p:txBody>
      </p:sp>
      <p:sp>
        <p:nvSpPr>
          <p:cNvPr id="163871" name="Rectangle 31"/>
          <p:cNvSpPr>
            <a:spLocks noChangeArrowheads="1"/>
          </p:cNvSpPr>
          <p:nvPr/>
        </p:nvSpPr>
        <p:spPr bwMode="auto">
          <a:xfrm>
            <a:off x="152400" y="6030913"/>
            <a:ext cx="3843338" cy="711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i="1" u="none">
                <a:solidFill>
                  <a:schemeClr val="tx2"/>
                </a:solidFill>
                <a:latin typeface="Tahoma" panose="020B0604030504040204" pitchFamily="34" charset="0"/>
              </a:rPr>
              <a:t>Penghitungan penghasilan kena pajak dilakukan secara jabatan.</a:t>
            </a:r>
          </a:p>
        </p:txBody>
      </p:sp>
      <p:sp>
        <p:nvSpPr>
          <p:cNvPr id="163874" name="Rectangle 34"/>
          <p:cNvSpPr>
            <a:spLocks noChangeArrowheads="1"/>
          </p:cNvSpPr>
          <p:nvPr/>
        </p:nvSpPr>
        <p:spPr bwMode="auto">
          <a:xfrm>
            <a:off x="4659313" y="4797425"/>
            <a:ext cx="4376737" cy="178435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pPr algn="ctr"/>
            <a:r>
              <a:rPr lang="fi-FI" altLang="en-US" sz="1800" b="1" u="none">
                <a:latin typeface="Arial Narrow" panose="020B0606020202030204" pitchFamily="34" charset="0"/>
              </a:rPr>
              <a:t>Pidana ditambahkan 1 (satu) kali menjadi 2 (dua) kali sanksi pidana apabila seseorang melakukan lagi tindak pidana di bidang perpajakan sebelum lewat 1 (satu) tahun, terhitung sejak selesainya menjalani pidana penjara yang dijatuhkan.</a:t>
            </a:r>
            <a:r>
              <a:rPr lang="fi-FI" altLang="en-US" sz="1800" u="none">
                <a:latin typeface="Arial Narrow" panose="020B0606020202030204" pitchFamily="34" charset="0"/>
              </a:rPr>
              <a:t> </a:t>
            </a:r>
            <a:endParaRPr lang="en-US" altLang="en-US" sz="1800" u="none">
              <a:latin typeface="Arial Narrow" panose="020B0606020202030204" pitchFamily="34" charset="0"/>
            </a:endParaRPr>
          </a:p>
        </p:txBody>
      </p:sp>
      <p:sp>
        <p:nvSpPr>
          <p:cNvPr id="163875" name="Rectangle 35"/>
          <p:cNvSpPr>
            <a:spLocks noChangeArrowheads="1"/>
          </p:cNvSpPr>
          <p:nvPr/>
        </p:nvSpPr>
        <p:spPr bwMode="auto">
          <a:xfrm>
            <a:off x="5580063" y="2457450"/>
            <a:ext cx="2971800" cy="466725"/>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latin typeface="Lucida Console" panose="020B0609040504020204" pitchFamily="49" charset="0"/>
              </a:rPr>
              <a:t>Pasal 39 UU KUP</a:t>
            </a:r>
          </a:p>
        </p:txBody>
      </p:sp>
      <p:sp>
        <p:nvSpPr>
          <p:cNvPr id="163876" name="AutoShape 36"/>
          <p:cNvSpPr>
            <a:spLocks noChangeArrowheads="1"/>
          </p:cNvSpPr>
          <p:nvPr/>
        </p:nvSpPr>
        <p:spPr bwMode="auto">
          <a:xfrm>
            <a:off x="71438" y="188913"/>
            <a:ext cx="323850" cy="28733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3842"/>
                                        </p:tgtEl>
                                        <p:attrNameLst>
                                          <p:attrName>style.visibility</p:attrName>
                                        </p:attrNameLst>
                                      </p:cBhvr>
                                      <p:to>
                                        <p:strVal val="visible"/>
                                      </p:to>
                                    </p:set>
                                    <p:anim calcmode="lin" valueType="num">
                                      <p:cBhvr additive="base">
                                        <p:cTn id="7" dur="500" fill="hold"/>
                                        <p:tgtEl>
                                          <p:spTgt spid="163842"/>
                                        </p:tgtEl>
                                        <p:attrNameLst>
                                          <p:attrName>ppt_x</p:attrName>
                                        </p:attrNameLst>
                                      </p:cBhvr>
                                      <p:tavLst>
                                        <p:tav tm="0">
                                          <p:val>
                                            <p:strVal val="0-#ppt_w/2"/>
                                          </p:val>
                                        </p:tav>
                                        <p:tav tm="100000">
                                          <p:val>
                                            <p:strVal val="#ppt_x"/>
                                          </p:val>
                                        </p:tav>
                                      </p:tavLst>
                                    </p:anim>
                                    <p:anim calcmode="lin" valueType="num">
                                      <p:cBhvr additive="base">
                                        <p:cTn id="8" dur="500" fill="hold"/>
                                        <p:tgtEl>
                                          <p:spTgt spid="1638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3843"/>
                                        </p:tgtEl>
                                        <p:attrNameLst>
                                          <p:attrName>style.visibility</p:attrName>
                                        </p:attrNameLst>
                                      </p:cBhvr>
                                      <p:to>
                                        <p:strVal val="visible"/>
                                      </p:to>
                                    </p:set>
                                    <p:anim calcmode="lin" valueType="num">
                                      <p:cBhvr additive="base">
                                        <p:cTn id="13" dur="500" fill="hold"/>
                                        <p:tgtEl>
                                          <p:spTgt spid="163843"/>
                                        </p:tgtEl>
                                        <p:attrNameLst>
                                          <p:attrName>ppt_x</p:attrName>
                                        </p:attrNameLst>
                                      </p:cBhvr>
                                      <p:tavLst>
                                        <p:tav tm="0">
                                          <p:val>
                                            <p:strVal val="0-#ppt_w/2"/>
                                          </p:val>
                                        </p:tav>
                                        <p:tav tm="100000">
                                          <p:val>
                                            <p:strVal val="#ppt_x"/>
                                          </p:val>
                                        </p:tav>
                                      </p:tavLst>
                                    </p:anim>
                                    <p:anim calcmode="lin" valueType="num">
                                      <p:cBhvr additive="base">
                                        <p:cTn id="14" dur="500" fill="hold"/>
                                        <p:tgtEl>
                                          <p:spTgt spid="16384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3862"/>
                                        </p:tgtEl>
                                        <p:attrNameLst>
                                          <p:attrName>style.visibility</p:attrName>
                                        </p:attrNameLst>
                                      </p:cBhvr>
                                      <p:to>
                                        <p:strVal val="visible"/>
                                      </p:to>
                                    </p:set>
                                    <p:anim calcmode="lin" valueType="num">
                                      <p:cBhvr additive="base">
                                        <p:cTn id="19" dur="500" fill="hold"/>
                                        <p:tgtEl>
                                          <p:spTgt spid="163862"/>
                                        </p:tgtEl>
                                        <p:attrNameLst>
                                          <p:attrName>ppt_x</p:attrName>
                                        </p:attrNameLst>
                                      </p:cBhvr>
                                      <p:tavLst>
                                        <p:tav tm="0">
                                          <p:val>
                                            <p:strVal val="0-#ppt_w/2"/>
                                          </p:val>
                                        </p:tav>
                                        <p:tav tm="100000">
                                          <p:val>
                                            <p:strVal val="#ppt_x"/>
                                          </p:val>
                                        </p:tav>
                                      </p:tavLst>
                                    </p:anim>
                                    <p:anim calcmode="lin" valueType="num">
                                      <p:cBhvr additive="base">
                                        <p:cTn id="20" dur="500" fill="hold"/>
                                        <p:tgtEl>
                                          <p:spTgt spid="16386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3863"/>
                                        </p:tgtEl>
                                        <p:attrNameLst>
                                          <p:attrName>style.visibility</p:attrName>
                                        </p:attrNameLst>
                                      </p:cBhvr>
                                      <p:to>
                                        <p:strVal val="visible"/>
                                      </p:to>
                                    </p:set>
                                    <p:anim calcmode="lin" valueType="num">
                                      <p:cBhvr additive="base">
                                        <p:cTn id="25" dur="500" fill="hold"/>
                                        <p:tgtEl>
                                          <p:spTgt spid="163863"/>
                                        </p:tgtEl>
                                        <p:attrNameLst>
                                          <p:attrName>ppt_x</p:attrName>
                                        </p:attrNameLst>
                                      </p:cBhvr>
                                      <p:tavLst>
                                        <p:tav tm="0">
                                          <p:val>
                                            <p:strVal val="0-#ppt_w/2"/>
                                          </p:val>
                                        </p:tav>
                                        <p:tav tm="100000">
                                          <p:val>
                                            <p:strVal val="#ppt_x"/>
                                          </p:val>
                                        </p:tav>
                                      </p:tavLst>
                                    </p:anim>
                                    <p:anim calcmode="lin" valueType="num">
                                      <p:cBhvr additive="base">
                                        <p:cTn id="26" dur="500" fill="hold"/>
                                        <p:tgtEl>
                                          <p:spTgt spid="16386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3846"/>
                                        </p:tgtEl>
                                        <p:attrNameLst>
                                          <p:attrName>style.visibility</p:attrName>
                                        </p:attrNameLst>
                                      </p:cBhvr>
                                      <p:to>
                                        <p:strVal val="visible"/>
                                      </p:to>
                                    </p:set>
                                    <p:anim calcmode="lin" valueType="num">
                                      <p:cBhvr additive="base">
                                        <p:cTn id="31" dur="500" fill="hold"/>
                                        <p:tgtEl>
                                          <p:spTgt spid="163846"/>
                                        </p:tgtEl>
                                        <p:attrNameLst>
                                          <p:attrName>ppt_x</p:attrName>
                                        </p:attrNameLst>
                                      </p:cBhvr>
                                      <p:tavLst>
                                        <p:tav tm="0">
                                          <p:val>
                                            <p:strVal val="0-#ppt_w/2"/>
                                          </p:val>
                                        </p:tav>
                                        <p:tav tm="100000">
                                          <p:val>
                                            <p:strVal val="#ppt_x"/>
                                          </p:val>
                                        </p:tav>
                                      </p:tavLst>
                                    </p:anim>
                                    <p:anim calcmode="lin" valueType="num">
                                      <p:cBhvr additive="base">
                                        <p:cTn id="32" dur="500" fill="hold"/>
                                        <p:tgtEl>
                                          <p:spTgt spid="16384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163845"/>
                                        </p:tgtEl>
                                        <p:attrNameLst>
                                          <p:attrName>style.visibility</p:attrName>
                                        </p:attrNameLst>
                                      </p:cBhvr>
                                      <p:to>
                                        <p:strVal val="visible"/>
                                      </p:to>
                                    </p:set>
                                    <p:anim calcmode="lin" valueType="num">
                                      <p:cBhvr>
                                        <p:cTn id="37" dur="500" fill="hold"/>
                                        <p:tgtEl>
                                          <p:spTgt spid="163845"/>
                                        </p:tgtEl>
                                        <p:attrNameLst>
                                          <p:attrName>ppt_w</p:attrName>
                                        </p:attrNameLst>
                                      </p:cBhvr>
                                      <p:tavLst>
                                        <p:tav tm="0">
                                          <p:val>
                                            <p:fltVal val="0"/>
                                          </p:val>
                                        </p:tav>
                                        <p:tav tm="100000">
                                          <p:val>
                                            <p:strVal val="#ppt_w"/>
                                          </p:val>
                                        </p:tav>
                                      </p:tavLst>
                                    </p:anim>
                                    <p:anim calcmode="lin" valueType="num">
                                      <p:cBhvr>
                                        <p:cTn id="38" dur="500" fill="hold"/>
                                        <p:tgtEl>
                                          <p:spTgt spid="163845"/>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63864"/>
                                        </p:tgtEl>
                                        <p:attrNameLst>
                                          <p:attrName>style.visibility</p:attrName>
                                        </p:attrNameLst>
                                      </p:cBhvr>
                                      <p:to>
                                        <p:strVal val="visible"/>
                                      </p:to>
                                    </p:set>
                                    <p:anim calcmode="lin" valueType="num">
                                      <p:cBhvr additive="base">
                                        <p:cTn id="43" dur="500" fill="hold"/>
                                        <p:tgtEl>
                                          <p:spTgt spid="163864"/>
                                        </p:tgtEl>
                                        <p:attrNameLst>
                                          <p:attrName>ppt_x</p:attrName>
                                        </p:attrNameLst>
                                      </p:cBhvr>
                                      <p:tavLst>
                                        <p:tav tm="0">
                                          <p:val>
                                            <p:strVal val="0-#ppt_w/2"/>
                                          </p:val>
                                        </p:tav>
                                        <p:tav tm="100000">
                                          <p:val>
                                            <p:strVal val="#ppt_x"/>
                                          </p:val>
                                        </p:tav>
                                      </p:tavLst>
                                    </p:anim>
                                    <p:anim calcmode="lin" valueType="num">
                                      <p:cBhvr additive="base">
                                        <p:cTn id="44" dur="500" fill="hold"/>
                                        <p:tgtEl>
                                          <p:spTgt spid="163864"/>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63871"/>
                                        </p:tgtEl>
                                        <p:attrNameLst>
                                          <p:attrName>style.visibility</p:attrName>
                                        </p:attrNameLst>
                                      </p:cBhvr>
                                      <p:to>
                                        <p:strVal val="visible"/>
                                      </p:to>
                                    </p:set>
                                    <p:anim calcmode="lin" valueType="num">
                                      <p:cBhvr additive="base">
                                        <p:cTn id="49" dur="500" fill="hold"/>
                                        <p:tgtEl>
                                          <p:spTgt spid="163871"/>
                                        </p:tgtEl>
                                        <p:attrNameLst>
                                          <p:attrName>ppt_x</p:attrName>
                                        </p:attrNameLst>
                                      </p:cBhvr>
                                      <p:tavLst>
                                        <p:tav tm="0">
                                          <p:val>
                                            <p:strVal val="0-#ppt_w/2"/>
                                          </p:val>
                                        </p:tav>
                                        <p:tav tm="100000">
                                          <p:val>
                                            <p:strVal val="#ppt_x"/>
                                          </p:val>
                                        </p:tav>
                                      </p:tavLst>
                                    </p:anim>
                                    <p:anim calcmode="lin" valueType="num">
                                      <p:cBhvr additive="base">
                                        <p:cTn id="50" dur="500" fill="hold"/>
                                        <p:tgtEl>
                                          <p:spTgt spid="163871"/>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63844"/>
                                        </p:tgtEl>
                                        <p:attrNameLst>
                                          <p:attrName>style.visibility</p:attrName>
                                        </p:attrNameLst>
                                      </p:cBhvr>
                                      <p:to>
                                        <p:strVal val="visible"/>
                                      </p:to>
                                    </p:set>
                                    <p:anim calcmode="lin" valueType="num">
                                      <p:cBhvr additive="base">
                                        <p:cTn id="55" dur="500" fill="hold"/>
                                        <p:tgtEl>
                                          <p:spTgt spid="163844"/>
                                        </p:tgtEl>
                                        <p:attrNameLst>
                                          <p:attrName>ppt_x</p:attrName>
                                        </p:attrNameLst>
                                      </p:cBhvr>
                                      <p:tavLst>
                                        <p:tav tm="0">
                                          <p:val>
                                            <p:strVal val="0-#ppt_w/2"/>
                                          </p:val>
                                        </p:tav>
                                        <p:tav tm="100000">
                                          <p:val>
                                            <p:strVal val="#ppt_x"/>
                                          </p:val>
                                        </p:tav>
                                      </p:tavLst>
                                    </p:anim>
                                    <p:anim calcmode="lin" valueType="num">
                                      <p:cBhvr additive="base">
                                        <p:cTn id="56" dur="500" fill="hold"/>
                                        <p:tgtEl>
                                          <p:spTgt spid="163844"/>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63865"/>
                                        </p:tgtEl>
                                        <p:attrNameLst>
                                          <p:attrName>style.visibility</p:attrName>
                                        </p:attrNameLst>
                                      </p:cBhvr>
                                      <p:to>
                                        <p:strVal val="visible"/>
                                      </p:to>
                                    </p:set>
                                    <p:anim calcmode="lin" valueType="num">
                                      <p:cBhvr additive="base">
                                        <p:cTn id="61" dur="500" fill="hold"/>
                                        <p:tgtEl>
                                          <p:spTgt spid="163865"/>
                                        </p:tgtEl>
                                        <p:attrNameLst>
                                          <p:attrName>ppt_x</p:attrName>
                                        </p:attrNameLst>
                                      </p:cBhvr>
                                      <p:tavLst>
                                        <p:tav tm="0">
                                          <p:val>
                                            <p:strVal val="0-#ppt_w/2"/>
                                          </p:val>
                                        </p:tav>
                                        <p:tav tm="100000">
                                          <p:val>
                                            <p:strVal val="#ppt_x"/>
                                          </p:val>
                                        </p:tav>
                                      </p:tavLst>
                                    </p:anim>
                                    <p:anim calcmode="lin" valueType="num">
                                      <p:cBhvr additive="base">
                                        <p:cTn id="62" dur="500" fill="hold"/>
                                        <p:tgtEl>
                                          <p:spTgt spid="163865"/>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163867"/>
                                        </p:tgtEl>
                                        <p:attrNameLst>
                                          <p:attrName>style.visibility</p:attrName>
                                        </p:attrNameLst>
                                      </p:cBhvr>
                                      <p:to>
                                        <p:strVal val="visible"/>
                                      </p:to>
                                    </p:set>
                                    <p:anim calcmode="lin" valueType="num">
                                      <p:cBhvr additive="base">
                                        <p:cTn id="67" dur="500" fill="hold"/>
                                        <p:tgtEl>
                                          <p:spTgt spid="163867"/>
                                        </p:tgtEl>
                                        <p:attrNameLst>
                                          <p:attrName>ppt_x</p:attrName>
                                        </p:attrNameLst>
                                      </p:cBhvr>
                                      <p:tavLst>
                                        <p:tav tm="0">
                                          <p:val>
                                            <p:strVal val="0-#ppt_w/2"/>
                                          </p:val>
                                        </p:tav>
                                        <p:tav tm="100000">
                                          <p:val>
                                            <p:strVal val="#ppt_x"/>
                                          </p:val>
                                        </p:tav>
                                      </p:tavLst>
                                    </p:anim>
                                    <p:anim calcmode="lin" valueType="num">
                                      <p:cBhvr additive="base">
                                        <p:cTn id="68" dur="500" fill="hold"/>
                                        <p:tgtEl>
                                          <p:spTgt spid="163867"/>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163866"/>
                                        </p:tgtEl>
                                        <p:attrNameLst>
                                          <p:attrName>style.visibility</p:attrName>
                                        </p:attrNameLst>
                                      </p:cBhvr>
                                      <p:to>
                                        <p:strVal val="visible"/>
                                      </p:to>
                                    </p:set>
                                    <p:anim calcmode="lin" valueType="num">
                                      <p:cBhvr additive="base">
                                        <p:cTn id="73" dur="500" fill="hold"/>
                                        <p:tgtEl>
                                          <p:spTgt spid="163866"/>
                                        </p:tgtEl>
                                        <p:attrNameLst>
                                          <p:attrName>ppt_x</p:attrName>
                                        </p:attrNameLst>
                                      </p:cBhvr>
                                      <p:tavLst>
                                        <p:tav tm="0">
                                          <p:val>
                                            <p:strVal val="0-#ppt_w/2"/>
                                          </p:val>
                                        </p:tav>
                                        <p:tav tm="100000">
                                          <p:val>
                                            <p:strVal val="#ppt_x"/>
                                          </p:val>
                                        </p:tav>
                                      </p:tavLst>
                                    </p:anim>
                                    <p:anim calcmode="lin" valueType="num">
                                      <p:cBhvr additive="base">
                                        <p:cTn id="74" dur="500" fill="hold"/>
                                        <p:tgtEl>
                                          <p:spTgt spid="163866"/>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3" presetClass="entr" presetSubtype="16" fill="hold" grpId="0" nodeType="clickEffect">
                                  <p:stCondLst>
                                    <p:cond delay="0"/>
                                  </p:stCondLst>
                                  <p:childTnLst>
                                    <p:set>
                                      <p:cBhvr>
                                        <p:cTn id="78" dur="1" fill="hold">
                                          <p:stCondLst>
                                            <p:cond delay="0"/>
                                          </p:stCondLst>
                                        </p:cTn>
                                        <p:tgtEl>
                                          <p:spTgt spid="163868"/>
                                        </p:tgtEl>
                                        <p:attrNameLst>
                                          <p:attrName>style.visibility</p:attrName>
                                        </p:attrNameLst>
                                      </p:cBhvr>
                                      <p:to>
                                        <p:strVal val="visible"/>
                                      </p:to>
                                    </p:set>
                                    <p:anim calcmode="lin" valueType="num">
                                      <p:cBhvr>
                                        <p:cTn id="79" dur="500" fill="hold"/>
                                        <p:tgtEl>
                                          <p:spTgt spid="163868"/>
                                        </p:tgtEl>
                                        <p:attrNameLst>
                                          <p:attrName>ppt_w</p:attrName>
                                        </p:attrNameLst>
                                      </p:cBhvr>
                                      <p:tavLst>
                                        <p:tav tm="0">
                                          <p:val>
                                            <p:fltVal val="0"/>
                                          </p:val>
                                        </p:tav>
                                        <p:tav tm="100000">
                                          <p:val>
                                            <p:strVal val="#ppt_w"/>
                                          </p:val>
                                        </p:tav>
                                      </p:tavLst>
                                    </p:anim>
                                    <p:anim calcmode="lin" valueType="num">
                                      <p:cBhvr>
                                        <p:cTn id="80" dur="500" fill="hold"/>
                                        <p:tgtEl>
                                          <p:spTgt spid="163868"/>
                                        </p:tgtEl>
                                        <p:attrNameLst>
                                          <p:attrName>ppt_h</p:attrName>
                                        </p:attrNameLst>
                                      </p:cBhvr>
                                      <p:tavLst>
                                        <p:tav tm="0">
                                          <p:val>
                                            <p:fltVal val="0"/>
                                          </p:val>
                                        </p:tav>
                                        <p:tav tm="100000">
                                          <p:val>
                                            <p:strVal val="#ppt_h"/>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163875"/>
                                        </p:tgtEl>
                                        <p:attrNameLst>
                                          <p:attrName>style.visibility</p:attrName>
                                        </p:attrNameLst>
                                      </p:cBhvr>
                                      <p:to>
                                        <p:strVal val="visible"/>
                                      </p:to>
                                    </p:set>
                                    <p:anim calcmode="lin" valueType="num">
                                      <p:cBhvr additive="base">
                                        <p:cTn id="85" dur="500" fill="hold"/>
                                        <p:tgtEl>
                                          <p:spTgt spid="163875"/>
                                        </p:tgtEl>
                                        <p:attrNameLst>
                                          <p:attrName>ppt_x</p:attrName>
                                        </p:attrNameLst>
                                      </p:cBhvr>
                                      <p:tavLst>
                                        <p:tav tm="0">
                                          <p:val>
                                            <p:strVal val="0-#ppt_w/2"/>
                                          </p:val>
                                        </p:tav>
                                        <p:tav tm="100000">
                                          <p:val>
                                            <p:strVal val="#ppt_x"/>
                                          </p:val>
                                        </p:tav>
                                      </p:tavLst>
                                    </p:anim>
                                    <p:anim calcmode="lin" valueType="num">
                                      <p:cBhvr additive="base">
                                        <p:cTn id="86" dur="500" fill="hold"/>
                                        <p:tgtEl>
                                          <p:spTgt spid="163875"/>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163874"/>
                                        </p:tgtEl>
                                        <p:attrNameLst>
                                          <p:attrName>style.visibility</p:attrName>
                                        </p:attrNameLst>
                                      </p:cBhvr>
                                      <p:to>
                                        <p:strVal val="visible"/>
                                      </p:to>
                                    </p:set>
                                    <p:anim calcmode="lin" valueType="num">
                                      <p:cBhvr additive="base">
                                        <p:cTn id="91" dur="500" fill="hold"/>
                                        <p:tgtEl>
                                          <p:spTgt spid="163874"/>
                                        </p:tgtEl>
                                        <p:attrNameLst>
                                          <p:attrName>ppt_x</p:attrName>
                                        </p:attrNameLst>
                                      </p:cBhvr>
                                      <p:tavLst>
                                        <p:tav tm="0">
                                          <p:val>
                                            <p:strVal val="0-#ppt_w/2"/>
                                          </p:val>
                                        </p:tav>
                                        <p:tav tm="100000">
                                          <p:val>
                                            <p:strVal val="#ppt_x"/>
                                          </p:val>
                                        </p:tav>
                                      </p:tavLst>
                                    </p:anim>
                                    <p:anim calcmode="lin" valueType="num">
                                      <p:cBhvr additive="base">
                                        <p:cTn id="92" dur="500" fill="hold"/>
                                        <p:tgtEl>
                                          <p:spTgt spid="163874"/>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163869"/>
                                        </p:tgtEl>
                                        <p:attrNameLst>
                                          <p:attrName>style.visibility</p:attrName>
                                        </p:attrNameLst>
                                      </p:cBhvr>
                                      <p:to>
                                        <p:strVal val="visible"/>
                                      </p:to>
                                    </p:set>
                                    <p:anim calcmode="lin" valueType="num">
                                      <p:cBhvr additive="base">
                                        <p:cTn id="97" dur="500" fill="hold"/>
                                        <p:tgtEl>
                                          <p:spTgt spid="163869"/>
                                        </p:tgtEl>
                                        <p:attrNameLst>
                                          <p:attrName>ppt_x</p:attrName>
                                        </p:attrNameLst>
                                      </p:cBhvr>
                                      <p:tavLst>
                                        <p:tav tm="0">
                                          <p:val>
                                            <p:strVal val="0-#ppt_w/2"/>
                                          </p:val>
                                        </p:tav>
                                        <p:tav tm="100000">
                                          <p:val>
                                            <p:strVal val="#ppt_x"/>
                                          </p:val>
                                        </p:tav>
                                      </p:tavLst>
                                    </p:anim>
                                    <p:anim calcmode="lin" valueType="num">
                                      <p:cBhvr additive="base">
                                        <p:cTn id="98" dur="500" fill="hold"/>
                                        <p:tgtEl>
                                          <p:spTgt spid="1638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2" grpId="0" animBg="1" autoUpdateAnimBg="0"/>
      <p:bldP spid="163843" grpId="0" animBg="1"/>
      <p:bldP spid="163844" grpId="0" animBg="1"/>
      <p:bldP spid="163845" grpId="0" animBg="1" autoUpdateAnimBg="0"/>
      <p:bldP spid="163846" grpId="0" animBg="1"/>
      <p:bldP spid="163862" grpId="0" animBg="1" autoUpdateAnimBg="0"/>
      <p:bldP spid="163863" grpId="0" animBg="1" autoUpdateAnimBg="0"/>
      <p:bldP spid="163864" grpId="0" animBg="1" autoUpdateAnimBg="0"/>
      <p:bldP spid="163865" grpId="0" animBg="1" autoUpdateAnimBg="0"/>
      <p:bldP spid="163866" grpId="0" animBg="1" autoUpdateAnimBg="0"/>
      <p:bldP spid="163867" grpId="0" animBg="1"/>
      <p:bldP spid="163868" grpId="0" animBg="1" autoUpdateAnimBg="0"/>
      <p:bldP spid="163869" grpId="0" animBg="1" autoUpdateAnimBg="0"/>
      <p:bldP spid="163871" grpId="0" animBg="1" autoUpdateAnimBg="0"/>
      <p:bldP spid="163874" grpId="0" animBg="1" autoUpdateAnimBg="0"/>
      <p:bldP spid="163875" grpId="0" animBg="1"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762000" y="76200"/>
            <a:ext cx="7772400" cy="762000"/>
          </a:xfrm>
          <a:ln w="28575">
            <a:solidFill>
              <a:srgbClr val="0033CC"/>
            </a:solidFill>
            <a:miter lim="800000"/>
            <a:headEnd/>
            <a:tailEnd/>
          </a:ln>
        </p:spPr>
        <p:txBody>
          <a:bodyPr/>
          <a:lstStyle/>
          <a:p>
            <a:pPr>
              <a:lnSpc>
                <a:spcPct val="90000"/>
              </a:lnSpc>
            </a:pPr>
            <a:r>
              <a:rPr lang="en-US" altLang="en-US" sz="2400">
                <a:latin typeface="Kristen ITC" panose="03050502040202030202" pitchFamily="66" charset="0"/>
              </a:rPr>
              <a:t>Sanksi akibat WP tidak memenuhi kewajiban ketika dilakukan pemeriksaan</a:t>
            </a:r>
          </a:p>
        </p:txBody>
      </p:sp>
      <p:sp>
        <p:nvSpPr>
          <p:cNvPr id="159747" name="Rectangle 3"/>
          <p:cNvSpPr>
            <a:spLocks noChangeArrowheads="1"/>
          </p:cNvSpPr>
          <p:nvPr/>
        </p:nvSpPr>
        <p:spPr bwMode="auto">
          <a:xfrm>
            <a:off x="395288" y="876300"/>
            <a:ext cx="8382000" cy="495300"/>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pPr algn="l"/>
            <a:r>
              <a:rPr lang="en-US" altLang="en-US" b="1" u="none">
                <a:solidFill>
                  <a:schemeClr val="tx2"/>
                </a:solidFill>
                <a:latin typeface="Tahoma" panose="020B0604030504040204" pitchFamily="34" charset="0"/>
              </a:rPr>
              <a:t>WP TIDAK MEMPERLIHATKAN/MEMINJAMKAN BUKU</a:t>
            </a:r>
          </a:p>
        </p:txBody>
      </p:sp>
      <p:sp>
        <p:nvSpPr>
          <p:cNvPr id="159748" name="Line 4"/>
          <p:cNvSpPr>
            <a:spLocks noChangeShapeType="1"/>
          </p:cNvSpPr>
          <p:nvPr/>
        </p:nvSpPr>
        <p:spPr bwMode="auto">
          <a:xfrm flipH="1">
            <a:off x="1143000" y="1371600"/>
            <a:ext cx="2667000" cy="152400"/>
          </a:xfrm>
          <a:prstGeom prst="line">
            <a:avLst/>
          </a:prstGeom>
          <a:noFill/>
          <a:ln w="7620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9749" name="Rectangle 5"/>
          <p:cNvSpPr>
            <a:spLocks noChangeArrowheads="1"/>
          </p:cNvSpPr>
          <p:nvPr/>
        </p:nvSpPr>
        <p:spPr bwMode="auto">
          <a:xfrm>
            <a:off x="762000" y="1524000"/>
            <a:ext cx="3657600" cy="71120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rPr>
              <a:t>sehingga tidak dapat diketahui besarnya pajak yang terutang</a:t>
            </a:r>
          </a:p>
        </p:txBody>
      </p:sp>
      <p:sp>
        <p:nvSpPr>
          <p:cNvPr id="159751" name="Rectangle 7"/>
          <p:cNvSpPr>
            <a:spLocks noChangeArrowheads="1"/>
          </p:cNvSpPr>
          <p:nvPr/>
        </p:nvSpPr>
        <p:spPr bwMode="auto">
          <a:xfrm>
            <a:off x="609600" y="3632200"/>
            <a:ext cx="3657600" cy="406400"/>
          </a:xfrm>
          <a:prstGeom prst="rect">
            <a:avLst/>
          </a:prstGeom>
          <a:solidFill>
            <a:srgbClr val="D2F0D7"/>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SANKSI ADMINISTRASI</a:t>
            </a:r>
          </a:p>
        </p:txBody>
      </p:sp>
      <p:sp>
        <p:nvSpPr>
          <p:cNvPr id="159752" name="Rectangle 8"/>
          <p:cNvSpPr>
            <a:spLocks noChangeArrowheads="1"/>
          </p:cNvSpPr>
          <p:nvPr/>
        </p:nvSpPr>
        <p:spPr bwMode="auto">
          <a:xfrm>
            <a:off x="76200" y="4089400"/>
            <a:ext cx="4495800" cy="271145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1800" u="none">
                <a:latin typeface="Tahoma" panose="020B0604030504040204" pitchFamily="34" charset="0"/>
              </a:rPr>
              <a:t>berupa kenaikan sebesar :</a:t>
            </a:r>
          </a:p>
          <a:p>
            <a:pPr algn="l">
              <a:spcBef>
                <a:spcPct val="50000"/>
              </a:spcBef>
            </a:pPr>
            <a:r>
              <a:rPr lang="en-US" altLang="en-US" sz="1800" u="none">
                <a:latin typeface="Tahoma" panose="020B0604030504040204" pitchFamily="34" charset="0"/>
              </a:rPr>
              <a:t>a. </a:t>
            </a:r>
            <a:r>
              <a:rPr lang="en-US" altLang="en-US" sz="1800" b="1" u="none">
                <a:solidFill>
                  <a:schemeClr val="accent2"/>
                </a:solidFill>
                <a:latin typeface="Tahoma" panose="020B0604030504040204" pitchFamily="34" charset="0"/>
              </a:rPr>
              <a:t>50 % </a:t>
            </a:r>
            <a:r>
              <a:rPr lang="en-US" altLang="en-US" sz="1800" u="none">
                <a:solidFill>
                  <a:schemeClr val="accent2"/>
                </a:solidFill>
                <a:latin typeface="Tahoma" panose="020B0604030504040204" pitchFamily="34" charset="0"/>
              </a:rPr>
              <a:t>dari PPh yg tidak/kurang dibayar dlm satu Tahun Pajak</a:t>
            </a:r>
            <a:r>
              <a:rPr lang="en-US" altLang="en-US" sz="1800" u="none">
                <a:latin typeface="Tahoma" panose="020B0604030504040204" pitchFamily="34" charset="0"/>
              </a:rPr>
              <a:t>; b. </a:t>
            </a:r>
            <a:r>
              <a:rPr lang="en-US" altLang="en-US" sz="1800" b="1" u="none">
                <a:solidFill>
                  <a:srgbClr val="008000"/>
                </a:solidFill>
                <a:latin typeface="Tahoma" panose="020B0604030504040204" pitchFamily="34" charset="0"/>
              </a:rPr>
              <a:t>100 % </a:t>
            </a:r>
            <a:r>
              <a:rPr lang="en-US" altLang="en-US" sz="1800" u="none">
                <a:solidFill>
                  <a:srgbClr val="008000"/>
                </a:solidFill>
                <a:latin typeface="Tahoma" panose="020B0604030504040204" pitchFamily="34" charset="0"/>
              </a:rPr>
              <a:t>dari PPh yg tidak/kurang dipotong, tidak/kurang dipungut, tidak/kurang disetorkan, dan dipotong/ dipungut tetapi tidak/kurang disetorkan</a:t>
            </a:r>
            <a:r>
              <a:rPr lang="en-US" altLang="en-US" sz="1800" u="none">
                <a:latin typeface="Tahoma" panose="020B0604030504040204" pitchFamily="34" charset="0"/>
              </a:rPr>
              <a:t>; c. </a:t>
            </a:r>
            <a:r>
              <a:rPr lang="en-US" altLang="en-US" sz="1800" b="1" u="none">
                <a:solidFill>
                  <a:srgbClr val="990000"/>
                </a:solidFill>
                <a:latin typeface="Tahoma" panose="020B0604030504040204" pitchFamily="34" charset="0"/>
              </a:rPr>
              <a:t>100 %</a:t>
            </a:r>
            <a:r>
              <a:rPr lang="en-US" altLang="en-US" sz="1800" u="none">
                <a:latin typeface="Tahoma" panose="020B0604030504040204" pitchFamily="34" charset="0"/>
              </a:rPr>
              <a:t> </a:t>
            </a:r>
            <a:r>
              <a:rPr lang="en-US" altLang="en-US" sz="1800" u="none">
                <a:solidFill>
                  <a:srgbClr val="990000"/>
                </a:solidFill>
                <a:latin typeface="Tahoma" panose="020B0604030504040204" pitchFamily="34" charset="0"/>
              </a:rPr>
              <a:t>dari PPN dan PPnBM yang tidak atau kurang dibayar</a:t>
            </a:r>
            <a:r>
              <a:rPr lang="en-US" altLang="en-US" sz="1800" u="none">
                <a:latin typeface="Tahoma" panose="020B0604030504040204" pitchFamily="34" charset="0"/>
              </a:rPr>
              <a:t>. {Pasal 13 (3) UU KUP}</a:t>
            </a:r>
          </a:p>
        </p:txBody>
      </p:sp>
      <p:sp>
        <p:nvSpPr>
          <p:cNvPr id="159753" name="Line 9"/>
          <p:cNvSpPr>
            <a:spLocks noChangeShapeType="1"/>
          </p:cNvSpPr>
          <p:nvPr/>
        </p:nvSpPr>
        <p:spPr bwMode="auto">
          <a:xfrm>
            <a:off x="4724400" y="1371600"/>
            <a:ext cx="2667000" cy="152400"/>
          </a:xfrm>
          <a:prstGeom prst="line">
            <a:avLst/>
          </a:prstGeom>
          <a:noFill/>
          <a:ln w="76200">
            <a:solidFill>
              <a:srgbClr val="51EB1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9754" name="Rectangle 10"/>
          <p:cNvSpPr>
            <a:spLocks noChangeArrowheads="1"/>
          </p:cNvSpPr>
          <p:nvPr/>
        </p:nvSpPr>
        <p:spPr bwMode="auto">
          <a:xfrm>
            <a:off x="6011863" y="1412875"/>
            <a:ext cx="2592387" cy="466725"/>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latin typeface="Lucida Console" panose="020B0609040504020204" pitchFamily="49" charset="0"/>
              </a:rPr>
              <a:t>sengaja</a:t>
            </a:r>
          </a:p>
        </p:txBody>
      </p:sp>
      <p:sp>
        <p:nvSpPr>
          <p:cNvPr id="159760" name="Rectangle 16"/>
          <p:cNvSpPr>
            <a:spLocks noChangeArrowheads="1"/>
          </p:cNvSpPr>
          <p:nvPr/>
        </p:nvSpPr>
        <p:spPr bwMode="auto">
          <a:xfrm>
            <a:off x="609600" y="3048000"/>
            <a:ext cx="3657600" cy="381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nchor="ctr"/>
          <a:lstStyle>
            <a:lvl1pPr algn="l" defTabSz="989013">
              <a:defRPr sz="2400">
                <a:solidFill>
                  <a:schemeClr val="tx1"/>
                </a:solidFill>
                <a:latin typeface="Times New Roman" panose="02020603050405020304" pitchFamily="18" charset="0"/>
              </a:defRPr>
            </a:lvl1pPr>
            <a:lvl2pPr algn="l" defTabSz="989013">
              <a:defRPr sz="2400">
                <a:solidFill>
                  <a:schemeClr val="tx1"/>
                </a:solidFill>
                <a:latin typeface="Times New Roman" panose="02020603050405020304" pitchFamily="18" charset="0"/>
              </a:defRPr>
            </a:lvl2pPr>
            <a:lvl3pPr algn="l" defTabSz="989013">
              <a:defRPr sz="2400">
                <a:solidFill>
                  <a:schemeClr val="tx1"/>
                </a:solidFill>
                <a:latin typeface="Times New Roman" panose="02020603050405020304" pitchFamily="18" charset="0"/>
              </a:defRPr>
            </a:lvl3pPr>
            <a:lvl4pPr algn="l" defTabSz="989013">
              <a:defRPr sz="2400">
                <a:solidFill>
                  <a:schemeClr val="tx1"/>
                </a:solidFill>
                <a:latin typeface="Times New Roman" panose="02020603050405020304" pitchFamily="18" charset="0"/>
              </a:defRPr>
            </a:lvl4pPr>
            <a:lvl5pPr algn="l" defTabSz="989013">
              <a:defRPr sz="2400">
                <a:solidFill>
                  <a:schemeClr val="tx1"/>
                </a:solidFill>
                <a:latin typeface="Times New Roman" panose="02020603050405020304" pitchFamily="18" charset="0"/>
              </a:defRPr>
            </a:lvl5pPr>
            <a:lvl6pPr marL="457200" defTabSz="989013" fontAlgn="base">
              <a:spcBef>
                <a:spcPct val="0"/>
              </a:spcBef>
              <a:spcAft>
                <a:spcPct val="0"/>
              </a:spcAft>
              <a:defRPr sz="2400">
                <a:solidFill>
                  <a:schemeClr val="tx1"/>
                </a:solidFill>
                <a:latin typeface="Times New Roman" panose="02020603050405020304" pitchFamily="18" charset="0"/>
              </a:defRPr>
            </a:lvl6pPr>
            <a:lvl7pPr marL="914400" defTabSz="989013" fontAlgn="base">
              <a:spcBef>
                <a:spcPct val="0"/>
              </a:spcBef>
              <a:spcAft>
                <a:spcPct val="0"/>
              </a:spcAft>
              <a:defRPr sz="2400">
                <a:solidFill>
                  <a:schemeClr val="tx1"/>
                </a:solidFill>
                <a:latin typeface="Times New Roman" panose="02020603050405020304" pitchFamily="18" charset="0"/>
              </a:defRPr>
            </a:lvl7pPr>
            <a:lvl8pPr marL="1371600" defTabSz="989013" fontAlgn="base">
              <a:spcBef>
                <a:spcPct val="0"/>
              </a:spcBef>
              <a:spcAft>
                <a:spcPct val="0"/>
              </a:spcAft>
              <a:defRPr sz="2400">
                <a:solidFill>
                  <a:schemeClr val="tx1"/>
                </a:solidFill>
                <a:latin typeface="Times New Roman" panose="02020603050405020304" pitchFamily="18" charset="0"/>
              </a:defRPr>
            </a:lvl8pPr>
            <a:lvl9pPr marL="18288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solidFill>
                  <a:schemeClr val="tx2"/>
                </a:solidFill>
                <a:latin typeface="Tahoma" panose="020B0604030504040204" pitchFamily="34" charset="0"/>
              </a:rPr>
              <a:t>Atas pajak yang kurang bayar</a:t>
            </a:r>
          </a:p>
        </p:txBody>
      </p:sp>
      <p:sp>
        <p:nvSpPr>
          <p:cNvPr id="159761" name="Rectangle 17"/>
          <p:cNvSpPr>
            <a:spLocks noChangeArrowheads="1"/>
          </p:cNvSpPr>
          <p:nvPr/>
        </p:nvSpPr>
        <p:spPr bwMode="auto">
          <a:xfrm>
            <a:off x="381000" y="2260600"/>
            <a:ext cx="4419600" cy="711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solidFill>
                  <a:schemeClr val="tx2"/>
                </a:solidFill>
                <a:latin typeface="Arial Narrow" panose="020B0606020202030204" pitchFamily="34" charset="0"/>
              </a:rPr>
              <a:t>Penghitungan penghasilan kena pajak dilakukan secara jabatan.</a:t>
            </a:r>
          </a:p>
        </p:txBody>
      </p:sp>
      <p:sp>
        <p:nvSpPr>
          <p:cNvPr id="159765" name="Rectangle 21"/>
          <p:cNvSpPr>
            <a:spLocks noChangeArrowheads="1"/>
          </p:cNvSpPr>
          <p:nvPr/>
        </p:nvSpPr>
        <p:spPr bwMode="auto">
          <a:xfrm>
            <a:off x="5076825" y="2492375"/>
            <a:ext cx="4032250" cy="473075"/>
          </a:xfrm>
          <a:prstGeom prst="rect">
            <a:avLst/>
          </a:prstGeom>
          <a:solidFill>
            <a:srgbClr val="D2F0D7"/>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nchor="ctr"/>
          <a:lstStyle>
            <a:lvl1pPr algn="l" defTabSz="989013">
              <a:defRPr sz="2400">
                <a:solidFill>
                  <a:schemeClr val="tx1"/>
                </a:solidFill>
                <a:latin typeface="Times New Roman" panose="02020603050405020304" pitchFamily="18" charset="0"/>
              </a:defRPr>
            </a:lvl1pPr>
            <a:lvl2pPr algn="l" defTabSz="989013">
              <a:defRPr sz="2400">
                <a:solidFill>
                  <a:schemeClr val="tx1"/>
                </a:solidFill>
                <a:latin typeface="Times New Roman" panose="02020603050405020304" pitchFamily="18" charset="0"/>
              </a:defRPr>
            </a:lvl2pPr>
            <a:lvl3pPr algn="l" defTabSz="989013">
              <a:defRPr sz="2400">
                <a:solidFill>
                  <a:schemeClr val="tx1"/>
                </a:solidFill>
                <a:latin typeface="Times New Roman" panose="02020603050405020304" pitchFamily="18" charset="0"/>
              </a:defRPr>
            </a:lvl3pPr>
            <a:lvl4pPr algn="l" defTabSz="989013">
              <a:defRPr sz="2400">
                <a:solidFill>
                  <a:schemeClr val="tx1"/>
                </a:solidFill>
                <a:latin typeface="Times New Roman" panose="02020603050405020304" pitchFamily="18" charset="0"/>
              </a:defRPr>
            </a:lvl4pPr>
            <a:lvl5pPr algn="l" defTabSz="989013">
              <a:defRPr sz="2400">
                <a:solidFill>
                  <a:schemeClr val="tx1"/>
                </a:solidFill>
                <a:latin typeface="Times New Roman" panose="02020603050405020304" pitchFamily="18" charset="0"/>
              </a:defRPr>
            </a:lvl5pPr>
            <a:lvl6pPr marL="457200" defTabSz="989013" fontAlgn="base">
              <a:spcBef>
                <a:spcPct val="0"/>
              </a:spcBef>
              <a:spcAft>
                <a:spcPct val="0"/>
              </a:spcAft>
              <a:defRPr sz="2400">
                <a:solidFill>
                  <a:schemeClr val="tx1"/>
                </a:solidFill>
                <a:latin typeface="Times New Roman" panose="02020603050405020304" pitchFamily="18" charset="0"/>
              </a:defRPr>
            </a:lvl6pPr>
            <a:lvl7pPr marL="914400" defTabSz="989013" fontAlgn="base">
              <a:spcBef>
                <a:spcPct val="0"/>
              </a:spcBef>
              <a:spcAft>
                <a:spcPct val="0"/>
              </a:spcAft>
              <a:defRPr sz="2400">
                <a:solidFill>
                  <a:schemeClr val="tx1"/>
                </a:solidFill>
                <a:latin typeface="Times New Roman" panose="02020603050405020304" pitchFamily="18" charset="0"/>
              </a:defRPr>
            </a:lvl7pPr>
            <a:lvl8pPr marL="1371600" defTabSz="989013" fontAlgn="base">
              <a:spcBef>
                <a:spcPct val="0"/>
              </a:spcBef>
              <a:spcAft>
                <a:spcPct val="0"/>
              </a:spcAft>
              <a:defRPr sz="2400">
                <a:solidFill>
                  <a:schemeClr val="tx1"/>
                </a:solidFill>
                <a:latin typeface="Times New Roman" panose="02020603050405020304" pitchFamily="18" charset="0"/>
              </a:defRPr>
            </a:lvl8pPr>
            <a:lvl9pPr marL="18288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b="1" u="none">
                <a:solidFill>
                  <a:schemeClr val="tx2"/>
                </a:solidFill>
                <a:latin typeface="Tahoma" panose="020B0604030504040204" pitchFamily="34" charset="0"/>
              </a:rPr>
              <a:t>SANKSI PIDANA</a:t>
            </a:r>
          </a:p>
        </p:txBody>
      </p:sp>
      <p:sp>
        <p:nvSpPr>
          <p:cNvPr id="159766" name="Rectangle 22"/>
          <p:cNvSpPr>
            <a:spLocks noChangeArrowheads="1"/>
          </p:cNvSpPr>
          <p:nvPr/>
        </p:nvSpPr>
        <p:spPr bwMode="auto">
          <a:xfrm>
            <a:off x="5049838" y="1844675"/>
            <a:ext cx="4059237" cy="6477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nchor="ctr"/>
          <a:lstStyle>
            <a:lvl1pPr algn="l" defTabSz="989013">
              <a:defRPr sz="2400">
                <a:solidFill>
                  <a:schemeClr val="tx1"/>
                </a:solidFill>
                <a:latin typeface="Times New Roman" panose="02020603050405020304" pitchFamily="18" charset="0"/>
              </a:defRPr>
            </a:lvl1pPr>
            <a:lvl2pPr algn="l" defTabSz="989013">
              <a:defRPr sz="2400">
                <a:solidFill>
                  <a:schemeClr val="tx1"/>
                </a:solidFill>
                <a:latin typeface="Times New Roman" panose="02020603050405020304" pitchFamily="18" charset="0"/>
              </a:defRPr>
            </a:lvl2pPr>
            <a:lvl3pPr algn="l" defTabSz="989013">
              <a:defRPr sz="2400">
                <a:solidFill>
                  <a:schemeClr val="tx1"/>
                </a:solidFill>
                <a:latin typeface="Times New Roman" panose="02020603050405020304" pitchFamily="18" charset="0"/>
              </a:defRPr>
            </a:lvl3pPr>
            <a:lvl4pPr algn="l" defTabSz="989013">
              <a:defRPr sz="2400">
                <a:solidFill>
                  <a:schemeClr val="tx1"/>
                </a:solidFill>
                <a:latin typeface="Times New Roman" panose="02020603050405020304" pitchFamily="18" charset="0"/>
              </a:defRPr>
            </a:lvl4pPr>
            <a:lvl5pPr algn="l" defTabSz="989013">
              <a:defRPr sz="2400">
                <a:solidFill>
                  <a:schemeClr val="tx1"/>
                </a:solidFill>
                <a:latin typeface="Times New Roman" panose="02020603050405020304" pitchFamily="18" charset="0"/>
              </a:defRPr>
            </a:lvl5pPr>
            <a:lvl6pPr marL="457200" defTabSz="989013" fontAlgn="base">
              <a:spcBef>
                <a:spcPct val="0"/>
              </a:spcBef>
              <a:spcAft>
                <a:spcPct val="0"/>
              </a:spcAft>
              <a:defRPr sz="2400">
                <a:solidFill>
                  <a:schemeClr val="tx1"/>
                </a:solidFill>
                <a:latin typeface="Times New Roman" panose="02020603050405020304" pitchFamily="18" charset="0"/>
              </a:defRPr>
            </a:lvl6pPr>
            <a:lvl7pPr marL="914400" defTabSz="989013" fontAlgn="base">
              <a:spcBef>
                <a:spcPct val="0"/>
              </a:spcBef>
              <a:spcAft>
                <a:spcPct val="0"/>
              </a:spcAft>
              <a:defRPr sz="2400">
                <a:solidFill>
                  <a:schemeClr val="tx1"/>
                </a:solidFill>
                <a:latin typeface="Times New Roman" panose="02020603050405020304" pitchFamily="18" charset="0"/>
              </a:defRPr>
            </a:lvl7pPr>
            <a:lvl8pPr marL="1371600" defTabSz="989013" fontAlgn="base">
              <a:spcBef>
                <a:spcPct val="0"/>
              </a:spcBef>
              <a:spcAft>
                <a:spcPct val="0"/>
              </a:spcAft>
              <a:defRPr sz="2400">
                <a:solidFill>
                  <a:schemeClr val="tx1"/>
                </a:solidFill>
                <a:latin typeface="Times New Roman" panose="02020603050405020304" pitchFamily="18" charset="0"/>
              </a:defRPr>
            </a:lvl8pPr>
            <a:lvl9pPr marL="18288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800" u="none">
                <a:solidFill>
                  <a:schemeClr val="tx2"/>
                </a:solidFill>
                <a:latin typeface="Lucida Console" panose="020B0609040504020204" pitchFamily="49" charset="0"/>
              </a:rPr>
              <a:t>Menimbulkan kerugian pada pendapatan negara</a:t>
            </a:r>
          </a:p>
        </p:txBody>
      </p:sp>
      <p:sp>
        <p:nvSpPr>
          <p:cNvPr id="159768" name="Rectangle 24"/>
          <p:cNvSpPr>
            <a:spLocks noChangeArrowheads="1"/>
          </p:cNvSpPr>
          <p:nvPr/>
        </p:nvSpPr>
        <p:spPr bwMode="auto">
          <a:xfrm>
            <a:off x="4684713" y="3481388"/>
            <a:ext cx="4424362" cy="1603375"/>
          </a:xfrm>
          <a:prstGeom prst="rect">
            <a:avLst/>
          </a:prstGeom>
          <a:noFill/>
          <a:ln w="190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fi-FI" altLang="en-US" sz="1800" b="1" u="none">
                <a:latin typeface="Arial Narrow" panose="020B0606020202030204" pitchFamily="34" charset="0"/>
              </a:rPr>
              <a:t>dipidana dengan pidana penjara paling singkat 6 (enam) bulan dan paling lama 6 (enam) tahun dan denda paling sedikit 2 (dua) kali jumlah pajak terutang yang tidak atau kurang dibayar dan paling banyak 4 (empat) kali jumlah pajak terutang yang tidak atau kurang dibayar.</a:t>
            </a:r>
            <a:r>
              <a:rPr lang="en-US" altLang="en-US" sz="1800" b="1">
                <a:latin typeface="Arial Narrow" panose="020B0606020202030204" pitchFamily="34" charset="0"/>
              </a:rPr>
              <a:t> </a:t>
            </a:r>
          </a:p>
        </p:txBody>
      </p:sp>
      <p:sp>
        <p:nvSpPr>
          <p:cNvPr id="159769" name="Rectangle 25"/>
          <p:cNvSpPr>
            <a:spLocks noChangeArrowheads="1"/>
          </p:cNvSpPr>
          <p:nvPr/>
        </p:nvSpPr>
        <p:spPr bwMode="auto">
          <a:xfrm>
            <a:off x="4716463" y="5138738"/>
            <a:ext cx="4392612" cy="1603375"/>
          </a:xfrm>
          <a:prstGeom prst="rect">
            <a:avLst/>
          </a:prstGeom>
          <a:noFill/>
          <a:ln w="190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fi-FI" altLang="en-US" sz="1800" b="1" u="none">
                <a:latin typeface="Arial Narrow" panose="020B0606020202030204" pitchFamily="34" charset="0"/>
              </a:rPr>
              <a:t>Pidana ditambahkan 1 (satu) kali menjadi 2 (dua) kali sanksi pidana apabila seseorang melakukan lagi tindak pidana di bidang perpajakan sebelum lewat 1 (satu) tahun, terhitung sejak selesainya menjalani pidana penjara yang dijatuhkan.</a:t>
            </a:r>
            <a:r>
              <a:rPr lang="fi-FI" altLang="en-US" sz="1800" u="none">
                <a:latin typeface="Arial Narrow" panose="020B0606020202030204" pitchFamily="34" charset="0"/>
              </a:rPr>
              <a:t> </a:t>
            </a:r>
            <a:endParaRPr lang="en-US" altLang="en-US" sz="1800" u="none">
              <a:latin typeface="Arial Narrow" panose="020B0606020202030204" pitchFamily="34" charset="0"/>
            </a:endParaRPr>
          </a:p>
        </p:txBody>
      </p:sp>
      <p:sp>
        <p:nvSpPr>
          <p:cNvPr id="159770" name="Rectangle 26"/>
          <p:cNvSpPr>
            <a:spLocks noChangeArrowheads="1"/>
          </p:cNvSpPr>
          <p:nvPr/>
        </p:nvSpPr>
        <p:spPr bwMode="auto">
          <a:xfrm>
            <a:off x="5580063" y="3022600"/>
            <a:ext cx="2971800" cy="40640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Lucida Console" panose="020B0609040504020204" pitchFamily="49" charset="0"/>
              </a:rPr>
              <a:t>Pasal 39 UU KUP</a:t>
            </a:r>
          </a:p>
        </p:txBody>
      </p:sp>
      <p:sp>
        <p:nvSpPr>
          <p:cNvPr id="159771" name="AutoShape 27"/>
          <p:cNvSpPr>
            <a:spLocks noChangeArrowheads="1"/>
          </p:cNvSpPr>
          <p:nvPr/>
        </p:nvSpPr>
        <p:spPr bwMode="auto">
          <a:xfrm>
            <a:off x="2197100" y="3357563"/>
            <a:ext cx="358775"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9772" name="AutoShape 28"/>
          <p:cNvSpPr>
            <a:spLocks noChangeArrowheads="1"/>
          </p:cNvSpPr>
          <p:nvPr/>
        </p:nvSpPr>
        <p:spPr bwMode="auto">
          <a:xfrm>
            <a:off x="71438" y="188913"/>
            <a:ext cx="323850" cy="28733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9746"/>
                                        </p:tgtEl>
                                        <p:attrNameLst>
                                          <p:attrName>style.visibility</p:attrName>
                                        </p:attrNameLst>
                                      </p:cBhvr>
                                      <p:to>
                                        <p:strVal val="visible"/>
                                      </p:to>
                                    </p:set>
                                    <p:anim calcmode="lin" valueType="num">
                                      <p:cBhvr additive="base">
                                        <p:cTn id="7" dur="500" fill="hold"/>
                                        <p:tgtEl>
                                          <p:spTgt spid="159746"/>
                                        </p:tgtEl>
                                        <p:attrNameLst>
                                          <p:attrName>ppt_x</p:attrName>
                                        </p:attrNameLst>
                                      </p:cBhvr>
                                      <p:tavLst>
                                        <p:tav tm="0">
                                          <p:val>
                                            <p:strVal val="0-#ppt_w/2"/>
                                          </p:val>
                                        </p:tav>
                                        <p:tav tm="100000">
                                          <p:val>
                                            <p:strVal val="#ppt_x"/>
                                          </p:val>
                                        </p:tav>
                                      </p:tavLst>
                                    </p:anim>
                                    <p:anim calcmode="lin" valueType="num">
                                      <p:cBhvr additive="base">
                                        <p:cTn id="8" dur="500" fill="hold"/>
                                        <p:tgtEl>
                                          <p:spTgt spid="15974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iterate type="wd">
                                    <p:tmPct val="100000"/>
                                  </p:iterate>
                                  <p:childTnLst>
                                    <p:set>
                                      <p:cBhvr>
                                        <p:cTn id="12" dur="1" fill="hold">
                                          <p:stCondLst>
                                            <p:cond delay="0"/>
                                          </p:stCondLst>
                                        </p:cTn>
                                        <p:tgtEl>
                                          <p:spTgt spid="159747"/>
                                        </p:tgtEl>
                                        <p:attrNameLst>
                                          <p:attrName>style.visibility</p:attrName>
                                        </p:attrNameLst>
                                      </p:cBhvr>
                                      <p:to>
                                        <p:strVal val="visible"/>
                                      </p:to>
                                    </p:set>
                                    <p:anim calcmode="lin" valueType="num">
                                      <p:cBhvr additive="base">
                                        <p:cTn id="13" dur="300" fill="hold"/>
                                        <p:tgtEl>
                                          <p:spTgt spid="159747"/>
                                        </p:tgtEl>
                                        <p:attrNameLst>
                                          <p:attrName>ppt_x</p:attrName>
                                        </p:attrNameLst>
                                      </p:cBhvr>
                                      <p:tavLst>
                                        <p:tav tm="0">
                                          <p:val>
                                            <p:strVal val="0-#ppt_w/2"/>
                                          </p:val>
                                        </p:tav>
                                        <p:tav tm="100000">
                                          <p:val>
                                            <p:strVal val="#ppt_x"/>
                                          </p:val>
                                        </p:tav>
                                      </p:tavLst>
                                    </p:anim>
                                    <p:anim calcmode="lin" valueType="num">
                                      <p:cBhvr additive="base">
                                        <p:cTn id="14" dur="300" fill="hold"/>
                                        <p:tgtEl>
                                          <p:spTgt spid="15974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9748"/>
                                        </p:tgtEl>
                                        <p:attrNameLst>
                                          <p:attrName>style.visibility</p:attrName>
                                        </p:attrNameLst>
                                      </p:cBhvr>
                                      <p:to>
                                        <p:strVal val="visible"/>
                                      </p:to>
                                    </p:set>
                                    <p:anim calcmode="lin" valueType="num">
                                      <p:cBhvr additive="base">
                                        <p:cTn id="19" dur="500" fill="hold"/>
                                        <p:tgtEl>
                                          <p:spTgt spid="159748"/>
                                        </p:tgtEl>
                                        <p:attrNameLst>
                                          <p:attrName>ppt_x</p:attrName>
                                        </p:attrNameLst>
                                      </p:cBhvr>
                                      <p:tavLst>
                                        <p:tav tm="0">
                                          <p:val>
                                            <p:strVal val="0-#ppt_w/2"/>
                                          </p:val>
                                        </p:tav>
                                        <p:tav tm="100000">
                                          <p:val>
                                            <p:strVal val="#ppt_x"/>
                                          </p:val>
                                        </p:tav>
                                      </p:tavLst>
                                    </p:anim>
                                    <p:anim calcmode="lin" valueType="num">
                                      <p:cBhvr additive="base">
                                        <p:cTn id="20" dur="500" fill="hold"/>
                                        <p:tgtEl>
                                          <p:spTgt spid="15974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59749"/>
                                        </p:tgtEl>
                                        <p:attrNameLst>
                                          <p:attrName>style.visibility</p:attrName>
                                        </p:attrNameLst>
                                      </p:cBhvr>
                                      <p:to>
                                        <p:strVal val="visible"/>
                                      </p:to>
                                    </p:set>
                                    <p:anim calcmode="lin" valueType="num">
                                      <p:cBhvr additive="base">
                                        <p:cTn id="25" dur="500" fill="hold"/>
                                        <p:tgtEl>
                                          <p:spTgt spid="159749"/>
                                        </p:tgtEl>
                                        <p:attrNameLst>
                                          <p:attrName>ppt_x</p:attrName>
                                        </p:attrNameLst>
                                      </p:cBhvr>
                                      <p:tavLst>
                                        <p:tav tm="0">
                                          <p:val>
                                            <p:strVal val="0-#ppt_w/2"/>
                                          </p:val>
                                        </p:tav>
                                        <p:tav tm="100000">
                                          <p:val>
                                            <p:strVal val="#ppt_x"/>
                                          </p:val>
                                        </p:tav>
                                      </p:tavLst>
                                    </p:anim>
                                    <p:anim calcmode="lin" valueType="num">
                                      <p:cBhvr additive="base">
                                        <p:cTn id="26" dur="500" fill="hold"/>
                                        <p:tgtEl>
                                          <p:spTgt spid="15974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59761"/>
                                        </p:tgtEl>
                                        <p:attrNameLst>
                                          <p:attrName>style.visibility</p:attrName>
                                        </p:attrNameLst>
                                      </p:cBhvr>
                                      <p:to>
                                        <p:strVal val="visible"/>
                                      </p:to>
                                    </p:set>
                                    <p:anim calcmode="lin" valueType="num">
                                      <p:cBhvr additive="base">
                                        <p:cTn id="31" dur="500" fill="hold"/>
                                        <p:tgtEl>
                                          <p:spTgt spid="159761"/>
                                        </p:tgtEl>
                                        <p:attrNameLst>
                                          <p:attrName>ppt_x</p:attrName>
                                        </p:attrNameLst>
                                      </p:cBhvr>
                                      <p:tavLst>
                                        <p:tav tm="0">
                                          <p:val>
                                            <p:strVal val="0-#ppt_w/2"/>
                                          </p:val>
                                        </p:tav>
                                        <p:tav tm="100000">
                                          <p:val>
                                            <p:strVal val="#ppt_x"/>
                                          </p:val>
                                        </p:tav>
                                      </p:tavLst>
                                    </p:anim>
                                    <p:anim calcmode="lin" valueType="num">
                                      <p:cBhvr additive="base">
                                        <p:cTn id="32" dur="500" fill="hold"/>
                                        <p:tgtEl>
                                          <p:spTgt spid="159761"/>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59760"/>
                                        </p:tgtEl>
                                        <p:attrNameLst>
                                          <p:attrName>style.visibility</p:attrName>
                                        </p:attrNameLst>
                                      </p:cBhvr>
                                      <p:to>
                                        <p:strVal val="visible"/>
                                      </p:to>
                                    </p:set>
                                    <p:anim calcmode="lin" valueType="num">
                                      <p:cBhvr additive="base">
                                        <p:cTn id="37" dur="500" fill="hold"/>
                                        <p:tgtEl>
                                          <p:spTgt spid="159760"/>
                                        </p:tgtEl>
                                        <p:attrNameLst>
                                          <p:attrName>ppt_x</p:attrName>
                                        </p:attrNameLst>
                                      </p:cBhvr>
                                      <p:tavLst>
                                        <p:tav tm="0">
                                          <p:val>
                                            <p:strVal val="0-#ppt_w/2"/>
                                          </p:val>
                                        </p:tav>
                                        <p:tav tm="100000">
                                          <p:val>
                                            <p:strVal val="#ppt_x"/>
                                          </p:val>
                                        </p:tav>
                                      </p:tavLst>
                                    </p:anim>
                                    <p:anim calcmode="lin" valueType="num">
                                      <p:cBhvr additive="base">
                                        <p:cTn id="38" dur="500" fill="hold"/>
                                        <p:tgtEl>
                                          <p:spTgt spid="159760"/>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59771"/>
                                        </p:tgtEl>
                                        <p:attrNameLst>
                                          <p:attrName>style.visibility</p:attrName>
                                        </p:attrNameLst>
                                      </p:cBhvr>
                                      <p:to>
                                        <p:strVal val="visible"/>
                                      </p:to>
                                    </p:set>
                                    <p:anim calcmode="lin" valueType="num">
                                      <p:cBhvr additive="base">
                                        <p:cTn id="43" dur="500" fill="hold"/>
                                        <p:tgtEl>
                                          <p:spTgt spid="159771"/>
                                        </p:tgtEl>
                                        <p:attrNameLst>
                                          <p:attrName>ppt_x</p:attrName>
                                        </p:attrNameLst>
                                      </p:cBhvr>
                                      <p:tavLst>
                                        <p:tav tm="0">
                                          <p:val>
                                            <p:strVal val="0-#ppt_w/2"/>
                                          </p:val>
                                        </p:tav>
                                        <p:tav tm="100000">
                                          <p:val>
                                            <p:strVal val="#ppt_x"/>
                                          </p:val>
                                        </p:tav>
                                      </p:tavLst>
                                    </p:anim>
                                    <p:anim calcmode="lin" valueType="num">
                                      <p:cBhvr additive="base">
                                        <p:cTn id="44" dur="500" fill="hold"/>
                                        <p:tgtEl>
                                          <p:spTgt spid="159771"/>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159751"/>
                                        </p:tgtEl>
                                        <p:attrNameLst>
                                          <p:attrName>style.visibility</p:attrName>
                                        </p:attrNameLst>
                                      </p:cBhvr>
                                      <p:to>
                                        <p:strVal val="visible"/>
                                      </p:to>
                                    </p:set>
                                    <p:anim calcmode="lin" valueType="num">
                                      <p:cBhvr>
                                        <p:cTn id="49" dur="500" fill="hold"/>
                                        <p:tgtEl>
                                          <p:spTgt spid="159751"/>
                                        </p:tgtEl>
                                        <p:attrNameLst>
                                          <p:attrName>ppt_w</p:attrName>
                                        </p:attrNameLst>
                                      </p:cBhvr>
                                      <p:tavLst>
                                        <p:tav tm="0">
                                          <p:val>
                                            <p:fltVal val="0"/>
                                          </p:val>
                                        </p:tav>
                                        <p:tav tm="100000">
                                          <p:val>
                                            <p:strVal val="#ppt_w"/>
                                          </p:val>
                                        </p:tav>
                                      </p:tavLst>
                                    </p:anim>
                                    <p:anim calcmode="lin" valueType="num">
                                      <p:cBhvr>
                                        <p:cTn id="50" dur="500" fill="hold"/>
                                        <p:tgtEl>
                                          <p:spTgt spid="159751"/>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59752"/>
                                        </p:tgtEl>
                                        <p:attrNameLst>
                                          <p:attrName>style.visibility</p:attrName>
                                        </p:attrNameLst>
                                      </p:cBhvr>
                                      <p:to>
                                        <p:strVal val="visible"/>
                                      </p:to>
                                    </p:set>
                                    <p:anim calcmode="lin" valueType="num">
                                      <p:cBhvr additive="base">
                                        <p:cTn id="55" dur="500" fill="hold"/>
                                        <p:tgtEl>
                                          <p:spTgt spid="159752"/>
                                        </p:tgtEl>
                                        <p:attrNameLst>
                                          <p:attrName>ppt_x</p:attrName>
                                        </p:attrNameLst>
                                      </p:cBhvr>
                                      <p:tavLst>
                                        <p:tav tm="0">
                                          <p:val>
                                            <p:strVal val="0-#ppt_w/2"/>
                                          </p:val>
                                        </p:tav>
                                        <p:tav tm="100000">
                                          <p:val>
                                            <p:strVal val="#ppt_x"/>
                                          </p:val>
                                        </p:tav>
                                      </p:tavLst>
                                    </p:anim>
                                    <p:anim calcmode="lin" valueType="num">
                                      <p:cBhvr additive="base">
                                        <p:cTn id="56" dur="500" fill="hold"/>
                                        <p:tgtEl>
                                          <p:spTgt spid="159752"/>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59753"/>
                                        </p:tgtEl>
                                        <p:attrNameLst>
                                          <p:attrName>style.visibility</p:attrName>
                                        </p:attrNameLst>
                                      </p:cBhvr>
                                      <p:to>
                                        <p:strVal val="visible"/>
                                      </p:to>
                                    </p:set>
                                    <p:anim calcmode="lin" valueType="num">
                                      <p:cBhvr additive="base">
                                        <p:cTn id="61" dur="500" fill="hold"/>
                                        <p:tgtEl>
                                          <p:spTgt spid="159753"/>
                                        </p:tgtEl>
                                        <p:attrNameLst>
                                          <p:attrName>ppt_x</p:attrName>
                                        </p:attrNameLst>
                                      </p:cBhvr>
                                      <p:tavLst>
                                        <p:tav tm="0">
                                          <p:val>
                                            <p:strVal val="0-#ppt_w/2"/>
                                          </p:val>
                                        </p:tav>
                                        <p:tav tm="100000">
                                          <p:val>
                                            <p:strVal val="#ppt_x"/>
                                          </p:val>
                                        </p:tav>
                                      </p:tavLst>
                                    </p:anim>
                                    <p:anim calcmode="lin" valueType="num">
                                      <p:cBhvr additive="base">
                                        <p:cTn id="62" dur="500" fill="hold"/>
                                        <p:tgtEl>
                                          <p:spTgt spid="159753"/>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159754"/>
                                        </p:tgtEl>
                                        <p:attrNameLst>
                                          <p:attrName>style.visibility</p:attrName>
                                        </p:attrNameLst>
                                      </p:cBhvr>
                                      <p:to>
                                        <p:strVal val="visible"/>
                                      </p:to>
                                    </p:set>
                                    <p:anim calcmode="lin" valueType="num">
                                      <p:cBhvr additive="base">
                                        <p:cTn id="67" dur="500" fill="hold"/>
                                        <p:tgtEl>
                                          <p:spTgt spid="159754"/>
                                        </p:tgtEl>
                                        <p:attrNameLst>
                                          <p:attrName>ppt_x</p:attrName>
                                        </p:attrNameLst>
                                      </p:cBhvr>
                                      <p:tavLst>
                                        <p:tav tm="0">
                                          <p:val>
                                            <p:strVal val="0-#ppt_w/2"/>
                                          </p:val>
                                        </p:tav>
                                        <p:tav tm="100000">
                                          <p:val>
                                            <p:strVal val="#ppt_x"/>
                                          </p:val>
                                        </p:tav>
                                      </p:tavLst>
                                    </p:anim>
                                    <p:anim calcmode="lin" valueType="num">
                                      <p:cBhvr additive="base">
                                        <p:cTn id="68" dur="500" fill="hold"/>
                                        <p:tgtEl>
                                          <p:spTgt spid="159754"/>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159766"/>
                                        </p:tgtEl>
                                        <p:attrNameLst>
                                          <p:attrName>style.visibility</p:attrName>
                                        </p:attrNameLst>
                                      </p:cBhvr>
                                      <p:to>
                                        <p:strVal val="visible"/>
                                      </p:to>
                                    </p:set>
                                    <p:anim calcmode="lin" valueType="num">
                                      <p:cBhvr additive="base">
                                        <p:cTn id="73" dur="500" fill="hold"/>
                                        <p:tgtEl>
                                          <p:spTgt spid="159766"/>
                                        </p:tgtEl>
                                        <p:attrNameLst>
                                          <p:attrName>ppt_x</p:attrName>
                                        </p:attrNameLst>
                                      </p:cBhvr>
                                      <p:tavLst>
                                        <p:tav tm="0">
                                          <p:val>
                                            <p:strVal val="0-#ppt_w/2"/>
                                          </p:val>
                                        </p:tav>
                                        <p:tav tm="100000">
                                          <p:val>
                                            <p:strVal val="#ppt_x"/>
                                          </p:val>
                                        </p:tav>
                                      </p:tavLst>
                                    </p:anim>
                                    <p:anim calcmode="lin" valueType="num">
                                      <p:cBhvr additive="base">
                                        <p:cTn id="74" dur="500" fill="hold"/>
                                        <p:tgtEl>
                                          <p:spTgt spid="159766"/>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3" presetClass="entr" presetSubtype="16" fill="hold" grpId="0" nodeType="clickEffect">
                                  <p:stCondLst>
                                    <p:cond delay="0"/>
                                  </p:stCondLst>
                                  <p:childTnLst>
                                    <p:set>
                                      <p:cBhvr>
                                        <p:cTn id="78" dur="1" fill="hold">
                                          <p:stCondLst>
                                            <p:cond delay="0"/>
                                          </p:stCondLst>
                                        </p:cTn>
                                        <p:tgtEl>
                                          <p:spTgt spid="159765"/>
                                        </p:tgtEl>
                                        <p:attrNameLst>
                                          <p:attrName>style.visibility</p:attrName>
                                        </p:attrNameLst>
                                      </p:cBhvr>
                                      <p:to>
                                        <p:strVal val="visible"/>
                                      </p:to>
                                    </p:set>
                                    <p:anim calcmode="lin" valueType="num">
                                      <p:cBhvr>
                                        <p:cTn id="79" dur="500" fill="hold"/>
                                        <p:tgtEl>
                                          <p:spTgt spid="159765"/>
                                        </p:tgtEl>
                                        <p:attrNameLst>
                                          <p:attrName>ppt_w</p:attrName>
                                        </p:attrNameLst>
                                      </p:cBhvr>
                                      <p:tavLst>
                                        <p:tav tm="0">
                                          <p:val>
                                            <p:fltVal val="0"/>
                                          </p:val>
                                        </p:tav>
                                        <p:tav tm="100000">
                                          <p:val>
                                            <p:strVal val="#ppt_w"/>
                                          </p:val>
                                        </p:tav>
                                      </p:tavLst>
                                    </p:anim>
                                    <p:anim calcmode="lin" valueType="num">
                                      <p:cBhvr>
                                        <p:cTn id="80" dur="500" fill="hold"/>
                                        <p:tgtEl>
                                          <p:spTgt spid="159765"/>
                                        </p:tgtEl>
                                        <p:attrNameLst>
                                          <p:attrName>ppt_h</p:attrName>
                                        </p:attrNameLst>
                                      </p:cBhvr>
                                      <p:tavLst>
                                        <p:tav tm="0">
                                          <p:val>
                                            <p:fltVal val="0"/>
                                          </p:val>
                                        </p:tav>
                                        <p:tav tm="100000">
                                          <p:val>
                                            <p:strVal val="#ppt_h"/>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159770"/>
                                        </p:tgtEl>
                                        <p:attrNameLst>
                                          <p:attrName>style.visibility</p:attrName>
                                        </p:attrNameLst>
                                      </p:cBhvr>
                                      <p:to>
                                        <p:strVal val="visible"/>
                                      </p:to>
                                    </p:set>
                                    <p:anim calcmode="lin" valueType="num">
                                      <p:cBhvr additive="base">
                                        <p:cTn id="85" dur="500" fill="hold"/>
                                        <p:tgtEl>
                                          <p:spTgt spid="159770"/>
                                        </p:tgtEl>
                                        <p:attrNameLst>
                                          <p:attrName>ppt_x</p:attrName>
                                        </p:attrNameLst>
                                      </p:cBhvr>
                                      <p:tavLst>
                                        <p:tav tm="0">
                                          <p:val>
                                            <p:strVal val="0-#ppt_w/2"/>
                                          </p:val>
                                        </p:tav>
                                        <p:tav tm="100000">
                                          <p:val>
                                            <p:strVal val="#ppt_x"/>
                                          </p:val>
                                        </p:tav>
                                      </p:tavLst>
                                    </p:anim>
                                    <p:anim calcmode="lin" valueType="num">
                                      <p:cBhvr additive="base">
                                        <p:cTn id="86" dur="500" fill="hold"/>
                                        <p:tgtEl>
                                          <p:spTgt spid="159770"/>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159768"/>
                                        </p:tgtEl>
                                        <p:attrNameLst>
                                          <p:attrName>style.visibility</p:attrName>
                                        </p:attrNameLst>
                                      </p:cBhvr>
                                      <p:to>
                                        <p:strVal val="visible"/>
                                      </p:to>
                                    </p:set>
                                    <p:anim calcmode="lin" valueType="num">
                                      <p:cBhvr additive="base">
                                        <p:cTn id="91" dur="500" fill="hold"/>
                                        <p:tgtEl>
                                          <p:spTgt spid="159768"/>
                                        </p:tgtEl>
                                        <p:attrNameLst>
                                          <p:attrName>ppt_x</p:attrName>
                                        </p:attrNameLst>
                                      </p:cBhvr>
                                      <p:tavLst>
                                        <p:tav tm="0">
                                          <p:val>
                                            <p:strVal val="0-#ppt_w/2"/>
                                          </p:val>
                                        </p:tav>
                                        <p:tav tm="100000">
                                          <p:val>
                                            <p:strVal val="#ppt_x"/>
                                          </p:val>
                                        </p:tav>
                                      </p:tavLst>
                                    </p:anim>
                                    <p:anim calcmode="lin" valueType="num">
                                      <p:cBhvr additive="base">
                                        <p:cTn id="92" dur="500" fill="hold"/>
                                        <p:tgtEl>
                                          <p:spTgt spid="159768"/>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159769"/>
                                        </p:tgtEl>
                                        <p:attrNameLst>
                                          <p:attrName>style.visibility</p:attrName>
                                        </p:attrNameLst>
                                      </p:cBhvr>
                                      <p:to>
                                        <p:strVal val="visible"/>
                                      </p:to>
                                    </p:set>
                                    <p:anim calcmode="lin" valueType="num">
                                      <p:cBhvr additive="base">
                                        <p:cTn id="97" dur="500" fill="hold"/>
                                        <p:tgtEl>
                                          <p:spTgt spid="159769"/>
                                        </p:tgtEl>
                                        <p:attrNameLst>
                                          <p:attrName>ppt_x</p:attrName>
                                        </p:attrNameLst>
                                      </p:cBhvr>
                                      <p:tavLst>
                                        <p:tav tm="0">
                                          <p:val>
                                            <p:strVal val="0-#ppt_w/2"/>
                                          </p:val>
                                        </p:tav>
                                        <p:tav tm="100000">
                                          <p:val>
                                            <p:strVal val="#ppt_x"/>
                                          </p:val>
                                        </p:tav>
                                      </p:tavLst>
                                    </p:anim>
                                    <p:anim calcmode="lin" valueType="num">
                                      <p:cBhvr additive="base">
                                        <p:cTn id="98" dur="500" fill="hold"/>
                                        <p:tgtEl>
                                          <p:spTgt spid="1597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6" grpId="0" animBg="1" autoUpdateAnimBg="0"/>
      <p:bldP spid="159747" grpId="0" animBg="1" autoUpdateAnimBg="0"/>
      <p:bldP spid="159748" grpId="0" animBg="1"/>
      <p:bldP spid="159749" grpId="0" animBg="1" autoUpdateAnimBg="0"/>
      <p:bldP spid="159751" grpId="0" animBg="1" autoUpdateAnimBg="0"/>
      <p:bldP spid="159752" grpId="0" animBg="1" autoUpdateAnimBg="0"/>
      <p:bldP spid="159753" grpId="0" animBg="1"/>
      <p:bldP spid="159754" grpId="0" animBg="1" autoUpdateAnimBg="0"/>
      <p:bldP spid="159760" grpId="0" animBg="1" autoUpdateAnimBg="0"/>
      <p:bldP spid="159761" grpId="0" animBg="1" autoUpdateAnimBg="0"/>
      <p:bldP spid="159765" grpId="0" animBg="1" autoUpdateAnimBg="0"/>
      <p:bldP spid="159766" grpId="0" animBg="1" autoUpdateAnimBg="0"/>
      <p:bldP spid="159768" grpId="0" animBg="1" autoUpdateAnimBg="0"/>
      <p:bldP spid="159769" grpId="0" animBg="1" autoUpdateAnimBg="0"/>
      <p:bldP spid="159770" grpId="0" animBg="1" autoUpdateAnimBg="0"/>
      <p:bldP spid="159771" grpId="0" animBg="1"/>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a:xfrm>
            <a:off x="762000" y="76200"/>
            <a:ext cx="7772400" cy="762000"/>
          </a:xfrm>
          <a:ln w="28575">
            <a:solidFill>
              <a:srgbClr val="0033CC"/>
            </a:solidFill>
            <a:miter lim="800000"/>
            <a:headEnd/>
            <a:tailEnd/>
          </a:ln>
        </p:spPr>
        <p:txBody>
          <a:bodyPr/>
          <a:lstStyle/>
          <a:p>
            <a:pPr>
              <a:lnSpc>
                <a:spcPct val="90000"/>
              </a:lnSpc>
            </a:pPr>
            <a:r>
              <a:rPr lang="en-US" altLang="en-US" sz="2400">
                <a:latin typeface="Kristen ITC" panose="03050502040202030202" pitchFamily="66" charset="0"/>
              </a:rPr>
              <a:t>Sanksi akibat WP tidak memenuhi kewajiban ketika dilakukan pemeriksaan</a:t>
            </a:r>
          </a:p>
        </p:txBody>
      </p:sp>
      <p:sp>
        <p:nvSpPr>
          <p:cNvPr id="354307" name="Rectangle 3"/>
          <p:cNvSpPr>
            <a:spLocks noChangeArrowheads="1"/>
          </p:cNvSpPr>
          <p:nvPr/>
        </p:nvSpPr>
        <p:spPr bwMode="auto">
          <a:xfrm>
            <a:off x="971550" y="930275"/>
            <a:ext cx="7399338" cy="4349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pPr algn="l"/>
            <a:r>
              <a:rPr lang="fi-FI" altLang="en-US" sz="2000" b="1" u="none">
                <a:latin typeface="Arial Narrow" panose="020B0606020202030204" pitchFamily="34" charset="0"/>
              </a:rPr>
              <a:t>memperlihatkan pembukuan, pencatatan, atau dokumen lain yang palsu</a:t>
            </a:r>
            <a:r>
              <a:rPr lang="en-US" altLang="en-US" sz="2000">
                <a:latin typeface="Arial Narrow" panose="020B0606020202030204" pitchFamily="34" charset="0"/>
              </a:rPr>
              <a:t> </a:t>
            </a:r>
          </a:p>
        </p:txBody>
      </p:sp>
      <p:sp>
        <p:nvSpPr>
          <p:cNvPr id="354308" name="Line 4"/>
          <p:cNvSpPr>
            <a:spLocks noChangeShapeType="1"/>
          </p:cNvSpPr>
          <p:nvPr/>
        </p:nvSpPr>
        <p:spPr bwMode="auto">
          <a:xfrm flipH="1">
            <a:off x="1143000" y="1371600"/>
            <a:ext cx="2667000" cy="152400"/>
          </a:xfrm>
          <a:prstGeom prst="line">
            <a:avLst/>
          </a:prstGeom>
          <a:noFill/>
          <a:ln w="7620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4309" name="Rectangle 5"/>
          <p:cNvSpPr>
            <a:spLocks noChangeArrowheads="1"/>
          </p:cNvSpPr>
          <p:nvPr/>
        </p:nvSpPr>
        <p:spPr bwMode="auto">
          <a:xfrm>
            <a:off x="762000" y="1524000"/>
            <a:ext cx="3657600" cy="71120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rPr>
              <a:t>sehingga tidak dapat diketahui besarnya pajak yang terutang</a:t>
            </a:r>
          </a:p>
        </p:txBody>
      </p:sp>
      <p:sp>
        <p:nvSpPr>
          <p:cNvPr id="354310" name="Rectangle 6"/>
          <p:cNvSpPr>
            <a:spLocks noChangeArrowheads="1"/>
          </p:cNvSpPr>
          <p:nvPr/>
        </p:nvSpPr>
        <p:spPr bwMode="auto">
          <a:xfrm>
            <a:off x="609600" y="3632200"/>
            <a:ext cx="3657600" cy="406400"/>
          </a:xfrm>
          <a:prstGeom prst="rect">
            <a:avLst/>
          </a:prstGeom>
          <a:solidFill>
            <a:srgbClr val="D2F0D7"/>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SANKSI ADMINISTRASI</a:t>
            </a:r>
          </a:p>
        </p:txBody>
      </p:sp>
      <p:sp>
        <p:nvSpPr>
          <p:cNvPr id="354311" name="Rectangle 7"/>
          <p:cNvSpPr>
            <a:spLocks noChangeArrowheads="1"/>
          </p:cNvSpPr>
          <p:nvPr/>
        </p:nvSpPr>
        <p:spPr bwMode="auto">
          <a:xfrm>
            <a:off x="76200" y="4089400"/>
            <a:ext cx="4495800" cy="271145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1800" u="none">
                <a:latin typeface="Tahoma" panose="020B0604030504040204" pitchFamily="34" charset="0"/>
              </a:rPr>
              <a:t>berupa kenaikan sebesar :</a:t>
            </a:r>
          </a:p>
          <a:p>
            <a:pPr algn="l">
              <a:spcBef>
                <a:spcPct val="50000"/>
              </a:spcBef>
            </a:pPr>
            <a:r>
              <a:rPr lang="en-US" altLang="en-US" sz="1800" u="none">
                <a:latin typeface="Tahoma" panose="020B0604030504040204" pitchFamily="34" charset="0"/>
              </a:rPr>
              <a:t>a. </a:t>
            </a:r>
            <a:r>
              <a:rPr lang="en-US" altLang="en-US" sz="1800" b="1" u="none">
                <a:solidFill>
                  <a:schemeClr val="accent2"/>
                </a:solidFill>
                <a:latin typeface="Tahoma" panose="020B0604030504040204" pitchFamily="34" charset="0"/>
              </a:rPr>
              <a:t>50 % </a:t>
            </a:r>
            <a:r>
              <a:rPr lang="en-US" altLang="en-US" sz="1800" u="none">
                <a:solidFill>
                  <a:schemeClr val="accent2"/>
                </a:solidFill>
                <a:latin typeface="Tahoma" panose="020B0604030504040204" pitchFamily="34" charset="0"/>
              </a:rPr>
              <a:t>dari PPh yg tidak/kurang dibayar dlm satu Tahun Pajak</a:t>
            </a:r>
            <a:r>
              <a:rPr lang="en-US" altLang="en-US" sz="1800" u="none">
                <a:latin typeface="Tahoma" panose="020B0604030504040204" pitchFamily="34" charset="0"/>
              </a:rPr>
              <a:t>; b. </a:t>
            </a:r>
            <a:r>
              <a:rPr lang="en-US" altLang="en-US" sz="1800" b="1" u="none">
                <a:solidFill>
                  <a:srgbClr val="008000"/>
                </a:solidFill>
                <a:latin typeface="Tahoma" panose="020B0604030504040204" pitchFamily="34" charset="0"/>
              </a:rPr>
              <a:t>100 % </a:t>
            </a:r>
            <a:r>
              <a:rPr lang="en-US" altLang="en-US" sz="1800" u="none">
                <a:solidFill>
                  <a:srgbClr val="008000"/>
                </a:solidFill>
                <a:latin typeface="Tahoma" panose="020B0604030504040204" pitchFamily="34" charset="0"/>
              </a:rPr>
              <a:t>dari PPh yg tidak/kurang dipotong, tidak/kurang dipungut, tidak/kurang disetorkan, dan dipotong/ dipungut tetapi tidak/kurang disetorkan</a:t>
            </a:r>
            <a:r>
              <a:rPr lang="en-US" altLang="en-US" sz="1800" u="none">
                <a:latin typeface="Tahoma" panose="020B0604030504040204" pitchFamily="34" charset="0"/>
              </a:rPr>
              <a:t>; c. </a:t>
            </a:r>
            <a:r>
              <a:rPr lang="en-US" altLang="en-US" sz="1800" b="1" u="none">
                <a:solidFill>
                  <a:srgbClr val="990000"/>
                </a:solidFill>
                <a:latin typeface="Tahoma" panose="020B0604030504040204" pitchFamily="34" charset="0"/>
              </a:rPr>
              <a:t>100 %</a:t>
            </a:r>
            <a:r>
              <a:rPr lang="en-US" altLang="en-US" sz="1800" u="none">
                <a:latin typeface="Tahoma" panose="020B0604030504040204" pitchFamily="34" charset="0"/>
              </a:rPr>
              <a:t> </a:t>
            </a:r>
            <a:r>
              <a:rPr lang="en-US" altLang="en-US" sz="1800" u="none">
                <a:solidFill>
                  <a:srgbClr val="990000"/>
                </a:solidFill>
                <a:latin typeface="Tahoma" panose="020B0604030504040204" pitchFamily="34" charset="0"/>
              </a:rPr>
              <a:t>dari PPN dan PPnBM yang tidak atau kurang dibayar</a:t>
            </a:r>
            <a:r>
              <a:rPr lang="en-US" altLang="en-US" sz="1800" u="none">
                <a:latin typeface="Tahoma" panose="020B0604030504040204" pitchFamily="34" charset="0"/>
              </a:rPr>
              <a:t>. {Pasal 13 (3) UU KUP}</a:t>
            </a:r>
          </a:p>
        </p:txBody>
      </p:sp>
      <p:sp>
        <p:nvSpPr>
          <p:cNvPr id="354312" name="Line 8"/>
          <p:cNvSpPr>
            <a:spLocks noChangeShapeType="1"/>
          </p:cNvSpPr>
          <p:nvPr/>
        </p:nvSpPr>
        <p:spPr bwMode="auto">
          <a:xfrm>
            <a:off x="4724400" y="1371600"/>
            <a:ext cx="2667000" cy="152400"/>
          </a:xfrm>
          <a:prstGeom prst="line">
            <a:avLst/>
          </a:prstGeom>
          <a:noFill/>
          <a:ln w="76200">
            <a:solidFill>
              <a:srgbClr val="51EB1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4313" name="Rectangle 9"/>
          <p:cNvSpPr>
            <a:spLocks noChangeArrowheads="1"/>
          </p:cNvSpPr>
          <p:nvPr/>
        </p:nvSpPr>
        <p:spPr bwMode="auto">
          <a:xfrm>
            <a:off x="6011863" y="1412875"/>
            <a:ext cx="2592387" cy="466725"/>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latin typeface="Lucida Console" panose="020B0609040504020204" pitchFamily="49" charset="0"/>
              </a:rPr>
              <a:t>sengaja</a:t>
            </a:r>
          </a:p>
        </p:txBody>
      </p:sp>
      <p:sp>
        <p:nvSpPr>
          <p:cNvPr id="354314" name="Rectangle 10"/>
          <p:cNvSpPr>
            <a:spLocks noChangeArrowheads="1"/>
          </p:cNvSpPr>
          <p:nvPr/>
        </p:nvSpPr>
        <p:spPr bwMode="auto">
          <a:xfrm>
            <a:off x="609600" y="3048000"/>
            <a:ext cx="3657600" cy="381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nchor="ctr"/>
          <a:lstStyle>
            <a:lvl1pPr algn="l" defTabSz="989013">
              <a:defRPr sz="2400">
                <a:solidFill>
                  <a:schemeClr val="tx1"/>
                </a:solidFill>
                <a:latin typeface="Times New Roman" panose="02020603050405020304" pitchFamily="18" charset="0"/>
              </a:defRPr>
            </a:lvl1pPr>
            <a:lvl2pPr algn="l" defTabSz="989013">
              <a:defRPr sz="2400">
                <a:solidFill>
                  <a:schemeClr val="tx1"/>
                </a:solidFill>
                <a:latin typeface="Times New Roman" panose="02020603050405020304" pitchFamily="18" charset="0"/>
              </a:defRPr>
            </a:lvl2pPr>
            <a:lvl3pPr algn="l" defTabSz="989013">
              <a:defRPr sz="2400">
                <a:solidFill>
                  <a:schemeClr val="tx1"/>
                </a:solidFill>
                <a:latin typeface="Times New Roman" panose="02020603050405020304" pitchFamily="18" charset="0"/>
              </a:defRPr>
            </a:lvl3pPr>
            <a:lvl4pPr algn="l" defTabSz="989013">
              <a:defRPr sz="2400">
                <a:solidFill>
                  <a:schemeClr val="tx1"/>
                </a:solidFill>
                <a:latin typeface="Times New Roman" panose="02020603050405020304" pitchFamily="18" charset="0"/>
              </a:defRPr>
            </a:lvl4pPr>
            <a:lvl5pPr algn="l" defTabSz="989013">
              <a:defRPr sz="2400">
                <a:solidFill>
                  <a:schemeClr val="tx1"/>
                </a:solidFill>
                <a:latin typeface="Times New Roman" panose="02020603050405020304" pitchFamily="18" charset="0"/>
              </a:defRPr>
            </a:lvl5pPr>
            <a:lvl6pPr marL="457200" defTabSz="989013" fontAlgn="base">
              <a:spcBef>
                <a:spcPct val="0"/>
              </a:spcBef>
              <a:spcAft>
                <a:spcPct val="0"/>
              </a:spcAft>
              <a:defRPr sz="2400">
                <a:solidFill>
                  <a:schemeClr val="tx1"/>
                </a:solidFill>
                <a:latin typeface="Times New Roman" panose="02020603050405020304" pitchFamily="18" charset="0"/>
              </a:defRPr>
            </a:lvl6pPr>
            <a:lvl7pPr marL="914400" defTabSz="989013" fontAlgn="base">
              <a:spcBef>
                <a:spcPct val="0"/>
              </a:spcBef>
              <a:spcAft>
                <a:spcPct val="0"/>
              </a:spcAft>
              <a:defRPr sz="2400">
                <a:solidFill>
                  <a:schemeClr val="tx1"/>
                </a:solidFill>
                <a:latin typeface="Times New Roman" panose="02020603050405020304" pitchFamily="18" charset="0"/>
              </a:defRPr>
            </a:lvl7pPr>
            <a:lvl8pPr marL="1371600" defTabSz="989013" fontAlgn="base">
              <a:spcBef>
                <a:spcPct val="0"/>
              </a:spcBef>
              <a:spcAft>
                <a:spcPct val="0"/>
              </a:spcAft>
              <a:defRPr sz="2400">
                <a:solidFill>
                  <a:schemeClr val="tx1"/>
                </a:solidFill>
                <a:latin typeface="Times New Roman" panose="02020603050405020304" pitchFamily="18" charset="0"/>
              </a:defRPr>
            </a:lvl8pPr>
            <a:lvl9pPr marL="18288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solidFill>
                  <a:schemeClr val="tx2"/>
                </a:solidFill>
                <a:latin typeface="Tahoma" panose="020B0604030504040204" pitchFamily="34" charset="0"/>
              </a:rPr>
              <a:t>Atas pajak yang kurang bayar</a:t>
            </a:r>
          </a:p>
        </p:txBody>
      </p:sp>
      <p:sp>
        <p:nvSpPr>
          <p:cNvPr id="354315" name="Rectangle 11"/>
          <p:cNvSpPr>
            <a:spLocks noChangeArrowheads="1"/>
          </p:cNvSpPr>
          <p:nvPr/>
        </p:nvSpPr>
        <p:spPr bwMode="auto">
          <a:xfrm>
            <a:off x="381000" y="2260600"/>
            <a:ext cx="4419600" cy="711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solidFill>
                  <a:schemeClr val="tx2"/>
                </a:solidFill>
                <a:latin typeface="Arial Narrow" panose="020B0606020202030204" pitchFamily="34" charset="0"/>
              </a:rPr>
              <a:t>Penghitungan penghasilan kena pajak dilakukan secara jabatan.</a:t>
            </a:r>
          </a:p>
        </p:txBody>
      </p:sp>
      <p:sp>
        <p:nvSpPr>
          <p:cNvPr id="354319" name="Rectangle 15"/>
          <p:cNvSpPr>
            <a:spLocks noChangeArrowheads="1"/>
          </p:cNvSpPr>
          <p:nvPr/>
        </p:nvSpPr>
        <p:spPr bwMode="auto">
          <a:xfrm>
            <a:off x="5076825" y="2492375"/>
            <a:ext cx="4032250" cy="473075"/>
          </a:xfrm>
          <a:prstGeom prst="rect">
            <a:avLst/>
          </a:prstGeom>
          <a:solidFill>
            <a:srgbClr val="D2F0D7"/>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nchor="ctr"/>
          <a:lstStyle>
            <a:lvl1pPr algn="l" defTabSz="989013">
              <a:defRPr sz="2400">
                <a:solidFill>
                  <a:schemeClr val="tx1"/>
                </a:solidFill>
                <a:latin typeface="Times New Roman" panose="02020603050405020304" pitchFamily="18" charset="0"/>
              </a:defRPr>
            </a:lvl1pPr>
            <a:lvl2pPr algn="l" defTabSz="989013">
              <a:defRPr sz="2400">
                <a:solidFill>
                  <a:schemeClr val="tx1"/>
                </a:solidFill>
                <a:latin typeface="Times New Roman" panose="02020603050405020304" pitchFamily="18" charset="0"/>
              </a:defRPr>
            </a:lvl2pPr>
            <a:lvl3pPr algn="l" defTabSz="989013">
              <a:defRPr sz="2400">
                <a:solidFill>
                  <a:schemeClr val="tx1"/>
                </a:solidFill>
                <a:latin typeface="Times New Roman" panose="02020603050405020304" pitchFamily="18" charset="0"/>
              </a:defRPr>
            </a:lvl3pPr>
            <a:lvl4pPr algn="l" defTabSz="989013">
              <a:defRPr sz="2400">
                <a:solidFill>
                  <a:schemeClr val="tx1"/>
                </a:solidFill>
                <a:latin typeface="Times New Roman" panose="02020603050405020304" pitchFamily="18" charset="0"/>
              </a:defRPr>
            </a:lvl4pPr>
            <a:lvl5pPr algn="l" defTabSz="989013">
              <a:defRPr sz="2400">
                <a:solidFill>
                  <a:schemeClr val="tx1"/>
                </a:solidFill>
                <a:latin typeface="Times New Roman" panose="02020603050405020304" pitchFamily="18" charset="0"/>
              </a:defRPr>
            </a:lvl5pPr>
            <a:lvl6pPr marL="457200" defTabSz="989013" fontAlgn="base">
              <a:spcBef>
                <a:spcPct val="0"/>
              </a:spcBef>
              <a:spcAft>
                <a:spcPct val="0"/>
              </a:spcAft>
              <a:defRPr sz="2400">
                <a:solidFill>
                  <a:schemeClr val="tx1"/>
                </a:solidFill>
                <a:latin typeface="Times New Roman" panose="02020603050405020304" pitchFamily="18" charset="0"/>
              </a:defRPr>
            </a:lvl6pPr>
            <a:lvl7pPr marL="914400" defTabSz="989013" fontAlgn="base">
              <a:spcBef>
                <a:spcPct val="0"/>
              </a:spcBef>
              <a:spcAft>
                <a:spcPct val="0"/>
              </a:spcAft>
              <a:defRPr sz="2400">
                <a:solidFill>
                  <a:schemeClr val="tx1"/>
                </a:solidFill>
                <a:latin typeface="Times New Roman" panose="02020603050405020304" pitchFamily="18" charset="0"/>
              </a:defRPr>
            </a:lvl7pPr>
            <a:lvl8pPr marL="1371600" defTabSz="989013" fontAlgn="base">
              <a:spcBef>
                <a:spcPct val="0"/>
              </a:spcBef>
              <a:spcAft>
                <a:spcPct val="0"/>
              </a:spcAft>
              <a:defRPr sz="2400">
                <a:solidFill>
                  <a:schemeClr val="tx1"/>
                </a:solidFill>
                <a:latin typeface="Times New Roman" panose="02020603050405020304" pitchFamily="18" charset="0"/>
              </a:defRPr>
            </a:lvl8pPr>
            <a:lvl9pPr marL="18288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b="1" u="none">
                <a:solidFill>
                  <a:schemeClr val="tx2"/>
                </a:solidFill>
                <a:latin typeface="Tahoma" panose="020B0604030504040204" pitchFamily="34" charset="0"/>
              </a:rPr>
              <a:t>SANKSI PIDANA</a:t>
            </a:r>
          </a:p>
        </p:txBody>
      </p:sp>
      <p:sp>
        <p:nvSpPr>
          <p:cNvPr id="354320" name="Rectangle 16"/>
          <p:cNvSpPr>
            <a:spLocks noChangeArrowheads="1"/>
          </p:cNvSpPr>
          <p:nvPr/>
        </p:nvSpPr>
        <p:spPr bwMode="auto">
          <a:xfrm>
            <a:off x="5049838" y="1844675"/>
            <a:ext cx="4059237" cy="6477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nchor="ctr"/>
          <a:lstStyle>
            <a:lvl1pPr algn="l" defTabSz="989013">
              <a:defRPr sz="2400">
                <a:solidFill>
                  <a:schemeClr val="tx1"/>
                </a:solidFill>
                <a:latin typeface="Times New Roman" panose="02020603050405020304" pitchFamily="18" charset="0"/>
              </a:defRPr>
            </a:lvl1pPr>
            <a:lvl2pPr algn="l" defTabSz="989013">
              <a:defRPr sz="2400">
                <a:solidFill>
                  <a:schemeClr val="tx1"/>
                </a:solidFill>
                <a:latin typeface="Times New Roman" panose="02020603050405020304" pitchFamily="18" charset="0"/>
              </a:defRPr>
            </a:lvl2pPr>
            <a:lvl3pPr algn="l" defTabSz="989013">
              <a:defRPr sz="2400">
                <a:solidFill>
                  <a:schemeClr val="tx1"/>
                </a:solidFill>
                <a:latin typeface="Times New Roman" panose="02020603050405020304" pitchFamily="18" charset="0"/>
              </a:defRPr>
            </a:lvl3pPr>
            <a:lvl4pPr algn="l" defTabSz="989013">
              <a:defRPr sz="2400">
                <a:solidFill>
                  <a:schemeClr val="tx1"/>
                </a:solidFill>
                <a:latin typeface="Times New Roman" panose="02020603050405020304" pitchFamily="18" charset="0"/>
              </a:defRPr>
            </a:lvl4pPr>
            <a:lvl5pPr algn="l" defTabSz="989013">
              <a:defRPr sz="2400">
                <a:solidFill>
                  <a:schemeClr val="tx1"/>
                </a:solidFill>
                <a:latin typeface="Times New Roman" panose="02020603050405020304" pitchFamily="18" charset="0"/>
              </a:defRPr>
            </a:lvl5pPr>
            <a:lvl6pPr marL="457200" defTabSz="989013" fontAlgn="base">
              <a:spcBef>
                <a:spcPct val="0"/>
              </a:spcBef>
              <a:spcAft>
                <a:spcPct val="0"/>
              </a:spcAft>
              <a:defRPr sz="2400">
                <a:solidFill>
                  <a:schemeClr val="tx1"/>
                </a:solidFill>
                <a:latin typeface="Times New Roman" panose="02020603050405020304" pitchFamily="18" charset="0"/>
              </a:defRPr>
            </a:lvl6pPr>
            <a:lvl7pPr marL="914400" defTabSz="989013" fontAlgn="base">
              <a:spcBef>
                <a:spcPct val="0"/>
              </a:spcBef>
              <a:spcAft>
                <a:spcPct val="0"/>
              </a:spcAft>
              <a:defRPr sz="2400">
                <a:solidFill>
                  <a:schemeClr val="tx1"/>
                </a:solidFill>
                <a:latin typeface="Times New Roman" panose="02020603050405020304" pitchFamily="18" charset="0"/>
              </a:defRPr>
            </a:lvl7pPr>
            <a:lvl8pPr marL="1371600" defTabSz="989013" fontAlgn="base">
              <a:spcBef>
                <a:spcPct val="0"/>
              </a:spcBef>
              <a:spcAft>
                <a:spcPct val="0"/>
              </a:spcAft>
              <a:defRPr sz="2400">
                <a:solidFill>
                  <a:schemeClr val="tx1"/>
                </a:solidFill>
                <a:latin typeface="Times New Roman" panose="02020603050405020304" pitchFamily="18" charset="0"/>
              </a:defRPr>
            </a:lvl8pPr>
            <a:lvl9pPr marL="18288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800" u="none">
                <a:solidFill>
                  <a:schemeClr val="tx2"/>
                </a:solidFill>
                <a:latin typeface="Lucida Console" panose="020B0609040504020204" pitchFamily="49" charset="0"/>
              </a:rPr>
              <a:t>Menimbulkan kerugian pada pendapatan negara</a:t>
            </a:r>
          </a:p>
        </p:txBody>
      </p:sp>
      <p:sp>
        <p:nvSpPr>
          <p:cNvPr id="354321" name="Rectangle 17"/>
          <p:cNvSpPr>
            <a:spLocks noChangeArrowheads="1"/>
          </p:cNvSpPr>
          <p:nvPr/>
        </p:nvSpPr>
        <p:spPr bwMode="auto">
          <a:xfrm>
            <a:off x="4684713" y="3481388"/>
            <a:ext cx="4424362" cy="1603375"/>
          </a:xfrm>
          <a:prstGeom prst="rect">
            <a:avLst/>
          </a:prstGeom>
          <a:noFill/>
          <a:ln w="190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fi-FI" altLang="en-US" sz="1800" b="1" u="none">
                <a:latin typeface="Arial Narrow" panose="020B0606020202030204" pitchFamily="34" charset="0"/>
              </a:rPr>
              <a:t>dipidana dengan pidana penjara paling singkat 6 (enam) bulan dan paling lama 6 (enam) tahun dan denda paling sedikit 2 (dua) kali jumlah pajak terutang yang tidak atau kurang dibayar dan paling banyak 4 (empat) kali jumlah pajak terutang yang tidak atau kurang dibayar.</a:t>
            </a:r>
            <a:r>
              <a:rPr lang="en-US" altLang="en-US" sz="1800" b="1">
                <a:latin typeface="Arial Narrow" panose="020B0606020202030204" pitchFamily="34" charset="0"/>
              </a:rPr>
              <a:t> </a:t>
            </a:r>
          </a:p>
        </p:txBody>
      </p:sp>
      <p:sp>
        <p:nvSpPr>
          <p:cNvPr id="354322" name="Rectangle 18"/>
          <p:cNvSpPr>
            <a:spLocks noChangeArrowheads="1"/>
          </p:cNvSpPr>
          <p:nvPr/>
        </p:nvSpPr>
        <p:spPr bwMode="auto">
          <a:xfrm>
            <a:off x="4716463" y="5138738"/>
            <a:ext cx="4392612" cy="1603375"/>
          </a:xfrm>
          <a:prstGeom prst="rect">
            <a:avLst/>
          </a:prstGeom>
          <a:noFill/>
          <a:ln w="190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fi-FI" altLang="en-US" sz="1800" b="1" u="none">
                <a:latin typeface="Arial Narrow" panose="020B0606020202030204" pitchFamily="34" charset="0"/>
              </a:rPr>
              <a:t>Pidana ditambahkan 1 (satu) kali menjadi 2 (dua) kali sanksi pidana apabila seseorang melakukan lagi tindak pidana di bidang perpajakan sebelum lewat 1 (satu) tahun, terhitung sejak selesainya menjalani pidana penjara yang dijatuhkan.</a:t>
            </a:r>
            <a:r>
              <a:rPr lang="fi-FI" altLang="en-US" sz="1800" u="none">
                <a:latin typeface="Arial Narrow" panose="020B0606020202030204" pitchFamily="34" charset="0"/>
              </a:rPr>
              <a:t> </a:t>
            </a:r>
            <a:endParaRPr lang="en-US" altLang="en-US" sz="1800" u="none">
              <a:latin typeface="Arial Narrow" panose="020B0606020202030204" pitchFamily="34" charset="0"/>
            </a:endParaRPr>
          </a:p>
        </p:txBody>
      </p:sp>
      <p:sp>
        <p:nvSpPr>
          <p:cNvPr id="354323" name="Rectangle 19"/>
          <p:cNvSpPr>
            <a:spLocks noChangeArrowheads="1"/>
          </p:cNvSpPr>
          <p:nvPr/>
        </p:nvSpPr>
        <p:spPr bwMode="auto">
          <a:xfrm>
            <a:off x="5580063" y="3022600"/>
            <a:ext cx="2971800" cy="40640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Lucida Console" panose="020B0609040504020204" pitchFamily="49" charset="0"/>
              </a:rPr>
              <a:t>Pasal 39 UU KUP</a:t>
            </a:r>
          </a:p>
        </p:txBody>
      </p:sp>
      <p:sp>
        <p:nvSpPr>
          <p:cNvPr id="354324" name="AutoShape 20"/>
          <p:cNvSpPr>
            <a:spLocks noChangeArrowheads="1"/>
          </p:cNvSpPr>
          <p:nvPr/>
        </p:nvSpPr>
        <p:spPr bwMode="auto">
          <a:xfrm>
            <a:off x="2197100" y="3357563"/>
            <a:ext cx="358775"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4326" name="AutoShape 22"/>
          <p:cNvSpPr>
            <a:spLocks noChangeArrowheads="1"/>
          </p:cNvSpPr>
          <p:nvPr/>
        </p:nvSpPr>
        <p:spPr bwMode="auto">
          <a:xfrm>
            <a:off x="71438" y="188913"/>
            <a:ext cx="323850" cy="28733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4306"/>
                                        </p:tgtEl>
                                        <p:attrNameLst>
                                          <p:attrName>style.visibility</p:attrName>
                                        </p:attrNameLst>
                                      </p:cBhvr>
                                      <p:to>
                                        <p:strVal val="visible"/>
                                      </p:to>
                                    </p:set>
                                    <p:anim calcmode="lin" valueType="num">
                                      <p:cBhvr additive="base">
                                        <p:cTn id="7" dur="500" fill="hold"/>
                                        <p:tgtEl>
                                          <p:spTgt spid="354306"/>
                                        </p:tgtEl>
                                        <p:attrNameLst>
                                          <p:attrName>ppt_x</p:attrName>
                                        </p:attrNameLst>
                                      </p:cBhvr>
                                      <p:tavLst>
                                        <p:tav tm="0">
                                          <p:val>
                                            <p:strVal val="0-#ppt_w/2"/>
                                          </p:val>
                                        </p:tav>
                                        <p:tav tm="100000">
                                          <p:val>
                                            <p:strVal val="#ppt_x"/>
                                          </p:val>
                                        </p:tav>
                                      </p:tavLst>
                                    </p:anim>
                                    <p:anim calcmode="lin" valueType="num">
                                      <p:cBhvr additive="base">
                                        <p:cTn id="8" dur="500" fill="hold"/>
                                        <p:tgtEl>
                                          <p:spTgt spid="35430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iterate type="wd">
                                    <p:tmPct val="100000"/>
                                  </p:iterate>
                                  <p:childTnLst>
                                    <p:set>
                                      <p:cBhvr>
                                        <p:cTn id="12" dur="1" fill="hold">
                                          <p:stCondLst>
                                            <p:cond delay="0"/>
                                          </p:stCondLst>
                                        </p:cTn>
                                        <p:tgtEl>
                                          <p:spTgt spid="354307"/>
                                        </p:tgtEl>
                                        <p:attrNameLst>
                                          <p:attrName>style.visibility</p:attrName>
                                        </p:attrNameLst>
                                      </p:cBhvr>
                                      <p:to>
                                        <p:strVal val="visible"/>
                                      </p:to>
                                    </p:set>
                                    <p:anim calcmode="lin" valueType="num">
                                      <p:cBhvr additive="base">
                                        <p:cTn id="13" dur="300" fill="hold"/>
                                        <p:tgtEl>
                                          <p:spTgt spid="354307"/>
                                        </p:tgtEl>
                                        <p:attrNameLst>
                                          <p:attrName>ppt_x</p:attrName>
                                        </p:attrNameLst>
                                      </p:cBhvr>
                                      <p:tavLst>
                                        <p:tav tm="0">
                                          <p:val>
                                            <p:strVal val="0-#ppt_w/2"/>
                                          </p:val>
                                        </p:tav>
                                        <p:tav tm="100000">
                                          <p:val>
                                            <p:strVal val="#ppt_x"/>
                                          </p:val>
                                        </p:tav>
                                      </p:tavLst>
                                    </p:anim>
                                    <p:anim calcmode="lin" valueType="num">
                                      <p:cBhvr additive="base">
                                        <p:cTn id="14" dur="300" fill="hold"/>
                                        <p:tgtEl>
                                          <p:spTgt spid="35430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4308"/>
                                        </p:tgtEl>
                                        <p:attrNameLst>
                                          <p:attrName>style.visibility</p:attrName>
                                        </p:attrNameLst>
                                      </p:cBhvr>
                                      <p:to>
                                        <p:strVal val="visible"/>
                                      </p:to>
                                    </p:set>
                                    <p:anim calcmode="lin" valueType="num">
                                      <p:cBhvr additive="base">
                                        <p:cTn id="19" dur="500" fill="hold"/>
                                        <p:tgtEl>
                                          <p:spTgt spid="354308"/>
                                        </p:tgtEl>
                                        <p:attrNameLst>
                                          <p:attrName>ppt_x</p:attrName>
                                        </p:attrNameLst>
                                      </p:cBhvr>
                                      <p:tavLst>
                                        <p:tav tm="0">
                                          <p:val>
                                            <p:strVal val="0-#ppt_w/2"/>
                                          </p:val>
                                        </p:tav>
                                        <p:tav tm="100000">
                                          <p:val>
                                            <p:strVal val="#ppt_x"/>
                                          </p:val>
                                        </p:tav>
                                      </p:tavLst>
                                    </p:anim>
                                    <p:anim calcmode="lin" valueType="num">
                                      <p:cBhvr additive="base">
                                        <p:cTn id="20" dur="500" fill="hold"/>
                                        <p:tgtEl>
                                          <p:spTgt spid="35430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4309"/>
                                        </p:tgtEl>
                                        <p:attrNameLst>
                                          <p:attrName>style.visibility</p:attrName>
                                        </p:attrNameLst>
                                      </p:cBhvr>
                                      <p:to>
                                        <p:strVal val="visible"/>
                                      </p:to>
                                    </p:set>
                                    <p:anim calcmode="lin" valueType="num">
                                      <p:cBhvr additive="base">
                                        <p:cTn id="25" dur="500" fill="hold"/>
                                        <p:tgtEl>
                                          <p:spTgt spid="354309"/>
                                        </p:tgtEl>
                                        <p:attrNameLst>
                                          <p:attrName>ppt_x</p:attrName>
                                        </p:attrNameLst>
                                      </p:cBhvr>
                                      <p:tavLst>
                                        <p:tav tm="0">
                                          <p:val>
                                            <p:strVal val="0-#ppt_w/2"/>
                                          </p:val>
                                        </p:tav>
                                        <p:tav tm="100000">
                                          <p:val>
                                            <p:strVal val="#ppt_x"/>
                                          </p:val>
                                        </p:tav>
                                      </p:tavLst>
                                    </p:anim>
                                    <p:anim calcmode="lin" valueType="num">
                                      <p:cBhvr additive="base">
                                        <p:cTn id="26" dur="500" fill="hold"/>
                                        <p:tgtEl>
                                          <p:spTgt spid="35430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54315"/>
                                        </p:tgtEl>
                                        <p:attrNameLst>
                                          <p:attrName>style.visibility</p:attrName>
                                        </p:attrNameLst>
                                      </p:cBhvr>
                                      <p:to>
                                        <p:strVal val="visible"/>
                                      </p:to>
                                    </p:set>
                                    <p:anim calcmode="lin" valueType="num">
                                      <p:cBhvr additive="base">
                                        <p:cTn id="31" dur="500" fill="hold"/>
                                        <p:tgtEl>
                                          <p:spTgt spid="354315"/>
                                        </p:tgtEl>
                                        <p:attrNameLst>
                                          <p:attrName>ppt_x</p:attrName>
                                        </p:attrNameLst>
                                      </p:cBhvr>
                                      <p:tavLst>
                                        <p:tav tm="0">
                                          <p:val>
                                            <p:strVal val="0-#ppt_w/2"/>
                                          </p:val>
                                        </p:tav>
                                        <p:tav tm="100000">
                                          <p:val>
                                            <p:strVal val="#ppt_x"/>
                                          </p:val>
                                        </p:tav>
                                      </p:tavLst>
                                    </p:anim>
                                    <p:anim calcmode="lin" valueType="num">
                                      <p:cBhvr additive="base">
                                        <p:cTn id="32" dur="500" fill="hold"/>
                                        <p:tgtEl>
                                          <p:spTgt spid="354315"/>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54314"/>
                                        </p:tgtEl>
                                        <p:attrNameLst>
                                          <p:attrName>style.visibility</p:attrName>
                                        </p:attrNameLst>
                                      </p:cBhvr>
                                      <p:to>
                                        <p:strVal val="visible"/>
                                      </p:to>
                                    </p:set>
                                    <p:anim calcmode="lin" valueType="num">
                                      <p:cBhvr additive="base">
                                        <p:cTn id="37" dur="500" fill="hold"/>
                                        <p:tgtEl>
                                          <p:spTgt spid="354314"/>
                                        </p:tgtEl>
                                        <p:attrNameLst>
                                          <p:attrName>ppt_x</p:attrName>
                                        </p:attrNameLst>
                                      </p:cBhvr>
                                      <p:tavLst>
                                        <p:tav tm="0">
                                          <p:val>
                                            <p:strVal val="0-#ppt_w/2"/>
                                          </p:val>
                                        </p:tav>
                                        <p:tav tm="100000">
                                          <p:val>
                                            <p:strVal val="#ppt_x"/>
                                          </p:val>
                                        </p:tav>
                                      </p:tavLst>
                                    </p:anim>
                                    <p:anim calcmode="lin" valueType="num">
                                      <p:cBhvr additive="base">
                                        <p:cTn id="38" dur="500" fill="hold"/>
                                        <p:tgtEl>
                                          <p:spTgt spid="35431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54324"/>
                                        </p:tgtEl>
                                        <p:attrNameLst>
                                          <p:attrName>style.visibility</p:attrName>
                                        </p:attrNameLst>
                                      </p:cBhvr>
                                      <p:to>
                                        <p:strVal val="visible"/>
                                      </p:to>
                                    </p:set>
                                    <p:anim calcmode="lin" valueType="num">
                                      <p:cBhvr additive="base">
                                        <p:cTn id="43" dur="500" fill="hold"/>
                                        <p:tgtEl>
                                          <p:spTgt spid="354324"/>
                                        </p:tgtEl>
                                        <p:attrNameLst>
                                          <p:attrName>ppt_x</p:attrName>
                                        </p:attrNameLst>
                                      </p:cBhvr>
                                      <p:tavLst>
                                        <p:tav tm="0">
                                          <p:val>
                                            <p:strVal val="0-#ppt_w/2"/>
                                          </p:val>
                                        </p:tav>
                                        <p:tav tm="100000">
                                          <p:val>
                                            <p:strVal val="#ppt_x"/>
                                          </p:val>
                                        </p:tav>
                                      </p:tavLst>
                                    </p:anim>
                                    <p:anim calcmode="lin" valueType="num">
                                      <p:cBhvr additive="base">
                                        <p:cTn id="44" dur="500" fill="hold"/>
                                        <p:tgtEl>
                                          <p:spTgt spid="354324"/>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354310"/>
                                        </p:tgtEl>
                                        <p:attrNameLst>
                                          <p:attrName>style.visibility</p:attrName>
                                        </p:attrNameLst>
                                      </p:cBhvr>
                                      <p:to>
                                        <p:strVal val="visible"/>
                                      </p:to>
                                    </p:set>
                                    <p:anim calcmode="lin" valueType="num">
                                      <p:cBhvr>
                                        <p:cTn id="49" dur="500" fill="hold"/>
                                        <p:tgtEl>
                                          <p:spTgt spid="354310"/>
                                        </p:tgtEl>
                                        <p:attrNameLst>
                                          <p:attrName>ppt_w</p:attrName>
                                        </p:attrNameLst>
                                      </p:cBhvr>
                                      <p:tavLst>
                                        <p:tav tm="0">
                                          <p:val>
                                            <p:fltVal val="0"/>
                                          </p:val>
                                        </p:tav>
                                        <p:tav tm="100000">
                                          <p:val>
                                            <p:strVal val="#ppt_w"/>
                                          </p:val>
                                        </p:tav>
                                      </p:tavLst>
                                    </p:anim>
                                    <p:anim calcmode="lin" valueType="num">
                                      <p:cBhvr>
                                        <p:cTn id="50" dur="500" fill="hold"/>
                                        <p:tgtEl>
                                          <p:spTgt spid="354310"/>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54311"/>
                                        </p:tgtEl>
                                        <p:attrNameLst>
                                          <p:attrName>style.visibility</p:attrName>
                                        </p:attrNameLst>
                                      </p:cBhvr>
                                      <p:to>
                                        <p:strVal val="visible"/>
                                      </p:to>
                                    </p:set>
                                    <p:anim calcmode="lin" valueType="num">
                                      <p:cBhvr additive="base">
                                        <p:cTn id="55" dur="500" fill="hold"/>
                                        <p:tgtEl>
                                          <p:spTgt spid="354311"/>
                                        </p:tgtEl>
                                        <p:attrNameLst>
                                          <p:attrName>ppt_x</p:attrName>
                                        </p:attrNameLst>
                                      </p:cBhvr>
                                      <p:tavLst>
                                        <p:tav tm="0">
                                          <p:val>
                                            <p:strVal val="0-#ppt_w/2"/>
                                          </p:val>
                                        </p:tav>
                                        <p:tav tm="100000">
                                          <p:val>
                                            <p:strVal val="#ppt_x"/>
                                          </p:val>
                                        </p:tav>
                                      </p:tavLst>
                                    </p:anim>
                                    <p:anim calcmode="lin" valueType="num">
                                      <p:cBhvr additive="base">
                                        <p:cTn id="56" dur="500" fill="hold"/>
                                        <p:tgtEl>
                                          <p:spTgt spid="354311"/>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54312"/>
                                        </p:tgtEl>
                                        <p:attrNameLst>
                                          <p:attrName>style.visibility</p:attrName>
                                        </p:attrNameLst>
                                      </p:cBhvr>
                                      <p:to>
                                        <p:strVal val="visible"/>
                                      </p:to>
                                    </p:set>
                                    <p:anim calcmode="lin" valueType="num">
                                      <p:cBhvr additive="base">
                                        <p:cTn id="61" dur="500" fill="hold"/>
                                        <p:tgtEl>
                                          <p:spTgt spid="354312"/>
                                        </p:tgtEl>
                                        <p:attrNameLst>
                                          <p:attrName>ppt_x</p:attrName>
                                        </p:attrNameLst>
                                      </p:cBhvr>
                                      <p:tavLst>
                                        <p:tav tm="0">
                                          <p:val>
                                            <p:strVal val="0-#ppt_w/2"/>
                                          </p:val>
                                        </p:tav>
                                        <p:tav tm="100000">
                                          <p:val>
                                            <p:strVal val="#ppt_x"/>
                                          </p:val>
                                        </p:tav>
                                      </p:tavLst>
                                    </p:anim>
                                    <p:anim calcmode="lin" valueType="num">
                                      <p:cBhvr additive="base">
                                        <p:cTn id="62" dur="500" fill="hold"/>
                                        <p:tgtEl>
                                          <p:spTgt spid="354312"/>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54313"/>
                                        </p:tgtEl>
                                        <p:attrNameLst>
                                          <p:attrName>style.visibility</p:attrName>
                                        </p:attrNameLst>
                                      </p:cBhvr>
                                      <p:to>
                                        <p:strVal val="visible"/>
                                      </p:to>
                                    </p:set>
                                    <p:anim calcmode="lin" valueType="num">
                                      <p:cBhvr additive="base">
                                        <p:cTn id="67" dur="500" fill="hold"/>
                                        <p:tgtEl>
                                          <p:spTgt spid="354313"/>
                                        </p:tgtEl>
                                        <p:attrNameLst>
                                          <p:attrName>ppt_x</p:attrName>
                                        </p:attrNameLst>
                                      </p:cBhvr>
                                      <p:tavLst>
                                        <p:tav tm="0">
                                          <p:val>
                                            <p:strVal val="0-#ppt_w/2"/>
                                          </p:val>
                                        </p:tav>
                                        <p:tav tm="100000">
                                          <p:val>
                                            <p:strVal val="#ppt_x"/>
                                          </p:val>
                                        </p:tav>
                                      </p:tavLst>
                                    </p:anim>
                                    <p:anim calcmode="lin" valueType="num">
                                      <p:cBhvr additive="base">
                                        <p:cTn id="68" dur="500" fill="hold"/>
                                        <p:tgtEl>
                                          <p:spTgt spid="354313"/>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54320"/>
                                        </p:tgtEl>
                                        <p:attrNameLst>
                                          <p:attrName>style.visibility</p:attrName>
                                        </p:attrNameLst>
                                      </p:cBhvr>
                                      <p:to>
                                        <p:strVal val="visible"/>
                                      </p:to>
                                    </p:set>
                                    <p:anim calcmode="lin" valueType="num">
                                      <p:cBhvr additive="base">
                                        <p:cTn id="73" dur="500" fill="hold"/>
                                        <p:tgtEl>
                                          <p:spTgt spid="354320"/>
                                        </p:tgtEl>
                                        <p:attrNameLst>
                                          <p:attrName>ppt_x</p:attrName>
                                        </p:attrNameLst>
                                      </p:cBhvr>
                                      <p:tavLst>
                                        <p:tav tm="0">
                                          <p:val>
                                            <p:strVal val="0-#ppt_w/2"/>
                                          </p:val>
                                        </p:tav>
                                        <p:tav tm="100000">
                                          <p:val>
                                            <p:strVal val="#ppt_x"/>
                                          </p:val>
                                        </p:tav>
                                      </p:tavLst>
                                    </p:anim>
                                    <p:anim calcmode="lin" valueType="num">
                                      <p:cBhvr additive="base">
                                        <p:cTn id="74" dur="500" fill="hold"/>
                                        <p:tgtEl>
                                          <p:spTgt spid="354320"/>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3" presetClass="entr" presetSubtype="16" fill="hold" grpId="0" nodeType="clickEffect">
                                  <p:stCondLst>
                                    <p:cond delay="0"/>
                                  </p:stCondLst>
                                  <p:childTnLst>
                                    <p:set>
                                      <p:cBhvr>
                                        <p:cTn id="78" dur="1" fill="hold">
                                          <p:stCondLst>
                                            <p:cond delay="0"/>
                                          </p:stCondLst>
                                        </p:cTn>
                                        <p:tgtEl>
                                          <p:spTgt spid="354319"/>
                                        </p:tgtEl>
                                        <p:attrNameLst>
                                          <p:attrName>style.visibility</p:attrName>
                                        </p:attrNameLst>
                                      </p:cBhvr>
                                      <p:to>
                                        <p:strVal val="visible"/>
                                      </p:to>
                                    </p:set>
                                    <p:anim calcmode="lin" valueType="num">
                                      <p:cBhvr>
                                        <p:cTn id="79" dur="500" fill="hold"/>
                                        <p:tgtEl>
                                          <p:spTgt spid="354319"/>
                                        </p:tgtEl>
                                        <p:attrNameLst>
                                          <p:attrName>ppt_w</p:attrName>
                                        </p:attrNameLst>
                                      </p:cBhvr>
                                      <p:tavLst>
                                        <p:tav tm="0">
                                          <p:val>
                                            <p:fltVal val="0"/>
                                          </p:val>
                                        </p:tav>
                                        <p:tav tm="100000">
                                          <p:val>
                                            <p:strVal val="#ppt_w"/>
                                          </p:val>
                                        </p:tav>
                                      </p:tavLst>
                                    </p:anim>
                                    <p:anim calcmode="lin" valueType="num">
                                      <p:cBhvr>
                                        <p:cTn id="80" dur="500" fill="hold"/>
                                        <p:tgtEl>
                                          <p:spTgt spid="354319"/>
                                        </p:tgtEl>
                                        <p:attrNameLst>
                                          <p:attrName>ppt_h</p:attrName>
                                        </p:attrNameLst>
                                      </p:cBhvr>
                                      <p:tavLst>
                                        <p:tav tm="0">
                                          <p:val>
                                            <p:fltVal val="0"/>
                                          </p:val>
                                        </p:tav>
                                        <p:tav tm="100000">
                                          <p:val>
                                            <p:strVal val="#ppt_h"/>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354323"/>
                                        </p:tgtEl>
                                        <p:attrNameLst>
                                          <p:attrName>style.visibility</p:attrName>
                                        </p:attrNameLst>
                                      </p:cBhvr>
                                      <p:to>
                                        <p:strVal val="visible"/>
                                      </p:to>
                                    </p:set>
                                    <p:anim calcmode="lin" valueType="num">
                                      <p:cBhvr additive="base">
                                        <p:cTn id="85" dur="500" fill="hold"/>
                                        <p:tgtEl>
                                          <p:spTgt spid="354323"/>
                                        </p:tgtEl>
                                        <p:attrNameLst>
                                          <p:attrName>ppt_x</p:attrName>
                                        </p:attrNameLst>
                                      </p:cBhvr>
                                      <p:tavLst>
                                        <p:tav tm="0">
                                          <p:val>
                                            <p:strVal val="0-#ppt_w/2"/>
                                          </p:val>
                                        </p:tav>
                                        <p:tav tm="100000">
                                          <p:val>
                                            <p:strVal val="#ppt_x"/>
                                          </p:val>
                                        </p:tav>
                                      </p:tavLst>
                                    </p:anim>
                                    <p:anim calcmode="lin" valueType="num">
                                      <p:cBhvr additive="base">
                                        <p:cTn id="86" dur="500" fill="hold"/>
                                        <p:tgtEl>
                                          <p:spTgt spid="354323"/>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354321"/>
                                        </p:tgtEl>
                                        <p:attrNameLst>
                                          <p:attrName>style.visibility</p:attrName>
                                        </p:attrNameLst>
                                      </p:cBhvr>
                                      <p:to>
                                        <p:strVal val="visible"/>
                                      </p:to>
                                    </p:set>
                                    <p:anim calcmode="lin" valueType="num">
                                      <p:cBhvr additive="base">
                                        <p:cTn id="91" dur="500" fill="hold"/>
                                        <p:tgtEl>
                                          <p:spTgt spid="354321"/>
                                        </p:tgtEl>
                                        <p:attrNameLst>
                                          <p:attrName>ppt_x</p:attrName>
                                        </p:attrNameLst>
                                      </p:cBhvr>
                                      <p:tavLst>
                                        <p:tav tm="0">
                                          <p:val>
                                            <p:strVal val="0-#ppt_w/2"/>
                                          </p:val>
                                        </p:tav>
                                        <p:tav tm="100000">
                                          <p:val>
                                            <p:strVal val="#ppt_x"/>
                                          </p:val>
                                        </p:tav>
                                      </p:tavLst>
                                    </p:anim>
                                    <p:anim calcmode="lin" valueType="num">
                                      <p:cBhvr additive="base">
                                        <p:cTn id="92" dur="500" fill="hold"/>
                                        <p:tgtEl>
                                          <p:spTgt spid="354321"/>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354322"/>
                                        </p:tgtEl>
                                        <p:attrNameLst>
                                          <p:attrName>style.visibility</p:attrName>
                                        </p:attrNameLst>
                                      </p:cBhvr>
                                      <p:to>
                                        <p:strVal val="visible"/>
                                      </p:to>
                                    </p:set>
                                    <p:anim calcmode="lin" valueType="num">
                                      <p:cBhvr additive="base">
                                        <p:cTn id="97" dur="500" fill="hold"/>
                                        <p:tgtEl>
                                          <p:spTgt spid="354322"/>
                                        </p:tgtEl>
                                        <p:attrNameLst>
                                          <p:attrName>ppt_x</p:attrName>
                                        </p:attrNameLst>
                                      </p:cBhvr>
                                      <p:tavLst>
                                        <p:tav tm="0">
                                          <p:val>
                                            <p:strVal val="0-#ppt_w/2"/>
                                          </p:val>
                                        </p:tav>
                                        <p:tav tm="100000">
                                          <p:val>
                                            <p:strVal val="#ppt_x"/>
                                          </p:val>
                                        </p:tav>
                                      </p:tavLst>
                                    </p:anim>
                                    <p:anim calcmode="lin" valueType="num">
                                      <p:cBhvr additive="base">
                                        <p:cTn id="98" dur="500" fill="hold"/>
                                        <p:tgtEl>
                                          <p:spTgt spid="3543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06" grpId="0" animBg="1" autoUpdateAnimBg="0"/>
      <p:bldP spid="354307" grpId="0" animBg="1" autoUpdateAnimBg="0"/>
      <p:bldP spid="354308" grpId="0" animBg="1"/>
      <p:bldP spid="354309" grpId="0" animBg="1" autoUpdateAnimBg="0"/>
      <p:bldP spid="354310" grpId="0" animBg="1" autoUpdateAnimBg="0"/>
      <p:bldP spid="354311" grpId="0" animBg="1" autoUpdateAnimBg="0"/>
      <p:bldP spid="354312" grpId="0" animBg="1"/>
      <p:bldP spid="354313" grpId="0" animBg="1" autoUpdateAnimBg="0"/>
      <p:bldP spid="354314" grpId="0" animBg="1" autoUpdateAnimBg="0"/>
      <p:bldP spid="354315" grpId="0" animBg="1" autoUpdateAnimBg="0"/>
      <p:bldP spid="354319" grpId="0" animBg="1" autoUpdateAnimBg="0"/>
      <p:bldP spid="354320" grpId="0" animBg="1" autoUpdateAnimBg="0"/>
      <p:bldP spid="354321" grpId="0" animBg="1" autoUpdateAnimBg="0"/>
      <p:bldP spid="354322" grpId="0" animBg="1" autoUpdateAnimBg="0"/>
      <p:bldP spid="354323" grpId="0" animBg="1" autoUpdateAnimBg="0"/>
      <p:bldP spid="35432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808" name="Rectangle 16"/>
          <p:cNvSpPr>
            <a:spLocks noChangeArrowheads="1"/>
          </p:cNvSpPr>
          <p:nvPr/>
        </p:nvSpPr>
        <p:spPr bwMode="auto">
          <a:xfrm>
            <a:off x="228600" y="1052513"/>
            <a:ext cx="8591550" cy="642937"/>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800" u="none">
                <a:solidFill>
                  <a:schemeClr val="tx2"/>
                </a:solidFill>
                <a:latin typeface="Tahoma" panose="020B0604030504040204" pitchFamily="34" charset="0"/>
              </a:rPr>
              <a:t>WP tidak </a:t>
            </a:r>
            <a:r>
              <a:rPr lang="en-US" altLang="en-US" sz="1800" u="none">
                <a:latin typeface="Tahoma" panose="020B0604030504040204" pitchFamily="34" charset="0"/>
              </a:rPr>
              <a:t>memberikan kesempatan untuk memasuki tempat atau ruang yang dipandang perlu dan memberi bantuan guna kelancaran pemeriksaan</a:t>
            </a:r>
            <a:endParaRPr lang="en-US" altLang="en-US" sz="1800" u="none">
              <a:solidFill>
                <a:schemeClr val="tx2"/>
              </a:solidFill>
              <a:latin typeface="Tahoma" panose="020B0604030504040204" pitchFamily="34" charset="0"/>
            </a:endParaRPr>
          </a:p>
        </p:txBody>
      </p:sp>
      <p:sp>
        <p:nvSpPr>
          <p:cNvPr id="161809" name="Rectangle 17"/>
          <p:cNvSpPr>
            <a:spLocks noChangeArrowheads="1"/>
          </p:cNvSpPr>
          <p:nvPr/>
        </p:nvSpPr>
        <p:spPr bwMode="auto">
          <a:xfrm>
            <a:off x="685800" y="1727200"/>
            <a:ext cx="7924800" cy="40640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sehingga tidak dapat diketahui besarnya pajak yang terutang</a:t>
            </a:r>
          </a:p>
        </p:txBody>
      </p:sp>
      <p:sp>
        <p:nvSpPr>
          <p:cNvPr id="161810" name="AutoShape 18"/>
          <p:cNvSpPr>
            <a:spLocks noChangeArrowheads="1"/>
          </p:cNvSpPr>
          <p:nvPr/>
        </p:nvSpPr>
        <p:spPr bwMode="auto">
          <a:xfrm>
            <a:off x="4343400" y="2979738"/>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1811" name="Rectangle 19"/>
          <p:cNvSpPr>
            <a:spLocks noChangeArrowheads="1"/>
          </p:cNvSpPr>
          <p:nvPr/>
        </p:nvSpPr>
        <p:spPr bwMode="auto">
          <a:xfrm>
            <a:off x="3001963" y="3284538"/>
            <a:ext cx="3657600" cy="406400"/>
          </a:xfrm>
          <a:prstGeom prst="rect">
            <a:avLst/>
          </a:prstGeom>
          <a:solidFill>
            <a:srgbClr val="D2F0D7"/>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SANKSI ADMINISTRASI</a:t>
            </a:r>
          </a:p>
        </p:txBody>
      </p:sp>
      <p:sp>
        <p:nvSpPr>
          <p:cNvPr id="161812" name="Rectangle 20"/>
          <p:cNvSpPr>
            <a:spLocks noChangeArrowheads="1"/>
          </p:cNvSpPr>
          <p:nvPr/>
        </p:nvSpPr>
        <p:spPr bwMode="auto">
          <a:xfrm>
            <a:off x="228600" y="3644900"/>
            <a:ext cx="8763000" cy="2633663"/>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sz="2000" u="none">
                <a:latin typeface="Tahoma" panose="020B0604030504040204" pitchFamily="34" charset="0"/>
              </a:rPr>
              <a:t>berupa kenaikan sebesar :</a:t>
            </a:r>
          </a:p>
          <a:p>
            <a:pPr>
              <a:lnSpc>
                <a:spcPct val="90000"/>
              </a:lnSpc>
              <a:spcBef>
                <a:spcPct val="50000"/>
              </a:spcBef>
              <a:buFontTx/>
              <a:buAutoNum type="alphaLcPeriod"/>
            </a:pPr>
            <a:r>
              <a:rPr lang="en-US" altLang="en-US" sz="2000" u="none">
                <a:solidFill>
                  <a:schemeClr val="accent2"/>
                </a:solidFill>
                <a:latin typeface="Tahoma" panose="020B0604030504040204" pitchFamily="34" charset="0"/>
              </a:rPr>
              <a:t>50 % dari PPh yg tidak/kurang dibayar dlm satu Tahun Pajak</a:t>
            </a:r>
            <a:r>
              <a:rPr lang="en-US" altLang="en-US" sz="2000" u="none">
                <a:latin typeface="Tahoma" panose="020B0604030504040204" pitchFamily="34" charset="0"/>
              </a:rPr>
              <a:t>;</a:t>
            </a:r>
          </a:p>
          <a:p>
            <a:pPr>
              <a:lnSpc>
                <a:spcPct val="90000"/>
              </a:lnSpc>
              <a:spcBef>
                <a:spcPct val="50000"/>
              </a:spcBef>
              <a:buFontTx/>
              <a:buAutoNum type="alphaLcPeriod"/>
            </a:pPr>
            <a:r>
              <a:rPr lang="en-US" altLang="en-US" sz="2000" u="none">
                <a:solidFill>
                  <a:srgbClr val="008000"/>
                </a:solidFill>
                <a:latin typeface="Tahoma" panose="020B0604030504040204" pitchFamily="34" charset="0"/>
              </a:rPr>
              <a:t>100 % dari PPh yg tidak/kurang dipotong, tidak/kurang dipungut, tidak/kurang disetorkan, dan dipotong/ dipungut tetapi tidak/kurang disetorkan</a:t>
            </a:r>
            <a:r>
              <a:rPr lang="en-US" altLang="en-US" sz="2000" u="none">
                <a:latin typeface="Tahoma" panose="020B0604030504040204" pitchFamily="34" charset="0"/>
              </a:rPr>
              <a:t>; </a:t>
            </a:r>
          </a:p>
          <a:p>
            <a:pPr>
              <a:lnSpc>
                <a:spcPct val="90000"/>
              </a:lnSpc>
              <a:spcBef>
                <a:spcPct val="50000"/>
              </a:spcBef>
              <a:buFontTx/>
              <a:buAutoNum type="alphaLcPeriod"/>
            </a:pPr>
            <a:r>
              <a:rPr lang="en-US" altLang="en-US" sz="2000" u="none">
                <a:solidFill>
                  <a:srgbClr val="990000"/>
                </a:solidFill>
                <a:latin typeface="Tahoma" panose="020B0604030504040204" pitchFamily="34" charset="0"/>
              </a:rPr>
              <a:t>100 %</a:t>
            </a:r>
            <a:r>
              <a:rPr lang="en-US" altLang="en-US" sz="2000" u="none">
                <a:latin typeface="Tahoma" panose="020B0604030504040204" pitchFamily="34" charset="0"/>
              </a:rPr>
              <a:t> </a:t>
            </a:r>
            <a:r>
              <a:rPr lang="en-US" altLang="en-US" sz="2000" u="none">
                <a:solidFill>
                  <a:srgbClr val="990000"/>
                </a:solidFill>
                <a:latin typeface="Tahoma" panose="020B0604030504040204" pitchFamily="34" charset="0"/>
              </a:rPr>
              <a:t>dari PPN dan PPnBM yang tidak atau kurang dibayar</a:t>
            </a:r>
            <a:r>
              <a:rPr lang="en-US" altLang="en-US" sz="2000" u="none">
                <a:latin typeface="Tahoma" panose="020B0604030504040204" pitchFamily="34" charset="0"/>
              </a:rPr>
              <a:t>.</a:t>
            </a:r>
          </a:p>
          <a:p>
            <a:pPr>
              <a:lnSpc>
                <a:spcPct val="90000"/>
              </a:lnSpc>
              <a:spcBef>
                <a:spcPct val="50000"/>
              </a:spcBef>
            </a:pPr>
            <a:r>
              <a:rPr lang="en-US" altLang="en-US" sz="2000" u="none">
                <a:latin typeface="Tahoma" panose="020B0604030504040204" pitchFamily="34" charset="0"/>
              </a:rPr>
              <a:t>{Pasal 13 ayat 3 UU KUP}</a:t>
            </a:r>
          </a:p>
        </p:txBody>
      </p:sp>
      <p:sp>
        <p:nvSpPr>
          <p:cNvPr id="161813" name="Rectangle 21"/>
          <p:cNvSpPr>
            <a:spLocks noChangeArrowheads="1"/>
          </p:cNvSpPr>
          <p:nvPr/>
        </p:nvSpPr>
        <p:spPr bwMode="auto">
          <a:xfrm>
            <a:off x="2514600" y="2616200"/>
            <a:ext cx="4572000" cy="381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nchor="ctr"/>
          <a:lstStyle>
            <a:lvl1pPr algn="l" defTabSz="989013">
              <a:defRPr sz="2400">
                <a:solidFill>
                  <a:schemeClr val="tx1"/>
                </a:solidFill>
                <a:latin typeface="Times New Roman" panose="02020603050405020304" pitchFamily="18" charset="0"/>
              </a:defRPr>
            </a:lvl1pPr>
            <a:lvl2pPr algn="l" defTabSz="989013">
              <a:defRPr sz="2400">
                <a:solidFill>
                  <a:schemeClr val="tx1"/>
                </a:solidFill>
                <a:latin typeface="Times New Roman" panose="02020603050405020304" pitchFamily="18" charset="0"/>
              </a:defRPr>
            </a:lvl2pPr>
            <a:lvl3pPr algn="l" defTabSz="989013">
              <a:defRPr sz="2400">
                <a:solidFill>
                  <a:schemeClr val="tx1"/>
                </a:solidFill>
                <a:latin typeface="Times New Roman" panose="02020603050405020304" pitchFamily="18" charset="0"/>
              </a:defRPr>
            </a:lvl3pPr>
            <a:lvl4pPr algn="l" defTabSz="989013">
              <a:defRPr sz="2400">
                <a:solidFill>
                  <a:schemeClr val="tx1"/>
                </a:solidFill>
                <a:latin typeface="Times New Roman" panose="02020603050405020304" pitchFamily="18" charset="0"/>
              </a:defRPr>
            </a:lvl4pPr>
            <a:lvl5pPr algn="l" defTabSz="989013">
              <a:defRPr sz="2400">
                <a:solidFill>
                  <a:schemeClr val="tx1"/>
                </a:solidFill>
                <a:latin typeface="Times New Roman" panose="02020603050405020304" pitchFamily="18" charset="0"/>
              </a:defRPr>
            </a:lvl5pPr>
            <a:lvl6pPr marL="457200" defTabSz="989013" fontAlgn="base">
              <a:spcBef>
                <a:spcPct val="0"/>
              </a:spcBef>
              <a:spcAft>
                <a:spcPct val="0"/>
              </a:spcAft>
              <a:defRPr sz="2400">
                <a:solidFill>
                  <a:schemeClr val="tx1"/>
                </a:solidFill>
                <a:latin typeface="Times New Roman" panose="02020603050405020304" pitchFamily="18" charset="0"/>
              </a:defRPr>
            </a:lvl6pPr>
            <a:lvl7pPr marL="914400" defTabSz="989013" fontAlgn="base">
              <a:spcBef>
                <a:spcPct val="0"/>
              </a:spcBef>
              <a:spcAft>
                <a:spcPct val="0"/>
              </a:spcAft>
              <a:defRPr sz="2400">
                <a:solidFill>
                  <a:schemeClr val="tx1"/>
                </a:solidFill>
                <a:latin typeface="Times New Roman" panose="02020603050405020304" pitchFamily="18" charset="0"/>
              </a:defRPr>
            </a:lvl7pPr>
            <a:lvl8pPr marL="1371600" defTabSz="989013" fontAlgn="base">
              <a:spcBef>
                <a:spcPct val="0"/>
              </a:spcBef>
              <a:spcAft>
                <a:spcPct val="0"/>
              </a:spcAft>
              <a:defRPr sz="2400">
                <a:solidFill>
                  <a:schemeClr val="tx1"/>
                </a:solidFill>
                <a:latin typeface="Times New Roman" panose="02020603050405020304" pitchFamily="18" charset="0"/>
              </a:defRPr>
            </a:lvl8pPr>
            <a:lvl9pPr marL="18288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b="1" u="none">
                <a:solidFill>
                  <a:schemeClr val="tx2"/>
                </a:solidFill>
                <a:latin typeface="Lucida Console" panose="020B0609040504020204" pitchFamily="49" charset="0"/>
              </a:rPr>
              <a:t>Atas pajak yang kurang bayar</a:t>
            </a:r>
          </a:p>
        </p:txBody>
      </p:sp>
      <p:sp>
        <p:nvSpPr>
          <p:cNvPr id="161814" name="Rectangle 22"/>
          <p:cNvSpPr>
            <a:spLocks noChangeArrowheads="1"/>
          </p:cNvSpPr>
          <p:nvPr/>
        </p:nvSpPr>
        <p:spPr bwMode="auto">
          <a:xfrm>
            <a:off x="735013" y="6400800"/>
            <a:ext cx="7875587" cy="381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i="1" u="none">
                <a:solidFill>
                  <a:schemeClr val="tx2"/>
                </a:solidFill>
                <a:latin typeface="Tahoma" panose="020B0604030504040204" pitchFamily="34" charset="0"/>
              </a:rPr>
              <a:t>Dapat juga meminta bantuan polisi setelah dilakukan penyegelan.</a:t>
            </a:r>
          </a:p>
        </p:txBody>
      </p:sp>
      <p:sp>
        <p:nvSpPr>
          <p:cNvPr id="161815" name="Rectangle 23"/>
          <p:cNvSpPr>
            <a:spLocks noChangeArrowheads="1"/>
          </p:cNvSpPr>
          <p:nvPr/>
        </p:nvSpPr>
        <p:spPr bwMode="auto">
          <a:xfrm>
            <a:off x="1331913" y="2189163"/>
            <a:ext cx="6858000" cy="376237"/>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solidFill>
                  <a:schemeClr val="tx2"/>
                </a:solidFill>
                <a:latin typeface="Arial Narrow" panose="020B0606020202030204" pitchFamily="34" charset="0"/>
              </a:rPr>
              <a:t>Penghitungan penghasilan kena pajak dilakukan secara jabatan</a:t>
            </a:r>
          </a:p>
        </p:txBody>
      </p:sp>
      <p:sp>
        <p:nvSpPr>
          <p:cNvPr id="161817" name="Rectangle 25"/>
          <p:cNvSpPr>
            <a:spLocks noGrp="1" noChangeArrowheads="1"/>
          </p:cNvSpPr>
          <p:nvPr>
            <p:ph type="title"/>
          </p:nvPr>
        </p:nvSpPr>
        <p:spPr>
          <a:xfrm>
            <a:off x="976313" y="76200"/>
            <a:ext cx="7772400" cy="762000"/>
          </a:xfrm>
          <a:noFill/>
          <a:ln w="28575">
            <a:solidFill>
              <a:srgbClr val="0033CC"/>
            </a:solidFill>
            <a:miter lim="800000"/>
            <a:headEnd/>
            <a:tailEnd/>
          </a:ln>
        </p:spPr>
        <p:txBody>
          <a:bodyPr/>
          <a:lstStyle/>
          <a:p>
            <a:r>
              <a:rPr lang="en-US" altLang="en-US" sz="2400">
                <a:latin typeface="Kristen ITC" panose="03050502040202030202" pitchFamily="66" charset="0"/>
              </a:rPr>
              <a:t>Sanksi akibat WP tidak memenuhi kewajiban ketika dilakukan pemeriksaan</a:t>
            </a:r>
          </a:p>
        </p:txBody>
      </p:sp>
      <p:sp>
        <p:nvSpPr>
          <p:cNvPr id="161822" name="AutoShape 30"/>
          <p:cNvSpPr>
            <a:spLocks noChangeArrowheads="1"/>
          </p:cNvSpPr>
          <p:nvPr/>
        </p:nvSpPr>
        <p:spPr bwMode="auto">
          <a:xfrm>
            <a:off x="71438" y="188913"/>
            <a:ext cx="323850" cy="28733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1817"/>
                                        </p:tgtEl>
                                        <p:attrNameLst>
                                          <p:attrName>style.visibility</p:attrName>
                                        </p:attrNameLst>
                                      </p:cBhvr>
                                      <p:to>
                                        <p:strVal val="visible"/>
                                      </p:to>
                                    </p:set>
                                    <p:anim calcmode="lin" valueType="num">
                                      <p:cBhvr additive="base">
                                        <p:cTn id="7" dur="500" fill="hold"/>
                                        <p:tgtEl>
                                          <p:spTgt spid="161817"/>
                                        </p:tgtEl>
                                        <p:attrNameLst>
                                          <p:attrName>ppt_x</p:attrName>
                                        </p:attrNameLst>
                                      </p:cBhvr>
                                      <p:tavLst>
                                        <p:tav tm="0">
                                          <p:val>
                                            <p:strVal val="0-#ppt_w/2"/>
                                          </p:val>
                                        </p:tav>
                                        <p:tav tm="100000">
                                          <p:val>
                                            <p:strVal val="#ppt_x"/>
                                          </p:val>
                                        </p:tav>
                                      </p:tavLst>
                                    </p:anim>
                                    <p:anim calcmode="lin" valueType="num">
                                      <p:cBhvr additive="base">
                                        <p:cTn id="8" dur="500" fill="hold"/>
                                        <p:tgtEl>
                                          <p:spTgt spid="16181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iterate type="wd">
                                    <p:tmPct val="100000"/>
                                  </p:iterate>
                                  <p:childTnLst>
                                    <p:set>
                                      <p:cBhvr>
                                        <p:cTn id="12" dur="1" fill="hold">
                                          <p:stCondLst>
                                            <p:cond delay="0"/>
                                          </p:stCondLst>
                                        </p:cTn>
                                        <p:tgtEl>
                                          <p:spTgt spid="161808"/>
                                        </p:tgtEl>
                                        <p:attrNameLst>
                                          <p:attrName>style.visibility</p:attrName>
                                        </p:attrNameLst>
                                      </p:cBhvr>
                                      <p:to>
                                        <p:strVal val="visible"/>
                                      </p:to>
                                    </p:set>
                                    <p:anim calcmode="lin" valueType="num">
                                      <p:cBhvr additive="base">
                                        <p:cTn id="13" dur="300" fill="hold"/>
                                        <p:tgtEl>
                                          <p:spTgt spid="161808"/>
                                        </p:tgtEl>
                                        <p:attrNameLst>
                                          <p:attrName>ppt_x</p:attrName>
                                        </p:attrNameLst>
                                      </p:cBhvr>
                                      <p:tavLst>
                                        <p:tav tm="0">
                                          <p:val>
                                            <p:strVal val="0-#ppt_w/2"/>
                                          </p:val>
                                        </p:tav>
                                        <p:tav tm="100000">
                                          <p:val>
                                            <p:strVal val="#ppt_x"/>
                                          </p:val>
                                        </p:tav>
                                      </p:tavLst>
                                    </p:anim>
                                    <p:anim calcmode="lin" valueType="num">
                                      <p:cBhvr additive="base">
                                        <p:cTn id="14" dur="300" fill="hold"/>
                                        <p:tgtEl>
                                          <p:spTgt spid="16180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1809"/>
                                        </p:tgtEl>
                                        <p:attrNameLst>
                                          <p:attrName>style.visibility</p:attrName>
                                        </p:attrNameLst>
                                      </p:cBhvr>
                                      <p:to>
                                        <p:strVal val="visible"/>
                                      </p:to>
                                    </p:set>
                                    <p:anim calcmode="lin" valueType="num">
                                      <p:cBhvr additive="base">
                                        <p:cTn id="19" dur="500" fill="hold"/>
                                        <p:tgtEl>
                                          <p:spTgt spid="161809"/>
                                        </p:tgtEl>
                                        <p:attrNameLst>
                                          <p:attrName>ppt_x</p:attrName>
                                        </p:attrNameLst>
                                      </p:cBhvr>
                                      <p:tavLst>
                                        <p:tav tm="0">
                                          <p:val>
                                            <p:strVal val="0-#ppt_w/2"/>
                                          </p:val>
                                        </p:tav>
                                        <p:tav tm="100000">
                                          <p:val>
                                            <p:strVal val="#ppt_x"/>
                                          </p:val>
                                        </p:tav>
                                      </p:tavLst>
                                    </p:anim>
                                    <p:anim calcmode="lin" valueType="num">
                                      <p:cBhvr additive="base">
                                        <p:cTn id="20" dur="500" fill="hold"/>
                                        <p:tgtEl>
                                          <p:spTgt spid="16180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1815"/>
                                        </p:tgtEl>
                                        <p:attrNameLst>
                                          <p:attrName>style.visibility</p:attrName>
                                        </p:attrNameLst>
                                      </p:cBhvr>
                                      <p:to>
                                        <p:strVal val="visible"/>
                                      </p:to>
                                    </p:set>
                                    <p:anim calcmode="lin" valueType="num">
                                      <p:cBhvr additive="base">
                                        <p:cTn id="25" dur="500" fill="hold"/>
                                        <p:tgtEl>
                                          <p:spTgt spid="161815"/>
                                        </p:tgtEl>
                                        <p:attrNameLst>
                                          <p:attrName>ppt_x</p:attrName>
                                        </p:attrNameLst>
                                      </p:cBhvr>
                                      <p:tavLst>
                                        <p:tav tm="0">
                                          <p:val>
                                            <p:strVal val="0-#ppt_w/2"/>
                                          </p:val>
                                        </p:tav>
                                        <p:tav tm="100000">
                                          <p:val>
                                            <p:strVal val="#ppt_x"/>
                                          </p:val>
                                        </p:tav>
                                      </p:tavLst>
                                    </p:anim>
                                    <p:anim calcmode="lin" valueType="num">
                                      <p:cBhvr additive="base">
                                        <p:cTn id="26" dur="500" fill="hold"/>
                                        <p:tgtEl>
                                          <p:spTgt spid="16181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1813"/>
                                        </p:tgtEl>
                                        <p:attrNameLst>
                                          <p:attrName>style.visibility</p:attrName>
                                        </p:attrNameLst>
                                      </p:cBhvr>
                                      <p:to>
                                        <p:strVal val="visible"/>
                                      </p:to>
                                    </p:set>
                                    <p:anim calcmode="lin" valueType="num">
                                      <p:cBhvr additive="base">
                                        <p:cTn id="31" dur="500" fill="hold"/>
                                        <p:tgtEl>
                                          <p:spTgt spid="161813"/>
                                        </p:tgtEl>
                                        <p:attrNameLst>
                                          <p:attrName>ppt_x</p:attrName>
                                        </p:attrNameLst>
                                      </p:cBhvr>
                                      <p:tavLst>
                                        <p:tav tm="0">
                                          <p:val>
                                            <p:strVal val="0-#ppt_w/2"/>
                                          </p:val>
                                        </p:tav>
                                        <p:tav tm="100000">
                                          <p:val>
                                            <p:strVal val="#ppt_x"/>
                                          </p:val>
                                        </p:tav>
                                      </p:tavLst>
                                    </p:anim>
                                    <p:anim calcmode="lin" valueType="num">
                                      <p:cBhvr additive="base">
                                        <p:cTn id="32" dur="500" fill="hold"/>
                                        <p:tgtEl>
                                          <p:spTgt spid="16181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1810"/>
                                        </p:tgtEl>
                                        <p:attrNameLst>
                                          <p:attrName>style.visibility</p:attrName>
                                        </p:attrNameLst>
                                      </p:cBhvr>
                                      <p:to>
                                        <p:strVal val="visible"/>
                                      </p:to>
                                    </p:set>
                                    <p:anim calcmode="lin" valueType="num">
                                      <p:cBhvr additive="base">
                                        <p:cTn id="37" dur="500" fill="hold"/>
                                        <p:tgtEl>
                                          <p:spTgt spid="161810"/>
                                        </p:tgtEl>
                                        <p:attrNameLst>
                                          <p:attrName>ppt_x</p:attrName>
                                        </p:attrNameLst>
                                      </p:cBhvr>
                                      <p:tavLst>
                                        <p:tav tm="0">
                                          <p:val>
                                            <p:strVal val="0-#ppt_w/2"/>
                                          </p:val>
                                        </p:tav>
                                        <p:tav tm="100000">
                                          <p:val>
                                            <p:strVal val="#ppt_x"/>
                                          </p:val>
                                        </p:tav>
                                      </p:tavLst>
                                    </p:anim>
                                    <p:anim calcmode="lin" valueType="num">
                                      <p:cBhvr additive="base">
                                        <p:cTn id="38" dur="500" fill="hold"/>
                                        <p:tgtEl>
                                          <p:spTgt spid="161810"/>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161811"/>
                                        </p:tgtEl>
                                        <p:attrNameLst>
                                          <p:attrName>style.visibility</p:attrName>
                                        </p:attrNameLst>
                                      </p:cBhvr>
                                      <p:to>
                                        <p:strVal val="visible"/>
                                      </p:to>
                                    </p:set>
                                    <p:anim calcmode="lin" valueType="num">
                                      <p:cBhvr>
                                        <p:cTn id="43" dur="500" fill="hold"/>
                                        <p:tgtEl>
                                          <p:spTgt spid="161811"/>
                                        </p:tgtEl>
                                        <p:attrNameLst>
                                          <p:attrName>ppt_w</p:attrName>
                                        </p:attrNameLst>
                                      </p:cBhvr>
                                      <p:tavLst>
                                        <p:tav tm="0">
                                          <p:val>
                                            <p:fltVal val="0"/>
                                          </p:val>
                                        </p:tav>
                                        <p:tav tm="100000">
                                          <p:val>
                                            <p:strVal val="#ppt_w"/>
                                          </p:val>
                                        </p:tav>
                                      </p:tavLst>
                                    </p:anim>
                                    <p:anim calcmode="lin" valueType="num">
                                      <p:cBhvr>
                                        <p:cTn id="44" dur="500" fill="hold"/>
                                        <p:tgtEl>
                                          <p:spTgt spid="161811"/>
                                        </p:tgtEl>
                                        <p:attrNameLst>
                                          <p:attrName>ppt_h</p:attrName>
                                        </p:attrNameLst>
                                      </p:cBhvr>
                                      <p:tavLst>
                                        <p:tav tm="0">
                                          <p:val>
                                            <p:fltVal val="0"/>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61812"/>
                                        </p:tgtEl>
                                        <p:attrNameLst>
                                          <p:attrName>style.visibility</p:attrName>
                                        </p:attrNameLst>
                                      </p:cBhvr>
                                      <p:to>
                                        <p:strVal val="visible"/>
                                      </p:to>
                                    </p:set>
                                    <p:anim calcmode="lin" valueType="num">
                                      <p:cBhvr additive="base">
                                        <p:cTn id="49" dur="500" fill="hold"/>
                                        <p:tgtEl>
                                          <p:spTgt spid="161812"/>
                                        </p:tgtEl>
                                        <p:attrNameLst>
                                          <p:attrName>ppt_x</p:attrName>
                                        </p:attrNameLst>
                                      </p:cBhvr>
                                      <p:tavLst>
                                        <p:tav tm="0">
                                          <p:val>
                                            <p:strVal val="0-#ppt_w/2"/>
                                          </p:val>
                                        </p:tav>
                                        <p:tav tm="100000">
                                          <p:val>
                                            <p:strVal val="#ppt_x"/>
                                          </p:val>
                                        </p:tav>
                                      </p:tavLst>
                                    </p:anim>
                                    <p:anim calcmode="lin" valueType="num">
                                      <p:cBhvr additive="base">
                                        <p:cTn id="50" dur="500" fill="hold"/>
                                        <p:tgtEl>
                                          <p:spTgt spid="161812"/>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61814"/>
                                        </p:tgtEl>
                                        <p:attrNameLst>
                                          <p:attrName>style.visibility</p:attrName>
                                        </p:attrNameLst>
                                      </p:cBhvr>
                                      <p:to>
                                        <p:strVal val="visible"/>
                                      </p:to>
                                    </p:set>
                                    <p:anim calcmode="lin" valueType="num">
                                      <p:cBhvr additive="base">
                                        <p:cTn id="55" dur="500" fill="hold"/>
                                        <p:tgtEl>
                                          <p:spTgt spid="161814"/>
                                        </p:tgtEl>
                                        <p:attrNameLst>
                                          <p:attrName>ppt_x</p:attrName>
                                        </p:attrNameLst>
                                      </p:cBhvr>
                                      <p:tavLst>
                                        <p:tav tm="0">
                                          <p:val>
                                            <p:strVal val="0-#ppt_w/2"/>
                                          </p:val>
                                        </p:tav>
                                        <p:tav tm="100000">
                                          <p:val>
                                            <p:strVal val="#ppt_x"/>
                                          </p:val>
                                        </p:tav>
                                      </p:tavLst>
                                    </p:anim>
                                    <p:anim calcmode="lin" valueType="num">
                                      <p:cBhvr additive="base">
                                        <p:cTn id="56" dur="500" fill="hold"/>
                                        <p:tgtEl>
                                          <p:spTgt spid="1618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808" grpId="0" animBg="1" autoUpdateAnimBg="0"/>
      <p:bldP spid="161809" grpId="0" animBg="1" autoUpdateAnimBg="0"/>
      <p:bldP spid="161810" grpId="0" animBg="1"/>
      <p:bldP spid="161811" grpId="0" animBg="1" autoUpdateAnimBg="0"/>
      <p:bldP spid="161812" grpId="0" animBg="1" autoUpdateAnimBg="0"/>
      <p:bldP spid="161813" grpId="0" animBg="1" autoUpdateAnimBg="0"/>
      <p:bldP spid="161814" grpId="0" animBg="1" autoUpdateAnimBg="0"/>
      <p:bldP spid="161815" grpId="0" animBg="1" autoUpdateAnimBg="0"/>
      <p:bldP spid="161817" grpId="0" animBg="1"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0" name="Rectangle 4"/>
          <p:cNvSpPr>
            <a:spLocks noChangeArrowheads="1"/>
          </p:cNvSpPr>
          <p:nvPr/>
        </p:nvSpPr>
        <p:spPr bwMode="auto">
          <a:xfrm>
            <a:off x="2057400" y="1524000"/>
            <a:ext cx="5257800" cy="71120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Lucida Console" panose="020B0609040504020204" pitchFamily="49" charset="0"/>
              </a:rPr>
              <a:t>sehingga tidak dapat diketahui besarnya pajak yang terutang</a:t>
            </a:r>
          </a:p>
        </p:txBody>
      </p:sp>
      <p:sp>
        <p:nvSpPr>
          <p:cNvPr id="162821" name="AutoShape 5"/>
          <p:cNvSpPr>
            <a:spLocks noChangeArrowheads="1"/>
          </p:cNvSpPr>
          <p:nvPr/>
        </p:nvSpPr>
        <p:spPr bwMode="auto">
          <a:xfrm>
            <a:off x="4343400" y="33528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2822" name="Rectangle 6"/>
          <p:cNvSpPr>
            <a:spLocks noChangeArrowheads="1"/>
          </p:cNvSpPr>
          <p:nvPr/>
        </p:nvSpPr>
        <p:spPr bwMode="auto">
          <a:xfrm>
            <a:off x="2895600" y="3708400"/>
            <a:ext cx="3657600" cy="406400"/>
          </a:xfrm>
          <a:prstGeom prst="rect">
            <a:avLst/>
          </a:prstGeom>
          <a:solidFill>
            <a:srgbClr val="D2F0D7"/>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SANKSI ADMINISTRASI</a:t>
            </a:r>
          </a:p>
        </p:txBody>
      </p:sp>
      <p:sp>
        <p:nvSpPr>
          <p:cNvPr id="162823" name="Rectangle 7"/>
          <p:cNvSpPr>
            <a:spLocks noChangeArrowheads="1"/>
          </p:cNvSpPr>
          <p:nvPr/>
        </p:nvSpPr>
        <p:spPr bwMode="auto">
          <a:xfrm>
            <a:off x="228600" y="4241800"/>
            <a:ext cx="8763000" cy="2387600"/>
          </a:xfrm>
          <a:prstGeom prst="rect">
            <a:avLst/>
          </a:prstGeom>
          <a:noFill/>
          <a:ln w="9525">
            <a:solidFill>
              <a:srgbClr val="00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000" b="1" u="none">
                <a:latin typeface="Tahoma" panose="020B0604030504040204" pitchFamily="34" charset="0"/>
              </a:rPr>
              <a:t>berupa kenaikan sebesar :</a:t>
            </a:r>
          </a:p>
          <a:p>
            <a:pPr>
              <a:spcBef>
                <a:spcPct val="50000"/>
              </a:spcBef>
              <a:buFontTx/>
              <a:buAutoNum type="alphaLcPeriod"/>
            </a:pPr>
            <a:r>
              <a:rPr lang="en-US" altLang="en-US" sz="2000" b="1" u="none">
                <a:solidFill>
                  <a:schemeClr val="accent2"/>
                </a:solidFill>
                <a:latin typeface="Tahoma" panose="020B0604030504040204" pitchFamily="34" charset="0"/>
              </a:rPr>
              <a:t>50 % dari PPh yg tidak/kurang dibayar dlm satu Tahun Pajak</a:t>
            </a:r>
            <a:r>
              <a:rPr lang="en-US" altLang="en-US" sz="2000" b="1" u="none">
                <a:latin typeface="Tahoma" panose="020B0604030504040204" pitchFamily="34" charset="0"/>
              </a:rPr>
              <a:t>;</a:t>
            </a:r>
          </a:p>
          <a:p>
            <a:pPr>
              <a:spcBef>
                <a:spcPct val="50000"/>
              </a:spcBef>
              <a:buFontTx/>
              <a:buAutoNum type="alphaLcPeriod"/>
            </a:pPr>
            <a:r>
              <a:rPr lang="en-US" altLang="en-US" sz="2000" b="1" u="none">
                <a:solidFill>
                  <a:srgbClr val="008000"/>
                </a:solidFill>
                <a:latin typeface="Tahoma" panose="020B0604030504040204" pitchFamily="34" charset="0"/>
              </a:rPr>
              <a:t>100 % dari PPh yg tidak/kurang dipotong, tidak/kurang dipungut, tidak/kurang disetorkan, dan dipotong/ dipungut tetapi tidak/kurang disetorkan</a:t>
            </a:r>
            <a:r>
              <a:rPr lang="en-US" altLang="en-US" sz="2000" b="1" u="none">
                <a:latin typeface="Tahoma" panose="020B0604030504040204" pitchFamily="34" charset="0"/>
              </a:rPr>
              <a:t>; </a:t>
            </a:r>
          </a:p>
          <a:p>
            <a:pPr>
              <a:spcBef>
                <a:spcPct val="50000"/>
              </a:spcBef>
              <a:buFontTx/>
              <a:buAutoNum type="alphaLcPeriod"/>
            </a:pPr>
            <a:r>
              <a:rPr lang="en-US" altLang="en-US" sz="2000" b="1" u="none">
                <a:solidFill>
                  <a:srgbClr val="990000"/>
                </a:solidFill>
                <a:latin typeface="Tahoma" panose="020B0604030504040204" pitchFamily="34" charset="0"/>
              </a:rPr>
              <a:t>100 %</a:t>
            </a:r>
            <a:r>
              <a:rPr lang="en-US" altLang="en-US" sz="2000" b="1" u="none">
                <a:latin typeface="Tahoma" panose="020B0604030504040204" pitchFamily="34" charset="0"/>
              </a:rPr>
              <a:t> </a:t>
            </a:r>
            <a:r>
              <a:rPr lang="en-US" altLang="en-US" sz="2000" b="1" u="none">
                <a:solidFill>
                  <a:srgbClr val="990000"/>
                </a:solidFill>
                <a:latin typeface="Tahoma" panose="020B0604030504040204" pitchFamily="34" charset="0"/>
              </a:rPr>
              <a:t>dari PPN dan PPnBM yang tidak atau kurang dibayar</a:t>
            </a:r>
            <a:r>
              <a:rPr lang="en-US" altLang="en-US" sz="2000" b="1" u="none">
                <a:latin typeface="Tahoma" panose="020B0604030504040204" pitchFamily="34" charset="0"/>
              </a:rPr>
              <a:t>.</a:t>
            </a:r>
          </a:p>
        </p:txBody>
      </p:sp>
      <p:sp>
        <p:nvSpPr>
          <p:cNvPr id="162826" name="Rectangle 10"/>
          <p:cNvSpPr>
            <a:spLocks noChangeArrowheads="1"/>
          </p:cNvSpPr>
          <p:nvPr/>
        </p:nvSpPr>
        <p:spPr bwMode="auto">
          <a:xfrm>
            <a:off x="914400" y="990600"/>
            <a:ext cx="7543800" cy="381000"/>
          </a:xfrm>
          <a:prstGeom prst="rect">
            <a:avLst/>
          </a:prstGeom>
          <a:solidFill>
            <a:srgbClr val="D2F0D7"/>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b="1" u="none">
                <a:solidFill>
                  <a:schemeClr val="tx2"/>
                </a:solidFill>
                <a:latin typeface="Lucida Console" panose="020B0609040504020204" pitchFamily="49" charset="0"/>
              </a:rPr>
              <a:t>WP tidak </a:t>
            </a:r>
            <a:r>
              <a:rPr lang="en-US" altLang="en-US" sz="2000" b="1" u="none">
                <a:latin typeface="Lucida Console" panose="020B0609040504020204" pitchFamily="49" charset="0"/>
              </a:rPr>
              <a:t>memberikan keterangan yang diperlukan</a:t>
            </a:r>
            <a:endParaRPr lang="en-US" altLang="en-US" sz="2000" b="1" u="none">
              <a:solidFill>
                <a:schemeClr val="tx2"/>
              </a:solidFill>
              <a:latin typeface="Lucida Console" panose="020B0609040504020204" pitchFamily="49" charset="0"/>
            </a:endParaRPr>
          </a:p>
        </p:txBody>
      </p:sp>
      <p:sp>
        <p:nvSpPr>
          <p:cNvPr id="162827" name="Rectangle 11"/>
          <p:cNvSpPr>
            <a:spLocks noChangeArrowheads="1"/>
          </p:cNvSpPr>
          <p:nvPr/>
        </p:nvSpPr>
        <p:spPr bwMode="auto">
          <a:xfrm>
            <a:off x="2514600" y="2895600"/>
            <a:ext cx="4572000" cy="381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nchor="ctr"/>
          <a:lstStyle>
            <a:lvl1pPr algn="l" defTabSz="989013">
              <a:defRPr sz="2400">
                <a:solidFill>
                  <a:schemeClr val="tx1"/>
                </a:solidFill>
                <a:latin typeface="Times New Roman" panose="02020603050405020304" pitchFamily="18" charset="0"/>
              </a:defRPr>
            </a:lvl1pPr>
            <a:lvl2pPr algn="l" defTabSz="989013">
              <a:defRPr sz="2400">
                <a:solidFill>
                  <a:schemeClr val="tx1"/>
                </a:solidFill>
                <a:latin typeface="Times New Roman" panose="02020603050405020304" pitchFamily="18" charset="0"/>
              </a:defRPr>
            </a:lvl2pPr>
            <a:lvl3pPr algn="l" defTabSz="989013">
              <a:defRPr sz="2400">
                <a:solidFill>
                  <a:schemeClr val="tx1"/>
                </a:solidFill>
                <a:latin typeface="Times New Roman" panose="02020603050405020304" pitchFamily="18" charset="0"/>
              </a:defRPr>
            </a:lvl3pPr>
            <a:lvl4pPr algn="l" defTabSz="989013">
              <a:defRPr sz="2400">
                <a:solidFill>
                  <a:schemeClr val="tx1"/>
                </a:solidFill>
                <a:latin typeface="Times New Roman" panose="02020603050405020304" pitchFamily="18" charset="0"/>
              </a:defRPr>
            </a:lvl4pPr>
            <a:lvl5pPr algn="l" defTabSz="989013">
              <a:defRPr sz="2400">
                <a:solidFill>
                  <a:schemeClr val="tx1"/>
                </a:solidFill>
                <a:latin typeface="Times New Roman" panose="02020603050405020304" pitchFamily="18" charset="0"/>
              </a:defRPr>
            </a:lvl5pPr>
            <a:lvl6pPr marL="457200" defTabSz="989013" fontAlgn="base">
              <a:spcBef>
                <a:spcPct val="0"/>
              </a:spcBef>
              <a:spcAft>
                <a:spcPct val="0"/>
              </a:spcAft>
              <a:defRPr sz="2400">
                <a:solidFill>
                  <a:schemeClr val="tx1"/>
                </a:solidFill>
                <a:latin typeface="Times New Roman" panose="02020603050405020304" pitchFamily="18" charset="0"/>
              </a:defRPr>
            </a:lvl6pPr>
            <a:lvl7pPr marL="914400" defTabSz="989013" fontAlgn="base">
              <a:spcBef>
                <a:spcPct val="0"/>
              </a:spcBef>
              <a:spcAft>
                <a:spcPct val="0"/>
              </a:spcAft>
              <a:defRPr sz="2400">
                <a:solidFill>
                  <a:schemeClr val="tx1"/>
                </a:solidFill>
                <a:latin typeface="Times New Roman" panose="02020603050405020304" pitchFamily="18" charset="0"/>
              </a:defRPr>
            </a:lvl7pPr>
            <a:lvl8pPr marL="1371600" defTabSz="989013" fontAlgn="base">
              <a:spcBef>
                <a:spcPct val="0"/>
              </a:spcBef>
              <a:spcAft>
                <a:spcPct val="0"/>
              </a:spcAft>
              <a:defRPr sz="2400">
                <a:solidFill>
                  <a:schemeClr val="tx1"/>
                </a:solidFill>
                <a:latin typeface="Times New Roman" panose="02020603050405020304" pitchFamily="18" charset="0"/>
              </a:defRPr>
            </a:lvl8pPr>
            <a:lvl9pPr marL="18288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b="1" u="none">
                <a:solidFill>
                  <a:schemeClr val="tx2"/>
                </a:solidFill>
                <a:latin typeface="Lucida Console" panose="020B0609040504020204" pitchFamily="49" charset="0"/>
              </a:rPr>
              <a:t>Atas pajak yang kurang bayar</a:t>
            </a:r>
          </a:p>
        </p:txBody>
      </p:sp>
      <p:sp>
        <p:nvSpPr>
          <p:cNvPr id="162829" name="Rectangle 13"/>
          <p:cNvSpPr>
            <a:spLocks noChangeArrowheads="1"/>
          </p:cNvSpPr>
          <p:nvPr/>
        </p:nvSpPr>
        <p:spPr bwMode="auto">
          <a:xfrm>
            <a:off x="1447800" y="2362200"/>
            <a:ext cx="6858000" cy="376238"/>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solidFill>
                  <a:schemeClr val="tx2"/>
                </a:solidFill>
                <a:latin typeface="Arial Narrow" panose="020B0606020202030204" pitchFamily="34" charset="0"/>
              </a:rPr>
              <a:t>Penghitungan penghasilan kena pajak dilakukan secara jabatan</a:t>
            </a:r>
            <a:endParaRPr lang="en-US" altLang="en-US" sz="1800" b="1" i="1" u="none">
              <a:solidFill>
                <a:schemeClr val="tx2"/>
              </a:solidFill>
              <a:latin typeface="Arial Narrow" panose="020B0606020202030204" pitchFamily="34" charset="0"/>
            </a:endParaRPr>
          </a:p>
        </p:txBody>
      </p:sp>
      <p:sp>
        <p:nvSpPr>
          <p:cNvPr id="162831" name="Rectangle 15"/>
          <p:cNvSpPr>
            <a:spLocks noGrp="1" noChangeArrowheads="1"/>
          </p:cNvSpPr>
          <p:nvPr>
            <p:ph type="title"/>
          </p:nvPr>
        </p:nvSpPr>
        <p:spPr>
          <a:xfrm>
            <a:off x="1120775" y="76200"/>
            <a:ext cx="7772400" cy="762000"/>
          </a:xfrm>
          <a:noFill/>
          <a:ln w="28575">
            <a:solidFill>
              <a:srgbClr val="0033CC"/>
            </a:solidFill>
            <a:miter lim="800000"/>
            <a:headEnd/>
            <a:tailEnd/>
          </a:ln>
        </p:spPr>
        <p:txBody>
          <a:bodyPr/>
          <a:lstStyle/>
          <a:p>
            <a:r>
              <a:rPr lang="en-US" altLang="en-US" sz="2400">
                <a:latin typeface="Kristen ITC" panose="03050502040202030202" pitchFamily="66" charset="0"/>
              </a:rPr>
              <a:t>Sanksi akibat WP tidak memenuhi kewajiban ketika dilakukan pemeriksaan</a:t>
            </a:r>
          </a:p>
        </p:txBody>
      </p:sp>
      <p:sp>
        <p:nvSpPr>
          <p:cNvPr id="162838" name="AutoShape 22"/>
          <p:cNvSpPr>
            <a:spLocks noChangeArrowheads="1"/>
          </p:cNvSpPr>
          <p:nvPr/>
        </p:nvSpPr>
        <p:spPr bwMode="auto">
          <a:xfrm>
            <a:off x="71438" y="188913"/>
            <a:ext cx="323850" cy="28733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2831"/>
                                        </p:tgtEl>
                                        <p:attrNameLst>
                                          <p:attrName>style.visibility</p:attrName>
                                        </p:attrNameLst>
                                      </p:cBhvr>
                                      <p:to>
                                        <p:strVal val="visible"/>
                                      </p:to>
                                    </p:set>
                                    <p:anim calcmode="lin" valueType="num">
                                      <p:cBhvr additive="base">
                                        <p:cTn id="7" dur="500" fill="hold"/>
                                        <p:tgtEl>
                                          <p:spTgt spid="162831"/>
                                        </p:tgtEl>
                                        <p:attrNameLst>
                                          <p:attrName>ppt_x</p:attrName>
                                        </p:attrNameLst>
                                      </p:cBhvr>
                                      <p:tavLst>
                                        <p:tav tm="0">
                                          <p:val>
                                            <p:strVal val="0-#ppt_w/2"/>
                                          </p:val>
                                        </p:tav>
                                        <p:tav tm="100000">
                                          <p:val>
                                            <p:strVal val="#ppt_x"/>
                                          </p:val>
                                        </p:tav>
                                      </p:tavLst>
                                    </p:anim>
                                    <p:anim calcmode="lin" valueType="num">
                                      <p:cBhvr additive="base">
                                        <p:cTn id="8" dur="500" fill="hold"/>
                                        <p:tgtEl>
                                          <p:spTgt spid="16283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iterate type="wd">
                                    <p:tmPct val="100000"/>
                                  </p:iterate>
                                  <p:childTnLst>
                                    <p:set>
                                      <p:cBhvr>
                                        <p:cTn id="12" dur="1" fill="hold">
                                          <p:stCondLst>
                                            <p:cond delay="0"/>
                                          </p:stCondLst>
                                        </p:cTn>
                                        <p:tgtEl>
                                          <p:spTgt spid="162826"/>
                                        </p:tgtEl>
                                        <p:attrNameLst>
                                          <p:attrName>style.visibility</p:attrName>
                                        </p:attrNameLst>
                                      </p:cBhvr>
                                      <p:to>
                                        <p:strVal val="visible"/>
                                      </p:to>
                                    </p:set>
                                    <p:anim calcmode="lin" valueType="num">
                                      <p:cBhvr additive="base">
                                        <p:cTn id="13" dur="300" fill="hold"/>
                                        <p:tgtEl>
                                          <p:spTgt spid="162826"/>
                                        </p:tgtEl>
                                        <p:attrNameLst>
                                          <p:attrName>ppt_x</p:attrName>
                                        </p:attrNameLst>
                                      </p:cBhvr>
                                      <p:tavLst>
                                        <p:tav tm="0">
                                          <p:val>
                                            <p:strVal val="0-#ppt_w/2"/>
                                          </p:val>
                                        </p:tav>
                                        <p:tav tm="100000">
                                          <p:val>
                                            <p:strVal val="#ppt_x"/>
                                          </p:val>
                                        </p:tav>
                                      </p:tavLst>
                                    </p:anim>
                                    <p:anim calcmode="lin" valueType="num">
                                      <p:cBhvr additive="base">
                                        <p:cTn id="14" dur="300" fill="hold"/>
                                        <p:tgtEl>
                                          <p:spTgt spid="16282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2820"/>
                                        </p:tgtEl>
                                        <p:attrNameLst>
                                          <p:attrName>style.visibility</p:attrName>
                                        </p:attrNameLst>
                                      </p:cBhvr>
                                      <p:to>
                                        <p:strVal val="visible"/>
                                      </p:to>
                                    </p:set>
                                    <p:anim calcmode="lin" valueType="num">
                                      <p:cBhvr additive="base">
                                        <p:cTn id="19" dur="500" fill="hold"/>
                                        <p:tgtEl>
                                          <p:spTgt spid="162820"/>
                                        </p:tgtEl>
                                        <p:attrNameLst>
                                          <p:attrName>ppt_x</p:attrName>
                                        </p:attrNameLst>
                                      </p:cBhvr>
                                      <p:tavLst>
                                        <p:tav tm="0">
                                          <p:val>
                                            <p:strVal val="0-#ppt_w/2"/>
                                          </p:val>
                                        </p:tav>
                                        <p:tav tm="100000">
                                          <p:val>
                                            <p:strVal val="#ppt_x"/>
                                          </p:val>
                                        </p:tav>
                                      </p:tavLst>
                                    </p:anim>
                                    <p:anim calcmode="lin" valueType="num">
                                      <p:cBhvr additive="base">
                                        <p:cTn id="20" dur="500" fill="hold"/>
                                        <p:tgtEl>
                                          <p:spTgt spid="16282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2829"/>
                                        </p:tgtEl>
                                        <p:attrNameLst>
                                          <p:attrName>style.visibility</p:attrName>
                                        </p:attrNameLst>
                                      </p:cBhvr>
                                      <p:to>
                                        <p:strVal val="visible"/>
                                      </p:to>
                                    </p:set>
                                    <p:anim calcmode="lin" valueType="num">
                                      <p:cBhvr additive="base">
                                        <p:cTn id="25" dur="500" fill="hold"/>
                                        <p:tgtEl>
                                          <p:spTgt spid="162829"/>
                                        </p:tgtEl>
                                        <p:attrNameLst>
                                          <p:attrName>ppt_x</p:attrName>
                                        </p:attrNameLst>
                                      </p:cBhvr>
                                      <p:tavLst>
                                        <p:tav tm="0">
                                          <p:val>
                                            <p:strVal val="0-#ppt_w/2"/>
                                          </p:val>
                                        </p:tav>
                                        <p:tav tm="100000">
                                          <p:val>
                                            <p:strVal val="#ppt_x"/>
                                          </p:val>
                                        </p:tav>
                                      </p:tavLst>
                                    </p:anim>
                                    <p:anim calcmode="lin" valueType="num">
                                      <p:cBhvr additive="base">
                                        <p:cTn id="26" dur="500" fill="hold"/>
                                        <p:tgtEl>
                                          <p:spTgt spid="16282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2827"/>
                                        </p:tgtEl>
                                        <p:attrNameLst>
                                          <p:attrName>style.visibility</p:attrName>
                                        </p:attrNameLst>
                                      </p:cBhvr>
                                      <p:to>
                                        <p:strVal val="visible"/>
                                      </p:to>
                                    </p:set>
                                    <p:anim calcmode="lin" valueType="num">
                                      <p:cBhvr additive="base">
                                        <p:cTn id="31" dur="500" fill="hold"/>
                                        <p:tgtEl>
                                          <p:spTgt spid="162827"/>
                                        </p:tgtEl>
                                        <p:attrNameLst>
                                          <p:attrName>ppt_x</p:attrName>
                                        </p:attrNameLst>
                                      </p:cBhvr>
                                      <p:tavLst>
                                        <p:tav tm="0">
                                          <p:val>
                                            <p:strVal val="0-#ppt_w/2"/>
                                          </p:val>
                                        </p:tav>
                                        <p:tav tm="100000">
                                          <p:val>
                                            <p:strVal val="#ppt_x"/>
                                          </p:val>
                                        </p:tav>
                                      </p:tavLst>
                                    </p:anim>
                                    <p:anim calcmode="lin" valueType="num">
                                      <p:cBhvr additive="base">
                                        <p:cTn id="32" dur="500" fill="hold"/>
                                        <p:tgtEl>
                                          <p:spTgt spid="16282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2821"/>
                                        </p:tgtEl>
                                        <p:attrNameLst>
                                          <p:attrName>style.visibility</p:attrName>
                                        </p:attrNameLst>
                                      </p:cBhvr>
                                      <p:to>
                                        <p:strVal val="visible"/>
                                      </p:to>
                                    </p:set>
                                    <p:anim calcmode="lin" valueType="num">
                                      <p:cBhvr additive="base">
                                        <p:cTn id="37" dur="500" fill="hold"/>
                                        <p:tgtEl>
                                          <p:spTgt spid="162821"/>
                                        </p:tgtEl>
                                        <p:attrNameLst>
                                          <p:attrName>ppt_x</p:attrName>
                                        </p:attrNameLst>
                                      </p:cBhvr>
                                      <p:tavLst>
                                        <p:tav tm="0">
                                          <p:val>
                                            <p:strVal val="0-#ppt_w/2"/>
                                          </p:val>
                                        </p:tav>
                                        <p:tav tm="100000">
                                          <p:val>
                                            <p:strVal val="#ppt_x"/>
                                          </p:val>
                                        </p:tav>
                                      </p:tavLst>
                                    </p:anim>
                                    <p:anim calcmode="lin" valueType="num">
                                      <p:cBhvr additive="base">
                                        <p:cTn id="38" dur="500" fill="hold"/>
                                        <p:tgtEl>
                                          <p:spTgt spid="162821"/>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162822"/>
                                        </p:tgtEl>
                                        <p:attrNameLst>
                                          <p:attrName>style.visibility</p:attrName>
                                        </p:attrNameLst>
                                      </p:cBhvr>
                                      <p:to>
                                        <p:strVal val="visible"/>
                                      </p:to>
                                    </p:set>
                                    <p:anim calcmode="lin" valueType="num">
                                      <p:cBhvr>
                                        <p:cTn id="43" dur="500" fill="hold"/>
                                        <p:tgtEl>
                                          <p:spTgt spid="162822"/>
                                        </p:tgtEl>
                                        <p:attrNameLst>
                                          <p:attrName>ppt_w</p:attrName>
                                        </p:attrNameLst>
                                      </p:cBhvr>
                                      <p:tavLst>
                                        <p:tav tm="0">
                                          <p:val>
                                            <p:fltVal val="0"/>
                                          </p:val>
                                        </p:tav>
                                        <p:tav tm="100000">
                                          <p:val>
                                            <p:strVal val="#ppt_w"/>
                                          </p:val>
                                        </p:tav>
                                      </p:tavLst>
                                    </p:anim>
                                    <p:anim calcmode="lin" valueType="num">
                                      <p:cBhvr>
                                        <p:cTn id="44" dur="500" fill="hold"/>
                                        <p:tgtEl>
                                          <p:spTgt spid="162822"/>
                                        </p:tgtEl>
                                        <p:attrNameLst>
                                          <p:attrName>ppt_h</p:attrName>
                                        </p:attrNameLst>
                                      </p:cBhvr>
                                      <p:tavLst>
                                        <p:tav tm="0">
                                          <p:val>
                                            <p:fltVal val="0"/>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62823"/>
                                        </p:tgtEl>
                                        <p:attrNameLst>
                                          <p:attrName>style.visibility</p:attrName>
                                        </p:attrNameLst>
                                      </p:cBhvr>
                                      <p:to>
                                        <p:strVal val="visible"/>
                                      </p:to>
                                    </p:set>
                                    <p:anim calcmode="lin" valueType="num">
                                      <p:cBhvr additive="base">
                                        <p:cTn id="49" dur="500" fill="hold"/>
                                        <p:tgtEl>
                                          <p:spTgt spid="162823"/>
                                        </p:tgtEl>
                                        <p:attrNameLst>
                                          <p:attrName>ppt_x</p:attrName>
                                        </p:attrNameLst>
                                      </p:cBhvr>
                                      <p:tavLst>
                                        <p:tav tm="0">
                                          <p:val>
                                            <p:strVal val="0-#ppt_w/2"/>
                                          </p:val>
                                        </p:tav>
                                        <p:tav tm="100000">
                                          <p:val>
                                            <p:strVal val="#ppt_x"/>
                                          </p:val>
                                        </p:tav>
                                      </p:tavLst>
                                    </p:anim>
                                    <p:anim calcmode="lin" valueType="num">
                                      <p:cBhvr additive="base">
                                        <p:cTn id="50" dur="500" fill="hold"/>
                                        <p:tgtEl>
                                          <p:spTgt spid="1628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20" grpId="0" animBg="1" autoUpdateAnimBg="0"/>
      <p:bldP spid="162821" grpId="0" animBg="1"/>
      <p:bldP spid="162822" grpId="0" animBg="1" autoUpdateAnimBg="0"/>
      <p:bldP spid="162823" grpId="0" animBg="1" autoUpdateAnimBg="0"/>
      <p:bldP spid="162826" grpId="0" animBg="1" autoUpdateAnimBg="0"/>
      <p:bldP spid="162827" grpId="0" animBg="1" autoUpdateAnimBg="0"/>
      <p:bldP spid="162829" grpId="0" animBg="1" autoUpdateAnimBg="0"/>
      <p:bldP spid="162831" grpId="0" animBg="1"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685800" y="609600"/>
            <a:ext cx="7315200" cy="3276600"/>
          </a:xfrm>
          <a:ln w="38100">
            <a:solidFill>
              <a:srgbClr val="FF33CC"/>
            </a:solidFill>
            <a:miter lim="800000"/>
            <a:headEnd/>
            <a:tailEnd/>
          </a:ln>
        </p:spPr>
        <p:txBody>
          <a:bodyPr/>
          <a:lstStyle/>
          <a:p>
            <a:r>
              <a:rPr lang="en-US" altLang="en-US" sz="4800" b="1">
                <a:latin typeface="Lucida Console" panose="020B0609040504020204" pitchFamily="49" charset="0"/>
              </a:rPr>
              <a:t>VI</a:t>
            </a:r>
            <a:br>
              <a:rPr lang="en-US" altLang="en-US" sz="4800" b="1">
                <a:latin typeface="Lucida Console" panose="020B0609040504020204" pitchFamily="49" charset="0"/>
              </a:rPr>
            </a:br>
            <a:r>
              <a:rPr lang="en-US" altLang="en-US" sz="4800" b="1">
                <a:latin typeface="Lucida Console" panose="020B0609040504020204" pitchFamily="49" charset="0"/>
              </a:rPr>
              <a:t/>
            </a:r>
            <a:br>
              <a:rPr lang="en-US" altLang="en-US" sz="4800" b="1">
                <a:latin typeface="Lucida Console" panose="020B0609040504020204" pitchFamily="49" charset="0"/>
              </a:rPr>
            </a:br>
            <a:r>
              <a:rPr lang="en-US" altLang="en-US" sz="4800" b="1">
                <a:latin typeface="Lucida Console" panose="020B0609040504020204" pitchFamily="49" charset="0"/>
              </a:rPr>
              <a:t>PENETAPAN DAN KETETAPAN</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2667000" y="152400"/>
            <a:ext cx="3962400" cy="533400"/>
          </a:xfrm>
          <a:ln w="38100">
            <a:solidFill>
              <a:srgbClr val="FF33CC"/>
            </a:solidFill>
            <a:miter lim="800000"/>
            <a:headEnd/>
            <a:tailEnd/>
          </a:ln>
        </p:spPr>
        <p:txBody>
          <a:bodyPr/>
          <a:lstStyle/>
          <a:p>
            <a:r>
              <a:rPr lang="en-US" altLang="en-US" sz="4000" b="1">
                <a:latin typeface="Lucida Console" panose="020B0609040504020204" pitchFamily="49" charset="0"/>
              </a:rPr>
              <a:t>PENETAPAN</a:t>
            </a:r>
          </a:p>
        </p:txBody>
      </p:sp>
      <p:sp>
        <p:nvSpPr>
          <p:cNvPr id="165891" name="AutoShape 3"/>
          <p:cNvSpPr>
            <a:spLocks noChangeArrowheads="1"/>
          </p:cNvSpPr>
          <p:nvPr/>
        </p:nvSpPr>
        <p:spPr bwMode="auto">
          <a:xfrm>
            <a:off x="4114800" y="7620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5892" name="Rectangle 4"/>
          <p:cNvSpPr>
            <a:spLocks noChangeArrowheads="1"/>
          </p:cNvSpPr>
          <p:nvPr/>
        </p:nvSpPr>
        <p:spPr bwMode="auto">
          <a:xfrm>
            <a:off x="228600" y="1196975"/>
            <a:ext cx="8763000" cy="2403475"/>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id-ID" altLang="en-US" b="1" u="none"/>
              <a:t>Setiap Wajib Pajak wajib membayar </a:t>
            </a:r>
            <a:r>
              <a:rPr lang="id-ID" altLang="en-US" b="1" u="none">
                <a:solidFill>
                  <a:srgbClr val="990000"/>
                </a:solidFill>
              </a:rPr>
              <a:t>pajak yang terutang sesuai dengan ketentuan peraturan perundang-undangan perpajakan</a:t>
            </a:r>
            <a:r>
              <a:rPr lang="id-ID" altLang="en-US" b="1" u="none"/>
              <a:t>, dengan tidak menggantungkan pada adanya surat ketetapan pajak.</a:t>
            </a:r>
            <a:r>
              <a:rPr lang="en-US" altLang="en-US" b="1" u="none"/>
              <a:t> </a:t>
            </a:r>
          </a:p>
          <a:p>
            <a:pPr>
              <a:spcBef>
                <a:spcPct val="50000"/>
              </a:spcBef>
            </a:pPr>
            <a:r>
              <a:rPr lang="en-US" altLang="en-US" sz="2000" b="1" u="none">
                <a:latin typeface="Tahoma" panose="020B0604030504040204" pitchFamily="34" charset="0"/>
              </a:rPr>
              <a:t>(Pasal 12 ayat 1 UU KUP)</a:t>
            </a:r>
          </a:p>
        </p:txBody>
      </p:sp>
      <p:sp>
        <p:nvSpPr>
          <p:cNvPr id="165893" name="Line 5"/>
          <p:cNvSpPr>
            <a:spLocks noChangeShapeType="1"/>
          </p:cNvSpPr>
          <p:nvPr/>
        </p:nvSpPr>
        <p:spPr bwMode="auto">
          <a:xfrm flipH="1">
            <a:off x="1258888" y="2205038"/>
            <a:ext cx="1441450" cy="1728787"/>
          </a:xfrm>
          <a:prstGeom prst="line">
            <a:avLst/>
          </a:prstGeom>
          <a:noFill/>
          <a:ln w="38100">
            <a:solidFill>
              <a:srgbClr val="99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5894" name="Rectangle 6"/>
          <p:cNvSpPr>
            <a:spLocks noChangeArrowheads="1"/>
          </p:cNvSpPr>
          <p:nvPr/>
        </p:nvSpPr>
        <p:spPr bwMode="auto">
          <a:xfrm>
            <a:off x="827088" y="3800475"/>
            <a:ext cx="7804150" cy="2493963"/>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id-ID" altLang="en-US" b="1" u="none"/>
              <a:t>Jumlah Pajak yang terutang menurut Surat Pemberitahuan yang disampaikan oleh Wajib Pajak adalah jumlah pajak yang terutang sesuai dengan ketentuan peraturan perundang-undangan perpajakan.</a:t>
            </a:r>
            <a:r>
              <a:rPr lang="en-US" altLang="en-US" b="1" u="none">
                <a:latin typeface="Lucida Console" panose="020B0609040504020204" pitchFamily="49" charset="0"/>
              </a:rPr>
              <a:t> </a:t>
            </a:r>
          </a:p>
          <a:p>
            <a:pPr>
              <a:spcBef>
                <a:spcPct val="50000"/>
              </a:spcBef>
            </a:pPr>
            <a:r>
              <a:rPr lang="en-US" altLang="en-US" b="1" u="none">
                <a:latin typeface="Lucida Console" panose="020B0609040504020204" pitchFamily="49" charset="0"/>
              </a:rPr>
              <a:t>(Pasal 12 ayat 2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5890"/>
                                        </p:tgtEl>
                                        <p:attrNameLst>
                                          <p:attrName>style.visibility</p:attrName>
                                        </p:attrNameLst>
                                      </p:cBhvr>
                                      <p:to>
                                        <p:strVal val="visible"/>
                                      </p:to>
                                    </p:set>
                                    <p:anim calcmode="lin" valueType="num">
                                      <p:cBhvr additive="base">
                                        <p:cTn id="7" dur="500" fill="hold"/>
                                        <p:tgtEl>
                                          <p:spTgt spid="165890"/>
                                        </p:tgtEl>
                                        <p:attrNameLst>
                                          <p:attrName>ppt_x</p:attrName>
                                        </p:attrNameLst>
                                      </p:cBhvr>
                                      <p:tavLst>
                                        <p:tav tm="0">
                                          <p:val>
                                            <p:strVal val="0-#ppt_w/2"/>
                                          </p:val>
                                        </p:tav>
                                        <p:tav tm="100000">
                                          <p:val>
                                            <p:strVal val="#ppt_x"/>
                                          </p:val>
                                        </p:tav>
                                      </p:tavLst>
                                    </p:anim>
                                    <p:anim calcmode="lin" valueType="num">
                                      <p:cBhvr additive="base">
                                        <p:cTn id="8" dur="500" fill="hold"/>
                                        <p:tgtEl>
                                          <p:spTgt spid="1658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5891"/>
                                        </p:tgtEl>
                                        <p:attrNameLst>
                                          <p:attrName>style.visibility</p:attrName>
                                        </p:attrNameLst>
                                      </p:cBhvr>
                                      <p:to>
                                        <p:strVal val="visible"/>
                                      </p:to>
                                    </p:set>
                                    <p:anim calcmode="lin" valueType="num">
                                      <p:cBhvr additive="base">
                                        <p:cTn id="13" dur="500" fill="hold"/>
                                        <p:tgtEl>
                                          <p:spTgt spid="165891"/>
                                        </p:tgtEl>
                                        <p:attrNameLst>
                                          <p:attrName>ppt_x</p:attrName>
                                        </p:attrNameLst>
                                      </p:cBhvr>
                                      <p:tavLst>
                                        <p:tav tm="0">
                                          <p:val>
                                            <p:strVal val="0-#ppt_w/2"/>
                                          </p:val>
                                        </p:tav>
                                        <p:tav tm="100000">
                                          <p:val>
                                            <p:strVal val="#ppt_x"/>
                                          </p:val>
                                        </p:tav>
                                      </p:tavLst>
                                    </p:anim>
                                    <p:anim calcmode="lin" valueType="num">
                                      <p:cBhvr additive="base">
                                        <p:cTn id="14" dur="500" fill="hold"/>
                                        <p:tgtEl>
                                          <p:spTgt spid="16589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5892"/>
                                        </p:tgtEl>
                                        <p:attrNameLst>
                                          <p:attrName>style.visibility</p:attrName>
                                        </p:attrNameLst>
                                      </p:cBhvr>
                                      <p:to>
                                        <p:strVal val="visible"/>
                                      </p:to>
                                    </p:set>
                                    <p:anim calcmode="lin" valueType="num">
                                      <p:cBhvr additive="base">
                                        <p:cTn id="19" dur="500" fill="hold"/>
                                        <p:tgtEl>
                                          <p:spTgt spid="165892"/>
                                        </p:tgtEl>
                                        <p:attrNameLst>
                                          <p:attrName>ppt_x</p:attrName>
                                        </p:attrNameLst>
                                      </p:cBhvr>
                                      <p:tavLst>
                                        <p:tav tm="0">
                                          <p:val>
                                            <p:strVal val="0-#ppt_w/2"/>
                                          </p:val>
                                        </p:tav>
                                        <p:tav tm="100000">
                                          <p:val>
                                            <p:strVal val="#ppt_x"/>
                                          </p:val>
                                        </p:tav>
                                      </p:tavLst>
                                    </p:anim>
                                    <p:anim calcmode="lin" valueType="num">
                                      <p:cBhvr additive="base">
                                        <p:cTn id="20" dur="500" fill="hold"/>
                                        <p:tgtEl>
                                          <p:spTgt spid="16589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5893"/>
                                        </p:tgtEl>
                                        <p:attrNameLst>
                                          <p:attrName>style.visibility</p:attrName>
                                        </p:attrNameLst>
                                      </p:cBhvr>
                                      <p:to>
                                        <p:strVal val="visible"/>
                                      </p:to>
                                    </p:set>
                                    <p:anim calcmode="lin" valueType="num">
                                      <p:cBhvr additive="base">
                                        <p:cTn id="25" dur="500" fill="hold"/>
                                        <p:tgtEl>
                                          <p:spTgt spid="165893"/>
                                        </p:tgtEl>
                                        <p:attrNameLst>
                                          <p:attrName>ppt_x</p:attrName>
                                        </p:attrNameLst>
                                      </p:cBhvr>
                                      <p:tavLst>
                                        <p:tav tm="0">
                                          <p:val>
                                            <p:strVal val="0-#ppt_w/2"/>
                                          </p:val>
                                        </p:tav>
                                        <p:tav tm="100000">
                                          <p:val>
                                            <p:strVal val="#ppt_x"/>
                                          </p:val>
                                        </p:tav>
                                      </p:tavLst>
                                    </p:anim>
                                    <p:anim calcmode="lin" valueType="num">
                                      <p:cBhvr additive="base">
                                        <p:cTn id="26" dur="500" fill="hold"/>
                                        <p:tgtEl>
                                          <p:spTgt spid="16589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5894"/>
                                        </p:tgtEl>
                                        <p:attrNameLst>
                                          <p:attrName>style.visibility</p:attrName>
                                        </p:attrNameLst>
                                      </p:cBhvr>
                                      <p:to>
                                        <p:strVal val="visible"/>
                                      </p:to>
                                    </p:set>
                                    <p:anim calcmode="lin" valueType="num">
                                      <p:cBhvr additive="base">
                                        <p:cTn id="31" dur="500" fill="hold"/>
                                        <p:tgtEl>
                                          <p:spTgt spid="165894"/>
                                        </p:tgtEl>
                                        <p:attrNameLst>
                                          <p:attrName>ppt_x</p:attrName>
                                        </p:attrNameLst>
                                      </p:cBhvr>
                                      <p:tavLst>
                                        <p:tav tm="0">
                                          <p:val>
                                            <p:strVal val="0-#ppt_w/2"/>
                                          </p:val>
                                        </p:tav>
                                        <p:tav tm="100000">
                                          <p:val>
                                            <p:strVal val="#ppt_x"/>
                                          </p:val>
                                        </p:tav>
                                      </p:tavLst>
                                    </p:anim>
                                    <p:anim calcmode="lin" valueType="num">
                                      <p:cBhvr additive="base">
                                        <p:cTn id="32" dur="500" fill="hold"/>
                                        <p:tgtEl>
                                          <p:spTgt spid="1658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0" grpId="0" animBg="1" autoUpdateAnimBg="0"/>
      <p:bldP spid="165891" grpId="0" animBg="1"/>
      <p:bldP spid="165892" grpId="0" animBg="1" autoUpdateAnimBg="0"/>
      <p:bldP spid="165893" grpId="0" animBg="1"/>
      <p:bldP spid="165894" grpId="0" animBg="1"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2667000" y="152400"/>
            <a:ext cx="3962400" cy="533400"/>
          </a:xfrm>
          <a:ln w="38100">
            <a:solidFill>
              <a:srgbClr val="FF33CC"/>
            </a:solidFill>
            <a:miter lim="800000"/>
            <a:headEnd/>
            <a:tailEnd/>
          </a:ln>
        </p:spPr>
        <p:txBody>
          <a:bodyPr/>
          <a:lstStyle/>
          <a:p>
            <a:r>
              <a:rPr lang="en-US" altLang="en-US" sz="4000" b="1">
                <a:latin typeface="Lucida Console" panose="020B0609040504020204" pitchFamily="49" charset="0"/>
              </a:rPr>
              <a:t>PENETAPAN</a:t>
            </a:r>
          </a:p>
        </p:txBody>
      </p:sp>
      <p:sp>
        <p:nvSpPr>
          <p:cNvPr id="166915" name="AutoShape 3"/>
          <p:cNvSpPr>
            <a:spLocks noChangeArrowheads="1"/>
          </p:cNvSpPr>
          <p:nvPr/>
        </p:nvSpPr>
        <p:spPr bwMode="auto">
          <a:xfrm>
            <a:off x="4114800" y="7620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6919" name="Rectangle 7"/>
          <p:cNvSpPr>
            <a:spLocks noChangeArrowheads="1"/>
          </p:cNvSpPr>
          <p:nvPr/>
        </p:nvSpPr>
        <p:spPr bwMode="auto">
          <a:xfrm>
            <a:off x="152400" y="1219200"/>
            <a:ext cx="8915400" cy="3149600"/>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PT XYZ adalah WP badan yang melakukan kegiatan usaha perdagangan barang-barang elektronik. PT XYZ melaporkan seluruh penghasilan yang diperoleh selama tahun 2008 dan kredit pajaknya dalam SPT PPh badan Tahun 2008, dengan perincian sbb:</a:t>
            </a:r>
          </a:p>
          <a:p>
            <a:pPr algn="l">
              <a:spcBef>
                <a:spcPct val="50000"/>
              </a:spcBef>
            </a:pPr>
            <a:r>
              <a:rPr lang="en-US" altLang="en-US" sz="2000" u="none">
                <a:latin typeface="Tahoma" panose="020B0604030504040204" pitchFamily="34" charset="0"/>
              </a:rPr>
              <a:t>Penghasilan Neto:					Rp1.000.000.000,00</a:t>
            </a:r>
          </a:p>
          <a:p>
            <a:pPr algn="l">
              <a:spcBef>
                <a:spcPct val="50000"/>
              </a:spcBef>
            </a:pPr>
            <a:r>
              <a:rPr lang="en-US" altLang="en-US" sz="2000" u="none">
                <a:latin typeface="Tahoma" panose="020B0604030504040204" pitchFamily="34" charset="0"/>
              </a:rPr>
              <a:t>PPh terutang						Rp   282.500.000,00</a:t>
            </a:r>
          </a:p>
          <a:p>
            <a:pPr algn="l">
              <a:spcBef>
                <a:spcPct val="50000"/>
              </a:spcBef>
            </a:pPr>
            <a:r>
              <a:rPr lang="en-US" altLang="en-US" sz="2000" u="none">
                <a:latin typeface="Tahoma" panose="020B0604030504040204" pitchFamily="34" charset="0"/>
              </a:rPr>
              <a:t>Kredit Pajak						</a:t>
            </a:r>
            <a:r>
              <a:rPr lang="en-US" altLang="en-US" sz="2000">
                <a:latin typeface="Tahoma" panose="020B0604030504040204" pitchFamily="34" charset="0"/>
              </a:rPr>
              <a:t>Rp   202.500.000,00</a:t>
            </a:r>
          </a:p>
          <a:p>
            <a:pPr algn="l">
              <a:spcBef>
                <a:spcPct val="50000"/>
              </a:spcBef>
            </a:pPr>
            <a:r>
              <a:rPr lang="en-US" altLang="en-US" sz="2000" u="none">
                <a:latin typeface="Tahoma" panose="020B0604030504040204" pitchFamily="34" charset="0"/>
              </a:rPr>
              <a:t>Pajak yang kurang dibayar				Rp     80.000.000,00</a:t>
            </a:r>
          </a:p>
        </p:txBody>
      </p:sp>
      <p:sp>
        <p:nvSpPr>
          <p:cNvPr id="166921" name="Rectangle 9"/>
          <p:cNvSpPr>
            <a:spLocks noChangeArrowheads="1"/>
          </p:cNvSpPr>
          <p:nvPr/>
        </p:nvSpPr>
        <p:spPr bwMode="auto">
          <a:xfrm>
            <a:off x="152400" y="4572000"/>
            <a:ext cx="2971800" cy="1949450"/>
          </a:xfrm>
          <a:prstGeom prst="rect">
            <a:avLst/>
          </a:prstGeom>
          <a:solidFill>
            <a:srgbClr val="D2F0D7"/>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Lucida Console" panose="020B0609040504020204" pitchFamily="49" charset="0"/>
              </a:rPr>
              <a:t>jumlah pajak yang terutang sesuai dengan ketentuan peraturan perundang-undangan perpajakan</a:t>
            </a:r>
          </a:p>
        </p:txBody>
      </p:sp>
      <p:sp>
        <p:nvSpPr>
          <p:cNvPr id="166922" name="AutoShape 10"/>
          <p:cNvSpPr>
            <a:spLocks/>
          </p:cNvSpPr>
          <p:nvPr/>
        </p:nvSpPr>
        <p:spPr bwMode="auto">
          <a:xfrm>
            <a:off x="6248400" y="3657600"/>
            <a:ext cx="228600" cy="685800"/>
          </a:xfrm>
          <a:prstGeom prst="leftBrace">
            <a:avLst>
              <a:gd name="adj1" fmla="val 25000"/>
              <a:gd name="adj2" fmla="val 50000"/>
            </a:avLst>
          </a:prstGeom>
          <a:noFill/>
          <a:ln w="38100">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6923" name="Line 11"/>
          <p:cNvSpPr>
            <a:spLocks noChangeShapeType="1"/>
          </p:cNvSpPr>
          <p:nvPr/>
        </p:nvSpPr>
        <p:spPr bwMode="auto">
          <a:xfrm flipH="1">
            <a:off x="3886200" y="3962400"/>
            <a:ext cx="2438400" cy="533400"/>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6924" name="Rectangle 12"/>
          <p:cNvSpPr>
            <a:spLocks noChangeArrowheads="1"/>
          </p:cNvSpPr>
          <p:nvPr/>
        </p:nvSpPr>
        <p:spPr bwMode="auto">
          <a:xfrm>
            <a:off x="3276600" y="4572000"/>
            <a:ext cx="5715000" cy="1339850"/>
          </a:xfrm>
          <a:prstGeom prst="rect">
            <a:avLst/>
          </a:prstGeom>
          <a:solidFill>
            <a:srgbClr val="D2F0D7"/>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Lucida Console" panose="020B0609040504020204" pitchFamily="49" charset="0"/>
              </a:rPr>
              <a:t>Pembayaran oleh WP tanpa didahului dengan surat ketetapan pajak, yaitu melalui pemotongan/pemungutan pihak ketiga dan dibayar sendiri.</a:t>
            </a:r>
          </a:p>
        </p:txBody>
      </p:sp>
      <p:sp>
        <p:nvSpPr>
          <p:cNvPr id="166925" name="Line 13"/>
          <p:cNvSpPr>
            <a:spLocks noChangeShapeType="1"/>
          </p:cNvSpPr>
          <p:nvPr/>
        </p:nvSpPr>
        <p:spPr bwMode="auto">
          <a:xfrm flipH="1">
            <a:off x="1828800" y="3276600"/>
            <a:ext cx="4800600" cy="1371600"/>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6914"/>
                                        </p:tgtEl>
                                        <p:attrNameLst>
                                          <p:attrName>style.visibility</p:attrName>
                                        </p:attrNameLst>
                                      </p:cBhvr>
                                      <p:to>
                                        <p:strVal val="visible"/>
                                      </p:to>
                                    </p:set>
                                    <p:anim calcmode="lin" valueType="num">
                                      <p:cBhvr additive="base">
                                        <p:cTn id="7" dur="500" fill="hold"/>
                                        <p:tgtEl>
                                          <p:spTgt spid="166914"/>
                                        </p:tgtEl>
                                        <p:attrNameLst>
                                          <p:attrName>ppt_x</p:attrName>
                                        </p:attrNameLst>
                                      </p:cBhvr>
                                      <p:tavLst>
                                        <p:tav tm="0">
                                          <p:val>
                                            <p:strVal val="0-#ppt_w/2"/>
                                          </p:val>
                                        </p:tav>
                                        <p:tav tm="100000">
                                          <p:val>
                                            <p:strVal val="#ppt_x"/>
                                          </p:val>
                                        </p:tav>
                                      </p:tavLst>
                                    </p:anim>
                                    <p:anim calcmode="lin" valueType="num">
                                      <p:cBhvr additive="base">
                                        <p:cTn id="8" dur="500" fill="hold"/>
                                        <p:tgtEl>
                                          <p:spTgt spid="1669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6915"/>
                                        </p:tgtEl>
                                        <p:attrNameLst>
                                          <p:attrName>style.visibility</p:attrName>
                                        </p:attrNameLst>
                                      </p:cBhvr>
                                      <p:to>
                                        <p:strVal val="visible"/>
                                      </p:to>
                                    </p:set>
                                    <p:anim calcmode="lin" valueType="num">
                                      <p:cBhvr additive="base">
                                        <p:cTn id="13" dur="500" fill="hold"/>
                                        <p:tgtEl>
                                          <p:spTgt spid="166915"/>
                                        </p:tgtEl>
                                        <p:attrNameLst>
                                          <p:attrName>ppt_x</p:attrName>
                                        </p:attrNameLst>
                                      </p:cBhvr>
                                      <p:tavLst>
                                        <p:tav tm="0">
                                          <p:val>
                                            <p:strVal val="0-#ppt_w/2"/>
                                          </p:val>
                                        </p:tav>
                                        <p:tav tm="100000">
                                          <p:val>
                                            <p:strVal val="#ppt_x"/>
                                          </p:val>
                                        </p:tav>
                                      </p:tavLst>
                                    </p:anim>
                                    <p:anim calcmode="lin" valueType="num">
                                      <p:cBhvr additive="base">
                                        <p:cTn id="14" dur="500" fill="hold"/>
                                        <p:tgtEl>
                                          <p:spTgt spid="16691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6919"/>
                                        </p:tgtEl>
                                        <p:attrNameLst>
                                          <p:attrName>style.visibility</p:attrName>
                                        </p:attrNameLst>
                                      </p:cBhvr>
                                      <p:to>
                                        <p:strVal val="visible"/>
                                      </p:to>
                                    </p:set>
                                    <p:anim calcmode="lin" valueType="num">
                                      <p:cBhvr additive="base">
                                        <p:cTn id="19" dur="500" fill="hold"/>
                                        <p:tgtEl>
                                          <p:spTgt spid="166919"/>
                                        </p:tgtEl>
                                        <p:attrNameLst>
                                          <p:attrName>ppt_x</p:attrName>
                                        </p:attrNameLst>
                                      </p:cBhvr>
                                      <p:tavLst>
                                        <p:tav tm="0">
                                          <p:val>
                                            <p:strVal val="0-#ppt_w/2"/>
                                          </p:val>
                                        </p:tav>
                                        <p:tav tm="100000">
                                          <p:val>
                                            <p:strVal val="#ppt_x"/>
                                          </p:val>
                                        </p:tav>
                                      </p:tavLst>
                                    </p:anim>
                                    <p:anim calcmode="lin" valueType="num">
                                      <p:cBhvr additive="base">
                                        <p:cTn id="20" dur="500" fill="hold"/>
                                        <p:tgtEl>
                                          <p:spTgt spid="16691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6925"/>
                                        </p:tgtEl>
                                        <p:attrNameLst>
                                          <p:attrName>style.visibility</p:attrName>
                                        </p:attrNameLst>
                                      </p:cBhvr>
                                      <p:to>
                                        <p:strVal val="visible"/>
                                      </p:to>
                                    </p:set>
                                    <p:anim calcmode="lin" valueType="num">
                                      <p:cBhvr additive="base">
                                        <p:cTn id="25" dur="500" fill="hold"/>
                                        <p:tgtEl>
                                          <p:spTgt spid="166925"/>
                                        </p:tgtEl>
                                        <p:attrNameLst>
                                          <p:attrName>ppt_x</p:attrName>
                                        </p:attrNameLst>
                                      </p:cBhvr>
                                      <p:tavLst>
                                        <p:tav tm="0">
                                          <p:val>
                                            <p:strVal val="0-#ppt_w/2"/>
                                          </p:val>
                                        </p:tav>
                                        <p:tav tm="100000">
                                          <p:val>
                                            <p:strVal val="#ppt_x"/>
                                          </p:val>
                                        </p:tav>
                                      </p:tavLst>
                                    </p:anim>
                                    <p:anim calcmode="lin" valueType="num">
                                      <p:cBhvr additive="base">
                                        <p:cTn id="26" dur="500" fill="hold"/>
                                        <p:tgtEl>
                                          <p:spTgt spid="16692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6921"/>
                                        </p:tgtEl>
                                        <p:attrNameLst>
                                          <p:attrName>style.visibility</p:attrName>
                                        </p:attrNameLst>
                                      </p:cBhvr>
                                      <p:to>
                                        <p:strVal val="visible"/>
                                      </p:to>
                                    </p:set>
                                    <p:anim calcmode="lin" valueType="num">
                                      <p:cBhvr additive="base">
                                        <p:cTn id="31" dur="500" fill="hold"/>
                                        <p:tgtEl>
                                          <p:spTgt spid="166921"/>
                                        </p:tgtEl>
                                        <p:attrNameLst>
                                          <p:attrName>ppt_x</p:attrName>
                                        </p:attrNameLst>
                                      </p:cBhvr>
                                      <p:tavLst>
                                        <p:tav tm="0">
                                          <p:val>
                                            <p:strVal val="0-#ppt_w/2"/>
                                          </p:val>
                                        </p:tav>
                                        <p:tav tm="100000">
                                          <p:val>
                                            <p:strVal val="#ppt_x"/>
                                          </p:val>
                                        </p:tav>
                                      </p:tavLst>
                                    </p:anim>
                                    <p:anim calcmode="lin" valueType="num">
                                      <p:cBhvr additive="base">
                                        <p:cTn id="32" dur="500" fill="hold"/>
                                        <p:tgtEl>
                                          <p:spTgt spid="166921"/>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6922"/>
                                        </p:tgtEl>
                                        <p:attrNameLst>
                                          <p:attrName>style.visibility</p:attrName>
                                        </p:attrNameLst>
                                      </p:cBhvr>
                                      <p:to>
                                        <p:strVal val="visible"/>
                                      </p:to>
                                    </p:set>
                                    <p:anim calcmode="lin" valueType="num">
                                      <p:cBhvr additive="base">
                                        <p:cTn id="37" dur="500" fill="hold"/>
                                        <p:tgtEl>
                                          <p:spTgt spid="166922"/>
                                        </p:tgtEl>
                                        <p:attrNameLst>
                                          <p:attrName>ppt_x</p:attrName>
                                        </p:attrNameLst>
                                      </p:cBhvr>
                                      <p:tavLst>
                                        <p:tav tm="0">
                                          <p:val>
                                            <p:strVal val="0-#ppt_w/2"/>
                                          </p:val>
                                        </p:tav>
                                        <p:tav tm="100000">
                                          <p:val>
                                            <p:strVal val="#ppt_x"/>
                                          </p:val>
                                        </p:tav>
                                      </p:tavLst>
                                    </p:anim>
                                    <p:anim calcmode="lin" valueType="num">
                                      <p:cBhvr additive="base">
                                        <p:cTn id="38" dur="500" fill="hold"/>
                                        <p:tgtEl>
                                          <p:spTgt spid="16692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66923"/>
                                        </p:tgtEl>
                                        <p:attrNameLst>
                                          <p:attrName>style.visibility</p:attrName>
                                        </p:attrNameLst>
                                      </p:cBhvr>
                                      <p:to>
                                        <p:strVal val="visible"/>
                                      </p:to>
                                    </p:set>
                                    <p:anim calcmode="lin" valueType="num">
                                      <p:cBhvr additive="base">
                                        <p:cTn id="43" dur="500" fill="hold"/>
                                        <p:tgtEl>
                                          <p:spTgt spid="166923"/>
                                        </p:tgtEl>
                                        <p:attrNameLst>
                                          <p:attrName>ppt_x</p:attrName>
                                        </p:attrNameLst>
                                      </p:cBhvr>
                                      <p:tavLst>
                                        <p:tav tm="0">
                                          <p:val>
                                            <p:strVal val="0-#ppt_w/2"/>
                                          </p:val>
                                        </p:tav>
                                        <p:tav tm="100000">
                                          <p:val>
                                            <p:strVal val="#ppt_x"/>
                                          </p:val>
                                        </p:tav>
                                      </p:tavLst>
                                    </p:anim>
                                    <p:anim calcmode="lin" valueType="num">
                                      <p:cBhvr additive="base">
                                        <p:cTn id="44" dur="500" fill="hold"/>
                                        <p:tgtEl>
                                          <p:spTgt spid="166923"/>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66924"/>
                                        </p:tgtEl>
                                        <p:attrNameLst>
                                          <p:attrName>style.visibility</p:attrName>
                                        </p:attrNameLst>
                                      </p:cBhvr>
                                      <p:to>
                                        <p:strVal val="visible"/>
                                      </p:to>
                                    </p:set>
                                    <p:anim calcmode="lin" valueType="num">
                                      <p:cBhvr additive="base">
                                        <p:cTn id="49" dur="500" fill="hold"/>
                                        <p:tgtEl>
                                          <p:spTgt spid="166924"/>
                                        </p:tgtEl>
                                        <p:attrNameLst>
                                          <p:attrName>ppt_x</p:attrName>
                                        </p:attrNameLst>
                                      </p:cBhvr>
                                      <p:tavLst>
                                        <p:tav tm="0">
                                          <p:val>
                                            <p:strVal val="0-#ppt_w/2"/>
                                          </p:val>
                                        </p:tav>
                                        <p:tav tm="100000">
                                          <p:val>
                                            <p:strVal val="#ppt_x"/>
                                          </p:val>
                                        </p:tav>
                                      </p:tavLst>
                                    </p:anim>
                                    <p:anim calcmode="lin" valueType="num">
                                      <p:cBhvr additive="base">
                                        <p:cTn id="50" dur="500" fill="hold"/>
                                        <p:tgtEl>
                                          <p:spTgt spid="1669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animBg="1" autoUpdateAnimBg="0"/>
      <p:bldP spid="166915" grpId="0" animBg="1"/>
      <p:bldP spid="166919" grpId="0" animBg="1" autoUpdateAnimBg="0"/>
      <p:bldP spid="166921" grpId="0" animBg="1" autoUpdateAnimBg="0"/>
      <p:bldP spid="166922" grpId="0" animBg="1"/>
      <p:bldP spid="166923" grpId="0" animBg="1"/>
      <p:bldP spid="166924" grpId="0" animBg="1" autoUpdateAnimBg="0"/>
      <p:bldP spid="166925" grpId="0" animBg="1"/>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2667000" y="152400"/>
            <a:ext cx="3962400" cy="533400"/>
          </a:xfrm>
          <a:ln w="38100">
            <a:solidFill>
              <a:srgbClr val="FF33CC"/>
            </a:solidFill>
            <a:miter lim="800000"/>
            <a:headEnd/>
            <a:tailEnd/>
          </a:ln>
        </p:spPr>
        <p:txBody>
          <a:bodyPr/>
          <a:lstStyle/>
          <a:p>
            <a:r>
              <a:rPr lang="en-US" altLang="en-US" sz="4000" b="1">
                <a:latin typeface="Lucida Console" panose="020B0609040504020204" pitchFamily="49" charset="0"/>
              </a:rPr>
              <a:t>KETETAPAN</a:t>
            </a:r>
          </a:p>
        </p:txBody>
      </p:sp>
      <p:sp>
        <p:nvSpPr>
          <p:cNvPr id="167939" name="AutoShape 3"/>
          <p:cNvSpPr>
            <a:spLocks noChangeArrowheads="1"/>
          </p:cNvSpPr>
          <p:nvPr/>
        </p:nvSpPr>
        <p:spPr bwMode="auto">
          <a:xfrm>
            <a:off x="4114800" y="7620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7940" name="Rectangle 4"/>
          <p:cNvSpPr>
            <a:spLocks noChangeArrowheads="1"/>
          </p:cNvSpPr>
          <p:nvPr/>
        </p:nvSpPr>
        <p:spPr bwMode="auto">
          <a:xfrm>
            <a:off x="179388" y="1160463"/>
            <a:ext cx="8659812" cy="241300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id-ID" altLang="en-US" b="1" u="none"/>
              <a:t>Apabila Direktur Jenderal Pajak </a:t>
            </a:r>
            <a:r>
              <a:rPr lang="id-ID" altLang="en-US" b="1" u="none">
                <a:solidFill>
                  <a:srgbClr val="990000"/>
                </a:solidFill>
              </a:rPr>
              <a:t>mendapatkan bukti</a:t>
            </a:r>
            <a:r>
              <a:rPr lang="id-ID" altLang="en-US" b="1" u="none"/>
              <a:t> jumlah pajak yang terutang menurut Surat Pemberitahuan sebagaimana dimaksud pada ayat (2) </a:t>
            </a:r>
            <a:r>
              <a:rPr lang="id-ID" altLang="en-US" b="1" u="none">
                <a:solidFill>
                  <a:srgbClr val="990000"/>
                </a:solidFill>
              </a:rPr>
              <a:t>tidak benar</a:t>
            </a:r>
            <a:r>
              <a:rPr lang="id-ID" altLang="en-US" b="1" u="none"/>
              <a:t>, </a:t>
            </a:r>
            <a:r>
              <a:rPr lang="id-ID" altLang="en-US" b="1" u="none">
                <a:solidFill>
                  <a:srgbClr val="008000"/>
                </a:solidFill>
              </a:rPr>
              <a:t>Direktur Jenderal Pajak menetapkan jumlah pajak yang terutang.</a:t>
            </a:r>
            <a:r>
              <a:rPr lang="en-US" altLang="en-US" b="1"/>
              <a:t> </a:t>
            </a:r>
            <a:r>
              <a:rPr lang="en-US" altLang="en-US" sz="2000" b="1" u="none">
                <a:latin typeface="Lucida Console" panose="020B0609040504020204" pitchFamily="49" charset="0"/>
              </a:rPr>
              <a:t> </a:t>
            </a:r>
          </a:p>
          <a:p>
            <a:pPr>
              <a:spcBef>
                <a:spcPct val="50000"/>
              </a:spcBef>
            </a:pPr>
            <a:r>
              <a:rPr lang="en-US" altLang="en-US" sz="2000" b="1" u="none">
                <a:latin typeface="Lucida Console" panose="020B0609040504020204" pitchFamily="49" charset="0"/>
              </a:rPr>
              <a:t>(Pasal 12 ayat 3 UU KUP)</a:t>
            </a:r>
          </a:p>
        </p:txBody>
      </p:sp>
      <p:sp>
        <p:nvSpPr>
          <p:cNvPr id="167946" name="Rectangle 10"/>
          <p:cNvSpPr>
            <a:spLocks noChangeArrowheads="1"/>
          </p:cNvSpPr>
          <p:nvPr/>
        </p:nvSpPr>
        <p:spPr bwMode="auto">
          <a:xfrm>
            <a:off x="228600" y="4005263"/>
            <a:ext cx="2590800" cy="533400"/>
          </a:xfrm>
          <a:prstGeom prst="rect">
            <a:avLst/>
          </a:prstGeom>
          <a:solidFill>
            <a:srgbClr val="D2F0D7"/>
          </a:solidFill>
          <a:ln w="19050">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200" u="none">
                <a:solidFill>
                  <a:schemeClr val="tx2"/>
                </a:solidFill>
                <a:latin typeface="Lucida Console" panose="020B0609040504020204" pitchFamily="49" charset="0"/>
              </a:rPr>
              <a:t>KETETAPAN</a:t>
            </a:r>
          </a:p>
        </p:txBody>
      </p:sp>
      <p:sp>
        <p:nvSpPr>
          <p:cNvPr id="167949" name="Rectangle 13"/>
          <p:cNvSpPr>
            <a:spLocks noChangeArrowheads="1"/>
          </p:cNvSpPr>
          <p:nvPr/>
        </p:nvSpPr>
        <p:spPr bwMode="auto">
          <a:xfrm>
            <a:off x="4876800" y="4114800"/>
            <a:ext cx="3886200" cy="1219200"/>
          </a:xfrm>
          <a:prstGeom prst="rect">
            <a:avLst/>
          </a:prstGeom>
          <a:solidFill>
            <a:srgbClr val="D2F0D7"/>
          </a:solidFill>
          <a:ln w="19050">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b="1" u="none">
                <a:solidFill>
                  <a:schemeClr val="tx2"/>
                </a:solidFill>
                <a:latin typeface="Lucida Console" panose="020B0609040504020204" pitchFamily="49" charset="0"/>
              </a:rPr>
              <a:t>Berdasarkan hasil pemeriksaan atau keterangan lain</a:t>
            </a:r>
          </a:p>
        </p:txBody>
      </p:sp>
      <p:sp>
        <p:nvSpPr>
          <p:cNvPr id="167951" name="Line 15"/>
          <p:cNvSpPr>
            <a:spLocks noChangeShapeType="1"/>
          </p:cNvSpPr>
          <p:nvPr/>
        </p:nvSpPr>
        <p:spPr bwMode="auto">
          <a:xfrm flipH="1">
            <a:off x="1219200" y="2971800"/>
            <a:ext cx="1524000" cy="1066800"/>
          </a:xfrm>
          <a:prstGeom prst="line">
            <a:avLst/>
          </a:prstGeom>
          <a:noFill/>
          <a:ln w="381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7952" name="Line 16"/>
          <p:cNvSpPr>
            <a:spLocks noChangeShapeType="1"/>
          </p:cNvSpPr>
          <p:nvPr/>
        </p:nvSpPr>
        <p:spPr bwMode="auto">
          <a:xfrm flipH="1">
            <a:off x="6705600" y="1484313"/>
            <a:ext cx="387350" cy="2736850"/>
          </a:xfrm>
          <a:prstGeom prst="line">
            <a:avLst/>
          </a:prstGeom>
          <a:noFill/>
          <a:ln w="38100">
            <a:solidFill>
              <a:srgbClr val="99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7953" name="Line 17"/>
          <p:cNvSpPr>
            <a:spLocks noChangeShapeType="1"/>
          </p:cNvSpPr>
          <p:nvPr/>
        </p:nvSpPr>
        <p:spPr bwMode="auto">
          <a:xfrm>
            <a:off x="2057400" y="2590800"/>
            <a:ext cx="4572000" cy="1600200"/>
          </a:xfrm>
          <a:prstGeom prst="line">
            <a:avLst/>
          </a:prstGeom>
          <a:noFill/>
          <a:ln w="28575">
            <a:solidFill>
              <a:srgbClr val="99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7954" name="AutoShape 18"/>
          <p:cNvSpPr>
            <a:spLocks noChangeArrowheads="1"/>
          </p:cNvSpPr>
          <p:nvPr/>
        </p:nvSpPr>
        <p:spPr bwMode="auto">
          <a:xfrm>
            <a:off x="1162050" y="4581525"/>
            <a:ext cx="4572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7955" name="Rectangle 19"/>
          <p:cNvSpPr>
            <a:spLocks noChangeArrowheads="1"/>
          </p:cNvSpPr>
          <p:nvPr/>
        </p:nvSpPr>
        <p:spPr bwMode="auto">
          <a:xfrm>
            <a:off x="323850" y="5013325"/>
            <a:ext cx="2362200" cy="1295400"/>
          </a:xfrm>
          <a:prstGeom prst="rect">
            <a:avLst/>
          </a:prstGeom>
          <a:solidFill>
            <a:srgbClr val="FF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b="1" u="none">
                <a:solidFill>
                  <a:schemeClr val="tx2"/>
                </a:solidFill>
                <a:latin typeface="Lucida Console" panose="020B0609040504020204" pitchFamily="49" charset="0"/>
              </a:rPr>
              <a:t>Surat Ketetapan Pajak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7938"/>
                                        </p:tgtEl>
                                        <p:attrNameLst>
                                          <p:attrName>style.visibility</p:attrName>
                                        </p:attrNameLst>
                                      </p:cBhvr>
                                      <p:to>
                                        <p:strVal val="visible"/>
                                      </p:to>
                                    </p:set>
                                    <p:anim calcmode="lin" valueType="num">
                                      <p:cBhvr additive="base">
                                        <p:cTn id="7" dur="500" fill="hold"/>
                                        <p:tgtEl>
                                          <p:spTgt spid="167938"/>
                                        </p:tgtEl>
                                        <p:attrNameLst>
                                          <p:attrName>ppt_x</p:attrName>
                                        </p:attrNameLst>
                                      </p:cBhvr>
                                      <p:tavLst>
                                        <p:tav tm="0">
                                          <p:val>
                                            <p:strVal val="0-#ppt_w/2"/>
                                          </p:val>
                                        </p:tav>
                                        <p:tav tm="100000">
                                          <p:val>
                                            <p:strVal val="#ppt_x"/>
                                          </p:val>
                                        </p:tav>
                                      </p:tavLst>
                                    </p:anim>
                                    <p:anim calcmode="lin" valueType="num">
                                      <p:cBhvr additive="base">
                                        <p:cTn id="8" dur="500" fill="hold"/>
                                        <p:tgtEl>
                                          <p:spTgt spid="1679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7939"/>
                                        </p:tgtEl>
                                        <p:attrNameLst>
                                          <p:attrName>style.visibility</p:attrName>
                                        </p:attrNameLst>
                                      </p:cBhvr>
                                      <p:to>
                                        <p:strVal val="visible"/>
                                      </p:to>
                                    </p:set>
                                    <p:anim calcmode="lin" valueType="num">
                                      <p:cBhvr additive="base">
                                        <p:cTn id="13" dur="500" fill="hold"/>
                                        <p:tgtEl>
                                          <p:spTgt spid="167939"/>
                                        </p:tgtEl>
                                        <p:attrNameLst>
                                          <p:attrName>ppt_x</p:attrName>
                                        </p:attrNameLst>
                                      </p:cBhvr>
                                      <p:tavLst>
                                        <p:tav tm="0">
                                          <p:val>
                                            <p:strVal val="0-#ppt_w/2"/>
                                          </p:val>
                                        </p:tav>
                                        <p:tav tm="100000">
                                          <p:val>
                                            <p:strVal val="#ppt_x"/>
                                          </p:val>
                                        </p:tav>
                                      </p:tavLst>
                                    </p:anim>
                                    <p:anim calcmode="lin" valueType="num">
                                      <p:cBhvr additive="base">
                                        <p:cTn id="14" dur="500" fill="hold"/>
                                        <p:tgtEl>
                                          <p:spTgt spid="16793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7940"/>
                                        </p:tgtEl>
                                        <p:attrNameLst>
                                          <p:attrName>style.visibility</p:attrName>
                                        </p:attrNameLst>
                                      </p:cBhvr>
                                      <p:to>
                                        <p:strVal val="visible"/>
                                      </p:to>
                                    </p:set>
                                    <p:anim calcmode="lin" valueType="num">
                                      <p:cBhvr additive="base">
                                        <p:cTn id="19" dur="500" fill="hold"/>
                                        <p:tgtEl>
                                          <p:spTgt spid="167940"/>
                                        </p:tgtEl>
                                        <p:attrNameLst>
                                          <p:attrName>ppt_x</p:attrName>
                                        </p:attrNameLst>
                                      </p:cBhvr>
                                      <p:tavLst>
                                        <p:tav tm="0">
                                          <p:val>
                                            <p:strVal val="0-#ppt_w/2"/>
                                          </p:val>
                                        </p:tav>
                                        <p:tav tm="100000">
                                          <p:val>
                                            <p:strVal val="#ppt_x"/>
                                          </p:val>
                                        </p:tav>
                                      </p:tavLst>
                                    </p:anim>
                                    <p:anim calcmode="lin" valueType="num">
                                      <p:cBhvr additive="base">
                                        <p:cTn id="20" dur="500" fill="hold"/>
                                        <p:tgtEl>
                                          <p:spTgt spid="16794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7952"/>
                                        </p:tgtEl>
                                        <p:attrNameLst>
                                          <p:attrName>style.visibility</p:attrName>
                                        </p:attrNameLst>
                                      </p:cBhvr>
                                      <p:to>
                                        <p:strVal val="visible"/>
                                      </p:to>
                                    </p:set>
                                    <p:anim calcmode="lin" valueType="num">
                                      <p:cBhvr additive="base">
                                        <p:cTn id="25" dur="500" fill="hold"/>
                                        <p:tgtEl>
                                          <p:spTgt spid="167952"/>
                                        </p:tgtEl>
                                        <p:attrNameLst>
                                          <p:attrName>ppt_x</p:attrName>
                                        </p:attrNameLst>
                                      </p:cBhvr>
                                      <p:tavLst>
                                        <p:tav tm="0">
                                          <p:val>
                                            <p:strVal val="0-#ppt_w/2"/>
                                          </p:val>
                                        </p:tav>
                                        <p:tav tm="100000">
                                          <p:val>
                                            <p:strVal val="#ppt_x"/>
                                          </p:val>
                                        </p:tav>
                                      </p:tavLst>
                                    </p:anim>
                                    <p:anim calcmode="lin" valueType="num">
                                      <p:cBhvr additive="base">
                                        <p:cTn id="26" dur="500" fill="hold"/>
                                        <p:tgtEl>
                                          <p:spTgt spid="16795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7953"/>
                                        </p:tgtEl>
                                        <p:attrNameLst>
                                          <p:attrName>style.visibility</p:attrName>
                                        </p:attrNameLst>
                                      </p:cBhvr>
                                      <p:to>
                                        <p:strVal val="visible"/>
                                      </p:to>
                                    </p:set>
                                    <p:anim calcmode="lin" valueType="num">
                                      <p:cBhvr additive="base">
                                        <p:cTn id="31" dur="500" fill="hold"/>
                                        <p:tgtEl>
                                          <p:spTgt spid="167953"/>
                                        </p:tgtEl>
                                        <p:attrNameLst>
                                          <p:attrName>ppt_x</p:attrName>
                                        </p:attrNameLst>
                                      </p:cBhvr>
                                      <p:tavLst>
                                        <p:tav tm="0">
                                          <p:val>
                                            <p:strVal val="0-#ppt_w/2"/>
                                          </p:val>
                                        </p:tav>
                                        <p:tav tm="100000">
                                          <p:val>
                                            <p:strVal val="#ppt_x"/>
                                          </p:val>
                                        </p:tav>
                                      </p:tavLst>
                                    </p:anim>
                                    <p:anim calcmode="lin" valueType="num">
                                      <p:cBhvr additive="base">
                                        <p:cTn id="32" dur="500" fill="hold"/>
                                        <p:tgtEl>
                                          <p:spTgt spid="16795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7949"/>
                                        </p:tgtEl>
                                        <p:attrNameLst>
                                          <p:attrName>style.visibility</p:attrName>
                                        </p:attrNameLst>
                                      </p:cBhvr>
                                      <p:to>
                                        <p:strVal val="visible"/>
                                      </p:to>
                                    </p:set>
                                    <p:anim calcmode="lin" valueType="num">
                                      <p:cBhvr additive="base">
                                        <p:cTn id="37" dur="500" fill="hold"/>
                                        <p:tgtEl>
                                          <p:spTgt spid="167949"/>
                                        </p:tgtEl>
                                        <p:attrNameLst>
                                          <p:attrName>ppt_x</p:attrName>
                                        </p:attrNameLst>
                                      </p:cBhvr>
                                      <p:tavLst>
                                        <p:tav tm="0">
                                          <p:val>
                                            <p:strVal val="0-#ppt_w/2"/>
                                          </p:val>
                                        </p:tav>
                                        <p:tav tm="100000">
                                          <p:val>
                                            <p:strVal val="#ppt_x"/>
                                          </p:val>
                                        </p:tav>
                                      </p:tavLst>
                                    </p:anim>
                                    <p:anim calcmode="lin" valueType="num">
                                      <p:cBhvr additive="base">
                                        <p:cTn id="38" dur="500" fill="hold"/>
                                        <p:tgtEl>
                                          <p:spTgt spid="16794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67951"/>
                                        </p:tgtEl>
                                        <p:attrNameLst>
                                          <p:attrName>style.visibility</p:attrName>
                                        </p:attrNameLst>
                                      </p:cBhvr>
                                      <p:to>
                                        <p:strVal val="visible"/>
                                      </p:to>
                                    </p:set>
                                    <p:anim calcmode="lin" valueType="num">
                                      <p:cBhvr additive="base">
                                        <p:cTn id="43" dur="500" fill="hold"/>
                                        <p:tgtEl>
                                          <p:spTgt spid="167951"/>
                                        </p:tgtEl>
                                        <p:attrNameLst>
                                          <p:attrName>ppt_x</p:attrName>
                                        </p:attrNameLst>
                                      </p:cBhvr>
                                      <p:tavLst>
                                        <p:tav tm="0">
                                          <p:val>
                                            <p:strVal val="0-#ppt_w/2"/>
                                          </p:val>
                                        </p:tav>
                                        <p:tav tm="100000">
                                          <p:val>
                                            <p:strVal val="#ppt_x"/>
                                          </p:val>
                                        </p:tav>
                                      </p:tavLst>
                                    </p:anim>
                                    <p:anim calcmode="lin" valueType="num">
                                      <p:cBhvr additive="base">
                                        <p:cTn id="44" dur="500" fill="hold"/>
                                        <p:tgtEl>
                                          <p:spTgt spid="167951"/>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67946"/>
                                        </p:tgtEl>
                                        <p:attrNameLst>
                                          <p:attrName>style.visibility</p:attrName>
                                        </p:attrNameLst>
                                      </p:cBhvr>
                                      <p:to>
                                        <p:strVal val="visible"/>
                                      </p:to>
                                    </p:set>
                                    <p:anim calcmode="lin" valueType="num">
                                      <p:cBhvr additive="base">
                                        <p:cTn id="49" dur="500" fill="hold"/>
                                        <p:tgtEl>
                                          <p:spTgt spid="167946"/>
                                        </p:tgtEl>
                                        <p:attrNameLst>
                                          <p:attrName>ppt_x</p:attrName>
                                        </p:attrNameLst>
                                      </p:cBhvr>
                                      <p:tavLst>
                                        <p:tav tm="0">
                                          <p:val>
                                            <p:strVal val="0-#ppt_w/2"/>
                                          </p:val>
                                        </p:tav>
                                        <p:tav tm="100000">
                                          <p:val>
                                            <p:strVal val="#ppt_x"/>
                                          </p:val>
                                        </p:tav>
                                      </p:tavLst>
                                    </p:anim>
                                    <p:anim calcmode="lin" valueType="num">
                                      <p:cBhvr additive="base">
                                        <p:cTn id="50" dur="500" fill="hold"/>
                                        <p:tgtEl>
                                          <p:spTgt spid="167946"/>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67954"/>
                                        </p:tgtEl>
                                        <p:attrNameLst>
                                          <p:attrName>style.visibility</p:attrName>
                                        </p:attrNameLst>
                                      </p:cBhvr>
                                      <p:to>
                                        <p:strVal val="visible"/>
                                      </p:to>
                                    </p:set>
                                    <p:anim calcmode="lin" valueType="num">
                                      <p:cBhvr additive="base">
                                        <p:cTn id="55" dur="500" fill="hold"/>
                                        <p:tgtEl>
                                          <p:spTgt spid="167954"/>
                                        </p:tgtEl>
                                        <p:attrNameLst>
                                          <p:attrName>ppt_x</p:attrName>
                                        </p:attrNameLst>
                                      </p:cBhvr>
                                      <p:tavLst>
                                        <p:tav tm="0">
                                          <p:val>
                                            <p:strVal val="0-#ppt_w/2"/>
                                          </p:val>
                                        </p:tav>
                                        <p:tav tm="100000">
                                          <p:val>
                                            <p:strVal val="#ppt_x"/>
                                          </p:val>
                                        </p:tav>
                                      </p:tavLst>
                                    </p:anim>
                                    <p:anim calcmode="lin" valueType="num">
                                      <p:cBhvr additive="base">
                                        <p:cTn id="56" dur="500" fill="hold"/>
                                        <p:tgtEl>
                                          <p:spTgt spid="167954"/>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67955"/>
                                        </p:tgtEl>
                                        <p:attrNameLst>
                                          <p:attrName>style.visibility</p:attrName>
                                        </p:attrNameLst>
                                      </p:cBhvr>
                                      <p:to>
                                        <p:strVal val="visible"/>
                                      </p:to>
                                    </p:set>
                                    <p:anim calcmode="lin" valueType="num">
                                      <p:cBhvr additive="base">
                                        <p:cTn id="61" dur="500" fill="hold"/>
                                        <p:tgtEl>
                                          <p:spTgt spid="167955"/>
                                        </p:tgtEl>
                                        <p:attrNameLst>
                                          <p:attrName>ppt_x</p:attrName>
                                        </p:attrNameLst>
                                      </p:cBhvr>
                                      <p:tavLst>
                                        <p:tav tm="0">
                                          <p:val>
                                            <p:strVal val="0-#ppt_w/2"/>
                                          </p:val>
                                        </p:tav>
                                        <p:tav tm="100000">
                                          <p:val>
                                            <p:strVal val="#ppt_x"/>
                                          </p:val>
                                        </p:tav>
                                      </p:tavLst>
                                    </p:anim>
                                    <p:anim calcmode="lin" valueType="num">
                                      <p:cBhvr additive="base">
                                        <p:cTn id="62" dur="500" fill="hold"/>
                                        <p:tgtEl>
                                          <p:spTgt spid="1679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8" grpId="0" animBg="1" autoUpdateAnimBg="0"/>
      <p:bldP spid="167939" grpId="0" animBg="1"/>
      <p:bldP spid="167940" grpId="0" animBg="1" autoUpdateAnimBg="0"/>
      <p:bldP spid="167946" grpId="0" animBg="1" autoUpdateAnimBg="0"/>
      <p:bldP spid="167949" grpId="0" animBg="1" autoUpdateAnimBg="0"/>
      <p:bldP spid="167951" grpId="0" animBg="1"/>
      <p:bldP spid="167952" grpId="0" animBg="1"/>
      <p:bldP spid="167953" grpId="0" animBg="1"/>
      <p:bldP spid="167954" grpId="0" animBg="1"/>
      <p:bldP spid="167955" grpId="0" animBg="1"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76200" y="152400"/>
            <a:ext cx="1752600" cy="4572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169988" name="Rectangle 4"/>
          <p:cNvSpPr>
            <a:spLocks noChangeArrowheads="1"/>
          </p:cNvSpPr>
          <p:nvPr/>
        </p:nvSpPr>
        <p:spPr bwMode="auto">
          <a:xfrm>
            <a:off x="152400" y="685800"/>
            <a:ext cx="8915400" cy="3149600"/>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PT XYZ adalah WP badan yang melakukan kegiatan usaha perdagangan barang-barang elektronik. PT XYZ melaporkan seluruh penghasilan yang diperoleh selama tahun 2008 dan kredit pajaknya dalam SPT PPh badan Tahun 2008, dengan perincian sbb:</a:t>
            </a:r>
          </a:p>
          <a:p>
            <a:pPr algn="l">
              <a:spcBef>
                <a:spcPct val="50000"/>
              </a:spcBef>
            </a:pPr>
            <a:r>
              <a:rPr lang="en-US" altLang="en-US" sz="2000" u="none">
                <a:latin typeface="Tahoma" panose="020B0604030504040204" pitchFamily="34" charset="0"/>
              </a:rPr>
              <a:t>Penghasilan Neto:					Rp1.000.000.000,00</a:t>
            </a:r>
          </a:p>
          <a:p>
            <a:pPr algn="l">
              <a:spcBef>
                <a:spcPct val="50000"/>
              </a:spcBef>
            </a:pPr>
            <a:r>
              <a:rPr lang="en-US" altLang="en-US" sz="2000" u="none">
                <a:latin typeface="Tahoma" panose="020B0604030504040204" pitchFamily="34" charset="0"/>
              </a:rPr>
              <a:t>PPh terutang						Rp   282.500.000,00</a:t>
            </a:r>
          </a:p>
          <a:p>
            <a:pPr algn="l">
              <a:spcBef>
                <a:spcPct val="50000"/>
              </a:spcBef>
            </a:pPr>
            <a:r>
              <a:rPr lang="en-US" altLang="en-US" sz="2000" u="none">
                <a:latin typeface="Tahoma" panose="020B0604030504040204" pitchFamily="34" charset="0"/>
              </a:rPr>
              <a:t>Kredit Pajak						</a:t>
            </a:r>
            <a:r>
              <a:rPr lang="en-US" altLang="en-US" sz="2000">
                <a:latin typeface="Tahoma" panose="020B0604030504040204" pitchFamily="34" charset="0"/>
              </a:rPr>
              <a:t>Rp   202.500.000,00</a:t>
            </a:r>
          </a:p>
          <a:p>
            <a:pPr algn="l">
              <a:spcBef>
                <a:spcPct val="50000"/>
              </a:spcBef>
            </a:pPr>
            <a:r>
              <a:rPr lang="en-US" altLang="en-US" sz="2000" u="none">
                <a:latin typeface="Tahoma" panose="020B0604030504040204" pitchFamily="34" charset="0"/>
              </a:rPr>
              <a:t>Pajak yang kurang dibayar				Rp     80.000.000,00</a:t>
            </a:r>
          </a:p>
        </p:txBody>
      </p:sp>
      <p:sp>
        <p:nvSpPr>
          <p:cNvPr id="169992" name="Rectangle 8"/>
          <p:cNvSpPr>
            <a:spLocks noChangeArrowheads="1"/>
          </p:cNvSpPr>
          <p:nvPr/>
        </p:nvSpPr>
        <p:spPr bwMode="auto">
          <a:xfrm>
            <a:off x="228600" y="4038600"/>
            <a:ext cx="8763000" cy="1339850"/>
          </a:xfrm>
          <a:prstGeom prst="rect">
            <a:avLst/>
          </a:prstGeom>
          <a:solidFill>
            <a:srgbClr val="FFFFCC"/>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Lucida Console" panose="020B0609040504020204" pitchFamily="49" charset="0"/>
              </a:rPr>
              <a:t>Apabila berdasarkan hasil pemeriksaan bahwa pajak yang dihitung dan dilaporkan PT XYZ dalam SPT PPh Tahun 2008 tidak benar, misalnya pembebanan biaya ternyata melebihi yang sebenarnya sehingga PPh terutang kurang dilaporkan.</a:t>
            </a:r>
          </a:p>
        </p:txBody>
      </p:sp>
      <p:sp>
        <p:nvSpPr>
          <p:cNvPr id="169994" name="AutoShape 10"/>
          <p:cNvSpPr>
            <a:spLocks noChangeArrowheads="1"/>
          </p:cNvSpPr>
          <p:nvPr/>
        </p:nvSpPr>
        <p:spPr bwMode="auto">
          <a:xfrm>
            <a:off x="4114800" y="533400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9995" name="Rectangle 11"/>
          <p:cNvSpPr>
            <a:spLocks noChangeArrowheads="1"/>
          </p:cNvSpPr>
          <p:nvPr/>
        </p:nvSpPr>
        <p:spPr bwMode="auto">
          <a:xfrm>
            <a:off x="152400" y="5715000"/>
            <a:ext cx="6553200" cy="10160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maka Direktur Jenderal Pajak menetapkan besarnya pajak yang terutang sebagaimana mestinya menurut ketentuan peraturan perundang-undangan perpajakan.</a:t>
            </a:r>
          </a:p>
        </p:txBody>
      </p:sp>
      <p:sp>
        <p:nvSpPr>
          <p:cNvPr id="169996" name="AutoShape 12"/>
          <p:cNvSpPr>
            <a:spLocks noChangeArrowheads="1"/>
          </p:cNvSpPr>
          <p:nvPr/>
        </p:nvSpPr>
        <p:spPr bwMode="auto">
          <a:xfrm>
            <a:off x="6553200" y="6019800"/>
            <a:ext cx="533400" cy="381000"/>
          </a:xfrm>
          <a:prstGeom prst="rightArrow">
            <a:avLst>
              <a:gd name="adj1" fmla="val 50000"/>
              <a:gd name="adj2" fmla="val 3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9997" name="Rectangle 13"/>
          <p:cNvSpPr>
            <a:spLocks noChangeArrowheads="1"/>
          </p:cNvSpPr>
          <p:nvPr/>
        </p:nvSpPr>
        <p:spPr bwMode="auto">
          <a:xfrm>
            <a:off x="7162800" y="5715000"/>
            <a:ext cx="1752600" cy="990600"/>
          </a:xfrm>
          <a:prstGeom prst="rect">
            <a:avLst/>
          </a:prstGeom>
          <a:solidFill>
            <a:schemeClr val="hlink"/>
          </a:solidFill>
          <a:ln w="19050">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b="1" u="none">
                <a:solidFill>
                  <a:schemeClr val="tx2"/>
                </a:solidFill>
                <a:latin typeface="Lucida Console" panose="020B0609040504020204" pitchFamily="49" charset="0"/>
              </a:rPr>
              <a:t>Surat Ketetapan Pajak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9986"/>
                                        </p:tgtEl>
                                        <p:attrNameLst>
                                          <p:attrName>style.visibility</p:attrName>
                                        </p:attrNameLst>
                                      </p:cBhvr>
                                      <p:to>
                                        <p:strVal val="visible"/>
                                      </p:to>
                                    </p:set>
                                    <p:anim calcmode="lin" valueType="num">
                                      <p:cBhvr additive="base">
                                        <p:cTn id="7" dur="500" fill="hold"/>
                                        <p:tgtEl>
                                          <p:spTgt spid="169986"/>
                                        </p:tgtEl>
                                        <p:attrNameLst>
                                          <p:attrName>ppt_x</p:attrName>
                                        </p:attrNameLst>
                                      </p:cBhvr>
                                      <p:tavLst>
                                        <p:tav tm="0">
                                          <p:val>
                                            <p:strVal val="0-#ppt_w/2"/>
                                          </p:val>
                                        </p:tav>
                                        <p:tav tm="100000">
                                          <p:val>
                                            <p:strVal val="#ppt_x"/>
                                          </p:val>
                                        </p:tav>
                                      </p:tavLst>
                                    </p:anim>
                                    <p:anim calcmode="lin" valueType="num">
                                      <p:cBhvr additive="base">
                                        <p:cTn id="8" dur="500" fill="hold"/>
                                        <p:tgtEl>
                                          <p:spTgt spid="16998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9988"/>
                                        </p:tgtEl>
                                        <p:attrNameLst>
                                          <p:attrName>style.visibility</p:attrName>
                                        </p:attrNameLst>
                                      </p:cBhvr>
                                      <p:to>
                                        <p:strVal val="visible"/>
                                      </p:to>
                                    </p:set>
                                    <p:anim calcmode="lin" valueType="num">
                                      <p:cBhvr additive="base">
                                        <p:cTn id="13" dur="500" fill="hold"/>
                                        <p:tgtEl>
                                          <p:spTgt spid="169988"/>
                                        </p:tgtEl>
                                        <p:attrNameLst>
                                          <p:attrName>ppt_x</p:attrName>
                                        </p:attrNameLst>
                                      </p:cBhvr>
                                      <p:tavLst>
                                        <p:tav tm="0">
                                          <p:val>
                                            <p:strVal val="0-#ppt_w/2"/>
                                          </p:val>
                                        </p:tav>
                                        <p:tav tm="100000">
                                          <p:val>
                                            <p:strVal val="#ppt_x"/>
                                          </p:val>
                                        </p:tav>
                                      </p:tavLst>
                                    </p:anim>
                                    <p:anim calcmode="lin" valueType="num">
                                      <p:cBhvr additive="base">
                                        <p:cTn id="14" dur="500" fill="hold"/>
                                        <p:tgtEl>
                                          <p:spTgt spid="16998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9992"/>
                                        </p:tgtEl>
                                        <p:attrNameLst>
                                          <p:attrName>style.visibility</p:attrName>
                                        </p:attrNameLst>
                                      </p:cBhvr>
                                      <p:to>
                                        <p:strVal val="visible"/>
                                      </p:to>
                                    </p:set>
                                    <p:anim calcmode="lin" valueType="num">
                                      <p:cBhvr additive="base">
                                        <p:cTn id="19" dur="500" fill="hold"/>
                                        <p:tgtEl>
                                          <p:spTgt spid="169992"/>
                                        </p:tgtEl>
                                        <p:attrNameLst>
                                          <p:attrName>ppt_x</p:attrName>
                                        </p:attrNameLst>
                                      </p:cBhvr>
                                      <p:tavLst>
                                        <p:tav tm="0">
                                          <p:val>
                                            <p:strVal val="0-#ppt_w/2"/>
                                          </p:val>
                                        </p:tav>
                                        <p:tav tm="100000">
                                          <p:val>
                                            <p:strVal val="#ppt_x"/>
                                          </p:val>
                                        </p:tav>
                                      </p:tavLst>
                                    </p:anim>
                                    <p:anim calcmode="lin" valueType="num">
                                      <p:cBhvr additive="base">
                                        <p:cTn id="20" dur="500" fill="hold"/>
                                        <p:tgtEl>
                                          <p:spTgt spid="16999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9994"/>
                                        </p:tgtEl>
                                        <p:attrNameLst>
                                          <p:attrName>style.visibility</p:attrName>
                                        </p:attrNameLst>
                                      </p:cBhvr>
                                      <p:to>
                                        <p:strVal val="visible"/>
                                      </p:to>
                                    </p:set>
                                    <p:anim calcmode="lin" valueType="num">
                                      <p:cBhvr additive="base">
                                        <p:cTn id="25" dur="500" fill="hold"/>
                                        <p:tgtEl>
                                          <p:spTgt spid="169994"/>
                                        </p:tgtEl>
                                        <p:attrNameLst>
                                          <p:attrName>ppt_x</p:attrName>
                                        </p:attrNameLst>
                                      </p:cBhvr>
                                      <p:tavLst>
                                        <p:tav tm="0">
                                          <p:val>
                                            <p:strVal val="0-#ppt_w/2"/>
                                          </p:val>
                                        </p:tav>
                                        <p:tav tm="100000">
                                          <p:val>
                                            <p:strVal val="#ppt_x"/>
                                          </p:val>
                                        </p:tav>
                                      </p:tavLst>
                                    </p:anim>
                                    <p:anim calcmode="lin" valueType="num">
                                      <p:cBhvr additive="base">
                                        <p:cTn id="26" dur="500" fill="hold"/>
                                        <p:tgtEl>
                                          <p:spTgt spid="16999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9995"/>
                                        </p:tgtEl>
                                        <p:attrNameLst>
                                          <p:attrName>style.visibility</p:attrName>
                                        </p:attrNameLst>
                                      </p:cBhvr>
                                      <p:to>
                                        <p:strVal val="visible"/>
                                      </p:to>
                                    </p:set>
                                    <p:anim calcmode="lin" valueType="num">
                                      <p:cBhvr additive="base">
                                        <p:cTn id="31" dur="500" fill="hold"/>
                                        <p:tgtEl>
                                          <p:spTgt spid="169995"/>
                                        </p:tgtEl>
                                        <p:attrNameLst>
                                          <p:attrName>ppt_x</p:attrName>
                                        </p:attrNameLst>
                                      </p:cBhvr>
                                      <p:tavLst>
                                        <p:tav tm="0">
                                          <p:val>
                                            <p:strVal val="0-#ppt_w/2"/>
                                          </p:val>
                                        </p:tav>
                                        <p:tav tm="100000">
                                          <p:val>
                                            <p:strVal val="#ppt_x"/>
                                          </p:val>
                                        </p:tav>
                                      </p:tavLst>
                                    </p:anim>
                                    <p:anim calcmode="lin" valueType="num">
                                      <p:cBhvr additive="base">
                                        <p:cTn id="32" dur="500" fill="hold"/>
                                        <p:tgtEl>
                                          <p:spTgt spid="169995"/>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9996"/>
                                        </p:tgtEl>
                                        <p:attrNameLst>
                                          <p:attrName>style.visibility</p:attrName>
                                        </p:attrNameLst>
                                      </p:cBhvr>
                                      <p:to>
                                        <p:strVal val="visible"/>
                                      </p:to>
                                    </p:set>
                                    <p:anim calcmode="lin" valueType="num">
                                      <p:cBhvr additive="base">
                                        <p:cTn id="37" dur="500" fill="hold"/>
                                        <p:tgtEl>
                                          <p:spTgt spid="169996"/>
                                        </p:tgtEl>
                                        <p:attrNameLst>
                                          <p:attrName>ppt_x</p:attrName>
                                        </p:attrNameLst>
                                      </p:cBhvr>
                                      <p:tavLst>
                                        <p:tav tm="0">
                                          <p:val>
                                            <p:strVal val="0-#ppt_w/2"/>
                                          </p:val>
                                        </p:tav>
                                        <p:tav tm="100000">
                                          <p:val>
                                            <p:strVal val="#ppt_x"/>
                                          </p:val>
                                        </p:tav>
                                      </p:tavLst>
                                    </p:anim>
                                    <p:anim calcmode="lin" valueType="num">
                                      <p:cBhvr additive="base">
                                        <p:cTn id="38" dur="500" fill="hold"/>
                                        <p:tgtEl>
                                          <p:spTgt spid="169996"/>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69997"/>
                                        </p:tgtEl>
                                        <p:attrNameLst>
                                          <p:attrName>style.visibility</p:attrName>
                                        </p:attrNameLst>
                                      </p:cBhvr>
                                      <p:to>
                                        <p:strVal val="visible"/>
                                      </p:to>
                                    </p:set>
                                    <p:anim calcmode="lin" valueType="num">
                                      <p:cBhvr additive="base">
                                        <p:cTn id="43" dur="500" fill="hold"/>
                                        <p:tgtEl>
                                          <p:spTgt spid="169997"/>
                                        </p:tgtEl>
                                        <p:attrNameLst>
                                          <p:attrName>ppt_x</p:attrName>
                                        </p:attrNameLst>
                                      </p:cBhvr>
                                      <p:tavLst>
                                        <p:tav tm="0">
                                          <p:val>
                                            <p:strVal val="0-#ppt_w/2"/>
                                          </p:val>
                                        </p:tav>
                                        <p:tav tm="100000">
                                          <p:val>
                                            <p:strVal val="#ppt_x"/>
                                          </p:val>
                                        </p:tav>
                                      </p:tavLst>
                                    </p:anim>
                                    <p:anim calcmode="lin" valueType="num">
                                      <p:cBhvr additive="base">
                                        <p:cTn id="44" dur="500" fill="hold"/>
                                        <p:tgtEl>
                                          <p:spTgt spid="1699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6" grpId="0" animBg="1" autoUpdateAnimBg="0"/>
      <p:bldP spid="169988" grpId="0" animBg="1" autoUpdateAnimBg="0"/>
      <p:bldP spid="169992" grpId="0" animBg="1" autoUpdateAnimBg="0"/>
      <p:bldP spid="169994" grpId="0" animBg="1"/>
      <p:bldP spid="169995" grpId="0" animBg="1" autoUpdateAnimBg="0"/>
      <p:bldP spid="169996" grpId="0" animBg="1"/>
      <p:bldP spid="169997" grpId="0" animBg="1"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1524000" y="381000"/>
            <a:ext cx="5943600" cy="762000"/>
          </a:xfrm>
          <a:ln w="28575">
            <a:solidFill>
              <a:srgbClr val="0033CC"/>
            </a:solidFill>
            <a:miter lim="800000"/>
            <a:headEnd/>
            <a:tailEnd/>
          </a:ln>
        </p:spPr>
        <p:txBody>
          <a:bodyPr/>
          <a:lstStyle/>
          <a:p>
            <a:r>
              <a:rPr lang="en-US" altLang="en-US" sz="3200" b="1">
                <a:latin typeface="Lucida Console" panose="020B0609040504020204" pitchFamily="49" charset="0"/>
              </a:rPr>
              <a:t>SURAT KETETAPAN PAJAK</a:t>
            </a:r>
          </a:p>
        </p:txBody>
      </p:sp>
      <p:sp>
        <p:nvSpPr>
          <p:cNvPr id="171011" name="AutoShape 3"/>
          <p:cNvSpPr>
            <a:spLocks noChangeArrowheads="1"/>
          </p:cNvSpPr>
          <p:nvPr/>
        </p:nvSpPr>
        <p:spPr bwMode="auto">
          <a:xfrm>
            <a:off x="4114800" y="13716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1020" name="Rectangle 12"/>
          <p:cNvSpPr>
            <a:spLocks noChangeArrowheads="1"/>
          </p:cNvSpPr>
          <p:nvPr/>
        </p:nvSpPr>
        <p:spPr bwMode="auto">
          <a:xfrm>
            <a:off x="381000" y="1955800"/>
            <a:ext cx="8305800" cy="3751263"/>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800" u="none">
                <a:latin typeface="Lucida Console" panose="020B0609040504020204" pitchFamily="49" charset="0"/>
              </a:rPr>
              <a:t>Surat ketetapan pajak adalah surat ketetapan yang meliputi </a:t>
            </a:r>
            <a:r>
              <a:rPr lang="en-US" altLang="en-US" sz="2800" b="1" u="none">
                <a:solidFill>
                  <a:srgbClr val="000099"/>
                </a:solidFill>
                <a:latin typeface="Lucida Console" panose="020B0609040504020204" pitchFamily="49" charset="0"/>
              </a:rPr>
              <a:t>Surat Ketetapan Pajak Kurang Bayar, </a:t>
            </a:r>
            <a:r>
              <a:rPr lang="en-US" altLang="en-US" sz="2800" b="1" u="none">
                <a:solidFill>
                  <a:srgbClr val="008000"/>
                </a:solidFill>
                <a:latin typeface="Lucida Console" panose="020B0609040504020204" pitchFamily="49" charset="0"/>
              </a:rPr>
              <a:t>Surat Ketetapan Pajak Kurang Bayar Tambahan,</a:t>
            </a:r>
            <a:r>
              <a:rPr lang="en-US" altLang="en-US" sz="2800" u="none">
                <a:latin typeface="Lucida Console" panose="020B0609040504020204" pitchFamily="49" charset="0"/>
              </a:rPr>
              <a:t> </a:t>
            </a:r>
            <a:r>
              <a:rPr lang="en-US" altLang="en-US" sz="2800" b="1" u="none">
                <a:solidFill>
                  <a:srgbClr val="990000"/>
                </a:solidFill>
                <a:latin typeface="Lucida Console" panose="020B0609040504020204" pitchFamily="49" charset="0"/>
              </a:rPr>
              <a:t>Surat Ketetapan Pajak Nihil,</a:t>
            </a:r>
            <a:r>
              <a:rPr lang="en-US" altLang="en-US" sz="2800" u="none">
                <a:latin typeface="Lucida Console" panose="020B0609040504020204" pitchFamily="49" charset="0"/>
              </a:rPr>
              <a:t> atau </a:t>
            </a:r>
            <a:r>
              <a:rPr lang="en-US" altLang="en-US" sz="2800" b="1" u="none">
                <a:solidFill>
                  <a:schemeClr val="accent2"/>
                </a:solidFill>
                <a:latin typeface="Lucida Console" panose="020B0609040504020204" pitchFamily="49" charset="0"/>
              </a:rPr>
              <a:t>Surat Ketetapan Pajak Lebih Bayar</a:t>
            </a:r>
            <a:r>
              <a:rPr lang="en-US" altLang="en-US" sz="2800" u="none">
                <a:latin typeface="Lucida Console" panose="020B0609040504020204" pitchFamily="49" charset="0"/>
              </a:rPr>
              <a:t>.</a:t>
            </a:r>
          </a:p>
          <a:p>
            <a:pPr>
              <a:spcBef>
                <a:spcPct val="50000"/>
              </a:spcBef>
            </a:pPr>
            <a:r>
              <a:rPr lang="en-US" altLang="en-US" sz="2800" u="none">
                <a:latin typeface="Lucida Console" panose="020B0609040504020204" pitchFamily="49" charset="0"/>
              </a:rPr>
              <a:t>(Pasal 1 angka 15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1010"/>
                                        </p:tgtEl>
                                        <p:attrNameLst>
                                          <p:attrName>style.visibility</p:attrName>
                                        </p:attrNameLst>
                                      </p:cBhvr>
                                      <p:to>
                                        <p:strVal val="visible"/>
                                      </p:to>
                                    </p:set>
                                    <p:anim calcmode="lin" valueType="num">
                                      <p:cBhvr additive="base">
                                        <p:cTn id="7" dur="500" fill="hold"/>
                                        <p:tgtEl>
                                          <p:spTgt spid="171010"/>
                                        </p:tgtEl>
                                        <p:attrNameLst>
                                          <p:attrName>ppt_x</p:attrName>
                                        </p:attrNameLst>
                                      </p:cBhvr>
                                      <p:tavLst>
                                        <p:tav tm="0">
                                          <p:val>
                                            <p:strVal val="0-#ppt_w/2"/>
                                          </p:val>
                                        </p:tav>
                                        <p:tav tm="100000">
                                          <p:val>
                                            <p:strVal val="#ppt_x"/>
                                          </p:val>
                                        </p:tav>
                                      </p:tavLst>
                                    </p:anim>
                                    <p:anim calcmode="lin" valueType="num">
                                      <p:cBhvr additive="base">
                                        <p:cTn id="8" dur="500" fill="hold"/>
                                        <p:tgtEl>
                                          <p:spTgt spid="1710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1011"/>
                                        </p:tgtEl>
                                        <p:attrNameLst>
                                          <p:attrName>style.visibility</p:attrName>
                                        </p:attrNameLst>
                                      </p:cBhvr>
                                      <p:to>
                                        <p:strVal val="visible"/>
                                      </p:to>
                                    </p:set>
                                    <p:anim calcmode="lin" valueType="num">
                                      <p:cBhvr additive="base">
                                        <p:cTn id="13" dur="500" fill="hold"/>
                                        <p:tgtEl>
                                          <p:spTgt spid="171011"/>
                                        </p:tgtEl>
                                        <p:attrNameLst>
                                          <p:attrName>ppt_x</p:attrName>
                                        </p:attrNameLst>
                                      </p:cBhvr>
                                      <p:tavLst>
                                        <p:tav tm="0">
                                          <p:val>
                                            <p:strVal val="0-#ppt_w/2"/>
                                          </p:val>
                                        </p:tav>
                                        <p:tav tm="100000">
                                          <p:val>
                                            <p:strVal val="#ppt_x"/>
                                          </p:val>
                                        </p:tav>
                                      </p:tavLst>
                                    </p:anim>
                                    <p:anim calcmode="lin" valueType="num">
                                      <p:cBhvr additive="base">
                                        <p:cTn id="14" dur="500" fill="hold"/>
                                        <p:tgtEl>
                                          <p:spTgt spid="17101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1020"/>
                                        </p:tgtEl>
                                        <p:attrNameLst>
                                          <p:attrName>style.visibility</p:attrName>
                                        </p:attrNameLst>
                                      </p:cBhvr>
                                      <p:to>
                                        <p:strVal val="visible"/>
                                      </p:to>
                                    </p:set>
                                    <p:anim calcmode="lin" valueType="num">
                                      <p:cBhvr additive="base">
                                        <p:cTn id="19" dur="500" fill="hold"/>
                                        <p:tgtEl>
                                          <p:spTgt spid="171020"/>
                                        </p:tgtEl>
                                        <p:attrNameLst>
                                          <p:attrName>ppt_x</p:attrName>
                                        </p:attrNameLst>
                                      </p:cBhvr>
                                      <p:tavLst>
                                        <p:tav tm="0">
                                          <p:val>
                                            <p:strVal val="0-#ppt_w/2"/>
                                          </p:val>
                                        </p:tav>
                                        <p:tav tm="100000">
                                          <p:val>
                                            <p:strVal val="#ppt_x"/>
                                          </p:val>
                                        </p:tav>
                                      </p:tavLst>
                                    </p:anim>
                                    <p:anim calcmode="lin" valueType="num">
                                      <p:cBhvr additive="base">
                                        <p:cTn id="20" dur="500" fill="hold"/>
                                        <p:tgtEl>
                                          <p:spTgt spid="1710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animBg="1" autoUpdateAnimBg="0"/>
      <p:bldP spid="171011" grpId="0" animBg="1"/>
      <p:bldP spid="171020" grpId="0" animBg="1"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684213" y="152400"/>
            <a:ext cx="7758112" cy="755650"/>
          </a:xfrm>
          <a:ln w="28575">
            <a:solidFill>
              <a:srgbClr val="FF33CC"/>
            </a:solidFill>
            <a:miter lim="800000"/>
            <a:headEnd/>
            <a:tailEnd/>
          </a:ln>
        </p:spPr>
        <p:txBody>
          <a:bodyPr/>
          <a:lstStyle/>
          <a:p>
            <a:r>
              <a:rPr lang="en-US" altLang="en-US" sz="2800" b="1">
                <a:solidFill>
                  <a:srgbClr val="000099"/>
                </a:solidFill>
                <a:latin typeface="Lucida Console" panose="020B0609040504020204" pitchFamily="49" charset="0"/>
              </a:rPr>
              <a:t>Surat Ketetapan Pajak Kurang Bayar (SKPKB)</a:t>
            </a:r>
          </a:p>
        </p:txBody>
      </p:sp>
      <p:sp>
        <p:nvSpPr>
          <p:cNvPr id="172035" name="Rectangle 3"/>
          <p:cNvSpPr>
            <a:spLocks noChangeArrowheads="1"/>
          </p:cNvSpPr>
          <p:nvPr/>
        </p:nvSpPr>
        <p:spPr bwMode="auto">
          <a:xfrm>
            <a:off x="457200" y="1447800"/>
            <a:ext cx="8153400" cy="2387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solidFill>
                  <a:srgbClr val="000099"/>
                </a:solidFill>
                <a:latin typeface="Lucida Console" panose="020B0609040504020204" pitchFamily="49" charset="0"/>
              </a:rPr>
              <a:t>Surat Ketetapan Pajak Kurang Bayar adalah surat ketetapan pajak yang menentukan besarnya </a:t>
            </a:r>
            <a:r>
              <a:rPr lang="en-US" altLang="en-US" sz="2000" b="1" u="none">
                <a:solidFill>
                  <a:srgbClr val="990000"/>
                </a:solidFill>
                <a:latin typeface="Lucida Console" panose="020B0609040504020204" pitchFamily="49" charset="0"/>
              </a:rPr>
              <a:t>jumlah pokok pajak</a:t>
            </a:r>
            <a:r>
              <a:rPr lang="en-US" altLang="en-US" sz="2000" u="none">
                <a:solidFill>
                  <a:srgbClr val="000099"/>
                </a:solidFill>
                <a:latin typeface="Lucida Console" panose="020B0609040504020204" pitchFamily="49" charset="0"/>
              </a:rPr>
              <a:t>, </a:t>
            </a:r>
            <a:r>
              <a:rPr lang="en-US" altLang="en-US" sz="2000" b="1" u="none">
                <a:solidFill>
                  <a:srgbClr val="008000"/>
                </a:solidFill>
                <a:latin typeface="Lucida Console" panose="020B0609040504020204" pitchFamily="49" charset="0"/>
              </a:rPr>
              <a:t>jumlah kredit pajak</a:t>
            </a:r>
            <a:r>
              <a:rPr lang="en-US" altLang="en-US" sz="2000" u="none">
                <a:solidFill>
                  <a:srgbClr val="000099"/>
                </a:solidFill>
                <a:latin typeface="Lucida Console" panose="020B0609040504020204" pitchFamily="49" charset="0"/>
              </a:rPr>
              <a:t>, </a:t>
            </a:r>
            <a:r>
              <a:rPr lang="en-US" altLang="en-US" sz="2000" b="1" u="none">
                <a:solidFill>
                  <a:srgbClr val="CC0000"/>
                </a:solidFill>
                <a:latin typeface="Lucida Console" panose="020B0609040504020204" pitchFamily="49" charset="0"/>
              </a:rPr>
              <a:t>jumlah kekurangan pembayaran pokok pajak</a:t>
            </a:r>
            <a:r>
              <a:rPr lang="en-US" altLang="en-US" sz="2000" u="none">
                <a:solidFill>
                  <a:srgbClr val="000099"/>
                </a:solidFill>
                <a:latin typeface="Lucida Console" panose="020B0609040504020204" pitchFamily="49" charset="0"/>
              </a:rPr>
              <a:t>, </a:t>
            </a:r>
            <a:r>
              <a:rPr lang="en-US" altLang="en-US" sz="2000" b="1" u="none">
                <a:solidFill>
                  <a:srgbClr val="008000"/>
                </a:solidFill>
                <a:latin typeface="Lucida Console" panose="020B0609040504020204" pitchFamily="49" charset="0"/>
              </a:rPr>
              <a:t>besarnya sanksi administrasi</a:t>
            </a:r>
            <a:r>
              <a:rPr lang="en-US" altLang="en-US" sz="2000" u="none">
                <a:solidFill>
                  <a:srgbClr val="000099"/>
                </a:solidFill>
                <a:latin typeface="Lucida Console" panose="020B0609040504020204" pitchFamily="49" charset="0"/>
              </a:rPr>
              <a:t>, dan </a:t>
            </a:r>
            <a:r>
              <a:rPr lang="en-US" altLang="en-US" sz="2000" b="1" u="none">
                <a:latin typeface="Lucida Console" panose="020B0609040504020204" pitchFamily="49" charset="0"/>
              </a:rPr>
              <a:t>jumlah pajak yang masih harus dibayar</a:t>
            </a:r>
            <a:r>
              <a:rPr lang="en-US" altLang="en-US" sz="2000" u="none">
                <a:solidFill>
                  <a:srgbClr val="000099"/>
                </a:solidFill>
                <a:latin typeface="Lucida Console" panose="020B0609040504020204" pitchFamily="49" charset="0"/>
              </a:rPr>
              <a:t>.</a:t>
            </a:r>
          </a:p>
          <a:p>
            <a:pPr>
              <a:spcBef>
                <a:spcPct val="50000"/>
              </a:spcBef>
            </a:pPr>
            <a:r>
              <a:rPr lang="en-US" altLang="en-US" sz="2000" u="none">
                <a:solidFill>
                  <a:srgbClr val="000099"/>
                </a:solidFill>
                <a:latin typeface="Lucida Console" panose="020B0609040504020204" pitchFamily="49" charset="0"/>
              </a:rPr>
              <a:t>(Pasal 1 angka 16 UU KUP)</a:t>
            </a:r>
          </a:p>
        </p:txBody>
      </p:sp>
      <p:sp>
        <p:nvSpPr>
          <p:cNvPr id="172036" name="AutoShape 4"/>
          <p:cNvSpPr>
            <a:spLocks noChangeArrowheads="1"/>
          </p:cNvSpPr>
          <p:nvPr/>
        </p:nvSpPr>
        <p:spPr bwMode="auto">
          <a:xfrm>
            <a:off x="4191000" y="960438"/>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2037" name="AutoShape 5"/>
          <p:cNvSpPr>
            <a:spLocks noChangeArrowheads="1"/>
          </p:cNvSpPr>
          <p:nvPr/>
        </p:nvSpPr>
        <p:spPr bwMode="auto">
          <a:xfrm>
            <a:off x="4191000" y="3840163"/>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2038" name="Rectangle 6"/>
          <p:cNvSpPr>
            <a:spLocks noChangeArrowheads="1"/>
          </p:cNvSpPr>
          <p:nvPr/>
        </p:nvSpPr>
        <p:spPr bwMode="auto">
          <a:xfrm>
            <a:off x="228600" y="4073525"/>
            <a:ext cx="8763000" cy="2235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u="none">
                <a:solidFill>
                  <a:srgbClr val="000099"/>
                </a:solidFill>
                <a:latin typeface="Tahoma" panose="020B0604030504040204" pitchFamily="34" charset="0"/>
              </a:rPr>
              <a:t>JUMLAH POKOK PAJAK					Rp10.000.000,00</a:t>
            </a:r>
          </a:p>
          <a:p>
            <a:pPr algn="l">
              <a:spcBef>
                <a:spcPct val="50000"/>
              </a:spcBef>
            </a:pPr>
            <a:r>
              <a:rPr lang="en-US" altLang="en-US" sz="2000" u="none">
                <a:solidFill>
                  <a:srgbClr val="000099"/>
                </a:solidFill>
                <a:latin typeface="Tahoma" panose="020B0604030504040204" pitchFamily="34" charset="0"/>
              </a:rPr>
              <a:t>JUMLAH KREDIT PAJAK					</a:t>
            </a:r>
            <a:r>
              <a:rPr lang="en-US" altLang="en-US" sz="2000">
                <a:solidFill>
                  <a:srgbClr val="000099"/>
                </a:solidFill>
                <a:latin typeface="Tahoma" panose="020B0604030504040204" pitchFamily="34" charset="0"/>
              </a:rPr>
              <a:t>Rp  6.000.000,00</a:t>
            </a:r>
          </a:p>
          <a:p>
            <a:pPr algn="l">
              <a:spcBef>
                <a:spcPct val="50000"/>
              </a:spcBef>
            </a:pPr>
            <a:r>
              <a:rPr lang="en-US" altLang="en-US" sz="2000" u="none">
                <a:solidFill>
                  <a:srgbClr val="000099"/>
                </a:solidFill>
                <a:latin typeface="Tahoma" panose="020B0604030504040204" pitchFamily="34" charset="0"/>
              </a:rPr>
              <a:t>JUMLAH KEKURANGAN PEMBAYARAN POKOK PAJAK	Rp  4.000.000,00</a:t>
            </a:r>
          </a:p>
          <a:p>
            <a:pPr algn="l">
              <a:spcBef>
                <a:spcPct val="50000"/>
              </a:spcBef>
            </a:pPr>
            <a:r>
              <a:rPr lang="en-US" altLang="en-US" sz="2000" u="none">
                <a:solidFill>
                  <a:srgbClr val="000099"/>
                </a:solidFill>
                <a:latin typeface="Tahoma" panose="020B0604030504040204" pitchFamily="34" charset="0"/>
              </a:rPr>
              <a:t>BESARNYA SANKSI ADMINISTRASI			</a:t>
            </a:r>
            <a:r>
              <a:rPr lang="en-US" altLang="en-US" sz="2000">
                <a:solidFill>
                  <a:srgbClr val="000099"/>
                </a:solidFill>
                <a:latin typeface="Tahoma" panose="020B0604030504040204" pitchFamily="34" charset="0"/>
              </a:rPr>
              <a:t>Rp  2.000.000,00</a:t>
            </a:r>
          </a:p>
          <a:p>
            <a:pPr algn="l">
              <a:spcBef>
                <a:spcPct val="50000"/>
              </a:spcBef>
            </a:pPr>
            <a:r>
              <a:rPr lang="en-US" altLang="en-US" sz="2000" b="1" u="none">
                <a:solidFill>
                  <a:srgbClr val="000099"/>
                </a:solidFill>
                <a:latin typeface="Tahoma" panose="020B0604030504040204" pitchFamily="34" charset="0"/>
              </a:rPr>
              <a:t>JUMLAH PAJAK YANG MASIH HARUS DIBAYAR</a:t>
            </a:r>
            <a:r>
              <a:rPr lang="en-US" altLang="en-US" sz="2000" u="none">
                <a:solidFill>
                  <a:srgbClr val="000099"/>
                </a:solidFill>
                <a:latin typeface="Tahoma" panose="020B0604030504040204" pitchFamily="34" charset="0"/>
              </a:rPr>
              <a:t>	Rp  6.000.000,00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2034"/>
                                        </p:tgtEl>
                                        <p:attrNameLst>
                                          <p:attrName>style.visibility</p:attrName>
                                        </p:attrNameLst>
                                      </p:cBhvr>
                                      <p:to>
                                        <p:strVal val="visible"/>
                                      </p:to>
                                    </p:set>
                                    <p:anim calcmode="lin" valueType="num">
                                      <p:cBhvr additive="base">
                                        <p:cTn id="7" dur="500" fill="hold"/>
                                        <p:tgtEl>
                                          <p:spTgt spid="172034"/>
                                        </p:tgtEl>
                                        <p:attrNameLst>
                                          <p:attrName>ppt_x</p:attrName>
                                        </p:attrNameLst>
                                      </p:cBhvr>
                                      <p:tavLst>
                                        <p:tav tm="0">
                                          <p:val>
                                            <p:strVal val="0-#ppt_w/2"/>
                                          </p:val>
                                        </p:tav>
                                        <p:tav tm="100000">
                                          <p:val>
                                            <p:strVal val="#ppt_x"/>
                                          </p:val>
                                        </p:tav>
                                      </p:tavLst>
                                    </p:anim>
                                    <p:anim calcmode="lin" valueType="num">
                                      <p:cBhvr additive="base">
                                        <p:cTn id="8" dur="500" fill="hold"/>
                                        <p:tgtEl>
                                          <p:spTgt spid="17203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2036"/>
                                        </p:tgtEl>
                                        <p:attrNameLst>
                                          <p:attrName>style.visibility</p:attrName>
                                        </p:attrNameLst>
                                      </p:cBhvr>
                                      <p:to>
                                        <p:strVal val="visible"/>
                                      </p:to>
                                    </p:set>
                                    <p:anim calcmode="lin" valueType="num">
                                      <p:cBhvr additive="base">
                                        <p:cTn id="13" dur="500" fill="hold"/>
                                        <p:tgtEl>
                                          <p:spTgt spid="172036"/>
                                        </p:tgtEl>
                                        <p:attrNameLst>
                                          <p:attrName>ppt_x</p:attrName>
                                        </p:attrNameLst>
                                      </p:cBhvr>
                                      <p:tavLst>
                                        <p:tav tm="0">
                                          <p:val>
                                            <p:strVal val="0-#ppt_w/2"/>
                                          </p:val>
                                        </p:tav>
                                        <p:tav tm="100000">
                                          <p:val>
                                            <p:strVal val="#ppt_x"/>
                                          </p:val>
                                        </p:tav>
                                      </p:tavLst>
                                    </p:anim>
                                    <p:anim calcmode="lin" valueType="num">
                                      <p:cBhvr additive="base">
                                        <p:cTn id="14" dur="500" fill="hold"/>
                                        <p:tgtEl>
                                          <p:spTgt spid="17203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2035"/>
                                        </p:tgtEl>
                                        <p:attrNameLst>
                                          <p:attrName>style.visibility</p:attrName>
                                        </p:attrNameLst>
                                      </p:cBhvr>
                                      <p:to>
                                        <p:strVal val="visible"/>
                                      </p:to>
                                    </p:set>
                                    <p:anim calcmode="lin" valueType="num">
                                      <p:cBhvr additive="base">
                                        <p:cTn id="19" dur="500" fill="hold"/>
                                        <p:tgtEl>
                                          <p:spTgt spid="172035"/>
                                        </p:tgtEl>
                                        <p:attrNameLst>
                                          <p:attrName>ppt_x</p:attrName>
                                        </p:attrNameLst>
                                      </p:cBhvr>
                                      <p:tavLst>
                                        <p:tav tm="0">
                                          <p:val>
                                            <p:strVal val="0-#ppt_w/2"/>
                                          </p:val>
                                        </p:tav>
                                        <p:tav tm="100000">
                                          <p:val>
                                            <p:strVal val="#ppt_x"/>
                                          </p:val>
                                        </p:tav>
                                      </p:tavLst>
                                    </p:anim>
                                    <p:anim calcmode="lin" valueType="num">
                                      <p:cBhvr additive="base">
                                        <p:cTn id="20" dur="500" fill="hold"/>
                                        <p:tgtEl>
                                          <p:spTgt spid="17203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2037"/>
                                        </p:tgtEl>
                                        <p:attrNameLst>
                                          <p:attrName>style.visibility</p:attrName>
                                        </p:attrNameLst>
                                      </p:cBhvr>
                                      <p:to>
                                        <p:strVal val="visible"/>
                                      </p:to>
                                    </p:set>
                                    <p:anim calcmode="lin" valueType="num">
                                      <p:cBhvr additive="base">
                                        <p:cTn id="25" dur="500" fill="hold"/>
                                        <p:tgtEl>
                                          <p:spTgt spid="172037"/>
                                        </p:tgtEl>
                                        <p:attrNameLst>
                                          <p:attrName>ppt_x</p:attrName>
                                        </p:attrNameLst>
                                      </p:cBhvr>
                                      <p:tavLst>
                                        <p:tav tm="0">
                                          <p:val>
                                            <p:strVal val="0-#ppt_w/2"/>
                                          </p:val>
                                        </p:tav>
                                        <p:tav tm="100000">
                                          <p:val>
                                            <p:strVal val="#ppt_x"/>
                                          </p:val>
                                        </p:tav>
                                      </p:tavLst>
                                    </p:anim>
                                    <p:anim calcmode="lin" valueType="num">
                                      <p:cBhvr additive="base">
                                        <p:cTn id="26" dur="500" fill="hold"/>
                                        <p:tgtEl>
                                          <p:spTgt spid="17203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2038"/>
                                        </p:tgtEl>
                                        <p:attrNameLst>
                                          <p:attrName>style.visibility</p:attrName>
                                        </p:attrNameLst>
                                      </p:cBhvr>
                                      <p:to>
                                        <p:strVal val="visible"/>
                                      </p:to>
                                    </p:set>
                                    <p:anim calcmode="lin" valueType="num">
                                      <p:cBhvr additive="base">
                                        <p:cTn id="31" dur="500" fill="hold"/>
                                        <p:tgtEl>
                                          <p:spTgt spid="172038"/>
                                        </p:tgtEl>
                                        <p:attrNameLst>
                                          <p:attrName>ppt_x</p:attrName>
                                        </p:attrNameLst>
                                      </p:cBhvr>
                                      <p:tavLst>
                                        <p:tav tm="0">
                                          <p:val>
                                            <p:strVal val="0-#ppt_w/2"/>
                                          </p:val>
                                        </p:tav>
                                        <p:tav tm="100000">
                                          <p:val>
                                            <p:strVal val="#ppt_x"/>
                                          </p:val>
                                        </p:tav>
                                      </p:tavLst>
                                    </p:anim>
                                    <p:anim calcmode="lin" valueType="num">
                                      <p:cBhvr additive="base">
                                        <p:cTn id="32" dur="500" fill="hold"/>
                                        <p:tgtEl>
                                          <p:spTgt spid="1720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4" grpId="0" animBg="1" autoUpdateAnimBg="0"/>
      <p:bldP spid="172035" grpId="0" animBg="1" autoUpdateAnimBg="0"/>
      <p:bldP spid="172036" grpId="0" animBg="1"/>
      <p:bldP spid="172037" grpId="0" animBg="1"/>
      <p:bldP spid="172038" grpId="0" animBg="1"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1600200" y="76200"/>
            <a:ext cx="4724400" cy="45720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SKPKB</a:t>
            </a:r>
          </a:p>
        </p:txBody>
      </p:sp>
      <p:sp>
        <p:nvSpPr>
          <p:cNvPr id="173059" name="Rectangle 3"/>
          <p:cNvSpPr>
            <a:spLocks noChangeArrowheads="1"/>
          </p:cNvSpPr>
          <p:nvPr/>
        </p:nvSpPr>
        <p:spPr bwMode="auto">
          <a:xfrm>
            <a:off x="34925" y="549275"/>
            <a:ext cx="9036050" cy="1320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solidFill>
                  <a:srgbClr val="000099"/>
                </a:solidFill>
                <a:latin typeface="Tahoma" panose="020B0604030504040204" pitchFamily="34" charset="0"/>
              </a:rPr>
              <a:t>Dalam jangka waktu 5 (</a:t>
            </a:r>
            <a:r>
              <a:rPr lang="en-US" altLang="en-US" sz="2000" u="none">
                <a:solidFill>
                  <a:srgbClr val="990000"/>
                </a:solidFill>
                <a:latin typeface="Tahoma" panose="020B0604030504040204" pitchFamily="34" charset="0"/>
              </a:rPr>
              <a:t>lima</a:t>
            </a:r>
            <a:r>
              <a:rPr lang="en-US" altLang="en-US" sz="2000" u="none">
                <a:solidFill>
                  <a:srgbClr val="000099"/>
                </a:solidFill>
                <a:latin typeface="Tahoma" panose="020B0604030504040204" pitchFamily="34" charset="0"/>
              </a:rPr>
              <a:t> </a:t>
            </a:r>
            <a:r>
              <a:rPr lang="en-US" altLang="en-US" sz="2000" u="none">
                <a:solidFill>
                  <a:srgbClr val="990000"/>
                </a:solidFill>
                <a:latin typeface="Tahoma" panose="020B0604030504040204" pitchFamily="34" charset="0"/>
              </a:rPr>
              <a:t>tahun)</a:t>
            </a:r>
            <a:r>
              <a:rPr lang="en-US" altLang="en-US" sz="2000" u="none">
                <a:solidFill>
                  <a:srgbClr val="000099"/>
                </a:solidFill>
                <a:latin typeface="Tahoma" panose="020B0604030504040204" pitchFamily="34" charset="0"/>
              </a:rPr>
              <a:t> setelah saat terutangnya pajak atau berakhirnya Masa Pajak, bagian Tahun Pajak atau Tahun Pajak, Direktur Jenderal Pajak </a:t>
            </a:r>
            <a:r>
              <a:rPr lang="en-US" altLang="en-US" sz="2000" u="none">
                <a:solidFill>
                  <a:srgbClr val="008000"/>
                </a:solidFill>
                <a:latin typeface="Tahoma" panose="020B0604030504040204" pitchFamily="34" charset="0"/>
              </a:rPr>
              <a:t>dapat menerbitkan Surat Ketetapan Pajak Kurang Bayar</a:t>
            </a:r>
            <a:r>
              <a:rPr lang="en-US" altLang="en-US" sz="2000" u="none">
                <a:solidFill>
                  <a:srgbClr val="000099"/>
                </a:solidFill>
                <a:latin typeface="Tahoma" panose="020B0604030504040204" pitchFamily="34" charset="0"/>
              </a:rPr>
              <a:t> dalam hal-hal sebagai berikut :</a:t>
            </a:r>
          </a:p>
        </p:txBody>
      </p:sp>
      <p:sp>
        <p:nvSpPr>
          <p:cNvPr id="173063" name="AutoShape 7"/>
          <p:cNvSpPr>
            <a:spLocks noChangeArrowheads="1"/>
          </p:cNvSpPr>
          <p:nvPr/>
        </p:nvSpPr>
        <p:spPr bwMode="auto">
          <a:xfrm>
            <a:off x="4114800" y="1773238"/>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64" name="Rectangle 8"/>
          <p:cNvSpPr>
            <a:spLocks noChangeArrowheads="1"/>
          </p:cNvSpPr>
          <p:nvPr/>
        </p:nvSpPr>
        <p:spPr bwMode="auto">
          <a:xfrm>
            <a:off x="228600" y="2060575"/>
            <a:ext cx="86868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b="1" u="none">
                <a:latin typeface="Arial Narrow" panose="020B0606020202030204" pitchFamily="34" charset="0"/>
              </a:rPr>
              <a:t>a. apabila berdasarkan </a:t>
            </a:r>
            <a:r>
              <a:rPr lang="en-US" altLang="en-US" sz="2000" b="1" u="none">
                <a:solidFill>
                  <a:srgbClr val="990000"/>
                </a:solidFill>
                <a:latin typeface="Arial Narrow" panose="020B0606020202030204" pitchFamily="34" charset="0"/>
              </a:rPr>
              <a:t>hasil pemeriksaan</a:t>
            </a:r>
            <a:r>
              <a:rPr lang="en-US" altLang="en-US" sz="2000" b="1" u="none">
                <a:latin typeface="Arial Narrow" panose="020B0606020202030204" pitchFamily="34" charset="0"/>
              </a:rPr>
              <a:t> atau </a:t>
            </a:r>
            <a:r>
              <a:rPr lang="en-US" altLang="en-US" sz="2000" b="1" u="none">
                <a:solidFill>
                  <a:srgbClr val="0033CC"/>
                </a:solidFill>
                <a:latin typeface="Arial Narrow" panose="020B0606020202030204" pitchFamily="34" charset="0"/>
              </a:rPr>
              <a:t>keterangan lain</a:t>
            </a:r>
            <a:r>
              <a:rPr lang="en-US" altLang="en-US" sz="2000" b="1" u="none">
                <a:latin typeface="Arial Narrow" panose="020B0606020202030204" pitchFamily="34" charset="0"/>
              </a:rPr>
              <a:t> </a:t>
            </a:r>
            <a:r>
              <a:rPr lang="en-US" altLang="en-US" sz="2000" b="1" u="none">
                <a:solidFill>
                  <a:srgbClr val="008000"/>
                </a:solidFill>
                <a:latin typeface="Arial Narrow" panose="020B0606020202030204" pitchFamily="34" charset="0"/>
              </a:rPr>
              <a:t>pajak yang terutang tidak atau kurang dibayar</a:t>
            </a:r>
            <a:r>
              <a:rPr lang="en-US" altLang="en-US" sz="2000" b="1" u="none">
                <a:latin typeface="Arial Narrow" panose="020B0606020202030204" pitchFamily="34" charset="0"/>
              </a:rPr>
              <a:t>;</a:t>
            </a:r>
          </a:p>
        </p:txBody>
      </p:sp>
      <p:sp>
        <p:nvSpPr>
          <p:cNvPr id="173065" name="Rectangle 9"/>
          <p:cNvSpPr>
            <a:spLocks noChangeArrowheads="1"/>
          </p:cNvSpPr>
          <p:nvPr/>
        </p:nvSpPr>
        <p:spPr bwMode="auto">
          <a:xfrm>
            <a:off x="142875" y="2852738"/>
            <a:ext cx="8893175" cy="101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b="1" u="none">
                <a:latin typeface="Arial Narrow" panose="020B0606020202030204" pitchFamily="34" charset="0"/>
              </a:rPr>
              <a:t>b. apabila Surat Pemberitahuan tidak disampaikan dalam jangka waktu sebagaimana dimaksud dalam Pasal 3 ayat (3) dan setelah ditegur secara tertulis tidak disampaikan pada waktunya sebagaimana ditentukan dalam Surat Teguran;</a:t>
            </a:r>
          </a:p>
        </p:txBody>
      </p:sp>
      <p:sp>
        <p:nvSpPr>
          <p:cNvPr id="173066" name="Rectangle 10"/>
          <p:cNvSpPr>
            <a:spLocks noChangeArrowheads="1"/>
          </p:cNvSpPr>
          <p:nvPr/>
        </p:nvSpPr>
        <p:spPr bwMode="auto">
          <a:xfrm>
            <a:off x="107950" y="3933825"/>
            <a:ext cx="8915400" cy="101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b="1" u="none">
                <a:latin typeface="Arial Narrow" panose="020B0606020202030204" pitchFamily="34" charset="0"/>
              </a:rPr>
              <a:t>c. apabila berdasarkan </a:t>
            </a:r>
            <a:r>
              <a:rPr lang="en-US" altLang="en-US" sz="2000" b="1" u="none">
                <a:solidFill>
                  <a:srgbClr val="0033CC"/>
                </a:solidFill>
                <a:latin typeface="Arial Narrow" panose="020B0606020202030204" pitchFamily="34" charset="0"/>
              </a:rPr>
              <a:t>hasil pemeriksaan atau keterangan lain mengenai PPN dan PPnBM</a:t>
            </a:r>
            <a:r>
              <a:rPr lang="en-US" altLang="en-US" sz="2000" b="1" u="none">
                <a:latin typeface="Arial Narrow" panose="020B0606020202030204" pitchFamily="34" charset="0"/>
              </a:rPr>
              <a:t> ternyata </a:t>
            </a:r>
            <a:r>
              <a:rPr lang="en-US" altLang="en-US" sz="2000" b="1" u="none">
                <a:solidFill>
                  <a:srgbClr val="990000"/>
                </a:solidFill>
                <a:latin typeface="Arial Narrow" panose="020B0606020202030204" pitchFamily="34" charset="0"/>
              </a:rPr>
              <a:t>tidak seharusnya dikompensasikan selisih lebih pajak</a:t>
            </a:r>
            <a:r>
              <a:rPr lang="en-US" altLang="en-US" sz="2000" b="1" u="none">
                <a:latin typeface="Arial Narrow" panose="020B0606020202030204" pitchFamily="34" charset="0"/>
              </a:rPr>
              <a:t> atau </a:t>
            </a:r>
            <a:r>
              <a:rPr lang="en-US" altLang="en-US" sz="2000" b="1" u="none">
                <a:solidFill>
                  <a:srgbClr val="008000"/>
                </a:solidFill>
                <a:latin typeface="Arial Narrow" panose="020B0606020202030204" pitchFamily="34" charset="0"/>
              </a:rPr>
              <a:t>tidak seharusnya dikenai tarif 0 %</a:t>
            </a:r>
            <a:r>
              <a:rPr lang="en-US" altLang="en-US" sz="2000" b="1" u="none">
                <a:latin typeface="Arial Narrow" panose="020B0606020202030204" pitchFamily="34" charset="0"/>
              </a:rPr>
              <a:t> (nol persen);</a:t>
            </a:r>
          </a:p>
        </p:txBody>
      </p:sp>
      <p:sp>
        <p:nvSpPr>
          <p:cNvPr id="173067" name="Rectangle 11"/>
          <p:cNvSpPr>
            <a:spLocks noChangeArrowheads="1"/>
          </p:cNvSpPr>
          <p:nvPr/>
        </p:nvSpPr>
        <p:spPr bwMode="auto">
          <a:xfrm>
            <a:off x="152400" y="5013325"/>
            <a:ext cx="88392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b="1" u="none">
                <a:latin typeface="Arial Narrow" panose="020B0606020202030204" pitchFamily="34" charset="0"/>
              </a:rPr>
              <a:t>d. apabila kewajiban sebagaimana dimaksud dalam </a:t>
            </a:r>
            <a:r>
              <a:rPr lang="en-US" altLang="en-US" sz="2000" b="1" u="none">
                <a:solidFill>
                  <a:srgbClr val="0033CC"/>
                </a:solidFill>
                <a:latin typeface="Arial Narrow" panose="020B0606020202030204" pitchFamily="34" charset="0"/>
              </a:rPr>
              <a:t>Pasal 28 atau Pasal 29</a:t>
            </a:r>
            <a:r>
              <a:rPr lang="en-US" altLang="en-US" sz="2000" b="1" u="none">
                <a:latin typeface="Arial Narrow" panose="020B0606020202030204" pitchFamily="34" charset="0"/>
              </a:rPr>
              <a:t> tidak dipenuhi, sehingga tidak dapat diketahui besarnya pajak yg terutang.</a:t>
            </a:r>
          </a:p>
        </p:txBody>
      </p:sp>
      <p:sp>
        <p:nvSpPr>
          <p:cNvPr id="173068" name="Rectangle 12"/>
          <p:cNvSpPr>
            <a:spLocks noChangeArrowheads="1"/>
          </p:cNvSpPr>
          <p:nvPr/>
        </p:nvSpPr>
        <p:spPr bwMode="auto">
          <a:xfrm>
            <a:off x="6553200" y="76200"/>
            <a:ext cx="23622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13 (1) UU KUP</a:t>
            </a:r>
          </a:p>
        </p:txBody>
      </p:sp>
      <p:sp>
        <p:nvSpPr>
          <p:cNvPr id="173069" name="Rectangle 13"/>
          <p:cNvSpPr>
            <a:spLocks noChangeArrowheads="1"/>
          </p:cNvSpPr>
          <p:nvPr/>
        </p:nvSpPr>
        <p:spPr bwMode="auto">
          <a:xfrm>
            <a:off x="179388" y="5805488"/>
            <a:ext cx="8839200" cy="101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b="1" u="none">
                <a:latin typeface="Arial Narrow" panose="020B0606020202030204" pitchFamily="34" charset="0"/>
              </a:rPr>
              <a:t>e. </a:t>
            </a:r>
            <a:r>
              <a:rPr lang="id-ID" altLang="en-US" sz="2000" b="1" u="none">
                <a:latin typeface="Arial Narrow" panose="020B0606020202030204" pitchFamily="34" charset="0"/>
              </a:rPr>
              <a:t>apabila kepada Wajib Pajak diterbitkan Nomor Pokok Wajib Pajak dan/atau dikukuhkan sebagai Pengusaha Kena Pajak secara jabatan sebagaimana dimaksud dalam Pasal 2 ayat (4a).</a:t>
            </a:r>
            <a:r>
              <a:rPr lang="en-US" altLang="en-US" sz="2000">
                <a:latin typeface="Arial Narrow" panose="020B0606020202030204"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3058"/>
                                        </p:tgtEl>
                                        <p:attrNameLst>
                                          <p:attrName>style.visibility</p:attrName>
                                        </p:attrNameLst>
                                      </p:cBhvr>
                                      <p:to>
                                        <p:strVal val="visible"/>
                                      </p:to>
                                    </p:set>
                                    <p:anim calcmode="lin" valueType="num">
                                      <p:cBhvr additive="base">
                                        <p:cTn id="7" dur="500" fill="hold"/>
                                        <p:tgtEl>
                                          <p:spTgt spid="173058"/>
                                        </p:tgtEl>
                                        <p:attrNameLst>
                                          <p:attrName>ppt_x</p:attrName>
                                        </p:attrNameLst>
                                      </p:cBhvr>
                                      <p:tavLst>
                                        <p:tav tm="0">
                                          <p:val>
                                            <p:strVal val="0-#ppt_w/2"/>
                                          </p:val>
                                        </p:tav>
                                        <p:tav tm="100000">
                                          <p:val>
                                            <p:strVal val="#ppt_x"/>
                                          </p:val>
                                        </p:tav>
                                      </p:tavLst>
                                    </p:anim>
                                    <p:anim calcmode="lin" valueType="num">
                                      <p:cBhvr additive="base">
                                        <p:cTn id="8" dur="500" fill="hold"/>
                                        <p:tgtEl>
                                          <p:spTgt spid="17305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3068"/>
                                        </p:tgtEl>
                                        <p:attrNameLst>
                                          <p:attrName>style.visibility</p:attrName>
                                        </p:attrNameLst>
                                      </p:cBhvr>
                                      <p:to>
                                        <p:strVal val="visible"/>
                                      </p:to>
                                    </p:set>
                                    <p:anim calcmode="lin" valueType="num">
                                      <p:cBhvr additive="base">
                                        <p:cTn id="13" dur="500" fill="hold"/>
                                        <p:tgtEl>
                                          <p:spTgt spid="173068"/>
                                        </p:tgtEl>
                                        <p:attrNameLst>
                                          <p:attrName>ppt_x</p:attrName>
                                        </p:attrNameLst>
                                      </p:cBhvr>
                                      <p:tavLst>
                                        <p:tav tm="0">
                                          <p:val>
                                            <p:strVal val="0-#ppt_w/2"/>
                                          </p:val>
                                        </p:tav>
                                        <p:tav tm="100000">
                                          <p:val>
                                            <p:strVal val="#ppt_x"/>
                                          </p:val>
                                        </p:tav>
                                      </p:tavLst>
                                    </p:anim>
                                    <p:anim calcmode="lin" valueType="num">
                                      <p:cBhvr additive="base">
                                        <p:cTn id="14" dur="500" fill="hold"/>
                                        <p:tgtEl>
                                          <p:spTgt spid="17306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3059"/>
                                        </p:tgtEl>
                                        <p:attrNameLst>
                                          <p:attrName>style.visibility</p:attrName>
                                        </p:attrNameLst>
                                      </p:cBhvr>
                                      <p:to>
                                        <p:strVal val="visible"/>
                                      </p:to>
                                    </p:set>
                                    <p:anim calcmode="lin" valueType="num">
                                      <p:cBhvr additive="base">
                                        <p:cTn id="19" dur="500" fill="hold"/>
                                        <p:tgtEl>
                                          <p:spTgt spid="173059"/>
                                        </p:tgtEl>
                                        <p:attrNameLst>
                                          <p:attrName>ppt_x</p:attrName>
                                        </p:attrNameLst>
                                      </p:cBhvr>
                                      <p:tavLst>
                                        <p:tav tm="0">
                                          <p:val>
                                            <p:strVal val="0-#ppt_w/2"/>
                                          </p:val>
                                        </p:tav>
                                        <p:tav tm="100000">
                                          <p:val>
                                            <p:strVal val="#ppt_x"/>
                                          </p:val>
                                        </p:tav>
                                      </p:tavLst>
                                    </p:anim>
                                    <p:anim calcmode="lin" valueType="num">
                                      <p:cBhvr additive="base">
                                        <p:cTn id="20" dur="500" fill="hold"/>
                                        <p:tgtEl>
                                          <p:spTgt spid="17305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3063"/>
                                        </p:tgtEl>
                                        <p:attrNameLst>
                                          <p:attrName>style.visibility</p:attrName>
                                        </p:attrNameLst>
                                      </p:cBhvr>
                                      <p:to>
                                        <p:strVal val="visible"/>
                                      </p:to>
                                    </p:set>
                                    <p:anim calcmode="lin" valueType="num">
                                      <p:cBhvr additive="base">
                                        <p:cTn id="25" dur="500" fill="hold"/>
                                        <p:tgtEl>
                                          <p:spTgt spid="173063"/>
                                        </p:tgtEl>
                                        <p:attrNameLst>
                                          <p:attrName>ppt_x</p:attrName>
                                        </p:attrNameLst>
                                      </p:cBhvr>
                                      <p:tavLst>
                                        <p:tav tm="0">
                                          <p:val>
                                            <p:strVal val="0-#ppt_w/2"/>
                                          </p:val>
                                        </p:tav>
                                        <p:tav tm="100000">
                                          <p:val>
                                            <p:strVal val="#ppt_x"/>
                                          </p:val>
                                        </p:tav>
                                      </p:tavLst>
                                    </p:anim>
                                    <p:anim calcmode="lin" valueType="num">
                                      <p:cBhvr additive="base">
                                        <p:cTn id="26" dur="500" fill="hold"/>
                                        <p:tgtEl>
                                          <p:spTgt spid="17306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3064"/>
                                        </p:tgtEl>
                                        <p:attrNameLst>
                                          <p:attrName>style.visibility</p:attrName>
                                        </p:attrNameLst>
                                      </p:cBhvr>
                                      <p:to>
                                        <p:strVal val="visible"/>
                                      </p:to>
                                    </p:set>
                                    <p:anim calcmode="lin" valueType="num">
                                      <p:cBhvr additive="base">
                                        <p:cTn id="31" dur="500" fill="hold"/>
                                        <p:tgtEl>
                                          <p:spTgt spid="173064"/>
                                        </p:tgtEl>
                                        <p:attrNameLst>
                                          <p:attrName>ppt_x</p:attrName>
                                        </p:attrNameLst>
                                      </p:cBhvr>
                                      <p:tavLst>
                                        <p:tav tm="0">
                                          <p:val>
                                            <p:strVal val="0-#ppt_w/2"/>
                                          </p:val>
                                        </p:tav>
                                        <p:tav tm="100000">
                                          <p:val>
                                            <p:strVal val="#ppt_x"/>
                                          </p:val>
                                        </p:tav>
                                      </p:tavLst>
                                    </p:anim>
                                    <p:anim calcmode="lin" valueType="num">
                                      <p:cBhvr additive="base">
                                        <p:cTn id="32" dur="500" fill="hold"/>
                                        <p:tgtEl>
                                          <p:spTgt spid="17306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3065"/>
                                        </p:tgtEl>
                                        <p:attrNameLst>
                                          <p:attrName>style.visibility</p:attrName>
                                        </p:attrNameLst>
                                      </p:cBhvr>
                                      <p:to>
                                        <p:strVal val="visible"/>
                                      </p:to>
                                    </p:set>
                                    <p:anim calcmode="lin" valueType="num">
                                      <p:cBhvr additive="base">
                                        <p:cTn id="37" dur="500" fill="hold"/>
                                        <p:tgtEl>
                                          <p:spTgt spid="173065"/>
                                        </p:tgtEl>
                                        <p:attrNameLst>
                                          <p:attrName>ppt_x</p:attrName>
                                        </p:attrNameLst>
                                      </p:cBhvr>
                                      <p:tavLst>
                                        <p:tav tm="0">
                                          <p:val>
                                            <p:strVal val="0-#ppt_w/2"/>
                                          </p:val>
                                        </p:tav>
                                        <p:tav tm="100000">
                                          <p:val>
                                            <p:strVal val="#ppt_x"/>
                                          </p:val>
                                        </p:tav>
                                      </p:tavLst>
                                    </p:anim>
                                    <p:anim calcmode="lin" valueType="num">
                                      <p:cBhvr additive="base">
                                        <p:cTn id="38" dur="500" fill="hold"/>
                                        <p:tgtEl>
                                          <p:spTgt spid="173065"/>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3066"/>
                                        </p:tgtEl>
                                        <p:attrNameLst>
                                          <p:attrName>style.visibility</p:attrName>
                                        </p:attrNameLst>
                                      </p:cBhvr>
                                      <p:to>
                                        <p:strVal val="visible"/>
                                      </p:to>
                                    </p:set>
                                    <p:anim calcmode="lin" valueType="num">
                                      <p:cBhvr additive="base">
                                        <p:cTn id="43" dur="500" fill="hold"/>
                                        <p:tgtEl>
                                          <p:spTgt spid="173066"/>
                                        </p:tgtEl>
                                        <p:attrNameLst>
                                          <p:attrName>ppt_x</p:attrName>
                                        </p:attrNameLst>
                                      </p:cBhvr>
                                      <p:tavLst>
                                        <p:tav tm="0">
                                          <p:val>
                                            <p:strVal val="0-#ppt_w/2"/>
                                          </p:val>
                                        </p:tav>
                                        <p:tav tm="100000">
                                          <p:val>
                                            <p:strVal val="#ppt_x"/>
                                          </p:val>
                                        </p:tav>
                                      </p:tavLst>
                                    </p:anim>
                                    <p:anim calcmode="lin" valueType="num">
                                      <p:cBhvr additive="base">
                                        <p:cTn id="44" dur="500" fill="hold"/>
                                        <p:tgtEl>
                                          <p:spTgt spid="173066"/>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73067"/>
                                        </p:tgtEl>
                                        <p:attrNameLst>
                                          <p:attrName>style.visibility</p:attrName>
                                        </p:attrNameLst>
                                      </p:cBhvr>
                                      <p:to>
                                        <p:strVal val="visible"/>
                                      </p:to>
                                    </p:set>
                                    <p:anim calcmode="lin" valueType="num">
                                      <p:cBhvr additive="base">
                                        <p:cTn id="49" dur="500" fill="hold"/>
                                        <p:tgtEl>
                                          <p:spTgt spid="173067"/>
                                        </p:tgtEl>
                                        <p:attrNameLst>
                                          <p:attrName>ppt_x</p:attrName>
                                        </p:attrNameLst>
                                      </p:cBhvr>
                                      <p:tavLst>
                                        <p:tav tm="0">
                                          <p:val>
                                            <p:strVal val="0-#ppt_w/2"/>
                                          </p:val>
                                        </p:tav>
                                        <p:tav tm="100000">
                                          <p:val>
                                            <p:strVal val="#ppt_x"/>
                                          </p:val>
                                        </p:tav>
                                      </p:tavLst>
                                    </p:anim>
                                    <p:anim calcmode="lin" valueType="num">
                                      <p:cBhvr additive="base">
                                        <p:cTn id="50" dur="500" fill="hold"/>
                                        <p:tgtEl>
                                          <p:spTgt spid="173067"/>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73069"/>
                                        </p:tgtEl>
                                        <p:attrNameLst>
                                          <p:attrName>style.visibility</p:attrName>
                                        </p:attrNameLst>
                                      </p:cBhvr>
                                      <p:to>
                                        <p:strVal val="visible"/>
                                      </p:to>
                                    </p:set>
                                    <p:anim calcmode="lin" valueType="num">
                                      <p:cBhvr additive="base">
                                        <p:cTn id="55" dur="500" fill="hold"/>
                                        <p:tgtEl>
                                          <p:spTgt spid="173069"/>
                                        </p:tgtEl>
                                        <p:attrNameLst>
                                          <p:attrName>ppt_x</p:attrName>
                                        </p:attrNameLst>
                                      </p:cBhvr>
                                      <p:tavLst>
                                        <p:tav tm="0">
                                          <p:val>
                                            <p:strVal val="0-#ppt_w/2"/>
                                          </p:val>
                                        </p:tav>
                                        <p:tav tm="100000">
                                          <p:val>
                                            <p:strVal val="#ppt_x"/>
                                          </p:val>
                                        </p:tav>
                                      </p:tavLst>
                                    </p:anim>
                                    <p:anim calcmode="lin" valueType="num">
                                      <p:cBhvr additive="base">
                                        <p:cTn id="56" dur="500" fill="hold"/>
                                        <p:tgtEl>
                                          <p:spTgt spid="1730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8" grpId="0" animBg="1" autoUpdateAnimBg="0"/>
      <p:bldP spid="173059" grpId="0" animBg="1" autoUpdateAnimBg="0"/>
      <p:bldP spid="173063" grpId="0" animBg="1"/>
      <p:bldP spid="173064" grpId="0" animBg="1" autoUpdateAnimBg="0"/>
      <p:bldP spid="173065" grpId="0" animBg="1" autoUpdateAnimBg="0"/>
      <p:bldP spid="173066" grpId="0" animBg="1" autoUpdateAnimBg="0"/>
      <p:bldP spid="173067" grpId="0" animBg="1" autoUpdateAnimBg="0"/>
      <p:bldP spid="173068" grpId="0" animBg="1" autoUpdateAnimBg="0"/>
      <p:bldP spid="173069" grpId="0" animBg="1"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1600200" y="76200"/>
            <a:ext cx="4648200" cy="457200"/>
          </a:xfrm>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SKPKB</a:t>
            </a:r>
          </a:p>
        </p:txBody>
      </p:sp>
      <p:sp>
        <p:nvSpPr>
          <p:cNvPr id="174085" name="Rectangle 5"/>
          <p:cNvSpPr>
            <a:spLocks noChangeArrowheads="1"/>
          </p:cNvSpPr>
          <p:nvPr/>
        </p:nvSpPr>
        <p:spPr bwMode="auto">
          <a:xfrm>
            <a:off x="228600" y="936625"/>
            <a:ext cx="86868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apabila berdasarkan </a:t>
            </a:r>
            <a:r>
              <a:rPr lang="en-US" altLang="en-US" sz="2000" b="1" u="none">
                <a:solidFill>
                  <a:srgbClr val="990000"/>
                </a:solidFill>
                <a:latin typeface="Lucida Console" panose="020B0609040504020204" pitchFamily="49" charset="0"/>
              </a:rPr>
              <a:t>hasil pemeriksaan</a:t>
            </a:r>
            <a:r>
              <a:rPr lang="en-US" altLang="en-US" sz="2000" u="none">
                <a:latin typeface="Tahoma" panose="020B0604030504040204" pitchFamily="34" charset="0"/>
              </a:rPr>
              <a:t> atau </a:t>
            </a:r>
            <a:r>
              <a:rPr lang="en-US" altLang="en-US" sz="2000" b="1" u="none">
                <a:solidFill>
                  <a:srgbClr val="0033CC"/>
                </a:solidFill>
                <a:latin typeface="Lucida Console" panose="020B0609040504020204" pitchFamily="49" charset="0"/>
              </a:rPr>
              <a:t>keterangan lain</a:t>
            </a:r>
            <a:r>
              <a:rPr lang="en-US" altLang="en-US" sz="2000" u="none">
                <a:latin typeface="Tahoma" panose="020B0604030504040204" pitchFamily="34" charset="0"/>
              </a:rPr>
              <a:t> </a:t>
            </a:r>
            <a:r>
              <a:rPr lang="en-US" altLang="en-US" sz="2000" b="1" u="none">
                <a:solidFill>
                  <a:srgbClr val="008000"/>
                </a:solidFill>
                <a:latin typeface="Lucida Console" panose="020B0609040504020204" pitchFamily="49" charset="0"/>
              </a:rPr>
              <a:t>pajak yang terutang tidak atau kurang dibayar</a:t>
            </a:r>
            <a:r>
              <a:rPr lang="en-US" altLang="en-US" sz="2000" u="none">
                <a:latin typeface="Tahoma" panose="020B0604030504040204" pitchFamily="34" charset="0"/>
              </a:rPr>
              <a:t>;</a:t>
            </a:r>
          </a:p>
        </p:txBody>
      </p:sp>
      <p:sp>
        <p:nvSpPr>
          <p:cNvPr id="174089" name="Rectangle 9"/>
          <p:cNvSpPr>
            <a:spLocks noChangeArrowheads="1"/>
          </p:cNvSpPr>
          <p:nvPr/>
        </p:nvSpPr>
        <p:spPr bwMode="auto">
          <a:xfrm>
            <a:off x="6477000" y="76200"/>
            <a:ext cx="2438400" cy="6858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13 (1) huruf a</a:t>
            </a:r>
          </a:p>
          <a:p>
            <a:r>
              <a:rPr lang="en-US" altLang="en-US" sz="2000" u="none">
                <a:latin typeface="Tahoma" panose="020B0604030504040204" pitchFamily="34" charset="0"/>
              </a:rPr>
              <a:t>UU KUP</a:t>
            </a:r>
          </a:p>
        </p:txBody>
      </p:sp>
      <p:sp>
        <p:nvSpPr>
          <p:cNvPr id="174090" name="Rectangle 10"/>
          <p:cNvSpPr>
            <a:spLocks noChangeArrowheads="1"/>
          </p:cNvSpPr>
          <p:nvPr/>
        </p:nvSpPr>
        <p:spPr bwMode="auto">
          <a:xfrm>
            <a:off x="228600" y="1752600"/>
            <a:ext cx="8686800" cy="22542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b="1" u="none">
                <a:latin typeface="Arial Narrow" panose="020B0606020202030204" pitchFamily="34" charset="0"/>
              </a:rPr>
              <a:t>Jumlah kekurangan pajak yang terutang dalam Surat Ketetapan Pajak Kurang Bayar sebagaimana dimaksud pada ayat (1) </a:t>
            </a:r>
            <a:r>
              <a:rPr lang="en-US" altLang="en-US" sz="2000" b="1">
                <a:solidFill>
                  <a:srgbClr val="0033CC"/>
                </a:solidFill>
                <a:latin typeface="Tahoma" panose="020B0604030504040204" pitchFamily="34" charset="0"/>
              </a:rPr>
              <a:t>huruf a</a:t>
            </a:r>
            <a:r>
              <a:rPr lang="en-US" altLang="en-US" sz="2000" b="1" u="none">
                <a:latin typeface="Arial Narrow" panose="020B0606020202030204" pitchFamily="34" charset="0"/>
              </a:rPr>
              <a:t> dan huruf e </a:t>
            </a:r>
            <a:r>
              <a:rPr lang="en-US" altLang="en-US" sz="2000" b="1" u="none">
                <a:solidFill>
                  <a:srgbClr val="0033CC"/>
                </a:solidFill>
                <a:latin typeface="Lucida Console" panose="020B0609040504020204" pitchFamily="49" charset="0"/>
              </a:rPr>
              <a:t>ditambah dengan sanksi administrasi berupa bunga sebesar 2 % (dua persen) per bulan paling lama 24 (dua puluh empat) bulan</a:t>
            </a:r>
            <a:r>
              <a:rPr lang="en-US" altLang="en-US" sz="2000" u="none">
                <a:latin typeface="Tahoma" panose="020B0604030504040204" pitchFamily="34" charset="0"/>
              </a:rPr>
              <a:t>, </a:t>
            </a:r>
            <a:r>
              <a:rPr lang="en-US" altLang="en-US" sz="2000" u="none">
                <a:solidFill>
                  <a:srgbClr val="990000"/>
                </a:solidFill>
                <a:latin typeface="Tahoma" panose="020B0604030504040204" pitchFamily="34" charset="0"/>
              </a:rPr>
              <a:t>dihitung sejak saat terutangnya pajak atau berakhirnya Masa Pajak, bagian Tahun Pajak, atau Tahun Pajak sampai dengan diterbitkannya Surat Ketetapan Pajak Kurang Bayar</a:t>
            </a:r>
            <a:r>
              <a:rPr lang="en-US" altLang="en-US" sz="2000" u="none">
                <a:latin typeface="Tahoma" panose="020B0604030504040204" pitchFamily="34" charset="0"/>
              </a:rPr>
              <a:t>. {Pasal 13 (2) UU KUP}</a:t>
            </a:r>
          </a:p>
        </p:txBody>
      </p:sp>
      <p:sp>
        <p:nvSpPr>
          <p:cNvPr id="174091" name="AutoShape 11"/>
          <p:cNvSpPr>
            <a:spLocks noChangeArrowheads="1"/>
          </p:cNvSpPr>
          <p:nvPr/>
        </p:nvSpPr>
        <p:spPr bwMode="auto">
          <a:xfrm>
            <a:off x="8458200" y="1524000"/>
            <a:ext cx="4572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092" name="Rectangle 12"/>
          <p:cNvSpPr>
            <a:spLocks noChangeArrowheads="1"/>
          </p:cNvSpPr>
          <p:nvPr/>
        </p:nvSpPr>
        <p:spPr bwMode="auto">
          <a:xfrm>
            <a:off x="228600" y="4089400"/>
            <a:ext cx="86868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Contoh: SPT PPh badan Tahun 2008 (Tahun Takwim) dilakukan pemeriksaan dan diterbitkan SKPKB tanggal 20 Desember 2009.</a:t>
            </a:r>
          </a:p>
        </p:txBody>
      </p:sp>
      <p:sp>
        <p:nvSpPr>
          <p:cNvPr id="174095" name="Line 15"/>
          <p:cNvSpPr>
            <a:spLocks noChangeShapeType="1"/>
          </p:cNvSpPr>
          <p:nvPr/>
        </p:nvSpPr>
        <p:spPr bwMode="auto">
          <a:xfrm>
            <a:off x="609600" y="5867400"/>
            <a:ext cx="7696200" cy="0"/>
          </a:xfrm>
          <a:prstGeom prst="line">
            <a:avLst/>
          </a:prstGeom>
          <a:noFill/>
          <a:ln w="38100">
            <a:solidFill>
              <a:srgbClr val="CC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096" name="Rectangle 16"/>
          <p:cNvSpPr>
            <a:spLocks noChangeArrowheads="1"/>
          </p:cNvSpPr>
          <p:nvPr/>
        </p:nvSpPr>
        <p:spPr bwMode="auto">
          <a:xfrm>
            <a:off x="381000" y="6019800"/>
            <a:ext cx="1219200" cy="533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31/12/08</a:t>
            </a:r>
          </a:p>
        </p:txBody>
      </p:sp>
      <p:sp>
        <p:nvSpPr>
          <p:cNvPr id="174098" name="AutoShape 18"/>
          <p:cNvSpPr>
            <a:spLocks noChangeArrowheads="1"/>
          </p:cNvSpPr>
          <p:nvPr/>
        </p:nvSpPr>
        <p:spPr bwMode="auto">
          <a:xfrm>
            <a:off x="762000" y="5715000"/>
            <a:ext cx="304800" cy="228600"/>
          </a:xfrm>
          <a:prstGeom prst="plus">
            <a:avLst>
              <a:gd name="adj" fmla="val 2500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099" name="Rectangle 19"/>
          <p:cNvSpPr>
            <a:spLocks noChangeArrowheads="1"/>
          </p:cNvSpPr>
          <p:nvPr/>
        </p:nvSpPr>
        <p:spPr bwMode="auto">
          <a:xfrm>
            <a:off x="152400" y="4927600"/>
            <a:ext cx="15240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Berakhirnya tahun pajak</a:t>
            </a:r>
          </a:p>
        </p:txBody>
      </p:sp>
      <p:sp>
        <p:nvSpPr>
          <p:cNvPr id="174101" name="Rectangle 21"/>
          <p:cNvSpPr>
            <a:spLocks noChangeArrowheads="1"/>
          </p:cNvSpPr>
          <p:nvPr/>
        </p:nvSpPr>
        <p:spPr bwMode="auto">
          <a:xfrm>
            <a:off x="1905000" y="6019800"/>
            <a:ext cx="1219200" cy="533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1/1/09</a:t>
            </a:r>
          </a:p>
        </p:txBody>
      </p:sp>
      <p:sp>
        <p:nvSpPr>
          <p:cNvPr id="174102" name="AutoShape 22"/>
          <p:cNvSpPr>
            <a:spLocks noChangeArrowheads="1"/>
          </p:cNvSpPr>
          <p:nvPr/>
        </p:nvSpPr>
        <p:spPr bwMode="auto">
          <a:xfrm>
            <a:off x="2362200" y="5715000"/>
            <a:ext cx="304800" cy="228600"/>
          </a:xfrm>
          <a:prstGeom prst="plus">
            <a:avLst>
              <a:gd name="adj" fmla="val 2500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03" name="AutoShape 23"/>
          <p:cNvSpPr>
            <a:spLocks noChangeArrowheads="1"/>
          </p:cNvSpPr>
          <p:nvPr/>
        </p:nvSpPr>
        <p:spPr bwMode="auto">
          <a:xfrm>
            <a:off x="7796213" y="5715000"/>
            <a:ext cx="304800" cy="228600"/>
          </a:xfrm>
          <a:prstGeom prst="plus">
            <a:avLst>
              <a:gd name="adj" fmla="val 2500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04" name="Rectangle 24"/>
          <p:cNvSpPr>
            <a:spLocks noChangeArrowheads="1"/>
          </p:cNvSpPr>
          <p:nvPr/>
        </p:nvSpPr>
        <p:spPr bwMode="auto">
          <a:xfrm>
            <a:off x="7385050" y="6019800"/>
            <a:ext cx="1219200" cy="533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20/12/09</a:t>
            </a:r>
          </a:p>
        </p:txBody>
      </p:sp>
      <p:sp>
        <p:nvSpPr>
          <p:cNvPr id="174105" name="Rectangle 25"/>
          <p:cNvSpPr>
            <a:spLocks noChangeArrowheads="1"/>
          </p:cNvSpPr>
          <p:nvPr/>
        </p:nvSpPr>
        <p:spPr bwMode="auto">
          <a:xfrm>
            <a:off x="7224713" y="4876800"/>
            <a:ext cx="15240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Terbit SKPKB</a:t>
            </a:r>
          </a:p>
        </p:txBody>
      </p:sp>
      <p:sp>
        <p:nvSpPr>
          <p:cNvPr id="174107" name="Line 27"/>
          <p:cNvSpPr>
            <a:spLocks noChangeShapeType="1"/>
          </p:cNvSpPr>
          <p:nvPr/>
        </p:nvSpPr>
        <p:spPr bwMode="auto">
          <a:xfrm>
            <a:off x="2916238" y="3068638"/>
            <a:ext cx="1579562" cy="302736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08" name="AutoShape 28"/>
          <p:cNvSpPr>
            <a:spLocks noChangeArrowheads="1"/>
          </p:cNvSpPr>
          <p:nvPr/>
        </p:nvSpPr>
        <p:spPr bwMode="auto">
          <a:xfrm>
            <a:off x="3200400" y="6096000"/>
            <a:ext cx="914400" cy="381000"/>
          </a:xfrm>
          <a:prstGeom prst="rightArrow">
            <a:avLst>
              <a:gd name="adj1" fmla="val 50000"/>
              <a:gd name="adj2" fmla="val 6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09" name="AutoShape 29"/>
          <p:cNvSpPr>
            <a:spLocks noChangeArrowheads="1"/>
          </p:cNvSpPr>
          <p:nvPr/>
        </p:nvSpPr>
        <p:spPr bwMode="auto">
          <a:xfrm>
            <a:off x="6249988" y="6096000"/>
            <a:ext cx="914400" cy="381000"/>
          </a:xfrm>
          <a:prstGeom prst="leftArrow">
            <a:avLst>
              <a:gd name="adj1" fmla="val 50000"/>
              <a:gd name="adj2" fmla="val 6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10" name="Rectangle 30"/>
          <p:cNvSpPr>
            <a:spLocks noChangeArrowheads="1"/>
          </p:cNvSpPr>
          <p:nvPr/>
        </p:nvSpPr>
        <p:spPr bwMode="auto">
          <a:xfrm>
            <a:off x="4643438" y="6096000"/>
            <a:ext cx="1219200" cy="5334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12 bulan</a:t>
            </a:r>
          </a:p>
        </p:txBody>
      </p:sp>
      <p:sp>
        <p:nvSpPr>
          <p:cNvPr id="174111" name="AutoShape 31"/>
          <p:cNvSpPr>
            <a:spLocks noChangeArrowheads="1"/>
          </p:cNvSpPr>
          <p:nvPr/>
        </p:nvSpPr>
        <p:spPr bwMode="auto">
          <a:xfrm>
            <a:off x="8458200" y="685800"/>
            <a:ext cx="381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12" name="AutoShape 32"/>
          <p:cNvSpPr>
            <a:spLocks noChangeArrowheads="1"/>
          </p:cNvSpPr>
          <p:nvPr/>
        </p:nvSpPr>
        <p:spPr bwMode="auto">
          <a:xfrm>
            <a:off x="144463" y="836613"/>
            <a:ext cx="323850" cy="288925"/>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t>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082"/>
                                        </p:tgtEl>
                                        <p:attrNameLst>
                                          <p:attrName>style.visibility</p:attrName>
                                        </p:attrNameLst>
                                      </p:cBhvr>
                                      <p:to>
                                        <p:strVal val="visible"/>
                                      </p:to>
                                    </p:set>
                                    <p:anim calcmode="lin" valueType="num">
                                      <p:cBhvr additive="base">
                                        <p:cTn id="7" dur="500" fill="hold"/>
                                        <p:tgtEl>
                                          <p:spTgt spid="174082"/>
                                        </p:tgtEl>
                                        <p:attrNameLst>
                                          <p:attrName>ppt_x</p:attrName>
                                        </p:attrNameLst>
                                      </p:cBhvr>
                                      <p:tavLst>
                                        <p:tav tm="0">
                                          <p:val>
                                            <p:strVal val="0-#ppt_w/2"/>
                                          </p:val>
                                        </p:tav>
                                        <p:tav tm="100000">
                                          <p:val>
                                            <p:strVal val="#ppt_x"/>
                                          </p:val>
                                        </p:tav>
                                      </p:tavLst>
                                    </p:anim>
                                    <p:anim calcmode="lin" valueType="num">
                                      <p:cBhvr additive="base">
                                        <p:cTn id="8" dur="500" fill="hold"/>
                                        <p:tgtEl>
                                          <p:spTgt spid="17408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4089"/>
                                        </p:tgtEl>
                                        <p:attrNameLst>
                                          <p:attrName>style.visibility</p:attrName>
                                        </p:attrNameLst>
                                      </p:cBhvr>
                                      <p:to>
                                        <p:strVal val="visible"/>
                                      </p:to>
                                    </p:set>
                                    <p:anim calcmode="lin" valueType="num">
                                      <p:cBhvr additive="base">
                                        <p:cTn id="13" dur="500" fill="hold"/>
                                        <p:tgtEl>
                                          <p:spTgt spid="174089"/>
                                        </p:tgtEl>
                                        <p:attrNameLst>
                                          <p:attrName>ppt_x</p:attrName>
                                        </p:attrNameLst>
                                      </p:cBhvr>
                                      <p:tavLst>
                                        <p:tav tm="0">
                                          <p:val>
                                            <p:strVal val="0-#ppt_w/2"/>
                                          </p:val>
                                        </p:tav>
                                        <p:tav tm="100000">
                                          <p:val>
                                            <p:strVal val="#ppt_x"/>
                                          </p:val>
                                        </p:tav>
                                      </p:tavLst>
                                    </p:anim>
                                    <p:anim calcmode="lin" valueType="num">
                                      <p:cBhvr additive="base">
                                        <p:cTn id="14" dur="500" fill="hold"/>
                                        <p:tgtEl>
                                          <p:spTgt spid="17408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4111"/>
                                        </p:tgtEl>
                                        <p:attrNameLst>
                                          <p:attrName>style.visibility</p:attrName>
                                        </p:attrNameLst>
                                      </p:cBhvr>
                                      <p:to>
                                        <p:strVal val="visible"/>
                                      </p:to>
                                    </p:set>
                                    <p:anim calcmode="lin" valueType="num">
                                      <p:cBhvr additive="base">
                                        <p:cTn id="19" dur="500" fill="hold"/>
                                        <p:tgtEl>
                                          <p:spTgt spid="174111"/>
                                        </p:tgtEl>
                                        <p:attrNameLst>
                                          <p:attrName>ppt_x</p:attrName>
                                        </p:attrNameLst>
                                      </p:cBhvr>
                                      <p:tavLst>
                                        <p:tav tm="0">
                                          <p:val>
                                            <p:strVal val="0-#ppt_w/2"/>
                                          </p:val>
                                        </p:tav>
                                        <p:tav tm="100000">
                                          <p:val>
                                            <p:strVal val="#ppt_x"/>
                                          </p:val>
                                        </p:tav>
                                      </p:tavLst>
                                    </p:anim>
                                    <p:anim calcmode="lin" valueType="num">
                                      <p:cBhvr additive="base">
                                        <p:cTn id="20" dur="500" fill="hold"/>
                                        <p:tgtEl>
                                          <p:spTgt spid="17411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174112"/>
                                        </p:tgtEl>
                                        <p:attrNameLst>
                                          <p:attrName>style.visibility</p:attrName>
                                        </p:attrNameLst>
                                      </p:cBhvr>
                                      <p:to>
                                        <p:strVal val="visible"/>
                                      </p:to>
                                    </p:set>
                                    <p:animEffect transition="in" filter="diamond(in)">
                                      <p:cBhvr>
                                        <p:cTn id="25" dur="1000"/>
                                        <p:tgtEl>
                                          <p:spTgt spid="17411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74085"/>
                                        </p:tgtEl>
                                        <p:attrNameLst>
                                          <p:attrName>style.visibility</p:attrName>
                                        </p:attrNameLst>
                                      </p:cBhvr>
                                      <p:to>
                                        <p:strVal val="visible"/>
                                      </p:to>
                                    </p:set>
                                    <p:anim calcmode="lin" valueType="num">
                                      <p:cBhvr additive="base">
                                        <p:cTn id="30" dur="500" fill="hold"/>
                                        <p:tgtEl>
                                          <p:spTgt spid="174085"/>
                                        </p:tgtEl>
                                        <p:attrNameLst>
                                          <p:attrName>ppt_x</p:attrName>
                                        </p:attrNameLst>
                                      </p:cBhvr>
                                      <p:tavLst>
                                        <p:tav tm="0">
                                          <p:val>
                                            <p:strVal val="0-#ppt_w/2"/>
                                          </p:val>
                                        </p:tav>
                                        <p:tav tm="100000">
                                          <p:val>
                                            <p:strVal val="#ppt_x"/>
                                          </p:val>
                                        </p:tav>
                                      </p:tavLst>
                                    </p:anim>
                                    <p:anim calcmode="lin" valueType="num">
                                      <p:cBhvr additive="base">
                                        <p:cTn id="31" dur="500" fill="hold"/>
                                        <p:tgtEl>
                                          <p:spTgt spid="174085"/>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174091"/>
                                        </p:tgtEl>
                                        <p:attrNameLst>
                                          <p:attrName>style.visibility</p:attrName>
                                        </p:attrNameLst>
                                      </p:cBhvr>
                                      <p:to>
                                        <p:strVal val="visible"/>
                                      </p:to>
                                    </p:set>
                                    <p:anim calcmode="lin" valueType="num">
                                      <p:cBhvr additive="base">
                                        <p:cTn id="36" dur="500" fill="hold"/>
                                        <p:tgtEl>
                                          <p:spTgt spid="174091"/>
                                        </p:tgtEl>
                                        <p:attrNameLst>
                                          <p:attrName>ppt_x</p:attrName>
                                        </p:attrNameLst>
                                      </p:cBhvr>
                                      <p:tavLst>
                                        <p:tav tm="0">
                                          <p:val>
                                            <p:strVal val="0-#ppt_w/2"/>
                                          </p:val>
                                        </p:tav>
                                        <p:tav tm="100000">
                                          <p:val>
                                            <p:strVal val="#ppt_x"/>
                                          </p:val>
                                        </p:tav>
                                      </p:tavLst>
                                    </p:anim>
                                    <p:anim calcmode="lin" valueType="num">
                                      <p:cBhvr additive="base">
                                        <p:cTn id="37" dur="500" fill="hold"/>
                                        <p:tgtEl>
                                          <p:spTgt spid="174091"/>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74090"/>
                                        </p:tgtEl>
                                        <p:attrNameLst>
                                          <p:attrName>style.visibility</p:attrName>
                                        </p:attrNameLst>
                                      </p:cBhvr>
                                      <p:to>
                                        <p:strVal val="visible"/>
                                      </p:to>
                                    </p:set>
                                    <p:anim calcmode="lin" valueType="num">
                                      <p:cBhvr additive="base">
                                        <p:cTn id="42" dur="500" fill="hold"/>
                                        <p:tgtEl>
                                          <p:spTgt spid="174090"/>
                                        </p:tgtEl>
                                        <p:attrNameLst>
                                          <p:attrName>ppt_x</p:attrName>
                                        </p:attrNameLst>
                                      </p:cBhvr>
                                      <p:tavLst>
                                        <p:tav tm="0">
                                          <p:val>
                                            <p:strVal val="0-#ppt_w/2"/>
                                          </p:val>
                                        </p:tav>
                                        <p:tav tm="100000">
                                          <p:val>
                                            <p:strVal val="#ppt_x"/>
                                          </p:val>
                                        </p:tav>
                                      </p:tavLst>
                                    </p:anim>
                                    <p:anim calcmode="lin" valueType="num">
                                      <p:cBhvr additive="base">
                                        <p:cTn id="43" dur="500" fill="hold"/>
                                        <p:tgtEl>
                                          <p:spTgt spid="174090"/>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174092"/>
                                        </p:tgtEl>
                                        <p:attrNameLst>
                                          <p:attrName>style.visibility</p:attrName>
                                        </p:attrNameLst>
                                      </p:cBhvr>
                                      <p:to>
                                        <p:strVal val="visible"/>
                                      </p:to>
                                    </p:set>
                                    <p:anim calcmode="lin" valueType="num">
                                      <p:cBhvr additive="base">
                                        <p:cTn id="48" dur="500" fill="hold"/>
                                        <p:tgtEl>
                                          <p:spTgt spid="174092"/>
                                        </p:tgtEl>
                                        <p:attrNameLst>
                                          <p:attrName>ppt_x</p:attrName>
                                        </p:attrNameLst>
                                      </p:cBhvr>
                                      <p:tavLst>
                                        <p:tav tm="0">
                                          <p:val>
                                            <p:strVal val="0-#ppt_w/2"/>
                                          </p:val>
                                        </p:tav>
                                        <p:tav tm="100000">
                                          <p:val>
                                            <p:strVal val="#ppt_x"/>
                                          </p:val>
                                        </p:tav>
                                      </p:tavLst>
                                    </p:anim>
                                    <p:anim calcmode="lin" valueType="num">
                                      <p:cBhvr additive="base">
                                        <p:cTn id="49" dur="500" fill="hold"/>
                                        <p:tgtEl>
                                          <p:spTgt spid="174092"/>
                                        </p:tgtEl>
                                        <p:attrNameLst>
                                          <p:attrName>ppt_y</p:attrName>
                                        </p:attrNameLst>
                                      </p:cBhvr>
                                      <p:tavLst>
                                        <p:tav tm="0">
                                          <p:val>
                                            <p:strVal val="#ppt_y"/>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74095"/>
                                        </p:tgtEl>
                                        <p:attrNameLst>
                                          <p:attrName>style.visibility</p:attrName>
                                        </p:attrNameLst>
                                      </p:cBhvr>
                                      <p:to>
                                        <p:strVal val="visible"/>
                                      </p:to>
                                    </p:set>
                                    <p:anim calcmode="lin" valueType="num">
                                      <p:cBhvr additive="base">
                                        <p:cTn id="54" dur="500" fill="hold"/>
                                        <p:tgtEl>
                                          <p:spTgt spid="174095"/>
                                        </p:tgtEl>
                                        <p:attrNameLst>
                                          <p:attrName>ppt_x</p:attrName>
                                        </p:attrNameLst>
                                      </p:cBhvr>
                                      <p:tavLst>
                                        <p:tav tm="0">
                                          <p:val>
                                            <p:strVal val="0-#ppt_w/2"/>
                                          </p:val>
                                        </p:tav>
                                        <p:tav tm="100000">
                                          <p:val>
                                            <p:strVal val="#ppt_x"/>
                                          </p:val>
                                        </p:tav>
                                      </p:tavLst>
                                    </p:anim>
                                    <p:anim calcmode="lin" valueType="num">
                                      <p:cBhvr additive="base">
                                        <p:cTn id="55" dur="500" fill="hold"/>
                                        <p:tgtEl>
                                          <p:spTgt spid="174095"/>
                                        </p:tgtEl>
                                        <p:attrNameLst>
                                          <p:attrName>ppt_y</p:attrName>
                                        </p:attrNameLst>
                                      </p:cBhvr>
                                      <p:tavLst>
                                        <p:tav tm="0">
                                          <p:val>
                                            <p:strVal val="#ppt_y"/>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174098"/>
                                        </p:tgtEl>
                                        <p:attrNameLst>
                                          <p:attrName>style.visibility</p:attrName>
                                        </p:attrNameLst>
                                      </p:cBhvr>
                                      <p:to>
                                        <p:strVal val="visible"/>
                                      </p:to>
                                    </p:set>
                                    <p:anim calcmode="lin" valueType="num">
                                      <p:cBhvr additive="base">
                                        <p:cTn id="60" dur="500" fill="hold"/>
                                        <p:tgtEl>
                                          <p:spTgt spid="174098"/>
                                        </p:tgtEl>
                                        <p:attrNameLst>
                                          <p:attrName>ppt_x</p:attrName>
                                        </p:attrNameLst>
                                      </p:cBhvr>
                                      <p:tavLst>
                                        <p:tav tm="0">
                                          <p:val>
                                            <p:strVal val="0-#ppt_w/2"/>
                                          </p:val>
                                        </p:tav>
                                        <p:tav tm="100000">
                                          <p:val>
                                            <p:strVal val="#ppt_x"/>
                                          </p:val>
                                        </p:tav>
                                      </p:tavLst>
                                    </p:anim>
                                    <p:anim calcmode="lin" valueType="num">
                                      <p:cBhvr additive="base">
                                        <p:cTn id="61" dur="500" fill="hold"/>
                                        <p:tgtEl>
                                          <p:spTgt spid="174098"/>
                                        </p:tgtEl>
                                        <p:attrNameLst>
                                          <p:attrName>ppt_y</p:attrName>
                                        </p:attrNameLst>
                                      </p:cBhvr>
                                      <p:tavLst>
                                        <p:tav tm="0">
                                          <p:val>
                                            <p:strVal val="#ppt_y"/>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174096"/>
                                        </p:tgtEl>
                                        <p:attrNameLst>
                                          <p:attrName>style.visibility</p:attrName>
                                        </p:attrNameLst>
                                      </p:cBhvr>
                                      <p:to>
                                        <p:strVal val="visible"/>
                                      </p:to>
                                    </p:set>
                                    <p:anim calcmode="lin" valueType="num">
                                      <p:cBhvr additive="base">
                                        <p:cTn id="66" dur="500" fill="hold"/>
                                        <p:tgtEl>
                                          <p:spTgt spid="174096"/>
                                        </p:tgtEl>
                                        <p:attrNameLst>
                                          <p:attrName>ppt_x</p:attrName>
                                        </p:attrNameLst>
                                      </p:cBhvr>
                                      <p:tavLst>
                                        <p:tav tm="0">
                                          <p:val>
                                            <p:strVal val="0-#ppt_w/2"/>
                                          </p:val>
                                        </p:tav>
                                        <p:tav tm="100000">
                                          <p:val>
                                            <p:strVal val="#ppt_x"/>
                                          </p:val>
                                        </p:tav>
                                      </p:tavLst>
                                    </p:anim>
                                    <p:anim calcmode="lin" valueType="num">
                                      <p:cBhvr additive="base">
                                        <p:cTn id="67" dur="500" fill="hold"/>
                                        <p:tgtEl>
                                          <p:spTgt spid="174096"/>
                                        </p:tgtEl>
                                        <p:attrNameLst>
                                          <p:attrName>ppt_y</p:attrName>
                                        </p:attrNameLst>
                                      </p:cBhvr>
                                      <p:tavLst>
                                        <p:tav tm="0">
                                          <p:val>
                                            <p:strVal val="#ppt_y"/>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174099"/>
                                        </p:tgtEl>
                                        <p:attrNameLst>
                                          <p:attrName>style.visibility</p:attrName>
                                        </p:attrNameLst>
                                      </p:cBhvr>
                                      <p:to>
                                        <p:strVal val="visible"/>
                                      </p:to>
                                    </p:set>
                                    <p:anim calcmode="lin" valueType="num">
                                      <p:cBhvr additive="base">
                                        <p:cTn id="72" dur="500" fill="hold"/>
                                        <p:tgtEl>
                                          <p:spTgt spid="174099"/>
                                        </p:tgtEl>
                                        <p:attrNameLst>
                                          <p:attrName>ppt_x</p:attrName>
                                        </p:attrNameLst>
                                      </p:cBhvr>
                                      <p:tavLst>
                                        <p:tav tm="0">
                                          <p:val>
                                            <p:strVal val="0-#ppt_w/2"/>
                                          </p:val>
                                        </p:tav>
                                        <p:tav tm="100000">
                                          <p:val>
                                            <p:strVal val="#ppt_x"/>
                                          </p:val>
                                        </p:tav>
                                      </p:tavLst>
                                    </p:anim>
                                    <p:anim calcmode="lin" valueType="num">
                                      <p:cBhvr additive="base">
                                        <p:cTn id="73" dur="500" fill="hold"/>
                                        <p:tgtEl>
                                          <p:spTgt spid="174099"/>
                                        </p:tgtEl>
                                        <p:attrNameLst>
                                          <p:attrName>ppt_y</p:attrName>
                                        </p:attrNameLst>
                                      </p:cBhvr>
                                      <p:tavLst>
                                        <p:tav tm="0">
                                          <p:val>
                                            <p:strVal val="#ppt_y"/>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 presetClass="entr" presetSubtype="8" fill="hold" grpId="0" nodeType="clickEffect">
                                  <p:stCondLst>
                                    <p:cond delay="0"/>
                                  </p:stCondLst>
                                  <p:childTnLst>
                                    <p:set>
                                      <p:cBhvr>
                                        <p:cTn id="77" dur="1" fill="hold">
                                          <p:stCondLst>
                                            <p:cond delay="0"/>
                                          </p:stCondLst>
                                        </p:cTn>
                                        <p:tgtEl>
                                          <p:spTgt spid="174102"/>
                                        </p:tgtEl>
                                        <p:attrNameLst>
                                          <p:attrName>style.visibility</p:attrName>
                                        </p:attrNameLst>
                                      </p:cBhvr>
                                      <p:to>
                                        <p:strVal val="visible"/>
                                      </p:to>
                                    </p:set>
                                    <p:anim calcmode="lin" valueType="num">
                                      <p:cBhvr additive="base">
                                        <p:cTn id="78" dur="500" fill="hold"/>
                                        <p:tgtEl>
                                          <p:spTgt spid="174102"/>
                                        </p:tgtEl>
                                        <p:attrNameLst>
                                          <p:attrName>ppt_x</p:attrName>
                                        </p:attrNameLst>
                                      </p:cBhvr>
                                      <p:tavLst>
                                        <p:tav tm="0">
                                          <p:val>
                                            <p:strVal val="0-#ppt_w/2"/>
                                          </p:val>
                                        </p:tav>
                                        <p:tav tm="100000">
                                          <p:val>
                                            <p:strVal val="#ppt_x"/>
                                          </p:val>
                                        </p:tav>
                                      </p:tavLst>
                                    </p:anim>
                                    <p:anim calcmode="lin" valueType="num">
                                      <p:cBhvr additive="base">
                                        <p:cTn id="79" dur="500" fill="hold"/>
                                        <p:tgtEl>
                                          <p:spTgt spid="174102"/>
                                        </p:tgtEl>
                                        <p:attrNameLst>
                                          <p:attrName>ppt_y</p:attrName>
                                        </p:attrNameLst>
                                      </p:cBhvr>
                                      <p:tavLst>
                                        <p:tav tm="0">
                                          <p:val>
                                            <p:strVal val="#ppt_y"/>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2" presetClass="entr" presetSubtype="8" fill="hold" grpId="0" nodeType="clickEffect">
                                  <p:stCondLst>
                                    <p:cond delay="0"/>
                                  </p:stCondLst>
                                  <p:childTnLst>
                                    <p:set>
                                      <p:cBhvr>
                                        <p:cTn id="83" dur="1" fill="hold">
                                          <p:stCondLst>
                                            <p:cond delay="0"/>
                                          </p:stCondLst>
                                        </p:cTn>
                                        <p:tgtEl>
                                          <p:spTgt spid="174101"/>
                                        </p:tgtEl>
                                        <p:attrNameLst>
                                          <p:attrName>style.visibility</p:attrName>
                                        </p:attrNameLst>
                                      </p:cBhvr>
                                      <p:to>
                                        <p:strVal val="visible"/>
                                      </p:to>
                                    </p:set>
                                    <p:anim calcmode="lin" valueType="num">
                                      <p:cBhvr additive="base">
                                        <p:cTn id="84" dur="500" fill="hold"/>
                                        <p:tgtEl>
                                          <p:spTgt spid="174101"/>
                                        </p:tgtEl>
                                        <p:attrNameLst>
                                          <p:attrName>ppt_x</p:attrName>
                                        </p:attrNameLst>
                                      </p:cBhvr>
                                      <p:tavLst>
                                        <p:tav tm="0">
                                          <p:val>
                                            <p:strVal val="0-#ppt_w/2"/>
                                          </p:val>
                                        </p:tav>
                                        <p:tav tm="100000">
                                          <p:val>
                                            <p:strVal val="#ppt_x"/>
                                          </p:val>
                                        </p:tav>
                                      </p:tavLst>
                                    </p:anim>
                                    <p:anim calcmode="lin" valueType="num">
                                      <p:cBhvr additive="base">
                                        <p:cTn id="85" dur="500" fill="hold"/>
                                        <p:tgtEl>
                                          <p:spTgt spid="174101"/>
                                        </p:tgtEl>
                                        <p:attrNameLst>
                                          <p:attrName>ppt_y</p:attrName>
                                        </p:attrNameLst>
                                      </p:cBhvr>
                                      <p:tavLst>
                                        <p:tav tm="0">
                                          <p:val>
                                            <p:strVal val="#ppt_y"/>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2" presetClass="entr" presetSubtype="8" fill="hold" grpId="0" nodeType="clickEffect">
                                  <p:stCondLst>
                                    <p:cond delay="0"/>
                                  </p:stCondLst>
                                  <p:childTnLst>
                                    <p:set>
                                      <p:cBhvr>
                                        <p:cTn id="89" dur="1" fill="hold">
                                          <p:stCondLst>
                                            <p:cond delay="0"/>
                                          </p:stCondLst>
                                        </p:cTn>
                                        <p:tgtEl>
                                          <p:spTgt spid="174103"/>
                                        </p:tgtEl>
                                        <p:attrNameLst>
                                          <p:attrName>style.visibility</p:attrName>
                                        </p:attrNameLst>
                                      </p:cBhvr>
                                      <p:to>
                                        <p:strVal val="visible"/>
                                      </p:to>
                                    </p:set>
                                    <p:anim calcmode="lin" valueType="num">
                                      <p:cBhvr additive="base">
                                        <p:cTn id="90" dur="500" fill="hold"/>
                                        <p:tgtEl>
                                          <p:spTgt spid="174103"/>
                                        </p:tgtEl>
                                        <p:attrNameLst>
                                          <p:attrName>ppt_x</p:attrName>
                                        </p:attrNameLst>
                                      </p:cBhvr>
                                      <p:tavLst>
                                        <p:tav tm="0">
                                          <p:val>
                                            <p:strVal val="0-#ppt_w/2"/>
                                          </p:val>
                                        </p:tav>
                                        <p:tav tm="100000">
                                          <p:val>
                                            <p:strVal val="#ppt_x"/>
                                          </p:val>
                                        </p:tav>
                                      </p:tavLst>
                                    </p:anim>
                                    <p:anim calcmode="lin" valueType="num">
                                      <p:cBhvr additive="base">
                                        <p:cTn id="91" dur="500" fill="hold"/>
                                        <p:tgtEl>
                                          <p:spTgt spid="174103"/>
                                        </p:tgtEl>
                                        <p:attrNameLst>
                                          <p:attrName>ppt_y</p:attrName>
                                        </p:attrNameLst>
                                      </p:cBhvr>
                                      <p:tavLst>
                                        <p:tav tm="0">
                                          <p:val>
                                            <p:strVal val="#ppt_y"/>
                                          </p:val>
                                        </p:tav>
                                        <p:tav tm="100000">
                                          <p:val>
                                            <p:strVal val="#ppt_y"/>
                                          </p:val>
                                        </p:tav>
                                      </p:tavLst>
                                    </p:anim>
                                  </p:childTnLst>
                                </p:cTn>
                              </p:par>
                            </p:childTnLst>
                          </p:cTn>
                        </p:par>
                      </p:childTnLst>
                    </p:cTn>
                  </p:par>
                  <p:par>
                    <p:cTn id="92" fill="hold" nodeType="clickPar">
                      <p:stCondLst>
                        <p:cond delay="indefinite"/>
                      </p:stCondLst>
                      <p:childTnLst>
                        <p:par>
                          <p:cTn id="93" fill="hold" nodeType="withGroup">
                            <p:stCondLst>
                              <p:cond delay="0"/>
                            </p:stCondLst>
                            <p:childTnLst>
                              <p:par>
                                <p:cTn id="94" presetID="2" presetClass="entr" presetSubtype="8" fill="hold" grpId="0" nodeType="clickEffect">
                                  <p:stCondLst>
                                    <p:cond delay="0"/>
                                  </p:stCondLst>
                                  <p:childTnLst>
                                    <p:set>
                                      <p:cBhvr>
                                        <p:cTn id="95" dur="1" fill="hold">
                                          <p:stCondLst>
                                            <p:cond delay="0"/>
                                          </p:stCondLst>
                                        </p:cTn>
                                        <p:tgtEl>
                                          <p:spTgt spid="174104"/>
                                        </p:tgtEl>
                                        <p:attrNameLst>
                                          <p:attrName>style.visibility</p:attrName>
                                        </p:attrNameLst>
                                      </p:cBhvr>
                                      <p:to>
                                        <p:strVal val="visible"/>
                                      </p:to>
                                    </p:set>
                                    <p:anim calcmode="lin" valueType="num">
                                      <p:cBhvr additive="base">
                                        <p:cTn id="96" dur="500" fill="hold"/>
                                        <p:tgtEl>
                                          <p:spTgt spid="174104"/>
                                        </p:tgtEl>
                                        <p:attrNameLst>
                                          <p:attrName>ppt_x</p:attrName>
                                        </p:attrNameLst>
                                      </p:cBhvr>
                                      <p:tavLst>
                                        <p:tav tm="0">
                                          <p:val>
                                            <p:strVal val="0-#ppt_w/2"/>
                                          </p:val>
                                        </p:tav>
                                        <p:tav tm="100000">
                                          <p:val>
                                            <p:strVal val="#ppt_x"/>
                                          </p:val>
                                        </p:tav>
                                      </p:tavLst>
                                    </p:anim>
                                    <p:anim calcmode="lin" valueType="num">
                                      <p:cBhvr additive="base">
                                        <p:cTn id="97" dur="500" fill="hold"/>
                                        <p:tgtEl>
                                          <p:spTgt spid="174104"/>
                                        </p:tgtEl>
                                        <p:attrNameLst>
                                          <p:attrName>ppt_y</p:attrName>
                                        </p:attrNameLst>
                                      </p:cBhvr>
                                      <p:tavLst>
                                        <p:tav tm="0">
                                          <p:val>
                                            <p:strVal val="#ppt_y"/>
                                          </p:val>
                                        </p:tav>
                                        <p:tav tm="100000">
                                          <p:val>
                                            <p:strVal val="#ppt_y"/>
                                          </p:val>
                                        </p:tav>
                                      </p:tavLst>
                                    </p:anim>
                                  </p:childTnLst>
                                </p:cTn>
                              </p:par>
                            </p:childTnLst>
                          </p:cTn>
                        </p:par>
                      </p:childTnLst>
                    </p:cTn>
                  </p:par>
                  <p:par>
                    <p:cTn id="98" fill="hold" nodeType="clickPar">
                      <p:stCondLst>
                        <p:cond delay="indefinite"/>
                      </p:stCondLst>
                      <p:childTnLst>
                        <p:par>
                          <p:cTn id="99" fill="hold" nodeType="withGroup">
                            <p:stCondLst>
                              <p:cond delay="0"/>
                            </p:stCondLst>
                            <p:childTnLst>
                              <p:par>
                                <p:cTn id="100" presetID="2" presetClass="entr" presetSubtype="8" fill="hold" grpId="0" nodeType="clickEffect">
                                  <p:stCondLst>
                                    <p:cond delay="0"/>
                                  </p:stCondLst>
                                  <p:childTnLst>
                                    <p:set>
                                      <p:cBhvr>
                                        <p:cTn id="101" dur="1" fill="hold">
                                          <p:stCondLst>
                                            <p:cond delay="0"/>
                                          </p:stCondLst>
                                        </p:cTn>
                                        <p:tgtEl>
                                          <p:spTgt spid="174105"/>
                                        </p:tgtEl>
                                        <p:attrNameLst>
                                          <p:attrName>style.visibility</p:attrName>
                                        </p:attrNameLst>
                                      </p:cBhvr>
                                      <p:to>
                                        <p:strVal val="visible"/>
                                      </p:to>
                                    </p:set>
                                    <p:anim calcmode="lin" valueType="num">
                                      <p:cBhvr additive="base">
                                        <p:cTn id="102" dur="500" fill="hold"/>
                                        <p:tgtEl>
                                          <p:spTgt spid="174105"/>
                                        </p:tgtEl>
                                        <p:attrNameLst>
                                          <p:attrName>ppt_x</p:attrName>
                                        </p:attrNameLst>
                                      </p:cBhvr>
                                      <p:tavLst>
                                        <p:tav tm="0">
                                          <p:val>
                                            <p:strVal val="0-#ppt_w/2"/>
                                          </p:val>
                                        </p:tav>
                                        <p:tav tm="100000">
                                          <p:val>
                                            <p:strVal val="#ppt_x"/>
                                          </p:val>
                                        </p:tav>
                                      </p:tavLst>
                                    </p:anim>
                                    <p:anim calcmode="lin" valueType="num">
                                      <p:cBhvr additive="base">
                                        <p:cTn id="103" dur="500" fill="hold"/>
                                        <p:tgtEl>
                                          <p:spTgt spid="174105"/>
                                        </p:tgtEl>
                                        <p:attrNameLst>
                                          <p:attrName>ppt_y</p:attrName>
                                        </p:attrNameLst>
                                      </p:cBhvr>
                                      <p:tavLst>
                                        <p:tav tm="0">
                                          <p:val>
                                            <p:strVal val="#ppt_y"/>
                                          </p:val>
                                        </p:tav>
                                        <p:tav tm="100000">
                                          <p:val>
                                            <p:strVal val="#ppt_y"/>
                                          </p:val>
                                        </p:tav>
                                      </p:tavLst>
                                    </p:anim>
                                  </p:childTnLst>
                                </p:cTn>
                              </p:par>
                            </p:childTnLst>
                          </p:cTn>
                        </p:par>
                      </p:childTnLst>
                    </p:cTn>
                  </p:par>
                  <p:par>
                    <p:cTn id="104" fill="hold" nodeType="clickPar">
                      <p:stCondLst>
                        <p:cond delay="indefinite"/>
                      </p:stCondLst>
                      <p:childTnLst>
                        <p:par>
                          <p:cTn id="105" fill="hold" nodeType="withGroup">
                            <p:stCondLst>
                              <p:cond delay="0"/>
                            </p:stCondLst>
                            <p:childTnLst>
                              <p:par>
                                <p:cTn id="106" presetID="2" presetClass="entr" presetSubtype="8" fill="hold" grpId="0" nodeType="clickEffect">
                                  <p:stCondLst>
                                    <p:cond delay="0"/>
                                  </p:stCondLst>
                                  <p:childTnLst>
                                    <p:set>
                                      <p:cBhvr>
                                        <p:cTn id="107" dur="1" fill="hold">
                                          <p:stCondLst>
                                            <p:cond delay="0"/>
                                          </p:stCondLst>
                                        </p:cTn>
                                        <p:tgtEl>
                                          <p:spTgt spid="174108"/>
                                        </p:tgtEl>
                                        <p:attrNameLst>
                                          <p:attrName>style.visibility</p:attrName>
                                        </p:attrNameLst>
                                      </p:cBhvr>
                                      <p:to>
                                        <p:strVal val="visible"/>
                                      </p:to>
                                    </p:set>
                                    <p:anim calcmode="lin" valueType="num">
                                      <p:cBhvr additive="base">
                                        <p:cTn id="108" dur="500" fill="hold"/>
                                        <p:tgtEl>
                                          <p:spTgt spid="174108"/>
                                        </p:tgtEl>
                                        <p:attrNameLst>
                                          <p:attrName>ppt_x</p:attrName>
                                        </p:attrNameLst>
                                      </p:cBhvr>
                                      <p:tavLst>
                                        <p:tav tm="0">
                                          <p:val>
                                            <p:strVal val="0-#ppt_w/2"/>
                                          </p:val>
                                        </p:tav>
                                        <p:tav tm="100000">
                                          <p:val>
                                            <p:strVal val="#ppt_x"/>
                                          </p:val>
                                        </p:tav>
                                      </p:tavLst>
                                    </p:anim>
                                    <p:anim calcmode="lin" valueType="num">
                                      <p:cBhvr additive="base">
                                        <p:cTn id="109" dur="500" fill="hold"/>
                                        <p:tgtEl>
                                          <p:spTgt spid="174108"/>
                                        </p:tgtEl>
                                        <p:attrNameLst>
                                          <p:attrName>ppt_y</p:attrName>
                                        </p:attrNameLst>
                                      </p:cBhvr>
                                      <p:tavLst>
                                        <p:tav tm="0">
                                          <p:val>
                                            <p:strVal val="#ppt_y"/>
                                          </p:val>
                                        </p:tav>
                                        <p:tav tm="100000">
                                          <p:val>
                                            <p:strVal val="#ppt_y"/>
                                          </p:val>
                                        </p:tav>
                                      </p:tavLst>
                                    </p:anim>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 presetClass="entr" presetSubtype="8" fill="hold" grpId="0" nodeType="clickEffect">
                                  <p:stCondLst>
                                    <p:cond delay="0"/>
                                  </p:stCondLst>
                                  <p:childTnLst>
                                    <p:set>
                                      <p:cBhvr>
                                        <p:cTn id="113" dur="1" fill="hold">
                                          <p:stCondLst>
                                            <p:cond delay="0"/>
                                          </p:stCondLst>
                                        </p:cTn>
                                        <p:tgtEl>
                                          <p:spTgt spid="174109"/>
                                        </p:tgtEl>
                                        <p:attrNameLst>
                                          <p:attrName>style.visibility</p:attrName>
                                        </p:attrNameLst>
                                      </p:cBhvr>
                                      <p:to>
                                        <p:strVal val="visible"/>
                                      </p:to>
                                    </p:set>
                                    <p:anim calcmode="lin" valueType="num">
                                      <p:cBhvr additive="base">
                                        <p:cTn id="114" dur="500" fill="hold"/>
                                        <p:tgtEl>
                                          <p:spTgt spid="174109"/>
                                        </p:tgtEl>
                                        <p:attrNameLst>
                                          <p:attrName>ppt_x</p:attrName>
                                        </p:attrNameLst>
                                      </p:cBhvr>
                                      <p:tavLst>
                                        <p:tav tm="0">
                                          <p:val>
                                            <p:strVal val="0-#ppt_w/2"/>
                                          </p:val>
                                        </p:tav>
                                        <p:tav tm="100000">
                                          <p:val>
                                            <p:strVal val="#ppt_x"/>
                                          </p:val>
                                        </p:tav>
                                      </p:tavLst>
                                    </p:anim>
                                    <p:anim calcmode="lin" valueType="num">
                                      <p:cBhvr additive="base">
                                        <p:cTn id="115" dur="500" fill="hold"/>
                                        <p:tgtEl>
                                          <p:spTgt spid="174109"/>
                                        </p:tgtEl>
                                        <p:attrNameLst>
                                          <p:attrName>ppt_y</p:attrName>
                                        </p:attrNameLst>
                                      </p:cBhvr>
                                      <p:tavLst>
                                        <p:tav tm="0">
                                          <p:val>
                                            <p:strVal val="#ppt_y"/>
                                          </p:val>
                                        </p:tav>
                                        <p:tav tm="100000">
                                          <p:val>
                                            <p:strVal val="#ppt_y"/>
                                          </p:val>
                                        </p:tav>
                                      </p:tavLst>
                                    </p:anim>
                                  </p:childTnLst>
                                </p:cTn>
                              </p:par>
                            </p:childTnLst>
                          </p:cTn>
                        </p:par>
                      </p:childTnLst>
                    </p:cTn>
                  </p:par>
                  <p:par>
                    <p:cTn id="116" fill="hold" nodeType="clickPar">
                      <p:stCondLst>
                        <p:cond delay="indefinite"/>
                      </p:stCondLst>
                      <p:childTnLst>
                        <p:par>
                          <p:cTn id="117" fill="hold" nodeType="withGroup">
                            <p:stCondLst>
                              <p:cond delay="0"/>
                            </p:stCondLst>
                            <p:childTnLst>
                              <p:par>
                                <p:cTn id="118" presetID="2" presetClass="entr" presetSubtype="8" fill="hold" grpId="0" nodeType="clickEffect">
                                  <p:stCondLst>
                                    <p:cond delay="0"/>
                                  </p:stCondLst>
                                  <p:childTnLst>
                                    <p:set>
                                      <p:cBhvr>
                                        <p:cTn id="119" dur="1" fill="hold">
                                          <p:stCondLst>
                                            <p:cond delay="0"/>
                                          </p:stCondLst>
                                        </p:cTn>
                                        <p:tgtEl>
                                          <p:spTgt spid="174107"/>
                                        </p:tgtEl>
                                        <p:attrNameLst>
                                          <p:attrName>style.visibility</p:attrName>
                                        </p:attrNameLst>
                                      </p:cBhvr>
                                      <p:to>
                                        <p:strVal val="visible"/>
                                      </p:to>
                                    </p:set>
                                    <p:anim calcmode="lin" valueType="num">
                                      <p:cBhvr additive="base">
                                        <p:cTn id="120" dur="500" fill="hold"/>
                                        <p:tgtEl>
                                          <p:spTgt spid="174107"/>
                                        </p:tgtEl>
                                        <p:attrNameLst>
                                          <p:attrName>ppt_x</p:attrName>
                                        </p:attrNameLst>
                                      </p:cBhvr>
                                      <p:tavLst>
                                        <p:tav tm="0">
                                          <p:val>
                                            <p:strVal val="0-#ppt_w/2"/>
                                          </p:val>
                                        </p:tav>
                                        <p:tav tm="100000">
                                          <p:val>
                                            <p:strVal val="#ppt_x"/>
                                          </p:val>
                                        </p:tav>
                                      </p:tavLst>
                                    </p:anim>
                                    <p:anim calcmode="lin" valueType="num">
                                      <p:cBhvr additive="base">
                                        <p:cTn id="121" dur="500" fill="hold"/>
                                        <p:tgtEl>
                                          <p:spTgt spid="174107"/>
                                        </p:tgtEl>
                                        <p:attrNameLst>
                                          <p:attrName>ppt_y</p:attrName>
                                        </p:attrNameLst>
                                      </p:cBhvr>
                                      <p:tavLst>
                                        <p:tav tm="0">
                                          <p:val>
                                            <p:strVal val="#ppt_y"/>
                                          </p:val>
                                        </p:tav>
                                        <p:tav tm="100000">
                                          <p:val>
                                            <p:strVal val="#ppt_y"/>
                                          </p:val>
                                        </p:tav>
                                      </p:tavLst>
                                    </p:anim>
                                  </p:childTnLst>
                                </p:cTn>
                              </p:par>
                            </p:childTnLst>
                          </p:cTn>
                        </p:par>
                      </p:childTnLst>
                    </p:cTn>
                  </p:par>
                  <p:par>
                    <p:cTn id="122" fill="hold" nodeType="clickPar">
                      <p:stCondLst>
                        <p:cond delay="indefinite"/>
                      </p:stCondLst>
                      <p:childTnLst>
                        <p:par>
                          <p:cTn id="123" fill="hold" nodeType="withGroup">
                            <p:stCondLst>
                              <p:cond delay="0"/>
                            </p:stCondLst>
                            <p:childTnLst>
                              <p:par>
                                <p:cTn id="124" presetID="23" presetClass="entr" presetSubtype="16" fill="hold" grpId="0" nodeType="clickEffect">
                                  <p:stCondLst>
                                    <p:cond delay="0"/>
                                  </p:stCondLst>
                                  <p:childTnLst>
                                    <p:set>
                                      <p:cBhvr>
                                        <p:cTn id="125" dur="1" fill="hold">
                                          <p:stCondLst>
                                            <p:cond delay="0"/>
                                          </p:stCondLst>
                                        </p:cTn>
                                        <p:tgtEl>
                                          <p:spTgt spid="174110"/>
                                        </p:tgtEl>
                                        <p:attrNameLst>
                                          <p:attrName>style.visibility</p:attrName>
                                        </p:attrNameLst>
                                      </p:cBhvr>
                                      <p:to>
                                        <p:strVal val="visible"/>
                                      </p:to>
                                    </p:set>
                                    <p:anim calcmode="lin" valueType="num">
                                      <p:cBhvr>
                                        <p:cTn id="126" dur="500" fill="hold"/>
                                        <p:tgtEl>
                                          <p:spTgt spid="174110"/>
                                        </p:tgtEl>
                                        <p:attrNameLst>
                                          <p:attrName>ppt_w</p:attrName>
                                        </p:attrNameLst>
                                      </p:cBhvr>
                                      <p:tavLst>
                                        <p:tav tm="0">
                                          <p:val>
                                            <p:fltVal val="0"/>
                                          </p:val>
                                        </p:tav>
                                        <p:tav tm="100000">
                                          <p:val>
                                            <p:strVal val="#ppt_w"/>
                                          </p:val>
                                        </p:tav>
                                      </p:tavLst>
                                    </p:anim>
                                    <p:anim calcmode="lin" valueType="num">
                                      <p:cBhvr>
                                        <p:cTn id="127" dur="500" fill="hold"/>
                                        <p:tgtEl>
                                          <p:spTgt spid="1741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2" grpId="0" animBg="1" autoUpdateAnimBg="0"/>
      <p:bldP spid="174085" grpId="0" animBg="1" autoUpdateAnimBg="0"/>
      <p:bldP spid="174089" grpId="0" animBg="1" autoUpdateAnimBg="0"/>
      <p:bldP spid="174090" grpId="0" animBg="1" autoUpdateAnimBg="0"/>
      <p:bldP spid="174091" grpId="0" animBg="1"/>
      <p:bldP spid="174092" grpId="0" animBg="1" autoUpdateAnimBg="0"/>
      <p:bldP spid="174095" grpId="0" animBg="1"/>
      <p:bldP spid="174096" grpId="0" animBg="1" autoUpdateAnimBg="0"/>
      <p:bldP spid="174098" grpId="0" animBg="1"/>
      <p:bldP spid="174099" grpId="0" animBg="1" autoUpdateAnimBg="0"/>
      <p:bldP spid="174101" grpId="0" animBg="1" autoUpdateAnimBg="0"/>
      <p:bldP spid="174102" grpId="0" animBg="1"/>
      <p:bldP spid="174103" grpId="0" animBg="1"/>
      <p:bldP spid="174104" grpId="0" animBg="1" autoUpdateAnimBg="0"/>
      <p:bldP spid="174105" grpId="0" animBg="1" autoUpdateAnimBg="0"/>
      <p:bldP spid="174107" grpId="0" animBg="1"/>
      <p:bldP spid="174108" grpId="0" animBg="1"/>
      <p:bldP spid="174109" grpId="0" animBg="1"/>
      <p:bldP spid="174110" grpId="0" animBg="1" autoUpdateAnimBg="0"/>
      <p:bldP spid="174111" grpId="0" animBg="1"/>
      <p:bldP spid="174112" grpId="0" animBg="1"/>
    </p:bld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152400" y="76200"/>
            <a:ext cx="1600200" cy="3810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175107" name="Rectangle 3"/>
          <p:cNvSpPr>
            <a:spLocks noChangeArrowheads="1"/>
          </p:cNvSpPr>
          <p:nvPr/>
        </p:nvSpPr>
        <p:spPr bwMode="auto">
          <a:xfrm>
            <a:off x="152400" y="533400"/>
            <a:ext cx="8915400" cy="2819400"/>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en-US" altLang="en-US" sz="2000" u="none">
                <a:latin typeface="Tahoma" panose="020B0604030504040204" pitchFamily="34" charset="0"/>
              </a:rPr>
              <a:t>PT XYZ adalah WP badan yang melakukan kegiatan usaha perdagangan barang-barang elektronik, menyampaikan SPT PPh badan Tahun 2008 (tahun takwim) pada tgl 30 April 2009, dengan perincian sbb:</a:t>
            </a:r>
          </a:p>
          <a:p>
            <a:pPr algn="l">
              <a:lnSpc>
                <a:spcPct val="80000"/>
              </a:lnSpc>
              <a:spcBef>
                <a:spcPct val="50000"/>
              </a:spcBef>
            </a:pPr>
            <a:r>
              <a:rPr lang="en-US" altLang="en-US" sz="2000" u="none">
                <a:latin typeface="Tahoma" panose="020B0604030504040204" pitchFamily="34" charset="0"/>
              </a:rPr>
              <a:t>Penghasilan Neto					Rp1.000.000.000,00</a:t>
            </a:r>
          </a:p>
          <a:p>
            <a:pPr algn="l">
              <a:lnSpc>
                <a:spcPct val="80000"/>
              </a:lnSpc>
              <a:spcBef>
                <a:spcPct val="50000"/>
              </a:spcBef>
            </a:pPr>
            <a:r>
              <a:rPr lang="en-US" altLang="en-US" sz="2000" u="none">
                <a:latin typeface="Tahoma" panose="020B0604030504040204" pitchFamily="34" charset="0"/>
              </a:rPr>
              <a:t>PPh terutang						Rp   282.500.000,00</a:t>
            </a:r>
          </a:p>
          <a:p>
            <a:pPr algn="l">
              <a:lnSpc>
                <a:spcPct val="80000"/>
              </a:lnSpc>
              <a:spcBef>
                <a:spcPct val="50000"/>
              </a:spcBef>
            </a:pPr>
            <a:r>
              <a:rPr lang="en-US" altLang="en-US" sz="2000" u="none">
                <a:latin typeface="Tahoma" panose="020B0604030504040204" pitchFamily="34" charset="0"/>
              </a:rPr>
              <a:t>Kredit Pajak						</a:t>
            </a:r>
            <a:r>
              <a:rPr lang="en-US" altLang="en-US" sz="2000">
                <a:latin typeface="Tahoma" panose="020B0604030504040204" pitchFamily="34" charset="0"/>
              </a:rPr>
              <a:t>Rp   202.500.000,00</a:t>
            </a:r>
          </a:p>
          <a:p>
            <a:pPr algn="l">
              <a:lnSpc>
                <a:spcPct val="80000"/>
              </a:lnSpc>
              <a:spcBef>
                <a:spcPct val="50000"/>
              </a:spcBef>
            </a:pPr>
            <a:r>
              <a:rPr lang="en-US" altLang="en-US" sz="2000" u="none">
                <a:latin typeface="Tahoma" panose="020B0604030504040204" pitchFamily="34" charset="0"/>
              </a:rPr>
              <a:t>Pajak yang kurang dibayar				Rp     80.000.000,00</a:t>
            </a:r>
          </a:p>
          <a:p>
            <a:pPr algn="l">
              <a:lnSpc>
                <a:spcPct val="80000"/>
              </a:lnSpc>
              <a:spcBef>
                <a:spcPct val="50000"/>
              </a:spcBef>
            </a:pPr>
            <a:r>
              <a:rPr lang="en-US" altLang="en-US" sz="2000" u="none">
                <a:latin typeface="Tahoma" panose="020B0604030504040204" pitchFamily="34" charset="0"/>
              </a:rPr>
              <a:t>Kekurangan (PPh Pasal 29) tersebut dibayar tgl 29 April 2009.</a:t>
            </a:r>
          </a:p>
        </p:txBody>
      </p:sp>
      <p:sp>
        <p:nvSpPr>
          <p:cNvPr id="175108" name="Rectangle 4"/>
          <p:cNvSpPr>
            <a:spLocks noChangeArrowheads="1"/>
          </p:cNvSpPr>
          <p:nvPr/>
        </p:nvSpPr>
        <p:spPr bwMode="auto">
          <a:xfrm>
            <a:off x="228600" y="3470275"/>
            <a:ext cx="8763000" cy="1025525"/>
          </a:xfrm>
          <a:prstGeom prst="rect">
            <a:avLst/>
          </a:prstGeom>
          <a:solidFill>
            <a:schemeClr val="bg1"/>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Apabila berdasarkan hasil pemeriksaan ternyata Penghasilan Neto seharusnya adalah Rp1.100.000.000,00 sehingga PPh terutang seharusnya adalah Rp312.500.000,00.</a:t>
            </a:r>
          </a:p>
        </p:txBody>
      </p:sp>
      <p:sp>
        <p:nvSpPr>
          <p:cNvPr id="175109" name="AutoShape 5"/>
          <p:cNvSpPr>
            <a:spLocks noChangeArrowheads="1"/>
          </p:cNvSpPr>
          <p:nvPr/>
        </p:nvSpPr>
        <p:spPr bwMode="auto">
          <a:xfrm>
            <a:off x="152400" y="441960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5110" name="Rectangle 6"/>
          <p:cNvSpPr>
            <a:spLocks noChangeArrowheads="1"/>
          </p:cNvSpPr>
          <p:nvPr/>
        </p:nvSpPr>
        <p:spPr bwMode="auto">
          <a:xfrm>
            <a:off x="152400" y="4699000"/>
            <a:ext cx="1600200" cy="19304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DJP menerbitkan SKPKB tanggal 10 Oktober 2009</a:t>
            </a:r>
          </a:p>
        </p:txBody>
      </p:sp>
      <p:sp>
        <p:nvSpPr>
          <p:cNvPr id="175113" name="Rectangle 9"/>
          <p:cNvSpPr>
            <a:spLocks noChangeArrowheads="1"/>
          </p:cNvSpPr>
          <p:nvPr/>
        </p:nvSpPr>
        <p:spPr bwMode="auto">
          <a:xfrm>
            <a:off x="1905000" y="4546600"/>
            <a:ext cx="7162800" cy="2235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u="none">
                <a:solidFill>
                  <a:srgbClr val="000099"/>
                </a:solidFill>
                <a:latin typeface="Tahoma" panose="020B0604030504040204" pitchFamily="34" charset="0"/>
              </a:rPr>
              <a:t>Jumlah Pokok Pajak			Rp312.500.000,00</a:t>
            </a:r>
          </a:p>
          <a:p>
            <a:pPr algn="l">
              <a:spcBef>
                <a:spcPct val="50000"/>
              </a:spcBef>
            </a:pPr>
            <a:r>
              <a:rPr lang="en-US" altLang="en-US" sz="2000" u="none">
                <a:solidFill>
                  <a:srgbClr val="000099"/>
                </a:solidFill>
                <a:latin typeface="Tahoma" panose="020B0604030504040204" pitchFamily="34" charset="0"/>
              </a:rPr>
              <a:t>Jumlah Kredit Pajak			</a:t>
            </a:r>
            <a:r>
              <a:rPr lang="en-US" altLang="en-US" sz="2000">
                <a:solidFill>
                  <a:srgbClr val="000099"/>
                </a:solidFill>
                <a:latin typeface="Tahoma" panose="020B0604030504040204" pitchFamily="34" charset="0"/>
              </a:rPr>
              <a:t>Rp282.500.000,00</a:t>
            </a:r>
          </a:p>
          <a:p>
            <a:pPr algn="l">
              <a:spcBef>
                <a:spcPct val="50000"/>
              </a:spcBef>
            </a:pPr>
            <a:r>
              <a:rPr lang="en-US" altLang="en-US" sz="2000" u="none">
                <a:solidFill>
                  <a:srgbClr val="000099"/>
                </a:solidFill>
                <a:latin typeface="Tahoma" panose="020B0604030504040204" pitchFamily="34" charset="0"/>
              </a:rPr>
              <a:t>Jumlah Kekurangan Pokok Pajak		Rp  30.000.000,00</a:t>
            </a:r>
          </a:p>
          <a:p>
            <a:pPr algn="l">
              <a:spcBef>
                <a:spcPct val="50000"/>
              </a:spcBef>
            </a:pPr>
            <a:r>
              <a:rPr lang="en-US" altLang="en-US" sz="2000" u="none">
                <a:solidFill>
                  <a:srgbClr val="000099"/>
                </a:solidFill>
                <a:latin typeface="Tahoma" panose="020B0604030504040204" pitchFamily="34" charset="0"/>
              </a:rPr>
              <a:t>Sanksi administrasi (bunga 10 bulan)	</a:t>
            </a:r>
            <a:r>
              <a:rPr lang="en-US" altLang="en-US" sz="2000">
                <a:solidFill>
                  <a:srgbClr val="000099"/>
                </a:solidFill>
                <a:latin typeface="Tahoma" panose="020B0604030504040204" pitchFamily="34" charset="0"/>
              </a:rPr>
              <a:t>Rp    6.000.000,00</a:t>
            </a:r>
          </a:p>
          <a:p>
            <a:pPr algn="l">
              <a:spcBef>
                <a:spcPct val="50000"/>
              </a:spcBef>
            </a:pPr>
            <a:r>
              <a:rPr lang="en-US" altLang="en-US" sz="2000" u="none">
                <a:solidFill>
                  <a:srgbClr val="000099"/>
                </a:solidFill>
                <a:latin typeface="Tahoma" panose="020B0604030504040204" pitchFamily="34" charset="0"/>
              </a:rPr>
              <a:t>Jumlah pajak yang masih harus dibayar	Rp  36.000.000,00</a:t>
            </a:r>
          </a:p>
        </p:txBody>
      </p:sp>
      <p:sp>
        <p:nvSpPr>
          <p:cNvPr id="175114" name="AutoShape 10"/>
          <p:cNvSpPr>
            <a:spLocks noChangeArrowheads="1"/>
          </p:cNvSpPr>
          <p:nvPr/>
        </p:nvSpPr>
        <p:spPr bwMode="auto">
          <a:xfrm>
            <a:off x="1219200" y="6400800"/>
            <a:ext cx="762000" cy="381000"/>
          </a:xfrm>
          <a:prstGeom prst="rightArrow">
            <a:avLst>
              <a:gd name="adj1" fmla="val 50000"/>
              <a:gd name="adj2"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5106"/>
                                        </p:tgtEl>
                                        <p:attrNameLst>
                                          <p:attrName>style.visibility</p:attrName>
                                        </p:attrNameLst>
                                      </p:cBhvr>
                                      <p:to>
                                        <p:strVal val="visible"/>
                                      </p:to>
                                    </p:set>
                                    <p:anim calcmode="lin" valueType="num">
                                      <p:cBhvr additive="base">
                                        <p:cTn id="7" dur="500" fill="hold"/>
                                        <p:tgtEl>
                                          <p:spTgt spid="175106"/>
                                        </p:tgtEl>
                                        <p:attrNameLst>
                                          <p:attrName>ppt_x</p:attrName>
                                        </p:attrNameLst>
                                      </p:cBhvr>
                                      <p:tavLst>
                                        <p:tav tm="0">
                                          <p:val>
                                            <p:strVal val="0-#ppt_w/2"/>
                                          </p:val>
                                        </p:tav>
                                        <p:tav tm="100000">
                                          <p:val>
                                            <p:strVal val="#ppt_x"/>
                                          </p:val>
                                        </p:tav>
                                      </p:tavLst>
                                    </p:anim>
                                    <p:anim calcmode="lin" valueType="num">
                                      <p:cBhvr additive="base">
                                        <p:cTn id="8" dur="500" fill="hold"/>
                                        <p:tgtEl>
                                          <p:spTgt spid="17510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5107"/>
                                        </p:tgtEl>
                                        <p:attrNameLst>
                                          <p:attrName>style.visibility</p:attrName>
                                        </p:attrNameLst>
                                      </p:cBhvr>
                                      <p:to>
                                        <p:strVal val="visible"/>
                                      </p:to>
                                    </p:set>
                                    <p:anim calcmode="lin" valueType="num">
                                      <p:cBhvr additive="base">
                                        <p:cTn id="13" dur="500" fill="hold"/>
                                        <p:tgtEl>
                                          <p:spTgt spid="175107"/>
                                        </p:tgtEl>
                                        <p:attrNameLst>
                                          <p:attrName>ppt_x</p:attrName>
                                        </p:attrNameLst>
                                      </p:cBhvr>
                                      <p:tavLst>
                                        <p:tav tm="0">
                                          <p:val>
                                            <p:strVal val="0-#ppt_w/2"/>
                                          </p:val>
                                        </p:tav>
                                        <p:tav tm="100000">
                                          <p:val>
                                            <p:strVal val="#ppt_x"/>
                                          </p:val>
                                        </p:tav>
                                      </p:tavLst>
                                    </p:anim>
                                    <p:anim calcmode="lin" valueType="num">
                                      <p:cBhvr additive="base">
                                        <p:cTn id="14" dur="500" fill="hold"/>
                                        <p:tgtEl>
                                          <p:spTgt spid="17510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5108"/>
                                        </p:tgtEl>
                                        <p:attrNameLst>
                                          <p:attrName>style.visibility</p:attrName>
                                        </p:attrNameLst>
                                      </p:cBhvr>
                                      <p:to>
                                        <p:strVal val="visible"/>
                                      </p:to>
                                    </p:set>
                                    <p:anim calcmode="lin" valueType="num">
                                      <p:cBhvr additive="base">
                                        <p:cTn id="19" dur="500" fill="hold"/>
                                        <p:tgtEl>
                                          <p:spTgt spid="175108"/>
                                        </p:tgtEl>
                                        <p:attrNameLst>
                                          <p:attrName>ppt_x</p:attrName>
                                        </p:attrNameLst>
                                      </p:cBhvr>
                                      <p:tavLst>
                                        <p:tav tm="0">
                                          <p:val>
                                            <p:strVal val="0-#ppt_w/2"/>
                                          </p:val>
                                        </p:tav>
                                        <p:tav tm="100000">
                                          <p:val>
                                            <p:strVal val="#ppt_x"/>
                                          </p:val>
                                        </p:tav>
                                      </p:tavLst>
                                    </p:anim>
                                    <p:anim calcmode="lin" valueType="num">
                                      <p:cBhvr additive="base">
                                        <p:cTn id="20" dur="500" fill="hold"/>
                                        <p:tgtEl>
                                          <p:spTgt spid="17510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5109"/>
                                        </p:tgtEl>
                                        <p:attrNameLst>
                                          <p:attrName>style.visibility</p:attrName>
                                        </p:attrNameLst>
                                      </p:cBhvr>
                                      <p:to>
                                        <p:strVal val="visible"/>
                                      </p:to>
                                    </p:set>
                                    <p:anim calcmode="lin" valueType="num">
                                      <p:cBhvr additive="base">
                                        <p:cTn id="25" dur="500" fill="hold"/>
                                        <p:tgtEl>
                                          <p:spTgt spid="175109"/>
                                        </p:tgtEl>
                                        <p:attrNameLst>
                                          <p:attrName>ppt_x</p:attrName>
                                        </p:attrNameLst>
                                      </p:cBhvr>
                                      <p:tavLst>
                                        <p:tav tm="0">
                                          <p:val>
                                            <p:strVal val="0-#ppt_w/2"/>
                                          </p:val>
                                        </p:tav>
                                        <p:tav tm="100000">
                                          <p:val>
                                            <p:strVal val="#ppt_x"/>
                                          </p:val>
                                        </p:tav>
                                      </p:tavLst>
                                    </p:anim>
                                    <p:anim calcmode="lin" valueType="num">
                                      <p:cBhvr additive="base">
                                        <p:cTn id="26" dur="500" fill="hold"/>
                                        <p:tgtEl>
                                          <p:spTgt spid="17510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5110"/>
                                        </p:tgtEl>
                                        <p:attrNameLst>
                                          <p:attrName>style.visibility</p:attrName>
                                        </p:attrNameLst>
                                      </p:cBhvr>
                                      <p:to>
                                        <p:strVal val="visible"/>
                                      </p:to>
                                    </p:set>
                                    <p:anim calcmode="lin" valueType="num">
                                      <p:cBhvr additive="base">
                                        <p:cTn id="31" dur="500" fill="hold"/>
                                        <p:tgtEl>
                                          <p:spTgt spid="175110"/>
                                        </p:tgtEl>
                                        <p:attrNameLst>
                                          <p:attrName>ppt_x</p:attrName>
                                        </p:attrNameLst>
                                      </p:cBhvr>
                                      <p:tavLst>
                                        <p:tav tm="0">
                                          <p:val>
                                            <p:strVal val="0-#ppt_w/2"/>
                                          </p:val>
                                        </p:tav>
                                        <p:tav tm="100000">
                                          <p:val>
                                            <p:strVal val="#ppt_x"/>
                                          </p:val>
                                        </p:tav>
                                      </p:tavLst>
                                    </p:anim>
                                    <p:anim calcmode="lin" valueType="num">
                                      <p:cBhvr additive="base">
                                        <p:cTn id="32" dur="500" fill="hold"/>
                                        <p:tgtEl>
                                          <p:spTgt spid="175110"/>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5114"/>
                                        </p:tgtEl>
                                        <p:attrNameLst>
                                          <p:attrName>style.visibility</p:attrName>
                                        </p:attrNameLst>
                                      </p:cBhvr>
                                      <p:to>
                                        <p:strVal val="visible"/>
                                      </p:to>
                                    </p:set>
                                    <p:anim calcmode="lin" valueType="num">
                                      <p:cBhvr additive="base">
                                        <p:cTn id="37" dur="500" fill="hold"/>
                                        <p:tgtEl>
                                          <p:spTgt spid="175114"/>
                                        </p:tgtEl>
                                        <p:attrNameLst>
                                          <p:attrName>ppt_x</p:attrName>
                                        </p:attrNameLst>
                                      </p:cBhvr>
                                      <p:tavLst>
                                        <p:tav tm="0">
                                          <p:val>
                                            <p:strVal val="0-#ppt_w/2"/>
                                          </p:val>
                                        </p:tav>
                                        <p:tav tm="100000">
                                          <p:val>
                                            <p:strVal val="#ppt_x"/>
                                          </p:val>
                                        </p:tav>
                                      </p:tavLst>
                                    </p:anim>
                                    <p:anim calcmode="lin" valueType="num">
                                      <p:cBhvr additive="base">
                                        <p:cTn id="38" dur="500" fill="hold"/>
                                        <p:tgtEl>
                                          <p:spTgt spid="17511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5113"/>
                                        </p:tgtEl>
                                        <p:attrNameLst>
                                          <p:attrName>style.visibility</p:attrName>
                                        </p:attrNameLst>
                                      </p:cBhvr>
                                      <p:to>
                                        <p:strVal val="visible"/>
                                      </p:to>
                                    </p:set>
                                    <p:anim calcmode="lin" valueType="num">
                                      <p:cBhvr additive="base">
                                        <p:cTn id="43" dur="500" fill="hold"/>
                                        <p:tgtEl>
                                          <p:spTgt spid="175113"/>
                                        </p:tgtEl>
                                        <p:attrNameLst>
                                          <p:attrName>ppt_x</p:attrName>
                                        </p:attrNameLst>
                                      </p:cBhvr>
                                      <p:tavLst>
                                        <p:tav tm="0">
                                          <p:val>
                                            <p:strVal val="0-#ppt_w/2"/>
                                          </p:val>
                                        </p:tav>
                                        <p:tav tm="100000">
                                          <p:val>
                                            <p:strVal val="#ppt_x"/>
                                          </p:val>
                                        </p:tav>
                                      </p:tavLst>
                                    </p:anim>
                                    <p:anim calcmode="lin" valueType="num">
                                      <p:cBhvr additive="base">
                                        <p:cTn id="44" dur="500" fill="hold"/>
                                        <p:tgtEl>
                                          <p:spTgt spid="1751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animBg="1" autoUpdateAnimBg="0"/>
      <p:bldP spid="175107" grpId="0" animBg="1" autoUpdateAnimBg="0"/>
      <p:bldP spid="175108" grpId="0" animBg="1" autoUpdateAnimBg="0"/>
      <p:bldP spid="175109" grpId="0" animBg="1"/>
      <p:bldP spid="175110" grpId="0" animBg="1" autoUpdateAnimBg="0"/>
      <p:bldP spid="175113" grpId="0" animBg="1" autoUpdateAnimBg="0"/>
      <p:bldP spid="175114" grpId="0" animBg="1"/>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1600200" y="76200"/>
            <a:ext cx="4724400" cy="457200"/>
          </a:xfrm>
          <a:solidFill>
            <a:srgbClr val="FFFFCC"/>
          </a:solidFill>
          <a:ln w="38100">
            <a:solidFill>
              <a:srgbClr val="0033CC"/>
            </a:solidFill>
            <a:miter lim="800000"/>
            <a:headEnd/>
            <a:tailEnd/>
          </a:ln>
        </p:spPr>
        <p:txBody>
          <a:bodyPr/>
          <a:lstStyle/>
          <a:p>
            <a:r>
              <a:rPr lang="en-US" altLang="en-US" sz="3200" b="1">
                <a:solidFill>
                  <a:schemeClr val="tx1"/>
                </a:solidFill>
                <a:latin typeface="Lucida Console" panose="020B0609040504020204" pitchFamily="49" charset="0"/>
              </a:rPr>
              <a:t>PENERBITAN SKPKB</a:t>
            </a:r>
          </a:p>
        </p:txBody>
      </p:sp>
      <p:sp>
        <p:nvSpPr>
          <p:cNvPr id="176134" name="Rectangle 6"/>
          <p:cNvSpPr>
            <a:spLocks noChangeArrowheads="1"/>
          </p:cNvSpPr>
          <p:nvPr/>
        </p:nvSpPr>
        <p:spPr bwMode="auto">
          <a:xfrm>
            <a:off x="228600" y="762000"/>
            <a:ext cx="8686800" cy="13208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apabila Surat Pemberitahuan tidak disampaikan dalam jangka waktu sebagaimana dimaksud dalam Pasal 3 ayat (3) dan setelah ditegur secara tertulis tidak disampaikan pada waktunya sebagaimana ditentukan dalam Surat Teguran;</a:t>
            </a:r>
          </a:p>
        </p:txBody>
      </p:sp>
      <p:sp>
        <p:nvSpPr>
          <p:cNvPr id="176137" name="Rectangle 9"/>
          <p:cNvSpPr>
            <a:spLocks noChangeArrowheads="1"/>
          </p:cNvSpPr>
          <p:nvPr/>
        </p:nvSpPr>
        <p:spPr bwMode="auto">
          <a:xfrm>
            <a:off x="6553200" y="76200"/>
            <a:ext cx="2438400" cy="6096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13 (1) huruf b </a:t>
            </a:r>
          </a:p>
          <a:p>
            <a:r>
              <a:rPr lang="en-US" altLang="en-US" sz="2000" u="none">
                <a:latin typeface="Tahoma" panose="020B0604030504040204" pitchFamily="34" charset="0"/>
              </a:rPr>
              <a:t>UU KUP</a:t>
            </a:r>
          </a:p>
        </p:txBody>
      </p:sp>
      <p:sp>
        <p:nvSpPr>
          <p:cNvPr id="176138" name="AutoShape 10"/>
          <p:cNvSpPr>
            <a:spLocks noChangeArrowheads="1"/>
          </p:cNvSpPr>
          <p:nvPr/>
        </p:nvSpPr>
        <p:spPr bwMode="auto">
          <a:xfrm>
            <a:off x="8534400" y="609600"/>
            <a:ext cx="381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u="none">
              <a:latin typeface="Tahoma" panose="020B0604030504040204" pitchFamily="34" charset="0"/>
            </a:endParaRPr>
          </a:p>
        </p:txBody>
      </p:sp>
      <p:sp>
        <p:nvSpPr>
          <p:cNvPr id="176139" name="Rectangle 11"/>
          <p:cNvSpPr>
            <a:spLocks noChangeArrowheads="1"/>
          </p:cNvSpPr>
          <p:nvPr/>
        </p:nvSpPr>
        <p:spPr bwMode="auto">
          <a:xfrm>
            <a:off x="228600" y="2133600"/>
            <a:ext cx="8686800" cy="4584700"/>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sz="2000" b="1" u="none">
                <a:latin typeface="Courier New" panose="02070309020205020404" pitchFamily="49" charset="0"/>
              </a:rPr>
              <a:t>	Jumlah pajak dalam Surat Ketetapan Pajak Kurang Bayar sebagaimana dimaksud pada ayat (1) </a:t>
            </a:r>
            <a:r>
              <a:rPr lang="en-US" altLang="en-US" sz="2000" b="1">
                <a:solidFill>
                  <a:srgbClr val="0033CC"/>
                </a:solidFill>
                <a:latin typeface="Courier New" panose="02070309020205020404" pitchFamily="49" charset="0"/>
              </a:rPr>
              <a:t>huruf b</a:t>
            </a:r>
            <a:r>
              <a:rPr lang="en-US" altLang="en-US" sz="2000" b="1" u="none">
                <a:latin typeface="Courier New" panose="02070309020205020404" pitchFamily="49" charset="0"/>
              </a:rPr>
              <a:t>, huruf c, dan huruf d ditambah dengan sanksi administrasi berupa kenaikan sebesar :</a:t>
            </a:r>
          </a:p>
          <a:p>
            <a:pPr>
              <a:lnSpc>
                <a:spcPct val="90000"/>
              </a:lnSpc>
              <a:spcBef>
                <a:spcPct val="50000"/>
              </a:spcBef>
              <a:buFontTx/>
              <a:buAutoNum type="alphaLcPeriod"/>
            </a:pPr>
            <a:r>
              <a:rPr lang="en-US" altLang="en-US" sz="2000" b="1" u="none">
                <a:latin typeface="Courier New" panose="02070309020205020404" pitchFamily="49" charset="0"/>
              </a:rPr>
              <a:t>50 % (lima puluh persen) dari Pajak Penghasilan yang tidak atau kurang dibayar dalam satu Tahun Pajak;</a:t>
            </a:r>
          </a:p>
          <a:p>
            <a:pPr>
              <a:lnSpc>
                <a:spcPct val="90000"/>
              </a:lnSpc>
              <a:spcBef>
                <a:spcPct val="50000"/>
              </a:spcBef>
              <a:buFontTx/>
              <a:buAutoNum type="alphaLcPeriod"/>
            </a:pPr>
            <a:r>
              <a:rPr lang="en-US" altLang="en-US" sz="2000" b="1" u="none">
                <a:latin typeface="Courier New" panose="02070309020205020404" pitchFamily="49" charset="0"/>
              </a:rPr>
              <a:t>100 % (seratus persen) dari Pajak Penghasilan yang tidak atau kurang dipotong, tidak atau kurang dipungut, tidak atau kurang disetor, dan dipotong atau dipungut tetapi tidak atau kurang disetor; atau</a:t>
            </a:r>
          </a:p>
          <a:p>
            <a:pPr>
              <a:lnSpc>
                <a:spcPct val="90000"/>
              </a:lnSpc>
              <a:spcBef>
                <a:spcPct val="50000"/>
              </a:spcBef>
              <a:buFontTx/>
              <a:buAutoNum type="alphaLcPeriod"/>
            </a:pPr>
            <a:r>
              <a:rPr lang="en-US" altLang="en-US" sz="2000" b="1" u="none">
                <a:latin typeface="Courier New" panose="02070309020205020404" pitchFamily="49" charset="0"/>
              </a:rPr>
              <a:t>100 % (seratus persen) dari Pajak Pertambahan Nilai Barang dan Jasa dan Pajak Penjualan Atas Barang Mewah yang tidak atau kurang dibayar.</a:t>
            </a:r>
          </a:p>
          <a:p>
            <a:pPr>
              <a:lnSpc>
                <a:spcPct val="90000"/>
              </a:lnSpc>
              <a:spcBef>
                <a:spcPct val="50000"/>
              </a:spcBef>
            </a:pPr>
            <a:r>
              <a:rPr lang="en-US" altLang="en-US" sz="2000" b="1" u="none">
                <a:solidFill>
                  <a:srgbClr val="0033CC"/>
                </a:solidFill>
                <a:latin typeface="Courier New" panose="02070309020205020404" pitchFamily="49" charset="0"/>
              </a:rPr>
              <a:t>{Pasal 13 (3) UU KUP}</a:t>
            </a:r>
          </a:p>
        </p:txBody>
      </p:sp>
      <p:sp>
        <p:nvSpPr>
          <p:cNvPr id="176140" name="AutoShape 12"/>
          <p:cNvSpPr>
            <a:spLocks noChangeArrowheads="1"/>
          </p:cNvSpPr>
          <p:nvPr/>
        </p:nvSpPr>
        <p:spPr bwMode="auto">
          <a:xfrm>
            <a:off x="8534400" y="1905000"/>
            <a:ext cx="381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6141" name="AutoShape 13"/>
          <p:cNvSpPr>
            <a:spLocks noChangeArrowheads="1"/>
          </p:cNvSpPr>
          <p:nvPr/>
        </p:nvSpPr>
        <p:spPr bwMode="auto">
          <a:xfrm>
            <a:off x="144463" y="765175"/>
            <a:ext cx="323850" cy="288925"/>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t>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6130"/>
                                        </p:tgtEl>
                                        <p:attrNameLst>
                                          <p:attrName>style.visibility</p:attrName>
                                        </p:attrNameLst>
                                      </p:cBhvr>
                                      <p:to>
                                        <p:strVal val="visible"/>
                                      </p:to>
                                    </p:set>
                                    <p:anim calcmode="lin" valueType="num">
                                      <p:cBhvr additive="base">
                                        <p:cTn id="7" dur="500" fill="hold"/>
                                        <p:tgtEl>
                                          <p:spTgt spid="176130"/>
                                        </p:tgtEl>
                                        <p:attrNameLst>
                                          <p:attrName>ppt_x</p:attrName>
                                        </p:attrNameLst>
                                      </p:cBhvr>
                                      <p:tavLst>
                                        <p:tav tm="0">
                                          <p:val>
                                            <p:strVal val="0-#ppt_w/2"/>
                                          </p:val>
                                        </p:tav>
                                        <p:tav tm="100000">
                                          <p:val>
                                            <p:strVal val="#ppt_x"/>
                                          </p:val>
                                        </p:tav>
                                      </p:tavLst>
                                    </p:anim>
                                    <p:anim calcmode="lin" valueType="num">
                                      <p:cBhvr additive="base">
                                        <p:cTn id="8" dur="500" fill="hold"/>
                                        <p:tgtEl>
                                          <p:spTgt spid="17613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6137"/>
                                        </p:tgtEl>
                                        <p:attrNameLst>
                                          <p:attrName>style.visibility</p:attrName>
                                        </p:attrNameLst>
                                      </p:cBhvr>
                                      <p:to>
                                        <p:strVal val="visible"/>
                                      </p:to>
                                    </p:set>
                                    <p:anim calcmode="lin" valueType="num">
                                      <p:cBhvr additive="base">
                                        <p:cTn id="13" dur="500" fill="hold"/>
                                        <p:tgtEl>
                                          <p:spTgt spid="176137"/>
                                        </p:tgtEl>
                                        <p:attrNameLst>
                                          <p:attrName>ppt_x</p:attrName>
                                        </p:attrNameLst>
                                      </p:cBhvr>
                                      <p:tavLst>
                                        <p:tav tm="0">
                                          <p:val>
                                            <p:strVal val="0-#ppt_w/2"/>
                                          </p:val>
                                        </p:tav>
                                        <p:tav tm="100000">
                                          <p:val>
                                            <p:strVal val="#ppt_x"/>
                                          </p:val>
                                        </p:tav>
                                      </p:tavLst>
                                    </p:anim>
                                    <p:anim calcmode="lin" valueType="num">
                                      <p:cBhvr additive="base">
                                        <p:cTn id="14" dur="500" fill="hold"/>
                                        <p:tgtEl>
                                          <p:spTgt spid="17613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6138"/>
                                        </p:tgtEl>
                                        <p:attrNameLst>
                                          <p:attrName>style.visibility</p:attrName>
                                        </p:attrNameLst>
                                      </p:cBhvr>
                                      <p:to>
                                        <p:strVal val="visible"/>
                                      </p:to>
                                    </p:set>
                                    <p:anim calcmode="lin" valueType="num">
                                      <p:cBhvr additive="base">
                                        <p:cTn id="19" dur="500" fill="hold"/>
                                        <p:tgtEl>
                                          <p:spTgt spid="176138"/>
                                        </p:tgtEl>
                                        <p:attrNameLst>
                                          <p:attrName>ppt_x</p:attrName>
                                        </p:attrNameLst>
                                      </p:cBhvr>
                                      <p:tavLst>
                                        <p:tav tm="0">
                                          <p:val>
                                            <p:strVal val="0-#ppt_w/2"/>
                                          </p:val>
                                        </p:tav>
                                        <p:tav tm="100000">
                                          <p:val>
                                            <p:strVal val="#ppt_x"/>
                                          </p:val>
                                        </p:tav>
                                      </p:tavLst>
                                    </p:anim>
                                    <p:anim calcmode="lin" valueType="num">
                                      <p:cBhvr additive="base">
                                        <p:cTn id="20" dur="500" fill="hold"/>
                                        <p:tgtEl>
                                          <p:spTgt spid="17613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176141"/>
                                        </p:tgtEl>
                                        <p:attrNameLst>
                                          <p:attrName>style.visibility</p:attrName>
                                        </p:attrNameLst>
                                      </p:cBhvr>
                                      <p:to>
                                        <p:strVal val="visible"/>
                                      </p:to>
                                    </p:set>
                                    <p:animEffect transition="in" filter="diamond(in)">
                                      <p:cBhvr>
                                        <p:cTn id="25" dur="1000"/>
                                        <p:tgtEl>
                                          <p:spTgt spid="17614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76134"/>
                                        </p:tgtEl>
                                        <p:attrNameLst>
                                          <p:attrName>style.visibility</p:attrName>
                                        </p:attrNameLst>
                                      </p:cBhvr>
                                      <p:to>
                                        <p:strVal val="visible"/>
                                      </p:to>
                                    </p:set>
                                    <p:anim calcmode="lin" valueType="num">
                                      <p:cBhvr additive="base">
                                        <p:cTn id="30" dur="500" fill="hold"/>
                                        <p:tgtEl>
                                          <p:spTgt spid="176134"/>
                                        </p:tgtEl>
                                        <p:attrNameLst>
                                          <p:attrName>ppt_x</p:attrName>
                                        </p:attrNameLst>
                                      </p:cBhvr>
                                      <p:tavLst>
                                        <p:tav tm="0">
                                          <p:val>
                                            <p:strVal val="0-#ppt_w/2"/>
                                          </p:val>
                                        </p:tav>
                                        <p:tav tm="100000">
                                          <p:val>
                                            <p:strVal val="#ppt_x"/>
                                          </p:val>
                                        </p:tav>
                                      </p:tavLst>
                                    </p:anim>
                                    <p:anim calcmode="lin" valueType="num">
                                      <p:cBhvr additive="base">
                                        <p:cTn id="31" dur="500" fill="hold"/>
                                        <p:tgtEl>
                                          <p:spTgt spid="176134"/>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176140"/>
                                        </p:tgtEl>
                                        <p:attrNameLst>
                                          <p:attrName>style.visibility</p:attrName>
                                        </p:attrNameLst>
                                      </p:cBhvr>
                                      <p:to>
                                        <p:strVal val="visible"/>
                                      </p:to>
                                    </p:set>
                                    <p:anim calcmode="lin" valueType="num">
                                      <p:cBhvr additive="base">
                                        <p:cTn id="36" dur="500" fill="hold"/>
                                        <p:tgtEl>
                                          <p:spTgt spid="176140"/>
                                        </p:tgtEl>
                                        <p:attrNameLst>
                                          <p:attrName>ppt_x</p:attrName>
                                        </p:attrNameLst>
                                      </p:cBhvr>
                                      <p:tavLst>
                                        <p:tav tm="0">
                                          <p:val>
                                            <p:strVal val="0-#ppt_w/2"/>
                                          </p:val>
                                        </p:tav>
                                        <p:tav tm="100000">
                                          <p:val>
                                            <p:strVal val="#ppt_x"/>
                                          </p:val>
                                        </p:tav>
                                      </p:tavLst>
                                    </p:anim>
                                    <p:anim calcmode="lin" valueType="num">
                                      <p:cBhvr additive="base">
                                        <p:cTn id="37" dur="500" fill="hold"/>
                                        <p:tgtEl>
                                          <p:spTgt spid="176140"/>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76139"/>
                                        </p:tgtEl>
                                        <p:attrNameLst>
                                          <p:attrName>style.visibility</p:attrName>
                                        </p:attrNameLst>
                                      </p:cBhvr>
                                      <p:to>
                                        <p:strVal val="visible"/>
                                      </p:to>
                                    </p:set>
                                    <p:anim calcmode="lin" valueType="num">
                                      <p:cBhvr additive="base">
                                        <p:cTn id="42" dur="500" fill="hold"/>
                                        <p:tgtEl>
                                          <p:spTgt spid="176139"/>
                                        </p:tgtEl>
                                        <p:attrNameLst>
                                          <p:attrName>ppt_x</p:attrName>
                                        </p:attrNameLst>
                                      </p:cBhvr>
                                      <p:tavLst>
                                        <p:tav tm="0">
                                          <p:val>
                                            <p:strVal val="0-#ppt_w/2"/>
                                          </p:val>
                                        </p:tav>
                                        <p:tav tm="100000">
                                          <p:val>
                                            <p:strVal val="#ppt_x"/>
                                          </p:val>
                                        </p:tav>
                                      </p:tavLst>
                                    </p:anim>
                                    <p:anim calcmode="lin" valueType="num">
                                      <p:cBhvr additive="base">
                                        <p:cTn id="43" dur="500" fill="hold"/>
                                        <p:tgtEl>
                                          <p:spTgt spid="176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0" grpId="0" animBg="1" autoUpdateAnimBg="0"/>
      <p:bldP spid="176134" grpId="0" animBg="1" autoUpdateAnimBg="0"/>
      <p:bldP spid="176137" grpId="0" animBg="1" autoUpdateAnimBg="0"/>
      <p:bldP spid="176138" grpId="0" animBg="1" autoUpdateAnimBg="0"/>
      <p:bldP spid="176139" grpId="0" animBg="1" autoUpdateAnimBg="0"/>
      <p:bldP spid="176140" grpId="0" animBg="1"/>
      <p:bldP spid="176141" grpId="0" animBg="1"/>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152400" y="76200"/>
            <a:ext cx="1600200" cy="3810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177155" name="Rectangle 3"/>
          <p:cNvSpPr>
            <a:spLocks noChangeArrowheads="1"/>
          </p:cNvSpPr>
          <p:nvPr/>
        </p:nvSpPr>
        <p:spPr bwMode="auto">
          <a:xfrm>
            <a:off x="152400" y="533400"/>
            <a:ext cx="8915400" cy="2941638"/>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en-US" altLang="en-US" sz="2000" u="none">
                <a:latin typeface="Tahoma" panose="020B0604030504040204" pitchFamily="34" charset="0"/>
              </a:rPr>
              <a:t>PT ABC adalah WP badan yang bergerak di bidang jasa konstruksi. Sampai dengan tanggal 30 April 2009, PT ABC belum menyampaikan SPT Tahunan PPh badan tahun 2008. Oleh KPP diterbitkan Surat Teguran pd tgl 20 Mei 2009 agar menyampaikan SPT dimaksud paling lambat tgl 3 Juni 2009. PT ABC baru menyampaikan SPT tersebut tgl 5 Juni 2009, dengan perincian sbb:</a:t>
            </a:r>
          </a:p>
          <a:p>
            <a:pPr algn="l">
              <a:lnSpc>
                <a:spcPct val="90000"/>
              </a:lnSpc>
              <a:spcBef>
                <a:spcPct val="50000"/>
              </a:spcBef>
            </a:pPr>
            <a:r>
              <a:rPr lang="en-US" altLang="en-US" sz="2000" u="none">
                <a:latin typeface="Tahoma" panose="020B0604030504040204" pitchFamily="34" charset="0"/>
              </a:rPr>
              <a:t>Rugi							(Rp200.000.000,00)</a:t>
            </a:r>
          </a:p>
          <a:p>
            <a:pPr algn="l">
              <a:lnSpc>
                <a:spcPct val="80000"/>
              </a:lnSpc>
              <a:spcBef>
                <a:spcPct val="50000"/>
              </a:spcBef>
            </a:pPr>
            <a:r>
              <a:rPr lang="en-US" altLang="en-US" sz="2000" u="none">
                <a:latin typeface="Tahoma" panose="020B0604030504040204" pitchFamily="34" charset="0"/>
              </a:rPr>
              <a:t>PPh terutang						Rp		--</a:t>
            </a:r>
          </a:p>
          <a:p>
            <a:pPr algn="l">
              <a:lnSpc>
                <a:spcPct val="80000"/>
              </a:lnSpc>
              <a:spcBef>
                <a:spcPct val="50000"/>
              </a:spcBef>
            </a:pPr>
            <a:r>
              <a:rPr lang="en-US" altLang="en-US" sz="2000" u="none">
                <a:latin typeface="Tahoma" panose="020B0604030504040204" pitchFamily="34" charset="0"/>
              </a:rPr>
              <a:t>Kredit Pajak						</a:t>
            </a:r>
            <a:r>
              <a:rPr lang="en-US" altLang="en-US" sz="2000">
                <a:latin typeface="Tahoma" panose="020B0604030504040204" pitchFamily="34" charset="0"/>
              </a:rPr>
              <a:t>Rp		-- </a:t>
            </a:r>
          </a:p>
          <a:p>
            <a:pPr algn="l">
              <a:lnSpc>
                <a:spcPct val="80000"/>
              </a:lnSpc>
              <a:spcBef>
                <a:spcPct val="50000"/>
              </a:spcBef>
            </a:pPr>
            <a:r>
              <a:rPr lang="en-US" altLang="en-US" sz="2000" u="none">
                <a:latin typeface="Tahoma" panose="020B0604030504040204" pitchFamily="34" charset="0"/>
              </a:rPr>
              <a:t>Pajak yang kurang dibayar				Rp		--</a:t>
            </a:r>
          </a:p>
        </p:txBody>
      </p:sp>
      <p:sp>
        <p:nvSpPr>
          <p:cNvPr id="177156" name="Rectangle 4"/>
          <p:cNvSpPr>
            <a:spLocks noChangeArrowheads="1"/>
          </p:cNvSpPr>
          <p:nvPr/>
        </p:nvSpPr>
        <p:spPr bwMode="auto">
          <a:xfrm>
            <a:off x="228600" y="3505200"/>
            <a:ext cx="8763000" cy="1025525"/>
          </a:xfrm>
          <a:prstGeom prst="rect">
            <a:avLst/>
          </a:prstGeom>
          <a:solidFill>
            <a:schemeClr val="bg1"/>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Apabila setelah dilakukan pemeriksaan ternyata menunjukan laba neto sebesar Rp100juta sehingga PPh terutang seharusnya adalah Rp12.500.000,00.</a:t>
            </a:r>
          </a:p>
        </p:txBody>
      </p:sp>
      <p:sp>
        <p:nvSpPr>
          <p:cNvPr id="177157" name="AutoShape 5"/>
          <p:cNvSpPr>
            <a:spLocks noChangeArrowheads="1"/>
          </p:cNvSpPr>
          <p:nvPr/>
        </p:nvSpPr>
        <p:spPr bwMode="auto">
          <a:xfrm>
            <a:off x="152400" y="441960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7158" name="Rectangle 6"/>
          <p:cNvSpPr>
            <a:spLocks noChangeArrowheads="1"/>
          </p:cNvSpPr>
          <p:nvPr/>
        </p:nvSpPr>
        <p:spPr bwMode="auto">
          <a:xfrm>
            <a:off x="152400" y="4699000"/>
            <a:ext cx="1600200" cy="19304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DJP menerbitkan SKPKB tanggal 10 Desember 2009</a:t>
            </a:r>
          </a:p>
        </p:txBody>
      </p:sp>
      <p:sp>
        <p:nvSpPr>
          <p:cNvPr id="177159" name="Rectangle 7"/>
          <p:cNvSpPr>
            <a:spLocks noChangeArrowheads="1"/>
          </p:cNvSpPr>
          <p:nvPr/>
        </p:nvSpPr>
        <p:spPr bwMode="auto">
          <a:xfrm>
            <a:off x="1905000" y="4572000"/>
            <a:ext cx="7162800" cy="22542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u="none">
                <a:solidFill>
                  <a:srgbClr val="000099"/>
                </a:solidFill>
                <a:latin typeface="Tahoma" panose="020B0604030504040204" pitchFamily="34" charset="0"/>
              </a:rPr>
              <a:t>Jumlah Pokok Pajak			Rp12.500.000,00</a:t>
            </a:r>
          </a:p>
          <a:p>
            <a:pPr algn="l">
              <a:spcBef>
                <a:spcPct val="50000"/>
              </a:spcBef>
            </a:pPr>
            <a:r>
              <a:rPr lang="en-US" altLang="en-US" sz="2000" u="none">
                <a:solidFill>
                  <a:srgbClr val="000099"/>
                </a:solidFill>
                <a:latin typeface="Tahoma" panose="020B0604030504040204" pitchFamily="34" charset="0"/>
              </a:rPr>
              <a:t>Jumlah Kredit Pajak			</a:t>
            </a:r>
            <a:r>
              <a:rPr lang="en-US" altLang="en-US" sz="2000">
                <a:solidFill>
                  <a:srgbClr val="000099"/>
                </a:solidFill>
                <a:latin typeface="Tahoma" panose="020B0604030504040204" pitchFamily="34" charset="0"/>
              </a:rPr>
              <a:t>Rp		--</a:t>
            </a:r>
          </a:p>
          <a:p>
            <a:pPr algn="l">
              <a:spcBef>
                <a:spcPct val="50000"/>
              </a:spcBef>
            </a:pPr>
            <a:r>
              <a:rPr lang="en-US" altLang="en-US" sz="2000" u="none">
                <a:solidFill>
                  <a:srgbClr val="000099"/>
                </a:solidFill>
                <a:latin typeface="Tahoma" panose="020B0604030504040204" pitchFamily="34" charset="0"/>
              </a:rPr>
              <a:t>Jumlah Kekurangan Pokok Pajak		Rp12.500.000,00</a:t>
            </a:r>
          </a:p>
          <a:p>
            <a:pPr algn="l">
              <a:spcBef>
                <a:spcPct val="50000"/>
              </a:spcBef>
            </a:pPr>
            <a:r>
              <a:rPr lang="en-US" altLang="en-US" sz="2000" u="none">
                <a:solidFill>
                  <a:srgbClr val="000099"/>
                </a:solidFill>
                <a:latin typeface="Tahoma" panose="020B0604030504040204" pitchFamily="34" charset="0"/>
              </a:rPr>
              <a:t>Sanksi administrasi (50%)		</a:t>
            </a:r>
            <a:r>
              <a:rPr lang="en-US" altLang="en-US" sz="2000">
                <a:solidFill>
                  <a:srgbClr val="000099"/>
                </a:solidFill>
                <a:latin typeface="Tahoma" panose="020B0604030504040204" pitchFamily="34" charset="0"/>
              </a:rPr>
              <a:t>Rp  6.250.000,00</a:t>
            </a:r>
          </a:p>
          <a:p>
            <a:pPr algn="l">
              <a:spcBef>
                <a:spcPct val="50000"/>
              </a:spcBef>
            </a:pPr>
            <a:r>
              <a:rPr lang="en-US" altLang="en-US" sz="2000" u="none">
                <a:solidFill>
                  <a:srgbClr val="000099"/>
                </a:solidFill>
                <a:latin typeface="Tahoma" panose="020B0604030504040204" pitchFamily="34" charset="0"/>
              </a:rPr>
              <a:t>Jumlah pajak yang masih harus dibayar	Rp18.750.000,00</a:t>
            </a:r>
          </a:p>
        </p:txBody>
      </p:sp>
      <p:sp>
        <p:nvSpPr>
          <p:cNvPr id="177160" name="AutoShape 8"/>
          <p:cNvSpPr>
            <a:spLocks noChangeArrowheads="1"/>
          </p:cNvSpPr>
          <p:nvPr/>
        </p:nvSpPr>
        <p:spPr bwMode="auto">
          <a:xfrm>
            <a:off x="1219200" y="6400800"/>
            <a:ext cx="762000" cy="381000"/>
          </a:xfrm>
          <a:prstGeom prst="rightArrow">
            <a:avLst>
              <a:gd name="adj1" fmla="val 50000"/>
              <a:gd name="adj2"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7154"/>
                                        </p:tgtEl>
                                        <p:attrNameLst>
                                          <p:attrName>style.visibility</p:attrName>
                                        </p:attrNameLst>
                                      </p:cBhvr>
                                      <p:to>
                                        <p:strVal val="visible"/>
                                      </p:to>
                                    </p:set>
                                    <p:anim calcmode="lin" valueType="num">
                                      <p:cBhvr additive="base">
                                        <p:cTn id="7" dur="500" fill="hold"/>
                                        <p:tgtEl>
                                          <p:spTgt spid="177154"/>
                                        </p:tgtEl>
                                        <p:attrNameLst>
                                          <p:attrName>ppt_x</p:attrName>
                                        </p:attrNameLst>
                                      </p:cBhvr>
                                      <p:tavLst>
                                        <p:tav tm="0">
                                          <p:val>
                                            <p:strVal val="0-#ppt_w/2"/>
                                          </p:val>
                                        </p:tav>
                                        <p:tav tm="100000">
                                          <p:val>
                                            <p:strVal val="#ppt_x"/>
                                          </p:val>
                                        </p:tav>
                                      </p:tavLst>
                                    </p:anim>
                                    <p:anim calcmode="lin" valueType="num">
                                      <p:cBhvr additive="base">
                                        <p:cTn id="8" dur="500" fill="hold"/>
                                        <p:tgtEl>
                                          <p:spTgt spid="17715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7155"/>
                                        </p:tgtEl>
                                        <p:attrNameLst>
                                          <p:attrName>style.visibility</p:attrName>
                                        </p:attrNameLst>
                                      </p:cBhvr>
                                      <p:to>
                                        <p:strVal val="visible"/>
                                      </p:to>
                                    </p:set>
                                    <p:anim calcmode="lin" valueType="num">
                                      <p:cBhvr additive="base">
                                        <p:cTn id="13" dur="500" fill="hold"/>
                                        <p:tgtEl>
                                          <p:spTgt spid="177155"/>
                                        </p:tgtEl>
                                        <p:attrNameLst>
                                          <p:attrName>ppt_x</p:attrName>
                                        </p:attrNameLst>
                                      </p:cBhvr>
                                      <p:tavLst>
                                        <p:tav tm="0">
                                          <p:val>
                                            <p:strVal val="0-#ppt_w/2"/>
                                          </p:val>
                                        </p:tav>
                                        <p:tav tm="100000">
                                          <p:val>
                                            <p:strVal val="#ppt_x"/>
                                          </p:val>
                                        </p:tav>
                                      </p:tavLst>
                                    </p:anim>
                                    <p:anim calcmode="lin" valueType="num">
                                      <p:cBhvr additive="base">
                                        <p:cTn id="14" dur="500" fill="hold"/>
                                        <p:tgtEl>
                                          <p:spTgt spid="17715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7156"/>
                                        </p:tgtEl>
                                        <p:attrNameLst>
                                          <p:attrName>style.visibility</p:attrName>
                                        </p:attrNameLst>
                                      </p:cBhvr>
                                      <p:to>
                                        <p:strVal val="visible"/>
                                      </p:to>
                                    </p:set>
                                    <p:anim calcmode="lin" valueType="num">
                                      <p:cBhvr additive="base">
                                        <p:cTn id="19" dur="500" fill="hold"/>
                                        <p:tgtEl>
                                          <p:spTgt spid="177156"/>
                                        </p:tgtEl>
                                        <p:attrNameLst>
                                          <p:attrName>ppt_x</p:attrName>
                                        </p:attrNameLst>
                                      </p:cBhvr>
                                      <p:tavLst>
                                        <p:tav tm="0">
                                          <p:val>
                                            <p:strVal val="0-#ppt_w/2"/>
                                          </p:val>
                                        </p:tav>
                                        <p:tav tm="100000">
                                          <p:val>
                                            <p:strVal val="#ppt_x"/>
                                          </p:val>
                                        </p:tav>
                                      </p:tavLst>
                                    </p:anim>
                                    <p:anim calcmode="lin" valueType="num">
                                      <p:cBhvr additive="base">
                                        <p:cTn id="20" dur="500" fill="hold"/>
                                        <p:tgtEl>
                                          <p:spTgt spid="17715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7157"/>
                                        </p:tgtEl>
                                        <p:attrNameLst>
                                          <p:attrName>style.visibility</p:attrName>
                                        </p:attrNameLst>
                                      </p:cBhvr>
                                      <p:to>
                                        <p:strVal val="visible"/>
                                      </p:to>
                                    </p:set>
                                    <p:anim calcmode="lin" valueType="num">
                                      <p:cBhvr additive="base">
                                        <p:cTn id="25" dur="500" fill="hold"/>
                                        <p:tgtEl>
                                          <p:spTgt spid="177157"/>
                                        </p:tgtEl>
                                        <p:attrNameLst>
                                          <p:attrName>ppt_x</p:attrName>
                                        </p:attrNameLst>
                                      </p:cBhvr>
                                      <p:tavLst>
                                        <p:tav tm="0">
                                          <p:val>
                                            <p:strVal val="0-#ppt_w/2"/>
                                          </p:val>
                                        </p:tav>
                                        <p:tav tm="100000">
                                          <p:val>
                                            <p:strVal val="#ppt_x"/>
                                          </p:val>
                                        </p:tav>
                                      </p:tavLst>
                                    </p:anim>
                                    <p:anim calcmode="lin" valueType="num">
                                      <p:cBhvr additive="base">
                                        <p:cTn id="26" dur="500" fill="hold"/>
                                        <p:tgtEl>
                                          <p:spTgt spid="17715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7158"/>
                                        </p:tgtEl>
                                        <p:attrNameLst>
                                          <p:attrName>style.visibility</p:attrName>
                                        </p:attrNameLst>
                                      </p:cBhvr>
                                      <p:to>
                                        <p:strVal val="visible"/>
                                      </p:to>
                                    </p:set>
                                    <p:anim calcmode="lin" valueType="num">
                                      <p:cBhvr additive="base">
                                        <p:cTn id="31" dur="500" fill="hold"/>
                                        <p:tgtEl>
                                          <p:spTgt spid="177158"/>
                                        </p:tgtEl>
                                        <p:attrNameLst>
                                          <p:attrName>ppt_x</p:attrName>
                                        </p:attrNameLst>
                                      </p:cBhvr>
                                      <p:tavLst>
                                        <p:tav tm="0">
                                          <p:val>
                                            <p:strVal val="0-#ppt_w/2"/>
                                          </p:val>
                                        </p:tav>
                                        <p:tav tm="100000">
                                          <p:val>
                                            <p:strVal val="#ppt_x"/>
                                          </p:val>
                                        </p:tav>
                                      </p:tavLst>
                                    </p:anim>
                                    <p:anim calcmode="lin" valueType="num">
                                      <p:cBhvr additive="base">
                                        <p:cTn id="32" dur="500" fill="hold"/>
                                        <p:tgtEl>
                                          <p:spTgt spid="17715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7160"/>
                                        </p:tgtEl>
                                        <p:attrNameLst>
                                          <p:attrName>style.visibility</p:attrName>
                                        </p:attrNameLst>
                                      </p:cBhvr>
                                      <p:to>
                                        <p:strVal val="visible"/>
                                      </p:to>
                                    </p:set>
                                    <p:anim calcmode="lin" valueType="num">
                                      <p:cBhvr additive="base">
                                        <p:cTn id="37" dur="500" fill="hold"/>
                                        <p:tgtEl>
                                          <p:spTgt spid="177160"/>
                                        </p:tgtEl>
                                        <p:attrNameLst>
                                          <p:attrName>ppt_x</p:attrName>
                                        </p:attrNameLst>
                                      </p:cBhvr>
                                      <p:tavLst>
                                        <p:tav tm="0">
                                          <p:val>
                                            <p:strVal val="0-#ppt_w/2"/>
                                          </p:val>
                                        </p:tav>
                                        <p:tav tm="100000">
                                          <p:val>
                                            <p:strVal val="#ppt_x"/>
                                          </p:val>
                                        </p:tav>
                                      </p:tavLst>
                                    </p:anim>
                                    <p:anim calcmode="lin" valueType="num">
                                      <p:cBhvr additive="base">
                                        <p:cTn id="38" dur="500" fill="hold"/>
                                        <p:tgtEl>
                                          <p:spTgt spid="177160"/>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7159"/>
                                        </p:tgtEl>
                                        <p:attrNameLst>
                                          <p:attrName>style.visibility</p:attrName>
                                        </p:attrNameLst>
                                      </p:cBhvr>
                                      <p:to>
                                        <p:strVal val="visible"/>
                                      </p:to>
                                    </p:set>
                                    <p:anim calcmode="lin" valueType="num">
                                      <p:cBhvr additive="base">
                                        <p:cTn id="43" dur="500" fill="hold"/>
                                        <p:tgtEl>
                                          <p:spTgt spid="177159"/>
                                        </p:tgtEl>
                                        <p:attrNameLst>
                                          <p:attrName>ppt_x</p:attrName>
                                        </p:attrNameLst>
                                      </p:cBhvr>
                                      <p:tavLst>
                                        <p:tav tm="0">
                                          <p:val>
                                            <p:strVal val="0-#ppt_w/2"/>
                                          </p:val>
                                        </p:tav>
                                        <p:tav tm="100000">
                                          <p:val>
                                            <p:strVal val="#ppt_x"/>
                                          </p:val>
                                        </p:tav>
                                      </p:tavLst>
                                    </p:anim>
                                    <p:anim calcmode="lin" valueType="num">
                                      <p:cBhvr additive="base">
                                        <p:cTn id="44" dur="500" fill="hold"/>
                                        <p:tgtEl>
                                          <p:spTgt spid="1771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4" grpId="0" animBg="1" autoUpdateAnimBg="0"/>
      <p:bldP spid="177155" grpId="0" animBg="1" autoUpdateAnimBg="0"/>
      <p:bldP spid="177156" grpId="0" animBg="1" autoUpdateAnimBg="0"/>
      <p:bldP spid="177157" grpId="0" animBg="1"/>
      <p:bldP spid="177158" grpId="0" animBg="1" autoUpdateAnimBg="0"/>
      <p:bldP spid="177159" grpId="0" animBg="1" autoUpdateAnimBg="0"/>
      <p:bldP spid="177160"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1600200" y="76200"/>
            <a:ext cx="4724400" cy="457200"/>
          </a:xfrm>
          <a:solidFill>
            <a:srgbClr val="FFFFCC"/>
          </a:solidFill>
          <a:ln w="38100">
            <a:solidFill>
              <a:srgbClr val="0033CC"/>
            </a:solidFill>
            <a:miter lim="800000"/>
            <a:headEnd/>
            <a:tailEnd/>
          </a:ln>
        </p:spPr>
        <p:txBody>
          <a:bodyPr/>
          <a:lstStyle/>
          <a:p>
            <a:r>
              <a:rPr lang="en-US" altLang="en-US" sz="3200" b="1">
                <a:solidFill>
                  <a:schemeClr val="tx1"/>
                </a:solidFill>
                <a:latin typeface="Lucida Console" panose="020B0609040504020204" pitchFamily="49" charset="0"/>
              </a:rPr>
              <a:t>PENERBITAN SKPKB</a:t>
            </a:r>
          </a:p>
        </p:txBody>
      </p:sp>
      <p:sp>
        <p:nvSpPr>
          <p:cNvPr id="178179" name="Rectangle 3"/>
          <p:cNvSpPr>
            <a:spLocks noChangeArrowheads="1"/>
          </p:cNvSpPr>
          <p:nvPr/>
        </p:nvSpPr>
        <p:spPr bwMode="auto">
          <a:xfrm>
            <a:off x="228600" y="762000"/>
            <a:ext cx="8686800" cy="16256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Lucida Console" panose="020B0609040504020204" pitchFamily="49" charset="0"/>
              </a:rPr>
              <a:t>apabila berdasarkan hasil pemeriksaan atau keterangan lain mengenai Pajak Pertambahan Nilai dan Pajak Penjualan Atas Barang Mewah ternyata tidak seharusnya dikompensasikan selisih lebih pajak atau tidak seharusnya dikenakan tarif 0 % (nol persen);</a:t>
            </a:r>
          </a:p>
        </p:txBody>
      </p:sp>
      <p:sp>
        <p:nvSpPr>
          <p:cNvPr id="178180" name="Rectangle 4"/>
          <p:cNvSpPr>
            <a:spLocks noChangeArrowheads="1"/>
          </p:cNvSpPr>
          <p:nvPr/>
        </p:nvSpPr>
        <p:spPr bwMode="auto">
          <a:xfrm>
            <a:off x="6553200" y="76200"/>
            <a:ext cx="2438400" cy="6096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13 (1) huruf c </a:t>
            </a:r>
          </a:p>
          <a:p>
            <a:r>
              <a:rPr lang="en-US" altLang="en-US" sz="2000" u="none">
                <a:latin typeface="Tahoma" panose="020B0604030504040204" pitchFamily="34" charset="0"/>
              </a:rPr>
              <a:t>UU KUP</a:t>
            </a:r>
          </a:p>
        </p:txBody>
      </p:sp>
      <p:sp>
        <p:nvSpPr>
          <p:cNvPr id="178181" name="AutoShape 5"/>
          <p:cNvSpPr>
            <a:spLocks noChangeArrowheads="1"/>
          </p:cNvSpPr>
          <p:nvPr/>
        </p:nvSpPr>
        <p:spPr bwMode="auto">
          <a:xfrm>
            <a:off x="8534400" y="609600"/>
            <a:ext cx="381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u="none">
              <a:latin typeface="Tahoma" panose="020B0604030504040204" pitchFamily="34" charset="0"/>
            </a:endParaRPr>
          </a:p>
        </p:txBody>
      </p:sp>
      <p:sp>
        <p:nvSpPr>
          <p:cNvPr id="178184" name="Rectangle 8"/>
          <p:cNvSpPr>
            <a:spLocks noChangeArrowheads="1"/>
          </p:cNvSpPr>
          <p:nvPr/>
        </p:nvSpPr>
        <p:spPr bwMode="auto">
          <a:xfrm>
            <a:off x="228600" y="2667000"/>
            <a:ext cx="8686800" cy="26574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Jumlah pajak dalam Surat Ketetapan Pajak Kurang Bayar sebagaimana dimaksud pada ayat (1) huruf b, </a:t>
            </a:r>
            <a:r>
              <a:rPr lang="en-US" altLang="en-US" sz="2000" b="1">
                <a:solidFill>
                  <a:schemeClr val="accent2"/>
                </a:solidFill>
                <a:latin typeface="Tahoma" panose="020B0604030504040204" pitchFamily="34" charset="0"/>
              </a:rPr>
              <a:t>huruf c</a:t>
            </a:r>
            <a:r>
              <a:rPr lang="en-US" altLang="en-US" sz="2000" u="none">
                <a:latin typeface="Tahoma" panose="020B0604030504040204" pitchFamily="34" charset="0"/>
              </a:rPr>
              <a:t>, dan huruf d ditambah dengan sanksi administrasi berupa kenaikan sebesar :… c. </a:t>
            </a:r>
            <a:r>
              <a:rPr lang="en-US" altLang="en-US" b="1" u="none">
                <a:solidFill>
                  <a:schemeClr val="accent2"/>
                </a:solidFill>
              </a:rPr>
              <a:t>100 % (seratus persen) dari Pajak Pertambahan Nilai Barang dan Jasa dan Pajak Penjualan Atas Barang Mewah yang tidak atau kurang dibayar</a:t>
            </a:r>
            <a:r>
              <a:rPr lang="en-US" altLang="en-US" sz="2000" u="none">
                <a:solidFill>
                  <a:schemeClr val="accent2"/>
                </a:solidFill>
                <a:latin typeface="Lucida Console" panose="020B0609040504020204" pitchFamily="49" charset="0"/>
              </a:rPr>
              <a:t>.</a:t>
            </a:r>
          </a:p>
          <a:p>
            <a:pPr>
              <a:spcBef>
                <a:spcPct val="50000"/>
              </a:spcBef>
            </a:pPr>
            <a:r>
              <a:rPr lang="en-US" altLang="en-US" sz="2000" u="none">
                <a:latin typeface="Tahoma" panose="020B0604030504040204" pitchFamily="34" charset="0"/>
              </a:rPr>
              <a:t>{Pasal 13 (3) UU KUP}</a:t>
            </a:r>
          </a:p>
        </p:txBody>
      </p:sp>
      <p:sp>
        <p:nvSpPr>
          <p:cNvPr id="178185" name="AutoShape 9"/>
          <p:cNvSpPr>
            <a:spLocks noChangeArrowheads="1"/>
          </p:cNvSpPr>
          <p:nvPr/>
        </p:nvSpPr>
        <p:spPr bwMode="auto">
          <a:xfrm>
            <a:off x="8534400" y="2438400"/>
            <a:ext cx="381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u="none">
              <a:latin typeface="Tahoma" panose="020B0604030504040204" pitchFamily="34" charset="0"/>
            </a:endParaRPr>
          </a:p>
        </p:txBody>
      </p:sp>
      <p:sp>
        <p:nvSpPr>
          <p:cNvPr id="178186" name="AutoShape 10"/>
          <p:cNvSpPr>
            <a:spLocks noChangeArrowheads="1"/>
          </p:cNvSpPr>
          <p:nvPr/>
        </p:nvSpPr>
        <p:spPr bwMode="auto">
          <a:xfrm>
            <a:off x="144463" y="765175"/>
            <a:ext cx="323850" cy="288925"/>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8180"/>
                                        </p:tgtEl>
                                        <p:attrNameLst>
                                          <p:attrName>style.visibility</p:attrName>
                                        </p:attrNameLst>
                                      </p:cBhvr>
                                      <p:to>
                                        <p:strVal val="visible"/>
                                      </p:to>
                                    </p:set>
                                    <p:anim calcmode="lin" valueType="num">
                                      <p:cBhvr additive="base">
                                        <p:cTn id="7" dur="500" fill="hold"/>
                                        <p:tgtEl>
                                          <p:spTgt spid="178180"/>
                                        </p:tgtEl>
                                        <p:attrNameLst>
                                          <p:attrName>ppt_x</p:attrName>
                                        </p:attrNameLst>
                                      </p:cBhvr>
                                      <p:tavLst>
                                        <p:tav tm="0">
                                          <p:val>
                                            <p:strVal val="0-#ppt_w/2"/>
                                          </p:val>
                                        </p:tav>
                                        <p:tav tm="100000">
                                          <p:val>
                                            <p:strVal val="#ppt_x"/>
                                          </p:val>
                                        </p:tav>
                                      </p:tavLst>
                                    </p:anim>
                                    <p:anim calcmode="lin" valueType="num">
                                      <p:cBhvr additive="base">
                                        <p:cTn id="8" dur="500" fill="hold"/>
                                        <p:tgtEl>
                                          <p:spTgt spid="17818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8181"/>
                                        </p:tgtEl>
                                        <p:attrNameLst>
                                          <p:attrName>style.visibility</p:attrName>
                                        </p:attrNameLst>
                                      </p:cBhvr>
                                      <p:to>
                                        <p:strVal val="visible"/>
                                      </p:to>
                                    </p:set>
                                    <p:anim calcmode="lin" valueType="num">
                                      <p:cBhvr additive="base">
                                        <p:cTn id="13" dur="500" fill="hold"/>
                                        <p:tgtEl>
                                          <p:spTgt spid="178181"/>
                                        </p:tgtEl>
                                        <p:attrNameLst>
                                          <p:attrName>ppt_x</p:attrName>
                                        </p:attrNameLst>
                                      </p:cBhvr>
                                      <p:tavLst>
                                        <p:tav tm="0">
                                          <p:val>
                                            <p:strVal val="0-#ppt_w/2"/>
                                          </p:val>
                                        </p:tav>
                                        <p:tav tm="100000">
                                          <p:val>
                                            <p:strVal val="#ppt_x"/>
                                          </p:val>
                                        </p:tav>
                                      </p:tavLst>
                                    </p:anim>
                                    <p:anim calcmode="lin" valueType="num">
                                      <p:cBhvr additive="base">
                                        <p:cTn id="14" dur="500" fill="hold"/>
                                        <p:tgtEl>
                                          <p:spTgt spid="17818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8179"/>
                                        </p:tgtEl>
                                        <p:attrNameLst>
                                          <p:attrName>style.visibility</p:attrName>
                                        </p:attrNameLst>
                                      </p:cBhvr>
                                      <p:to>
                                        <p:strVal val="visible"/>
                                      </p:to>
                                    </p:set>
                                    <p:anim calcmode="lin" valueType="num">
                                      <p:cBhvr additive="base">
                                        <p:cTn id="19" dur="500" fill="hold"/>
                                        <p:tgtEl>
                                          <p:spTgt spid="178179"/>
                                        </p:tgtEl>
                                        <p:attrNameLst>
                                          <p:attrName>ppt_x</p:attrName>
                                        </p:attrNameLst>
                                      </p:cBhvr>
                                      <p:tavLst>
                                        <p:tav tm="0">
                                          <p:val>
                                            <p:strVal val="0-#ppt_w/2"/>
                                          </p:val>
                                        </p:tav>
                                        <p:tav tm="100000">
                                          <p:val>
                                            <p:strVal val="#ppt_x"/>
                                          </p:val>
                                        </p:tav>
                                      </p:tavLst>
                                    </p:anim>
                                    <p:anim calcmode="lin" valueType="num">
                                      <p:cBhvr additive="base">
                                        <p:cTn id="20" dur="500" fill="hold"/>
                                        <p:tgtEl>
                                          <p:spTgt spid="17817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8185"/>
                                        </p:tgtEl>
                                        <p:attrNameLst>
                                          <p:attrName>style.visibility</p:attrName>
                                        </p:attrNameLst>
                                      </p:cBhvr>
                                      <p:to>
                                        <p:strVal val="visible"/>
                                      </p:to>
                                    </p:set>
                                    <p:anim calcmode="lin" valueType="num">
                                      <p:cBhvr additive="base">
                                        <p:cTn id="25" dur="500" fill="hold"/>
                                        <p:tgtEl>
                                          <p:spTgt spid="178185"/>
                                        </p:tgtEl>
                                        <p:attrNameLst>
                                          <p:attrName>ppt_x</p:attrName>
                                        </p:attrNameLst>
                                      </p:cBhvr>
                                      <p:tavLst>
                                        <p:tav tm="0">
                                          <p:val>
                                            <p:strVal val="0-#ppt_w/2"/>
                                          </p:val>
                                        </p:tav>
                                        <p:tav tm="100000">
                                          <p:val>
                                            <p:strVal val="#ppt_x"/>
                                          </p:val>
                                        </p:tav>
                                      </p:tavLst>
                                    </p:anim>
                                    <p:anim calcmode="lin" valueType="num">
                                      <p:cBhvr additive="base">
                                        <p:cTn id="26" dur="500" fill="hold"/>
                                        <p:tgtEl>
                                          <p:spTgt spid="17818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8184"/>
                                        </p:tgtEl>
                                        <p:attrNameLst>
                                          <p:attrName>style.visibility</p:attrName>
                                        </p:attrNameLst>
                                      </p:cBhvr>
                                      <p:to>
                                        <p:strVal val="visible"/>
                                      </p:to>
                                    </p:set>
                                    <p:anim calcmode="lin" valueType="num">
                                      <p:cBhvr additive="base">
                                        <p:cTn id="31" dur="500" fill="hold"/>
                                        <p:tgtEl>
                                          <p:spTgt spid="178184"/>
                                        </p:tgtEl>
                                        <p:attrNameLst>
                                          <p:attrName>ppt_x</p:attrName>
                                        </p:attrNameLst>
                                      </p:cBhvr>
                                      <p:tavLst>
                                        <p:tav tm="0">
                                          <p:val>
                                            <p:strVal val="0-#ppt_w/2"/>
                                          </p:val>
                                        </p:tav>
                                        <p:tav tm="100000">
                                          <p:val>
                                            <p:strVal val="#ppt_x"/>
                                          </p:val>
                                        </p:tav>
                                      </p:tavLst>
                                    </p:anim>
                                    <p:anim calcmode="lin" valueType="num">
                                      <p:cBhvr additive="base">
                                        <p:cTn id="32" dur="500" fill="hold"/>
                                        <p:tgtEl>
                                          <p:spTgt spid="17818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178186"/>
                                        </p:tgtEl>
                                        <p:attrNameLst>
                                          <p:attrName>style.visibility</p:attrName>
                                        </p:attrNameLst>
                                      </p:cBhvr>
                                      <p:to>
                                        <p:strVal val="visible"/>
                                      </p:to>
                                    </p:set>
                                    <p:animEffect transition="in" filter="diamond(in)">
                                      <p:cBhvr>
                                        <p:cTn id="37" dur="1000"/>
                                        <p:tgtEl>
                                          <p:spTgt spid="178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animBg="1" autoUpdateAnimBg="0"/>
      <p:bldP spid="178180" grpId="0" animBg="1" autoUpdateAnimBg="0"/>
      <p:bldP spid="178181" grpId="0" animBg="1" autoUpdateAnimBg="0"/>
      <p:bldP spid="178184" grpId="0" animBg="1" autoUpdateAnimBg="0"/>
      <p:bldP spid="178185" grpId="0" animBg="1" autoUpdateAnimBg="0"/>
      <p:bldP spid="178186" grpId="0" animBg="1"/>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152400" y="76200"/>
            <a:ext cx="1600200" cy="3810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179203" name="Rectangle 3"/>
          <p:cNvSpPr>
            <a:spLocks noChangeArrowheads="1"/>
          </p:cNvSpPr>
          <p:nvPr/>
        </p:nvSpPr>
        <p:spPr bwMode="auto">
          <a:xfrm>
            <a:off x="152400" y="533400"/>
            <a:ext cx="8915400" cy="2208213"/>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en-US" altLang="en-US" sz="2000" u="none">
                <a:latin typeface="Tahoma" panose="020B0604030504040204" pitchFamily="34" charset="0"/>
              </a:rPr>
              <a:t>PT PQR adalah pabrikan tekstil yang sudah dikukuhkan sebagai Pengusaha Kena Pajak, melaporkan SPT Masa PPN Desember 2008 dengan rincian sbb:</a:t>
            </a:r>
          </a:p>
          <a:p>
            <a:pPr algn="l">
              <a:lnSpc>
                <a:spcPct val="90000"/>
              </a:lnSpc>
              <a:spcBef>
                <a:spcPct val="50000"/>
              </a:spcBef>
            </a:pPr>
            <a:r>
              <a:rPr lang="en-US" altLang="en-US" sz="2000" u="none">
                <a:latin typeface="Tahoma" panose="020B0604030504040204" pitchFamily="34" charset="0"/>
              </a:rPr>
              <a:t>Pajak Keluaran						Rp200.000.000,00</a:t>
            </a:r>
          </a:p>
          <a:p>
            <a:pPr algn="l">
              <a:lnSpc>
                <a:spcPct val="80000"/>
              </a:lnSpc>
              <a:spcBef>
                <a:spcPct val="50000"/>
              </a:spcBef>
            </a:pPr>
            <a:r>
              <a:rPr lang="en-US" altLang="en-US" sz="2000" u="none">
                <a:latin typeface="Tahoma" panose="020B0604030504040204" pitchFamily="34" charset="0"/>
              </a:rPr>
              <a:t>Pajak Masukan						</a:t>
            </a:r>
            <a:r>
              <a:rPr lang="en-US" altLang="en-US" sz="2000">
                <a:latin typeface="Tahoma" panose="020B0604030504040204" pitchFamily="34" charset="0"/>
              </a:rPr>
              <a:t>Rp230.000.000,00</a:t>
            </a:r>
          </a:p>
          <a:p>
            <a:pPr algn="l">
              <a:lnSpc>
                <a:spcPct val="80000"/>
              </a:lnSpc>
              <a:spcBef>
                <a:spcPct val="50000"/>
              </a:spcBef>
            </a:pPr>
            <a:r>
              <a:rPr lang="en-US" altLang="en-US" sz="2000" u="none">
                <a:latin typeface="Tahoma" panose="020B0604030504040204" pitchFamily="34" charset="0"/>
              </a:rPr>
              <a:t>Kurang/(Lebih) bayar					(Rp30.000.000,00)</a:t>
            </a:r>
          </a:p>
          <a:p>
            <a:pPr algn="l">
              <a:lnSpc>
                <a:spcPct val="80000"/>
              </a:lnSpc>
              <a:spcBef>
                <a:spcPct val="50000"/>
              </a:spcBef>
            </a:pPr>
            <a:r>
              <a:rPr lang="en-US" altLang="en-US" sz="2000" u="none">
                <a:latin typeface="Tahoma" panose="020B0604030504040204" pitchFamily="34" charset="0"/>
              </a:rPr>
              <a:t>Atas kelebihan tersebut dikompensasikan ke Masa Januari 2009.</a:t>
            </a:r>
          </a:p>
        </p:txBody>
      </p:sp>
      <p:sp>
        <p:nvSpPr>
          <p:cNvPr id="179204" name="Rectangle 4"/>
          <p:cNvSpPr>
            <a:spLocks noChangeArrowheads="1"/>
          </p:cNvSpPr>
          <p:nvPr/>
        </p:nvSpPr>
        <p:spPr bwMode="auto">
          <a:xfrm>
            <a:off x="228600" y="2819400"/>
            <a:ext cx="8763000" cy="720725"/>
          </a:xfrm>
          <a:prstGeom prst="rect">
            <a:avLst/>
          </a:prstGeom>
          <a:solidFill>
            <a:schemeClr val="bg1"/>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Apabila berdasarkan hasil pemeriksaan, Pajak Keluaran adalah sebesar Rp220juta sehingga terdapat jumlah yang tidak seharusnya dikompensasi,</a:t>
            </a:r>
          </a:p>
        </p:txBody>
      </p:sp>
      <p:sp>
        <p:nvSpPr>
          <p:cNvPr id="179205" name="AutoShape 5"/>
          <p:cNvSpPr>
            <a:spLocks noChangeArrowheads="1"/>
          </p:cNvSpPr>
          <p:nvPr/>
        </p:nvSpPr>
        <p:spPr bwMode="auto">
          <a:xfrm>
            <a:off x="152400" y="342900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9206" name="Rectangle 6"/>
          <p:cNvSpPr>
            <a:spLocks noChangeArrowheads="1"/>
          </p:cNvSpPr>
          <p:nvPr/>
        </p:nvSpPr>
        <p:spPr bwMode="auto">
          <a:xfrm>
            <a:off x="152400" y="3733800"/>
            <a:ext cx="1600200" cy="19304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DJP menerbitkan SKPKB tanggal 10 Desember 2009</a:t>
            </a:r>
          </a:p>
        </p:txBody>
      </p:sp>
      <p:sp>
        <p:nvSpPr>
          <p:cNvPr id="179207" name="Rectangle 7"/>
          <p:cNvSpPr>
            <a:spLocks noChangeArrowheads="1"/>
          </p:cNvSpPr>
          <p:nvPr/>
        </p:nvSpPr>
        <p:spPr bwMode="auto">
          <a:xfrm>
            <a:off x="1905000" y="3613150"/>
            <a:ext cx="7162800" cy="31686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u="none">
                <a:solidFill>
                  <a:srgbClr val="000099"/>
                </a:solidFill>
                <a:latin typeface="Tahoma" panose="020B0604030504040204" pitchFamily="34" charset="0"/>
              </a:rPr>
              <a:t>Jumlah Pokok Pajak			Rp220.000.000,00</a:t>
            </a:r>
          </a:p>
          <a:p>
            <a:pPr algn="l">
              <a:spcBef>
                <a:spcPct val="50000"/>
              </a:spcBef>
            </a:pPr>
            <a:r>
              <a:rPr lang="en-US" altLang="en-US" sz="2000" u="none">
                <a:solidFill>
                  <a:srgbClr val="000099"/>
                </a:solidFill>
                <a:latin typeface="Tahoma" panose="020B0604030504040204" pitchFamily="34" charset="0"/>
              </a:rPr>
              <a:t>Jumlah Kredit Pajak 			(</a:t>
            </a:r>
            <a:r>
              <a:rPr lang="en-US" altLang="en-US" sz="2000">
                <a:solidFill>
                  <a:srgbClr val="000099"/>
                </a:solidFill>
                <a:latin typeface="Tahoma" panose="020B0604030504040204" pitchFamily="34" charset="0"/>
              </a:rPr>
              <a:t>Rp230.000.000,00)</a:t>
            </a:r>
          </a:p>
          <a:p>
            <a:pPr algn="l">
              <a:spcBef>
                <a:spcPct val="50000"/>
              </a:spcBef>
            </a:pPr>
            <a:r>
              <a:rPr lang="en-US" altLang="en-US" sz="2000" u="none">
                <a:solidFill>
                  <a:srgbClr val="000099"/>
                </a:solidFill>
                <a:latin typeface="Tahoma" panose="020B0604030504040204" pitchFamily="34" charset="0"/>
              </a:rPr>
              <a:t>Jumlah Lebih bayar			(Rp10.000.000,00)</a:t>
            </a:r>
          </a:p>
          <a:p>
            <a:pPr algn="l">
              <a:spcBef>
                <a:spcPct val="50000"/>
              </a:spcBef>
            </a:pPr>
            <a:r>
              <a:rPr lang="en-US" altLang="en-US" sz="2000" u="none">
                <a:solidFill>
                  <a:srgbClr val="000099"/>
                </a:solidFill>
                <a:latin typeface="Tahoma" panose="020B0604030504040204" pitchFamily="34" charset="0"/>
              </a:rPr>
              <a:t>Dikompensasikan ke Masa Jan’09	</a:t>
            </a:r>
            <a:r>
              <a:rPr lang="en-US" altLang="en-US" sz="2000">
                <a:solidFill>
                  <a:srgbClr val="000099"/>
                </a:solidFill>
                <a:latin typeface="Tahoma" panose="020B0604030504040204" pitchFamily="34" charset="0"/>
              </a:rPr>
              <a:t>Rp  30.000.000,00</a:t>
            </a:r>
          </a:p>
          <a:p>
            <a:pPr algn="l">
              <a:spcBef>
                <a:spcPct val="50000"/>
              </a:spcBef>
            </a:pPr>
            <a:r>
              <a:rPr lang="en-US" altLang="en-US" sz="2000" u="none">
                <a:solidFill>
                  <a:srgbClr val="000099"/>
                </a:solidFill>
                <a:latin typeface="Tahoma" panose="020B0604030504040204" pitchFamily="34" charset="0"/>
              </a:rPr>
              <a:t>Jumlah kekurangan Pokok Pajak		Rp  20.000.000,00</a:t>
            </a:r>
          </a:p>
          <a:p>
            <a:pPr algn="l">
              <a:spcBef>
                <a:spcPct val="50000"/>
              </a:spcBef>
            </a:pPr>
            <a:r>
              <a:rPr lang="en-US" altLang="en-US" sz="2000" u="none">
                <a:solidFill>
                  <a:srgbClr val="000099"/>
                </a:solidFill>
                <a:latin typeface="Tahoma" panose="020B0604030504040204" pitchFamily="34" charset="0"/>
              </a:rPr>
              <a:t>Sanksi adm. Pasal 13 (3) c (100%)	</a:t>
            </a:r>
            <a:r>
              <a:rPr lang="en-US" altLang="en-US" sz="2000">
                <a:solidFill>
                  <a:srgbClr val="000099"/>
                </a:solidFill>
                <a:latin typeface="Tahoma" panose="020B0604030504040204" pitchFamily="34" charset="0"/>
              </a:rPr>
              <a:t>Rp  20.000.000,00</a:t>
            </a:r>
          </a:p>
          <a:p>
            <a:pPr algn="l">
              <a:spcBef>
                <a:spcPct val="50000"/>
              </a:spcBef>
            </a:pPr>
            <a:r>
              <a:rPr lang="en-US" altLang="en-US" sz="2000" u="none">
                <a:solidFill>
                  <a:srgbClr val="000099"/>
                </a:solidFill>
                <a:latin typeface="Tahoma" panose="020B0604030504040204" pitchFamily="34" charset="0"/>
              </a:rPr>
              <a:t>Jumlah pajak yang masih harus dibayar	Rp  40.000.000,00</a:t>
            </a:r>
          </a:p>
        </p:txBody>
      </p:sp>
      <p:sp>
        <p:nvSpPr>
          <p:cNvPr id="179208" name="AutoShape 8"/>
          <p:cNvSpPr>
            <a:spLocks noChangeArrowheads="1"/>
          </p:cNvSpPr>
          <p:nvPr/>
        </p:nvSpPr>
        <p:spPr bwMode="auto">
          <a:xfrm>
            <a:off x="1219200" y="5486400"/>
            <a:ext cx="762000" cy="381000"/>
          </a:xfrm>
          <a:prstGeom prst="rightArrow">
            <a:avLst>
              <a:gd name="adj1" fmla="val 50000"/>
              <a:gd name="adj2"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9202"/>
                                        </p:tgtEl>
                                        <p:attrNameLst>
                                          <p:attrName>style.visibility</p:attrName>
                                        </p:attrNameLst>
                                      </p:cBhvr>
                                      <p:to>
                                        <p:strVal val="visible"/>
                                      </p:to>
                                    </p:set>
                                    <p:anim calcmode="lin" valueType="num">
                                      <p:cBhvr additive="base">
                                        <p:cTn id="7" dur="500" fill="hold"/>
                                        <p:tgtEl>
                                          <p:spTgt spid="179202"/>
                                        </p:tgtEl>
                                        <p:attrNameLst>
                                          <p:attrName>ppt_x</p:attrName>
                                        </p:attrNameLst>
                                      </p:cBhvr>
                                      <p:tavLst>
                                        <p:tav tm="0">
                                          <p:val>
                                            <p:strVal val="0-#ppt_w/2"/>
                                          </p:val>
                                        </p:tav>
                                        <p:tav tm="100000">
                                          <p:val>
                                            <p:strVal val="#ppt_x"/>
                                          </p:val>
                                        </p:tav>
                                      </p:tavLst>
                                    </p:anim>
                                    <p:anim calcmode="lin" valueType="num">
                                      <p:cBhvr additive="base">
                                        <p:cTn id="8" dur="500" fill="hold"/>
                                        <p:tgtEl>
                                          <p:spTgt spid="17920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9203"/>
                                        </p:tgtEl>
                                        <p:attrNameLst>
                                          <p:attrName>style.visibility</p:attrName>
                                        </p:attrNameLst>
                                      </p:cBhvr>
                                      <p:to>
                                        <p:strVal val="visible"/>
                                      </p:to>
                                    </p:set>
                                    <p:anim calcmode="lin" valueType="num">
                                      <p:cBhvr additive="base">
                                        <p:cTn id="13" dur="500" fill="hold"/>
                                        <p:tgtEl>
                                          <p:spTgt spid="179203"/>
                                        </p:tgtEl>
                                        <p:attrNameLst>
                                          <p:attrName>ppt_x</p:attrName>
                                        </p:attrNameLst>
                                      </p:cBhvr>
                                      <p:tavLst>
                                        <p:tav tm="0">
                                          <p:val>
                                            <p:strVal val="0-#ppt_w/2"/>
                                          </p:val>
                                        </p:tav>
                                        <p:tav tm="100000">
                                          <p:val>
                                            <p:strVal val="#ppt_x"/>
                                          </p:val>
                                        </p:tav>
                                      </p:tavLst>
                                    </p:anim>
                                    <p:anim calcmode="lin" valueType="num">
                                      <p:cBhvr additive="base">
                                        <p:cTn id="14" dur="500" fill="hold"/>
                                        <p:tgtEl>
                                          <p:spTgt spid="17920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9204"/>
                                        </p:tgtEl>
                                        <p:attrNameLst>
                                          <p:attrName>style.visibility</p:attrName>
                                        </p:attrNameLst>
                                      </p:cBhvr>
                                      <p:to>
                                        <p:strVal val="visible"/>
                                      </p:to>
                                    </p:set>
                                    <p:anim calcmode="lin" valueType="num">
                                      <p:cBhvr additive="base">
                                        <p:cTn id="19" dur="500" fill="hold"/>
                                        <p:tgtEl>
                                          <p:spTgt spid="179204"/>
                                        </p:tgtEl>
                                        <p:attrNameLst>
                                          <p:attrName>ppt_x</p:attrName>
                                        </p:attrNameLst>
                                      </p:cBhvr>
                                      <p:tavLst>
                                        <p:tav tm="0">
                                          <p:val>
                                            <p:strVal val="0-#ppt_w/2"/>
                                          </p:val>
                                        </p:tav>
                                        <p:tav tm="100000">
                                          <p:val>
                                            <p:strVal val="#ppt_x"/>
                                          </p:val>
                                        </p:tav>
                                      </p:tavLst>
                                    </p:anim>
                                    <p:anim calcmode="lin" valueType="num">
                                      <p:cBhvr additive="base">
                                        <p:cTn id="20" dur="500" fill="hold"/>
                                        <p:tgtEl>
                                          <p:spTgt spid="17920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9205"/>
                                        </p:tgtEl>
                                        <p:attrNameLst>
                                          <p:attrName>style.visibility</p:attrName>
                                        </p:attrNameLst>
                                      </p:cBhvr>
                                      <p:to>
                                        <p:strVal val="visible"/>
                                      </p:to>
                                    </p:set>
                                    <p:anim calcmode="lin" valueType="num">
                                      <p:cBhvr additive="base">
                                        <p:cTn id="25" dur="500" fill="hold"/>
                                        <p:tgtEl>
                                          <p:spTgt spid="179205"/>
                                        </p:tgtEl>
                                        <p:attrNameLst>
                                          <p:attrName>ppt_x</p:attrName>
                                        </p:attrNameLst>
                                      </p:cBhvr>
                                      <p:tavLst>
                                        <p:tav tm="0">
                                          <p:val>
                                            <p:strVal val="0-#ppt_w/2"/>
                                          </p:val>
                                        </p:tav>
                                        <p:tav tm="100000">
                                          <p:val>
                                            <p:strVal val="#ppt_x"/>
                                          </p:val>
                                        </p:tav>
                                      </p:tavLst>
                                    </p:anim>
                                    <p:anim calcmode="lin" valueType="num">
                                      <p:cBhvr additive="base">
                                        <p:cTn id="26" dur="500" fill="hold"/>
                                        <p:tgtEl>
                                          <p:spTgt spid="17920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9206"/>
                                        </p:tgtEl>
                                        <p:attrNameLst>
                                          <p:attrName>style.visibility</p:attrName>
                                        </p:attrNameLst>
                                      </p:cBhvr>
                                      <p:to>
                                        <p:strVal val="visible"/>
                                      </p:to>
                                    </p:set>
                                    <p:anim calcmode="lin" valueType="num">
                                      <p:cBhvr additive="base">
                                        <p:cTn id="31" dur="500" fill="hold"/>
                                        <p:tgtEl>
                                          <p:spTgt spid="179206"/>
                                        </p:tgtEl>
                                        <p:attrNameLst>
                                          <p:attrName>ppt_x</p:attrName>
                                        </p:attrNameLst>
                                      </p:cBhvr>
                                      <p:tavLst>
                                        <p:tav tm="0">
                                          <p:val>
                                            <p:strVal val="0-#ppt_w/2"/>
                                          </p:val>
                                        </p:tav>
                                        <p:tav tm="100000">
                                          <p:val>
                                            <p:strVal val="#ppt_x"/>
                                          </p:val>
                                        </p:tav>
                                      </p:tavLst>
                                    </p:anim>
                                    <p:anim calcmode="lin" valueType="num">
                                      <p:cBhvr additive="base">
                                        <p:cTn id="32" dur="500" fill="hold"/>
                                        <p:tgtEl>
                                          <p:spTgt spid="17920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9208"/>
                                        </p:tgtEl>
                                        <p:attrNameLst>
                                          <p:attrName>style.visibility</p:attrName>
                                        </p:attrNameLst>
                                      </p:cBhvr>
                                      <p:to>
                                        <p:strVal val="visible"/>
                                      </p:to>
                                    </p:set>
                                    <p:anim calcmode="lin" valueType="num">
                                      <p:cBhvr additive="base">
                                        <p:cTn id="37" dur="500" fill="hold"/>
                                        <p:tgtEl>
                                          <p:spTgt spid="179208"/>
                                        </p:tgtEl>
                                        <p:attrNameLst>
                                          <p:attrName>ppt_x</p:attrName>
                                        </p:attrNameLst>
                                      </p:cBhvr>
                                      <p:tavLst>
                                        <p:tav tm="0">
                                          <p:val>
                                            <p:strVal val="0-#ppt_w/2"/>
                                          </p:val>
                                        </p:tav>
                                        <p:tav tm="100000">
                                          <p:val>
                                            <p:strVal val="#ppt_x"/>
                                          </p:val>
                                        </p:tav>
                                      </p:tavLst>
                                    </p:anim>
                                    <p:anim calcmode="lin" valueType="num">
                                      <p:cBhvr additive="base">
                                        <p:cTn id="38" dur="500" fill="hold"/>
                                        <p:tgtEl>
                                          <p:spTgt spid="179208"/>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9207"/>
                                        </p:tgtEl>
                                        <p:attrNameLst>
                                          <p:attrName>style.visibility</p:attrName>
                                        </p:attrNameLst>
                                      </p:cBhvr>
                                      <p:to>
                                        <p:strVal val="visible"/>
                                      </p:to>
                                    </p:set>
                                    <p:anim calcmode="lin" valueType="num">
                                      <p:cBhvr additive="base">
                                        <p:cTn id="43" dur="500" fill="hold"/>
                                        <p:tgtEl>
                                          <p:spTgt spid="179207"/>
                                        </p:tgtEl>
                                        <p:attrNameLst>
                                          <p:attrName>ppt_x</p:attrName>
                                        </p:attrNameLst>
                                      </p:cBhvr>
                                      <p:tavLst>
                                        <p:tav tm="0">
                                          <p:val>
                                            <p:strVal val="0-#ppt_w/2"/>
                                          </p:val>
                                        </p:tav>
                                        <p:tav tm="100000">
                                          <p:val>
                                            <p:strVal val="#ppt_x"/>
                                          </p:val>
                                        </p:tav>
                                      </p:tavLst>
                                    </p:anim>
                                    <p:anim calcmode="lin" valueType="num">
                                      <p:cBhvr additive="base">
                                        <p:cTn id="44" dur="500" fill="hold"/>
                                        <p:tgtEl>
                                          <p:spTgt spid="1792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2" grpId="0" animBg="1" autoUpdateAnimBg="0"/>
      <p:bldP spid="179203" grpId="0" animBg="1" autoUpdateAnimBg="0"/>
      <p:bldP spid="179204" grpId="0" animBg="1" autoUpdateAnimBg="0"/>
      <p:bldP spid="179205" grpId="0" animBg="1"/>
      <p:bldP spid="179206" grpId="0" animBg="1" autoUpdateAnimBg="0"/>
      <p:bldP spid="179207" grpId="0" animBg="1" autoUpdateAnimBg="0"/>
      <p:bldP spid="179208" grpId="0" animBg="1"/>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1219200" y="76200"/>
            <a:ext cx="4724400" cy="45720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SKPKB</a:t>
            </a:r>
          </a:p>
        </p:txBody>
      </p:sp>
      <p:sp>
        <p:nvSpPr>
          <p:cNvPr id="180232" name="Rectangle 8"/>
          <p:cNvSpPr>
            <a:spLocks noChangeArrowheads="1"/>
          </p:cNvSpPr>
          <p:nvPr/>
        </p:nvSpPr>
        <p:spPr bwMode="auto">
          <a:xfrm>
            <a:off x="152400" y="838200"/>
            <a:ext cx="8839200" cy="739775"/>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apabila kewajiban sebagaimana dimaksud dalam </a:t>
            </a:r>
            <a:r>
              <a:rPr lang="en-US" altLang="en-US" sz="2000" u="none">
                <a:solidFill>
                  <a:srgbClr val="0033CC"/>
                </a:solidFill>
                <a:latin typeface="Tahoma" panose="020B0604030504040204" pitchFamily="34" charset="0"/>
              </a:rPr>
              <a:t>Pasal 28 atau Pasal 29</a:t>
            </a:r>
            <a:r>
              <a:rPr lang="en-US" altLang="en-US" sz="2000" u="none">
                <a:latin typeface="Tahoma" panose="020B0604030504040204" pitchFamily="34" charset="0"/>
              </a:rPr>
              <a:t> tidak dipenuhi sehingga tidak dapat diketahui besarnya pajak yang terutang.</a:t>
            </a:r>
          </a:p>
        </p:txBody>
      </p:sp>
      <p:sp>
        <p:nvSpPr>
          <p:cNvPr id="180233" name="Rectangle 9"/>
          <p:cNvSpPr>
            <a:spLocks noChangeArrowheads="1"/>
          </p:cNvSpPr>
          <p:nvPr/>
        </p:nvSpPr>
        <p:spPr bwMode="auto">
          <a:xfrm>
            <a:off x="6096000" y="76200"/>
            <a:ext cx="2362200" cy="6858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13 (1) huruf d</a:t>
            </a:r>
          </a:p>
          <a:p>
            <a:r>
              <a:rPr lang="en-US" altLang="en-US" sz="2000" u="none">
                <a:latin typeface="Tahoma" panose="020B0604030504040204" pitchFamily="34" charset="0"/>
              </a:rPr>
              <a:t> UU KUP</a:t>
            </a:r>
          </a:p>
        </p:txBody>
      </p:sp>
      <p:sp>
        <p:nvSpPr>
          <p:cNvPr id="180234" name="AutoShape 10"/>
          <p:cNvSpPr>
            <a:spLocks noChangeArrowheads="1"/>
          </p:cNvSpPr>
          <p:nvPr/>
        </p:nvSpPr>
        <p:spPr bwMode="auto">
          <a:xfrm>
            <a:off x="7772400" y="533400"/>
            <a:ext cx="6096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0235" name="Line 11"/>
          <p:cNvSpPr>
            <a:spLocks noChangeShapeType="1"/>
          </p:cNvSpPr>
          <p:nvPr/>
        </p:nvSpPr>
        <p:spPr bwMode="auto">
          <a:xfrm flipH="1">
            <a:off x="2338388" y="1219200"/>
            <a:ext cx="3962400" cy="609600"/>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0237" name="Rectangle 13"/>
          <p:cNvSpPr>
            <a:spLocks noChangeArrowheads="1"/>
          </p:cNvSpPr>
          <p:nvPr/>
        </p:nvSpPr>
        <p:spPr bwMode="auto">
          <a:xfrm>
            <a:off x="152400" y="1651000"/>
            <a:ext cx="27432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i="1" u="none">
                <a:latin typeface="Tahoma" panose="020B0604030504040204" pitchFamily="34" charset="0"/>
              </a:rPr>
              <a:t>Ketentuan mengenai PEMBUKUAN</a:t>
            </a:r>
          </a:p>
        </p:txBody>
      </p:sp>
      <p:sp>
        <p:nvSpPr>
          <p:cNvPr id="180238" name="Line 14"/>
          <p:cNvSpPr>
            <a:spLocks noChangeShapeType="1"/>
          </p:cNvSpPr>
          <p:nvPr/>
        </p:nvSpPr>
        <p:spPr bwMode="auto">
          <a:xfrm flipH="1">
            <a:off x="5751513" y="1219200"/>
            <a:ext cx="2133600" cy="533400"/>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0239" name="Rectangle 15"/>
          <p:cNvSpPr>
            <a:spLocks noChangeArrowheads="1"/>
          </p:cNvSpPr>
          <p:nvPr/>
        </p:nvSpPr>
        <p:spPr bwMode="auto">
          <a:xfrm>
            <a:off x="4648200" y="1651000"/>
            <a:ext cx="4343400"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i="1" u="none">
                <a:latin typeface="Tahoma" panose="020B0604030504040204" pitchFamily="34" charset="0"/>
              </a:rPr>
              <a:t>Kewajiban WP ketika dilakukan pemeriksaan</a:t>
            </a:r>
          </a:p>
        </p:txBody>
      </p:sp>
      <p:sp>
        <p:nvSpPr>
          <p:cNvPr id="180240" name="AutoShape 16"/>
          <p:cNvSpPr>
            <a:spLocks noChangeArrowheads="1"/>
          </p:cNvSpPr>
          <p:nvPr/>
        </p:nvSpPr>
        <p:spPr bwMode="auto">
          <a:xfrm>
            <a:off x="3657600" y="1600200"/>
            <a:ext cx="609600" cy="838200"/>
          </a:xfrm>
          <a:prstGeom prst="downArrow">
            <a:avLst>
              <a:gd name="adj1" fmla="val 50000"/>
              <a:gd name="adj2" fmla="val 3437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0242" name="Rectangle 18"/>
          <p:cNvSpPr>
            <a:spLocks noChangeArrowheads="1"/>
          </p:cNvSpPr>
          <p:nvPr/>
        </p:nvSpPr>
        <p:spPr bwMode="auto">
          <a:xfrm>
            <a:off x="228600" y="2492375"/>
            <a:ext cx="8686800" cy="416242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2000" b="1" u="none">
                <a:latin typeface="Courier New" panose="02070309020205020404" pitchFamily="49" charset="0"/>
              </a:rPr>
              <a:t>	Jumlah pajak dalam Surat Ketetapan Pajak Kurang Bayar sebagaimana dimaksud pada ayat (1) huruf b, huruf c, dan </a:t>
            </a:r>
            <a:r>
              <a:rPr lang="en-US" altLang="en-US" sz="2000" b="1">
                <a:solidFill>
                  <a:srgbClr val="0033CC"/>
                </a:solidFill>
                <a:latin typeface="Courier New" panose="02070309020205020404" pitchFamily="49" charset="0"/>
              </a:rPr>
              <a:t>huruf d</a:t>
            </a:r>
            <a:r>
              <a:rPr lang="en-US" altLang="en-US" sz="2000" b="1" u="none">
                <a:latin typeface="Courier New" panose="02070309020205020404" pitchFamily="49" charset="0"/>
              </a:rPr>
              <a:t> ditambah dengan sanksi administrasi berupa kenaikan sebesar :</a:t>
            </a:r>
          </a:p>
          <a:p>
            <a:pPr>
              <a:lnSpc>
                <a:spcPct val="80000"/>
              </a:lnSpc>
              <a:spcBef>
                <a:spcPct val="50000"/>
              </a:spcBef>
              <a:buFontTx/>
              <a:buAutoNum type="alphaLcPeriod"/>
            </a:pPr>
            <a:r>
              <a:rPr lang="en-US" altLang="en-US" sz="2000" b="1" u="none">
                <a:latin typeface="Courier New" panose="02070309020205020404" pitchFamily="49" charset="0"/>
              </a:rPr>
              <a:t>50 % (lima puluh persen) dari Pajak Penghasilan yang tidak atau kurang dibayar dalam satu Tahun Pajak;</a:t>
            </a:r>
          </a:p>
          <a:p>
            <a:pPr>
              <a:lnSpc>
                <a:spcPct val="80000"/>
              </a:lnSpc>
              <a:spcBef>
                <a:spcPct val="50000"/>
              </a:spcBef>
              <a:buFontTx/>
              <a:buAutoNum type="alphaLcPeriod"/>
            </a:pPr>
            <a:r>
              <a:rPr lang="en-US" altLang="en-US" sz="2000" b="1" u="none">
                <a:latin typeface="Courier New" panose="02070309020205020404" pitchFamily="49" charset="0"/>
              </a:rPr>
              <a:t>100 % (seratus persen) dari Pajak Penghasilan yang tidak atau kurang dipotong, tidak atau kurang dipungut, tidak atau kurang disetorkan, dan dipotong atau dipungut tetapi tidak atau kurang disetorkan;</a:t>
            </a:r>
          </a:p>
          <a:p>
            <a:pPr>
              <a:lnSpc>
                <a:spcPct val="80000"/>
              </a:lnSpc>
              <a:spcBef>
                <a:spcPct val="50000"/>
              </a:spcBef>
              <a:buFontTx/>
              <a:buAutoNum type="alphaLcPeriod"/>
            </a:pPr>
            <a:r>
              <a:rPr lang="en-US" altLang="en-US" sz="2000" b="1" u="none">
                <a:latin typeface="Courier New" panose="02070309020205020404" pitchFamily="49" charset="0"/>
              </a:rPr>
              <a:t>100 % (seratus persen) dari Pajak Pertambahan Nilai Barang dan Jasa dan Pajak Penjualan Atas Barang Mewah yang tidak atau kurang dibayar.</a:t>
            </a:r>
          </a:p>
          <a:p>
            <a:pPr>
              <a:lnSpc>
                <a:spcPct val="80000"/>
              </a:lnSpc>
              <a:spcBef>
                <a:spcPct val="50000"/>
              </a:spcBef>
            </a:pPr>
            <a:r>
              <a:rPr lang="en-US" altLang="en-US" sz="2000" b="1" u="none">
                <a:solidFill>
                  <a:srgbClr val="0033CC"/>
                </a:solidFill>
                <a:latin typeface="Courier New" panose="02070309020205020404" pitchFamily="49" charset="0"/>
              </a:rPr>
              <a:t>{Pasal 13 (3) UU KUP}</a:t>
            </a:r>
          </a:p>
        </p:txBody>
      </p:sp>
      <p:sp>
        <p:nvSpPr>
          <p:cNvPr id="180243" name="AutoShape 19"/>
          <p:cNvSpPr>
            <a:spLocks noChangeArrowheads="1"/>
          </p:cNvSpPr>
          <p:nvPr/>
        </p:nvSpPr>
        <p:spPr bwMode="auto">
          <a:xfrm>
            <a:off x="144463" y="692150"/>
            <a:ext cx="323850" cy="288925"/>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t>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0233"/>
                                        </p:tgtEl>
                                        <p:attrNameLst>
                                          <p:attrName>style.visibility</p:attrName>
                                        </p:attrNameLst>
                                      </p:cBhvr>
                                      <p:to>
                                        <p:strVal val="visible"/>
                                      </p:to>
                                    </p:set>
                                    <p:anim calcmode="lin" valueType="num">
                                      <p:cBhvr additive="base">
                                        <p:cTn id="7" dur="500" fill="hold"/>
                                        <p:tgtEl>
                                          <p:spTgt spid="180233"/>
                                        </p:tgtEl>
                                        <p:attrNameLst>
                                          <p:attrName>ppt_x</p:attrName>
                                        </p:attrNameLst>
                                      </p:cBhvr>
                                      <p:tavLst>
                                        <p:tav tm="0">
                                          <p:val>
                                            <p:strVal val="0-#ppt_w/2"/>
                                          </p:val>
                                        </p:tav>
                                        <p:tav tm="100000">
                                          <p:val>
                                            <p:strVal val="#ppt_x"/>
                                          </p:val>
                                        </p:tav>
                                      </p:tavLst>
                                    </p:anim>
                                    <p:anim calcmode="lin" valueType="num">
                                      <p:cBhvr additive="base">
                                        <p:cTn id="8" dur="500" fill="hold"/>
                                        <p:tgtEl>
                                          <p:spTgt spid="18023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0234"/>
                                        </p:tgtEl>
                                        <p:attrNameLst>
                                          <p:attrName>style.visibility</p:attrName>
                                        </p:attrNameLst>
                                      </p:cBhvr>
                                      <p:to>
                                        <p:strVal val="visible"/>
                                      </p:to>
                                    </p:set>
                                    <p:anim calcmode="lin" valueType="num">
                                      <p:cBhvr additive="base">
                                        <p:cTn id="13" dur="500" fill="hold"/>
                                        <p:tgtEl>
                                          <p:spTgt spid="180234"/>
                                        </p:tgtEl>
                                        <p:attrNameLst>
                                          <p:attrName>ppt_x</p:attrName>
                                        </p:attrNameLst>
                                      </p:cBhvr>
                                      <p:tavLst>
                                        <p:tav tm="0">
                                          <p:val>
                                            <p:strVal val="0-#ppt_w/2"/>
                                          </p:val>
                                        </p:tav>
                                        <p:tav tm="100000">
                                          <p:val>
                                            <p:strVal val="#ppt_x"/>
                                          </p:val>
                                        </p:tav>
                                      </p:tavLst>
                                    </p:anim>
                                    <p:anim calcmode="lin" valueType="num">
                                      <p:cBhvr additive="base">
                                        <p:cTn id="14" dur="500" fill="hold"/>
                                        <p:tgtEl>
                                          <p:spTgt spid="18023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180243"/>
                                        </p:tgtEl>
                                        <p:attrNameLst>
                                          <p:attrName>style.visibility</p:attrName>
                                        </p:attrNameLst>
                                      </p:cBhvr>
                                      <p:to>
                                        <p:strVal val="visible"/>
                                      </p:to>
                                    </p:set>
                                    <p:animEffect transition="in" filter="diamond(in)">
                                      <p:cBhvr>
                                        <p:cTn id="19" dur="1000"/>
                                        <p:tgtEl>
                                          <p:spTgt spid="18024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80232"/>
                                        </p:tgtEl>
                                        <p:attrNameLst>
                                          <p:attrName>style.visibility</p:attrName>
                                        </p:attrNameLst>
                                      </p:cBhvr>
                                      <p:to>
                                        <p:strVal val="visible"/>
                                      </p:to>
                                    </p:set>
                                    <p:anim calcmode="lin" valueType="num">
                                      <p:cBhvr additive="base">
                                        <p:cTn id="24" dur="500" fill="hold"/>
                                        <p:tgtEl>
                                          <p:spTgt spid="180232"/>
                                        </p:tgtEl>
                                        <p:attrNameLst>
                                          <p:attrName>ppt_x</p:attrName>
                                        </p:attrNameLst>
                                      </p:cBhvr>
                                      <p:tavLst>
                                        <p:tav tm="0">
                                          <p:val>
                                            <p:strVal val="0-#ppt_w/2"/>
                                          </p:val>
                                        </p:tav>
                                        <p:tav tm="100000">
                                          <p:val>
                                            <p:strVal val="#ppt_x"/>
                                          </p:val>
                                        </p:tav>
                                      </p:tavLst>
                                    </p:anim>
                                    <p:anim calcmode="lin" valueType="num">
                                      <p:cBhvr additive="base">
                                        <p:cTn id="25" dur="500" fill="hold"/>
                                        <p:tgtEl>
                                          <p:spTgt spid="180232"/>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80235"/>
                                        </p:tgtEl>
                                        <p:attrNameLst>
                                          <p:attrName>style.visibility</p:attrName>
                                        </p:attrNameLst>
                                      </p:cBhvr>
                                      <p:to>
                                        <p:strVal val="visible"/>
                                      </p:to>
                                    </p:set>
                                    <p:anim calcmode="lin" valueType="num">
                                      <p:cBhvr additive="base">
                                        <p:cTn id="30" dur="500" fill="hold"/>
                                        <p:tgtEl>
                                          <p:spTgt spid="180235"/>
                                        </p:tgtEl>
                                        <p:attrNameLst>
                                          <p:attrName>ppt_x</p:attrName>
                                        </p:attrNameLst>
                                      </p:cBhvr>
                                      <p:tavLst>
                                        <p:tav tm="0">
                                          <p:val>
                                            <p:strVal val="0-#ppt_w/2"/>
                                          </p:val>
                                        </p:tav>
                                        <p:tav tm="100000">
                                          <p:val>
                                            <p:strVal val="#ppt_x"/>
                                          </p:val>
                                        </p:tav>
                                      </p:tavLst>
                                    </p:anim>
                                    <p:anim calcmode="lin" valueType="num">
                                      <p:cBhvr additive="base">
                                        <p:cTn id="31" dur="500" fill="hold"/>
                                        <p:tgtEl>
                                          <p:spTgt spid="180235"/>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180237"/>
                                        </p:tgtEl>
                                        <p:attrNameLst>
                                          <p:attrName>style.visibility</p:attrName>
                                        </p:attrNameLst>
                                      </p:cBhvr>
                                      <p:to>
                                        <p:strVal val="visible"/>
                                      </p:to>
                                    </p:set>
                                    <p:anim calcmode="lin" valueType="num">
                                      <p:cBhvr additive="base">
                                        <p:cTn id="36" dur="500" fill="hold"/>
                                        <p:tgtEl>
                                          <p:spTgt spid="180237"/>
                                        </p:tgtEl>
                                        <p:attrNameLst>
                                          <p:attrName>ppt_x</p:attrName>
                                        </p:attrNameLst>
                                      </p:cBhvr>
                                      <p:tavLst>
                                        <p:tav tm="0">
                                          <p:val>
                                            <p:strVal val="0-#ppt_w/2"/>
                                          </p:val>
                                        </p:tav>
                                        <p:tav tm="100000">
                                          <p:val>
                                            <p:strVal val="#ppt_x"/>
                                          </p:val>
                                        </p:tav>
                                      </p:tavLst>
                                    </p:anim>
                                    <p:anim calcmode="lin" valueType="num">
                                      <p:cBhvr additive="base">
                                        <p:cTn id="37" dur="500" fill="hold"/>
                                        <p:tgtEl>
                                          <p:spTgt spid="180237"/>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80238"/>
                                        </p:tgtEl>
                                        <p:attrNameLst>
                                          <p:attrName>style.visibility</p:attrName>
                                        </p:attrNameLst>
                                      </p:cBhvr>
                                      <p:to>
                                        <p:strVal val="visible"/>
                                      </p:to>
                                    </p:set>
                                    <p:anim calcmode="lin" valueType="num">
                                      <p:cBhvr additive="base">
                                        <p:cTn id="42" dur="500" fill="hold"/>
                                        <p:tgtEl>
                                          <p:spTgt spid="180238"/>
                                        </p:tgtEl>
                                        <p:attrNameLst>
                                          <p:attrName>ppt_x</p:attrName>
                                        </p:attrNameLst>
                                      </p:cBhvr>
                                      <p:tavLst>
                                        <p:tav tm="0">
                                          <p:val>
                                            <p:strVal val="0-#ppt_w/2"/>
                                          </p:val>
                                        </p:tav>
                                        <p:tav tm="100000">
                                          <p:val>
                                            <p:strVal val="#ppt_x"/>
                                          </p:val>
                                        </p:tav>
                                      </p:tavLst>
                                    </p:anim>
                                    <p:anim calcmode="lin" valueType="num">
                                      <p:cBhvr additive="base">
                                        <p:cTn id="43" dur="500" fill="hold"/>
                                        <p:tgtEl>
                                          <p:spTgt spid="180238"/>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180239"/>
                                        </p:tgtEl>
                                        <p:attrNameLst>
                                          <p:attrName>style.visibility</p:attrName>
                                        </p:attrNameLst>
                                      </p:cBhvr>
                                      <p:to>
                                        <p:strVal val="visible"/>
                                      </p:to>
                                    </p:set>
                                    <p:anim calcmode="lin" valueType="num">
                                      <p:cBhvr additive="base">
                                        <p:cTn id="48" dur="500" fill="hold"/>
                                        <p:tgtEl>
                                          <p:spTgt spid="180239"/>
                                        </p:tgtEl>
                                        <p:attrNameLst>
                                          <p:attrName>ppt_x</p:attrName>
                                        </p:attrNameLst>
                                      </p:cBhvr>
                                      <p:tavLst>
                                        <p:tav tm="0">
                                          <p:val>
                                            <p:strVal val="0-#ppt_w/2"/>
                                          </p:val>
                                        </p:tav>
                                        <p:tav tm="100000">
                                          <p:val>
                                            <p:strVal val="#ppt_x"/>
                                          </p:val>
                                        </p:tav>
                                      </p:tavLst>
                                    </p:anim>
                                    <p:anim calcmode="lin" valueType="num">
                                      <p:cBhvr additive="base">
                                        <p:cTn id="49" dur="500" fill="hold"/>
                                        <p:tgtEl>
                                          <p:spTgt spid="180239"/>
                                        </p:tgtEl>
                                        <p:attrNameLst>
                                          <p:attrName>ppt_y</p:attrName>
                                        </p:attrNameLst>
                                      </p:cBhvr>
                                      <p:tavLst>
                                        <p:tav tm="0">
                                          <p:val>
                                            <p:strVal val="#ppt_y"/>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80240"/>
                                        </p:tgtEl>
                                        <p:attrNameLst>
                                          <p:attrName>style.visibility</p:attrName>
                                        </p:attrNameLst>
                                      </p:cBhvr>
                                      <p:to>
                                        <p:strVal val="visible"/>
                                      </p:to>
                                    </p:set>
                                    <p:anim calcmode="lin" valueType="num">
                                      <p:cBhvr additive="base">
                                        <p:cTn id="54" dur="500" fill="hold"/>
                                        <p:tgtEl>
                                          <p:spTgt spid="180240"/>
                                        </p:tgtEl>
                                        <p:attrNameLst>
                                          <p:attrName>ppt_x</p:attrName>
                                        </p:attrNameLst>
                                      </p:cBhvr>
                                      <p:tavLst>
                                        <p:tav tm="0">
                                          <p:val>
                                            <p:strVal val="0-#ppt_w/2"/>
                                          </p:val>
                                        </p:tav>
                                        <p:tav tm="100000">
                                          <p:val>
                                            <p:strVal val="#ppt_x"/>
                                          </p:val>
                                        </p:tav>
                                      </p:tavLst>
                                    </p:anim>
                                    <p:anim calcmode="lin" valueType="num">
                                      <p:cBhvr additive="base">
                                        <p:cTn id="55" dur="500" fill="hold"/>
                                        <p:tgtEl>
                                          <p:spTgt spid="180240"/>
                                        </p:tgtEl>
                                        <p:attrNameLst>
                                          <p:attrName>ppt_y</p:attrName>
                                        </p:attrNameLst>
                                      </p:cBhvr>
                                      <p:tavLst>
                                        <p:tav tm="0">
                                          <p:val>
                                            <p:strVal val="#ppt_y"/>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180242"/>
                                        </p:tgtEl>
                                        <p:attrNameLst>
                                          <p:attrName>style.visibility</p:attrName>
                                        </p:attrNameLst>
                                      </p:cBhvr>
                                      <p:to>
                                        <p:strVal val="visible"/>
                                      </p:to>
                                    </p:set>
                                    <p:anim calcmode="lin" valueType="num">
                                      <p:cBhvr additive="base">
                                        <p:cTn id="60" dur="500" fill="hold"/>
                                        <p:tgtEl>
                                          <p:spTgt spid="180242"/>
                                        </p:tgtEl>
                                        <p:attrNameLst>
                                          <p:attrName>ppt_x</p:attrName>
                                        </p:attrNameLst>
                                      </p:cBhvr>
                                      <p:tavLst>
                                        <p:tav tm="0">
                                          <p:val>
                                            <p:strVal val="0-#ppt_w/2"/>
                                          </p:val>
                                        </p:tav>
                                        <p:tav tm="100000">
                                          <p:val>
                                            <p:strVal val="#ppt_x"/>
                                          </p:val>
                                        </p:tav>
                                      </p:tavLst>
                                    </p:anim>
                                    <p:anim calcmode="lin" valueType="num">
                                      <p:cBhvr additive="base">
                                        <p:cTn id="61" dur="500" fill="hold"/>
                                        <p:tgtEl>
                                          <p:spTgt spid="1802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32" grpId="0" animBg="1" autoUpdateAnimBg="0"/>
      <p:bldP spid="180233" grpId="0" animBg="1" autoUpdateAnimBg="0"/>
      <p:bldP spid="180234" grpId="0" animBg="1"/>
      <p:bldP spid="180235" grpId="0" animBg="1"/>
      <p:bldP spid="180237" grpId="0" animBg="1" autoUpdateAnimBg="0"/>
      <p:bldP spid="180238" grpId="0" animBg="1"/>
      <p:bldP spid="180239" grpId="0" animBg="1" autoUpdateAnimBg="0"/>
      <p:bldP spid="180240" grpId="0" animBg="1"/>
      <p:bldP spid="180242" grpId="0" animBg="1" autoUpdateAnimBg="0"/>
      <p:bldP spid="180243" grpId="0" animBg="1"/>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152400" y="76200"/>
            <a:ext cx="1600200" cy="3810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181251" name="Rectangle 3"/>
          <p:cNvSpPr>
            <a:spLocks noChangeArrowheads="1"/>
          </p:cNvSpPr>
          <p:nvPr/>
        </p:nvSpPr>
        <p:spPr bwMode="auto">
          <a:xfrm>
            <a:off x="152400" y="533400"/>
            <a:ext cx="8915400" cy="2819400"/>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en-US" altLang="en-US" sz="2000" u="none">
                <a:latin typeface="Tahoma" panose="020B0604030504040204" pitchFamily="34" charset="0"/>
              </a:rPr>
              <a:t>PT XYZ adalah WP badan yang melakukan kegiatan usaha perdagangan barang-barang elektronik, menyampaikan SPT PPh badan Tahun 2008 (tahun takwim) pada tgl 30 April 2009, dengan perincian sbb:</a:t>
            </a:r>
          </a:p>
          <a:p>
            <a:pPr algn="l">
              <a:lnSpc>
                <a:spcPct val="80000"/>
              </a:lnSpc>
              <a:spcBef>
                <a:spcPct val="50000"/>
              </a:spcBef>
            </a:pPr>
            <a:r>
              <a:rPr lang="en-US" altLang="en-US" sz="2000" u="none">
                <a:latin typeface="Tahoma" panose="020B0604030504040204" pitchFamily="34" charset="0"/>
              </a:rPr>
              <a:t>Penghasilan Neto					Rp1.000.000.000,00</a:t>
            </a:r>
          </a:p>
          <a:p>
            <a:pPr algn="l">
              <a:lnSpc>
                <a:spcPct val="80000"/>
              </a:lnSpc>
              <a:spcBef>
                <a:spcPct val="50000"/>
              </a:spcBef>
            </a:pPr>
            <a:r>
              <a:rPr lang="en-US" altLang="en-US" sz="2000" u="none">
                <a:latin typeface="Tahoma" panose="020B0604030504040204" pitchFamily="34" charset="0"/>
              </a:rPr>
              <a:t>PPh terutang						Rp   282.500.000,00</a:t>
            </a:r>
          </a:p>
          <a:p>
            <a:pPr algn="l">
              <a:lnSpc>
                <a:spcPct val="80000"/>
              </a:lnSpc>
              <a:spcBef>
                <a:spcPct val="50000"/>
              </a:spcBef>
            </a:pPr>
            <a:r>
              <a:rPr lang="en-US" altLang="en-US" sz="2000" u="none">
                <a:latin typeface="Tahoma" panose="020B0604030504040204" pitchFamily="34" charset="0"/>
              </a:rPr>
              <a:t>Kredit Pajak						</a:t>
            </a:r>
            <a:r>
              <a:rPr lang="en-US" altLang="en-US" sz="2000">
                <a:latin typeface="Tahoma" panose="020B0604030504040204" pitchFamily="34" charset="0"/>
              </a:rPr>
              <a:t>Rp   202.500.000,00</a:t>
            </a:r>
          </a:p>
          <a:p>
            <a:pPr algn="l">
              <a:lnSpc>
                <a:spcPct val="80000"/>
              </a:lnSpc>
              <a:spcBef>
                <a:spcPct val="50000"/>
              </a:spcBef>
            </a:pPr>
            <a:r>
              <a:rPr lang="en-US" altLang="en-US" sz="2000" u="none">
                <a:latin typeface="Tahoma" panose="020B0604030504040204" pitchFamily="34" charset="0"/>
              </a:rPr>
              <a:t>Pajak yang kurang dibayar				Rp     80.000.000,00</a:t>
            </a:r>
          </a:p>
          <a:p>
            <a:pPr algn="l">
              <a:lnSpc>
                <a:spcPct val="80000"/>
              </a:lnSpc>
              <a:spcBef>
                <a:spcPct val="50000"/>
              </a:spcBef>
            </a:pPr>
            <a:r>
              <a:rPr lang="en-US" altLang="en-US" sz="2000" u="none">
                <a:latin typeface="Tahoma" panose="020B0604030504040204" pitchFamily="34" charset="0"/>
              </a:rPr>
              <a:t>Kekurangan (PPh Pasal 29) tersebut dibayar tgl 29 April 2009.</a:t>
            </a:r>
          </a:p>
        </p:txBody>
      </p:sp>
      <p:sp>
        <p:nvSpPr>
          <p:cNvPr id="181252" name="Rectangle 4"/>
          <p:cNvSpPr>
            <a:spLocks noChangeArrowheads="1"/>
          </p:cNvSpPr>
          <p:nvPr/>
        </p:nvSpPr>
        <p:spPr bwMode="auto">
          <a:xfrm>
            <a:off x="228600" y="3394075"/>
            <a:ext cx="8763000" cy="1330325"/>
          </a:xfrm>
          <a:prstGeom prst="rect">
            <a:avLst/>
          </a:prstGeom>
          <a:solidFill>
            <a:schemeClr val="bg1"/>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imes New Roman" panose="02020603050405020304" pitchFamily="18" charset="0"/>
              </a:rPr>
              <a:t>Apabila ketika dilakukan pemeriksaan ternyata PT XYZ tidak meminjamkan buku2, catatan2 serta dokumen yang menjadi dasar pengisian SPT sehingga pajak terutang tidak dapat dihitung. Berdasarkan data yang ada DJP menetapkan Penghasilan Neto sebesar Rp1,1milyar.</a:t>
            </a:r>
          </a:p>
        </p:txBody>
      </p:sp>
      <p:sp>
        <p:nvSpPr>
          <p:cNvPr id="181253" name="AutoShape 5"/>
          <p:cNvSpPr>
            <a:spLocks noChangeArrowheads="1"/>
          </p:cNvSpPr>
          <p:nvPr/>
        </p:nvSpPr>
        <p:spPr bwMode="auto">
          <a:xfrm>
            <a:off x="152400" y="441960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1254" name="Rectangle 6"/>
          <p:cNvSpPr>
            <a:spLocks noChangeArrowheads="1"/>
          </p:cNvSpPr>
          <p:nvPr/>
        </p:nvSpPr>
        <p:spPr bwMode="auto">
          <a:xfrm>
            <a:off x="152400" y="4800600"/>
            <a:ext cx="1600200" cy="19304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DJP menerbitkan SKPKB tanggal 10 Oktober 2009</a:t>
            </a:r>
          </a:p>
        </p:txBody>
      </p:sp>
      <p:sp>
        <p:nvSpPr>
          <p:cNvPr id="181255" name="Rectangle 7"/>
          <p:cNvSpPr>
            <a:spLocks noChangeArrowheads="1"/>
          </p:cNvSpPr>
          <p:nvPr/>
        </p:nvSpPr>
        <p:spPr bwMode="auto">
          <a:xfrm>
            <a:off x="1905000" y="4800600"/>
            <a:ext cx="7162800" cy="19335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80000"/>
              </a:lnSpc>
              <a:spcBef>
                <a:spcPct val="50000"/>
              </a:spcBef>
            </a:pPr>
            <a:r>
              <a:rPr lang="en-US" altLang="en-US" sz="2000" u="none">
                <a:solidFill>
                  <a:srgbClr val="000099"/>
                </a:solidFill>
                <a:latin typeface="Tahoma" panose="020B0604030504040204" pitchFamily="34" charset="0"/>
              </a:rPr>
              <a:t>Jumlah Pokok Pajak			Rp312.500.000,00</a:t>
            </a:r>
          </a:p>
          <a:p>
            <a:pPr algn="l">
              <a:lnSpc>
                <a:spcPct val="80000"/>
              </a:lnSpc>
              <a:spcBef>
                <a:spcPct val="50000"/>
              </a:spcBef>
            </a:pPr>
            <a:r>
              <a:rPr lang="en-US" altLang="en-US" sz="2000" u="none">
                <a:solidFill>
                  <a:srgbClr val="000099"/>
                </a:solidFill>
                <a:latin typeface="Tahoma" panose="020B0604030504040204" pitchFamily="34" charset="0"/>
              </a:rPr>
              <a:t>Jumlah Kredit Pajak			</a:t>
            </a:r>
            <a:r>
              <a:rPr lang="en-US" altLang="en-US" sz="2000">
                <a:solidFill>
                  <a:srgbClr val="000099"/>
                </a:solidFill>
                <a:latin typeface="Tahoma" panose="020B0604030504040204" pitchFamily="34" charset="0"/>
              </a:rPr>
              <a:t>Rp282.500.000,00</a:t>
            </a:r>
          </a:p>
          <a:p>
            <a:pPr algn="l">
              <a:lnSpc>
                <a:spcPct val="80000"/>
              </a:lnSpc>
              <a:spcBef>
                <a:spcPct val="50000"/>
              </a:spcBef>
            </a:pPr>
            <a:r>
              <a:rPr lang="en-US" altLang="en-US" sz="2000" u="none">
                <a:solidFill>
                  <a:srgbClr val="000099"/>
                </a:solidFill>
                <a:latin typeface="Tahoma" panose="020B0604030504040204" pitchFamily="34" charset="0"/>
              </a:rPr>
              <a:t>Jumlah Kekurangan Pokok Pajak		Rp  30.000.000,00</a:t>
            </a:r>
          </a:p>
          <a:p>
            <a:pPr algn="l">
              <a:lnSpc>
                <a:spcPct val="80000"/>
              </a:lnSpc>
              <a:spcBef>
                <a:spcPct val="50000"/>
              </a:spcBef>
            </a:pPr>
            <a:r>
              <a:rPr lang="en-US" altLang="en-US" sz="2000" u="none">
                <a:solidFill>
                  <a:srgbClr val="000099"/>
                </a:solidFill>
                <a:latin typeface="Tahoma" panose="020B0604030504040204" pitchFamily="34" charset="0"/>
              </a:rPr>
              <a:t>Sanksi adm. Pasal 13 (3) huruf a (50%)	</a:t>
            </a:r>
            <a:r>
              <a:rPr lang="en-US" altLang="en-US" sz="2000">
                <a:solidFill>
                  <a:srgbClr val="000099"/>
                </a:solidFill>
                <a:latin typeface="Tahoma" panose="020B0604030504040204" pitchFamily="34" charset="0"/>
              </a:rPr>
              <a:t>Rp  15.000.000,00</a:t>
            </a:r>
          </a:p>
          <a:p>
            <a:pPr algn="l">
              <a:lnSpc>
                <a:spcPct val="80000"/>
              </a:lnSpc>
              <a:spcBef>
                <a:spcPct val="50000"/>
              </a:spcBef>
            </a:pPr>
            <a:r>
              <a:rPr lang="en-US" altLang="en-US" sz="2000" u="none">
                <a:solidFill>
                  <a:srgbClr val="000099"/>
                </a:solidFill>
                <a:latin typeface="Tahoma" panose="020B0604030504040204" pitchFamily="34" charset="0"/>
              </a:rPr>
              <a:t>Jumlah pajak yang masih harus dibayar	Rp  45.000.000,00</a:t>
            </a:r>
          </a:p>
        </p:txBody>
      </p:sp>
      <p:sp>
        <p:nvSpPr>
          <p:cNvPr id="181256" name="AutoShape 8"/>
          <p:cNvSpPr>
            <a:spLocks noChangeArrowheads="1"/>
          </p:cNvSpPr>
          <p:nvPr/>
        </p:nvSpPr>
        <p:spPr bwMode="auto">
          <a:xfrm>
            <a:off x="1219200" y="6400800"/>
            <a:ext cx="762000" cy="381000"/>
          </a:xfrm>
          <a:prstGeom prst="rightArrow">
            <a:avLst>
              <a:gd name="adj1" fmla="val 50000"/>
              <a:gd name="adj2"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1250"/>
                                        </p:tgtEl>
                                        <p:attrNameLst>
                                          <p:attrName>style.visibility</p:attrName>
                                        </p:attrNameLst>
                                      </p:cBhvr>
                                      <p:to>
                                        <p:strVal val="visible"/>
                                      </p:to>
                                    </p:set>
                                    <p:anim calcmode="lin" valueType="num">
                                      <p:cBhvr additive="base">
                                        <p:cTn id="7" dur="500" fill="hold"/>
                                        <p:tgtEl>
                                          <p:spTgt spid="181250"/>
                                        </p:tgtEl>
                                        <p:attrNameLst>
                                          <p:attrName>ppt_x</p:attrName>
                                        </p:attrNameLst>
                                      </p:cBhvr>
                                      <p:tavLst>
                                        <p:tav tm="0">
                                          <p:val>
                                            <p:strVal val="0-#ppt_w/2"/>
                                          </p:val>
                                        </p:tav>
                                        <p:tav tm="100000">
                                          <p:val>
                                            <p:strVal val="#ppt_x"/>
                                          </p:val>
                                        </p:tav>
                                      </p:tavLst>
                                    </p:anim>
                                    <p:anim calcmode="lin" valueType="num">
                                      <p:cBhvr additive="base">
                                        <p:cTn id="8" dur="500" fill="hold"/>
                                        <p:tgtEl>
                                          <p:spTgt spid="18125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1251"/>
                                        </p:tgtEl>
                                        <p:attrNameLst>
                                          <p:attrName>style.visibility</p:attrName>
                                        </p:attrNameLst>
                                      </p:cBhvr>
                                      <p:to>
                                        <p:strVal val="visible"/>
                                      </p:to>
                                    </p:set>
                                    <p:anim calcmode="lin" valueType="num">
                                      <p:cBhvr additive="base">
                                        <p:cTn id="13" dur="500" fill="hold"/>
                                        <p:tgtEl>
                                          <p:spTgt spid="181251"/>
                                        </p:tgtEl>
                                        <p:attrNameLst>
                                          <p:attrName>ppt_x</p:attrName>
                                        </p:attrNameLst>
                                      </p:cBhvr>
                                      <p:tavLst>
                                        <p:tav tm="0">
                                          <p:val>
                                            <p:strVal val="0-#ppt_w/2"/>
                                          </p:val>
                                        </p:tav>
                                        <p:tav tm="100000">
                                          <p:val>
                                            <p:strVal val="#ppt_x"/>
                                          </p:val>
                                        </p:tav>
                                      </p:tavLst>
                                    </p:anim>
                                    <p:anim calcmode="lin" valueType="num">
                                      <p:cBhvr additive="base">
                                        <p:cTn id="14" dur="500" fill="hold"/>
                                        <p:tgtEl>
                                          <p:spTgt spid="18125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1252"/>
                                        </p:tgtEl>
                                        <p:attrNameLst>
                                          <p:attrName>style.visibility</p:attrName>
                                        </p:attrNameLst>
                                      </p:cBhvr>
                                      <p:to>
                                        <p:strVal val="visible"/>
                                      </p:to>
                                    </p:set>
                                    <p:anim calcmode="lin" valueType="num">
                                      <p:cBhvr additive="base">
                                        <p:cTn id="19" dur="500" fill="hold"/>
                                        <p:tgtEl>
                                          <p:spTgt spid="181252"/>
                                        </p:tgtEl>
                                        <p:attrNameLst>
                                          <p:attrName>ppt_x</p:attrName>
                                        </p:attrNameLst>
                                      </p:cBhvr>
                                      <p:tavLst>
                                        <p:tav tm="0">
                                          <p:val>
                                            <p:strVal val="0-#ppt_w/2"/>
                                          </p:val>
                                        </p:tav>
                                        <p:tav tm="100000">
                                          <p:val>
                                            <p:strVal val="#ppt_x"/>
                                          </p:val>
                                        </p:tav>
                                      </p:tavLst>
                                    </p:anim>
                                    <p:anim calcmode="lin" valueType="num">
                                      <p:cBhvr additive="base">
                                        <p:cTn id="20" dur="500" fill="hold"/>
                                        <p:tgtEl>
                                          <p:spTgt spid="18125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1253"/>
                                        </p:tgtEl>
                                        <p:attrNameLst>
                                          <p:attrName>style.visibility</p:attrName>
                                        </p:attrNameLst>
                                      </p:cBhvr>
                                      <p:to>
                                        <p:strVal val="visible"/>
                                      </p:to>
                                    </p:set>
                                    <p:anim calcmode="lin" valueType="num">
                                      <p:cBhvr additive="base">
                                        <p:cTn id="25" dur="500" fill="hold"/>
                                        <p:tgtEl>
                                          <p:spTgt spid="181253"/>
                                        </p:tgtEl>
                                        <p:attrNameLst>
                                          <p:attrName>ppt_x</p:attrName>
                                        </p:attrNameLst>
                                      </p:cBhvr>
                                      <p:tavLst>
                                        <p:tav tm="0">
                                          <p:val>
                                            <p:strVal val="0-#ppt_w/2"/>
                                          </p:val>
                                        </p:tav>
                                        <p:tav tm="100000">
                                          <p:val>
                                            <p:strVal val="#ppt_x"/>
                                          </p:val>
                                        </p:tav>
                                      </p:tavLst>
                                    </p:anim>
                                    <p:anim calcmode="lin" valueType="num">
                                      <p:cBhvr additive="base">
                                        <p:cTn id="26" dur="500" fill="hold"/>
                                        <p:tgtEl>
                                          <p:spTgt spid="18125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1254"/>
                                        </p:tgtEl>
                                        <p:attrNameLst>
                                          <p:attrName>style.visibility</p:attrName>
                                        </p:attrNameLst>
                                      </p:cBhvr>
                                      <p:to>
                                        <p:strVal val="visible"/>
                                      </p:to>
                                    </p:set>
                                    <p:anim calcmode="lin" valueType="num">
                                      <p:cBhvr additive="base">
                                        <p:cTn id="31" dur="500" fill="hold"/>
                                        <p:tgtEl>
                                          <p:spTgt spid="181254"/>
                                        </p:tgtEl>
                                        <p:attrNameLst>
                                          <p:attrName>ppt_x</p:attrName>
                                        </p:attrNameLst>
                                      </p:cBhvr>
                                      <p:tavLst>
                                        <p:tav tm="0">
                                          <p:val>
                                            <p:strVal val="0-#ppt_w/2"/>
                                          </p:val>
                                        </p:tav>
                                        <p:tav tm="100000">
                                          <p:val>
                                            <p:strVal val="#ppt_x"/>
                                          </p:val>
                                        </p:tav>
                                      </p:tavLst>
                                    </p:anim>
                                    <p:anim calcmode="lin" valueType="num">
                                      <p:cBhvr additive="base">
                                        <p:cTn id="32" dur="500" fill="hold"/>
                                        <p:tgtEl>
                                          <p:spTgt spid="18125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81256"/>
                                        </p:tgtEl>
                                        <p:attrNameLst>
                                          <p:attrName>style.visibility</p:attrName>
                                        </p:attrNameLst>
                                      </p:cBhvr>
                                      <p:to>
                                        <p:strVal val="visible"/>
                                      </p:to>
                                    </p:set>
                                    <p:anim calcmode="lin" valueType="num">
                                      <p:cBhvr additive="base">
                                        <p:cTn id="37" dur="500" fill="hold"/>
                                        <p:tgtEl>
                                          <p:spTgt spid="181256"/>
                                        </p:tgtEl>
                                        <p:attrNameLst>
                                          <p:attrName>ppt_x</p:attrName>
                                        </p:attrNameLst>
                                      </p:cBhvr>
                                      <p:tavLst>
                                        <p:tav tm="0">
                                          <p:val>
                                            <p:strVal val="0-#ppt_w/2"/>
                                          </p:val>
                                        </p:tav>
                                        <p:tav tm="100000">
                                          <p:val>
                                            <p:strVal val="#ppt_x"/>
                                          </p:val>
                                        </p:tav>
                                      </p:tavLst>
                                    </p:anim>
                                    <p:anim calcmode="lin" valueType="num">
                                      <p:cBhvr additive="base">
                                        <p:cTn id="38" dur="500" fill="hold"/>
                                        <p:tgtEl>
                                          <p:spTgt spid="181256"/>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81255"/>
                                        </p:tgtEl>
                                        <p:attrNameLst>
                                          <p:attrName>style.visibility</p:attrName>
                                        </p:attrNameLst>
                                      </p:cBhvr>
                                      <p:to>
                                        <p:strVal val="visible"/>
                                      </p:to>
                                    </p:set>
                                    <p:anim calcmode="lin" valueType="num">
                                      <p:cBhvr additive="base">
                                        <p:cTn id="43" dur="500" fill="hold"/>
                                        <p:tgtEl>
                                          <p:spTgt spid="181255"/>
                                        </p:tgtEl>
                                        <p:attrNameLst>
                                          <p:attrName>ppt_x</p:attrName>
                                        </p:attrNameLst>
                                      </p:cBhvr>
                                      <p:tavLst>
                                        <p:tav tm="0">
                                          <p:val>
                                            <p:strVal val="0-#ppt_w/2"/>
                                          </p:val>
                                        </p:tav>
                                        <p:tav tm="100000">
                                          <p:val>
                                            <p:strVal val="#ppt_x"/>
                                          </p:val>
                                        </p:tav>
                                      </p:tavLst>
                                    </p:anim>
                                    <p:anim calcmode="lin" valueType="num">
                                      <p:cBhvr additive="base">
                                        <p:cTn id="44" dur="500" fill="hold"/>
                                        <p:tgtEl>
                                          <p:spTgt spid="1812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0" grpId="0" animBg="1" autoUpdateAnimBg="0"/>
      <p:bldP spid="181251" grpId="0" animBg="1" autoUpdateAnimBg="0"/>
      <p:bldP spid="181252" grpId="0" animBg="1" autoUpdateAnimBg="0"/>
      <p:bldP spid="181253" grpId="0" animBg="1"/>
      <p:bldP spid="181254" grpId="0" animBg="1" autoUpdateAnimBg="0"/>
      <p:bldP spid="181255" grpId="0" animBg="1" autoUpdateAnimBg="0"/>
      <p:bldP spid="181256" grpId="0" animBg="1"/>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a:xfrm>
            <a:off x="1600200" y="76200"/>
            <a:ext cx="4648200" cy="457200"/>
          </a:xfrm>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SKPKB</a:t>
            </a:r>
          </a:p>
        </p:txBody>
      </p:sp>
      <p:sp>
        <p:nvSpPr>
          <p:cNvPr id="320515" name="Rectangle 3"/>
          <p:cNvSpPr>
            <a:spLocks noChangeArrowheads="1"/>
          </p:cNvSpPr>
          <p:nvPr/>
        </p:nvSpPr>
        <p:spPr bwMode="auto">
          <a:xfrm>
            <a:off x="228600" y="936625"/>
            <a:ext cx="8686800" cy="101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id-ID" altLang="en-US" sz="2000" u="none">
                <a:latin typeface="Tahoma" panose="020B0604030504040204" pitchFamily="34" charset="0"/>
              </a:rPr>
              <a:t>apabila kepada Wajib Pajak diterbitkan Nomor Pokok Wajib Pajak dan/atau dikukuhkan sebagai Pengusaha Kena Pajak secara jabatan sebagaimana dimaksud dalam Pasal 2 ayat (4a).</a:t>
            </a:r>
            <a:endParaRPr lang="en-US" altLang="en-US" sz="2000" u="none">
              <a:latin typeface="Tahoma" panose="020B0604030504040204" pitchFamily="34" charset="0"/>
            </a:endParaRPr>
          </a:p>
        </p:txBody>
      </p:sp>
      <p:sp>
        <p:nvSpPr>
          <p:cNvPr id="320516" name="Rectangle 4"/>
          <p:cNvSpPr>
            <a:spLocks noChangeArrowheads="1"/>
          </p:cNvSpPr>
          <p:nvPr/>
        </p:nvSpPr>
        <p:spPr bwMode="auto">
          <a:xfrm>
            <a:off x="6477000" y="76200"/>
            <a:ext cx="2438400" cy="6858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13 (1) huruf e</a:t>
            </a:r>
          </a:p>
          <a:p>
            <a:r>
              <a:rPr lang="en-US" altLang="en-US" sz="2000" u="none">
                <a:latin typeface="Tahoma" panose="020B0604030504040204" pitchFamily="34" charset="0"/>
              </a:rPr>
              <a:t>UU KUP</a:t>
            </a:r>
          </a:p>
        </p:txBody>
      </p:sp>
      <p:sp>
        <p:nvSpPr>
          <p:cNvPr id="320517" name="Rectangle 5"/>
          <p:cNvSpPr>
            <a:spLocks noChangeArrowheads="1"/>
          </p:cNvSpPr>
          <p:nvPr/>
        </p:nvSpPr>
        <p:spPr bwMode="auto">
          <a:xfrm>
            <a:off x="228600" y="2133600"/>
            <a:ext cx="8686800" cy="34861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120000"/>
              </a:lnSpc>
              <a:spcBef>
                <a:spcPct val="50000"/>
              </a:spcBef>
            </a:pPr>
            <a:r>
              <a:rPr lang="en-US" altLang="en-US" sz="2000" b="1" u="none">
                <a:latin typeface="Arial Narrow" panose="020B0606020202030204" pitchFamily="34" charset="0"/>
              </a:rPr>
              <a:t>Jumlah kekurangan pajak yang terutang dalam Surat Ketetapan Pajak Kurang Bayar sebagaimana dimaksud pada ayat (1) huruf a dan </a:t>
            </a:r>
            <a:r>
              <a:rPr lang="en-US" altLang="en-US" b="1">
                <a:solidFill>
                  <a:srgbClr val="0033CC"/>
                </a:solidFill>
                <a:latin typeface="Arial Narrow" panose="020B0606020202030204" pitchFamily="34" charset="0"/>
              </a:rPr>
              <a:t>huruf e</a:t>
            </a:r>
            <a:r>
              <a:rPr lang="en-US" altLang="en-US" sz="2000" b="1" u="none">
                <a:latin typeface="Arial Narrow" panose="020B0606020202030204" pitchFamily="34" charset="0"/>
              </a:rPr>
              <a:t>  </a:t>
            </a:r>
            <a:r>
              <a:rPr lang="en-US" altLang="en-US" b="1" u="none">
                <a:solidFill>
                  <a:srgbClr val="0033CC"/>
                </a:solidFill>
              </a:rPr>
              <a:t>ditambah dengan sanksi administrasi berupa bunga sebesar 2 % (dua persen) per bulan paling lama 24 (dua puluh empat) bulan</a:t>
            </a:r>
            <a:r>
              <a:rPr lang="en-US" altLang="en-US" sz="2000" u="none">
                <a:latin typeface="Tahoma" panose="020B0604030504040204" pitchFamily="34" charset="0"/>
              </a:rPr>
              <a:t>, </a:t>
            </a:r>
            <a:r>
              <a:rPr lang="en-US" altLang="en-US" sz="2000" u="none">
                <a:solidFill>
                  <a:srgbClr val="990000"/>
                </a:solidFill>
                <a:latin typeface="Tahoma" panose="020B0604030504040204" pitchFamily="34" charset="0"/>
              </a:rPr>
              <a:t>dihitung sejak saat terutangnya pajak atau berakhirnya Masa Pajak, bagian Tahun Pajak, atau Tahun Pajak sampai dengan diterbitkannya Surat Ketetapan Pajak Kurang Bayar</a:t>
            </a:r>
            <a:r>
              <a:rPr lang="en-US" altLang="en-US" sz="2000" u="none">
                <a:latin typeface="Tahoma" panose="020B0604030504040204" pitchFamily="34" charset="0"/>
              </a:rPr>
              <a:t>. </a:t>
            </a:r>
          </a:p>
          <a:p>
            <a:pPr>
              <a:lnSpc>
                <a:spcPct val="120000"/>
              </a:lnSpc>
              <a:spcBef>
                <a:spcPct val="50000"/>
              </a:spcBef>
            </a:pPr>
            <a:r>
              <a:rPr lang="en-US" altLang="en-US" sz="2000" u="none">
                <a:latin typeface="Tahoma" panose="020B0604030504040204" pitchFamily="34" charset="0"/>
              </a:rPr>
              <a:t>{Pasal 13 (2) UU KUP}</a:t>
            </a:r>
          </a:p>
        </p:txBody>
      </p:sp>
      <p:sp>
        <p:nvSpPr>
          <p:cNvPr id="320518" name="AutoShape 6"/>
          <p:cNvSpPr>
            <a:spLocks noChangeArrowheads="1"/>
          </p:cNvSpPr>
          <p:nvPr/>
        </p:nvSpPr>
        <p:spPr bwMode="auto">
          <a:xfrm>
            <a:off x="8458200" y="1895475"/>
            <a:ext cx="4572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0533" name="AutoShape 21"/>
          <p:cNvSpPr>
            <a:spLocks noChangeArrowheads="1"/>
          </p:cNvSpPr>
          <p:nvPr/>
        </p:nvSpPr>
        <p:spPr bwMode="auto">
          <a:xfrm>
            <a:off x="8458200" y="685800"/>
            <a:ext cx="381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0534" name="AutoShape 22"/>
          <p:cNvSpPr>
            <a:spLocks noChangeArrowheads="1"/>
          </p:cNvSpPr>
          <p:nvPr/>
        </p:nvSpPr>
        <p:spPr bwMode="auto">
          <a:xfrm>
            <a:off x="144463" y="836613"/>
            <a:ext cx="323850" cy="288925"/>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0514"/>
                                        </p:tgtEl>
                                        <p:attrNameLst>
                                          <p:attrName>style.visibility</p:attrName>
                                        </p:attrNameLst>
                                      </p:cBhvr>
                                      <p:to>
                                        <p:strVal val="visible"/>
                                      </p:to>
                                    </p:set>
                                    <p:anim calcmode="lin" valueType="num">
                                      <p:cBhvr additive="base">
                                        <p:cTn id="7" dur="500" fill="hold"/>
                                        <p:tgtEl>
                                          <p:spTgt spid="320514"/>
                                        </p:tgtEl>
                                        <p:attrNameLst>
                                          <p:attrName>ppt_x</p:attrName>
                                        </p:attrNameLst>
                                      </p:cBhvr>
                                      <p:tavLst>
                                        <p:tav tm="0">
                                          <p:val>
                                            <p:strVal val="0-#ppt_w/2"/>
                                          </p:val>
                                        </p:tav>
                                        <p:tav tm="100000">
                                          <p:val>
                                            <p:strVal val="#ppt_x"/>
                                          </p:val>
                                        </p:tav>
                                      </p:tavLst>
                                    </p:anim>
                                    <p:anim calcmode="lin" valueType="num">
                                      <p:cBhvr additive="base">
                                        <p:cTn id="8" dur="500" fill="hold"/>
                                        <p:tgtEl>
                                          <p:spTgt spid="3205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0516"/>
                                        </p:tgtEl>
                                        <p:attrNameLst>
                                          <p:attrName>style.visibility</p:attrName>
                                        </p:attrNameLst>
                                      </p:cBhvr>
                                      <p:to>
                                        <p:strVal val="visible"/>
                                      </p:to>
                                    </p:set>
                                    <p:anim calcmode="lin" valueType="num">
                                      <p:cBhvr additive="base">
                                        <p:cTn id="13" dur="500" fill="hold"/>
                                        <p:tgtEl>
                                          <p:spTgt spid="320516"/>
                                        </p:tgtEl>
                                        <p:attrNameLst>
                                          <p:attrName>ppt_x</p:attrName>
                                        </p:attrNameLst>
                                      </p:cBhvr>
                                      <p:tavLst>
                                        <p:tav tm="0">
                                          <p:val>
                                            <p:strVal val="0-#ppt_w/2"/>
                                          </p:val>
                                        </p:tav>
                                        <p:tav tm="100000">
                                          <p:val>
                                            <p:strVal val="#ppt_x"/>
                                          </p:val>
                                        </p:tav>
                                      </p:tavLst>
                                    </p:anim>
                                    <p:anim calcmode="lin" valueType="num">
                                      <p:cBhvr additive="base">
                                        <p:cTn id="14" dur="500" fill="hold"/>
                                        <p:tgtEl>
                                          <p:spTgt spid="32051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0533"/>
                                        </p:tgtEl>
                                        <p:attrNameLst>
                                          <p:attrName>style.visibility</p:attrName>
                                        </p:attrNameLst>
                                      </p:cBhvr>
                                      <p:to>
                                        <p:strVal val="visible"/>
                                      </p:to>
                                    </p:set>
                                    <p:anim calcmode="lin" valueType="num">
                                      <p:cBhvr additive="base">
                                        <p:cTn id="19" dur="500" fill="hold"/>
                                        <p:tgtEl>
                                          <p:spTgt spid="320533"/>
                                        </p:tgtEl>
                                        <p:attrNameLst>
                                          <p:attrName>ppt_x</p:attrName>
                                        </p:attrNameLst>
                                      </p:cBhvr>
                                      <p:tavLst>
                                        <p:tav tm="0">
                                          <p:val>
                                            <p:strVal val="0-#ppt_w/2"/>
                                          </p:val>
                                        </p:tav>
                                        <p:tav tm="100000">
                                          <p:val>
                                            <p:strVal val="#ppt_x"/>
                                          </p:val>
                                        </p:tav>
                                      </p:tavLst>
                                    </p:anim>
                                    <p:anim calcmode="lin" valueType="num">
                                      <p:cBhvr additive="base">
                                        <p:cTn id="20" dur="500" fill="hold"/>
                                        <p:tgtEl>
                                          <p:spTgt spid="32053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320534"/>
                                        </p:tgtEl>
                                        <p:attrNameLst>
                                          <p:attrName>style.visibility</p:attrName>
                                        </p:attrNameLst>
                                      </p:cBhvr>
                                      <p:to>
                                        <p:strVal val="visible"/>
                                      </p:to>
                                    </p:set>
                                    <p:animEffect transition="in" filter="diamond(in)">
                                      <p:cBhvr>
                                        <p:cTn id="25" dur="1000"/>
                                        <p:tgtEl>
                                          <p:spTgt spid="32053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320515"/>
                                        </p:tgtEl>
                                        <p:attrNameLst>
                                          <p:attrName>style.visibility</p:attrName>
                                        </p:attrNameLst>
                                      </p:cBhvr>
                                      <p:to>
                                        <p:strVal val="visible"/>
                                      </p:to>
                                    </p:set>
                                    <p:anim calcmode="lin" valueType="num">
                                      <p:cBhvr additive="base">
                                        <p:cTn id="30" dur="500" fill="hold"/>
                                        <p:tgtEl>
                                          <p:spTgt spid="320515"/>
                                        </p:tgtEl>
                                        <p:attrNameLst>
                                          <p:attrName>ppt_x</p:attrName>
                                        </p:attrNameLst>
                                      </p:cBhvr>
                                      <p:tavLst>
                                        <p:tav tm="0">
                                          <p:val>
                                            <p:strVal val="0-#ppt_w/2"/>
                                          </p:val>
                                        </p:tav>
                                        <p:tav tm="100000">
                                          <p:val>
                                            <p:strVal val="#ppt_x"/>
                                          </p:val>
                                        </p:tav>
                                      </p:tavLst>
                                    </p:anim>
                                    <p:anim calcmode="lin" valueType="num">
                                      <p:cBhvr additive="base">
                                        <p:cTn id="31" dur="500" fill="hold"/>
                                        <p:tgtEl>
                                          <p:spTgt spid="320515"/>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320518"/>
                                        </p:tgtEl>
                                        <p:attrNameLst>
                                          <p:attrName>style.visibility</p:attrName>
                                        </p:attrNameLst>
                                      </p:cBhvr>
                                      <p:to>
                                        <p:strVal val="visible"/>
                                      </p:to>
                                    </p:set>
                                    <p:anim calcmode="lin" valueType="num">
                                      <p:cBhvr additive="base">
                                        <p:cTn id="36" dur="500" fill="hold"/>
                                        <p:tgtEl>
                                          <p:spTgt spid="320518"/>
                                        </p:tgtEl>
                                        <p:attrNameLst>
                                          <p:attrName>ppt_x</p:attrName>
                                        </p:attrNameLst>
                                      </p:cBhvr>
                                      <p:tavLst>
                                        <p:tav tm="0">
                                          <p:val>
                                            <p:strVal val="0-#ppt_w/2"/>
                                          </p:val>
                                        </p:tav>
                                        <p:tav tm="100000">
                                          <p:val>
                                            <p:strVal val="#ppt_x"/>
                                          </p:val>
                                        </p:tav>
                                      </p:tavLst>
                                    </p:anim>
                                    <p:anim calcmode="lin" valueType="num">
                                      <p:cBhvr additive="base">
                                        <p:cTn id="37" dur="500" fill="hold"/>
                                        <p:tgtEl>
                                          <p:spTgt spid="320518"/>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320517"/>
                                        </p:tgtEl>
                                        <p:attrNameLst>
                                          <p:attrName>style.visibility</p:attrName>
                                        </p:attrNameLst>
                                      </p:cBhvr>
                                      <p:to>
                                        <p:strVal val="visible"/>
                                      </p:to>
                                    </p:set>
                                    <p:anim calcmode="lin" valueType="num">
                                      <p:cBhvr additive="base">
                                        <p:cTn id="42" dur="500" fill="hold"/>
                                        <p:tgtEl>
                                          <p:spTgt spid="320517"/>
                                        </p:tgtEl>
                                        <p:attrNameLst>
                                          <p:attrName>ppt_x</p:attrName>
                                        </p:attrNameLst>
                                      </p:cBhvr>
                                      <p:tavLst>
                                        <p:tav tm="0">
                                          <p:val>
                                            <p:strVal val="0-#ppt_w/2"/>
                                          </p:val>
                                        </p:tav>
                                        <p:tav tm="100000">
                                          <p:val>
                                            <p:strVal val="#ppt_x"/>
                                          </p:val>
                                        </p:tav>
                                      </p:tavLst>
                                    </p:anim>
                                    <p:anim calcmode="lin" valueType="num">
                                      <p:cBhvr additive="base">
                                        <p:cTn id="43" dur="500" fill="hold"/>
                                        <p:tgtEl>
                                          <p:spTgt spid="3205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514" grpId="0" animBg="1" autoUpdateAnimBg="0"/>
      <p:bldP spid="320515" grpId="0" animBg="1" autoUpdateAnimBg="0"/>
      <p:bldP spid="320516" grpId="0" animBg="1" autoUpdateAnimBg="0"/>
      <p:bldP spid="320517" grpId="0" animBg="1" autoUpdateAnimBg="0"/>
      <p:bldP spid="320518" grpId="0" animBg="1"/>
      <p:bldP spid="320533" grpId="0" animBg="1"/>
      <p:bldP spid="320534" grpId="0" animBg="1"/>
    </p:bld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52400" y="76200"/>
            <a:ext cx="1600200" cy="3810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321539" name="Rectangle 3"/>
          <p:cNvSpPr>
            <a:spLocks noChangeArrowheads="1"/>
          </p:cNvSpPr>
          <p:nvPr/>
        </p:nvSpPr>
        <p:spPr bwMode="auto">
          <a:xfrm>
            <a:off x="152400" y="533400"/>
            <a:ext cx="8915400" cy="2908300"/>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2000" b="1" u="none">
                <a:latin typeface="Arial Narrow" panose="020B0606020202030204" pitchFamily="34" charset="0"/>
              </a:rPr>
              <a:t>CV PQR adalah pengusaha di bidang perdagangan barang elektronik yang mulai berusaha sejak awal Januari 2007, tetapi belum mendaftarkan diri sampai dengan tanggal 10 Oktober 2009 ketika Dirjen Pajak menerbitkan NPWP secara jabatan. Berdasarkan data yang ada, diperoleh penghasilan neto selama tahun 2007 adalah sbb:</a:t>
            </a:r>
          </a:p>
          <a:p>
            <a:pPr algn="l">
              <a:lnSpc>
                <a:spcPct val="90000"/>
              </a:lnSpc>
              <a:spcBef>
                <a:spcPct val="50000"/>
              </a:spcBef>
            </a:pPr>
            <a:r>
              <a:rPr lang="en-US" altLang="en-US" sz="2000" b="1" u="none">
                <a:latin typeface="Arial Narrow" panose="020B0606020202030204" pitchFamily="34" charset="0"/>
              </a:rPr>
              <a:t>Penghasilan Neto						Rp1.000.000.000,00</a:t>
            </a:r>
          </a:p>
          <a:p>
            <a:pPr algn="l">
              <a:lnSpc>
                <a:spcPct val="90000"/>
              </a:lnSpc>
              <a:spcBef>
                <a:spcPct val="50000"/>
              </a:spcBef>
            </a:pPr>
            <a:r>
              <a:rPr lang="en-US" altLang="en-US" sz="2000" b="1" u="none">
                <a:latin typeface="Arial Narrow" panose="020B0606020202030204" pitchFamily="34" charset="0"/>
              </a:rPr>
              <a:t>PPh terutang						Rp   282.500.000,00</a:t>
            </a:r>
          </a:p>
          <a:p>
            <a:pPr algn="l">
              <a:lnSpc>
                <a:spcPct val="90000"/>
              </a:lnSpc>
              <a:spcBef>
                <a:spcPct val="50000"/>
              </a:spcBef>
            </a:pPr>
            <a:r>
              <a:rPr lang="en-US" altLang="en-US" sz="2000" b="1" u="none">
                <a:latin typeface="Arial Narrow" panose="020B0606020202030204" pitchFamily="34" charset="0"/>
              </a:rPr>
              <a:t>Kredit Pajak						</a:t>
            </a:r>
            <a:r>
              <a:rPr lang="en-US" altLang="en-US" sz="2000" b="1">
                <a:latin typeface="Arial Narrow" panose="020B0606020202030204" pitchFamily="34" charset="0"/>
              </a:rPr>
              <a:t>Rp                      0,00</a:t>
            </a:r>
          </a:p>
          <a:p>
            <a:pPr algn="l">
              <a:lnSpc>
                <a:spcPct val="90000"/>
              </a:lnSpc>
              <a:spcBef>
                <a:spcPct val="50000"/>
              </a:spcBef>
            </a:pPr>
            <a:r>
              <a:rPr lang="en-US" altLang="en-US" sz="2000" b="1" u="none">
                <a:latin typeface="Arial Narrow" panose="020B0606020202030204" pitchFamily="34" charset="0"/>
              </a:rPr>
              <a:t>Pajak yang kurang dibayar					Rp   282.500.000,00</a:t>
            </a:r>
          </a:p>
        </p:txBody>
      </p:sp>
      <p:sp>
        <p:nvSpPr>
          <p:cNvPr id="321540" name="Rectangle 4"/>
          <p:cNvSpPr>
            <a:spLocks noChangeArrowheads="1"/>
          </p:cNvSpPr>
          <p:nvPr/>
        </p:nvSpPr>
        <p:spPr bwMode="auto">
          <a:xfrm>
            <a:off x="228600" y="3470275"/>
            <a:ext cx="8763000" cy="1025525"/>
          </a:xfrm>
          <a:prstGeom prst="rect">
            <a:avLst/>
          </a:prstGeom>
          <a:solidFill>
            <a:schemeClr val="bg1"/>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Atas kekurangan pembayaran PPh badan tahun 2007 sebagai akibat penerbitan NPWP secara jabatan, Dirjen Pajak dapat menerbitkan SKPKB. Misalkan diterbitkan tgl 10 Oktober 2009 maka SKPKB tersebut adalah sbb:</a:t>
            </a:r>
          </a:p>
        </p:txBody>
      </p:sp>
      <p:sp>
        <p:nvSpPr>
          <p:cNvPr id="321541" name="AutoShape 5"/>
          <p:cNvSpPr>
            <a:spLocks noChangeArrowheads="1"/>
          </p:cNvSpPr>
          <p:nvPr/>
        </p:nvSpPr>
        <p:spPr bwMode="auto">
          <a:xfrm>
            <a:off x="8494713" y="4365625"/>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1543" name="Rectangle 7"/>
          <p:cNvSpPr>
            <a:spLocks noChangeArrowheads="1"/>
          </p:cNvSpPr>
          <p:nvPr/>
        </p:nvSpPr>
        <p:spPr bwMode="auto">
          <a:xfrm>
            <a:off x="684213" y="4578350"/>
            <a:ext cx="8026400" cy="2235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u="none">
                <a:solidFill>
                  <a:srgbClr val="000099"/>
                </a:solidFill>
                <a:latin typeface="Tahoma" panose="020B0604030504040204" pitchFamily="34" charset="0"/>
              </a:rPr>
              <a:t>Jumlah Pokok Pajak				Rp282.500.000,00</a:t>
            </a:r>
          </a:p>
          <a:p>
            <a:pPr algn="l">
              <a:spcBef>
                <a:spcPct val="50000"/>
              </a:spcBef>
            </a:pPr>
            <a:r>
              <a:rPr lang="en-US" altLang="en-US" sz="2000" u="none">
                <a:solidFill>
                  <a:srgbClr val="000099"/>
                </a:solidFill>
                <a:latin typeface="Tahoma" panose="020B0604030504040204" pitchFamily="34" charset="0"/>
              </a:rPr>
              <a:t>Jumlah Kredit Pajak				</a:t>
            </a:r>
            <a:r>
              <a:rPr lang="en-US" altLang="en-US" sz="2000">
                <a:solidFill>
                  <a:srgbClr val="000099"/>
                </a:solidFill>
                <a:latin typeface="Tahoma" panose="020B0604030504040204" pitchFamily="34" charset="0"/>
              </a:rPr>
              <a:t>Rp                0,00</a:t>
            </a:r>
          </a:p>
          <a:p>
            <a:pPr algn="l">
              <a:spcBef>
                <a:spcPct val="50000"/>
              </a:spcBef>
            </a:pPr>
            <a:r>
              <a:rPr lang="en-US" altLang="en-US" sz="2000" u="none">
                <a:solidFill>
                  <a:srgbClr val="000099"/>
                </a:solidFill>
                <a:latin typeface="Tahoma" panose="020B0604030504040204" pitchFamily="34" charset="0"/>
              </a:rPr>
              <a:t>Jumlah Kekurangan Pokok Pajak			Rp282.500.000,00</a:t>
            </a:r>
          </a:p>
          <a:p>
            <a:pPr algn="l">
              <a:spcBef>
                <a:spcPct val="50000"/>
              </a:spcBef>
            </a:pPr>
            <a:r>
              <a:rPr lang="en-US" altLang="en-US" sz="2000" u="none">
                <a:solidFill>
                  <a:srgbClr val="000099"/>
                </a:solidFill>
                <a:latin typeface="Tahoma" panose="020B0604030504040204" pitchFamily="34" charset="0"/>
              </a:rPr>
              <a:t>Sanksi administrasi (bunga 22 bulan)		</a:t>
            </a:r>
            <a:r>
              <a:rPr lang="en-US" altLang="en-US" sz="2000">
                <a:solidFill>
                  <a:srgbClr val="000099"/>
                </a:solidFill>
                <a:latin typeface="Tahoma" panose="020B0604030504040204" pitchFamily="34" charset="0"/>
              </a:rPr>
              <a:t>Rp124.300.000,00</a:t>
            </a:r>
          </a:p>
          <a:p>
            <a:pPr algn="l">
              <a:spcBef>
                <a:spcPct val="50000"/>
              </a:spcBef>
            </a:pPr>
            <a:r>
              <a:rPr lang="en-US" altLang="en-US" sz="2000" u="none">
                <a:solidFill>
                  <a:srgbClr val="000099"/>
                </a:solidFill>
                <a:latin typeface="Tahoma" panose="020B0604030504040204" pitchFamily="34" charset="0"/>
              </a:rPr>
              <a:t>Jumlah pajak yang masih harus dibayar		Rp406.800.000,00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1538"/>
                                        </p:tgtEl>
                                        <p:attrNameLst>
                                          <p:attrName>style.visibility</p:attrName>
                                        </p:attrNameLst>
                                      </p:cBhvr>
                                      <p:to>
                                        <p:strVal val="visible"/>
                                      </p:to>
                                    </p:set>
                                    <p:anim calcmode="lin" valueType="num">
                                      <p:cBhvr additive="base">
                                        <p:cTn id="7" dur="500" fill="hold"/>
                                        <p:tgtEl>
                                          <p:spTgt spid="321538"/>
                                        </p:tgtEl>
                                        <p:attrNameLst>
                                          <p:attrName>ppt_x</p:attrName>
                                        </p:attrNameLst>
                                      </p:cBhvr>
                                      <p:tavLst>
                                        <p:tav tm="0">
                                          <p:val>
                                            <p:strVal val="0-#ppt_w/2"/>
                                          </p:val>
                                        </p:tav>
                                        <p:tav tm="100000">
                                          <p:val>
                                            <p:strVal val="#ppt_x"/>
                                          </p:val>
                                        </p:tav>
                                      </p:tavLst>
                                    </p:anim>
                                    <p:anim calcmode="lin" valueType="num">
                                      <p:cBhvr additive="base">
                                        <p:cTn id="8" dur="500" fill="hold"/>
                                        <p:tgtEl>
                                          <p:spTgt spid="3215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1539"/>
                                        </p:tgtEl>
                                        <p:attrNameLst>
                                          <p:attrName>style.visibility</p:attrName>
                                        </p:attrNameLst>
                                      </p:cBhvr>
                                      <p:to>
                                        <p:strVal val="visible"/>
                                      </p:to>
                                    </p:set>
                                    <p:anim calcmode="lin" valueType="num">
                                      <p:cBhvr additive="base">
                                        <p:cTn id="13" dur="500" fill="hold"/>
                                        <p:tgtEl>
                                          <p:spTgt spid="321539"/>
                                        </p:tgtEl>
                                        <p:attrNameLst>
                                          <p:attrName>ppt_x</p:attrName>
                                        </p:attrNameLst>
                                      </p:cBhvr>
                                      <p:tavLst>
                                        <p:tav tm="0">
                                          <p:val>
                                            <p:strVal val="0-#ppt_w/2"/>
                                          </p:val>
                                        </p:tav>
                                        <p:tav tm="100000">
                                          <p:val>
                                            <p:strVal val="#ppt_x"/>
                                          </p:val>
                                        </p:tav>
                                      </p:tavLst>
                                    </p:anim>
                                    <p:anim calcmode="lin" valueType="num">
                                      <p:cBhvr additive="base">
                                        <p:cTn id="14" dur="500" fill="hold"/>
                                        <p:tgtEl>
                                          <p:spTgt spid="32153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1540"/>
                                        </p:tgtEl>
                                        <p:attrNameLst>
                                          <p:attrName>style.visibility</p:attrName>
                                        </p:attrNameLst>
                                      </p:cBhvr>
                                      <p:to>
                                        <p:strVal val="visible"/>
                                      </p:to>
                                    </p:set>
                                    <p:anim calcmode="lin" valueType="num">
                                      <p:cBhvr additive="base">
                                        <p:cTn id="19" dur="500" fill="hold"/>
                                        <p:tgtEl>
                                          <p:spTgt spid="321540"/>
                                        </p:tgtEl>
                                        <p:attrNameLst>
                                          <p:attrName>ppt_x</p:attrName>
                                        </p:attrNameLst>
                                      </p:cBhvr>
                                      <p:tavLst>
                                        <p:tav tm="0">
                                          <p:val>
                                            <p:strVal val="0-#ppt_w/2"/>
                                          </p:val>
                                        </p:tav>
                                        <p:tav tm="100000">
                                          <p:val>
                                            <p:strVal val="#ppt_x"/>
                                          </p:val>
                                        </p:tav>
                                      </p:tavLst>
                                    </p:anim>
                                    <p:anim calcmode="lin" valueType="num">
                                      <p:cBhvr additive="base">
                                        <p:cTn id="20" dur="500" fill="hold"/>
                                        <p:tgtEl>
                                          <p:spTgt spid="32154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1541"/>
                                        </p:tgtEl>
                                        <p:attrNameLst>
                                          <p:attrName>style.visibility</p:attrName>
                                        </p:attrNameLst>
                                      </p:cBhvr>
                                      <p:to>
                                        <p:strVal val="visible"/>
                                      </p:to>
                                    </p:set>
                                    <p:anim calcmode="lin" valueType="num">
                                      <p:cBhvr additive="base">
                                        <p:cTn id="25" dur="500" fill="hold"/>
                                        <p:tgtEl>
                                          <p:spTgt spid="321541"/>
                                        </p:tgtEl>
                                        <p:attrNameLst>
                                          <p:attrName>ppt_x</p:attrName>
                                        </p:attrNameLst>
                                      </p:cBhvr>
                                      <p:tavLst>
                                        <p:tav tm="0">
                                          <p:val>
                                            <p:strVal val="0-#ppt_w/2"/>
                                          </p:val>
                                        </p:tav>
                                        <p:tav tm="100000">
                                          <p:val>
                                            <p:strVal val="#ppt_x"/>
                                          </p:val>
                                        </p:tav>
                                      </p:tavLst>
                                    </p:anim>
                                    <p:anim calcmode="lin" valueType="num">
                                      <p:cBhvr additive="base">
                                        <p:cTn id="26" dur="500" fill="hold"/>
                                        <p:tgtEl>
                                          <p:spTgt spid="32154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1543"/>
                                        </p:tgtEl>
                                        <p:attrNameLst>
                                          <p:attrName>style.visibility</p:attrName>
                                        </p:attrNameLst>
                                      </p:cBhvr>
                                      <p:to>
                                        <p:strVal val="visible"/>
                                      </p:to>
                                    </p:set>
                                    <p:anim calcmode="lin" valueType="num">
                                      <p:cBhvr additive="base">
                                        <p:cTn id="31" dur="500" fill="hold"/>
                                        <p:tgtEl>
                                          <p:spTgt spid="321543"/>
                                        </p:tgtEl>
                                        <p:attrNameLst>
                                          <p:attrName>ppt_x</p:attrName>
                                        </p:attrNameLst>
                                      </p:cBhvr>
                                      <p:tavLst>
                                        <p:tav tm="0">
                                          <p:val>
                                            <p:strVal val="0-#ppt_w/2"/>
                                          </p:val>
                                        </p:tav>
                                        <p:tav tm="100000">
                                          <p:val>
                                            <p:strVal val="#ppt_x"/>
                                          </p:val>
                                        </p:tav>
                                      </p:tavLst>
                                    </p:anim>
                                    <p:anim calcmode="lin" valueType="num">
                                      <p:cBhvr additive="base">
                                        <p:cTn id="32" dur="500" fill="hold"/>
                                        <p:tgtEl>
                                          <p:spTgt spid="3215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38" grpId="0" animBg="1" autoUpdateAnimBg="0"/>
      <p:bldP spid="321539" grpId="0" animBg="1" autoUpdateAnimBg="0"/>
      <p:bldP spid="321540" grpId="0" animBg="1" autoUpdateAnimBg="0"/>
      <p:bldP spid="321541" grpId="0" animBg="1"/>
      <p:bldP spid="321543" grpId="0" animBg="1"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457200" y="76200"/>
            <a:ext cx="5943600" cy="457200"/>
          </a:xfrm>
          <a:solidFill>
            <a:srgbClr val="FFFFCC"/>
          </a:solidFill>
          <a:ln w="28575">
            <a:solidFill>
              <a:srgbClr val="FF33CC"/>
            </a:solidFill>
            <a:miter lim="800000"/>
            <a:headEnd/>
            <a:tailEnd/>
          </a:ln>
        </p:spPr>
        <p:txBody>
          <a:bodyPr/>
          <a:lstStyle/>
          <a:p>
            <a:r>
              <a:rPr lang="en-US" altLang="en-US" sz="2800" b="1">
                <a:solidFill>
                  <a:schemeClr val="tx1"/>
                </a:solidFill>
                <a:latin typeface="Lucida Console" panose="020B0609040504020204" pitchFamily="49" charset="0"/>
              </a:rPr>
              <a:t>DALUWARSA PENERBITAN SKPKB</a:t>
            </a:r>
          </a:p>
        </p:txBody>
      </p:sp>
      <p:sp>
        <p:nvSpPr>
          <p:cNvPr id="182275" name="Rectangle 3"/>
          <p:cNvSpPr>
            <a:spLocks noChangeArrowheads="1"/>
          </p:cNvSpPr>
          <p:nvPr/>
        </p:nvSpPr>
        <p:spPr bwMode="auto">
          <a:xfrm>
            <a:off x="457200" y="685800"/>
            <a:ext cx="8153400" cy="15287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2000" u="none">
                <a:solidFill>
                  <a:srgbClr val="000099"/>
                </a:solidFill>
                <a:latin typeface="Lucida Console" panose="020B0609040504020204" pitchFamily="49" charset="0"/>
              </a:rPr>
              <a:t>(1) Dalam jangka waktu </a:t>
            </a:r>
            <a:r>
              <a:rPr lang="en-US" altLang="en-US" b="1" u="none">
                <a:solidFill>
                  <a:srgbClr val="990000"/>
                </a:solidFill>
                <a:latin typeface="Lucida Console" panose="020B0609040504020204" pitchFamily="49" charset="0"/>
              </a:rPr>
              <a:t>5 (lima) tahun</a:t>
            </a:r>
            <a:r>
              <a:rPr lang="en-US" altLang="en-US" sz="2000" u="none">
                <a:solidFill>
                  <a:srgbClr val="000099"/>
                </a:solidFill>
                <a:latin typeface="Lucida Console" panose="020B0609040504020204" pitchFamily="49" charset="0"/>
              </a:rPr>
              <a:t> setelah saat terutangnya pajak atau berakhirnya Masa Pajak, bagian Tahun Pajak, atau Tahun Pajak, Direktur Jenderal Pajak </a:t>
            </a:r>
            <a:r>
              <a:rPr lang="en-US" altLang="en-US" sz="2000" b="1" u="none">
                <a:solidFill>
                  <a:srgbClr val="008000"/>
                </a:solidFill>
                <a:latin typeface="Lucida Console" panose="020B0609040504020204" pitchFamily="49" charset="0"/>
              </a:rPr>
              <a:t>dapat menerbitkan Surat Ketetapan Pajak Kurang Bayar…”</a:t>
            </a:r>
            <a:endParaRPr lang="en-US" altLang="en-US" sz="2000" u="none">
              <a:solidFill>
                <a:srgbClr val="000099"/>
              </a:solidFill>
              <a:latin typeface="Lucida Console" panose="020B0609040504020204" pitchFamily="49" charset="0"/>
            </a:endParaRPr>
          </a:p>
        </p:txBody>
      </p:sp>
      <p:sp>
        <p:nvSpPr>
          <p:cNvPr id="182281" name="Rectangle 9"/>
          <p:cNvSpPr>
            <a:spLocks noChangeArrowheads="1"/>
          </p:cNvSpPr>
          <p:nvPr/>
        </p:nvSpPr>
        <p:spPr bwMode="auto">
          <a:xfrm>
            <a:off x="6553200" y="76200"/>
            <a:ext cx="2362200" cy="5334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13 UU KUP</a:t>
            </a:r>
          </a:p>
        </p:txBody>
      </p:sp>
      <p:sp>
        <p:nvSpPr>
          <p:cNvPr id="182282" name="Rectangle 10"/>
          <p:cNvSpPr>
            <a:spLocks noChangeArrowheads="1"/>
          </p:cNvSpPr>
          <p:nvPr/>
        </p:nvSpPr>
        <p:spPr bwMode="auto">
          <a:xfrm>
            <a:off x="457200" y="2305050"/>
            <a:ext cx="8153400" cy="21320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2000" u="none">
                <a:latin typeface="Tahoma" panose="020B0604030504040204" pitchFamily="34" charset="0"/>
              </a:rPr>
              <a:t>(4) Besarnya pajak yang terutang yang diberitahukan oleh Wajib Pajak dalam Surat Pemberitahuan </a:t>
            </a:r>
            <a:r>
              <a:rPr lang="en-US" altLang="en-US" b="1">
                <a:solidFill>
                  <a:schemeClr val="accent2"/>
                </a:solidFill>
                <a:latin typeface="Lucida Console" panose="020B0609040504020204" pitchFamily="49" charset="0"/>
              </a:rPr>
              <a:t>menjadi pasti</a:t>
            </a:r>
            <a:r>
              <a:rPr lang="en-US" altLang="en-US" sz="2000" u="none">
                <a:latin typeface="Tahoma" panose="020B0604030504040204" pitchFamily="34" charset="0"/>
              </a:rPr>
              <a:t> sesuai dengan ketentuan peraturan perundang-undangan perpajakan apabila </a:t>
            </a:r>
            <a:r>
              <a:rPr lang="en-US" altLang="en-US" b="1" u="none">
                <a:solidFill>
                  <a:schemeClr val="accent2"/>
                </a:solidFill>
              </a:rPr>
              <a:t>dalam jangka waktu 5 (lima) tahun</a:t>
            </a:r>
            <a:r>
              <a:rPr lang="en-US" altLang="en-US" sz="2000" u="none">
                <a:latin typeface="Tahoma" panose="020B0604030504040204" pitchFamily="34" charset="0"/>
              </a:rPr>
              <a:t> sebagaimana dimaksud pada ayat (1), setelah saat terutangnya pajak atau berakhirnya Masa Pajak, bagian Tahun Pajak, atau Tahun Pajak, </a:t>
            </a:r>
            <a:r>
              <a:rPr lang="en-US" altLang="en-US" sz="2000" b="1" u="none">
                <a:solidFill>
                  <a:schemeClr val="accent2"/>
                </a:solidFill>
                <a:latin typeface="Tahoma" panose="020B0604030504040204" pitchFamily="34" charset="0"/>
              </a:rPr>
              <a:t>tidak diterbitkan surat ketetapan pajak</a:t>
            </a:r>
            <a:r>
              <a:rPr lang="en-US" altLang="en-US" sz="2000" u="none">
                <a:latin typeface="Tahoma" panose="020B0604030504040204" pitchFamily="34" charset="0"/>
              </a:rPr>
              <a:t>.</a:t>
            </a:r>
          </a:p>
        </p:txBody>
      </p:sp>
      <p:sp>
        <p:nvSpPr>
          <p:cNvPr id="182283" name="Rectangle 11"/>
          <p:cNvSpPr>
            <a:spLocks noChangeArrowheads="1"/>
          </p:cNvSpPr>
          <p:nvPr/>
        </p:nvSpPr>
        <p:spPr bwMode="auto">
          <a:xfrm>
            <a:off x="228600" y="4572000"/>
            <a:ext cx="8610600" cy="20240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u="none">
                <a:latin typeface="Tahoma" panose="020B0604030504040204" pitchFamily="34" charset="0"/>
              </a:rPr>
              <a:t>(5) Walaupun jangka waktu 5 (lima) tahun sebagaimana dimaksud pada ayat (1) telah lewat, Surat Ketetapan Pajak Kurang Bayar tetap dapat diterbitkan ditambah sanksi administrasi berupa bunga sebesar 48 % dari jumlah pajak yg tidak atau kurang dibayar, apabila Wajib Pajak setelah jangka waktu tersebut dipidana karena melakukan tindak pidana di bidang perpajakan atau tindak pidana lainnya yang dapat menimbulkan kerugian pada pendapatan negara berdasarkan putusan pengadilan yg telah memperoleh kekuatan hukum tetap.</a:t>
            </a:r>
          </a:p>
        </p:txBody>
      </p:sp>
      <p:sp>
        <p:nvSpPr>
          <p:cNvPr id="182284" name="AutoShape 12"/>
          <p:cNvSpPr>
            <a:spLocks noChangeArrowheads="1"/>
          </p:cNvSpPr>
          <p:nvPr/>
        </p:nvSpPr>
        <p:spPr bwMode="auto">
          <a:xfrm>
            <a:off x="2667000" y="457200"/>
            <a:ext cx="7620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2274"/>
                                        </p:tgtEl>
                                        <p:attrNameLst>
                                          <p:attrName>style.visibility</p:attrName>
                                        </p:attrNameLst>
                                      </p:cBhvr>
                                      <p:to>
                                        <p:strVal val="visible"/>
                                      </p:to>
                                    </p:set>
                                    <p:anim calcmode="lin" valueType="num">
                                      <p:cBhvr additive="base">
                                        <p:cTn id="7" dur="500" fill="hold"/>
                                        <p:tgtEl>
                                          <p:spTgt spid="182274"/>
                                        </p:tgtEl>
                                        <p:attrNameLst>
                                          <p:attrName>ppt_x</p:attrName>
                                        </p:attrNameLst>
                                      </p:cBhvr>
                                      <p:tavLst>
                                        <p:tav tm="0">
                                          <p:val>
                                            <p:strVal val="0-#ppt_w/2"/>
                                          </p:val>
                                        </p:tav>
                                        <p:tav tm="100000">
                                          <p:val>
                                            <p:strVal val="#ppt_x"/>
                                          </p:val>
                                        </p:tav>
                                      </p:tavLst>
                                    </p:anim>
                                    <p:anim calcmode="lin" valueType="num">
                                      <p:cBhvr additive="base">
                                        <p:cTn id="8" dur="500" fill="hold"/>
                                        <p:tgtEl>
                                          <p:spTgt spid="18227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2281"/>
                                        </p:tgtEl>
                                        <p:attrNameLst>
                                          <p:attrName>style.visibility</p:attrName>
                                        </p:attrNameLst>
                                      </p:cBhvr>
                                      <p:to>
                                        <p:strVal val="visible"/>
                                      </p:to>
                                    </p:set>
                                    <p:anim calcmode="lin" valueType="num">
                                      <p:cBhvr additive="base">
                                        <p:cTn id="13" dur="500" fill="hold"/>
                                        <p:tgtEl>
                                          <p:spTgt spid="182281"/>
                                        </p:tgtEl>
                                        <p:attrNameLst>
                                          <p:attrName>ppt_x</p:attrName>
                                        </p:attrNameLst>
                                      </p:cBhvr>
                                      <p:tavLst>
                                        <p:tav tm="0">
                                          <p:val>
                                            <p:strVal val="0-#ppt_w/2"/>
                                          </p:val>
                                        </p:tav>
                                        <p:tav tm="100000">
                                          <p:val>
                                            <p:strVal val="#ppt_x"/>
                                          </p:val>
                                        </p:tav>
                                      </p:tavLst>
                                    </p:anim>
                                    <p:anim calcmode="lin" valueType="num">
                                      <p:cBhvr additive="base">
                                        <p:cTn id="14" dur="500" fill="hold"/>
                                        <p:tgtEl>
                                          <p:spTgt spid="18228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2284"/>
                                        </p:tgtEl>
                                        <p:attrNameLst>
                                          <p:attrName>style.visibility</p:attrName>
                                        </p:attrNameLst>
                                      </p:cBhvr>
                                      <p:to>
                                        <p:strVal val="visible"/>
                                      </p:to>
                                    </p:set>
                                    <p:anim calcmode="lin" valueType="num">
                                      <p:cBhvr additive="base">
                                        <p:cTn id="19" dur="500" fill="hold"/>
                                        <p:tgtEl>
                                          <p:spTgt spid="182284"/>
                                        </p:tgtEl>
                                        <p:attrNameLst>
                                          <p:attrName>ppt_x</p:attrName>
                                        </p:attrNameLst>
                                      </p:cBhvr>
                                      <p:tavLst>
                                        <p:tav tm="0">
                                          <p:val>
                                            <p:strVal val="0-#ppt_w/2"/>
                                          </p:val>
                                        </p:tav>
                                        <p:tav tm="100000">
                                          <p:val>
                                            <p:strVal val="#ppt_x"/>
                                          </p:val>
                                        </p:tav>
                                      </p:tavLst>
                                    </p:anim>
                                    <p:anim calcmode="lin" valueType="num">
                                      <p:cBhvr additive="base">
                                        <p:cTn id="20" dur="500" fill="hold"/>
                                        <p:tgtEl>
                                          <p:spTgt spid="18228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2275"/>
                                        </p:tgtEl>
                                        <p:attrNameLst>
                                          <p:attrName>style.visibility</p:attrName>
                                        </p:attrNameLst>
                                      </p:cBhvr>
                                      <p:to>
                                        <p:strVal val="visible"/>
                                      </p:to>
                                    </p:set>
                                    <p:anim calcmode="lin" valueType="num">
                                      <p:cBhvr additive="base">
                                        <p:cTn id="25" dur="500" fill="hold"/>
                                        <p:tgtEl>
                                          <p:spTgt spid="182275"/>
                                        </p:tgtEl>
                                        <p:attrNameLst>
                                          <p:attrName>ppt_x</p:attrName>
                                        </p:attrNameLst>
                                      </p:cBhvr>
                                      <p:tavLst>
                                        <p:tav tm="0">
                                          <p:val>
                                            <p:strVal val="0-#ppt_w/2"/>
                                          </p:val>
                                        </p:tav>
                                        <p:tav tm="100000">
                                          <p:val>
                                            <p:strVal val="#ppt_x"/>
                                          </p:val>
                                        </p:tav>
                                      </p:tavLst>
                                    </p:anim>
                                    <p:anim calcmode="lin" valueType="num">
                                      <p:cBhvr additive="base">
                                        <p:cTn id="26" dur="500" fill="hold"/>
                                        <p:tgtEl>
                                          <p:spTgt spid="18227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2282"/>
                                        </p:tgtEl>
                                        <p:attrNameLst>
                                          <p:attrName>style.visibility</p:attrName>
                                        </p:attrNameLst>
                                      </p:cBhvr>
                                      <p:to>
                                        <p:strVal val="visible"/>
                                      </p:to>
                                    </p:set>
                                    <p:anim calcmode="lin" valueType="num">
                                      <p:cBhvr additive="base">
                                        <p:cTn id="31" dur="500" fill="hold"/>
                                        <p:tgtEl>
                                          <p:spTgt spid="182282"/>
                                        </p:tgtEl>
                                        <p:attrNameLst>
                                          <p:attrName>ppt_x</p:attrName>
                                        </p:attrNameLst>
                                      </p:cBhvr>
                                      <p:tavLst>
                                        <p:tav tm="0">
                                          <p:val>
                                            <p:strVal val="0-#ppt_w/2"/>
                                          </p:val>
                                        </p:tav>
                                        <p:tav tm="100000">
                                          <p:val>
                                            <p:strVal val="#ppt_x"/>
                                          </p:val>
                                        </p:tav>
                                      </p:tavLst>
                                    </p:anim>
                                    <p:anim calcmode="lin" valueType="num">
                                      <p:cBhvr additive="base">
                                        <p:cTn id="32" dur="500" fill="hold"/>
                                        <p:tgtEl>
                                          <p:spTgt spid="182282"/>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82283"/>
                                        </p:tgtEl>
                                        <p:attrNameLst>
                                          <p:attrName>style.visibility</p:attrName>
                                        </p:attrNameLst>
                                      </p:cBhvr>
                                      <p:to>
                                        <p:strVal val="visible"/>
                                      </p:to>
                                    </p:set>
                                    <p:anim calcmode="lin" valueType="num">
                                      <p:cBhvr additive="base">
                                        <p:cTn id="37" dur="500" fill="hold"/>
                                        <p:tgtEl>
                                          <p:spTgt spid="182283"/>
                                        </p:tgtEl>
                                        <p:attrNameLst>
                                          <p:attrName>ppt_x</p:attrName>
                                        </p:attrNameLst>
                                      </p:cBhvr>
                                      <p:tavLst>
                                        <p:tav tm="0">
                                          <p:val>
                                            <p:strVal val="0-#ppt_w/2"/>
                                          </p:val>
                                        </p:tav>
                                        <p:tav tm="100000">
                                          <p:val>
                                            <p:strVal val="#ppt_x"/>
                                          </p:val>
                                        </p:tav>
                                      </p:tavLst>
                                    </p:anim>
                                    <p:anim calcmode="lin" valueType="num">
                                      <p:cBhvr additive="base">
                                        <p:cTn id="38" dur="500" fill="hold"/>
                                        <p:tgtEl>
                                          <p:spTgt spid="1822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nimBg="1" autoUpdateAnimBg="0"/>
      <p:bldP spid="182275" grpId="0" animBg="1" autoUpdateAnimBg="0"/>
      <p:bldP spid="182281" grpId="0" animBg="1" autoUpdateAnimBg="0"/>
      <p:bldP spid="182282" grpId="0" animBg="1" autoUpdateAnimBg="0"/>
      <p:bldP spid="182283" grpId="0" animBg="1" autoUpdateAnimBg="0"/>
      <p:bldP spid="182284"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4" name="Line 4"/>
          <p:cNvSpPr>
            <a:spLocks noChangeShapeType="1"/>
          </p:cNvSpPr>
          <p:nvPr/>
        </p:nvSpPr>
        <p:spPr bwMode="auto">
          <a:xfrm>
            <a:off x="900113" y="1196975"/>
            <a:ext cx="7488237" cy="0"/>
          </a:xfrm>
          <a:prstGeom prst="line">
            <a:avLst/>
          </a:prstGeom>
          <a:noFill/>
          <a:ln w="571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2566" name="AutoShape 6"/>
          <p:cNvSpPr>
            <a:spLocks noChangeArrowheads="1"/>
          </p:cNvSpPr>
          <p:nvPr/>
        </p:nvSpPr>
        <p:spPr bwMode="auto">
          <a:xfrm>
            <a:off x="971550" y="1052513"/>
            <a:ext cx="287338" cy="360362"/>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a:p>
        </p:txBody>
      </p:sp>
      <p:sp>
        <p:nvSpPr>
          <p:cNvPr id="322567" name="Rectangle 7"/>
          <p:cNvSpPr>
            <a:spLocks noChangeArrowheads="1"/>
          </p:cNvSpPr>
          <p:nvPr/>
        </p:nvSpPr>
        <p:spPr bwMode="auto">
          <a:xfrm>
            <a:off x="539750" y="1484313"/>
            <a:ext cx="1079500" cy="7112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31/12/2008</a:t>
            </a:r>
          </a:p>
        </p:txBody>
      </p:sp>
      <p:sp>
        <p:nvSpPr>
          <p:cNvPr id="322568" name="AutoShape 8"/>
          <p:cNvSpPr>
            <a:spLocks noChangeArrowheads="1"/>
          </p:cNvSpPr>
          <p:nvPr/>
        </p:nvSpPr>
        <p:spPr bwMode="auto">
          <a:xfrm>
            <a:off x="900113" y="2133600"/>
            <a:ext cx="431800"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2569" name="Rectangle 9"/>
          <p:cNvSpPr>
            <a:spLocks noChangeArrowheads="1"/>
          </p:cNvSpPr>
          <p:nvPr/>
        </p:nvSpPr>
        <p:spPr bwMode="auto">
          <a:xfrm>
            <a:off x="323850" y="2636838"/>
            <a:ext cx="1655763" cy="22352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Saat terutang PPh badan tahun pajak 2008 dengan tahun takwim</a:t>
            </a:r>
          </a:p>
        </p:txBody>
      </p:sp>
      <p:sp>
        <p:nvSpPr>
          <p:cNvPr id="322570" name="AutoShape 10"/>
          <p:cNvSpPr>
            <a:spLocks noChangeArrowheads="1"/>
          </p:cNvSpPr>
          <p:nvPr/>
        </p:nvSpPr>
        <p:spPr bwMode="auto">
          <a:xfrm>
            <a:off x="2484438" y="1052513"/>
            <a:ext cx="287337" cy="360362"/>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33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2571" name="Rectangle 11"/>
          <p:cNvSpPr>
            <a:spLocks noChangeArrowheads="1"/>
          </p:cNvSpPr>
          <p:nvPr/>
        </p:nvSpPr>
        <p:spPr bwMode="auto">
          <a:xfrm>
            <a:off x="2195513" y="1484313"/>
            <a:ext cx="863600" cy="730250"/>
          </a:xfrm>
          <a:prstGeom prst="rect">
            <a:avLst/>
          </a:prstGeom>
          <a:solidFill>
            <a:schemeClr val="hlink"/>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1/1/2009</a:t>
            </a:r>
          </a:p>
        </p:txBody>
      </p:sp>
      <p:sp>
        <p:nvSpPr>
          <p:cNvPr id="322572" name="AutoShape 12"/>
          <p:cNvSpPr>
            <a:spLocks noChangeArrowheads="1"/>
          </p:cNvSpPr>
          <p:nvPr/>
        </p:nvSpPr>
        <p:spPr bwMode="auto">
          <a:xfrm>
            <a:off x="5651500" y="1052513"/>
            <a:ext cx="287338" cy="360362"/>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33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2573" name="Rectangle 13"/>
          <p:cNvSpPr>
            <a:spLocks noChangeArrowheads="1"/>
          </p:cNvSpPr>
          <p:nvPr/>
        </p:nvSpPr>
        <p:spPr bwMode="auto">
          <a:xfrm>
            <a:off x="5292725" y="1484313"/>
            <a:ext cx="1008063" cy="730250"/>
          </a:xfrm>
          <a:prstGeom prst="rect">
            <a:avLst/>
          </a:prstGeom>
          <a:solidFill>
            <a:schemeClr val="hlink"/>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31/12/2013</a:t>
            </a:r>
          </a:p>
        </p:txBody>
      </p:sp>
      <p:sp>
        <p:nvSpPr>
          <p:cNvPr id="322574" name="AutoShape 14"/>
          <p:cNvSpPr>
            <a:spLocks/>
          </p:cNvSpPr>
          <p:nvPr/>
        </p:nvSpPr>
        <p:spPr bwMode="auto">
          <a:xfrm rot="5400000">
            <a:off x="4103687" y="1160463"/>
            <a:ext cx="360363" cy="2592388"/>
          </a:xfrm>
          <a:prstGeom prst="rightBrace">
            <a:avLst>
              <a:gd name="adj1" fmla="val 59949"/>
              <a:gd name="adj2" fmla="val 50000"/>
            </a:avLst>
          </a:prstGeom>
          <a:noFill/>
          <a:ln w="38100">
            <a:solidFill>
              <a:srgbClr val="00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2575" name="Rectangle 15"/>
          <p:cNvSpPr>
            <a:spLocks noChangeArrowheads="1"/>
          </p:cNvSpPr>
          <p:nvPr/>
        </p:nvSpPr>
        <p:spPr bwMode="auto">
          <a:xfrm>
            <a:off x="2413000" y="3306763"/>
            <a:ext cx="3671888" cy="1581150"/>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solidFill>
                  <a:srgbClr val="990000"/>
                </a:solidFill>
              </a:rPr>
              <a:t>jangka waktu 5 (lima) tahun Dirjen Pajak dapat menerbitkan SKPKB</a:t>
            </a:r>
          </a:p>
        </p:txBody>
      </p:sp>
      <p:sp>
        <p:nvSpPr>
          <p:cNvPr id="322576" name="AutoShape 16"/>
          <p:cNvSpPr>
            <a:spLocks noChangeArrowheads="1"/>
          </p:cNvSpPr>
          <p:nvPr/>
        </p:nvSpPr>
        <p:spPr bwMode="auto">
          <a:xfrm>
            <a:off x="3924300" y="2708275"/>
            <a:ext cx="647700" cy="5048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2577" name="AutoShape 17"/>
          <p:cNvSpPr>
            <a:spLocks noChangeArrowheads="1"/>
          </p:cNvSpPr>
          <p:nvPr/>
        </p:nvSpPr>
        <p:spPr bwMode="auto">
          <a:xfrm>
            <a:off x="6804025" y="1052513"/>
            <a:ext cx="287338" cy="360362"/>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2579" name="Rectangle 19"/>
          <p:cNvSpPr>
            <a:spLocks noChangeArrowheads="1"/>
          </p:cNvSpPr>
          <p:nvPr/>
        </p:nvSpPr>
        <p:spPr bwMode="auto">
          <a:xfrm>
            <a:off x="6588125" y="1484313"/>
            <a:ext cx="935038" cy="7112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1/1/2014</a:t>
            </a:r>
          </a:p>
        </p:txBody>
      </p:sp>
      <p:sp>
        <p:nvSpPr>
          <p:cNvPr id="322580" name="AutoShape 20"/>
          <p:cNvSpPr>
            <a:spLocks noChangeArrowheads="1"/>
          </p:cNvSpPr>
          <p:nvPr/>
        </p:nvSpPr>
        <p:spPr bwMode="auto">
          <a:xfrm>
            <a:off x="7596188" y="1700213"/>
            <a:ext cx="1081087" cy="360362"/>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2581" name="AutoShape 21"/>
          <p:cNvSpPr>
            <a:spLocks/>
          </p:cNvSpPr>
          <p:nvPr/>
        </p:nvSpPr>
        <p:spPr bwMode="auto">
          <a:xfrm rot="5400000">
            <a:off x="7560469" y="1664494"/>
            <a:ext cx="360363" cy="1584325"/>
          </a:xfrm>
          <a:prstGeom prst="rightBrace">
            <a:avLst>
              <a:gd name="adj1" fmla="val 36637"/>
              <a:gd name="adj2" fmla="val 50000"/>
            </a:avLst>
          </a:prstGeom>
          <a:noFill/>
          <a:ln w="38100">
            <a:solidFill>
              <a:srgbClr val="00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2582" name="AutoShape 22"/>
          <p:cNvSpPr>
            <a:spLocks noChangeArrowheads="1"/>
          </p:cNvSpPr>
          <p:nvPr/>
        </p:nvSpPr>
        <p:spPr bwMode="auto">
          <a:xfrm>
            <a:off x="7524750" y="2709863"/>
            <a:ext cx="431800"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2584" name="Rectangle 24"/>
          <p:cNvSpPr>
            <a:spLocks noChangeArrowheads="1"/>
          </p:cNvSpPr>
          <p:nvPr/>
        </p:nvSpPr>
        <p:spPr bwMode="auto">
          <a:xfrm>
            <a:off x="6372225" y="3141663"/>
            <a:ext cx="2519363" cy="22352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solidFill>
                  <a:srgbClr val="990000"/>
                </a:solidFill>
                <a:latin typeface="Arial Narrow" panose="020B0606020202030204" pitchFamily="34" charset="0"/>
              </a:rPr>
              <a:t>SKPKB tetap dapat diterbitkan apabila WP melakukan tindak pidana yang menimbulkan kerugian negara berdasarkan putusan hakim</a:t>
            </a:r>
          </a:p>
        </p:txBody>
      </p:sp>
      <p:sp>
        <p:nvSpPr>
          <p:cNvPr id="322585" name="Rectangle 25"/>
          <p:cNvSpPr>
            <a:spLocks noChangeArrowheads="1"/>
          </p:cNvSpPr>
          <p:nvPr/>
        </p:nvSpPr>
        <p:spPr bwMode="auto">
          <a:xfrm>
            <a:off x="6877050" y="5373688"/>
            <a:ext cx="1655763" cy="10160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dengan sanksi adm. bunga 48%</a:t>
            </a:r>
          </a:p>
        </p:txBody>
      </p:sp>
      <p:sp>
        <p:nvSpPr>
          <p:cNvPr id="322586" name="Rectangle 26"/>
          <p:cNvSpPr>
            <a:spLocks noChangeArrowheads="1"/>
          </p:cNvSpPr>
          <p:nvPr/>
        </p:nvSpPr>
        <p:spPr bwMode="auto">
          <a:xfrm>
            <a:off x="323850" y="144463"/>
            <a:ext cx="1511300" cy="40481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contoh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2586"/>
                                        </p:tgtEl>
                                        <p:attrNameLst>
                                          <p:attrName>style.visibility</p:attrName>
                                        </p:attrNameLst>
                                      </p:cBhvr>
                                      <p:to>
                                        <p:strVal val="visible"/>
                                      </p:to>
                                    </p:set>
                                    <p:animEffect transition="in" filter="blinds(horizontal)">
                                      <p:cBhvr>
                                        <p:cTn id="7" dur="500"/>
                                        <p:tgtEl>
                                          <p:spTgt spid="3225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22564"/>
                                        </p:tgtEl>
                                        <p:attrNameLst>
                                          <p:attrName>style.visibility</p:attrName>
                                        </p:attrNameLst>
                                      </p:cBhvr>
                                      <p:to>
                                        <p:strVal val="visible"/>
                                      </p:to>
                                    </p:set>
                                    <p:animEffect transition="in" filter="checkerboard(across)">
                                      <p:cBhvr>
                                        <p:cTn id="12" dur="500"/>
                                        <p:tgtEl>
                                          <p:spTgt spid="32256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22566"/>
                                        </p:tgtEl>
                                        <p:attrNameLst>
                                          <p:attrName>style.visibility</p:attrName>
                                        </p:attrNameLst>
                                      </p:cBhvr>
                                      <p:to>
                                        <p:strVal val="visible"/>
                                      </p:to>
                                    </p:set>
                                    <p:animEffect transition="in" filter="blinds(horizontal)">
                                      <p:cBhvr>
                                        <p:cTn id="17" dur="500"/>
                                        <p:tgtEl>
                                          <p:spTgt spid="3225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22567"/>
                                        </p:tgtEl>
                                        <p:attrNameLst>
                                          <p:attrName>style.visibility</p:attrName>
                                        </p:attrNameLst>
                                      </p:cBhvr>
                                      <p:to>
                                        <p:strVal val="visible"/>
                                      </p:to>
                                    </p:set>
                                    <p:animEffect transition="in" filter="box(in)">
                                      <p:cBhvr>
                                        <p:cTn id="22" dur="500"/>
                                        <p:tgtEl>
                                          <p:spTgt spid="32256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22568"/>
                                        </p:tgtEl>
                                        <p:attrNameLst>
                                          <p:attrName>style.visibility</p:attrName>
                                        </p:attrNameLst>
                                      </p:cBhvr>
                                      <p:to>
                                        <p:strVal val="visible"/>
                                      </p:to>
                                    </p:set>
                                    <p:animEffect transition="in" filter="wipe(down)">
                                      <p:cBhvr>
                                        <p:cTn id="27" dur="500"/>
                                        <p:tgtEl>
                                          <p:spTgt spid="32256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3" presetClass="entr" presetSubtype="16" fill="hold" grpId="0" nodeType="clickEffect">
                                  <p:stCondLst>
                                    <p:cond delay="0"/>
                                  </p:stCondLst>
                                  <p:childTnLst>
                                    <p:set>
                                      <p:cBhvr>
                                        <p:cTn id="31" dur="1" fill="hold">
                                          <p:stCondLst>
                                            <p:cond delay="0"/>
                                          </p:stCondLst>
                                        </p:cTn>
                                        <p:tgtEl>
                                          <p:spTgt spid="322569"/>
                                        </p:tgtEl>
                                        <p:attrNameLst>
                                          <p:attrName>style.visibility</p:attrName>
                                        </p:attrNameLst>
                                      </p:cBhvr>
                                      <p:to>
                                        <p:strVal val="visible"/>
                                      </p:to>
                                    </p:set>
                                    <p:anim calcmode="lin" valueType="num">
                                      <p:cBhvr>
                                        <p:cTn id="32" dur="500" fill="hold"/>
                                        <p:tgtEl>
                                          <p:spTgt spid="322569"/>
                                        </p:tgtEl>
                                        <p:attrNameLst>
                                          <p:attrName>ppt_w</p:attrName>
                                        </p:attrNameLst>
                                      </p:cBhvr>
                                      <p:tavLst>
                                        <p:tav tm="0">
                                          <p:val>
                                            <p:fltVal val="0"/>
                                          </p:val>
                                        </p:tav>
                                        <p:tav tm="100000">
                                          <p:val>
                                            <p:strVal val="#ppt_w"/>
                                          </p:val>
                                        </p:tav>
                                      </p:tavLst>
                                    </p:anim>
                                    <p:anim calcmode="lin" valueType="num">
                                      <p:cBhvr>
                                        <p:cTn id="33" dur="500" fill="hold"/>
                                        <p:tgtEl>
                                          <p:spTgt spid="322569"/>
                                        </p:tgtEl>
                                        <p:attrNameLst>
                                          <p:attrName>ppt_h</p:attrName>
                                        </p:attrNameLst>
                                      </p:cBhvr>
                                      <p:tavLst>
                                        <p:tav tm="0">
                                          <p:val>
                                            <p:fltVal val="0"/>
                                          </p:val>
                                        </p:tav>
                                        <p:tav tm="100000">
                                          <p:val>
                                            <p:strVal val="#ppt_h"/>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 presetClass="entr" presetSubtype="16" fill="hold" grpId="0" nodeType="clickEffect">
                                  <p:stCondLst>
                                    <p:cond delay="0"/>
                                  </p:stCondLst>
                                  <p:childTnLst>
                                    <p:set>
                                      <p:cBhvr>
                                        <p:cTn id="37" dur="1" fill="hold">
                                          <p:stCondLst>
                                            <p:cond delay="0"/>
                                          </p:stCondLst>
                                        </p:cTn>
                                        <p:tgtEl>
                                          <p:spTgt spid="322570"/>
                                        </p:tgtEl>
                                        <p:attrNameLst>
                                          <p:attrName>style.visibility</p:attrName>
                                        </p:attrNameLst>
                                      </p:cBhvr>
                                      <p:to>
                                        <p:strVal val="visible"/>
                                      </p:to>
                                    </p:set>
                                    <p:animEffect transition="in" filter="box(in)">
                                      <p:cBhvr>
                                        <p:cTn id="38" dur="500"/>
                                        <p:tgtEl>
                                          <p:spTgt spid="322570"/>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322571"/>
                                        </p:tgtEl>
                                        <p:attrNameLst>
                                          <p:attrName>style.visibility</p:attrName>
                                        </p:attrNameLst>
                                      </p:cBhvr>
                                      <p:to>
                                        <p:strVal val="visible"/>
                                      </p:to>
                                    </p:set>
                                    <p:animEffect transition="in" filter="checkerboard(across)">
                                      <p:cBhvr>
                                        <p:cTn id="43" dur="500"/>
                                        <p:tgtEl>
                                          <p:spTgt spid="32257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322572"/>
                                        </p:tgtEl>
                                        <p:attrNameLst>
                                          <p:attrName>style.visibility</p:attrName>
                                        </p:attrNameLst>
                                      </p:cBhvr>
                                      <p:to>
                                        <p:strVal val="visible"/>
                                      </p:to>
                                    </p:set>
                                    <p:animEffect transition="in" filter="blinds(horizontal)">
                                      <p:cBhvr>
                                        <p:cTn id="48" dur="500"/>
                                        <p:tgtEl>
                                          <p:spTgt spid="322572"/>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5" presetClass="entr" presetSubtype="10" fill="hold" grpId="0" nodeType="clickEffect">
                                  <p:stCondLst>
                                    <p:cond delay="0"/>
                                  </p:stCondLst>
                                  <p:childTnLst>
                                    <p:set>
                                      <p:cBhvr>
                                        <p:cTn id="52" dur="1" fill="hold">
                                          <p:stCondLst>
                                            <p:cond delay="0"/>
                                          </p:stCondLst>
                                        </p:cTn>
                                        <p:tgtEl>
                                          <p:spTgt spid="322573"/>
                                        </p:tgtEl>
                                        <p:attrNameLst>
                                          <p:attrName>style.visibility</p:attrName>
                                        </p:attrNameLst>
                                      </p:cBhvr>
                                      <p:to>
                                        <p:strVal val="visible"/>
                                      </p:to>
                                    </p:set>
                                    <p:animEffect transition="in" filter="checkerboard(across)">
                                      <p:cBhvr>
                                        <p:cTn id="53" dur="500"/>
                                        <p:tgtEl>
                                          <p:spTgt spid="322573"/>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322574"/>
                                        </p:tgtEl>
                                        <p:attrNameLst>
                                          <p:attrName>style.visibility</p:attrName>
                                        </p:attrNameLst>
                                      </p:cBhvr>
                                      <p:to>
                                        <p:strVal val="visible"/>
                                      </p:to>
                                    </p:set>
                                    <p:animEffect transition="in" filter="wipe(down)">
                                      <p:cBhvr>
                                        <p:cTn id="58" dur="500"/>
                                        <p:tgtEl>
                                          <p:spTgt spid="322574"/>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22576"/>
                                        </p:tgtEl>
                                        <p:attrNameLst>
                                          <p:attrName>style.visibility</p:attrName>
                                        </p:attrNameLst>
                                      </p:cBhvr>
                                      <p:to>
                                        <p:strVal val="visible"/>
                                      </p:to>
                                    </p:set>
                                    <p:anim calcmode="lin" valueType="num">
                                      <p:cBhvr additive="base">
                                        <p:cTn id="63" dur="500" fill="hold"/>
                                        <p:tgtEl>
                                          <p:spTgt spid="322576"/>
                                        </p:tgtEl>
                                        <p:attrNameLst>
                                          <p:attrName>ppt_x</p:attrName>
                                        </p:attrNameLst>
                                      </p:cBhvr>
                                      <p:tavLst>
                                        <p:tav tm="0">
                                          <p:val>
                                            <p:strVal val="#ppt_x"/>
                                          </p:val>
                                        </p:tav>
                                        <p:tav tm="100000">
                                          <p:val>
                                            <p:strVal val="#ppt_x"/>
                                          </p:val>
                                        </p:tav>
                                      </p:tavLst>
                                    </p:anim>
                                    <p:anim calcmode="lin" valueType="num">
                                      <p:cBhvr additive="base">
                                        <p:cTn id="64" dur="500" fill="hold"/>
                                        <p:tgtEl>
                                          <p:spTgt spid="322576"/>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3" presetClass="entr" presetSubtype="16" fill="hold" grpId="0" nodeType="clickEffect">
                                  <p:stCondLst>
                                    <p:cond delay="0"/>
                                  </p:stCondLst>
                                  <p:childTnLst>
                                    <p:set>
                                      <p:cBhvr>
                                        <p:cTn id="68" dur="1" fill="hold">
                                          <p:stCondLst>
                                            <p:cond delay="0"/>
                                          </p:stCondLst>
                                        </p:cTn>
                                        <p:tgtEl>
                                          <p:spTgt spid="322575"/>
                                        </p:tgtEl>
                                        <p:attrNameLst>
                                          <p:attrName>style.visibility</p:attrName>
                                        </p:attrNameLst>
                                      </p:cBhvr>
                                      <p:to>
                                        <p:strVal val="visible"/>
                                      </p:to>
                                    </p:set>
                                    <p:anim calcmode="lin" valueType="num">
                                      <p:cBhvr>
                                        <p:cTn id="69" dur="500" fill="hold"/>
                                        <p:tgtEl>
                                          <p:spTgt spid="322575"/>
                                        </p:tgtEl>
                                        <p:attrNameLst>
                                          <p:attrName>ppt_w</p:attrName>
                                        </p:attrNameLst>
                                      </p:cBhvr>
                                      <p:tavLst>
                                        <p:tav tm="0">
                                          <p:val>
                                            <p:fltVal val="0"/>
                                          </p:val>
                                        </p:tav>
                                        <p:tav tm="100000">
                                          <p:val>
                                            <p:strVal val="#ppt_w"/>
                                          </p:val>
                                        </p:tav>
                                      </p:tavLst>
                                    </p:anim>
                                    <p:anim calcmode="lin" valueType="num">
                                      <p:cBhvr>
                                        <p:cTn id="70" dur="500" fill="hold"/>
                                        <p:tgtEl>
                                          <p:spTgt spid="322575"/>
                                        </p:tgtEl>
                                        <p:attrNameLst>
                                          <p:attrName>ppt_h</p:attrName>
                                        </p:attrNameLst>
                                      </p:cBhvr>
                                      <p:tavLst>
                                        <p:tav tm="0">
                                          <p:val>
                                            <p:fltVal val="0"/>
                                          </p:val>
                                        </p:tav>
                                        <p:tav tm="100000">
                                          <p:val>
                                            <p:strVal val="#ppt_h"/>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322577"/>
                                        </p:tgtEl>
                                        <p:attrNameLst>
                                          <p:attrName>style.visibility</p:attrName>
                                        </p:attrNameLst>
                                      </p:cBhvr>
                                      <p:to>
                                        <p:strVal val="visible"/>
                                      </p:to>
                                    </p:set>
                                    <p:animEffect transition="in" filter="blinds(horizontal)">
                                      <p:cBhvr>
                                        <p:cTn id="75" dur="500"/>
                                        <p:tgtEl>
                                          <p:spTgt spid="322577"/>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4" presetClass="entr" presetSubtype="16" fill="hold" grpId="0" nodeType="clickEffect">
                                  <p:stCondLst>
                                    <p:cond delay="0"/>
                                  </p:stCondLst>
                                  <p:childTnLst>
                                    <p:set>
                                      <p:cBhvr>
                                        <p:cTn id="79" dur="1" fill="hold">
                                          <p:stCondLst>
                                            <p:cond delay="0"/>
                                          </p:stCondLst>
                                        </p:cTn>
                                        <p:tgtEl>
                                          <p:spTgt spid="322579"/>
                                        </p:tgtEl>
                                        <p:attrNameLst>
                                          <p:attrName>style.visibility</p:attrName>
                                        </p:attrNameLst>
                                      </p:cBhvr>
                                      <p:to>
                                        <p:strVal val="visible"/>
                                      </p:to>
                                    </p:set>
                                    <p:animEffect transition="in" filter="box(in)">
                                      <p:cBhvr>
                                        <p:cTn id="80" dur="500"/>
                                        <p:tgtEl>
                                          <p:spTgt spid="322579"/>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8" presetClass="entr" presetSubtype="16" fill="hold" grpId="0" nodeType="clickEffect">
                                  <p:stCondLst>
                                    <p:cond delay="0"/>
                                  </p:stCondLst>
                                  <p:childTnLst>
                                    <p:set>
                                      <p:cBhvr>
                                        <p:cTn id="84" dur="1" fill="hold">
                                          <p:stCondLst>
                                            <p:cond delay="0"/>
                                          </p:stCondLst>
                                        </p:cTn>
                                        <p:tgtEl>
                                          <p:spTgt spid="322580"/>
                                        </p:tgtEl>
                                        <p:attrNameLst>
                                          <p:attrName>style.visibility</p:attrName>
                                        </p:attrNameLst>
                                      </p:cBhvr>
                                      <p:to>
                                        <p:strVal val="visible"/>
                                      </p:to>
                                    </p:set>
                                    <p:animEffect transition="in" filter="diamond(in)">
                                      <p:cBhvr>
                                        <p:cTn id="85" dur="2000"/>
                                        <p:tgtEl>
                                          <p:spTgt spid="322580"/>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322581"/>
                                        </p:tgtEl>
                                        <p:attrNameLst>
                                          <p:attrName>style.visibility</p:attrName>
                                        </p:attrNameLst>
                                      </p:cBhvr>
                                      <p:to>
                                        <p:strVal val="visible"/>
                                      </p:to>
                                    </p:set>
                                    <p:animEffect transition="in" filter="wipe(down)">
                                      <p:cBhvr>
                                        <p:cTn id="90" dur="500"/>
                                        <p:tgtEl>
                                          <p:spTgt spid="322581"/>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322582"/>
                                        </p:tgtEl>
                                        <p:attrNameLst>
                                          <p:attrName>style.visibility</p:attrName>
                                        </p:attrNameLst>
                                      </p:cBhvr>
                                      <p:to>
                                        <p:strVal val="visible"/>
                                      </p:to>
                                    </p:set>
                                    <p:animEffect transition="in" filter="wipe(down)">
                                      <p:cBhvr>
                                        <p:cTn id="95" dur="500"/>
                                        <p:tgtEl>
                                          <p:spTgt spid="322582"/>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322584"/>
                                        </p:tgtEl>
                                        <p:attrNameLst>
                                          <p:attrName>style.visibility</p:attrName>
                                        </p:attrNameLst>
                                      </p:cBhvr>
                                      <p:to>
                                        <p:strVal val="visible"/>
                                      </p:to>
                                    </p:set>
                                    <p:animEffect transition="in" filter="wipe(down)">
                                      <p:cBhvr>
                                        <p:cTn id="100" dur="500"/>
                                        <p:tgtEl>
                                          <p:spTgt spid="322584"/>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3" presetClass="entr" presetSubtype="16" fill="hold" grpId="0" nodeType="clickEffect">
                                  <p:stCondLst>
                                    <p:cond delay="0"/>
                                  </p:stCondLst>
                                  <p:childTnLst>
                                    <p:set>
                                      <p:cBhvr>
                                        <p:cTn id="104" dur="1" fill="hold">
                                          <p:stCondLst>
                                            <p:cond delay="0"/>
                                          </p:stCondLst>
                                        </p:cTn>
                                        <p:tgtEl>
                                          <p:spTgt spid="322585"/>
                                        </p:tgtEl>
                                        <p:attrNameLst>
                                          <p:attrName>style.visibility</p:attrName>
                                        </p:attrNameLst>
                                      </p:cBhvr>
                                      <p:to>
                                        <p:strVal val="visible"/>
                                      </p:to>
                                    </p:set>
                                    <p:anim calcmode="lin" valueType="num">
                                      <p:cBhvr>
                                        <p:cTn id="105" dur="500" fill="hold"/>
                                        <p:tgtEl>
                                          <p:spTgt spid="322585"/>
                                        </p:tgtEl>
                                        <p:attrNameLst>
                                          <p:attrName>ppt_w</p:attrName>
                                        </p:attrNameLst>
                                      </p:cBhvr>
                                      <p:tavLst>
                                        <p:tav tm="0">
                                          <p:val>
                                            <p:fltVal val="0"/>
                                          </p:val>
                                        </p:tav>
                                        <p:tav tm="100000">
                                          <p:val>
                                            <p:strVal val="#ppt_w"/>
                                          </p:val>
                                        </p:tav>
                                      </p:tavLst>
                                    </p:anim>
                                    <p:anim calcmode="lin" valueType="num">
                                      <p:cBhvr>
                                        <p:cTn id="106" dur="500" fill="hold"/>
                                        <p:tgtEl>
                                          <p:spTgt spid="32258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564" grpId="0" animBg="1"/>
      <p:bldP spid="322566" grpId="0" animBg="1"/>
      <p:bldP spid="322567" grpId="0" animBg="1"/>
      <p:bldP spid="322568" grpId="0" animBg="1"/>
      <p:bldP spid="322569" grpId="0" animBg="1"/>
      <p:bldP spid="322570" grpId="0" animBg="1"/>
      <p:bldP spid="322571" grpId="0" animBg="1"/>
      <p:bldP spid="322572" grpId="0" animBg="1"/>
      <p:bldP spid="322573" grpId="0" animBg="1"/>
      <p:bldP spid="322574" grpId="0" animBg="1"/>
      <p:bldP spid="322575" grpId="0" animBg="1"/>
      <p:bldP spid="322576" grpId="0" animBg="1"/>
      <p:bldP spid="322577" grpId="0" animBg="1"/>
      <p:bldP spid="322579" grpId="0" animBg="1"/>
      <p:bldP spid="322580" grpId="0" animBg="1"/>
      <p:bldP spid="322581" grpId="0" animBg="1"/>
      <p:bldP spid="322582" grpId="0" animBg="1"/>
      <p:bldP spid="322584" grpId="0" animBg="1"/>
      <p:bldP spid="322585" grpId="0" animBg="1"/>
      <p:bldP spid="322586" grpId="0" animBg="1"/>
    </p:bld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914400" y="152400"/>
            <a:ext cx="7239000" cy="762000"/>
          </a:xfrm>
          <a:ln w="28575">
            <a:solidFill>
              <a:srgbClr val="FF33CC"/>
            </a:solidFill>
            <a:miter lim="800000"/>
            <a:headEnd/>
            <a:tailEnd/>
          </a:ln>
        </p:spPr>
        <p:txBody>
          <a:bodyPr/>
          <a:lstStyle/>
          <a:p>
            <a:r>
              <a:rPr lang="en-US" altLang="en-US" sz="2400" b="1">
                <a:solidFill>
                  <a:srgbClr val="000099"/>
                </a:solidFill>
                <a:latin typeface="Lucida Console" panose="020B0609040504020204" pitchFamily="49" charset="0"/>
              </a:rPr>
              <a:t>Surat Ketetapan Pajak Kurang Bayar Tambahan (SKPKBT)</a:t>
            </a:r>
          </a:p>
        </p:txBody>
      </p:sp>
      <p:sp>
        <p:nvSpPr>
          <p:cNvPr id="183299" name="Rectangle 3"/>
          <p:cNvSpPr>
            <a:spLocks noChangeArrowheads="1"/>
          </p:cNvSpPr>
          <p:nvPr/>
        </p:nvSpPr>
        <p:spPr bwMode="auto">
          <a:xfrm>
            <a:off x="457200" y="1447800"/>
            <a:ext cx="8153400" cy="1473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solidFill>
                  <a:srgbClr val="000099"/>
                </a:solidFill>
                <a:latin typeface="Lucida Console" panose="020B0609040504020204" pitchFamily="49" charset="0"/>
              </a:rPr>
              <a:t>Surat Ketetapan Pajak Kurang Bayar Tambahan adalah surat ketetapan pajak yang menentukan tambahan atas jumlah pajak yang telah ditetapkan.</a:t>
            </a:r>
          </a:p>
          <a:p>
            <a:pPr>
              <a:spcBef>
                <a:spcPct val="50000"/>
              </a:spcBef>
            </a:pPr>
            <a:r>
              <a:rPr lang="en-US" altLang="en-US" sz="2000" u="none">
                <a:solidFill>
                  <a:srgbClr val="000099"/>
                </a:solidFill>
                <a:latin typeface="Lucida Console" panose="020B0609040504020204" pitchFamily="49" charset="0"/>
              </a:rPr>
              <a:t>(Pasal 1 angka 17 UU KUP)</a:t>
            </a:r>
          </a:p>
        </p:txBody>
      </p:sp>
      <p:sp>
        <p:nvSpPr>
          <p:cNvPr id="183300" name="AutoShape 4"/>
          <p:cNvSpPr>
            <a:spLocks noChangeArrowheads="1"/>
          </p:cNvSpPr>
          <p:nvPr/>
        </p:nvSpPr>
        <p:spPr bwMode="auto">
          <a:xfrm>
            <a:off x="4191000" y="1066800"/>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3302" name="Rectangle 6"/>
          <p:cNvSpPr>
            <a:spLocks noChangeArrowheads="1"/>
          </p:cNvSpPr>
          <p:nvPr/>
        </p:nvSpPr>
        <p:spPr bwMode="auto">
          <a:xfrm>
            <a:off x="228600" y="3498850"/>
            <a:ext cx="8763000" cy="2692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u="none">
                <a:solidFill>
                  <a:srgbClr val="000099"/>
                </a:solidFill>
                <a:latin typeface="Tahoma" panose="020B0604030504040204" pitchFamily="34" charset="0"/>
              </a:rPr>
              <a:t>JUMLAH PAJAK						Rp10.000.000,00</a:t>
            </a:r>
          </a:p>
          <a:p>
            <a:pPr algn="l">
              <a:spcBef>
                <a:spcPct val="50000"/>
              </a:spcBef>
            </a:pPr>
            <a:r>
              <a:rPr lang="en-US" altLang="en-US" sz="2000" u="none">
                <a:solidFill>
                  <a:srgbClr val="000099"/>
                </a:solidFill>
                <a:latin typeface="Tahoma" panose="020B0604030504040204" pitchFamily="34" charset="0"/>
              </a:rPr>
              <a:t>JUMLAH PAJAK YANG TELAH DITETAPKAN		</a:t>
            </a:r>
            <a:r>
              <a:rPr lang="en-US" altLang="en-US" sz="2000">
                <a:solidFill>
                  <a:srgbClr val="000099"/>
                </a:solidFill>
                <a:latin typeface="Tahoma" panose="020B0604030504040204" pitchFamily="34" charset="0"/>
              </a:rPr>
              <a:t>Rp  6.000.000,00</a:t>
            </a:r>
          </a:p>
          <a:p>
            <a:pPr algn="l">
              <a:spcBef>
                <a:spcPct val="50000"/>
              </a:spcBef>
            </a:pPr>
            <a:r>
              <a:rPr lang="en-US" altLang="en-US" sz="2000" u="none">
                <a:solidFill>
                  <a:srgbClr val="000099"/>
                </a:solidFill>
                <a:latin typeface="Tahoma" panose="020B0604030504040204" pitchFamily="34" charset="0"/>
              </a:rPr>
              <a:t>TAMBAHAN JUMLAH PAJAK				Rp  4.000.000,00</a:t>
            </a:r>
          </a:p>
          <a:p>
            <a:pPr algn="l">
              <a:spcBef>
                <a:spcPct val="50000"/>
              </a:spcBef>
            </a:pPr>
            <a:r>
              <a:rPr lang="en-US" altLang="en-US" sz="2000" u="none">
                <a:solidFill>
                  <a:srgbClr val="000099"/>
                </a:solidFill>
                <a:latin typeface="Tahoma" panose="020B0604030504040204" pitchFamily="34" charset="0"/>
              </a:rPr>
              <a:t>BESARNYA SANKSI ADMINISTRASI			</a:t>
            </a:r>
            <a:r>
              <a:rPr lang="en-US" altLang="en-US" sz="2000">
                <a:solidFill>
                  <a:srgbClr val="000099"/>
                </a:solidFill>
                <a:latin typeface="Tahoma" panose="020B0604030504040204" pitchFamily="34" charset="0"/>
              </a:rPr>
              <a:t>Rp  4.000.000,00</a:t>
            </a:r>
          </a:p>
          <a:p>
            <a:pPr algn="l">
              <a:spcBef>
                <a:spcPct val="50000"/>
              </a:spcBef>
            </a:pPr>
            <a:r>
              <a:rPr lang="en-US" altLang="en-US" sz="2000" b="1" u="none">
                <a:solidFill>
                  <a:srgbClr val="000099"/>
                </a:solidFill>
                <a:latin typeface="Tahoma" panose="020B0604030504040204" pitchFamily="34" charset="0"/>
              </a:rPr>
              <a:t>TAMBAHAN JUMLAH PAJAK  YANG MASIH</a:t>
            </a:r>
          </a:p>
          <a:p>
            <a:pPr algn="l">
              <a:spcBef>
                <a:spcPct val="50000"/>
              </a:spcBef>
            </a:pPr>
            <a:r>
              <a:rPr lang="en-US" altLang="en-US" sz="2000" b="1" u="none">
                <a:solidFill>
                  <a:srgbClr val="000099"/>
                </a:solidFill>
                <a:latin typeface="Tahoma" panose="020B0604030504040204" pitchFamily="34" charset="0"/>
              </a:rPr>
              <a:t>HARUS DIBAYAR	</a:t>
            </a:r>
            <a:r>
              <a:rPr lang="en-US" altLang="en-US" sz="2000" u="none">
                <a:solidFill>
                  <a:srgbClr val="000099"/>
                </a:solidFill>
                <a:latin typeface="Tahoma" panose="020B0604030504040204" pitchFamily="34" charset="0"/>
              </a:rPr>
              <a:t>				Rp  8.000.000,00</a:t>
            </a:r>
          </a:p>
        </p:txBody>
      </p:sp>
      <p:sp>
        <p:nvSpPr>
          <p:cNvPr id="183303" name="AutoShape 7"/>
          <p:cNvSpPr>
            <a:spLocks noChangeArrowheads="1"/>
          </p:cNvSpPr>
          <p:nvPr/>
        </p:nvSpPr>
        <p:spPr bwMode="auto">
          <a:xfrm>
            <a:off x="4267200" y="2976563"/>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3298"/>
                                        </p:tgtEl>
                                        <p:attrNameLst>
                                          <p:attrName>style.visibility</p:attrName>
                                        </p:attrNameLst>
                                      </p:cBhvr>
                                      <p:to>
                                        <p:strVal val="visible"/>
                                      </p:to>
                                    </p:set>
                                    <p:anim calcmode="lin" valueType="num">
                                      <p:cBhvr additive="base">
                                        <p:cTn id="7" dur="500" fill="hold"/>
                                        <p:tgtEl>
                                          <p:spTgt spid="183298"/>
                                        </p:tgtEl>
                                        <p:attrNameLst>
                                          <p:attrName>ppt_x</p:attrName>
                                        </p:attrNameLst>
                                      </p:cBhvr>
                                      <p:tavLst>
                                        <p:tav tm="0">
                                          <p:val>
                                            <p:strVal val="0-#ppt_w/2"/>
                                          </p:val>
                                        </p:tav>
                                        <p:tav tm="100000">
                                          <p:val>
                                            <p:strVal val="#ppt_x"/>
                                          </p:val>
                                        </p:tav>
                                      </p:tavLst>
                                    </p:anim>
                                    <p:anim calcmode="lin" valueType="num">
                                      <p:cBhvr additive="base">
                                        <p:cTn id="8" dur="500" fill="hold"/>
                                        <p:tgtEl>
                                          <p:spTgt spid="1832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3300"/>
                                        </p:tgtEl>
                                        <p:attrNameLst>
                                          <p:attrName>style.visibility</p:attrName>
                                        </p:attrNameLst>
                                      </p:cBhvr>
                                      <p:to>
                                        <p:strVal val="visible"/>
                                      </p:to>
                                    </p:set>
                                    <p:anim calcmode="lin" valueType="num">
                                      <p:cBhvr additive="base">
                                        <p:cTn id="13" dur="500" fill="hold"/>
                                        <p:tgtEl>
                                          <p:spTgt spid="183300"/>
                                        </p:tgtEl>
                                        <p:attrNameLst>
                                          <p:attrName>ppt_x</p:attrName>
                                        </p:attrNameLst>
                                      </p:cBhvr>
                                      <p:tavLst>
                                        <p:tav tm="0">
                                          <p:val>
                                            <p:strVal val="0-#ppt_w/2"/>
                                          </p:val>
                                        </p:tav>
                                        <p:tav tm="100000">
                                          <p:val>
                                            <p:strVal val="#ppt_x"/>
                                          </p:val>
                                        </p:tav>
                                      </p:tavLst>
                                    </p:anim>
                                    <p:anim calcmode="lin" valueType="num">
                                      <p:cBhvr additive="base">
                                        <p:cTn id="14" dur="500" fill="hold"/>
                                        <p:tgtEl>
                                          <p:spTgt spid="18330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3299"/>
                                        </p:tgtEl>
                                        <p:attrNameLst>
                                          <p:attrName>style.visibility</p:attrName>
                                        </p:attrNameLst>
                                      </p:cBhvr>
                                      <p:to>
                                        <p:strVal val="visible"/>
                                      </p:to>
                                    </p:set>
                                    <p:anim calcmode="lin" valueType="num">
                                      <p:cBhvr additive="base">
                                        <p:cTn id="19" dur="500" fill="hold"/>
                                        <p:tgtEl>
                                          <p:spTgt spid="183299"/>
                                        </p:tgtEl>
                                        <p:attrNameLst>
                                          <p:attrName>ppt_x</p:attrName>
                                        </p:attrNameLst>
                                      </p:cBhvr>
                                      <p:tavLst>
                                        <p:tav tm="0">
                                          <p:val>
                                            <p:strVal val="0-#ppt_w/2"/>
                                          </p:val>
                                        </p:tav>
                                        <p:tav tm="100000">
                                          <p:val>
                                            <p:strVal val="#ppt_x"/>
                                          </p:val>
                                        </p:tav>
                                      </p:tavLst>
                                    </p:anim>
                                    <p:anim calcmode="lin" valueType="num">
                                      <p:cBhvr additive="base">
                                        <p:cTn id="20" dur="500" fill="hold"/>
                                        <p:tgtEl>
                                          <p:spTgt spid="18329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3303"/>
                                        </p:tgtEl>
                                        <p:attrNameLst>
                                          <p:attrName>style.visibility</p:attrName>
                                        </p:attrNameLst>
                                      </p:cBhvr>
                                      <p:to>
                                        <p:strVal val="visible"/>
                                      </p:to>
                                    </p:set>
                                    <p:anim calcmode="lin" valueType="num">
                                      <p:cBhvr additive="base">
                                        <p:cTn id="25" dur="500" fill="hold"/>
                                        <p:tgtEl>
                                          <p:spTgt spid="183303"/>
                                        </p:tgtEl>
                                        <p:attrNameLst>
                                          <p:attrName>ppt_x</p:attrName>
                                        </p:attrNameLst>
                                      </p:cBhvr>
                                      <p:tavLst>
                                        <p:tav tm="0">
                                          <p:val>
                                            <p:strVal val="0-#ppt_w/2"/>
                                          </p:val>
                                        </p:tav>
                                        <p:tav tm="100000">
                                          <p:val>
                                            <p:strVal val="#ppt_x"/>
                                          </p:val>
                                        </p:tav>
                                      </p:tavLst>
                                    </p:anim>
                                    <p:anim calcmode="lin" valueType="num">
                                      <p:cBhvr additive="base">
                                        <p:cTn id="26" dur="500" fill="hold"/>
                                        <p:tgtEl>
                                          <p:spTgt spid="18330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3302"/>
                                        </p:tgtEl>
                                        <p:attrNameLst>
                                          <p:attrName>style.visibility</p:attrName>
                                        </p:attrNameLst>
                                      </p:cBhvr>
                                      <p:to>
                                        <p:strVal val="visible"/>
                                      </p:to>
                                    </p:set>
                                    <p:anim calcmode="lin" valueType="num">
                                      <p:cBhvr additive="base">
                                        <p:cTn id="31" dur="500" fill="hold"/>
                                        <p:tgtEl>
                                          <p:spTgt spid="183302"/>
                                        </p:tgtEl>
                                        <p:attrNameLst>
                                          <p:attrName>ppt_x</p:attrName>
                                        </p:attrNameLst>
                                      </p:cBhvr>
                                      <p:tavLst>
                                        <p:tav tm="0">
                                          <p:val>
                                            <p:strVal val="0-#ppt_w/2"/>
                                          </p:val>
                                        </p:tav>
                                        <p:tav tm="100000">
                                          <p:val>
                                            <p:strVal val="#ppt_x"/>
                                          </p:val>
                                        </p:tav>
                                      </p:tavLst>
                                    </p:anim>
                                    <p:anim calcmode="lin" valueType="num">
                                      <p:cBhvr additive="base">
                                        <p:cTn id="32" dur="500" fill="hold"/>
                                        <p:tgtEl>
                                          <p:spTgt spid="1833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8" grpId="0" animBg="1" autoUpdateAnimBg="0"/>
      <p:bldP spid="183299" grpId="0" animBg="1" autoUpdateAnimBg="0"/>
      <p:bldP spid="183300" grpId="0" animBg="1"/>
      <p:bldP spid="183302" grpId="0" animBg="1" autoUpdateAnimBg="0"/>
      <p:bldP spid="183303" grpId="0" animBg="1"/>
    </p:bld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1600200" y="76200"/>
            <a:ext cx="4724400" cy="45720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SKPKBT</a:t>
            </a:r>
          </a:p>
        </p:txBody>
      </p:sp>
      <p:sp>
        <p:nvSpPr>
          <p:cNvPr id="184323" name="Rectangle 3"/>
          <p:cNvSpPr>
            <a:spLocks noChangeArrowheads="1"/>
          </p:cNvSpPr>
          <p:nvPr/>
        </p:nvSpPr>
        <p:spPr bwMode="auto">
          <a:xfrm>
            <a:off x="107950" y="981075"/>
            <a:ext cx="8893175" cy="377190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u="none">
                <a:latin typeface="Lucida Console" panose="020B0609040504020204" pitchFamily="49" charset="0"/>
              </a:rPr>
              <a:t>Direktur Jenderal Pajak </a:t>
            </a:r>
            <a:r>
              <a:rPr lang="en-US" altLang="en-US" b="1" u="none">
                <a:solidFill>
                  <a:srgbClr val="990000"/>
                </a:solidFill>
                <a:latin typeface="Lucida Console" panose="020B0609040504020204" pitchFamily="49" charset="0"/>
              </a:rPr>
              <a:t>dapat menerbitkan Surat Ketetapan Pajak Kurang Bayar Tambahan</a:t>
            </a:r>
            <a:r>
              <a:rPr lang="en-US" altLang="en-US" u="none">
                <a:latin typeface="Lucida Console" panose="020B0609040504020204" pitchFamily="49" charset="0"/>
              </a:rPr>
              <a:t> </a:t>
            </a:r>
            <a:r>
              <a:rPr lang="en-US" altLang="en-US" u="none">
                <a:solidFill>
                  <a:srgbClr val="0033CC"/>
                </a:solidFill>
                <a:latin typeface="Lucida Console" panose="020B0609040504020204" pitchFamily="49" charset="0"/>
              </a:rPr>
              <a:t>dalam jangka waktu 5 (lima) tahun</a:t>
            </a:r>
            <a:r>
              <a:rPr lang="en-US" altLang="en-US" u="none">
                <a:latin typeface="Lucida Console" panose="020B0609040504020204" pitchFamily="49" charset="0"/>
              </a:rPr>
              <a:t> setelah saat terutangnya pajak atau berakhirnya Masa Pajak, bagian Tahun Pajak, atau Tahun Pajak </a:t>
            </a:r>
            <a:r>
              <a:rPr lang="en-US" altLang="en-US" u="none">
                <a:solidFill>
                  <a:srgbClr val="0033CC"/>
                </a:solidFill>
                <a:latin typeface="Lucida Console" panose="020B0609040504020204" pitchFamily="49" charset="0"/>
              </a:rPr>
              <a:t>apabila</a:t>
            </a:r>
            <a:r>
              <a:rPr lang="en-US" altLang="en-US" u="none">
                <a:latin typeface="Lucida Console" panose="020B0609040504020204" pitchFamily="49" charset="0"/>
              </a:rPr>
              <a:t> </a:t>
            </a:r>
            <a:r>
              <a:rPr lang="en-US" altLang="en-US" b="1">
                <a:solidFill>
                  <a:srgbClr val="008000"/>
                </a:solidFill>
                <a:latin typeface="Lucida Console" panose="020B0609040504020204" pitchFamily="49" charset="0"/>
              </a:rPr>
              <a:t>ditemukan data baru</a:t>
            </a:r>
            <a:r>
              <a:rPr lang="en-US" altLang="en-US" b="1" u="none">
                <a:solidFill>
                  <a:srgbClr val="008000"/>
                </a:solidFill>
                <a:latin typeface="Lucida Console" panose="020B0609040504020204" pitchFamily="49" charset="0"/>
              </a:rPr>
              <a:t> </a:t>
            </a:r>
            <a:r>
              <a:rPr lang="en-US" altLang="en-US" b="1" u="none">
                <a:solidFill>
                  <a:srgbClr val="0033CC"/>
                </a:solidFill>
                <a:latin typeface="Lucida Console" panose="020B0609040504020204" pitchFamily="49" charset="0"/>
              </a:rPr>
              <a:t>yang mengakibatkan </a:t>
            </a:r>
            <a:r>
              <a:rPr lang="en-US" altLang="en-US" b="1">
                <a:solidFill>
                  <a:srgbClr val="0033CC"/>
                </a:solidFill>
                <a:latin typeface="Lucida Console" panose="020B0609040504020204" pitchFamily="49" charset="0"/>
              </a:rPr>
              <a:t>penambahan jumlah pajak yang terutang</a:t>
            </a:r>
            <a:r>
              <a:rPr lang="en-US" altLang="en-US" u="none">
                <a:latin typeface="Lucida Console" panose="020B0609040504020204" pitchFamily="49" charset="0"/>
              </a:rPr>
              <a:t> </a:t>
            </a:r>
            <a:r>
              <a:rPr lang="fr-FR" altLang="en-US" b="1" i="1">
                <a:solidFill>
                  <a:srgbClr val="0033CC"/>
                </a:solidFill>
              </a:rPr>
              <a:t>setelah dilakukan tindakan pemeriksaan</a:t>
            </a:r>
            <a:r>
              <a:rPr lang="fr-FR" altLang="en-US" b="1" u="none">
                <a:solidFill>
                  <a:srgbClr val="0033CC"/>
                </a:solidFill>
              </a:rPr>
              <a:t> dalam rangka penerbitan Surat Ketetapan Pajak Kurang Bayar Tambahan</a:t>
            </a:r>
            <a:r>
              <a:rPr lang="fr-FR" altLang="en-US" b="1" u="none"/>
              <a:t>.</a:t>
            </a:r>
            <a:r>
              <a:rPr lang="fr-FR" altLang="en-US"/>
              <a:t> </a:t>
            </a:r>
            <a:endParaRPr lang="en-US" altLang="en-US"/>
          </a:p>
        </p:txBody>
      </p:sp>
      <p:sp>
        <p:nvSpPr>
          <p:cNvPr id="184329" name="Rectangle 9"/>
          <p:cNvSpPr>
            <a:spLocks noChangeArrowheads="1"/>
          </p:cNvSpPr>
          <p:nvPr/>
        </p:nvSpPr>
        <p:spPr bwMode="auto">
          <a:xfrm>
            <a:off x="6553200" y="76200"/>
            <a:ext cx="23622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15 UU KUP</a:t>
            </a:r>
          </a:p>
        </p:txBody>
      </p:sp>
      <p:sp>
        <p:nvSpPr>
          <p:cNvPr id="184332" name="AutoShape 12"/>
          <p:cNvSpPr>
            <a:spLocks noChangeArrowheads="1"/>
          </p:cNvSpPr>
          <p:nvPr/>
        </p:nvSpPr>
        <p:spPr bwMode="auto">
          <a:xfrm>
            <a:off x="3657600" y="549275"/>
            <a:ext cx="769938" cy="36671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33" name="AutoShape 13"/>
          <p:cNvSpPr>
            <a:spLocks noChangeArrowheads="1"/>
          </p:cNvSpPr>
          <p:nvPr/>
        </p:nvSpPr>
        <p:spPr bwMode="auto">
          <a:xfrm>
            <a:off x="323850" y="620713"/>
            <a:ext cx="1368425" cy="288925"/>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ayat 1</a:t>
            </a:r>
          </a:p>
        </p:txBody>
      </p:sp>
      <p:sp>
        <p:nvSpPr>
          <p:cNvPr id="184335" name="Rectangle 15"/>
          <p:cNvSpPr>
            <a:spLocks noChangeArrowheads="1"/>
          </p:cNvSpPr>
          <p:nvPr/>
        </p:nvSpPr>
        <p:spPr bwMode="auto">
          <a:xfrm>
            <a:off x="107950" y="5033963"/>
            <a:ext cx="1943100" cy="1635125"/>
          </a:xfrm>
          <a:prstGeom prst="rect">
            <a:avLst/>
          </a:prstGeom>
          <a:noFill/>
          <a:ln w="19050">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fi-FI" altLang="en-US" sz="2000" u="none">
                <a:latin typeface="Tahoma" panose="020B0604030504040204" pitchFamily="34" charset="0"/>
              </a:rPr>
              <a:t>termasuk data baru adalah data yang semula belum terungkap</a:t>
            </a:r>
            <a:endParaRPr lang="en-US" altLang="en-US" sz="2000" u="none">
              <a:latin typeface="Tahoma" panose="020B0604030504040204" pitchFamily="34" charset="0"/>
            </a:endParaRPr>
          </a:p>
        </p:txBody>
      </p:sp>
      <p:sp>
        <p:nvSpPr>
          <p:cNvPr id="184336" name="Line 16"/>
          <p:cNvSpPr>
            <a:spLocks noChangeShapeType="1"/>
          </p:cNvSpPr>
          <p:nvPr/>
        </p:nvSpPr>
        <p:spPr bwMode="auto">
          <a:xfrm flipH="1">
            <a:off x="250825" y="3213100"/>
            <a:ext cx="2233613" cy="1871663"/>
          </a:xfrm>
          <a:prstGeom prst="line">
            <a:avLst/>
          </a:prstGeom>
          <a:noFill/>
          <a:ln w="28575">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337" name="Rectangle 17"/>
          <p:cNvSpPr>
            <a:spLocks noChangeArrowheads="1"/>
          </p:cNvSpPr>
          <p:nvPr/>
        </p:nvSpPr>
        <p:spPr bwMode="auto">
          <a:xfrm>
            <a:off x="2197100" y="5013325"/>
            <a:ext cx="1943100" cy="1635125"/>
          </a:xfrm>
          <a:prstGeom prst="rect">
            <a:avLst/>
          </a:prstGeom>
          <a:noFill/>
          <a:ln w="19050">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2000" u="none">
                <a:latin typeface="Tahoma" panose="020B0604030504040204" pitchFamily="34" charset="0"/>
              </a:rPr>
              <a:t>sudah pernah diterbitkan surat ketetapan pajak</a:t>
            </a:r>
          </a:p>
        </p:txBody>
      </p:sp>
      <p:sp>
        <p:nvSpPr>
          <p:cNvPr id="184338" name="Line 18"/>
          <p:cNvSpPr>
            <a:spLocks noChangeShapeType="1"/>
          </p:cNvSpPr>
          <p:nvPr/>
        </p:nvSpPr>
        <p:spPr bwMode="auto">
          <a:xfrm flipH="1">
            <a:off x="2411413" y="3500438"/>
            <a:ext cx="1728787" cy="1584325"/>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339" name="Rectangle 19"/>
          <p:cNvSpPr>
            <a:spLocks noChangeArrowheads="1"/>
          </p:cNvSpPr>
          <p:nvPr/>
        </p:nvSpPr>
        <p:spPr bwMode="auto">
          <a:xfrm>
            <a:off x="4284663" y="4868863"/>
            <a:ext cx="4679950" cy="1939925"/>
          </a:xfrm>
          <a:prstGeom prst="rect">
            <a:avLst/>
          </a:prstGeom>
          <a:noFill/>
          <a:ln w="19050">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2000" u="none">
                <a:latin typeface="Tahoma" panose="020B0604030504040204" pitchFamily="34" charset="0"/>
              </a:rPr>
              <a:t>Apabila skp terdahulu terbit berdasarkan pemeriksaan maka dilakukan pemeriksaan ulang. Apabila skp terbit berdasarkan keterangan lain maka dilakukan pemeriksaan, bukan pemeriksaan ulang</a:t>
            </a:r>
          </a:p>
        </p:txBody>
      </p:sp>
      <p:sp>
        <p:nvSpPr>
          <p:cNvPr id="184340" name="Line 20"/>
          <p:cNvSpPr>
            <a:spLocks noChangeShapeType="1"/>
          </p:cNvSpPr>
          <p:nvPr/>
        </p:nvSpPr>
        <p:spPr bwMode="auto">
          <a:xfrm>
            <a:off x="4787900" y="3860800"/>
            <a:ext cx="1584325" cy="1081088"/>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4322"/>
                                        </p:tgtEl>
                                        <p:attrNameLst>
                                          <p:attrName>style.visibility</p:attrName>
                                        </p:attrNameLst>
                                      </p:cBhvr>
                                      <p:to>
                                        <p:strVal val="visible"/>
                                      </p:to>
                                    </p:set>
                                    <p:anim calcmode="lin" valueType="num">
                                      <p:cBhvr additive="base">
                                        <p:cTn id="7" dur="500" fill="hold"/>
                                        <p:tgtEl>
                                          <p:spTgt spid="184322"/>
                                        </p:tgtEl>
                                        <p:attrNameLst>
                                          <p:attrName>ppt_x</p:attrName>
                                        </p:attrNameLst>
                                      </p:cBhvr>
                                      <p:tavLst>
                                        <p:tav tm="0">
                                          <p:val>
                                            <p:strVal val="0-#ppt_w/2"/>
                                          </p:val>
                                        </p:tav>
                                        <p:tav tm="100000">
                                          <p:val>
                                            <p:strVal val="#ppt_x"/>
                                          </p:val>
                                        </p:tav>
                                      </p:tavLst>
                                    </p:anim>
                                    <p:anim calcmode="lin" valueType="num">
                                      <p:cBhvr additive="base">
                                        <p:cTn id="8" dur="500" fill="hold"/>
                                        <p:tgtEl>
                                          <p:spTgt spid="18432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4329"/>
                                        </p:tgtEl>
                                        <p:attrNameLst>
                                          <p:attrName>style.visibility</p:attrName>
                                        </p:attrNameLst>
                                      </p:cBhvr>
                                      <p:to>
                                        <p:strVal val="visible"/>
                                      </p:to>
                                    </p:set>
                                    <p:anim calcmode="lin" valueType="num">
                                      <p:cBhvr additive="base">
                                        <p:cTn id="13" dur="500" fill="hold"/>
                                        <p:tgtEl>
                                          <p:spTgt spid="184329"/>
                                        </p:tgtEl>
                                        <p:attrNameLst>
                                          <p:attrName>ppt_x</p:attrName>
                                        </p:attrNameLst>
                                      </p:cBhvr>
                                      <p:tavLst>
                                        <p:tav tm="0">
                                          <p:val>
                                            <p:strVal val="0-#ppt_w/2"/>
                                          </p:val>
                                        </p:tav>
                                        <p:tav tm="100000">
                                          <p:val>
                                            <p:strVal val="#ppt_x"/>
                                          </p:val>
                                        </p:tav>
                                      </p:tavLst>
                                    </p:anim>
                                    <p:anim calcmode="lin" valueType="num">
                                      <p:cBhvr additive="base">
                                        <p:cTn id="14" dur="500" fill="hold"/>
                                        <p:tgtEl>
                                          <p:spTgt spid="18432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184333"/>
                                        </p:tgtEl>
                                        <p:attrNameLst>
                                          <p:attrName>style.visibility</p:attrName>
                                        </p:attrNameLst>
                                      </p:cBhvr>
                                      <p:to>
                                        <p:strVal val="visible"/>
                                      </p:to>
                                    </p:set>
                                    <p:animEffect transition="in" filter="diamond(in)">
                                      <p:cBhvr>
                                        <p:cTn id="19" dur="500"/>
                                        <p:tgtEl>
                                          <p:spTgt spid="18433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84332"/>
                                        </p:tgtEl>
                                        <p:attrNameLst>
                                          <p:attrName>style.visibility</p:attrName>
                                        </p:attrNameLst>
                                      </p:cBhvr>
                                      <p:to>
                                        <p:strVal val="visible"/>
                                      </p:to>
                                    </p:set>
                                    <p:anim calcmode="lin" valueType="num">
                                      <p:cBhvr additive="base">
                                        <p:cTn id="24" dur="500" fill="hold"/>
                                        <p:tgtEl>
                                          <p:spTgt spid="184332"/>
                                        </p:tgtEl>
                                        <p:attrNameLst>
                                          <p:attrName>ppt_x</p:attrName>
                                        </p:attrNameLst>
                                      </p:cBhvr>
                                      <p:tavLst>
                                        <p:tav tm="0">
                                          <p:val>
                                            <p:strVal val="0-#ppt_w/2"/>
                                          </p:val>
                                        </p:tav>
                                        <p:tav tm="100000">
                                          <p:val>
                                            <p:strVal val="#ppt_x"/>
                                          </p:val>
                                        </p:tav>
                                      </p:tavLst>
                                    </p:anim>
                                    <p:anim calcmode="lin" valueType="num">
                                      <p:cBhvr additive="base">
                                        <p:cTn id="25" dur="500" fill="hold"/>
                                        <p:tgtEl>
                                          <p:spTgt spid="184332"/>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84323"/>
                                        </p:tgtEl>
                                        <p:attrNameLst>
                                          <p:attrName>style.visibility</p:attrName>
                                        </p:attrNameLst>
                                      </p:cBhvr>
                                      <p:to>
                                        <p:strVal val="visible"/>
                                      </p:to>
                                    </p:set>
                                    <p:anim calcmode="lin" valueType="num">
                                      <p:cBhvr additive="base">
                                        <p:cTn id="30" dur="500" fill="hold"/>
                                        <p:tgtEl>
                                          <p:spTgt spid="184323"/>
                                        </p:tgtEl>
                                        <p:attrNameLst>
                                          <p:attrName>ppt_x</p:attrName>
                                        </p:attrNameLst>
                                      </p:cBhvr>
                                      <p:tavLst>
                                        <p:tav tm="0">
                                          <p:val>
                                            <p:strVal val="0-#ppt_w/2"/>
                                          </p:val>
                                        </p:tav>
                                        <p:tav tm="100000">
                                          <p:val>
                                            <p:strVal val="#ppt_x"/>
                                          </p:val>
                                        </p:tav>
                                      </p:tavLst>
                                    </p:anim>
                                    <p:anim calcmode="lin" valueType="num">
                                      <p:cBhvr additive="base">
                                        <p:cTn id="31" dur="500" fill="hold"/>
                                        <p:tgtEl>
                                          <p:spTgt spid="184323"/>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84336"/>
                                        </p:tgtEl>
                                        <p:attrNameLst>
                                          <p:attrName>style.visibility</p:attrName>
                                        </p:attrNameLst>
                                      </p:cBhvr>
                                      <p:to>
                                        <p:strVal val="visible"/>
                                      </p:to>
                                    </p:set>
                                    <p:anim calcmode="lin" valueType="num">
                                      <p:cBhvr additive="base">
                                        <p:cTn id="36" dur="500" fill="hold"/>
                                        <p:tgtEl>
                                          <p:spTgt spid="184336"/>
                                        </p:tgtEl>
                                        <p:attrNameLst>
                                          <p:attrName>ppt_x</p:attrName>
                                        </p:attrNameLst>
                                      </p:cBhvr>
                                      <p:tavLst>
                                        <p:tav tm="0">
                                          <p:val>
                                            <p:strVal val="#ppt_x"/>
                                          </p:val>
                                        </p:tav>
                                        <p:tav tm="100000">
                                          <p:val>
                                            <p:strVal val="#ppt_x"/>
                                          </p:val>
                                        </p:tav>
                                      </p:tavLst>
                                    </p:anim>
                                    <p:anim calcmode="lin" valueType="num">
                                      <p:cBhvr additive="base">
                                        <p:cTn id="37" dur="500" fill="hold"/>
                                        <p:tgtEl>
                                          <p:spTgt spid="184336"/>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184335"/>
                                        </p:tgtEl>
                                        <p:attrNameLst>
                                          <p:attrName>style.visibility</p:attrName>
                                        </p:attrNameLst>
                                      </p:cBhvr>
                                      <p:to>
                                        <p:strVal val="visible"/>
                                      </p:to>
                                    </p:set>
                                    <p:anim calcmode="lin" valueType="num">
                                      <p:cBhvr>
                                        <p:cTn id="42" dur="500" fill="hold"/>
                                        <p:tgtEl>
                                          <p:spTgt spid="184335"/>
                                        </p:tgtEl>
                                        <p:attrNameLst>
                                          <p:attrName>ppt_w</p:attrName>
                                        </p:attrNameLst>
                                      </p:cBhvr>
                                      <p:tavLst>
                                        <p:tav tm="0">
                                          <p:val>
                                            <p:fltVal val="0"/>
                                          </p:val>
                                        </p:tav>
                                        <p:tav tm="100000">
                                          <p:val>
                                            <p:strVal val="#ppt_w"/>
                                          </p:val>
                                        </p:tav>
                                      </p:tavLst>
                                    </p:anim>
                                    <p:anim calcmode="lin" valueType="num">
                                      <p:cBhvr>
                                        <p:cTn id="43" dur="500" fill="hold"/>
                                        <p:tgtEl>
                                          <p:spTgt spid="184335"/>
                                        </p:tgtEl>
                                        <p:attrNameLst>
                                          <p:attrName>ppt_h</p:attrName>
                                        </p:attrNameLst>
                                      </p:cBhvr>
                                      <p:tavLst>
                                        <p:tav tm="0">
                                          <p:val>
                                            <p:fltVal val="0"/>
                                          </p:val>
                                        </p:tav>
                                        <p:tav tm="100000">
                                          <p:val>
                                            <p:strVal val="#ppt_h"/>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84338"/>
                                        </p:tgtEl>
                                        <p:attrNameLst>
                                          <p:attrName>style.visibility</p:attrName>
                                        </p:attrNameLst>
                                      </p:cBhvr>
                                      <p:to>
                                        <p:strVal val="visible"/>
                                      </p:to>
                                    </p:set>
                                    <p:anim calcmode="lin" valueType="num">
                                      <p:cBhvr additive="base">
                                        <p:cTn id="48" dur="500" fill="hold"/>
                                        <p:tgtEl>
                                          <p:spTgt spid="184338"/>
                                        </p:tgtEl>
                                        <p:attrNameLst>
                                          <p:attrName>ppt_x</p:attrName>
                                        </p:attrNameLst>
                                      </p:cBhvr>
                                      <p:tavLst>
                                        <p:tav tm="0">
                                          <p:val>
                                            <p:strVal val="#ppt_x"/>
                                          </p:val>
                                        </p:tav>
                                        <p:tav tm="100000">
                                          <p:val>
                                            <p:strVal val="#ppt_x"/>
                                          </p:val>
                                        </p:tav>
                                      </p:tavLst>
                                    </p:anim>
                                    <p:anim calcmode="lin" valueType="num">
                                      <p:cBhvr additive="base">
                                        <p:cTn id="49" dur="500" fill="hold"/>
                                        <p:tgtEl>
                                          <p:spTgt spid="184338"/>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3" presetClass="entr" presetSubtype="16" fill="hold" grpId="0" nodeType="clickEffect">
                                  <p:stCondLst>
                                    <p:cond delay="0"/>
                                  </p:stCondLst>
                                  <p:childTnLst>
                                    <p:set>
                                      <p:cBhvr>
                                        <p:cTn id="53" dur="1" fill="hold">
                                          <p:stCondLst>
                                            <p:cond delay="0"/>
                                          </p:stCondLst>
                                        </p:cTn>
                                        <p:tgtEl>
                                          <p:spTgt spid="184337"/>
                                        </p:tgtEl>
                                        <p:attrNameLst>
                                          <p:attrName>style.visibility</p:attrName>
                                        </p:attrNameLst>
                                      </p:cBhvr>
                                      <p:to>
                                        <p:strVal val="visible"/>
                                      </p:to>
                                    </p:set>
                                    <p:anim calcmode="lin" valueType="num">
                                      <p:cBhvr>
                                        <p:cTn id="54" dur="500" fill="hold"/>
                                        <p:tgtEl>
                                          <p:spTgt spid="184337"/>
                                        </p:tgtEl>
                                        <p:attrNameLst>
                                          <p:attrName>ppt_w</p:attrName>
                                        </p:attrNameLst>
                                      </p:cBhvr>
                                      <p:tavLst>
                                        <p:tav tm="0">
                                          <p:val>
                                            <p:fltVal val="0"/>
                                          </p:val>
                                        </p:tav>
                                        <p:tav tm="100000">
                                          <p:val>
                                            <p:strVal val="#ppt_w"/>
                                          </p:val>
                                        </p:tav>
                                      </p:tavLst>
                                    </p:anim>
                                    <p:anim calcmode="lin" valueType="num">
                                      <p:cBhvr>
                                        <p:cTn id="55" dur="500" fill="hold"/>
                                        <p:tgtEl>
                                          <p:spTgt spid="184337"/>
                                        </p:tgtEl>
                                        <p:attrNameLst>
                                          <p:attrName>ppt_h</p:attrName>
                                        </p:attrNameLst>
                                      </p:cBhvr>
                                      <p:tavLst>
                                        <p:tav tm="0">
                                          <p:val>
                                            <p:fltVal val="0"/>
                                          </p:val>
                                        </p:tav>
                                        <p:tav tm="100000">
                                          <p:val>
                                            <p:strVal val="#ppt_h"/>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84340"/>
                                        </p:tgtEl>
                                        <p:attrNameLst>
                                          <p:attrName>style.visibility</p:attrName>
                                        </p:attrNameLst>
                                      </p:cBhvr>
                                      <p:to>
                                        <p:strVal val="visible"/>
                                      </p:to>
                                    </p:set>
                                    <p:anim calcmode="lin" valueType="num">
                                      <p:cBhvr additive="base">
                                        <p:cTn id="60" dur="500" fill="hold"/>
                                        <p:tgtEl>
                                          <p:spTgt spid="184340"/>
                                        </p:tgtEl>
                                        <p:attrNameLst>
                                          <p:attrName>ppt_x</p:attrName>
                                        </p:attrNameLst>
                                      </p:cBhvr>
                                      <p:tavLst>
                                        <p:tav tm="0">
                                          <p:val>
                                            <p:strVal val="#ppt_x"/>
                                          </p:val>
                                        </p:tav>
                                        <p:tav tm="100000">
                                          <p:val>
                                            <p:strVal val="#ppt_x"/>
                                          </p:val>
                                        </p:tav>
                                      </p:tavLst>
                                    </p:anim>
                                    <p:anim calcmode="lin" valueType="num">
                                      <p:cBhvr additive="base">
                                        <p:cTn id="61" dur="500" fill="hold"/>
                                        <p:tgtEl>
                                          <p:spTgt spid="184340"/>
                                        </p:tgtEl>
                                        <p:attrNameLst>
                                          <p:attrName>ppt_y</p:attrName>
                                        </p:attrNameLst>
                                      </p:cBhvr>
                                      <p:tavLst>
                                        <p:tav tm="0">
                                          <p:val>
                                            <p:strVal val="1+#ppt_h/2"/>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3" presetClass="entr" presetSubtype="16" fill="hold" grpId="0" nodeType="clickEffect">
                                  <p:stCondLst>
                                    <p:cond delay="0"/>
                                  </p:stCondLst>
                                  <p:childTnLst>
                                    <p:set>
                                      <p:cBhvr>
                                        <p:cTn id="65" dur="1" fill="hold">
                                          <p:stCondLst>
                                            <p:cond delay="0"/>
                                          </p:stCondLst>
                                        </p:cTn>
                                        <p:tgtEl>
                                          <p:spTgt spid="184339"/>
                                        </p:tgtEl>
                                        <p:attrNameLst>
                                          <p:attrName>style.visibility</p:attrName>
                                        </p:attrNameLst>
                                      </p:cBhvr>
                                      <p:to>
                                        <p:strVal val="visible"/>
                                      </p:to>
                                    </p:set>
                                    <p:anim calcmode="lin" valueType="num">
                                      <p:cBhvr>
                                        <p:cTn id="66" dur="500" fill="hold"/>
                                        <p:tgtEl>
                                          <p:spTgt spid="184339"/>
                                        </p:tgtEl>
                                        <p:attrNameLst>
                                          <p:attrName>ppt_w</p:attrName>
                                        </p:attrNameLst>
                                      </p:cBhvr>
                                      <p:tavLst>
                                        <p:tav tm="0">
                                          <p:val>
                                            <p:fltVal val="0"/>
                                          </p:val>
                                        </p:tav>
                                        <p:tav tm="100000">
                                          <p:val>
                                            <p:strVal val="#ppt_w"/>
                                          </p:val>
                                        </p:tav>
                                      </p:tavLst>
                                    </p:anim>
                                    <p:anim calcmode="lin" valueType="num">
                                      <p:cBhvr>
                                        <p:cTn id="67" dur="500" fill="hold"/>
                                        <p:tgtEl>
                                          <p:spTgt spid="18433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2" grpId="0" animBg="1" autoUpdateAnimBg="0"/>
      <p:bldP spid="184323" grpId="0" animBg="1" autoUpdateAnimBg="0"/>
      <p:bldP spid="184329" grpId="0" animBg="1" autoUpdateAnimBg="0"/>
      <p:bldP spid="184332" grpId="0" animBg="1"/>
      <p:bldP spid="184333" grpId="0" animBg="1"/>
      <p:bldP spid="184335" grpId="0" animBg="1"/>
      <p:bldP spid="184336" grpId="0" animBg="1"/>
      <p:bldP spid="184337" grpId="0" animBg="1"/>
      <p:bldP spid="184338" grpId="0" animBg="1"/>
      <p:bldP spid="184339" grpId="0" animBg="1"/>
      <p:bldP spid="184340" grpId="0" animBg="1"/>
    </p:bld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2209800" y="76200"/>
            <a:ext cx="4648200" cy="685800"/>
          </a:xfrm>
          <a:ln w="38100">
            <a:solidFill>
              <a:srgbClr val="FF33CC"/>
            </a:solidFill>
            <a:miter lim="800000"/>
            <a:headEnd/>
            <a:tailEnd/>
          </a:ln>
        </p:spPr>
        <p:txBody>
          <a:bodyPr/>
          <a:lstStyle/>
          <a:p>
            <a:r>
              <a:rPr lang="en-US" altLang="en-US" b="1">
                <a:latin typeface="Lucida Console" panose="020B0609040504020204" pitchFamily="49" charset="0"/>
              </a:rPr>
              <a:t>DATA BARU</a:t>
            </a:r>
          </a:p>
        </p:txBody>
      </p:sp>
      <p:sp>
        <p:nvSpPr>
          <p:cNvPr id="185347" name="AutoShape 3"/>
          <p:cNvSpPr>
            <a:spLocks noChangeArrowheads="1"/>
          </p:cNvSpPr>
          <p:nvPr/>
        </p:nvSpPr>
        <p:spPr bwMode="auto">
          <a:xfrm>
            <a:off x="4038600" y="838200"/>
            <a:ext cx="8382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348" name="Rectangle 4"/>
          <p:cNvSpPr>
            <a:spLocks noChangeArrowheads="1"/>
          </p:cNvSpPr>
          <p:nvPr/>
        </p:nvSpPr>
        <p:spPr bwMode="auto">
          <a:xfrm>
            <a:off x="250825" y="1125538"/>
            <a:ext cx="8713788" cy="3694112"/>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u="none">
                <a:latin typeface="Tahoma" panose="020B0604030504040204" pitchFamily="34" charset="0"/>
              </a:rPr>
              <a:t>Yang dimaksud dengan data baru adalah data atau keterangan mengenai segala sesuatu yang diperlukan untuk menghitung besarnya jumlah pajak yang terutang yang oleh Wajib Pajak </a:t>
            </a:r>
            <a:r>
              <a:rPr lang="en-US" altLang="en-US" sz="2800" b="1" u="none">
                <a:solidFill>
                  <a:srgbClr val="0033CC"/>
                </a:solidFill>
                <a:latin typeface="Lucida Console" panose="020B0609040504020204" pitchFamily="49" charset="0"/>
              </a:rPr>
              <a:t>belum diberitahukan pada waktu penetapan semula</a:t>
            </a:r>
            <a:r>
              <a:rPr lang="en-US" altLang="en-US" u="none">
                <a:latin typeface="Tahoma" panose="020B0604030504040204" pitchFamily="34" charset="0"/>
              </a:rPr>
              <a:t>, </a:t>
            </a:r>
            <a:r>
              <a:rPr lang="en-US" altLang="en-US" b="1" u="none">
                <a:solidFill>
                  <a:srgbClr val="990000"/>
                </a:solidFill>
                <a:latin typeface="Tahoma" panose="020B0604030504040204" pitchFamily="34" charset="0"/>
              </a:rPr>
              <a:t>baik dalam Surat Pemberitahuan dan lampiran-lampirannya</a:t>
            </a:r>
            <a:r>
              <a:rPr lang="en-US" altLang="en-US" u="none">
                <a:latin typeface="Tahoma" panose="020B0604030504040204" pitchFamily="34" charset="0"/>
              </a:rPr>
              <a:t> maupun </a:t>
            </a:r>
            <a:r>
              <a:rPr lang="en-US" altLang="en-US" b="1" u="none">
                <a:solidFill>
                  <a:srgbClr val="008000"/>
                </a:solidFill>
                <a:latin typeface="Tahoma" panose="020B0604030504040204" pitchFamily="34" charset="0"/>
              </a:rPr>
              <a:t>dalam pembukuan perusahaan yang diserahkan pada waktu pemeriksaan</a:t>
            </a:r>
            <a:r>
              <a:rPr lang="en-US" altLang="en-US" u="none">
                <a:latin typeface="Tahoma" panose="020B0604030504040204" pitchFamily="34" charset="0"/>
              </a:rPr>
              <a:t>.</a:t>
            </a:r>
          </a:p>
          <a:p>
            <a:pPr>
              <a:spcBef>
                <a:spcPct val="50000"/>
              </a:spcBef>
            </a:pPr>
            <a:r>
              <a:rPr lang="en-US" altLang="en-US" u="none">
                <a:solidFill>
                  <a:srgbClr val="0033CC"/>
                </a:solidFill>
                <a:latin typeface="Kristen ITC" panose="03050502040202030202" pitchFamily="66" charset="0"/>
              </a:rPr>
              <a:t>(Penjelasan Pasal 15 UU KUP)</a:t>
            </a:r>
          </a:p>
        </p:txBody>
      </p:sp>
      <p:sp>
        <p:nvSpPr>
          <p:cNvPr id="185349" name="AutoShape 5"/>
          <p:cNvSpPr>
            <a:spLocks noChangeArrowheads="1"/>
          </p:cNvSpPr>
          <p:nvPr/>
        </p:nvSpPr>
        <p:spPr bwMode="auto">
          <a:xfrm>
            <a:off x="323850" y="331788"/>
            <a:ext cx="287338" cy="287337"/>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5346"/>
                                        </p:tgtEl>
                                        <p:attrNameLst>
                                          <p:attrName>style.visibility</p:attrName>
                                        </p:attrNameLst>
                                      </p:cBhvr>
                                      <p:to>
                                        <p:strVal val="visible"/>
                                      </p:to>
                                    </p:set>
                                    <p:anim calcmode="lin" valueType="num">
                                      <p:cBhvr additive="base">
                                        <p:cTn id="7" dur="500" fill="hold"/>
                                        <p:tgtEl>
                                          <p:spTgt spid="185346"/>
                                        </p:tgtEl>
                                        <p:attrNameLst>
                                          <p:attrName>ppt_x</p:attrName>
                                        </p:attrNameLst>
                                      </p:cBhvr>
                                      <p:tavLst>
                                        <p:tav tm="0">
                                          <p:val>
                                            <p:strVal val="0-#ppt_w/2"/>
                                          </p:val>
                                        </p:tav>
                                        <p:tav tm="100000">
                                          <p:val>
                                            <p:strVal val="#ppt_x"/>
                                          </p:val>
                                        </p:tav>
                                      </p:tavLst>
                                    </p:anim>
                                    <p:anim calcmode="lin" valueType="num">
                                      <p:cBhvr additive="base">
                                        <p:cTn id="8" dur="500" fill="hold"/>
                                        <p:tgtEl>
                                          <p:spTgt spid="18534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5347"/>
                                        </p:tgtEl>
                                        <p:attrNameLst>
                                          <p:attrName>style.visibility</p:attrName>
                                        </p:attrNameLst>
                                      </p:cBhvr>
                                      <p:to>
                                        <p:strVal val="visible"/>
                                      </p:to>
                                    </p:set>
                                    <p:anim calcmode="lin" valueType="num">
                                      <p:cBhvr additive="base">
                                        <p:cTn id="13" dur="500" fill="hold"/>
                                        <p:tgtEl>
                                          <p:spTgt spid="185347"/>
                                        </p:tgtEl>
                                        <p:attrNameLst>
                                          <p:attrName>ppt_x</p:attrName>
                                        </p:attrNameLst>
                                      </p:cBhvr>
                                      <p:tavLst>
                                        <p:tav tm="0">
                                          <p:val>
                                            <p:strVal val="0-#ppt_w/2"/>
                                          </p:val>
                                        </p:tav>
                                        <p:tav tm="100000">
                                          <p:val>
                                            <p:strVal val="#ppt_x"/>
                                          </p:val>
                                        </p:tav>
                                      </p:tavLst>
                                    </p:anim>
                                    <p:anim calcmode="lin" valueType="num">
                                      <p:cBhvr additive="base">
                                        <p:cTn id="14" dur="500" fill="hold"/>
                                        <p:tgtEl>
                                          <p:spTgt spid="18534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5348"/>
                                        </p:tgtEl>
                                        <p:attrNameLst>
                                          <p:attrName>style.visibility</p:attrName>
                                        </p:attrNameLst>
                                      </p:cBhvr>
                                      <p:to>
                                        <p:strVal val="visible"/>
                                      </p:to>
                                    </p:set>
                                    <p:anim calcmode="lin" valueType="num">
                                      <p:cBhvr additive="base">
                                        <p:cTn id="19" dur="500" fill="hold"/>
                                        <p:tgtEl>
                                          <p:spTgt spid="185348"/>
                                        </p:tgtEl>
                                        <p:attrNameLst>
                                          <p:attrName>ppt_x</p:attrName>
                                        </p:attrNameLst>
                                      </p:cBhvr>
                                      <p:tavLst>
                                        <p:tav tm="0">
                                          <p:val>
                                            <p:strVal val="0-#ppt_w/2"/>
                                          </p:val>
                                        </p:tav>
                                        <p:tav tm="100000">
                                          <p:val>
                                            <p:strVal val="#ppt_x"/>
                                          </p:val>
                                        </p:tav>
                                      </p:tavLst>
                                    </p:anim>
                                    <p:anim calcmode="lin" valueType="num">
                                      <p:cBhvr additive="base">
                                        <p:cTn id="20" dur="500" fill="hold"/>
                                        <p:tgtEl>
                                          <p:spTgt spid="1853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6" grpId="0" animBg="1" autoUpdateAnimBg="0"/>
      <p:bldP spid="185347" grpId="0" animBg="1"/>
      <p:bldP spid="185348" grpId="0" animBg="1"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a:xfrm>
            <a:off x="2411413" y="79375"/>
            <a:ext cx="4032250" cy="541338"/>
          </a:xfrm>
          <a:ln w="38100">
            <a:solidFill>
              <a:srgbClr val="FF33CC"/>
            </a:solidFill>
            <a:miter lim="800000"/>
            <a:headEnd/>
            <a:tailEnd/>
          </a:ln>
        </p:spPr>
        <p:txBody>
          <a:bodyPr/>
          <a:lstStyle/>
          <a:p>
            <a:r>
              <a:rPr lang="en-US" altLang="en-US" sz="4000" b="1">
                <a:latin typeface="Lucida Console" panose="020B0609040504020204" pitchFamily="49" charset="0"/>
              </a:rPr>
              <a:t>DATA BARU</a:t>
            </a:r>
          </a:p>
        </p:txBody>
      </p:sp>
      <p:sp>
        <p:nvSpPr>
          <p:cNvPr id="323587" name="AutoShape 3"/>
          <p:cNvSpPr>
            <a:spLocks noChangeArrowheads="1"/>
          </p:cNvSpPr>
          <p:nvPr/>
        </p:nvSpPr>
        <p:spPr bwMode="auto">
          <a:xfrm>
            <a:off x="4038600" y="620713"/>
            <a:ext cx="8382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3588" name="Rectangle 4"/>
          <p:cNvSpPr>
            <a:spLocks noChangeArrowheads="1"/>
          </p:cNvSpPr>
          <p:nvPr/>
        </p:nvSpPr>
        <p:spPr bwMode="auto">
          <a:xfrm>
            <a:off x="179388" y="995363"/>
            <a:ext cx="8713787" cy="77787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fi-FI" altLang="en-US" sz="2000" u="none">
                <a:latin typeface="Tahoma" panose="020B0604030504040204" pitchFamily="34" charset="0"/>
              </a:rPr>
              <a:t>Selain itu, yang termasuk dalam data baru adalah </a:t>
            </a:r>
            <a:r>
              <a:rPr lang="fi-FI" altLang="en-US" b="1" u="none"/>
              <a:t>data yang semula belum terungkap</a:t>
            </a:r>
            <a:r>
              <a:rPr lang="fi-FI" altLang="en-US" sz="2000" u="none">
                <a:latin typeface="Tahoma" panose="020B0604030504040204" pitchFamily="34" charset="0"/>
              </a:rPr>
              <a:t>, yaitu data yang:</a:t>
            </a:r>
          </a:p>
        </p:txBody>
      </p:sp>
      <p:sp>
        <p:nvSpPr>
          <p:cNvPr id="323589" name="Rectangle 5"/>
          <p:cNvSpPr>
            <a:spLocks noChangeArrowheads="1"/>
          </p:cNvSpPr>
          <p:nvPr/>
        </p:nvSpPr>
        <p:spPr bwMode="auto">
          <a:xfrm>
            <a:off x="179388" y="1916113"/>
            <a:ext cx="8713787" cy="711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fi-FI" altLang="en-US" sz="2000" u="none">
                <a:latin typeface="Tahoma" panose="020B0604030504040204" pitchFamily="34" charset="0"/>
              </a:rPr>
              <a:t>a. tidak diungkapkan oleh Wajib Pajak dalam Surat Pemberitahuan beserta lampirannya (termasuk laporan keuangan); dan/atau </a:t>
            </a:r>
          </a:p>
        </p:txBody>
      </p:sp>
      <p:sp>
        <p:nvSpPr>
          <p:cNvPr id="323590" name="Rectangle 6"/>
          <p:cNvSpPr>
            <a:spLocks noChangeArrowheads="1"/>
          </p:cNvSpPr>
          <p:nvPr/>
        </p:nvSpPr>
        <p:spPr bwMode="auto">
          <a:xfrm>
            <a:off x="179388" y="2708275"/>
            <a:ext cx="8713787" cy="16256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fi-FI" altLang="en-US" sz="2000" u="none">
                <a:latin typeface="Tahoma" panose="020B0604030504040204" pitchFamily="34" charset="0"/>
              </a:rPr>
              <a:t>b. pada waktu pemeriksaan untuk penetapan semula Wajib Pajak tidak mengungkapkan data dan/atau memberikan keterangan lain secara benar, lengkap, dan terinci sehingga tidak memungkinkan fiskus dapat menerapkan ketentuan peraturan perundang-undangan perpajakan dengan benar dalam menghitung jumlah pajak yang terutang.</a:t>
            </a:r>
          </a:p>
        </p:txBody>
      </p:sp>
      <p:sp>
        <p:nvSpPr>
          <p:cNvPr id="323591" name="Rectangle 7"/>
          <p:cNvSpPr>
            <a:spLocks noChangeArrowheads="1"/>
          </p:cNvSpPr>
          <p:nvPr/>
        </p:nvSpPr>
        <p:spPr bwMode="auto">
          <a:xfrm>
            <a:off x="179388" y="4667250"/>
            <a:ext cx="8713787" cy="1949450"/>
          </a:xfrm>
          <a:prstGeom prst="rect">
            <a:avLst/>
          </a:prstGeom>
          <a:noFill/>
          <a:ln w="28575">
            <a:solidFill>
              <a:srgbClr val="0080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fi-FI" altLang="en-US" sz="2000" b="1" u="none">
                <a:latin typeface="Arial Narrow" panose="020B0606020202030204" pitchFamily="34" charset="0"/>
              </a:rPr>
              <a:t>Walaupun Wajib Pajak telah memberitahukan data dalam Surat Pemberitahuan atau mengungkapkannya pada waktu pemeriksaan, tetapi apabila memberitahukannya atau mengungkapkannya dengan cara sedemikian rupa sehingga membuat fiskus tidak mungkin menghitung besarnya jumlah pajak yang terutang secara benar sehingga jumlah pajak yang terutang ditetapkan kurang dari yang seharusnya, hal tersebut termasuk dalam pengertian data yang semula belum terungkap.</a:t>
            </a:r>
            <a:r>
              <a:rPr lang="fi-FI" altLang="en-US" sz="2000" b="1">
                <a:latin typeface="Arial Narrow" panose="020B0606020202030204" pitchFamily="34" charset="0"/>
              </a:rPr>
              <a:t> </a:t>
            </a:r>
            <a:endParaRPr lang="en-US" altLang="en-US" sz="2000" b="1" u="none">
              <a:solidFill>
                <a:srgbClr val="0033CC"/>
              </a:solidFill>
              <a:latin typeface="Arial Narrow" panose="020B0606020202030204" pitchFamily="34" charset="0"/>
            </a:endParaRPr>
          </a:p>
        </p:txBody>
      </p:sp>
      <p:sp>
        <p:nvSpPr>
          <p:cNvPr id="323592" name="Rectangle 8"/>
          <p:cNvSpPr>
            <a:spLocks noChangeArrowheads="1"/>
          </p:cNvSpPr>
          <p:nvPr/>
        </p:nvSpPr>
        <p:spPr bwMode="auto">
          <a:xfrm>
            <a:off x="5273675" y="574675"/>
            <a:ext cx="3546475"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pPr algn="l"/>
            <a:r>
              <a:rPr lang="en-US" altLang="en-US" sz="2000" u="none">
                <a:latin typeface="Tahoma" panose="020B0604030504040204" pitchFamily="34" charset="0"/>
              </a:rPr>
              <a:t>(Penjelasan Pasal 15 UU KUP)</a:t>
            </a:r>
          </a:p>
        </p:txBody>
      </p:sp>
      <p:sp>
        <p:nvSpPr>
          <p:cNvPr id="323593" name="AutoShape 9"/>
          <p:cNvSpPr>
            <a:spLocks noChangeArrowheads="1"/>
          </p:cNvSpPr>
          <p:nvPr/>
        </p:nvSpPr>
        <p:spPr bwMode="auto">
          <a:xfrm>
            <a:off x="323850" y="331788"/>
            <a:ext cx="287338" cy="287337"/>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3594" name="AutoShape 10"/>
          <p:cNvSpPr>
            <a:spLocks noChangeArrowheads="1"/>
          </p:cNvSpPr>
          <p:nvPr/>
        </p:nvSpPr>
        <p:spPr bwMode="auto">
          <a:xfrm>
            <a:off x="684213" y="333375"/>
            <a:ext cx="287337" cy="287338"/>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3586"/>
                                        </p:tgtEl>
                                        <p:attrNameLst>
                                          <p:attrName>style.visibility</p:attrName>
                                        </p:attrNameLst>
                                      </p:cBhvr>
                                      <p:to>
                                        <p:strVal val="visible"/>
                                      </p:to>
                                    </p:set>
                                    <p:anim calcmode="lin" valueType="num">
                                      <p:cBhvr additive="base">
                                        <p:cTn id="7" dur="500" fill="hold"/>
                                        <p:tgtEl>
                                          <p:spTgt spid="323586"/>
                                        </p:tgtEl>
                                        <p:attrNameLst>
                                          <p:attrName>ppt_x</p:attrName>
                                        </p:attrNameLst>
                                      </p:cBhvr>
                                      <p:tavLst>
                                        <p:tav tm="0">
                                          <p:val>
                                            <p:strVal val="0-#ppt_w/2"/>
                                          </p:val>
                                        </p:tav>
                                        <p:tav tm="100000">
                                          <p:val>
                                            <p:strVal val="#ppt_x"/>
                                          </p:val>
                                        </p:tav>
                                      </p:tavLst>
                                    </p:anim>
                                    <p:anim calcmode="lin" valueType="num">
                                      <p:cBhvr additive="base">
                                        <p:cTn id="8" dur="500" fill="hold"/>
                                        <p:tgtEl>
                                          <p:spTgt spid="32358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3587"/>
                                        </p:tgtEl>
                                        <p:attrNameLst>
                                          <p:attrName>style.visibility</p:attrName>
                                        </p:attrNameLst>
                                      </p:cBhvr>
                                      <p:to>
                                        <p:strVal val="visible"/>
                                      </p:to>
                                    </p:set>
                                    <p:anim calcmode="lin" valueType="num">
                                      <p:cBhvr additive="base">
                                        <p:cTn id="13" dur="500" fill="hold"/>
                                        <p:tgtEl>
                                          <p:spTgt spid="323587"/>
                                        </p:tgtEl>
                                        <p:attrNameLst>
                                          <p:attrName>ppt_x</p:attrName>
                                        </p:attrNameLst>
                                      </p:cBhvr>
                                      <p:tavLst>
                                        <p:tav tm="0">
                                          <p:val>
                                            <p:strVal val="0-#ppt_w/2"/>
                                          </p:val>
                                        </p:tav>
                                        <p:tav tm="100000">
                                          <p:val>
                                            <p:strVal val="#ppt_x"/>
                                          </p:val>
                                        </p:tav>
                                      </p:tavLst>
                                    </p:anim>
                                    <p:anim calcmode="lin" valueType="num">
                                      <p:cBhvr additive="base">
                                        <p:cTn id="14" dur="500" fill="hold"/>
                                        <p:tgtEl>
                                          <p:spTgt spid="32358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3588"/>
                                        </p:tgtEl>
                                        <p:attrNameLst>
                                          <p:attrName>style.visibility</p:attrName>
                                        </p:attrNameLst>
                                      </p:cBhvr>
                                      <p:to>
                                        <p:strVal val="visible"/>
                                      </p:to>
                                    </p:set>
                                    <p:anim calcmode="lin" valueType="num">
                                      <p:cBhvr additive="base">
                                        <p:cTn id="19" dur="500" fill="hold"/>
                                        <p:tgtEl>
                                          <p:spTgt spid="323588"/>
                                        </p:tgtEl>
                                        <p:attrNameLst>
                                          <p:attrName>ppt_x</p:attrName>
                                        </p:attrNameLst>
                                      </p:cBhvr>
                                      <p:tavLst>
                                        <p:tav tm="0">
                                          <p:val>
                                            <p:strVal val="0-#ppt_w/2"/>
                                          </p:val>
                                        </p:tav>
                                        <p:tav tm="100000">
                                          <p:val>
                                            <p:strVal val="#ppt_x"/>
                                          </p:val>
                                        </p:tav>
                                      </p:tavLst>
                                    </p:anim>
                                    <p:anim calcmode="lin" valueType="num">
                                      <p:cBhvr additive="base">
                                        <p:cTn id="20" dur="500" fill="hold"/>
                                        <p:tgtEl>
                                          <p:spTgt spid="32358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3589"/>
                                        </p:tgtEl>
                                        <p:attrNameLst>
                                          <p:attrName>style.visibility</p:attrName>
                                        </p:attrNameLst>
                                      </p:cBhvr>
                                      <p:to>
                                        <p:strVal val="visible"/>
                                      </p:to>
                                    </p:set>
                                    <p:anim calcmode="lin" valueType="num">
                                      <p:cBhvr additive="base">
                                        <p:cTn id="25" dur="500" fill="hold"/>
                                        <p:tgtEl>
                                          <p:spTgt spid="323589"/>
                                        </p:tgtEl>
                                        <p:attrNameLst>
                                          <p:attrName>ppt_x</p:attrName>
                                        </p:attrNameLst>
                                      </p:cBhvr>
                                      <p:tavLst>
                                        <p:tav tm="0">
                                          <p:val>
                                            <p:strVal val="0-#ppt_w/2"/>
                                          </p:val>
                                        </p:tav>
                                        <p:tav tm="100000">
                                          <p:val>
                                            <p:strVal val="#ppt_x"/>
                                          </p:val>
                                        </p:tav>
                                      </p:tavLst>
                                    </p:anim>
                                    <p:anim calcmode="lin" valueType="num">
                                      <p:cBhvr additive="base">
                                        <p:cTn id="26" dur="500" fill="hold"/>
                                        <p:tgtEl>
                                          <p:spTgt spid="32358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3590"/>
                                        </p:tgtEl>
                                        <p:attrNameLst>
                                          <p:attrName>style.visibility</p:attrName>
                                        </p:attrNameLst>
                                      </p:cBhvr>
                                      <p:to>
                                        <p:strVal val="visible"/>
                                      </p:to>
                                    </p:set>
                                    <p:anim calcmode="lin" valueType="num">
                                      <p:cBhvr additive="base">
                                        <p:cTn id="31" dur="500" fill="hold"/>
                                        <p:tgtEl>
                                          <p:spTgt spid="323590"/>
                                        </p:tgtEl>
                                        <p:attrNameLst>
                                          <p:attrName>ppt_x</p:attrName>
                                        </p:attrNameLst>
                                      </p:cBhvr>
                                      <p:tavLst>
                                        <p:tav tm="0">
                                          <p:val>
                                            <p:strVal val="0-#ppt_w/2"/>
                                          </p:val>
                                        </p:tav>
                                        <p:tav tm="100000">
                                          <p:val>
                                            <p:strVal val="#ppt_x"/>
                                          </p:val>
                                        </p:tav>
                                      </p:tavLst>
                                    </p:anim>
                                    <p:anim calcmode="lin" valueType="num">
                                      <p:cBhvr additive="base">
                                        <p:cTn id="32" dur="500" fill="hold"/>
                                        <p:tgtEl>
                                          <p:spTgt spid="323590"/>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23591"/>
                                        </p:tgtEl>
                                        <p:attrNameLst>
                                          <p:attrName>style.visibility</p:attrName>
                                        </p:attrNameLst>
                                      </p:cBhvr>
                                      <p:to>
                                        <p:strVal val="visible"/>
                                      </p:to>
                                    </p:set>
                                    <p:anim calcmode="lin" valueType="num">
                                      <p:cBhvr additive="base">
                                        <p:cTn id="37" dur="500" fill="hold"/>
                                        <p:tgtEl>
                                          <p:spTgt spid="323591"/>
                                        </p:tgtEl>
                                        <p:attrNameLst>
                                          <p:attrName>ppt_x</p:attrName>
                                        </p:attrNameLst>
                                      </p:cBhvr>
                                      <p:tavLst>
                                        <p:tav tm="0">
                                          <p:val>
                                            <p:strVal val="0-#ppt_w/2"/>
                                          </p:val>
                                        </p:tav>
                                        <p:tav tm="100000">
                                          <p:val>
                                            <p:strVal val="#ppt_x"/>
                                          </p:val>
                                        </p:tav>
                                      </p:tavLst>
                                    </p:anim>
                                    <p:anim calcmode="lin" valueType="num">
                                      <p:cBhvr additive="base">
                                        <p:cTn id="38" dur="500" fill="hold"/>
                                        <p:tgtEl>
                                          <p:spTgt spid="323591"/>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323592"/>
                                        </p:tgtEl>
                                        <p:attrNameLst>
                                          <p:attrName>style.visibility</p:attrName>
                                        </p:attrNameLst>
                                      </p:cBhvr>
                                      <p:to>
                                        <p:strVal val="visible"/>
                                      </p:to>
                                    </p:set>
                                    <p:animEffect transition="in" filter="blinds(horizontal)">
                                      <p:cBhvr>
                                        <p:cTn id="43" dur="500"/>
                                        <p:tgtEl>
                                          <p:spTgt spid="323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6" grpId="0" animBg="1" autoUpdateAnimBg="0"/>
      <p:bldP spid="323587" grpId="0" animBg="1"/>
      <p:bldP spid="323588" grpId="0" animBg="1" autoUpdateAnimBg="0"/>
      <p:bldP spid="323589" grpId="0" animBg="1" autoUpdateAnimBg="0"/>
      <p:bldP spid="323590" grpId="0" animBg="1" autoUpdateAnimBg="0"/>
      <p:bldP spid="323591" grpId="0" animBg="1" autoUpdateAnimBg="0"/>
      <p:bldP spid="323592" grpId="0" animBg="1"/>
    </p:bld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1371600" y="76200"/>
            <a:ext cx="6248400" cy="457200"/>
          </a:xfrm>
          <a:ln w="38100">
            <a:solidFill>
              <a:srgbClr val="FF33CC"/>
            </a:solidFill>
            <a:miter lim="800000"/>
            <a:headEnd/>
            <a:tailEnd/>
          </a:ln>
        </p:spPr>
        <p:txBody>
          <a:bodyPr/>
          <a:lstStyle/>
          <a:p>
            <a:r>
              <a:rPr lang="en-US" altLang="en-US" sz="2400" b="1">
                <a:solidFill>
                  <a:srgbClr val="008000"/>
                </a:solidFill>
                <a:latin typeface="Lucida Console" panose="020B0609040504020204" pitchFamily="49" charset="0"/>
              </a:rPr>
              <a:t>Data yang semula belum terungkap</a:t>
            </a:r>
          </a:p>
        </p:txBody>
      </p:sp>
      <p:sp>
        <p:nvSpPr>
          <p:cNvPr id="187395" name="AutoShape 3"/>
          <p:cNvSpPr>
            <a:spLocks noChangeArrowheads="1"/>
          </p:cNvSpPr>
          <p:nvPr/>
        </p:nvSpPr>
        <p:spPr bwMode="auto">
          <a:xfrm>
            <a:off x="4038600" y="533400"/>
            <a:ext cx="762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7398" name="Rectangle 6"/>
          <p:cNvSpPr>
            <a:spLocks noChangeArrowheads="1"/>
          </p:cNvSpPr>
          <p:nvPr/>
        </p:nvSpPr>
        <p:spPr bwMode="auto">
          <a:xfrm>
            <a:off x="3657600" y="914400"/>
            <a:ext cx="1676400"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i="1" u="none">
                <a:latin typeface="Tahoma" panose="020B0604030504040204" pitchFamily="34" charset="0"/>
              </a:rPr>
              <a:t>misalnya</a:t>
            </a:r>
          </a:p>
        </p:txBody>
      </p:sp>
      <p:sp>
        <p:nvSpPr>
          <p:cNvPr id="187399" name="Rectangle 7"/>
          <p:cNvSpPr>
            <a:spLocks noChangeArrowheads="1"/>
          </p:cNvSpPr>
          <p:nvPr/>
        </p:nvSpPr>
        <p:spPr bwMode="auto">
          <a:xfrm>
            <a:off x="304800" y="1447800"/>
            <a:ext cx="8458200" cy="13208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Dalam Surat Pemberitahuan dan atau laporan keuangan tertulis adanya biaya iklan Rp10.000.000,00 sedangkan sesungguhnya biaya tersebut terdiri dari Rp5.000.000,00 biaya iklan di media masa dan Rp5.000.000,00 sisanya adalah sumbangan atau hadiah.</a:t>
            </a:r>
          </a:p>
        </p:txBody>
      </p:sp>
      <p:sp>
        <p:nvSpPr>
          <p:cNvPr id="187400" name="Rectangle 8"/>
          <p:cNvSpPr>
            <a:spLocks noChangeArrowheads="1"/>
          </p:cNvSpPr>
          <p:nvPr/>
        </p:nvSpPr>
        <p:spPr bwMode="auto">
          <a:xfrm>
            <a:off x="381000" y="3298825"/>
            <a:ext cx="8382000" cy="2263775"/>
          </a:xfrm>
          <a:prstGeom prst="rect">
            <a:avLst/>
          </a:prstGeom>
          <a:noFill/>
          <a:ln w="38100">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Lucida Console" panose="020B0609040504020204" pitchFamily="49" charset="0"/>
              </a:rPr>
              <a:t>Apabila pada saat penetapan semula Wajib Pajak tidak mengungkapkan perincian tersebut sehingga fiskus tidak melakukan koreksi atas pengeluaran berupa sumbangan atau hadiah, sehingga pajak yang terutang tidak dapat dihitung secara benar, maka data mengenai pengeluaran berupa sumbangan atau hadiah tersebut adalah tergolong data yang semula belum terungkap.</a:t>
            </a:r>
          </a:p>
        </p:txBody>
      </p:sp>
      <p:sp>
        <p:nvSpPr>
          <p:cNvPr id="187401" name="AutoShape 9"/>
          <p:cNvSpPr>
            <a:spLocks noChangeArrowheads="1"/>
          </p:cNvSpPr>
          <p:nvPr/>
        </p:nvSpPr>
        <p:spPr bwMode="auto">
          <a:xfrm>
            <a:off x="4114800" y="28194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7404" name="AutoShape 12"/>
          <p:cNvSpPr>
            <a:spLocks noChangeArrowheads="1"/>
          </p:cNvSpPr>
          <p:nvPr/>
        </p:nvSpPr>
        <p:spPr bwMode="auto">
          <a:xfrm>
            <a:off x="323850" y="331788"/>
            <a:ext cx="287338" cy="287337"/>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7405" name="AutoShape 13"/>
          <p:cNvSpPr>
            <a:spLocks noChangeArrowheads="1"/>
          </p:cNvSpPr>
          <p:nvPr/>
        </p:nvSpPr>
        <p:spPr bwMode="auto">
          <a:xfrm>
            <a:off x="684213" y="333375"/>
            <a:ext cx="287337" cy="287338"/>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7406" name="AutoShape 14"/>
          <p:cNvSpPr>
            <a:spLocks noChangeArrowheads="1"/>
          </p:cNvSpPr>
          <p:nvPr/>
        </p:nvSpPr>
        <p:spPr bwMode="auto">
          <a:xfrm>
            <a:off x="468313" y="620713"/>
            <a:ext cx="287337" cy="287337"/>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7394"/>
                                        </p:tgtEl>
                                        <p:attrNameLst>
                                          <p:attrName>style.visibility</p:attrName>
                                        </p:attrNameLst>
                                      </p:cBhvr>
                                      <p:to>
                                        <p:strVal val="visible"/>
                                      </p:to>
                                    </p:set>
                                    <p:anim calcmode="lin" valueType="num">
                                      <p:cBhvr additive="base">
                                        <p:cTn id="7" dur="500" fill="hold"/>
                                        <p:tgtEl>
                                          <p:spTgt spid="187394"/>
                                        </p:tgtEl>
                                        <p:attrNameLst>
                                          <p:attrName>ppt_x</p:attrName>
                                        </p:attrNameLst>
                                      </p:cBhvr>
                                      <p:tavLst>
                                        <p:tav tm="0">
                                          <p:val>
                                            <p:strVal val="0-#ppt_w/2"/>
                                          </p:val>
                                        </p:tav>
                                        <p:tav tm="100000">
                                          <p:val>
                                            <p:strVal val="#ppt_x"/>
                                          </p:val>
                                        </p:tav>
                                      </p:tavLst>
                                    </p:anim>
                                    <p:anim calcmode="lin" valueType="num">
                                      <p:cBhvr additive="base">
                                        <p:cTn id="8" dur="500" fill="hold"/>
                                        <p:tgtEl>
                                          <p:spTgt spid="1873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7395"/>
                                        </p:tgtEl>
                                        <p:attrNameLst>
                                          <p:attrName>style.visibility</p:attrName>
                                        </p:attrNameLst>
                                      </p:cBhvr>
                                      <p:to>
                                        <p:strVal val="visible"/>
                                      </p:to>
                                    </p:set>
                                    <p:anim calcmode="lin" valueType="num">
                                      <p:cBhvr additive="base">
                                        <p:cTn id="13" dur="500" fill="hold"/>
                                        <p:tgtEl>
                                          <p:spTgt spid="187395"/>
                                        </p:tgtEl>
                                        <p:attrNameLst>
                                          <p:attrName>ppt_x</p:attrName>
                                        </p:attrNameLst>
                                      </p:cBhvr>
                                      <p:tavLst>
                                        <p:tav tm="0">
                                          <p:val>
                                            <p:strVal val="0-#ppt_w/2"/>
                                          </p:val>
                                        </p:tav>
                                        <p:tav tm="100000">
                                          <p:val>
                                            <p:strVal val="#ppt_x"/>
                                          </p:val>
                                        </p:tav>
                                      </p:tavLst>
                                    </p:anim>
                                    <p:anim calcmode="lin" valueType="num">
                                      <p:cBhvr additive="base">
                                        <p:cTn id="14" dur="500" fill="hold"/>
                                        <p:tgtEl>
                                          <p:spTgt spid="18739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7398"/>
                                        </p:tgtEl>
                                        <p:attrNameLst>
                                          <p:attrName>style.visibility</p:attrName>
                                        </p:attrNameLst>
                                      </p:cBhvr>
                                      <p:to>
                                        <p:strVal val="visible"/>
                                      </p:to>
                                    </p:set>
                                    <p:anim calcmode="lin" valueType="num">
                                      <p:cBhvr additive="base">
                                        <p:cTn id="19" dur="500" fill="hold"/>
                                        <p:tgtEl>
                                          <p:spTgt spid="187398"/>
                                        </p:tgtEl>
                                        <p:attrNameLst>
                                          <p:attrName>ppt_x</p:attrName>
                                        </p:attrNameLst>
                                      </p:cBhvr>
                                      <p:tavLst>
                                        <p:tav tm="0">
                                          <p:val>
                                            <p:strVal val="0-#ppt_w/2"/>
                                          </p:val>
                                        </p:tav>
                                        <p:tav tm="100000">
                                          <p:val>
                                            <p:strVal val="#ppt_x"/>
                                          </p:val>
                                        </p:tav>
                                      </p:tavLst>
                                    </p:anim>
                                    <p:anim calcmode="lin" valueType="num">
                                      <p:cBhvr additive="base">
                                        <p:cTn id="20" dur="500" fill="hold"/>
                                        <p:tgtEl>
                                          <p:spTgt spid="18739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7399"/>
                                        </p:tgtEl>
                                        <p:attrNameLst>
                                          <p:attrName>style.visibility</p:attrName>
                                        </p:attrNameLst>
                                      </p:cBhvr>
                                      <p:to>
                                        <p:strVal val="visible"/>
                                      </p:to>
                                    </p:set>
                                    <p:anim calcmode="lin" valueType="num">
                                      <p:cBhvr additive="base">
                                        <p:cTn id="25" dur="500" fill="hold"/>
                                        <p:tgtEl>
                                          <p:spTgt spid="187399"/>
                                        </p:tgtEl>
                                        <p:attrNameLst>
                                          <p:attrName>ppt_x</p:attrName>
                                        </p:attrNameLst>
                                      </p:cBhvr>
                                      <p:tavLst>
                                        <p:tav tm="0">
                                          <p:val>
                                            <p:strVal val="0-#ppt_w/2"/>
                                          </p:val>
                                        </p:tav>
                                        <p:tav tm="100000">
                                          <p:val>
                                            <p:strVal val="#ppt_x"/>
                                          </p:val>
                                        </p:tav>
                                      </p:tavLst>
                                    </p:anim>
                                    <p:anim calcmode="lin" valueType="num">
                                      <p:cBhvr additive="base">
                                        <p:cTn id="26" dur="500" fill="hold"/>
                                        <p:tgtEl>
                                          <p:spTgt spid="18739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7401"/>
                                        </p:tgtEl>
                                        <p:attrNameLst>
                                          <p:attrName>style.visibility</p:attrName>
                                        </p:attrNameLst>
                                      </p:cBhvr>
                                      <p:to>
                                        <p:strVal val="visible"/>
                                      </p:to>
                                    </p:set>
                                    <p:anim calcmode="lin" valueType="num">
                                      <p:cBhvr additive="base">
                                        <p:cTn id="31" dur="500" fill="hold"/>
                                        <p:tgtEl>
                                          <p:spTgt spid="187401"/>
                                        </p:tgtEl>
                                        <p:attrNameLst>
                                          <p:attrName>ppt_x</p:attrName>
                                        </p:attrNameLst>
                                      </p:cBhvr>
                                      <p:tavLst>
                                        <p:tav tm="0">
                                          <p:val>
                                            <p:strVal val="0-#ppt_w/2"/>
                                          </p:val>
                                        </p:tav>
                                        <p:tav tm="100000">
                                          <p:val>
                                            <p:strVal val="#ppt_x"/>
                                          </p:val>
                                        </p:tav>
                                      </p:tavLst>
                                    </p:anim>
                                    <p:anim calcmode="lin" valueType="num">
                                      <p:cBhvr additive="base">
                                        <p:cTn id="32" dur="500" fill="hold"/>
                                        <p:tgtEl>
                                          <p:spTgt spid="187401"/>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87400"/>
                                        </p:tgtEl>
                                        <p:attrNameLst>
                                          <p:attrName>style.visibility</p:attrName>
                                        </p:attrNameLst>
                                      </p:cBhvr>
                                      <p:to>
                                        <p:strVal val="visible"/>
                                      </p:to>
                                    </p:set>
                                    <p:anim calcmode="lin" valueType="num">
                                      <p:cBhvr additive="base">
                                        <p:cTn id="37" dur="500" fill="hold"/>
                                        <p:tgtEl>
                                          <p:spTgt spid="187400"/>
                                        </p:tgtEl>
                                        <p:attrNameLst>
                                          <p:attrName>ppt_x</p:attrName>
                                        </p:attrNameLst>
                                      </p:cBhvr>
                                      <p:tavLst>
                                        <p:tav tm="0">
                                          <p:val>
                                            <p:strVal val="0-#ppt_w/2"/>
                                          </p:val>
                                        </p:tav>
                                        <p:tav tm="100000">
                                          <p:val>
                                            <p:strVal val="#ppt_x"/>
                                          </p:val>
                                        </p:tav>
                                      </p:tavLst>
                                    </p:anim>
                                    <p:anim calcmode="lin" valueType="num">
                                      <p:cBhvr additive="base">
                                        <p:cTn id="38" dur="500" fill="hold"/>
                                        <p:tgtEl>
                                          <p:spTgt spid="1874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4" grpId="0" animBg="1" autoUpdateAnimBg="0"/>
      <p:bldP spid="187395" grpId="0" animBg="1"/>
      <p:bldP spid="187398" grpId="0" animBg="1" autoUpdateAnimBg="0"/>
      <p:bldP spid="187399" grpId="0" animBg="1" autoUpdateAnimBg="0"/>
      <p:bldP spid="187400" grpId="0" animBg="1" autoUpdateAnimBg="0"/>
      <p:bldP spid="187401" grpId="0" animBg="1"/>
    </p:bld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1371600" y="76200"/>
            <a:ext cx="6248400" cy="457200"/>
          </a:xfrm>
          <a:ln w="38100">
            <a:solidFill>
              <a:srgbClr val="FF33CC"/>
            </a:solidFill>
            <a:miter lim="800000"/>
            <a:headEnd/>
            <a:tailEnd/>
          </a:ln>
        </p:spPr>
        <p:txBody>
          <a:bodyPr/>
          <a:lstStyle/>
          <a:p>
            <a:r>
              <a:rPr lang="en-US" altLang="en-US" sz="2400" b="1">
                <a:solidFill>
                  <a:srgbClr val="008000"/>
                </a:solidFill>
                <a:latin typeface="Lucida Console" panose="020B0609040504020204" pitchFamily="49" charset="0"/>
              </a:rPr>
              <a:t>Data yang semula belum terungkap</a:t>
            </a:r>
          </a:p>
        </p:txBody>
      </p:sp>
      <p:sp>
        <p:nvSpPr>
          <p:cNvPr id="188419" name="AutoShape 3"/>
          <p:cNvSpPr>
            <a:spLocks noChangeArrowheads="1"/>
          </p:cNvSpPr>
          <p:nvPr/>
        </p:nvSpPr>
        <p:spPr bwMode="auto">
          <a:xfrm>
            <a:off x="4038600" y="533400"/>
            <a:ext cx="762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8420" name="Rectangle 4"/>
          <p:cNvSpPr>
            <a:spLocks noChangeArrowheads="1"/>
          </p:cNvSpPr>
          <p:nvPr/>
        </p:nvSpPr>
        <p:spPr bwMode="auto">
          <a:xfrm>
            <a:off x="3657600" y="914400"/>
            <a:ext cx="1676400"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i="1" u="none">
                <a:latin typeface="Tahoma" panose="020B0604030504040204" pitchFamily="34" charset="0"/>
              </a:rPr>
              <a:t>misalnya</a:t>
            </a:r>
          </a:p>
        </p:txBody>
      </p:sp>
      <p:sp>
        <p:nvSpPr>
          <p:cNvPr id="188424" name="Rectangle 8"/>
          <p:cNvSpPr>
            <a:spLocks noChangeArrowheads="1"/>
          </p:cNvSpPr>
          <p:nvPr/>
        </p:nvSpPr>
        <p:spPr bwMode="auto">
          <a:xfrm>
            <a:off x="228600" y="1371600"/>
            <a:ext cx="8686800" cy="19304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Dalam Surat Pemberitahuan dan atau laporan keuangan 	disebutkan pengelompokan harta tetap yang disusutkan tanpa disertai dengan perincian harta pada setiap kelompok yang dimaksud, demikian pula pada saat pemeriksaan untuk penetapan semula Wajib Pajak tidak mengungkapkan perincian tersebut, sehingga fiskus tidak dapat meneliti kebenaran pengelompokan dimaksud.</a:t>
            </a:r>
          </a:p>
        </p:txBody>
      </p:sp>
      <p:sp>
        <p:nvSpPr>
          <p:cNvPr id="188425" name="Rectangle 9"/>
          <p:cNvSpPr>
            <a:spLocks noChangeArrowheads="1"/>
          </p:cNvSpPr>
          <p:nvPr/>
        </p:nvSpPr>
        <p:spPr bwMode="auto">
          <a:xfrm>
            <a:off x="228600" y="3352800"/>
            <a:ext cx="8686800" cy="10160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Dalam pengelompokan tersebut sesungguhnya terdapat kesalahan, misalnya harta yang seharusnya termasuk dalam kelompok harta berwujud bukan bangunan kelompok 3 namun dikelompokkan ke dalam kelompok 2.</a:t>
            </a:r>
          </a:p>
        </p:txBody>
      </p:sp>
      <p:sp>
        <p:nvSpPr>
          <p:cNvPr id="188426" name="Rectangle 10"/>
          <p:cNvSpPr>
            <a:spLocks noChangeArrowheads="1"/>
          </p:cNvSpPr>
          <p:nvPr/>
        </p:nvSpPr>
        <p:spPr bwMode="auto">
          <a:xfrm>
            <a:off x="228600" y="4495800"/>
            <a:ext cx="8610600" cy="2254250"/>
          </a:xfrm>
          <a:prstGeom prst="rect">
            <a:avLst/>
          </a:prstGeom>
          <a:noFill/>
          <a:ln w="2857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Lucida Console" panose="020B0609040504020204" pitchFamily="49" charset="0"/>
              </a:rPr>
              <a:t>Oleh karena pada saat penetapan semula Wajib Pajak tidak mengungkapkan perincian yang dimaksud maka tidak dilakukan koreksi atas kesalahan pengelompokan harta tersebut, dan sebagai akibatnya pajak yang terutang tidak dapat dihitung secara benar. Apabila kemudian diketahui adanya kesalahan, maka data pengelompokan harta tersebut adalah data yang semula belum terungkap.</a:t>
            </a:r>
          </a:p>
        </p:txBody>
      </p:sp>
      <p:sp>
        <p:nvSpPr>
          <p:cNvPr id="188427" name="AutoShape 11"/>
          <p:cNvSpPr>
            <a:spLocks noChangeArrowheads="1"/>
          </p:cNvSpPr>
          <p:nvPr/>
        </p:nvSpPr>
        <p:spPr bwMode="auto">
          <a:xfrm>
            <a:off x="107950" y="115888"/>
            <a:ext cx="287338" cy="287337"/>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8428" name="AutoShape 12"/>
          <p:cNvSpPr>
            <a:spLocks noChangeArrowheads="1"/>
          </p:cNvSpPr>
          <p:nvPr/>
        </p:nvSpPr>
        <p:spPr bwMode="auto">
          <a:xfrm>
            <a:off x="107950" y="477838"/>
            <a:ext cx="287338" cy="287337"/>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8429" name="AutoShape 13"/>
          <p:cNvSpPr>
            <a:spLocks noChangeArrowheads="1"/>
          </p:cNvSpPr>
          <p:nvPr/>
        </p:nvSpPr>
        <p:spPr bwMode="auto">
          <a:xfrm>
            <a:off x="539750" y="115888"/>
            <a:ext cx="287338" cy="287337"/>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8430" name="AutoShape 14"/>
          <p:cNvSpPr>
            <a:spLocks noChangeArrowheads="1"/>
          </p:cNvSpPr>
          <p:nvPr/>
        </p:nvSpPr>
        <p:spPr bwMode="auto">
          <a:xfrm>
            <a:off x="539750" y="476250"/>
            <a:ext cx="287338" cy="287338"/>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8418"/>
                                        </p:tgtEl>
                                        <p:attrNameLst>
                                          <p:attrName>style.visibility</p:attrName>
                                        </p:attrNameLst>
                                      </p:cBhvr>
                                      <p:to>
                                        <p:strVal val="visible"/>
                                      </p:to>
                                    </p:set>
                                    <p:anim calcmode="lin" valueType="num">
                                      <p:cBhvr additive="base">
                                        <p:cTn id="7" dur="500" fill="hold"/>
                                        <p:tgtEl>
                                          <p:spTgt spid="188418"/>
                                        </p:tgtEl>
                                        <p:attrNameLst>
                                          <p:attrName>ppt_x</p:attrName>
                                        </p:attrNameLst>
                                      </p:cBhvr>
                                      <p:tavLst>
                                        <p:tav tm="0">
                                          <p:val>
                                            <p:strVal val="0-#ppt_w/2"/>
                                          </p:val>
                                        </p:tav>
                                        <p:tav tm="100000">
                                          <p:val>
                                            <p:strVal val="#ppt_x"/>
                                          </p:val>
                                        </p:tav>
                                      </p:tavLst>
                                    </p:anim>
                                    <p:anim calcmode="lin" valueType="num">
                                      <p:cBhvr additive="base">
                                        <p:cTn id="8" dur="500" fill="hold"/>
                                        <p:tgtEl>
                                          <p:spTgt spid="1884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8419"/>
                                        </p:tgtEl>
                                        <p:attrNameLst>
                                          <p:attrName>style.visibility</p:attrName>
                                        </p:attrNameLst>
                                      </p:cBhvr>
                                      <p:to>
                                        <p:strVal val="visible"/>
                                      </p:to>
                                    </p:set>
                                    <p:anim calcmode="lin" valueType="num">
                                      <p:cBhvr additive="base">
                                        <p:cTn id="13" dur="500" fill="hold"/>
                                        <p:tgtEl>
                                          <p:spTgt spid="188419"/>
                                        </p:tgtEl>
                                        <p:attrNameLst>
                                          <p:attrName>ppt_x</p:attrName>
                                        </p:attrNameLst>
                                      </p:cBhvr>
                                      <p:tavLst>
                                        <p:tav tm="0">
                                          <p:val>
                                            <p:strVal val="0-#ppt_w/2"/>
                                          </p:val>
                                        </p:tav>
                                        <p:tav tm="100000">
                                          <p:val>
                                            <p:strVal val="#ppt_x"/>
                                          </p:val>
                                        </p:tav>
                                      </p:tavLst>
                                    </p:anim>
                                    <p:anim calcmode="lin" valueType="num">
                                      <p:cBhvr additive="base">
                                        <p:cTn id="14" dur="500" fill="hold"/>
                                        <p:tgtEl>
                                          <p:spTgt spid="18841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8420"/>
                                        </p:tgtEl>
                                        <p:attrNameLst>
                                          <p:attrName>style.visibility</p:attrName>
                                        </p:attrNameLst>
                                      </p:cBhvr>
                                      <p:to>
                                        <p:strVal val="visible"/>
                                      </p:to>
                                    </p:set>
                                    <p:anim calcmode="lin" valueType="num">
                                      <p:cBhvr additive="base">
                                        <p:cTn id="19" dur="500" fill="hold"/>
                                        <p:tgtEl>
                                          <p:spTgt spid="188420"/>
                                        </p:tgtEl>
                                        <p:attrNameLst>
                                          <p:attrName>ppt_x</p:attrName>
                                        </p:attrNameLst>
                                      </p:cBhvr>
                                      <p:tavLst>
                                        <p:tav tm="0">
                                          <p:val>
                                            <p:strVal val="0-#ppt_w/2"/>
                                          </p:val>
                                        </p:tav>
                                        <p:tav tm="100000">
                                          <p:val>
                                            <p:strVal val="#ppt_x"/>
                                          </p:val>
                                        </p:tav>
                                      </p:tavLst>
                                    </p:anim>
                                    <p:anim calcmode="lin" valueType="num">
                                      <p:cBhvr additive="base">
                                        <p:cTn id="20" dur="500" fill="hold"/>
                                        <p:tgtEl>
                                          <p:spTgt spid="18842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8424"/>
                                        </p:tgtEl>
                                        <p:attrNameLst>
                                          <p:attrName>style.visibility</p:attrName>
                                        </p:attrNameLst>
                                      </p:cBhvr>
                                      <p:to>
                                        <p:strVal val="visible"/>
                                      </p:to>
                                    </p:set>
                                    <p:anim calcmode="lin" valueType="num">
                                      <p:cBhvr additive="base">
                                        <p:cTn id="25" dur="500" fill="hold"/>
                                        <p:tgtEl>
                                          <p:spTgt spid="188424"/>
                                        </p:tgtEl>
                                        <p:attrNameLst>
                                          <p:attrName>ppt_x</p:attrName>
                                        </p:attrNameLst>
                                      </p:cBhvr>
                                      <p:tavLst>
                                        <p:tav tm="0">
                                          <p:val>
                                            <p:strVal val="0-#ppt_w/2"/>
                                          </p:val>
                                        </p:tav>
                                        <p:tav tm="100000">
                                          <p:val>
                                            <p:strVal val="#ppt_x"/>
                                          </p:val>
                                        </p:tav>
                                      </p:tavLst>
                                    </p:anim>
                                    <p:anim calcmode="lin" valueType="num">
                                      <p:cBhvr additive="base">
                                        <p:cTn id="26" dur="500" fill="hold"/>
                                        <p:tgtEl>
                                          <p:spTgt spid="18842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8425"/>
                                        </p:tgtEl>
                                        <p:attrNameLst>
                                          <p:attrName>style.visibility</p:attrName>
                                        </p:attrNameLst>
                                      </p:cBhvr>
                                      <p:to>
                                        <p:strVal val="visible"/>
                                      </p:to>
                                    </p:set>
                                    <p:anim calcmode="lin" valueType="num">
                                      <p:cBhvr additive="base">
                                        <p:cTn id="31" dur="500" fill="hold"/>
                                        <p:tgtEl>
                                          <p:spTgt spid="188425"/>
                                        </p:tgtEl>
                                        <p:attrNameLst>
                                          <p:attrName>ppt_x</p:attrName>
                                        </p:attrNameLst>
                                      </p:cBhvr>
                                      <p:tavLst>
                                        <p:tav tm="0">
                                          <p:val>
                                            <p:strVal val="0-#ppt_w/2"/>
                                          </p:val>
                                        </p:tav>
                                        <p:tav tm="100000">
                                          <p:val>
                                            <p:strVal val="#ppt_x"/>
                                          </p:val>
                                        </p:tav>
                                      </p:tavLst>
                                    </p:anim>
                                    <p:anim calcmode="lin" valueType="num">
                                      <p:cBhvr additive="base">
                                        <p:cTn id="32" dur="500" fill="hold"/>
                                        <p:tgtEl>
                                          <p:spTgt spid="188425"/>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88426"/>
                                        </p:tgtEl>
                                        <p:attrNameLst>
                                          <p:attrName>style.visibility</p:attrName>
                                        </p:attrNameLst>
                                      </p:cBhvr>
                                      <p:to>
                                        <p:strVal val="visible"/>
                                      </p:to>
                                    </p:set>
                                    <p:anim calcmode="lin" valueType="num">
                                      <p:cBhvr additive="base">
                                        <p:cTn id="37" dur="500" fill="hold"/>
                                        <p:tgtEl>
                                          <p:spTgt spid="188426"/>
                                        </p:tgtEl>
                                        <p:attrNameLst>
                                          <p:attrName>ppt_x</p:attrName>
                                        </p:attrNameLst>
                                      </p:cBhvr>
                                      <p:tavLst>
                                        <p:tav tm="0">
                                          <p:val>
                                            <p:strVal val="0-#ppt_w/2"/>
                                          </p:val>
                                        </p:tav>
                                        <p:tav tm="100000">
                                          <p:val>
                                            <p:strVal val="#ppt_x"/>
                                          </p:val>
                                        </p:tav>
                                      </p:tavLst>
                                    </p:anim>
                                    <p:anim calcmode="lin" valueType="num">
                                      <p:cBhvr additive="base">
                                        <p:cTn id="38" dur="500" fill="hold"/>
                                        <p:tgtEl>
                                          <p:spTgt spid="1884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8" grpId="0" animBg="1" autoUpdateAnimBg="0"/>
      <p:bldP spid="188419" grpId="0" animBg="1"/>
      <p:bldP spid="188420" grpId="0" animBg="1" autoUpdateAnimBg="0"/>
      <p:bldP spid="188424" grpId="0" animBg="1" autoUpdateAnimBg="0"/>
      <p:bldP spid="188425" grpId="0" animBg="1" autoUpdateAnimBg="0"/>
      <p:bldP spid="188426" grpId="0" animBg="1" autoUpdateAnimBg="0"/>
    </p:bld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1371600" y="76200"/>
            <a:ext cx="6248400" cy="457200"/>
          </a:xfrm>
          <a:ln w="38100">
            <a:solidFill>
              <a:srgbClr val="FF33CC"/>
            </a:solidFill>
            <a:miter lim="800000"/>
            <a:headEnd/>
            <a:tailEnd/>
          </a:ln>
        </p:spPr>
        <p:txBody>
          <a:bodyPr/>
          <a:lstStyle/>
          <a:p>
            <a:r>
              <a:rPr lang="en-US" altLang="en-US" sz="2400" b="1">
                <a:solidFill>
                  <a:srgbClr val="008000"/>
                </a:solidFill>
                <a:latin typeface="Lucida Console" panose="020B0609040504020204" pitchFamily="49" charset="0"/>
              </a:rPr>
              <a:t>Data yang semula belum terungkap</a:t>
            </a:r>
          </a:p>
        </p:txBody>
      </p:sp>
      <p:sp>
        <p:nvSpPr>
          <p:cNvPr id="189443" name="AutoShape 3"/>
          <p:cNvSpPr>
            <a:spLocks noChangeArrowheads="1"/>
          </p:cNvSpPr>
          <p:nvPr/>
        </p:nvSpPr>
        <p:spPr bwMode="auto">
          <a:xfrm>
            <a:off x="4038600" y="533400"/>
            <a:ext cx="762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9444" name="Rectangle 4"/>
          <p:cNvSpPr>
            <a:spLocks noChangeArrowheads="1"/>
          </p:cNvSpPr>
          <p:nvPr/>
        </p:nvSpPr>
        <p:spPr bwMode="auto">
          <a:xfrm>
            <a:off x="3657600" y="914400"/>
            <a:ext cx="1676400"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i="1" u="none">
                <a:latin typeface="Tahoma" panose="020B0604030504040204" pitchFamily="34" charset="0"/>
              </a:rPr>
              <a:t>misalnya</a:t>
            </a:r>
          </a:p>
        </p:txBody>
      </p:sp>
      <p:sp>
        <p:nvSpPr>
          <p:cNvPr id="189448" name="Rectangle 8"/>
          <p:cNvSpPr>
            <a:spLocks noChangeArrowheads="1"/>
          </p:cNvSpPr>
          <p:nvPr/>
        </p:nvSpPr>
        <p:spPr bwMode="auto">
          <a:xfrm>
            <a:off x="304800" y="1371600"/>
            <a:ext cx="8534400" cy="2235200"/>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Pengusaha Kena Pajak melakukan pembelian sejumlah barang dari Pengusaha Kena Pajak lain dan atas pembelian tersebut oleh Pengusaha Kena Pajak penjual diterbitkan Faktur Pajak. Barang-barang tersebut sebagian digunakan untuk kegiatan yang mempunyai hubungan langsung dengan kegiatan usahanya dan sebagian yang lain tidak mempunyai hubungan langsung. Seluruh Faktur Pajak tersebut dikreditkan sebagai Pajak Masukan oleh Pengusaha Kena Pajak pembeli.</a:t>
            </a:r>
          </a:p>
        </p:txBody>
      </p:sp>
      <p:sp>
        <p:nvSpPr>
          <p:cNvPr id="189449" name="Rectangle 9"/>
          <p:cNvSpPr>
            <a:spLocks noChangeArrowheads="1"/>
          </p:cNvSpPr>
          <p:nvPr/>
        </p:nvSpPr>
        <p:spPr bwMode="auto">
          <a:xfrm>
            <a:off x="304800" y="3657600"/>
            <a:ext cx="8534400" cy="3168650"/>
          </a:xfrm>
          <a:prstGeom prst="rect">
            <a:avLst/>
          </a:prstGeom>
          <a:noFill/>
          <a:ln w="2857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Lucida Console" panose="020B0609040504020204" pitchFamily="49" charset="0"/>
              </a:rPr>
              <a:t>Apabila pada saat penetapan semula Pengusaha Kena Pajak tidak mengungkapkan perincian penggunaan barang tersebut dengan benar sehingga tidak dilakukan koreksi atas pengkreditan Pajak Masukan tersebut, dan sebagai akibatnya PPN yang terutang tidak dapat dihitung secara benar, maka apabila kemudian diketahui adanya data atau keterangan tentang kesalahan mengkreditkan Pajak Masukan yang tidak mempunyai hubungan langsung dengan kegiatan usaha dimaksud, data atau keterangan tersebut merupakan data yang semula belum terungkap.</a:t>
            </a:r>
          </a:p>
        </p:txBody>
      </p:sp>
      <p:sp>
        <p:nvSpPr>
          <p:cNvPr id="189450" name="AutoShape 10"/>
          <p:cNvSpPr>
            <a:spLocks noChangeArrowheads="1"/>
          </p:cNvSpPr>
          <p:nvPr/>
        </p:nvSpPr>
        <p:spPr bwMode="auto">
          <a:xfrm>
            <a:off x="107950" y="115888"/>
            <a:ext cx="287338" cy="287337"/>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9451" name="AutoShape 11"/>
          <p:cNvSpPr>
            <a:spLocks noChangeArrowheads="1"/>
          </p:cNvSpPr>
          <p:nvPr/>
        </p:nvSpPr>
        <p:spPr bwMode="auto">
          <a:xfrm>
            <a:off x="107950" y="404813"/>
            <a:ext cx="287338" cy="287337"/>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9452" name="AutoShape 12"/>
          <p:cNvSpPr>
            <a:spLocks noChangeArrowheads="1"/>
          </p:cNvSpPr>
          <p:nvPr/>
        </p:nvSpPr>
        <p:spPr bwMode="auto">
          <a:xfrm>
            <a:off x="468313" y="404813"/>
            <a:ext cx="287337" cy="287337"/>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9453" name="AutoShape 13"/>
          <p:cNvSpPr>
            <a:spLocks noChangeArrowheads="1"/>
          </p:cNvSpPr>
          <p:nvPr/>
        </p:nvSpPr>
        <p:spPr bwMode="auto">
          <a:xfrm>
            <a:off x="468313" y="115888"/>
            <a:ext cx="287337" cy="287337"/>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9454" name="AutoShape 14"/>
          <p:cNvSpPr>
            <a:spLocks noChangeArrowheads="1"/>
          </p:cNvSpPr>
          <p:nvPr/>
        </p:nvSpPr>
        <p:spPr bwMode="auto">
          <a:xfrm>
            <a:off x="323850" y="693738"/>
            <a:ext cx="287338" cy="287337"/>
          </a:xfrm>
          <a:prstGeom prst="smileyFace">
            <a:avLst>
              <a:gd name="adj" fmla="val 4653"/>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9442"/>
                                        </p:tgtEl>
                                        <p:attrNameLst>
                                          <p:attrName>style.visibility</p:attrName>
                                        </p:attrNameLst>
                                      </p:cBhvr>
                                      <p:to>
                                        <p:strVal val="visible"/>
                                      </p:to>
                                    </p:set>
                                    <p:anim calcmode="lin" valueType="num">
                                      <p:cBhvr additive="base">
                                        <p:cTn id="7" dur="500" fill="hold"/>
                                        <p:tgtEl>
                                          <p:spTgt spid="189442"/>
                                        </p:tgtEl>
                                        <p:attrNameLst>
                                          <p:attrName>ppt_x</p:attrName>
                                        </p:attrNameLst>
                                      </p:cBhvr>
                                      <p:tavLst>
                                        <p:tav tm="0">
                                          <p:val>
                                            <p:strVal val="0-#ppt_w/2"/>
                                          </p:val>
                                        </p:tav>
                                        <p:tav tm="100000">
                                          <p:val>
                                            <p:strVal val="#ppt_x"/>
                                          </p:val>
                                        </p:tav>
                                      </p:tavLst>
                                    </p:anim>
                                    <p:anim calcmode="lin" valueType="num">
                                      <p:cBhvr additive="base">
                                        <p:cTn id="8" dur="500" fill="hold"/>
                                        <p:tgtEl>
                                          <p:spTgt spid="1894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9443"/>
                                        </p:tgtEl>
                                        <p:attrNameLst>
                                          <p:attrName>style.visibility</p:attrName>
                                        </p:attrNameLst>
                                      </p:cBhvr>
                                      <p:to>
                                        <p:strVal val="visible"/>
                                      </p:to>
                                    </p:set>
                                    <p:anim calcmode="lin" valueType="num">
                                      <p:cBhvr additive="base">
                                        <p:cTn id="13" dur="500" fill="hold"/>
                                        <p:tgtEl>
                                          <p:spTgt spid="189443"/>
                                        </p:tgtEl>
                                        <p:attrNameLst>
                                          <p:attrName>ppt_x</p:attrName>
                                        </p:attrNameLst>
                                      </p:cBhvr>
                                      <p:tavLst>
                                        <p:tav tm="0">
                                          <p:val>
                                            <p:strVal val="0-#ppt_w/2"/>
                                          </p:val>
                                        </p:tav>
                                        <p:tav tm="100000">
                                          <p:val>
                                            <p:strVal val="#ppt_x"/>
                                          </p:val>
                                        </p:tav>
                                      </p:tavLst>
                                    </p:anim>
                                    <p:anim calcmode="lin" valueType="num">
                                      <p:cBhvr additive="base">
                                        <p:cTn id="14" dur="500" fill="hold"/>
                                        <p:tgtEl>
                                          <p:spTgt spid="18944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9444"/>
                                        </p:tgtEl>
                                        <p:attrNameLst>
                                          <p:attrName>style.visibility</p:attrName>
                                        </p:attrNameLst>
                                      </p:cBhvr>
                                      <p:to>
                                        <p:strVal val="visible"/>
                                      </p:to>
                                    </p:set>
                                    <p:anim calcmode="lin" valueType="num">
                                      <p:cBhvr additive="base">
                                        <p:cTn id="19" dur="500" fill="hold"/>
                                        <p:tgtEl>
                                          <p:spTgt spid="189444"/>
                                        </p:tgtEl>
                                        <p:attrNameLst>
                                          <p:attrName>ppt_x</p:attrName>
                                        </p:attrNameLst>
                                      </p:cBhvr>
                                      <p:tavLst>
                                        <p:tav tm="0">
                                          <p:val>
                                            <p:strVal val="0-#ppt_w/2"/>
                                          </p:val>
                                        </p:tav>
                                        <p:tav tm="100000">
                                          <p:val>
                                            <p:strVal val="#ppt_x"/>
                                          </p:val>
                                        </p:tav>
                                      </p:tavLst>
                                    </p:anim>
                                    <p:anim calcmode="lin" valueType="num">
                                      <p:cBhvr additive="base">
                                        <p:cTn id="20" dur="500" fill="hold"/>
                                        <p:tgtEl>
                                          <p:spTgt spid="18944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9448"/>
                                        </p:tgtEl>
                                        <p:attrNameLst>
                                          <p:attrName>style.visibility</p:attrName>
                                        </p:attrNameLst>
                                      </p:cBhvr>
                                      <p:to>
                                        <p:strVal val="visible"/>
                                      </p:to>
                                    </p:set>
                                    <p:anim calcmode="lin" valueType="num">
                                      <p:cBhvr additive="base">
                                        <p:cTn id="25" dur="500" fill="hold"/>
                                        <p:tgtEl>
                                          <p:spTgt spid="189448"/>
                                        </p:tgtEl>
                                        <p:attrNameLst>
                                          <p:attrName>ppt_x</p:attrName>
                                        </p:attrNameLst>
                                      </p:cBhvr>
                                      <p:tavLst>
                                        <p:tav tm="0">
                                          <p:val>
                                            <p:strVal val="0-#ppt_w/2"/>
                                          </p:val>
                                        </p:tav>
                                        <p:tav tm="100000">
                                          <p:val>
                                            <p:strVal val="#ppt_x"/>
                                          </p:val>
                                        </p:tav>
                                      </p:tavLst>
                                    </p:anim>
                                    <p:anim calcmode="lin" valueType="num">
                                      <p:cBhvr additive="base">
                                        <p:cTn id="26" dur="500" fill="hold"/>
                                        <p:tgtEl>
                                          <p:spTgt spid="18944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9449"/>
                                        </p:tgtEl>
                                        <p:attrNameLst>
                                          <p:attrName>style.visibility</p:attrName>
                                        </p:attrNameLst>
                                      </p:cBhvr>
                                      <p:to>
                                        <p:strVal val="visible"/>
                                      </p:to>
                                    </p:set>
                                    <p:anim calcmode="lin" valueType="num">
                                      <p:cBhvr additive="base">
                                        <p:cTn id="31" dur="500" fill="hold"/>
                                        <p:tgtEl>
                                          <p:spTgt spid="189449"/>
                                        </p:tgtEl>
                                        <p:attrNameLst>
                                          <p:attrName>ppt_x</p:attrName>
                                        </p:attrNameLst>
                                      </p:cBhvr>
                                      <p:tavLst>
                                        <p:tav tm="0">
                                          <p:val>
                                            <p:strVal val="0-#ppt_w/2"/>
                                          </p:val>
                                        </p:tav>
                                        <p:tav tm="100000">
                                          <p:val>
                                            <p:strVal val="#ppt_x"/>
                                          </p:val>
                                        </p:tav>
                                      </p:tavLst>
                                    </p:anim>
                                    <p:anim calcmode="lin" valueType="num">
                                      <p:cBhvr additive="base">
                                        <p:cTn id="32" dur="500" fill="hold"/>
                                        <p:tgtEl>
                                          <p:spTgt spid="1894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2" grpId="0" animBg="1" autoUpdateAnimBg="0"/>
      <p:bldP spid="189443" grpId="0" animBg="1"/>
      <p:bldP spid="189444" grpId="0" animBg="1" autoUpdateAnimBg="0"/>
      <p:bldP spid="189448" grpId="0" animBg="1" autoUpdateAnimBg="0"/>
      <p:bldP spid="189449" grpId="0" animBg="1"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1600200" y="76200"/>
            <a:ext cx="4724400" cy="45720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SKPKBT</a:t>
            </a:r>
          </a:p>
        </p:txBody>
      </p:sp>
      <p:sp>
        <p:nvSpPr>
          <p:cNvPr id="190468" name="Rectangle 4"/>
          <p:cNvSpPr>
            <a:spLocks noChangeArrowheads="1"/>
          </p:cNvSpPr>
          <p:nvPr/>
        </p:nvSpPr>
        <p:spPr bwMode="auto">
          <a:xfrm>
            <a:off x="6553200" y="76200"/>
            <a:ext cx="23622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15 UU KUP</a:t>
            </a:r>
          </a:p>
        </p:txBody>
      </p:sp>
      <p:sp>
        <p:nvSpPr>
          <p:cNvPr id="190469" name="AutoShape 5"/>
          <p:cNvSpPr>
            <a:spLocks noChangeArrowheads="1"/>
          </p:cNvSpPr>
          <p:nvPr/>
        </p:nvSpPr>
        <p:spPr bwMode="auto">
          <a:xfrm>
            <a:off x="3657600" y="685800"/>
            <a:ext cx="838200" cy="5334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0470" name="Rectangle 6"/>
          <p:cNvSpPr>
            <a:spLocks noChangeArrowheads="1"/>
          </p:cNvSpPr>
          <p:nvPr/>
        </p:nvSpPr>
        <p:spPr bwMode="auto">
          <a:xfrm>
            <a:off x="228600" y="1295400"/>
            <a:ext cx="8534400" cy="1562100"/>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Jumlah </a:t>
            </a:r>
            <a:r>
              <a:rPr lang="en-US" altLang="en-US" u="none">
                <a:latin typeface="Lucida Console" panose="020B0609040504020204" pitchFamily="49" charset="0"/>
              </a:rPr>
              <a:t>kekurangan pajak yang terutang</a:t>
            </a:r>
            <a:r>
              <a:rPr lang="en-US" altLang="en-US" sz="2000" u="none">
                <a:latin typeface="Tahoma" panose="020B0604030504040204" pitchFamily="34" charset="0"/>
              </a:rPr>
              <a:t> dalam Surat Ketetapan Pajak Kurang Bayar Tambahan </a:t>
            </a:r>
            <a:r>
              <a:rPr lang="en-US" altLang="en-US" b="1" u="none">
                <a:solidFill>
                  <a:srgbClr val="0033CC"/>
                </a:solidFill>
                <a:latin typeface="Lucida Console" panose="020B0609040504020204" pitchFamily="49" charset="0"/>
              </a:rPr>
              <a:t>ditambah dengan sanksi administrasi berupa kenaikan sebesar 100%</a:t>
            </a:r>
            <a:r>
              <a:rPr lang="en-US" altLang="en-US" sz="2000" u="none">
                <a:latin typeface="Tahoma" panose="020B0604030504040204" pitchFamily="34" charset="0"/>
              </a:rPr>
              <a:t> (seratus persen) dari jumlah kekurangan pajak tersebut.</a:t>
            </a:r>
          </a:p>
        </p:txBody>
      </p:sp>
      <p:sp>
        <p:nvSpPr>
          <p:cNvPr id="190471" name="Rectangle 7"/>
          <p:cNvSpPr>
            <a:spLocks noChangeArrowheads="1"/>
          </p:cNvSpPr>
          <p:nvPr/>
        </p:nvSpPr>
        <p:spPr bwMode="auto">
          <a:xfrm>
            <a:off x="228600" y="3394075"/>
            <a:ext cx="8534400" cy="2355850"/>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Kenaikan sebagaimana dimaksud dalam ayat (2) </a:t>
            </a:r>
            <a:r>
              <a:rPr lang="en-US" altLang="en-US" sz="2000" b="1" u="none">
                <a:solidFill>
                  <a:srgbClr val="0033CC"/>
                </a:solidFill>
                <a:latin typeface="Lucida Console" panose="020B0609040504020204" pitchFamily="49" charset="0"/>
              </a:rPr>
              <a:t>tidak dikenakan</a:t>
            </a:r>
            <a:r>
              <a:rPr lang="en-US" altLang="en-US" sz="2000" u="none">
                <a:latin typeface="Tahoma" panose="020B0604030504040204" pitchFamily="34" charset="0"/>
              </a:rPr>
              <a:t> </a:t>
            </a:r>
            <a:r>
              <a:rPr lang="en-US" altLang="en-US" sz="2000" u="none">
                <a:solidFill>
                  <a:srgbClr val="CC0000"/>
                </a:solidFill>
                <a:latin typeface="Tahoma" panose="020B0604030504040204" pitchFamily="34" charset="0"/>
              </a:rPr>
              <a:t>apabila</a:t>
            </a:r>
            <a:r>
              <a:rPr lang="en-US" altLang="en-US" sz="2000" u="none">
                <a:latin typeface="Tahoma" panose="020B0604030504040204" pitchFamily="34" charset="0"/>
              </a:rPr>
              <a:t> Surat Ketetapan Pajak Kurang Bayar Tambahan itu </a:t>
            </a:r>
            <a:r>
              <a:rPr lang="en-US" altLang="en-US" b="1" u="none">
                <a:solidFill>
                  <a:srgbClr val="CC0000"/>
                </a:solidFill>
                <a:latin typeface="Lucida Console" panose="020B0609040504020204" pitchFamily="49" charset="0"/>
              </a:rPr>
              <a:t>diterbitkan berdasarkan keterangan tertulis dari Wajib Pajak atas kehendak sendiri</a:t>
            </a:r>
            <a:r>
              <a:rPr lang="en-US" altLang="en-US" sz="2000" u="none">
                <a:latin typeface="Tahoma" panose="020B0604030504040204" pitchFamily="34" charset="0"/>
              </a:rPr>
              <a:t>, dengan syarat Direktur Jenderal Pajak belum mulai melakukan tindakan pemeriksaan </a:t>
            </a:r>
            <a:r>
              <a:rPr lang="fr-FR" altLang="en-US" sz="2000" u="none">
                <a:latin typeface="Tahoma" panose="020B0604030504040204" pitchFamily="34" charset="0"/>
              </a:rPr>
              <a:t>dalam rangka penerbitan Surat Ketetapan Pajak Kurang Bayar Tambahan.</a:t>
            </a:r>
            <a:r>
              <a:rPr lang="en-US" altLang="en-US" sz="2000">
                <a:latin typeface="Tahoma" panose="020B0604030504040204" pitchFamily="34" charset="0"/>
              </a:rPr>
              <a:t> </a:t>
            </a:r>
          </a:p>
        </p:txBody>
      </p:sp>
      <p:sp>
        <p:nvSpPr>
          <p:cNvPr id="190472" name="AutoShape 8"/>
          <p:cNvSpPr>
            <a:spLocks noChangeArrowheads="1"/>
          </p:cNvSpPr>
          <p:nvPr/>
        </p:nvSpPr>
        <p:spPr bwMode="auto">
          <a:xfrm>
            <a:off x="323850" y="908050"/>
            <a:ext cx="1152525" cy="288925"/>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ayat 2</a:t>
            </a:r>
          </a:p>
        </p:txBody>
      </p:sp>
      <p:sp>
        <p:nvSpPr>
          <p:cNvPr id="190473" name="AutoShape 9"/>
          <p:cNvSpPr>
            <a:spLocks noChangeArrowheads="1"/>
          </p:cNvSpPr>
          <p:nvPr/>
        </p:nvSpPr>
        <p:spPr bwMode="auto">
          <a:xfrm>
            <a:off x="323850" y="3068638"/>
            <a:ext cx="1152525" cy="288925"/>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ayat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0466"/>
                                        </p:tgtEl>
                                        <p:attrNameLst>
                                          <p:attrName>style.visibility</p:attrName>
                                        </p:attrNameLst>
                                      </p:cBhvr>
                                      <p:to>
                                        <p:strVal val="visible"/>
                                      </p:to>
                                    </p:set>
                                    <p:anim calcmode="lin" valueType="num">
                                      <p:cBhvr additive="base">
                                        <p:cTn id="7" dur="500" fill="hold"/>
                                        <p:tgtEl>
                                          <p:spTgt spid="190466"/>
                                        </p:tgtEl>
                                        <p:attrNameLst>
                                          <p:attrName>ppt_x</p:attrName>
                                        </p:attrNameLst>
                                      </p:cBhvr>
                                      <p:tavLst>
                                        <p:tav tm="0">
                                          <p:val>
                                            <p:strVal val="0-#ppt_w/2"/>
                                          </p:val>
                                        </p:tav>
                                        <p:tav tm="100000">
                                          <p:val>
                                            <p:strVal val="#ppt_x"/>
                                          </p:val>
                                        </p:tav>
                                      </p:tavLst>
                                    </p:anim>
                                    <p:anim calcmode="lin" valueType="num">
                                      <p:cBhvr additive="base">
                                        <p:cTn id="8" dur="500" fill="hold"/>
                                        <p:tgtEl>
                                          <p:spTgt spid="19046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0468"/>
                                        </p:tgtEl>
                                        <p:attrNameLst>
                                          <p:attrName>style.visibility</p:attrName>
                                        </p:attrNameLst>
                                      </p:cBhvr>
                                      <p:to>
                                        <p:strVal val="visible"/>
                                      </p:to>
                                    </p:set>
                                    <p:anim calcmode="lin" valueType="num">
                                      <p:cBhvr additive="base">
                                        <p:cTn id="13" dur="500" fill="hold"/>
                                        <p:tgtEl>
                                          <p:spTgt spid="190468"/>
                                        </p:tgtEl>
                                        <p:attrNameLst>
                                          <p:attrName>ppt_x</p:attrName>
                                        </p:attrNameLst>
                                      </p:cBhvr>
                                      <p:tavLst>
                                        <p:tav tm="0">
                                          <p:val>
                                            <p:strVal val="0-#ppt_w/2"/>
                                          </p:val>
                                        </p:tav>
                                        <p:tav tm="100000">
                                          <p:val>
                                            <p:strVal val="#ppt_x"/>
                                          </p:val>
                                        </p:tav>
                                      </p:tavLst>
                                    </p:anim>
                                    <p:anim calcmode="lin" valueType="num">
                                      <p:cBhvr additive="base">
                                        <p:cTn id="14" dur="500" fill="hold"/>
                                        <p:tgtEl>
                                          <p:spTgt spid="19046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0469"/>
                                        </p:tgtEl>
                                        <p:attrNameLst>
                                          <p:attrName>style.visibility</p:attrName>
                                        </p:attrNameLst>
                                      </p:cBhvr>
                                      <p:to>
                                        <p:strVal val="visible"/>
                                      </p:to>
                                    </p:set>
                                    <p:anim calcmode="lin" valueType="num">
                                      <p:cBhvr additive="base">
                                        <p:cTn id="19" dur="500" fill="hold"/>
                                        <p:tgtEl>
                                          <p:spTgt spid="190469"/>
                                        </p:tgtEl>
                                        <p:attrNameLst>
                                          <p:attrName>ppt_x</p:attrName>
                                        </p:attrNameLst>
                                      </p:cBhvr>
                                      <p:tavLst>
                                        <p:tav tm="0">
                                          <p:val>
                                            <p:strVal val="0-#ppt_w/2"/>
                                          </p:val>
                                        </p:tav>
                                        <p:tav tm="100000">
                                          <p:val>
                                            <p:strVal val="#ppt_x"/>
                                          </p:val>
                                        </p:tav>
                                      </p:tavLst>
                                    </p:anim>
                                    <p:anim calcmode="lin" valueType="num">
                                      <p:cBhvr additive="base">
                                        <p:cTn id="20" dur="500" fill="hold"/>
                                        <p:tgtEl>
                                          <p:spTgt spid="19046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0470"/>
                                        </p:tgtEl>
                                        <p:attrNameLst>
                                          <p:attrName>style.visibility</p:attrName>
                                        </p:attrNameLst>
                                      </p:cBhvr>
                                      <p:to>
                                        <p:strVal val="visible"/>
                                      </p:to>
                                    </p:set>
                                    <p:anim calcmode="lin" valueType="num">
                                      <p:cBhvr additive="base">
                                        <p:cTn id="25" dur="500" fill="hold"/>
                                        <p:tgtEl>
                                          <p:spTgt spid="190470"/>
                                        </p:tgtEl>
                                        <p:attrNameLst>
                                          <p:attrName>ppt_x</p:attrName>
                                        </p:attrNameLst>
                                      </p:cBhvr>
                                      <p:tavLst>
                                        <p:tav tm="0">
                                          <p:val>
                                            <p:strVal val="0-#ppt_w/2"/>
                                          </p:val>
                                        </p:tav>
                                        <p:tav tm="100000">
                                          <p:val>
                                            <p:strVal val="#ppt_x"/>
                                          </p:val>
                                        </p:tav>
                                      </p:tavLst>
                                    </p:anim>
                                    <p:anim calcmode="lin" valueType="num">
                                      <p:cBhvr additive="base">
                                        <p:cTn id="26" dur="500" fill="hold"/>
                                        <p:tgtEl>
                                          <p:spTgt spid="19047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0471"/>
                                        </p:tgtEl>
                                        <p:attrNameLst>
                                          <p:attrName>style.visibility</p:attrName>
                                        </p:attrNameLst>
                                      </p:cBhvr>
                                      <p:to>
                                        <p:strVal val="visible"/>
                                      </p:to>
                                    </p:set>
                                    <p:anim calcmode="lin" valueType="num">
                                      <p:cBhvr additive="base">
                                        <p:cTn id="31" dur="500" fill="hold"/>
                                        <p:tgtEl>
                                          <p:spTgt spid="190471"/>
                                        </p:tgtEl>
                                        <p:attrNameLst>
                                          <p:attrName>ppt_x</p:attrName>
                                        </p:attrNameLst>
                                      </p:cBhvr>
                                      <p:tavLst>
                                        <p:tav tm="0">
                                          <p:val>
                                            <p:strVal val="0-#ppt_w/2"/>
                                          </p:val>
                                        </p:tav>
                                        <p:tav tm="100000">
                                          <p:val>
                                            <p:strVal val="#ppt_x"/>
                                          </p:val>
                                        </p:tav>
                                      </p:tavLst>
                                    </p:anim>
                                    <p:anim calcmode="lin" valueType="num">
                                      <p:cBhvr additive="base">
                                        <p:cTn id="32" dur="500" fill="hold"/>
                                        <p:tgtEl>
                                          <p:spTgt spid="1904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6" grpId="0" animBg="1" autoUpdateAnimBg="0"/>
      <p:bldP spid="190468" grpId="0" animBg="1" autoUpdateAnimBg="0"/>
      <p:bldP spid="190469" grpId="0" animBg="1"/>
      <p:bldP spid="190470" grpId="0" animBg="1" autoUpdateAnimBg="0"/>
      <p:bldP spid="190471" grpId="0" animBg="1"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152400" y="76200"/>
            <a:ext cx="1600200" cy="3810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191491" name="Rectangle 3"/>
          <p:cNvSpPr>
            <a:spLocks noChangeArrowheads="1"/>
          </p:cNvSpPr>
          <p:nvPr/>
        </p:nvSpPr>
        <p:spPr bwMode="auto">
          <a:xfrm>
            <a:off x="152400" y="533400"/>
            <a:ext cx="8915400" cy="2819400"/>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en-US" altLang="en-US" sz="2000" u="none">
                <a:latin typeface="Tahoma" panose="020B0604030504040204" pitchFamily="34" charset="0"/>
              </a:rPr>
              <a:t>Terhadap SPT PPh Pasal 23 Masa Desember 2008 a/n PT FGH telah dilakukan pemeriksaan dan diterbitkan SKPKB tanggal 10 Oktober 2009 dengan perincian sbb:</a:t>
            </a:r>
          </a:p>
          <a:p>
            <a:pPr algn="l">
              <a:lnSpc>
                <a:spcPct val="80000"/>
              </a:lnSpc>
              <a:spcBef>
                <a:spcPct val="50000"/>
              </a:spcBef>
            </a:pPr>
            <a:r>
              <a:rPr lang="en-US" altLang="en-US" sz="2000" u="none">
                <a:solidFill>
                  <a:srgbClr val="000099"/>
                </a:solidFill>
                <a:latin typeface="Tahoma" panose="020B0604030504040204" pitchFamily="34" charset="0"/>
              </a:rPr>
              <a:t>Jumlah Pokok Pajak			Rp100.000.000,00</a:t>
            </a:r>
          </a:p>
          <a:p>
            <a:pPr algn="l">
              <a:lnSpc>
                <a:spcPct val="80000"/>
              </a:lnSpc>
              <a:spcBef>
                <a:spcPct val="50000"/>
              </a:spcBef>
            </a:pPr>
            <a:r>
              <a:rPr lang="en-US" altLang="en-US" sz="2000" u="none">
                <a:solidFill>
                  <a:srgbClr val="000099"/>
                </a:solidFill>
                <a:latin typeface="Tahoma" panose="020B0604030504040204" pitchFamily="34" charset="0"/>
              </a:rPr>
              <a:t>Jumlah Kredit Pajak			</a:t>
            </a:r>
            <a:r>
              <a:rPr lang="en-US" altLang="en-US" sz="2000">
                <a:solidFill>
                  <a:srgbClr val="000099"/>
                </a:solidFill>
                <a:latin typeface="Tahoma" panose="020B0604030504040204" pitchFamily="34" charset="0"/>
              </a:rPr>
              <a:t>Rp  90.000.000,00</a:t>
            </a:r>
          </a:p>
          <a:p>
            <a:pPr algn="l">
              <a:lnSpc>
                <a:spcPct val="80000"/>
              </a:lnSpc>
              <a:spcBef>
                <a:spcPct val="50000"/>
              </a:spcBef>
            </a:pPr>
            <a:r>
              <a:rPr lang="en-US" altLang="en-US" sz="2000" u="none">
                <a:solidFill>
                  <a:srgbClr val="000099"/>
                </a:solidFill>
                <a:latin typeface="Tahoma" panose="020B0604030504040204" pitchFamily="34" charset="0"/>
              </a:rPr>
              <a:t>Jumlah Kekurangan Pokok Pajak		Rp  10.000.000,00</a:t>
            </a:r>
          </a:p>
          <a:p>
            <a:pPr algn="l">
              <a:lnSpc>
                <a:spcPct val="80000"/>
              </a:lnSpc>
              <a:spcBef>
                <a:spcPct val="50000"/>
              </a:spcBef>
            </a:pPr>
            <a:r>
              <a:rPr lang="en-US" altLang="en-US" sz="2000" u="none">
                <a:solidFill>
                  <a:srgbClr val="000099"/>
                </a:solidFill>
                <a:latin typeface="Tahoma" panose="020B0604030504040204" pitchFamily="34" charset="0"/>
              </a:rPr>
              <a:t>Sanksi adm. bunga Pasal 13 (2) 		</a:t>
            </a:r>
            <a:r>
              <a:rPr lang="en-US" altLang="en-US" sz="2000">
                <a:solidFill>
                  <a:srgbClr val="000099"/>
                </a:solidFill>
                <a:latin typeface="Tahoma" panose="020B0604030504040204" pitchFamily="34" charset="0"/>
              </a:rPr>
              <a:t>Rp    2.000.000,00</a:t>
            </a:r>
          </a:p>
          <a:p>
            <a:pPr algn="l">
              <a:lnSpc>
                <a:spcPct val="80000"/>
              </a:lnSpc>
              <a:spcBef>
                <a:spcPct val="50000"/>
              </a:spcBef>
            </a:pPr>
            <a:r>
              <a:rPr lang="en-US" altLang="en-US" sz="2000" u="none">
                <a:solidFill>
                  <a:srgbClr val="000099"/>
                </a:solidFill>
                <a:latin typeface="Tahoma" panose="020B0604030504040204" pitchFamily="34" charset="0"/>
              </a:rPr>
              <a:t>Jumlah yang masih harus dibayar	Rp  12.000.000,00</a:t>
            </a:r>
            <a:endParaRPr lang="en-US" altLang="en-US" sz="2000" u="none">
              <a:latin typeface="Tahoma" panose="020B0604030504040204" pitchFamily="34" charset="0"/>
            </a:endParaRPr>
          </a:p>
        </p:txBody>
      </p:sp>
      <p:sp>
        <p:nvSpPr>
          <p:cNvPr id="191492" name="Rectangle 4"/>
          <p:cNvSpPr>
            <a:spLocks noChangeArrowheads="1"/>
          </p:cNvSpPr>
          <p:nvPr/>
        </p:nvSpPr>
        <p:spPr bwMode="auto">
          <a:xfrm>
            <a:off x="228600" y="3394075"/>
            <a:ext cx="8763000" cy="1330325"/>
          </a:xfrm>
          <a:prstGeom prst="rect">
            <a:avLst/>
          </a:prstGeom>
          <a:solidFill>
            <a:schemeClr val="bg1"/>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Pada bulan Mei 2010 ditemukan data baru berupa objek PPh Pasal 23 yang belum dipotong oleh PT FGH dan seharusnya dilaporkan dalam SPT Masa Desember 2008 dengan jumlah pokok pajak Rp20juta. Sehingga seharusnya jumlah pokok pajak pada Masa Des’08 adalah Rp120juta.</a:t>
            </a:r>
          </a:p>
        </p:txBody>
      </p:sp>
      <p:sp>
        <p:nvSpPr>
          <p:cNvPr id="191494" name="Rectangle 6"/>
          <p:cNvSpPr>
            <a:spLocks noChangeArrowheads="1"/>
          </p:cNvSpPr>
          <p:nvPr/>
        </p:nvSpPr>
        <p:spPr bwMode="auto">
          <a:xfrm>
            <a:off x="152400" y="4800600"/>
            <a:ext cx="1600200" cy="1625600"/>
          </a:xfrm>
          <a:prstGeom prst="rect">
            <a:avLst/>
          </a:prstGeom>
          <a:solidFill>
            <a:srgbClr val="FFFFCC"/>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DJP menerbitkan </a:t>
            </a:r>
            <a:r>
              <a:rPr lang="en-US" altLang="en-US" sz="2000" b="1" u="none">
                <a:solidFill>
                  <a:srgbClr val="CC0000"/>
                </a:solidFill>
                <a:latin typeface="Tahoma" panose="020B0604030504040204" pitchFamily="34" charset="0"/>
              </a:rPr>
              <a:t>SKPKBT</a:t>
            </a:r>
            <a:r>
              <a:rPr lang="en-US" altLang="en-US" sz="2000" u="none">
                <a:latin typeface="Tahoma" panose="020B0604030504040204" pitchFamily="34" charset="0"/>
              </a:rPr>
              <a:t> tanggal 25 Mei 2010</a:t>
            </a:r>
          </a:p>
        </p:txBody>
      </p:sp>
      <p:sp>
        <p:nvSpPr>
          <p:cNvPr id="191496" name="AutoShape 8"/>
          <p:cNvSpPr>
            <a:spLocks noChangeArrowheads="1"/>
          </p:cNvSpPr>
          <p:nvPr/>
        </p:nvSpPr>
        <p:spPr bwMode="auto">
          <a:xfrm>
            <a:off x="1219200" y="6248400"/>
            <a:ext cx="762000" cy="381000"/>
          </a:xfrm>
          <a:prstGeom prst="rightArrow">
            <a:avLst>
              <a:gd name="adj1" fmla="val 50000"/>
              <a:gd name="adj2"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1497" name="Rectangle 9"/>
          <p:cNvSpPr>
            <a:spLocks noChangeArrowheads="1"/>
          </p:cNvSpPr>
          <p:nvPr/>
        </p:nvSpPr>
        <p:spPr bwMode="auto">
          <a:xfrm>
            <a:off x="1905000" y="4800600"/>
            <a:ext cx="7086600" cy="197802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60000"/>
              </a:lnSpc>
              <a:spcBef>
                <a:spcPct val="50000"/>
              </a:spcBef>
            </a:pPr>
            <a:r>
              <a:rPr lang="en-US" altLang="en-US" sz="2000" u="none">
                <a:solidFill>
                  <a:srgbClr val="000099"/>
                </a:solidFill>
                <a:latin typeface="Tahoma" panose="020B0604030504040204" pitchFamily="34" charset="0"/>
              </a:rPr>
              <a:t>Jumlah Pajak				Rp120.000.000,00</a:t>
            </a:r>
          </a:p>
          <a:p>
            <a:pPr algn="l">
              <a:lnSpc>
                <a:spcPct val="60000"/>
              </a:lnSpc>
              <a:spcBef>
                <a:spcPct val="50000"/>
              </a:spcBef>
            </a:pPr>
            <a:r>
              <a:rPr lang="en-US" altLang="en-US" sz="2000" u="none">
                <a:solidFill>
                  <a:srgbClr val="000099"/>
                </a:solidFill>
                <a:latin typeface="Tahoma" panose="020B0604030504040204" pitchFamily="34" charset="0"/>
              </a:rPr>
              <a:t>Jumlah Pajak yang telah ditetapkan	</a:t>
            </a:r>
            <a:r>
              <a:rPr lang="en-US" altLang="en-US" sz="2000">
                <a:solidFill>
                  <a:srgbClr val="000099"/>
                </a:solidFill>
                <a:latin typeface="Tahoma" panose="020B0604030504040204" pitchFamily="34" charset="0"/>
              </a:rPr>
              <a:t>Rp100.000.000,00</a:t>
            </a:r>
          </a:p>
          <a:p>
            <a:pPr algn="l">
              <a:lnSpc>
                <a:spcPct val="60000"/>
              </a:lnSpc>
              <a:spcBef>
                <a:spcPct val="50000"/>
              </a:spcBef>
            </a:pPr>
            <a:r>
              <a:rPr lang="en-US" altLang="en-US" sz="2000" u="none">
                <a:solidFill>
                  <a:srgbClr val="000099"/>
                </a:solidFill>
                <a:latin typeface="Tahoma" panose="020B0604030504040204" pitchFamily="34" charset="0"/>
              </a:rPr>
              <a:t>Tambahan Jumlah Pajak			Rp  20.000.000,00</a:t>
            </a:r>
          </a:p>
          <a:p>
            <a:pPr algn="l">
              <a:lnSpc>
                <a:spcPct val="60000"/>
              </a:lnSpc>
              <a:spcBef>
                <a:spcPct val="50000"/>
              </a:spcBef>
            </a:pPr>
            <a:r>
              <a:rPr lang="en-US" altLang="en-US" sz="2000" u="none">
                <a:solidFill>
                  <a:srgbClr val="000099"/>
                </a:solidFill>
                <a:latin typeface="Tahoma" panose="020B0604030504040204" pitchFamily="34" charset="0"/>
              </a:rPr>
              <a:t>Besarnya sanksi administrasi (100%)	</a:t>
            </a:r>
            <a:r>
              <a:rPr lang="en-US" altLang="en-US" sz="2000">
                <a:solidFill>
                  <a:srgbClr val="000099"/>
                </a:solidFill>
                <a:latin typeface="Tahoma" panose="020B0604030504040204" pitchFamily="34" charset="0"/>
              </a:rPr>
              <a:t>Rp  20.000.000,00</a:t>
            </a:r>
          </a:p>
          <a:p>
            <a:pPr algn="l">
              <a:lnSpc>
                <a:spcPct val="60000"/>
              </a:lnSpc>
              <a:spcBef>
                <a:spcPct val="50000"/>
              </a:spcBef>
            </a:pPr>
            <a:r>
              <a:rPr lang="en-US" altLang="en-US" sz="2000" u="none">
                <a:solidFill>
                  <a:srgbClr val="000099"/>
                </a:solidFill>
                <a:latin typeface="Tahoma" panose="020B0604030504040204" pitchFamily="34" charset="0"/>
              </a:rPr>
              <a:t>Tambahan jumlah pajak yang </a:t>
            </a:r>
          </a:p>
          <a:p>
            <a:pPr algn="l">
              <a:lnSpc>
                <a:spcPct val="60000"/>
              </a:lnSpc>
              <a:spcBef>
                <a:spcPct val="50000"/>
              </a:spcBef>
            </a:pPr>
            <a:r>
              <a:rPr lang="en-US" altLang="en-US" sz="2000" u="none">
                <a:solidFill>
                  <a:srgbClr val="000099"/>
                </a:solidFill>
                <a:latin typeface="Tahoma" panose="020B0604030504040204" pitchFamily="34" charset="0"/>
              </a:rPr>
              <a:t>masih harus dibayar			Rp  40.000.000,00</a:t>
            </a:r>
          </a:p>
        </p:txBody>
      </p:sp>
      <p:sp>
        <p:nvSpPr>
          <p:cNvPr id="191498" name="AutoShape 10"/>
          <p:cNvSpPr>
            <a:spLocks noChangeArrowheads="1"/>
          </p:cNvSpPr>
          <p:nvPr/>
        </p:nvSpPr>
        <p:spPr bwMode="auto">
          <a:xfrm>
            <a:off x="152400" y="464820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1490"/>
                                        </p:tgtEl>
                                        <p:attrNameLst>
                                          <p:attrName>style.visibility</p:attrName>
                                        </p:attrNameLst>
                                      </p:cBhvr>
                                      <p:to>
                                        <p:strVal val="visible"/>
                                      </p:to>
                                    </p:set>
                                    <p:anim calcmode="lin" valueType="num">
                                      <p:cBhvr additive="base">
                                        <p:cTn id="7" dur="500" fill="hold"/>
                                        <p:tgtEl>
                                          <p:spTgt spid="191490"/>
                                        </p:tgtEl>
                                        <p:attrNameLst>
                                          <p:attrName>ppt_x</p:attrName>
                                        </p:attrNameLst>
                                      </p:cBhvr>
                                      <p:tavLst>
                                        <p:tav tm="0">
                                          <p:val>
                                            <p:strVal val="0-#ppt_w/2"/>
                                          </p:val>
                                        </p:tav>
                                        <p:tav tm="100000">
                                          <p:val>
                                            <p:strVal val="#ppt_x"/>
                                          </p:val>
                                        </p:tav>
                                      </p:tavLst>
                                    </p:anim>
                                    <p:anim calcmode="lin" valueType="num">
                                      <p:cBhvr additive="base">
                                        <p:cTn id="8" dur="500" fill="hold"/>
                                        <p:tgtEl>
                                          <p:spTgt spid="1914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1491"/>
                                        </p:tgtEl>
                                        <p:attrNameLst>
                                          <p:attrName>style.visibility</p:attrName>
                                        </p:attrNameLst>
                                      </p:cBhvr>
                                      <p:to>
                                        <p:strVal val="visible"/>
                                      </p:to>
                                    </p:set>
                                    <p:anim calcmode="lin" valueType="num">
                                      <p:cBhvr additive="base">
                                        <p:cTn id="13" dur="500" fill="hold"/>
                                        <p:tgtEl>
                                          <p:spTgt spid="191491"/>
                                        </p:tgtEl>
                                        <p:attrNameLst>
                                          <p:attrName>ppt_x</p:attrName>
                                        </p:attrNameLst>
                                      </p:cBhvr>
                                      <p:tavLst>
                                        <p:tav tm="0">
                                          <p:val>
                                            <p:strVal val="0-#ppt_w/2"/>
                                          </p:val>
                                        </p:tav>
                                        <p:tav tm="100000">
                                          <p:val>
                                            <p:strVal val="#ppt_x"/>
                                          </p:val>
                                        </p:tav>
                                      </p:tavLst>
                                    </p:anim>
                                    <p:anim calcmode="lin" valueType="num">
                                      <p:cBhvr additive="base">
                                        <p:cTn id="14" dur="500" fill="hold"/>
                                        <p:tgtEl>
                                          <p:spTgt spid="19149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1492"/>
                                        </p:tgtEl>
                                        <p:attrNameLst>
                                          <p:attrName>style.visibility</p:attrName>
                                        </p:attrNameLst>
                                      </p:cBhvr>
                                      <p:to>
                                        <p:strVal val="visible"/>
                                      </p:to>
                                    </p:set>
                                    <p:anim calcmode="lin" valueType="num">
                                      <p:cBhvr additive="base">
                                        <p:cTn id="19" dur="500" fill="hold"/>
                                        <p:tgtEl>
                                          <p:spTgt spid="191492"/>
                                        </p:tgtEl>
                                        <p:attrNameLst>
                                          <p:attrName>ppt_x</p:attrName>
                                        </p:attrNameLst>
                                      </p:cBhvr>
                                      <p:tavLst>
                                        <p:tav tm="0">
                                          <p:val>
                                            <p:strVal val="0-#ppt_w/2"/>
                                          </p:val>
                                        </p:tav>
                                        <p:tav tm="100000">
                                          <p:val>
                                            <p:strVal val="#ppt_x"/>
                                          </p:val>
                                        </p:tav>
                                      </p:tavLst>
                                    </p:anim>
                                    <p:anim calcmode="lin" valueType="num">
                                      <p:cBhvr additive="base">
                                        <p:cTn id="20" dur="500" fill="hold"/>
                                        <p:tgtEl>
                                          <p:spTgt spid="19149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1498"/>
                                        </p:tgtEl>
                                        <p:attrNameLst>
                                          <p:attrName>style.visibility</p:attrName>
                                        </p:attrNameLst>
                                      </p:cBhvr>
                                      <p:to>
                                        <p:strVal val="visible"/>
                                      </p:to>
                                    </p:set>
                                    <p:anim calcmode="lin" valueType="num">
                                      <p:cBhvr additive="base">
                                        <p:cTn id="25" dur="500" fill="hold"/>
                                        <p:tgtEl>
                                          <p:spTgt spid="191498"/>
                                        </p:tgtEl>
                                        <p:attrNameLst>
                                          <p:attrName>ppt_x</p:attrName>
                                        </p:attrNameLst>
                                      </p:cBhvr>
                                      <p:tavLst>
                                        <p:tav tm="0">
                                          <p:val>
                                            <p:strVal val="0-#ppt_w/2"/>
                                          </p:val>
                                        </p:tav>
                                        <p:tav tm="100000">
                                          <p:val>
                                            <p:strVal val="#ppt_x"/>
                                          </p:val>
                                        </p:tav>
                                      </p:tavLst>
                                    </p:anim>
                                    <p:anim calcmode="lin" valueType="num">
                                      <p:cBhvr additive="base">
                                        <p:cTn id="26" dur="500" fill="hold"/>
                                        <p:tgtEl>
                                          <p:spTgt spid="19149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1494"/>
                                        </p:tgtEl>
                                        <p:attrNameLst>
                                          <p:attrName>style.visibility</p:attrName>
                                        </p:attrNameLst>
                                      </p:cBhvr>
                                      <p:to>
                                        <p:strVal val="visible"/>
                                      </p:to>
                                    </p:set>
                                    <p:anim calcmode="lin" valueType="num">
                                      <p:cBhvr additive="base">
                                        <p:cTn id="31" dur="500" fill="hold"/>
                                        <p:tgtEl>
                                          <p:spTgt spid="191494"/>
                                        </p:tgtEl>
                                        <p:attrNameLst>
                                          <p:attrName>ppt_x</p:attrName>
                                        </p:attrNameLst>
                                      </p:cBhvr>
                                      <p:tavLst>
                                        <p:tav tm="0">
                                          <p:val>
                                            <p:strVal val="0-#ppt_w/2"/>
                                          </p:val>
                                        </p:tav>
                                        <p:tav tm="100000">
                                          <p:val>
                                            <p:strVal val="#ppt_x"/>
                                          </p:val>
                                        </p:tav>
                                      </p:tavLst>
                                    </p:anim>
                                    <p:anim calcmode="lin" valueType="num">
                                      <p:cBhvr additive="base">
                                        <p:cTn id="32" dur="500" fill="hold"/>
                                        <p:tgtEl>
                                          <p:spTgt spid="19149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91496"/>
                                        </p:tgtEl>
                                        <p:attrNameLst>
                                          <p:attrName>style.visibility</p:attrName>
                                        </p:attrNameLst>
                                      </p:cBhvr>
                                      <p:to>
                                        <p:strVal val="visible"/>
                                      </p:to>
                                    </p:set>
                                    <p:anim calcmode="lin" valueType="num">
                                      <p:cBhvr additive="base">
                                        <p:cTn id="37" dur="500" fill="hold"/>
                                        <p:tgtEl>
                                          <p:spTgt spid="191496"/>
                                        </p:tgtEl>
                                        <p:attrNameLst>
                                          <p:attrName>ppt_x</p:attrName>
                                        </p:attrNameLst>
                                      </p:cBhvr>
                                      <p:tavLst>
                                        <p:tav tm="0">
                                          <p:val>
                                            <p:strVal val="0-#ppt_w/2"/>
                                          </p:val>
                                        </p:tav>
                                        <p:tav tm="100000">
                                          <p:val>
                                            <p:strVal val="#ppt_x"/>
                                          </p:val>
                                        </p:tav>
                                      </p:tavLst>
                                    </p:anim>
                                    <p:anim calcmode="lin" valueType="num">
                                      <p:cBhvr additive="base">
                                        <p:cTn id="38" dur="500" fill="hold"/>
                                        <p:tgtEl>
                                          <p:spTgt spid="191496"/>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91497"/>
                                        </p:tgtEl>
                                        <p:attrNameLst>
                                          <p:attrName>style.visibility</p:attrName>
                                        </p:attrNameLst>
                                      </p:cBhvr>
                                      <p:to>
                                        <p:strVal val="visible"/>
                                      </p:to>
                                    </p:set>
                                    <p:anim calcmode="lin" valueType="num">
                                      <p:cBhvr additive="base">
                                        <p:cTn id="43" dur="500" fill="hold"/>
                                        <p:tgtEl>
                                          <p:spTgt spid="191497"/>
                                        </p:tgtEl>
                                        <p:attrNameLst>
                                          <p:attrName>ppt_x</p:attrName>
                                        </p:attrNameLst>
                                      </p:cBhvr>
                                      <p:tavLst>
                                        <p:tav tm="0">
                                          <p:val>
                                            <p:strVal val="0-#ppt_w/2"/>
                                          </p:val>
                                        </p:tav>
                                        <p:tav tm="100000">
                                          <p:val>
                                            <p:strVal val="#ppt_x"/>
                                          </p:val>
                                        </p:tav>
                                      </p:tavLst>
                                    </p:anim>
                                    <p:anim calcmode="lin" valueType="num">
                                      <p:cBhvr additive="base">
                                        <p:cTn id="44" dur="500" fill="hold"/>
                                        <p:tgtEl>
                                          <p:spTgt spid="1914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0" grpId="0" animBg="1" autoUpdateAnimBg="0"/>
      <p:bldP spid="191491" grpId="0" animBg="1" autoUpdateAnimBg="0"/>
      <p:bldP spid="191492" grpId="0" animBg="1" autoUpdateAnimBg="0"/>
      <p:bldP spid="191494" grpId="0" animBg="1" autoUpdateAnimBg="0"/>
      <p:bldP spid="191496" grpId="0" animBg="1"/>
      <p:bldP spid="191497" grpId="0" animBg="1" autoUpdateAnimBg="0"/>
      <p:bldP spid="191498" grpId="0" animBg="1"/>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381000" y="76200"/>
            <a:ext cx="6019800" cy="457200"/>
          </a:xfrm>
          <a:solidFill>
            <a:srgbClr val="FFFFCC"/>
          </a:solidFill>
          <a:ln w="28575">
            <a:solidFill>
              <a:srgbClr val="FF33CC"/>
            </a:solidFill>
            <a:miter lim="800000"/>
            <a:headEnd/>
            <a:tailEnd/>
          </a:ln>
        </p:spPr>
        <p:txBody>
          <a:bodyPr/>
          <a:lstStyle/>
          <a:p>
            <a:r>
              <a:rPr lang="en-US" altLang="en-US" sz="2800" b="1">
                <a:solidFill>
                  <a:schemeClr val="tx1"/>
                </a:solidFill>
                <a:latin typeface="Lucida Console" panose="020B0609040504020204" pitchFamily="49" charset="0"/>
              </a:rPr>
              <a:t>DALUWARSA PENERBITAN SKPKBT</a:t>
            </a:r>
          </a:p>
        </p:txBody>
      </p:sp>
      <p:sp>
        <p:nvSpPr>
          <p:cNvPr id="192516" name="Rectangle 4"/>
          <p:cNvSpPr>
            <a:spLocks noChangeArrowheads="1"/>
          </p:cNvSpPr>
          <p:nvPr/>
        </p:nvSpPr>
        <p:spPr bwMode="auto">
          <a:xfrm>
            <a:off x="6553200" y="76200"/>
            <a:ext cx="2362200" cy="5334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15 UU KUP</a:t>
            </a:r>
          </a:p>
        </p:txBody>
      </p:sp>
      <p:sp>
        <p:nvSpPr>
          <p:cNvPr id="192519" name="AutoShape 7"/>
          <p:cNvSpPr>
            <a:spLocks noChangeArrowheads="1"/>
          </p:cNvSpPr>
          <p:nvPr/>
        </p:nvSpPr>
        <p:spPr bwMode="auto">
          <a:xfrm>
            <a:off x="2882900" y="609600"/>
            <a:ext cx="536575" cy="3714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2520" name="Rectangle 8"/>
          <p:cNvSpPr>
            <a:spLocks noChangeArrowheads="1"/>
          </p:cNvSpPr>
          <p:nvPr/>
        </p:nvSpPr>
        <p:spPr bwMode="auto">
          <a:xfrm>
            <a:off x="201613" y="908050"/>
            <a:ext cx="8763000" cy="231457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Direktur Jenderal Pajak </a:t>
            </a:r>
            <a:r>
              <a:rPr lang="en-US" altLang="en-US" sz="2000" u="none">
                <a:solidFill>
                  <a:srgbClr val="990000"/>
                </a:solidFill>
                <a:latin typeface="Tahoma" panose="020B0604030504040204" pitchFamily="34" charset="0"/>
              </a:rPr>
              <a:t>dapat menerbitkan Surat Ketetapan Pajak Kurang Bayar Tambahan</a:t>
            </a:r>
            <a:r>
              <a:rPr lang="en-US" altLang="en-US" sz="2000" u="none">
                <a:latin typeface="Tahoma" panose="020B0604030504040204" pitchFamily="34" charset="0"/>
              </a:rPr>
              <a:t> </a:t>
            </a:r>
            <a:r>
              <a:rPr lang="en-US" altLang="en-US" b="1" u="none">
                <a:solidFill>
                  <a:srgbClr val="0033CC"/>
                </a:solidFill>
              </a:rPr>
              <a:t>dalam jangka waktu 5 (lima) tahun</a:t>
            </a:r>
            <a:r>
              <a:rPr lang="en-US" altLang="en-US" sz="2000" u="none">
                <a:latin typeface="Tahoma" panose="020B0604030504040204" pitchFamily="34" charset="0"/>
              </a:rPr>
              <a:t> setelah saat terutangnya pajak atau berakhirnya Masa Pajak, bagian Tahun Pajak, atau Tahun Pajak </a:t>
            </a:r>
            <a:r>
              <a:rPr lang="en-US" altLang="en-US" sz="2000" u="none">
                <a:solidFill>
                  <a:srgbClr val="0033CC"/>
                </a:solidFill>
                <a:latin typeface="Tahoma" panose="020B0604030504040204" pitchFamily="34" charset="0"/>
              </a:rPr>
              <a:t>apabila</a:t>
            </a:r>
            <a:r>
              <a:rPr lang="en-US" altLang="en-US" sz="2000" u="none">
                <a:latin typeface="Tahoma" panose="020B0604030504040204" pitchFamily="34" charset="0"/>
              </a:rPr>
              <a:t> </a:t>
            </a:r>
            <a:r>
              <a:rPr lang="en-US" altLang="en-US" sz="2000" u="none">
                <a:solidFill>
                  <a:srgbClr val="008000"/>
                </a:solidFill>
                <a:latin typeface="Tahoma" panose="020B0604030504040204" pitchFamily="34" charset="0"/>
              </a:rPr>
              <a:t>ditemukan data baru </a:t>
            </a:r>
            <a:r>
              <a:rPr lang="en-US" altLang="en-US" sz="2000" u="none">
                <a:solidFill>
                  <a:srgbClr val="0033CC"/>
                </a:solidFill>
                <a:latin typeface="Tahoma" panose="020B0604030504040204" pitchFamily="34" charset="0"/>
              </a:rPr>
              <a:t>yang mengakibatkan penambahan jumlah pajak yang terutang</a:t>
            </a:r>
            <a:r>
              <a:rPr lang="en-US" altLang="en-US" sz="2000" u="none">
                <a:latin typeface="Tahoma" panose="020B0604030504040204" pitchFamily="34" charset="0"/>
              </a:rPr>
              <a:t> </a:t>
            </a:r>
            <a:r>
              <a:rPr lang="fr-FR" altLang="en-US" sz="2000" u="none">
                <a:solidFill>
                  <a:srgbClr val="0033CC"/>
                </a:solidFill>
                <a:latin typeface="Tahoma" panose="020B0604030504040204" pitchFamily="34" charset="0"/>
              </a:rPr>
              <a:t>setelah dilakukan tindakan pemeriksaan dalam rangka penerbitan Surat Ketetapan Pajak Kurang Bayar Tambahan</a:t>
            </a:r>
            <a:r>
              <a:rPr lang="fr-FR" altLang="en-US" sz="2000" u="none">
                <a:latin typeface="Tahoma" panose="020B0604030504040204" pitchFamily="34" charset="0"/>
              </a:rPr>
              <a:t>.</a:t>
            </a:r>
            <a:endParaRPr lang="en-US" altLang="en-US" sz="2000" u="none">
              <a:latin typeface="Tahoma" panose="020B0604030504040204" pitchFamily="34" charset="0"/>
            </a:endParaRPr>
          </a:p>
        </p:txBody>
      </p:sp>
      <p:sp>
        <p:nvSpPr>
          <p:cNvPr id="192521" name="Rectangle 9"/>
          <p:cNvSpPr>
            <a:spLocks noChangeArrowheads="1"/>
          </p:cNvSpPr>
          <p:nvPr/>
        </p:nvSpPr>
        <p:spPr bwMode="auto">
          <a:xfrm>
            <a:off x="201613" y="3644900"/>
            <a:ext cx="8763000" cy="316547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u="none">
                <a:solidFill>
                  <a:srgbClr val="0033CC"/>
                </a:solidFill>
                <a:latin typeface="Tahoma" panose="020B0604030504040204" pitchFamily="34" charset="0"/>
              </a:rPr>
              <a:t>Apabila jangka waktu 5</a:t>
            </a:r>
            <a:r>
              <a:rPr lang="en-US" altLang="en-US" sz="2000" u="none">
                <a:latin typeface="Tahoma" panose="020B0604030504040204" pitchFamily="34" charset="0"/>
              </a:rPr>
              <a:t> (lima) tahun sebagaimana dimaksud pada ayat (1) </a:t>
            </a:r>
            <a:r>
              <a:rPr lang="en-US" altLang="en-US" u="none">
                <a:solidFill>
                  <a:srgbClr val="0033CC"/>
                </a:solidFill>
                <a:latin typeface="Tahoma" panose="020B0604030504040204" pitchFamily="34" charset="0"/>
              </a:rPr>
              <a:t>telah lewat</a:t>
            </a:r>
            <a:r>
              <a:rPr lang="en-US" altLang="en-US" sz="2000" u="none">
                <a:latin typeface="Tahoma" panose="020B0604030504040204" pitchFamily="34" charset="0"/>
              </a:rPr>
              <a:t>, </a:t>
            </a:r>
            <a:r>
              <a:rPr lang="en-US" altLang="en-US" u="none">
                <a:solidFill>
                  <a:srgbClr val="0033CC"/>
                </a:solidFill>
                <a:latin typeface="Tahoma" panose="020B0604030504040204" pitchFamily="34" charset="0"/>
              </a:rPr>
              <a:t>Surat Ketetapan Pajak Kurang Bayar Tambahan tetap dapat diterbitkan</a:t>
            </a:r>
            <a:r>
              <a:rPr lang="en-US" altLang="en-US" sz="2000" u="none">
                <a:latin typeface="Tahoma" panose="020B0604030504040204" pitchFamily="34" charset="0"/>
              </a:rPr>
              <a:t> ditambah sanksi administrasi berupa bunga sebesar 48% (empat puluh delapan persen) dari jumlah pajak yang tidak atau kurang dibayar, </a:t>
            </a:r>
            <a:r>
              <a:rPr lang="en-US" altLang="en-US" b="1" u="none">
                <a:solidFill>
                  <a:srgbClr val="CC0000"/>
                </a:solidFill>
                <a:latin typeface="Lucida Console" panose="020B0609040504020204" pitchFamily="49" charset="0"/>
              </a:rPr>
              <a:t>dalam hal Wajib Pajak</a:t>
            </a:r>
            <a:r>
              <a:rPr lang="en-US" altLang="en-US" sz="2000" u="none">
                <a:latin typeface="Tahoma" panose="020B0604030504040204" pitchFamily="34" charset="0"/>
              </a:rPr>
              <a:t> setelah jangka waktu 5 (lima) tahun tersebut </a:t>
            </a:r>
            <a:r>
              <a:rPr lang="en-US" altLang="en-US" b="1" u="none">
                <a:solidFill>
                  <a:srgbClr val="CC0000"/>
                </a:solidFill>
                <a:latin typeface="Lucida Console" panose="020B0609040504020204" pitchFamily="49" charset="0"/>
              </a:rPr>
              <a:t>dipidana</a:t>
            </a:r>
            <a:r>
              <a:rPr lang="en-US" altLang="en-US" sz="2000" u="none">
                <a:latin typeface="Tahoma" panose="020B0604030504040204" pitchFamily="34" charset="0"/>
              </a:rPr>
              <a:t> karena melakukan tindak pidana di bidang perpajakan atau tindak pidana lainnya </a:t>
            </a:r>
            <a:r>
              <a:rPr lang="fr-FR" altLang="en-US" sz="2000" u="none">
                <a:latin typeface="Tahoma" panose="020B0604030504040204" pitchFamily="34" charset="0"/>
              </a:rPr>
              <a:t>yang dapat menimbulkan kerugian pada pendapatan negara berdasarkan putusan pengadilan yang telah mempunyai kekuatan hukum tetap.</a:t>
            </a:r>
            <a:r>
              <a:rPr lang="en-US" altLang="en-US" sz="2000">
                <a:latin typeface="Tahoma" panose="020B0604030504040204" pitchFamily="34" charset="0"/>
              </a:rPr>
              <a:t> </a:t>
            </a:r>
          </a:p>
        </p:txBody>
      </p:sp>
      <p:sp>
        <p:nvSpPr>
          <p:cNvPr id="192523" name="AutoShape 11"/>
          <p:cNvSpPr>
            <a:spLocks noChangeArrowheads="1"/>
          </p:cNvSpPr>
          <p:nvPr/>
        </p:nvSpPr>
        <p:spPr bwMode="auto">
          <a:xfrm>
            <a:off x="323850" y="620713"/>
            <a:ext cx="1368425" cy="288925"/>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ayat 1</a:t>
            </a:r>
          </a:p>
        </p:txBody>
      </p:sp>
      <p:sp>
        <p:nvSpPr>
          <p:cNvPr id="192524" name="AutoShape 12"/>
          <p:cNvSpPr>
            <a:spLocks noChangeArrowheads="1"/>
          </p:cNvSpPr>
          <p:nvPr/>
        </p:nvSpPr>
        <p:spPr bwMode="auto">
          <a:xfrm>
            <a:off x="8428038" y="3213100"/>
            <a:ext cx="536575" cy="3714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2525" name="AutoShape 13"/>
          <p:cNvSpPr>
            <a:spLocks noChangeArrowheads="1"/>
          </p:cNvSpPr>
          <p:nvPr/>
        </p:nvSpPr>
        <p:spPr bwMode="auto">
          <a:xfrm>
            <a:off x="323850" y="3357563"/>
            <a:ext cx="1368425" cy="288925"/>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ayat 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2514"/>
                                        </p:tgtEl>
                                        <p:attrNameLst>
                                          <p:attrName>style.visibility</p:attrName>
                                        </p:attrNameLst>
                                      </p:cBhvr>
                                      <p:to>
                                        <p:strVal val="visible"/>
                                      </p:to>
                                    </p:set>
                                    <p:anim calcmode="lin" valueType="num">
                                      <p:cBhvr additive="base">
                                        <p:cTn id="7" dur="500" fill="hold"/>
                                        <p:tgtEl>
                                          <p:spTgt spid="192514"/>
                                        </p:tgtEl>
                                        <p:attrNameLst>
                                          <p:attrName>ppt_x</p:attrName>
                                        </p:attrNameLst>
                                      </p:cBhvr>
                                      <p:tavLst>
                                        <p:tav tm="0">
                                          <p:val>
                                            <p:strVal val="0-#ppt_w/2"/>
                                          </p:val>
                                        </p:tav>
                                        <p:tav tm="100000">
                                          <p:val>
                                            <p:strVal val="#ppt_x"/>
                                          </p:val>
                                        </p:tav>
                                      </p:tavLst>
                                    </p:anim>
                                    <p:anim calcmode="lin" valueType="num">
                                      <p:cBhvr additive="base">
                                        <p:cTn id="8" dur="500" fill="hold"/>
                                        <p:tgtEl>
                                          <p:spTgt spid="1925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2516"/>
                                        </p:tgtEl>
                                        <p:attrNameLst>
                                          <p:attrName>style.visibility</p:attrName>
                                        </p:attrNameLst>
                                      </p:cBhvr>
                                      <p:to>
                                        <p:strVal val="visible"/>
                                      </p:to>
                                    </p:set>
                                    <p:anim calcmode="lin" valueType="num">
                                      <p:cBhvr additive="base">
                                        <p:cTn id="13" dur="500" fill="hold"/>
                                        <p:tgtEl>
                                          <p:spTgt spid="192516"/>
                                        </p:tgtEl>
                                        <p:attrNameLst>
                                          <p:attrName>ppt_x</p:attrName>
                                        </p:attrNameLst>
                                      </p:cBhvr>
                                      <p:tavLst>
                                        <p:tav tm="0">
                                          <p:val>
                                            <p:strVal val="0-#ppt_w/2"/>
                                          </p:val>
                                        </p:tav>
                                        <p:tav tm="100000">
                                          <p:val>
                                            <p:strVal val="#ppt_x"/>
                                          </p:val>
                                        </p:tav>
                                      </p:tavLst>
                                    </p:anim>
                                    <p:anim calcmode="lin" valueType="num">
                                      <p:cBhvr additive="base">
                                        <p:cTn id="14" dur="500" fill="hold"/>
                                        <p:tgtEl>
                                          <p:spTgt spid="19251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2519"/>
                                        </p:tgtEl>
                                        <p:attrNameLst>
                                          <p:attrName>style.visibility</p:attrName>
                                        </p:attrNameLst>
                                      </p:cBhvr>
                                      <p:to>
                                        <p:strVal val="visible"/>
                                      </p:to>
                                    </p:set>
                                    <p:anim calcmode="lin" valueType="num">
                                      <p:cBhvr additive="base">
                                        <p:cTn id="19" dur="500" fill="hold"/>
                                        <p:tgtEl>
                                          <p:spTgt spid="192519"/>
                                        </p:tgtEl>
                                        <p:attrNameLst>
                                          <p:attrName>ppt_x</p:attrName>
                                        </p:attrNameLst>
                                      </p:cBhvr>
                                      <p:tavLst>
                                        <p:tav tm="0">
                                          <p:val>
                                            <p:strVal val="0-#ppt_w/2"/>
                                          </p:val>
                                        </p:tav>
                                        <p:tav tm="100000">
                                          <p:val>
                                            <p:strVal val="#ppt_x"/>
                                          </p:val>
                                        </p:tav>
                                      </p:tavLst>
                                    </p:anim>
                                    <p:anim calcmode="lin" valueType="num">
                                      <p:cBhvr additive="base">
                                        <p:cTn id="20" dur="500" fill="hold"/>
                                        <p:tgtEl>
                                          <p:spTgt spid="19251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2520"/>
                                        </p:tgtEl>
                                        <p:attrNameLst>
                                          <p:attrName>style.visibility</p:attrName>
                                        </p:attrNameLst>
                                      </p:cBhvr>
                                      <p:to>
                                        <p:strVal val="visible"/>
                                      </p:to>
                                    </p:set>
                                    <p:anim calcmode="lin" valueType="num">
                                      <p:cBhvr additive="base">
                                        <p:cTn id="25" dur="500" fill="hold"/>
                                        <p:tgtEl>
                                          <p:spTgt spid="192520"/>
                                        </p:tgtEl>
                                        <p:attrNameLst>
                                          <p:attrName>ppt_x</p:attrName>
                                        </p:attrNameLst>
                                      </p:cBhvr>
                                      <p:tavLst>
                                        <p:tav tm="0">
                                          <p:val>
                                            <p:strVal val="0-#ppt_w/2"/>
                                          </p:val>
                                        </p:tav>
                                        <p:tav tm="100000">
                                          <p:val>
                                            <p:strVal val="#ppt_x"/>
                                          </p:val>
                                        </p:tav>
                                      </p:tavLst>
                                    </p:anim>
                                    <p:anim calcmode="lin" valueType="num">
                                      <p:cBhvr additive="base">
                                        <p:cTn id="26" dur="500" fill="hold"/>
                                        <p:tgtEl>
                                          <p:spTgt spid="19252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2521"/>
                                        </p:tgtEl>
                                        <p:attrNameLst>
                                          <p:attrName>style.visibility</p:attrName>
                                        </p:attrNameLst>
                                      </p:cBhvr>
                                      <p:to>
                                        <p:strVal val="visible"/>
                                      </p:to>
                                    </p:set>
                                    <p:anim calcmode="lin" valueType="num">
                                      <p:cBhvr additive="base">
                                        <p:cTn id="31" dur="500" fill="hold"/>
                                        <p:tgtEl>
                                          <p:spTgt spid="192521"/>
                                        </p:tgtEl>
                                        <p:attrNameLst>
                                          <p:attrName>ppt_x</p:attrName>
                                        </p:attrNameLst>
                                      </p:cBhvr>
                                      <p:tavLst>
                                        <p:tav tm="0">
                                          <p:val>
                                            <p:strVal val="0-#ppt_w/2"/>
                                          </p:val>
                                        </p:tav>
                                        <p:tav tm="100000">
                                          <p:val>
                                            <p:strVal val="#ppt_x"/>
                                          </p:val>
                                        </p:tav>
                                      </p:tavLst>
                                    </p:anim>
                                    <p:anim calcmode="lin" valueType="num">
                                      <p:cBhvr additive="base">
                                        <p:cTn id="32" dur="500" fill="hold"/>
                                        <p:tgtEl>
                                          <p:spTgt spid="192521"/>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92524"/>
                                        </p:tgtEl>
                                        <p:attrNameLst>
                                          <p:attrName>style.visibility</p:attrName>
                                        </p:attrNameLst>
                                      </p:cBhvr>
                                      <p:to>
                                        <p:strVal val="visible"/>
                                      </p:to>
                                    </p:set>
                                    <p:anim calcmode="lin" valueType="num">
                                      <p:cBhvr additive="base">
                                        <p:cTn id="37" dur="500" fill="hold"/>
                                        <p:tgtEl>
                                          <p:spTgt spid="192524"/>
                                        </p:tgtEl>
                                        <p:attrNameLst>
                                          <p:attrName>ppt_x</p:attrName>
                                        </p:attrNameLst>
                                      </p:cBhvr>
                                      <p:tavLst>
                                        <p:tav tm="0">
                                          <p:val>
                                            <p:strVal val="0-#ppt_w/2"/>
                                          </p:val>
                                        </p:tav>
                                        <p:tav tm="100000">
                                          <p:val>
                                            <p:strVal val="#ppt_x"/>
                                          </p:val>
                                        </p:tav>
                                      </p:tavLst>
                                    </p:anim>
                                    <p:anim calcmode="lin" valueType="num">
                                      <p:cBhvr additive="base">
                                        <p:cTn id="38" dur="500" fill="hold"/>
                                        <p:tgtEl>
                                          <p:spTgt spid="1925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4" grpId="0" animBg="1" autoUpdateAnimBg="0"/>
      <p:bldP spid="192516" grpId="0" animBg="1" autoUpdateAnimBg="0"/>
      <p:bldP spid="192519" grpId="0" animBg="1"/>
      <p:bldP spid="192520" grpId="0" animBg="1" autoUpdateAnimBg="0"/>
      <p:bldP spid="192521" grpId="0" animBg="1" autoUpdateAnimBg="0"/>
      <p:bldP spid="192524"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Line 2"/>
          <p:cNvSpPr>
            <a:spLocks noChangeShapeType="1"/>
          </p:cNvSpPr>
          <p:nvPr/>
        </p:nvSpPr>
        <p:spPr bwMode="auto">
          <a:xfrm>
            <a:off x="900113" y="1196975"/>
            <a:ext cx="7488237" cy="0"/>
          </a:xfrm>
          <a:prstGeom prst="line">
            <a:avLst/>
          </a:prstGeom>
          <a:noFill/>
          <a:ln w="571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4611" name="AutoShape 3"/>
          <p:cNvSpPr>
            <a:spLocks noChangeArrowheads="1"/>
          </p:cNvSpPr>
          <p:nvPr/>
        </p:nvSpPr>
        <p:spPr bwMode="auto">
          <a:xfrm>
            <a:off x="971550" y="1052513"/>
            <a:ext cx="287338" cy="360362"/>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endParaRPr lang="en-US" altLang="en-US"/>
          </a:p>
        </p:txBody>
      </p:sp>
      <p:sp>
        <p:nvSpPr>
          <p:cNvPr id="324612" name="Rectangle 4"/>
          <p:cNvSpPr>
            <a:spLocks noChangeArrowheads="1"/>
          </p:cNvSpPr>
          <p:nvPr/>
        </p:nvSpPr>
        <p:spPr bwMode="auto">
          <a:xfrm>
            <a:off x="539750" y="1484313"/>
            <a:ext cx="1079500" cy="7112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31/12/2008</a:t>
            </a:r>
          </a:p>
        </p:txBody>
      </p:sp>
      <p:sp>
        <p:nvSpPr>
          <p:cNvPr id="324613" name="AutoShape 5"/>
          <p:cNvSpPr>
            <a:spLocks noChangeArrowheads="1"/>
          </p:cNvSpPr>
          <p:nvPr/>
        </p:nvSpPr>
        <p:spPr bwMode="auto">
          <a:xfrm>
            <a:off x="900113" y="2133600"/>
            <a:ext cx="431800"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4614" name="Rectangle 6"/>
          <p:cNvSpPr>
            <a:spLocks noChangeArrowheads="1"/>
          </p:cNvSpPr>
          <p:nvPr/>
        </p:nvSpPr>
        <p:spPr bwMode="auto">
          <a:xfrm>
            <a:off x="323850" y="2636838"/>
            <a:ext cx="1655763" cy="22352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Saat terutang PPh badan tahun pajak 2008 dengan tahun takwim</a:t>
            </a:r>
          </a:p>
        </p:txBody>
      </p:sp>
      <p:sp>
        <p:nvSpPr>
          <p:cNvPr id="324615" name="AutoShape 7"/>
          <p:cNvSpPr>
            <a:spLocks noChangeArrowheads="1"/>
          </p:cNvSpPr>
          <p:nvPr/>
        </p:nvSpPr>
        <p:spPr bwMode="auto">
          <a:xfrm>
            <a:off x="2484438" y="1052513"/>
            <a:ext cx="287337" cy="360362"/>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33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4616" name="Rectangle 8"/>
          <p:cNvSpPr>
            <a:spLocks noChangeArrowheads="1"/>
          </p:cNvSpPr>
          <p:nvPr/>
        </p:nvSpPr>
        <p:spPr bwMode="auto">
          <a:xfrm>
            <a:off x="2195513" y="1484313"/>
            <a:ext cx="863600" cy="730250"/>
          </a:xfrm>
          <a:prstGeom prst="rect">
            <a:avLst/>
          </a:prstGeom>
          <a:solidFill>
            <a:schemeClr val="hlink"/>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1/1/2009</a:t>
            </a:r>
          </a:p>
        </p:txBody>
      </p:sp>
      <p:sp>
        <p:nvSpPr>
          <p:cNvPr id="324617" name="AutoShape 9"/>
          <p:cNvSpPr>
            <a:spLocks noChangeArrowheads="1"/>
          </p:cNvSpPr>
          <p:nvPr/>
        </p:nvSpPr>
        <p:spPr bwMode="auto">
          <a:xfrm>
            <a:off x="5651500" y="1052513"/>
            <a:ext cx="287338" cy="360362"/>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33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4618" name="Rectangle 10"/>
          <p:cNvSpPr>
            <a:spLocks noChangeArrowheads="1"/>
          </p:cNvSpPr>
          <p:nvPr/>
        </p:nvSpPr>
        <p:spPr bwMode="auto">
          <a:xfrm>
            <a:off x="5292725" y="1484313"/>
            <a:ext cx="1008063" cy="730250"/>
          </a:xfrm>
          <a:prstGeom prst="rect">
            <a:avLst/>
          </a:prstGeom>
          <a:solidFill>
            <a:schemeClr val="hlink"/>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31/12/2013</a:t>
            </a:r>
          </a:p>
        </p:txBody>
      </p:sp>
      <p:sp>
        <p:nvSpPr>
          <p:cNvPr id="324619" name="AutoShape 11"/>
          <p:cNvSpPr>
            <a:spLocks/>
          </p:cNvSpPr>
          <p:nvPr/>
        </p:nvSpPr>
        <p:spPr bwMode="auto">
          <a:xfrm rot="5400000">
            <a:off x="4103687" y="1160463"/>
            <a:ext cx="360363" cy="2592388"/>
          </a:xfrm>
          <a:prstGeom prst="rightBrace">
            <a:avLst>
              <a:gd name="adj1" fmla="val 59949"/>
              <a:gd name="adj2" fmla="val 50000"/>
            </a:avLst>
          </a:prstGeom>
          <a:noFill/>
          <a:ln w="38100">
            <a:solidFill>
              <a:srgbClr val="00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4620" name="Rectangle 12"/>
          <p:cNvSpPr>
            <a:spLocks noChangeArrowheads="1"/>
          </p:cNvSpPr>
          <p:nvPr/>
        </p:nvSpPr>
        <p:spPr bwMode="auto">
          <a:xfrm>
            <a:off x="2413000" y="3306763"/>
            <a:ext cx="3671888" cy="2254250"/>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solidFill>
                  <a:srgbClr val="990000"/>
                </a:solidFill>
                <a:latin typeface="Tahoma" panose="020B0604030504040204" pitchFamily="34" charset="0"/>
              </a:rPr>
              <a:t>jangka waktu </a:t>
            </a:r>
            <a:r>
              <a:rPr lang="en-US" altLang="en-US" sz="2000" u="none">
                <a:latin typeface="Tahoma" panose="020B0604030504040204" pitchFamily="34" charset="0"/>
              </a:rPr>
              <a:t>5 (lima) tahun</a:t>
            </a:r>
            <a:r>
              <a:rPr lang="en-US" altLang="en-US" sz="2000" u="none">
                <a:solidFill>
                  <a:srgbClr val="990000"/>
                </a:solidFill>
                <a:latin typeface="Tahoma" panose="020B0604030504040204" pitchFamily="34" charset="0"/>
              </a:rPr>
              <a:t> Dirjen Pajak dapat menerbitkan SKPKBT setelah dilakukan pemeriksaan apabila atas PPh badan tahun pajak 2008 yang sudah diterbitkan skp ditemukan data baru </a:t>
            </a:r>
          </a:p>
        </p:txBody>
      </p:sp>
      <p:sp>
        <p:nvSpPr>
          <p:cNvPr id="324621" name="AutoShape 13"/>
          <p:cNvSpPr>
            <a:spLocks noChangeArrowheads="1"/>
          </p:cNvSpPr>
          <p:nvPr/>
        </p:nvSpPr>
        <p:spPr bwMode="auto">
          <a:xfrm>
            <a:off x="3924300" y="2708275"/>
            <a:ext cx="647700" cy="5048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4622" name="AutoShape 14"/>
          <p:cNvSpPr>
            <a:spLocks noChangeArrowheads="1"/>
          </p:cNvSpPr>
          <p:nvPr/>
        </p:nvSpPr>
        <p:spPr bwMode="auto">
          <a:xfrm>
            <a:off x="6804025" y="1052513"/>
            <a:ext cx="287338" cy="360362"/>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4623" name="Rectangle 15"/>
          <p:cNvSpPr>
            <a:spLocks noChangeArrowheads="1"/>
          </p:cNvSpPr>
          <p:nvPr/>
        </p:nvSpPr>
        <p:spPr bwMode="auto">
          <a:xfrm>
            <a:off x="6588125" y="1484313"/>
            <a:ext cx="935038" cy="7112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1/1/2014</a:t>
            </a:r>
          </a:p>
        </p:txBody>
      </p:sp>
      <p:sp>
        <p:nvSpPr>
          <p:cNvPr id="324624" name="AutoShape 16"/>
          <p:cNvSpPr>
            <a:spLocks noChangeArrowheads="1"/>
          </p:cNvSpPr>
          <p:nvPr/>
        </p:nvSpPr>
        <p:spPr bwMode="auto">
          <a:xfrm>
            <a:off x="7596188" y="1700213"/>
            <a:ext cx="1081087" cy="360362"/>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4625" name="AutoShape 17"/>
          <p:cNvSpPr>
            <a:spLocks/>
          </p:cNvSpPr>
          <p:nvPr/>
        </p:nvSpPr>
        <p:spPr bwMode="auto">
          <a:xfrm rot="5400000">
            <a:off x="7560469" y="1664494"/>
            <a:ext cx="360363" cy="1584325"/>
          </a:xfrm>
          <a:prstGeom prst="rightBrace">
            <a:avLst>
              <a:gd name="adj1" fmla="val 36637"/>
              <a:gd name="adj2" fmla="val 50000"/>
            </a:avLst>
          </a:prstGeom>
          <a:noFill/>
          <a:ln w="38100">
            <a:solidFill>
              <a:srgbClr val="00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4626" name="AutoShape 18"/>
          <p:cNvSpPr>
            <a:spLocks noChangeArrowheads="1"/>
          </p:cNvSpPr>
          <p:nvPr/>
        </p:nvSpPr>
        <p:spPr bwMode="auto">
          <a:xfrm>
            <a:off x="7524750" y="2709863"/>
            <a:ext cx="431800"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4627" name="Rectangle 19"/>
          <p:cNvSpPr>
            <a:spLocks noChangeArrowheads="1"/>
          </p:cNvSpPr>
          <p:nvPr/>
        </p:nvSpPr>
        <p:spPr bwMode="auto">
          <a:xfrm>
            <a:off x="6372225" y="3141663"/>
            <a:ext cx="2519363" cy="22352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solidFill>
                  <a:srgbClr val="990000"/>
                </a:solidFill>
                <a:latin typeface="Arial Narrow" panose="020B0606020202030204" pitchFamily="34" charset="0"/>
              </a:rPr>
              <a:t>SKPKBT tetap dapat diterbitkan apabila WP melakukan tindak pidana yang menimbulkan kerugian negara berdasarkan putusan hakim</a:t>
            </a:r>
          </a:p>
        </p:txBody>
      </p:sp>
      <p:sp>
        <p:nvSpPr>
          <p:cNvPr id="324628" name="Rectangle 20"/>
          <p:cNvSpPr>
            <a:spLocks noChangeArrowheads="1"/>
          </p:cNvSpPr>
          <p:nvPr/>
        </p:nvSpPr>
        <p:spPr bwMode="auto">
          <a:xfrm>
            <a:off x="6877050" y="5373688"/>
            <a:ext cx="1655763" cy="10160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dengan sanksi adm. bunga 48%</a:t>
            </a:r>
          </a:p>
        </p:txBody>
      </p:sp>
      <p:sp>
        <p:nvSpPr>
          <p:cNvPr id="324629" name="Rectangle 21"/>
          <p:cNvSpPr>
            <a:spLocks noChangeArrowheads="1"/>
          </p:cNvSpPr>
          <p:nvPr/>
        </p:nvSpPr>
        <p:spPr bwMode="auto">
          <a:xfrm>
            <a:off x="323850" y="144463"/>
            <a:ext cx="1511300" cy="40481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u="none"/>
              <a:t>contoh</a:t>
            </a: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762000" y="152400"/>
            <a:ext cx="7696200" cy="762000"/>
          </a:xfrm>
          <a:ln w="28575">
            <a:solidFill>
              <a:srgbClr val="FF33CC"/>
            </a:solidFill>
            <a:miter lim="800000"/>
            <a:headEnd/>
            <a:tailEnd/>
          </a:ln>
        </p:spPr>
        <p:txBody>
          <a:bodyPr/>
          <a:lstStyle/>
          <a:p>
            <a:r>
              <a:rPr lang="en-US" altLang="en-US" sz="2400" b="1">
                <a:solidFill>
                  <a:srgbClr val="000099"/>
                </a:solidFill>
                <a:latin typeface="Verdana" panose="020B0604030504040204" pitchFamily="34" charset="0"/>
              </a:rPr>
              <a:t>SURAT KETETAPAN PAJAK LEBIH BAYAR (SKPLB)</a:t>
            </a:r>
          </a:p>
        </p:txBody>
      </p:sp>
      <p:sp>
        <p:nvSpPr>
          <p:cNvPr id="193540" name="AutoShape 4"/>
          <p:cNvSpPr>
            <a:spLocks noChangeArrowheads="1"/>
          </p:cNvSpPr>
          <p:nvPr/>
        </p:nvSpPr>
        <p:spPr bwMode="auto">
          <a:xfrm>
            <a:off x="4191000" y="1066800"/>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3542" name="Rectangle 6"/>
          <p:cNvSpPr>
            <a:spLocks noChangeArrowheads="1"/>
          </p:cNvSpPr>
          <p:nvPr/>
        </p:nvSpPr>
        <p:spPr bwMode="auto">
          <a:xfrm>
            <a:off x="152400" y="4672013"/>
            <a:ext cx="8763000" cy="13493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u="none">
                <a:solidFill>
                  <a:srgbClr val="000099"/>
                </a:solidFill>
                <a:latin typeface="Tahoma" panose="020B0604030504040204" pitchFamily="34" charset="0"/>
              </a:rPr>
              <a:t>PAJAK YANG TERUTANG				Rp10.000.000,00</a:t>
            </a:r>
          </a:p>
          <a:p>
            <a:pPr algn="l">
              <a:spcBef>
                <a:spcPct val="50000"/>
              </a:spcBef>
            </a:pPr>
            <a:r>
              <a:rPr lang="en-US" altLang="en-US" sz="2000" u="none">
                <a:solidFill>
                  <a:srgbClr val="000099"/>
                </a:solidFill>
                <a:latin typeface="Tahoma" panose="020B0604030504040204" pitchFamily="34" charset="0"/>
              </a:rPr>
              <a:t>JUMLAH KREDIT PAJAK					</a:t>
            </a:r>
            <a:r>
              <a:rPr lang="en-US" altLang="en-US" sz="2000">
                <a:solidFill>
                  <a:srgbClr val="000099"/>
                </a:solidFill>
                <a:latin typeface="Tahoma" panose="020B0604030504040204" pitchFamily="34" charset="0"/>
              </a:rPr>
              <a:t>Rp16.000.000,00</a:t>
            </a:r>
          </a:p>
          <a:p>
            <a:pPr algn="l">
              <a:spcBef>
                <a:spcPct val="50000"/>
              </a:spcBef>
            </a:pPr>
            <a:r>
              <a:rPr lang="en-US" altLang="en-US" sz="2000" b="1" u="none">
                <a:solidFill>
                  <a:srgbClr val="000099"/>
                </a:solidFill>
                <a:latin typeface="Tahoma" panose="020B0604030504040204" pitchFamily="34" charset="0"/>
              </a:rPr>
              <a:t>JUMLAH KELEBIHAN PEMBAYARAN PAJAK		Rp6.000.000,00</a:t>
            </a:r>
          </a:p>
        </p:txBody>
      </p:sp>
      <p:sp>
        <p:nvSpPr>
          <p:cNvPr id="193543" name="Rectangle 7"/>
          <p:cNvSpPr>
            <a:spLocks noChangeArrowheads="1"/>
          </p:cNvSpPr>
          <p:nvPr/>
        </p:nvSpPr>
        <p:spPr bwMode="auto">
          <a:xfrm>
            <a:off x="381000" y="1524000"/>
            <a:ext cx="8534400" cy="2503488"/>
          </a:xfrm>
          <a:prstGeom prst="rect">
            <a:avLst/>
          </a:prstGeom>
          <a:noFill/>
          <a:ln w="38100">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u="none">
                <a:latin typeface="Lucida Console" panose="020B0609040504020204" pitchFamily="49" charset="0"/>
              </a:rPr>
              <a:t>Surat Ketetapan Pajak Lebih Bayar adalah surat ketetapan pajak yang menentukan jumlah kelebihan pembayaran pajak karena jumlah kredit pajak lebih besar daripada pajak yang terutang atau seharusnya tidak terutang.</a:t>
            </a:r>
          </a:p>
          <a:p>
            <a:pPr>
              <a:spcBef>
                <a:spcPct val="50000"/>
              </a:spcBef>
            </a:pPr>
            <a:r>
              <a:rPr lang="en-US" altLang="en-US" u="none">
                <a:latin typeface="Lucida Console" panose="020B0609040504020204" pitchFamily="49" charset="0"/>
              </a:rPr>
              <a:t>(Pasal 1 angka 19 UU KUP)</a:t>
            </a:r>
          </a:p>
        </p:txBody>
      </p:sp>
      <p:sp>
        <p:nvSpPr>
          <p:cNvPr id="193544" name="AutoShape 8"/>
          <p:cNvSpPr>
            <a:spLocks noChangeArrowheads="1"/>
          </p:cNvSpPr>
          <p:nvPr/>
        </p:nvSpPr>
        <p:spPr bwMode="auto">
          <a:xfrm>
            <a:off x="4191000" y="4124325"/>
            <a:ext cx="6858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3538"/>
                                        </p:tgtEl>
                                        <p:attrNameLst>
                                          <p:attrName>style.visibility</p:attrName>
                                        </p:attrNameLst>
                                      </p:cBhvr>
                                      <p:to>
                                        <p:strVal val="visible"/>
                                      </p:to>
                                    </p:set>
                                    <p:anim calcmode="lin" valueType="num">
                                      <p:cBhvr additive="base">
                                        <p:cTn id="7" dur="500" fill="hold"/>
                                        <p:tgtEl>
                                          <p:spTgt spid="193538"/>
                                        </p:tgtEl>
                                        <p:attrNameLst>
                                          <p:attrName>ppt_x</p:attrName>
                                        </p:attrNameLst>
                                      </p:cBhvr>
                                      <p:tavLst>
                                        <p:tav tm="0">
                                          <p:val>
                                            <p:strVal val="0-#ppt_w/2"/>
                                          </p:val>
                                        </p:tav>
                                        <p:tav tm="100000">
                                          <p:val>
                                            <p:strVal val="#ppt_x"/>
                                          </p:val>
                                        </p:tav>
                                      </p:tavLst>
                                    </p:anim>
                                    <p:anim calcmode="lin" valueType="num">
                                      <p:cBhvr additive="base">
                                        <p:cTn id="8" dur="500" fill="hold"/>
                                        <p:tgtEl>
                                          <p:spTgt spid="1935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3540"/>
                                        </p:tgtEl>
                                        <p:attrNameLst>
                                          <p:attrName>style.visibility</p:attrName>
                                        </p:attrNameLst>
                                      </p:cBhvr>
                                      <p:to>
                                        <p:strVal val="visible"/>
                                      </p:to>
                                    </p:set>
                                    <p:anim calcmode="lin" valueType="num">
                                      <p:cBhvr additive="base">
                                        <p:cTn id="13" dur="500" fill="hold"/>
                                        <p:tgtEl>
                                          <p:spTgt spid="193540"/>
                                        </p:tgtEl>
                                        <p:attrNameLst>
                                          <p:attrName>ppt_x</p:attrName>
                                        </p:attrNameLst>
                                      </p:cBhvr>
                                      <p:tavLst>
                                        <p:tav tm="0">
                                          <p:val>
                                            <p:strVal val="0-#ppt_w/2"/>
                                          </p:val>
                                        </p:tav>
                                        <p:tav tm="100000">
                                          <p:val>
                                            <p:strVal val="#ppt_x"/>
                                          </p:val>
                                        </p:tav>
                                      </p:tavLst>
                                    </p:anim>
                                    <p:anim calcmode="lin" valueType="num">
                                      <p:cBhvr additive="base">
                                        <p:cTn id="14" dur="500" fill="hold"/>
                                        <p:tgtEl>
                                          <p:spTgt spid="19354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3543"/>
                                        </p:tgtEl>
                                        <p:attrNameLst>
                                          <p:attrName>style.visibility</p:attrName>
                                        </p:attrNameLst>
                                      </p:cBhvr>
                                      <p:to>
                                        <p:strVal val="visible"/>
                                      </p:to>
                                    </p:set>
                                    <p:anim calcmode="lin" valueType="num">
                                      <p:cBhvr additive="base">
                                        <p:cTn id="19" dur="500" fill="hold"/>
                                        <p:tgtEl>
                                          <p:spTgt spid="193543"/>
                                        </p:tgtEl>
                                        <p:attrNameLst>
                                          <p:attrName>ppt_x</p:attrName>
                                        </p:attrNameLst>
                                      </p:cBhvr>
                                      <p:tavLst>
                                        <p:tav tm="0">
                                          <p:val>
                                            <p:strVal val="0-#ppt_w/2"/>
                                          </p:val>
                                        </p:tav>
                                        <p:tav tm="100000">
                                          <p:val>
                                            <p:strVal val="#ppt_x"/>
                                          </p:val>
                                        </p:tav>
                                      </p:tavLst>
                                    </p:anim>
                                    <p:anim calcmode="lin" valueType="num">
                                      <p:cBhvr additive="base">
                                        <p:cTn id="20" dur="500" fill="hold"/>
                                        <p:tgtEl>
                                          <p:spTgt spid="19354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3544"/>
                                        </p:tgtEl>
                                        <p:attrNameLst>
                                          <p:attrName>style.visibility</p:attrName>
                                        </p:attrNameLst>
                                      </p:cBhvr>
                                      <p:to>
                                        <p:strVal val="visible"/>
                                      </p:to>
                                    </p:set>
                                    <p:anim calcmode="lin" valueType="num">
                                      <p:cBhvr additive="base">
                                        <p:cTn id="25" dur="500" fill="hold"/>
                                        <p:tgtEl>
                                          <p:spTgt spid="193544"/>
                                        </p:tgtEl>
                                        <p:attrNameLst>
                                          <p:attrName>ppt_x</p:attrName>
                                        </p:attrNameLst>
                                      </p:cBhvr>
                                      <p:tavLst>
                                        <p:tav tm="0">
                                          <p:val>
                                            <p:strVal val="0-#ppt_w/2"/>
                                          </p:val>
                                        </p:tav>
                                        <p:tav tm="100000">
                                          <p:val>
                                            <p:strVal val="#ppt_x"/>
                                          </p:val>
                                        </p:tav>
                                      </p:tavLst>
                                    </p:anim>
                                    <p:anim calcmode="lin" valueType="num">
                                      <p:cBhvr additive="base">
                                        <p:cTn id="26" dur="500" fill="hold"/>
                                        <p:tgtEl>
                                          <p:spTgt spid="19354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3542"/>
                                        </p:tgtEl>
                                        <p:attrNameLst>
                                          <p:attrName>style.visibility</p:attrName>
                                        </p:attrNameLst>
                                      </p:cBhvr>
                                      <p:to>
                                        <p:strVal val="visible"/>
                                      </p:to>
                                    </p:set>
                                    <p:anim calcmode="lin" valueType="num">
                                      <p:cBhvr additive="base">
                                        <p:cTn id="31" dur="500" fill="hold"/>
                                        <p:tgtEl>
                                          <p:spTgt spid="193542"/>
                                        </p:tgtEl>
                                        <p:attrNameLst>
                                          <p:attrName>ppt_x</p:attrName>
                                        </p:attrNameLst>
                                      </p:cBhvr>
                                      <p:tavLst>
                                        <p:tav tm="0">
                                          <p:val>
                                            <p:strVal val="0-#ppt_w/2"/>
                                          </p:val>
                                        </p:tav>
                                        <p:tav tm="100000">
                                          <p:val>
                                            <p:strVal val="#ppt_x"/>
                                          </p:val>
                                        </p:tav>
                                      </p:tavLst>
                                    </p:anim>
                                    <p:anim calcmode="lin" valueType="num">
                                      <p:cBhvr additive="base">
                                        <p:cTn id="32" dur="500" fill="hold"/>
                                        <p:tgtEl>
                                          <p:spTgt spid="1935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8" grpId="0" animBg="1" autoUpdateAnimBg="0"/>
      <p:bldP spid="193540" grpId="0" animBg="1"/>
      <p:bldP spid="193542" grpId="0" animBg="1" autoUpdateAnimBg="0"/>
      <p:bldP spid="193543" grpId="0" animBg="1" autoUpdateAnimBg="0"/>
      <p:bldP spid="193544" grpId="0" animBg="1"/>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1600200" y="76200"/>
            <a:ext cx="4724400" cy="45720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SKPLB</a:t>
            </a:r>
          </a:p>
        </p:txBody>
      </p:sp>
      <p:sp>
        <p:nvSpPr>
          <p:cNvPr id="194569" name="Rectangle 9"/>
          <p:cNvSpPr>
            <a:spLocks noChangeArrowheads="1"/>
          </p:cNvSpPr>
          <p:nvPr/>
        </p:nvSpPr>
        <p:spPr bwMode="auto">
          <a:xfrm>
            <a:off x="6553200" y="76200"/>
            <a:ext cx="23622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17 UU KUP</a:t>
            </a:r>
          </a:p>
        </p:txBody>
      </p:sp>
      <p:sp>
        <p:nvSpPr>
          <p:cNvPr id="194570" name="Rectangle 10"/>
          <p:cNvSpPr>
            <a:spLocks noChangeArrowheads="1"/>
          </p:cNvSpPr>
          <p:nvPr/>
        </p:nvSpPr>
        <p:spPr bwMode="auto">
          <a:xfrm>
            <a:off x="107950" y="765175"/>
            <a:ext cx="8964613" cy="1460500"/>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Lucida Console" panose="020B0609040504020204" pitchFamily="49" charset="0"/>
              </a:rPr>
              <a:t>Direktur Jenderal Pajak </a:t>
            </a:r>
            <a:r>
              <a:rPr lang="en-US" altLang="en-US" b="1" u="none">
                <a:solidFill>
                  <a:srgbClr val="CC0000"/>
                </a:solidFill>
                <a:latin typeface="Lucida Console" panose="020B0609040504020204" pitchFamily="49" charset="0"/>
              </a:rPr>
              <a:t>setelah melakukan pemeriksaan,</a:t>
            </a:r>
            <a:r>
              <a:rPr lang="en-US" altLang="en-US" sz="2000" u="none">
                <a:latin typeface="Lucida Console" panose="020B0609040504020204" pitchFamily="49" charset="0"/>
              </a:rPr>
              <a:t> menerbitkan Surat Ketetapan Pajak Lebih Bayar </a:t>
            </a:r>
            <a:r>
              <a:rPr lang="en-US" altLang="en-US" sz="2000" b="1" u="none">
                <a:solidFill>
                  <a:srgbClr val="0033CC"/>
                </a:solidFill>
                <a:latin typeface="Lucida Console" panose="020B0609040504020204" pitchFamily="49" charset="0"/>
              </a:rPr>
              <a:t>apabila jumlah kredit pajak atau jumlah pajak yang dibayar lebih besar daripada jumlah pajak yang terutang</a:t>
            </a:r>
            <a:r>
              <a:rPr lang="en-US" altLang="en-US" sz="2000" u="none">
                <a:latin typeface="Lucida Console" panose="020B0609040504020204" pitchFamily="49" charset="0"/>
              </a:rPr>
              <a:t>.</a:t>
            </a:r>
          </a:p>
        </p:txBody>
      </p:sp>
      <p:sp>
        <p:nvSpPr>
          <p:cNvPr id="194571" name="AutoShape 11"/>
          <p:cNvSpPr>
            <a:spLocks noChangeArrowheads="1"/>
          </p:cNvSpPr>
          <p:nvPr/>
        </p:nvSpPr>
        <p:spPr bwMode="auto">
          <a:xfrm>
            <a:off x="3751263" y="5334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580" name="AutoShape 20"/>
          <p:cNvSpPr>
            <a:spLocks noChangeArrowheads="1"/>
          </p:cNvSpPr>
          <p:nvPr/>
        </p:nvSpPr>
        <p:spPr bwMode="auto">
          <a:xfrm>
            <a:off x="107950" y="476250"/>
            <a:ext cx="1079500" cy="215900"/>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ayat 1</a:t>
            </a:r>
          </a:p>
        </p:txBody>
      </p:sp>
      <p:sp>
        <p:nvSpPr>
          <p:cNvPr id="194584" name="Rectangle 24"/>
          <p:cNvSpPr>
            <a:spLocks noChangeArrowheads="1"/>
          </p:cNvSpPr>
          <p:nvPr/>
        </p:nvSpPr>
        <p:spPr bwMode="auto">
          <a:xfrm>
            <a:off x="107950" y="2636838"/>
            <a:ext cx="8964613" cy="2070100"/>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fr-FR" altLang="en-US" sz="2000" u="none">
                <a:latin typeface="Lucida Console" panose="020B0609040504020204" pitchFamily="49" charset="0"/>
              </a:rPr>
              <a:t>Berdasarkan permohonan Wajib Pajak, Direktur Jenderal Pajak, </a:t>
            </a:r>
            <a:r>
              <a:rPr lang="fr-FR" altLang="en-US" b="1" u="none">
                <a:solidFill>
                  <a:srgbClr val="990000"/>
                </a:solidFill>
                <a:latin typeface="Lucida Console" panose="020B0609040504020204" pitchFamily="49" charset="0"/>
              </a:rPr>
              <a:t>setelah meneliti kebenaran pembayaran pajak</a:t>
            </a:r>
            <a:r>
              <a:rPr lang="fr-FR" altLang="en-US" sz="2000" u="none">
                <a:latin typeface="Lucida Console" panose="020B0609040504020204" pitchFamily="49" charset="0"/>
              </a:rPr>
              <a:t>, menerbitkan Surat Ketetapan Pajak Lebih Bayar </a:t>
            </a:r>
            <a:r>
              <a:rPr lang="fr-FR" altLang="en-US" sz="2000" b="1" u="none">
                <a:solidFill>
                  <a:srgbClr val="0033CC"/>
                </a:solidFill>
                <a:latin typeface="Lucida Console" panose="020B0609040504020204" pitchFamily="49" charset="0"/>
              </a:rPr>
              <a:t>apabila terdapat pembayaran pajak yang seharusnya tidak terutang, yang ketentuannya diatur dengan atau berdasarkan Peraturan Menteri Keuangan</a:t>
            </a:r>
            <a:r>
              <a:rPr lang="fr-FR" altLang="en-US" sz="2000" u="none">
                <a:latin typeface="Lucida Console" panose="020B0609040504020204" pitchFamily="49" charset="0"/>
              </a:rPr>
              <a:t>.</a:t>
            </a:r>
            <a:r>
              <a:rPr lang="fr-FR" altLang="en-US" sz="2000">
                <a:latin typeface="Lucida Console" panose="020B0609040504020204" pitchFamily="49" charset="0"/>
              </a:rPr>
              <a:t> </a:t>
            </a:r>
            <a:endParaRPr lang="en-US" altLang="en-US" sz="2000">
              <a:latin typeface="Lucida Console" panose="020B0609040504020204" pitchFamily="49" charset="0"/>
            </a:endParaRPr>
          </a:p>
        </p:txBody>
      </p:sp>
      <p:sp>
        <p:nvSpPr>
          <p:cNvPr id="194585" name="AutoShape 25"/>
          <p:cNvSpPr>
            <a:spLocks noChangeArrowheads="1"/>
          </p:cNvSpPr>
          <p:nvPr/>
        </p:nvSpPr>
        <p:spPr bwMode="auto">
          <a:xfrm>
            <a:off x="179388" y="2349500"/>
            <a:ext cx="1079500" cy="215900"/>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ayat 2</a:t>
            </a:r>
          </a:p>
        </p:txBody>
      </p:sp>
      <p:sp>
        <p:nvSpPr>
          <p:cNvPr id="194586" name="Rectangle 26"/>
          <p:cNvSpPr>
            <a:spLocks noChangeArrowheads="1"/>
          </p:cNvSpPr>
          <p:nvPr/>
        </p:nvSpPr>
        <p:spPr bwMode="auto">
          <a:xfrm>
            <a:off x="107950" y="5097463"/>
            <a:ext cx="8964613" cy="1601787"/>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fr-FR" altLang="en-US" sz="2000" u="none">
                <a:latin typeface="Lucida Console" panose="020B0609040504020204" pitchFamily="49" charset="0"/>
              </a:rPr>
              <a:t>Surat Ketetapan Pajak Lebih Bayar masih </a:t>
            </a:r>
            <a:r>
              <a:rPr lang="fr-FR" altLang="en-US" sz="2000" b="1" u="none">
                <a:solidFill>
                  <a:srgbClr val="990000"/>
                </a:solidFill>
                <a:latin typeface="Lucida Console" panose="020B0609040504020204" pitchFamily="49" charset="0"/>
              </a:rPr>
              <a:t>dapat diterbitkan lagi</a:t>
            </a:r>
            <a:r>
              <a:rPr lang="fr-FR" altLang="en-US" sz="2000" u="none">
                <a:latin typeface="Lucida Console" panose="020B0609040504020204" pitchFamily="49" charset="0"/>
              </a:rPr>
              <a:t> </a:t>
            </a:r>
            <a:r>
              <a:rPr lang="fr-FR" altLang="en-US" b="1" u="none">
                <a:solidFill>
                  <a:srgbClr val="0033CC"/>
                </a:solidFill>
                <a:latin typeface="Lucida Console" panose="020B0609040504020204" pitchFamily="49" charset="0"/>
              </a:rPr>
              <a:t>apabila berdasarkan hasil pemeriksaan dan/atau data baru</a:t>
            </a:r>
            <a:r>
              <a:rPr lang="fr-FR" altLang="en-US" sz="2000" u="none">
                <a:latin typeface="Lucida Console" panose="020B0609040504020204" pitchFamily="49" charset="0"/>
              </a:rPr>
              <a:t> ternyata pajak yang lebih dibayar jumlahnya lebih besar daripada kelebihan pembayaran pajak yang telah ditetapkan.</a:t>
            </a:r>
            <a:r>
              <a:rPr lang="fr-FR" altLang="en-US" sz="2000">
                <a:latin typeface="Lucida Console" panose="020B0609040504020204" pitchFamily="49" charset="0"/>
              </a:rPr>
              <a:t> </a:t>
            </a:r>
            <a:endParaRPr lang="en-US" altLang="en-US" sz="2000">
              <a:latin typeface="Lucida Console" panose="020B0609040504020204" pitchFamily="49" charset="0"/>
            </a:endParaRPr>
          </a:p>
        </p:txBody>
      </p:sp>
      <p:sp>
        <p:nvSpPr>
          <p:cNvPr id="194587" name="AutoShape 27"/>
          <p:cNvSpPr>
            <a:spLocks noChangeArrowheads="1"/>
          </p:cNvSpPr>
          <p:nvPr/>
        </p:nvSpPr>
        <p:spPr bwMode="auto">
          <a:xfrm>
            <a:off x="179388" y="4868863"/>
            <a:ext cx="1079500" cy="215900"/>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ayat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562"/>
                                        </p:tgtEl>
                                        <p:attrNameLst>
                                          <p:attrName>style.visibility</p:attrName>
                                        </p:attrNameLst>
                                      </p:cBhvr>
                                      <p:to>
                                        <p:strVal val="visible"/>
                                      </p:to>
                                    </p:set>
                                    <p:anim calcmode="lin" valueType="num">
                                      <p:cBhvr additive="base">
                                        <p:cTn id="7" dur="500" fill="hold"/>
                                        <p:tgtEl>
                                          <p:spTgt spid="194562"/>
                                        </p:tgtEl>
                                        <p:attrNameLst>
                                          <p:attrName>ppt_x</p:attrName>
                                        </p:attrNameLst>
                                      </p:cBhvr>
                                      <p:tavLst>
                                        <p:tav tm="0">
                                          <p:val>
                                            <p:strVal val="0-#ppt_w/2"/>
                                          </p:val>
                                        </p:tav>
                                        <p:tav tm="100000">
                                          <p:val>
                                            <p:strVal val="#ppt_x"/>
                                          </p:val>
                                        </p:tav>
                                      </p:tavLst>
                                    </p:anim>
                                    <p:anim calcmode="lin" valueType="num">
                                      <p:cBhvr additive="base">
                                        <p:cTn id="8" dur="500" fill="hold"/>
                                        <p:tgtEl>
                                          <p:spTgt spid="19456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4569"/>
                                        </p:tgtEl>
                                        <p:attrNameLst>
                                          <p:attrName>style.visibility</p:attrName>
                                        </p:attrNameLst>
                                      </p:cBhvr>
                                      <p:to>
                                        <p:strVal val="visible"/>
                                      </p:to>
                                    </p:set>
                                    <p:anim calcmode="lin" valueType="num">
                                      <p:cBhvr additive="base">
                                        <p:cTn id="13" dur="500" fill="hold"/>
                                        <p:tgtEl>
                                          <p:spTgt spid="194569"/>
                                        </p:tgtEl>
                                        <p:attrNameLst>
                                          <p:attrName>ppt_x</p:attrName>
                                        </p:attrNameLst>
                                      </p:cBhvr>
                                      <p:tavLst>
                                        <p:tav tm="0">
                                          <p:val>
                                            <p:strVal val="0-#ppt_w/2"/>
                                          </p:val>
                                        </p:tav>
                                        <p:tav tm="100000">
                                          <p:val>
                                            <p:strVal val="#ppt_x"/>
                                          </p:val>
                                        </p:tav>
                                      </p:tavLst>
                                    </p:anim>
                                    <p:anim calcmode="lin" valueType="num">
                                      <p:cBhvr additive="base">
                                        <p:cTn id="14" dur="500" fill="hold"/>
                                        <p:tgtEl>
                                          <p:spTgt spid="19456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4571"/>
                                        </p:tgtEl>
                                        <p:attrNameLst>
                                          <p:attrName>style.visibility</p:attrName>
                                        </p:attrNameLst>
                                      </p:cBhvr>
                                      <p:to>
                                        <p:strVal val="visible"/>
                                      </p:to>
                                    </p:set>
                                    <p:anim calcmode="lin" valueType="num">
                                      <p:cBhvr additive="base">
                                        <p:cTn id="19" dur="500" fill="hold"/>
                                        <p:tgtEl>
                                          <p:spTgt spid="194571"/>
                                        </p:tgtEl>
                                        <p:attrNameLst>
                                          <p:attrName>ppt_x</p:attrName>
                                        </p:attrNameLst>
                                      </p:cBhvr>
                                      <p:tavLst>
                                        <p:tav tm="0">
                                          <p:val>
                                            <p:strVal val="0-#ppt_w/2"/>
                                          </p:val>
                                        </p:tav>
                                        <p:tav tm="100000">
                                          <p:val>
                                            <p:strVal val="#ppt_x"/>
                                          </p:val>
                                        </p:tav>
                                      </p:tavLst>
                                    </p:anim>
                                    <p:anim calcmode="lin" valueType="num">
                                      <p:cBhvr additive="base">
                                        <p:cTn id="20" dur="500" fill="hold"/>
                                        <p:tgtEl>
                                          <p:spTgt spid="19457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4570"/>
                                        </p:tgtEl>
                                        <p:attrNameLst>
                                          <p:attrName>style.visibility</p:attrName>
                                        </p:attrNameLst>
                                      </p:cBhvr>
                                      <p:to>
                                        <p:strVal val="visible"/>
                                      </p:to>
                                    </p:set>
                                    <p:anim calcmode="lin" valueType="num">
                                      <p:cBhvr additive="base">
                                        <p:cTn id="25" dur="500" fill="hold"/>
                                        <p:tgtEl>
                                          <p:spTgt spid="194570"/>
                                        </p:tgtEl>
                                        <p:attrNameLst>
                                          <p:attrName>ppt_x</p:attrName>
                                        </p:attrNameLst>
                                      </p:cBhvr>
                                      <p:tavLst>
                                        <p:tav tm="0">
                                          <p:val>
                                            <p:strVal val="0-#ppt_w/2"/>
                                          </p:val>
                                        </p:tav>
                                        <p:tav tm="100000">
                                          <p:val>
                                            <p:strVal val="#ppt_x"/>
                                          </p:val>
                                        </p:tav>
                                      </p:tavLst>
                                    </p:anim>
                                    <p:anim calcmode="lin" valueType="num">
                                      <p:cBhvr additive="base">
                                        <p:cTn id="26" dur="500" fill="hold"/>
                                        <p:tgtEl>
                                          <p:spTgt spid="19457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4584"/>
                                        </p:tgtEl>
                                        <p:attrNameLst>
                                          <p:attrName>style.visibility</p:attrName>
                                        </p:attrNameLst>
                                      </p:cBhvr>
                                      <p:to>
                                        <p:strVal val="visible"/>
                                      </p:to>
                                    </p:set>
                                    <p:anim calcmode="lin" valueType="num">
                                      <p:cBhvr additive="base">
                                        <p:cTn id="31" dur="500" fill="hold"/>
                                        <p:tgtEl>
                                          <p:spTgt spid="194584"/>
                                        </p:tgtEl>
                                        <p:attrNameLst>
                                          <p:attrName>ppt_x</p:attrName>
                                        </p:attrNameLst>
                                      </p:cBhvr>
                                      <p:tavLst>
                                        <p:tav tm="0">
                                          <p:val>
                                            <p:strVal val="0-#ppt_w/2"/>
                                          </p:val>
                                        </p:tav>
                                        <p:tav tm="100000">
                                          <p:val>
                                            <p:strVal val="#ppt_x"/>
                                          </p:val>
                                        </p:tav>
                                      </p:tavLst>
                                    </p:anim>
                                    <p:anim calcmode="lin" valueType="num">
                                      <p:cBhvr additive="base">
                                        <p:cTn id="32" dur="500" fill="hold"/>
                                        <p:tgtEl>
                                          <p:spTgt spid="19458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94586"/>
                                        </p:tgtEl>
                                        <p:attrNameLst>
                                          <p:attrName>style.visibility</p:attrName>
                                        </p:attrNameLst>
                                      </p:cBhvr>
                                      <p:to>
                                        <p:strVal val="visible"/>
                                      </p:to>
                                    </p:set>
                                    <p:anim calcmode="lin" valueType="num">
                                      <p:cBhvr additive="base">
                                        <p:cTn id="37" dur="500" fill="hold"/>
                                        <p:tgtEl>
                                          <p:spTgt spid="194586"/>
                                        </p:tgtEl>
                                        <p:attrNameLst>
                                          <p:attrName>ppt_x</p:attrName>
                                        </p:attrNameLst>
                                      </p:cBhvr>
                                      <p:tavLst>
                                        <p:tav tm="0">
                                          <p:val>
                                            <p:strVal val="0-#ppt_w/2"/>
                                          </p:val>
                                        </p:tav>
                                        <p:tav tm="100000">
                                          <p:val>
                                            <p:strVal val="#ppt_x"/>
                                          </p:val>
                                        </p:tav>
                                      </p:tavLst>
                                    </p:anim>
                                    <p:anim calcmode="lin" valueType="num">
                                      <p:cBhvr additive="base">
                                        <p:cTn id="38" dur="500" fill="hold"/>
                                        <p:tgtEl>
                                          <p:spTgt spid="1945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2" grpId="0" animBg="1" autoUpdateAnimBg="0"/>
      <p:bldP spid="194569" grpId="0" animBg="1" autoUpdateAnimBg="0"/>
      <p:bldP spid="194570" grpId="0" animBg="1" autoUpdateAnimBg="0"/>
      <p:bldP spid="194571" grpId="0" animBg="1"/>
      <p:bldP spid="194584" grpId="0" animBg="1" autoUpdateAnimBg="0"/>
      <p:bldP spid="194586" grpId="0" animBg="1"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a:xfrm>
            <a:off x="1600200" y="76200"/>
            <a:ext cx="4724400" cy="45720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SKPLB</a:t>
            </a:r>
          </a:p>
        </p:txBody>
      </p:sp>
      <p:sp>
        <p:nvSpPr>
          <p:cNvPr id="325635" name="Rectangle 3"/>
          <p:cNvSpPr>
            <a:spLocks noChangeArrowheads="1"/>
          </p:cNvSpPr>
          <p:nvPr/>
        </p:nvSpPr>
        <p:spPr bwMode="auto">
          <a:xfrm>
            <a:off x="6553200" y="76200"/>
            <a:ext cx="23622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17 UU KUP</a:t>
            </a:r>
          </a:p>
        </p:txBody>
      </p:sp>
      <p:sp>
        <p:nvSpPr>
          <p:cNvPr id="325636" name="Rectangle 4"/>
          <p:cNvSpPr>
            <a:spLocks noChangeArrowheads="1"/>
          </p:cNvSpPr>
          <p:nvPr/>
        </p:nvSpPr>
        <p:spPr bwMode="auto">
          <a:xfrm>
            <a:off x="107950" y="744538"/>
            <a:ext cx="8964613" cy="1339850"/>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Lucida Console" panose="020B0609040504020204" pitchFamily="49" charset="0"/>
              </a:rPr>
              <a:t>Direktur Jenderal Pajak </a:t>
            </a:r>
            <a:r>
              <a:rPr lang="en-US" altLang="en-US" sz="2000" b="1" u="none">
                <a:solidFill>
                  <a:srgbClr val="CC0000"/>
                </a:solidFill>
                <a:latin typeface="Lucida Console" panose="020B0609040504020204" pitchFamily="49" charset="0"/>
              </a:rPr>
              <a:t>setelah melakukan pemeriksaan,</a:t>
            </a:r>
            <a:r>
              <a:rPr lang="en-US" altLang="en-US" sz="2000" u="none">
                <a:latin typeface="Lucida Console" panose="020B0609040504020204" pitchFamily="49" charset="0"/>
              </a:rPr>
              <a:t> menerbitkan Surat Ketetapan Pajak Lebih Bayar </a:t>
            </a:r>
            <a:r>
              <a:rPr lang="en-US" altLang="en-US" sz="2000" b="1" u="none">
                <a:solidFill>
                  <a:srgbClr val="0033CC"/>
                </a:solidFill>
                <a:latin typeface="Lucida Console" panose="020B0609040504020204" pitchFamily="49" charset="0"/>
              </a:rPr>
              <a:t>apabila jumlah kredit pajak atau jumlah pajak yang dibayar lebih besar daripada jumlah pajak yang terutang</a:t>
            </a:r>
            <a:r>
              <a:rPr lang="en-US" altLang="en-US" sz="2000" u="none">
                <a:latin typeface="Lucida Console" panose="020B0609040504020204" pitchFamily="49" charset="0"/>
              </a:rPr>
              <a:t>.</a:t>
            </a:r>
          </a:p>
        </p:txBody>
      </p:sp>
      <p:sp>
        <p:nvSpPr>
          <p:cNvPr id="325637" name="AutoShape 5"/>
          <p:cNvSpPr>
            <a:spLocks noChangeArrowheads="1"/>
          </p:cNvSpPr>
          <p:nvPr/>
        </p:nvSpPr>
        <p:spPr bwMode="auto">
          <a:xfrm>
            <a:off x="3751263" y="5334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5638" name="AutoShape 6"/>
          <p:cNvSpPr>
            <a:spLocks noChangeArrowheads="1"/>
          </p:cNvSpPr>
          <p:nvPr/>
        </p:nvSpPr>
        <p:spPr bwMode="auto">
          <a:xfrm>
            <a:off x="3779838" y="2060575"/>
            <a:ext cx="6096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5639" name="Rectangle 7"/>
          <p:cNvSpPr>
            <a:spLocks noChangeArrowheads="1"/>
          </p:cNvSpPr>
          <p:nvPr/>
        </p:nvSpPr>
        <p:spPr bwMode="auto">
          <a:xfrm>
            <a:off x="250825" y="2420938"/>
            <a:ext cx="8763000" cy="42545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u="none">
                <a:latin typeface="Tahoma" panose="020B0604030504040204" pitchFamily="34" charset="0"/>
              </a:rPr>
              <a:t>untuk PPh, jumlah kredit pajak lebih besar dari jumlah pajak yang terutang, </a:t>
            </a:r>
          </a:p>
        </p:txBody>
      </p:sp>
      <p:sp>
        <p:nvSpPr>
          <p:cNvPr id="325640" name="Rectangle 8"/>
          <p:cNvSpPr>
            <a:spLocks noChangeArrowheads="1"/>
          </p:cNvSpPr>
          <p:nvPr/>
        </p:nvSpPr>
        <p:spPr bwMode="auto">
          <a:xfrm>
            <a:off x="273050" y="2924175"/>
            <a:ext cx="8763000" cy="42545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u="none">
                <a:latin typeface="Tahoma" panose="020B0604030504040204" pitchFamily="34" charset="0"/>
              </a:rPr>
              <a:t>untuk PPN, jumlah kredit pajak lebih besar dari jumlah pajak yang terutang. </a:t>
            </a:r>
          </a:p>
        </p:txBody>
      </p:sp>
      <p:sp>
        <p:nvSpPr>
          <p:cNvPr id="325641" name="Rectangle 9"/>
          <p:cNvSpPr>
            <a:spLocks noChangeArrowheads="1"/>
          </p:cNvSpPr>
          <p:nvPr/>
        </p:nvSpPr>
        <p:spPr bwMode="auto">
          <a:xfrm>
            <a:off x="250825" y="4437063"/>
            <a:ext cx="8816975" cy="669925"/>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90000"/>
              </a:lnSpc>
              <a:spcBef>
                <a:spcPct val="50000"/>
              </a:spcBef>
            </a:pPr>
            <a:r>
              <a:rPr lang="en-US" altLang="en-US" sz="2000" u="none">
                <a:latin typeface="Tahoma" panose="020B0604030504040204" pitchFamily="34" charset="0"/>
              </a:rPr>
              <a:t>untuk PPnBM, jumlah pajak yang dibayar lebih besar daripada jumlah pajak yang terutang.</a:t>
            </a:r>
            <a:r>
              <a:rPr lang="en-US" altLang="en-US" sz="2000">
                <a:latin typeface="Tahoma" panose="020B0604030504040204" pitchFamily="34" charset="0"/>
              </a:rPr>
              <a:t> </a:t>
            </a:r>
          </a:p>
        </p:txBody>
      </p:sp>
      <p:sp>
        <p:nvSpPr>
          <p:cNvPr id="325642" name="Rectangle 10"/>
          <p:cNvSpPr>
            <a:spLocks noChangeArrowheads="1"/>
          </p:cNvSpPr>
          <p:nvPr/>
        </p:nvSpPr>
        <p:spPr bwMode="auto">
          <a:xfrm>
            <a:off x="228600" y="5267325"/>
            <a:ext cx="8763000" cy="1474788"/>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i="1" u="none">
                <a:latin typeface="Arial Narrow" panose="020B0606020202030204" pitchFamily="34" charset="0"/>
              </a:rPr>
              <a:t>SKPLB tersebut diterbitkan setelah dilakukan pemeriksaan atas SPT yang disampaikan WP yang menyatakan kurang bayar, nihil, atau lebih bayar yang tidak disertai dengan permohonan pengembalian kelebihan pembayaran pajak. Apabila WP setelah menerima SKPLB dan menghendaki pengembalian kelebihan pembayaran pajak, wajib mengajukan permohonan tertulis sebagaimana dimaksud dalam Pasal 11 ayat (2).</a:t>
            </a:r>
            <a:r>
              <a:rPr lang="en-US" altLang="en-US" sz="1800" b="1">
                <a:latin typeface="Arial Narrow" panose="020B0606020202030204" pitchFamily="34" charset="0"/>
              </a:rPr>
              <a:t> </a:t>
            </a:r>
          </a:p>
        </p:txBody>
      </p:sp>
      <p:sp>
        <p:nvSpPr>
          <p:cNvPr id="325643" name="Rectangle 11"/>
          <p:cNvSpPr>
            <a:spLocks noChangeArrowheads="1"/>
          </p:cNvSpPr>
          <p:nvPr/>
        </p:nvSpPr>
        <p:spPr bwMode="auto">
          <a:xfrm>
            <a:off x="1403350" y="3429000"/>
            <a:ext cx="7466013" cy="944563"/>
          </a:xfrm>
          <a:prstGeom prst="rect">
            <a:avLst/>
          </a:prstGeom>
          <a:noFill/>
          <a:ln w="28575">
            <a:solidFill>
              <a:srgbClr val="0033CC"/>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1800" b="1" u="none">
                <a:latin typeface="Arial Narrow" panose="020B0606020202030204" pitchFamily="34" charset="0"/>
              </a:rPr>
              <a:t>Jika terdapat pajak yang dipungut oleh Pemungut PPN, jumlah pajak yang terutang dihitung dengan cara jumlah Pajak Keluaran dikurangi dengan pajak yang dipungut oleh Pemungut PPN tersebut</a:t>
            </a:r>
            <a:r>
              <a:rPr lang="en-US" altLang="en-US" sz="1800" b="1">
                <a:latin typeface="Arial Narrow" panose="020B0606020202030204" pitchFamily="34" charset="0"/>
              </a:rPr>
              <a:t> </a:t>
            </a:r>
          </a:p>
        </p:txBody>
      </p:sp>
      <p:sp>
        <p:nvSpPr>
          <p:cNvPr id="325644" name="AutoShape 12"/>
          <p:cNvSpPr>
            <a:spLocks noChangeArrowheads="1"/>
          </p:cNvSpPr>
          <p:nvPr/>
        </p:nvSpPr>
        <p:spPr bwMode="auto">
          <a:xfrm>
            <a:off x="8748713" y="3213100"/>
            <a:ext cx="144462" cy="360363"/>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5645" name="AutoShape 13"/>
          <p:cNvSpPr>
            <a:spLocks noChangeArrowheads="1"/>
          </p:cNvSpPr>
          <p:nvPr/>
        </p:nvSpPr>
        <p:spPr bwMode="auto">
          <a:xfrm>
            <a:off x="323850" y="476250"/>
            <a:ext cx="1079500" cy="215900"/>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ayat 1</a:t>
            </a:r>
          </a:p>
        </p:txBody>
      </p:sp>
      <p:sp>
        <p:nvSpPr>
          <p:cNvPr id="325646" name="plant"/>
          <p:cNvSpPr>
            <a:spLocks noEditPoints="1" noChangeArrowheads="1"/>
          </p:cNvSpPr>
          <p:nvPr/>
        </p:nvSpPr>
        <p:spPr bwMode="auto">
          <a:xfrm>
            <a:off x="36513" y="2276475"/>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25647" name="plant"/>
          <p:cNvSpPr>
            <a:spLocks noEditPoints="1" noChangeArrowheads="1"/>
          </p:cNvSpPr>
          <p:nvPr/>
        </p:nvSpPr>
        <p:spPr bwMode="auto">
          <a:xfrm>
            <a:off x="34925" y="2852738"/>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25648" name="plant"/>
          <p:cNvSpPr>
            <a:spLocks noEditPoints="1" noChangeArrowheads="1"/>
          </p:cNvSpPr>
          <p:nvPr/>
        </p:nvSpPr>
        <p:spPr bwMode="auto">
          <a:xfrm>
            <a:off x="34925" y="4292600"/>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5634"/>
                                        </p:tgtEl>
                                        <p:attrNameLst>
                                          <p:attrName>style.visibility</p:attrName>
                                        </p:attrNameLst>
                                      </p:cBhvr>
                                      <p:to>
                                        <p:strVal val="visible"/>
                                      </p:to>
                                    </p:set>
                                    <p:anim calcmode="lin" valueType="num">
                                      <p:cBhvr additive="base">
                                        <p:cTn id="7" dur="500" fill="hold"/>
                                        <p:tgtEl>
                                          <p:spTgt spid="325634"/>
                                        </p:tgtEl>
                                        <p:attrNameLst>
                                          <p:attrName>ppt_x</p:attrName>
                                        </p:attrNameLst>
                                      </p:cBhvr>
                                      <p:tavLst>
                                        <p:tav tm="0">
                                          <p:val>
                                            <p:strVal val="0-#ppt_w/2"/>
                                          </p:val>
                                        </p:tav>
                                        <p:tav tm="100000">
                                          <p:val>
                                            <p:strVal val="#ppt_x"/>
                                          </p:val>
                                        </p:tav>
                                      </p:tavLst>
                                    </p:anim>
                                    <p:anim calcmode="lin" valueType="num">
                                      <p:cBhvr additive="base">
                                        <p:cTn id="8" dur="500" fill="hold"/>
                                        <p:tgtEl>
                                          <p:spTgt spid="32563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5635"/>
                                        </p:tgtEl>
                                        <p:attrNameLst>
                                          <p:attrName>style.visibility</p:attrName>
                                        </p:attrNameLst>
                                      </p:cBhvr>
                                      <p:to>
                                        <p:strVal val="visible"/>
                                      </p:to>
                                    </p:set>
                                    <p:anim calcmode="lin" valueType="num">
                                      <p:cBhvr additive="base">
                                        <p:cTn id="13" dur="500" fill="hold"/>
                                        <p:tgtEl>
                                          <p:spTgt spid="325635"/>
                                        </p:tgtEl>
                                        <p:attrNameLst>
                                          <p:attrName>ppt_x</p:attrName>
                                        </p:attrNameLst>
                                      </p:cBhvr>
                                      <p:tavLst>
                                        <p:tav tm="0">
                                          <p:val>
                                            <p:strVal val="0-#ppt_w/2"/>
                                          </p:val>
                                        </p:tav>
                                        <p:tav tm="100000">
                                          <p:val>
                                            <p:strVal val="#ppt_x"/>
                                          </p:val>
                                        </p:tav>
                                      </p:tavLst>
                                    </p:anim>
                                    <p:anim calcmode="lin" valueType="num">
                                      <p:cBhvr additive="base">
                                        <p:cTn id="14" dur="500" fill="hold"/>
                                        <p:tgtEl>
                                          <p:spTgt spid="32563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5637"/>
                                        </p:tgtEl>
                                        <p:attrNameLst>
                                          <p:attrName>style.visibility</p:attrName>
                                        </p:attrNameLst>
                                      </p:cBhvr>
                                      <p:to>
                                        <p:strVal val="visible"/>
                                      </p:to>
                                    </p:set>
                                    <p:anim calcmode="lin" valueType="num">
                                      <p:cBhvr additive="base">
                                        <p:cTn id="19" dur="500" fill="hold"/>
                                        <p:tgtEl>
                                          <p:spTgt spid="325637"/>
                                        </p:tgtEl>
                                        <p:attrNameLst>
                                          <p:attrName>ppt_x</p:attrName>
                                        </p:attrNameLst>
                                      </p:cBhvr>
                                      <p:tavLst>
                                        <p:tav tm="0">
                                          <p:val>
                                            <p:strVal val="0-#ppt_w/2"/>
                                          </p:val>
                                        </p:tav>
                                        <p:tav tm="100000">
                                          <p:val>
                                            <p:strVal val="#ppt_x"/>
                                          </p:val>
                                        </p:tav>
                                      </p:tavLst>
                                    </p:anim>
                                    <p:anim calcmode="lin" valueType="num">
                                      <p:cBhvr additive="base">
                                        <p:cTn id="20" dur="500" fill="hold"/>
                                        <p:tgtEl>
                                          <p:spTgt spid="32563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5636"/>
                                        </p:tgtEl>
                                        <p:attrNameLst>
                                          <p:attrName>style.visibility</p:attrName>
                                        </p:attrNameLst>
                                      </p:cBhvr>
                                      <p:to>
                                        <p:strVal val="visible"/>
                                      </p:to>
                                    </p:set>
                                    <p:anim calcmode="lin" valueType="num">
                                      <p:cBhvr additive="base">
                                        <p:cTn id="25" dur="500" fill="hold"/>
                                        <p:tgtEl>
                                          <p:spTgt spid="325636"/>
                                        </p:tgtEl>
                                        <p:attrNameLst>
                                          <p:attrName>ppt_x</p:attrName>
                                        </p:attrNameLst>
                                      </p:cBhvr>
                                      <p:tavLst>
                                        <p:tav tm="0">
                                          <p:val>
                                            <p:strVal val="0-#ppt_w/2"/>
                                          </p:val>
                                        </p:tav>
                                        <p:tav tm="100000">
                                          <p:val>
                                            <p:strVal val="#ppt_x"/>
                                          </p:val>
                                        </p:tav>
                                      </p:tavLst>
                                    </p:anim>
                                    <p:anim calcmode="lin" valueType="num">
                                      <p:cBhvr additive="base">
                                        <p:cTn id="26" dur="500" fill="hold"/>
                                        <p:tgtEl>
                                          <p:spTgt spid="32563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5638"/>
                                        </p:tgtEl>
                                        <p:attrNameLst>
                                          <p:attrName>style.visibility</p:attrName>
                                        </p:attrNameLst>
                                      </p:cBhvr>
                                      <p:to>
                                        <p:strVal val="visible"/>
                                      </p:to>
                                    </p:set>
                                    <p:anim calcmode="lin" valueType="num">
                                      <p:cBhvr additive="base">
                                        <p:cTn id="31" dur="500" fill="hold"/>
                                        <p:tgtEl>
                                          <p:spTgt spid="325638"/>
                                        </p:tgtEl>
                                        <p:attrNameLst>
                                          <p:attrName>ppt_x</p:attrName>
                                        </p:attrNameLst>
                                      </p:cBhvr>
                                      <p:tavLst>
                                        <p:tav tm="0">
                                          <p:val>
                                            <p:strVal val="0-#ppt_w/2"/>
                                          </p:val>
                                        </p:tav>
                                        <p:tav tm="100000">
                                          <p:val>
                                            <p:strVal val="#ppt_x"/>
                                          </p:val>
                                        </p:tav>
                                      </p:tavLst>
                                    </p:anim>
                                    <p:anim calcmode="lin" valueType="num">
                                      <p:cBhvr additive="base">
                                        <p:cTn id="32" dur="500" fill="hold"/>
                                        <p:tgtEl>
                                          <p:spTgt spid="32563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25639"/>
                                        </p:tgtEl>
                                        <p:attrNameLst>
                                          <p:attrName>style.visibility</p:attrName>
                                        </p:attrNameLst>
                                      </p:cBhvr>
                                      <p:to>
                                        <p:strVal val="visible"/>
                                      </p:to>
                                    </p:set>
                                    <p:anim calcmode="lin" valueType="num">
                                      <p:cBhvr additive="base">
                                        <p:cTn id="37" dur="500" fill="hold"/>
                                        <p:tgtEl>
                                          <p:spTgt spid="325639"/>
                                        </p:tgtEl>
                                        <p:attrNameLst>
                                          <p:attrName>ppt_x</p:attrName>
                                        </p:attrNameLst>
                                      </p:cBhvr>
                                      <p:tavLst>
                                        <p:tav tm="0">
                                          <p:val>
                                            <p:strVal val="0-#ppt_w/2"/>
                                          </p:val>
                                        </p:tav>
                                        <p:tav tm="100000">
                                          <p:val>
                                            <p:strVal val="#ppt_x"/>
                                          </p:val>
                                        </p:tav>
                                      </p:tavLst>
                                    </p:anim>
                                    <p:anim calcmode="lin" valueType="num">
                                      <p:cBhvr additive="base">
                                        <p:cTn id="38" dur="500" fill="hold"/>
                                        <p:tgtEl>
                                          <p:spTgt spid="32563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25640"/>
                                        </p:tgtEl>
                                        <p:attrNameLst>
                                          <p:attrName>style.visibility</p:attrName>
                                        </p:attrNameLst>
                                      </p:cBhvr>
                                      <p:to>
                                        <p:strVal val="visible"/>
                                      </p:to>
                                    </p:set>
                                    <p:anim calcmode="lin" valueType="num">
                                      <p:cBhvr additive="base">
                                        <p:cTn id="43" dur="500" fill="hold"/>
                                        <p:tgtEl>
                                          <p:spTgt spid="325640"/>
                                        </p:tgtEl>
                                        <p:attrNameLst>
                                          <p:attrName>ppt_x</p:attrName>
                                        </p:attrNameLst>
                                      </p:cBhvr>
                                      <p:tavLst>
                                        <p:tav tm="0">
                                          <p:val>
                                            <p:strVal val="0-#ppt_w/2"/>
                                          </p:val>
                                        </p:tav>
                                        <p:tav tm="100000">
                                          <p:val>
                                            <p:strVal val="#ppt_x"/>
                                          </p:val>
                                        </p:tav>
                                      </p:tavLst>
                                    </p:anim>
                                    <p:anim calcmode="lin" valueType="num">
                                      <p:cBhvr additive="base">
                                        <p:cTn id="44" dur="500" fill="hold"/>
                                        <p:tgtEl>
                                          <p:spTgt spid="325640"/>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25641"/>
                                        </p:tgtEl>
                                        <p:attrNameLst>
                                          <p:attrName>style.visibility</p:attrName>
                                        </p:attrNameLst>
                                      </p:cBhvr>
                                      <p:to>
                                        <p:strVal val="visible"/>
                                      </p:to>
                                    </p:set>
                                    <p:anim calcmode="lin" valueType="num">
                                      <p:cBhvr additive="base">
                                        <p:cTn id="49" dur="500" fill="hold"/>
                                        <p:tgtEl>
                                          <p:spTgt spid="325641"/>
                                        </p:tgtEl>
                                        <p:attrNameLst>
                                          <p:attrName>ppt_x</p:attrName>
                                        </p:attrNameLst>
                                      </p:cBhvr>
                                      <p:tavLst>
                                        <p:tav tm="0">
                                          <p:val>
                                            <p:strVal val="0-#ppt_w/2"/>
                                          </p:val>
                                        </p:tav>
                                        <p:tav tm="100000">
                                          <p:val>
                                            <p:strVal val="#ppt_x"/>
                                          </p:val>
                                        </p:tav>
                                      </p:tavLst>
                                    </p:anim>
                                    <p:anim calcmode="lin" valueType="num">
                                      <p:cBhvr additive="base">
                                        <p:cTn id="50" dur="500" fill="hold"/>
                                        <p:tgtEl>
                                          <p:spTgt spid="325641"/>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25642"/>
                                        </p:tgtEl>
                                        <p:attrNameLst>
                                          <p:attrName>style.visibility</p:attrName>
                                        </p:attrNameLst>
                                      </p:cBhvr>
                                      <p:to>
                                        <p:strVal val="visible"/>
                                      </p:to>
                                    </p:set>
                                    <p:anim calcmode="lin" valueType="num">
                                      <p:cBhvr additive="base">
                                        <p:cTn id="55" dur="500" fill="hold"/>
                                        <p:tgtEl>
                                          <p:spTgt spid="325642"/>
                                        </p:tgtEl>
                                        <p:attrNameLst>
                                          <p:attrName>ppt_x</p:attrName>
                                        </p:attrNameLst>
                                      </p:cBhvr>
                                      <p:tavLst>
                                        <p:tav tm="0">
                                          <p:val>
                                            <p:strVal val="0-#ppt_w/2"/>
                                          </p:val>
                                        </p:tav>
                                        <p:tav tm="100000">
                                          <p:val>
                                            <p:strVal val="#ppt_x"/>
                                          </p:val>
                                        </p:tav>
                                      </p:tavLst>
                                    </p:anim>
                                    <p:anim calcmode="lin" valueType="num">
                                      <p:cBhvr additive="base">
                                        <p:cTn id="56" dur="500" fill="hold"/>
                                        <p:tgtEl>
                                          <p:spTgt spid="325642"/>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25643"/>
                                        </p:tgtEl>
                                        <p:attrNameLst>
                                          <p:attrName>style.visibility</p:attrName>
                                        </p:attrNameLst>
                                      </p:cBhvr>
                                      <p:to>
                                        <p:strVal val="visible"/>
                                      </p:to>
                                    </p:set>
                                    <p:anim calcmode="lin" valueType="num">
                                      <p:cBhvr additive="base">
                                        <p:cTn id="61" dur="500" fill="hold"/>
                                        <p:tgtEl>
                                          <p:spTgt spid="325643"/>
                                        </p:tgtEl>
                                        <p:attrNameLst>
                                          <p:attrName>ppt_x</p:attrName>
                                        </p:attrNameLst>
                                      </p:cBhvr>
                                      <p:tavLst>
                                        <p:tav tm="0">
                                          <p:val>
                                            <p:strVal val="0-#ppt_w/2"/>
                                          </p:val>
                                        </p:tav>
                                        <p:tav tm="100000">
                                          <p:val>
                                            <p:strVal val="#ppt_x"/>
                                          </p:val>
                                        </p:tav>
                                      </p:tavLst>
                                    </p:anim>
                                    <p:anim calcmode="lin" valueType="num">
                                      <p:cBhvr additive="base">
                                        <p:cTn id="62" dur="500" fill="hold"/>
                                        <p:tgtEl>
                                          <p:spTgt spid="3256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4" grpId="0" animBg="1" autoUpdateAnimBg="0"/>
      <p:bldP spid="325635" grpId="0" animBg="1" autoUpdateAnimBg="0"/>
      <p:bldP spid="325636" grpId="0" animBg="1" autoUpdateAnimBg="0"/>
      <p:bldP spid="325637" grpId="0" animBg="1"/>
      <p:bldP spid="325638" grpId="0" animBg="1"/>
      <p:bldP spid="325639" grpId="0" animBg="1" autoUpdateAnimBg="0"/>
      <p:bldP spid="325640" grpId="0" animBg="1" autoUpdateAnimBg="0"/>
      <p:bldP spid="325641" grpId="0" animBg="1" autoUpdateAnimBg="0"/>
      <p:bldP spid="325642" grpId="0" animBg="1" autoUpdateAnimBg="0"/>
      <p:bldP spid="325643" grpId="0" animBg="1" autoUpdateAnimBg="0"/>
    </p:bld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152400" y="76200"/>
            <a:ext cx="1600200" cy="3810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196611" name="Rectangle 3"/>
          <p:cNvSpPr>
            <a:spLocks noChangeArrowheads="1"/>
          </p:cNvSpPr>
          <p:nvPr/>
        </p:nvSpPr>
        <p:spPr bwMode="auto">
          <a:xfrm>
            <a:off x="152400" y="533400"/>
            <a:ext cx="8915400" cy="2819400"/>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en-US" altLang="en-US" sz="2000" u="none">
                <a:latin typeface="Tahoma" panose="020B0604030504040204" pitchFamily="34" charset="0"/>
              </a:rPr>
              <a:t>PT XYZ adalah WP badan yang melakukan kegiatan usaha perdagangan barang-barang elektronik, menyampaikan SPT PPh badan Tahun 2008 (tahun takwim) pada tgl 30 April 2009, dengan perincian sbb:</a:t>
            </a:r>
          </a:p>
          <a:p>
            <a:pPr algn="l">
              <a:lnSpc>
                <a:spcPct val="80000"/>
              </a:lnSpc>
              <a:spcBef>
                <a:spcPct val="50000"/>
              </a:spcBef>
            </a:pPr>
            <a:r>
              <a:rPr lang="en-US" altLang="en-US" sz="2000" u="none">
                <a:latin typeface="Tahoma" panose="020B0604030504040204" pitchFamily="34" charset="0"/>
              </a:rPr>
              <a:t>Penghasilan Neto					Rp1.000.000.000,00</a:t>
            </a:r>
          </a:p>
          <a:p>
            <a:pPr algn="l">
              <a:lnSpc>
                <a:spcPct val="80000"/>
              </a:lnSpc>
              <a:spcBef>
                <a:spcPct val="50000"/>
              </a:spcBef>
            </a:pPr>
            <a:r>
              <a:rPr lang="en-US" altLang="en-US" sz="2000" u="none">
                <a:latin typeface="Tahoma" panose="020B0604030504040204" pitchFamily="34" charset="0"/>
              </a:rPr>
              <a:t>PPh terutang						Rp   282.500.000,00</a:t>
            </a:r>
          </a:p>
          <a:p>
            <a:pPr algn="l">
              <a:lnSpc>
                <a:spcPct val="80000"/>
              </a:lnSpc>
              <a:spcBef>
                <a:spcPct val="50000"/>
              </a:spcBef>
            </a:pPr>
            <a:r>
              <a:rPr lang="en-US" altLang="en-US" sz="2000" u="none">
                <a:latin typeface="Tahoma" panose="020B0604030504040204" pitchFamily="34" charset="0"/>
              </a:rPr>
              <a:t>Kredit Pajak						(</a:t>
            </a:r>
            <a:r>
              <a:rPr lang="en-US" altLang="en-US" sz="2000">
                <a:latin typeface="Tahoma" panose="020B0604030504040204" pitchFamily="34" charset="0"/>
              </a:rPr>
              <a:t>Rp 202.500.000,00)</a:t>
            </a:r>
          </a:p>
          <a:p>
            <a:pPr algn="l">
              <a:lnSpc>
                <a:spcPct val="80000"/>
              </a:lnSpc>
              <a:spcBef>
                <a:spcPct val="50000"/>
              </a:spcBef>
            </a:pPr>
            <a:r>
              <a:rPr lang="en-US" altLang="en-US" sz="2000" u="none">
                <a:latin typeface="Tahoma" panose="020B0604030504040204" pitchFamily="34" charset="0"/>
              </a:rPr>
              <a:t>Pajak yang kurang dibayar				Rp     80.000.000,00</a:t>
            </a:r>
          </a:p>
          <a:p>
            <a:pPr algn="l">
              <a:lnSpc>
                <a:spcPct val="80000"/>
              </a:lnSpc>
              <a:spcBef>
                <a:spcPct val="50000"/>
              </a:spcBef>
            </a:pPr>
            <a:r>
              <a:rPr lang="en-US" altLang="en-US" sz="2000" u="none">
                <a:latin typeface="Tahoma" panose="020B0604030504040204" pitchFamily="34" charset="0"/>
              </a:rPr>
              <a:t>Kekurangan (PPh Pasal 29) tersebut dibayar tgl 29 April 2009.</a:t>
            </a:r>
          </a:p>
        </p:txBody>
      </p:sp>
      <p:sp>
        <p:nvSpPr>
          <p:cNvPr id="196612" name="Rectangle 4"/>
          <p:cNvSpPr>
            <a:spLocks noChangeArrowheads="1"/>
          </p:cNvSpPr>
          <p:nvPr/>
        </p:nvSpPr>
        <p:spPr bwMode="auto">
          <a:xfrm>
            <a:off x="228600" y="3470275"/>
            <a:ext cx="8763000" cy="1025525"/>
          </a:xfrm>
          <a:prstGeom prst="rect">
            <a:avLst/>
          </a:prstGeom>
          <a:solidFill>
            <a:schemeClr val="bg1"/>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Apabila berdasarkan hasil pemeriksaan ternyata Penghasilan Neto seharusnya adalah Rp900.000.000,00 sehingga PPh terutang seharusnya adalah Rp252.500.000,00.</a:t>
            </a:r>
          </a:p>
        </p:txBody>
      </p:sp>
      <p:sp>
        <p:nvSpPr>
          <p:cNvPr id="196613" name="AutoShape 5"/>
          <p:cNvSpPr>
            <a:spLocks noChangeArrowheads="1"/>
          </p:cNvSpPr>
          <p:nvPr/>
        </p:nvSpPr>
        <p:spPr bwMode="auto">
          <a:xfrm>
            <a:off x="152400" y="4419600"/>
            <a:ext cx="685800" cy="685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6614" name="Rectangle 6"/>
          <p:cNvSpPr>
            <a:spLocks noChangeArrowheads="1"/>
          </p:cNvSpPr>
          <p:nvPr/>
        </p:nvSpPr>
        <p:spPr bwMode="auto">
          <a:xfrm>
            <a:off x="76200" y="5181600"/>
            <a:ext cx="1600200" cy="10160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DJP menerbitkan </a:t>
            </a:r>
            <a:r>
              <a:rPr lang="en-US" altLang="en-US" sz="2000" b="1" u="none">
                <a:solidFill>
                  <a:srgbClr val="0033CC"/>
                </a:solidFill>
                <a:latin typeface="Tahoma" panose="020B0604030504040204" pitchFamily="34" charset="0"/>
              </a:rPr>
              <a:t>SKPLB</a:t>
            </a:r>
            <a:endParaRPr lang="en-US" altLang="en-US" sz="2000" u="none">
              <a:latin typeface="Tahoma" panose="020B0604030504040204" pitchFamily="34" charset="0"/>
            </a:endParaRPr>
          </a:p>
        </p:txBody>
      </p:sp>
      <p:sp>
        <p:nvSpPr>
          <p:cNvPr id="196616" name="AutoShape 8"/>
          <p:cNvSpPr>
            <a:spLocks noChangeArrowheads="1"/>
          </p:cNvSpPr>
          <p:nvPr/>
        </p:nvSpPr>
        <p:spPr bwMode="auto">
          <a:xfrm>
            <a:off x="1371600" y="6019800"/>
            <a:ext cx="762000" cy="381000"/>
          </a:xfrm>
          <a:prstGeom prst="rightArrow">
            <a:avLst>
              <a:gd name="adj1" fmla="val 50000"/>
              <a:gd name="adj2"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6617" name="Rectangle 9"/>
          <p:cNvSpPr>
            <a:spLocks noChangeArrowheads="1"/>
          </p:cNvSpPr>
          <p:nvPr/>
        </p:nvSpPr>
        <p:spPr bwMode="auto">
          <a:xfrm>
            <a:off x="1905000" y="5105400"/>
            <a:ext cx="7162800" cy="1168400"/>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80000"/>
              </a:lnSpc>
              <a:spcBef>
                <a:spcPct val="50000"/>
              </a:spcBef>
            </a:pPr>
            <a:r>
              <a:rPr lang="en-US" altLang="en-US" sz="2000" u="none">
                <a:solidFill>
                  <a:srgbClr val="000099"/>
                </a:solidFill>
                <a:latin typeface="Tahoma" panose="020B0604030504040204" pitchFamily="34" charset="0"/>
              </a:rPr>
              <a:t>Pajak Yang Terutang			Rp252.500.000,00</a:t>
            </a:r>
          </a:p>
          <a:p>
            <a:pPr algn="l">
              <a:lnSpc>
                <a:spcPct val="80000"/>
              </a:lnSpc>
              <a:spcBef>
                <a:spcPct val="50000"/>
              </a:spcBef>
            </a:pPr>
            <a:r>
              <a:rPr lang="en-US" altLang="en-US" sz="2000" u="none">
                <a:solidFill>
                  <a:srgbClr val="000099"/>
                </a:solidFill>
                <a:latin typeface="Tahoma" panose="020B0604030504040204" pitchFamily="34" charset="0"/>
              </a:rPr>
              <a:t>Jumlah Kredit Pajak			(</a:t>
            </a:r>
            <a:r>
              <a:rPr lang="en-US" altLang="en-US" sz="2000">
                <a:solidFill>
                  <a:srgbClr val="000099"/>
                </a:solidFill>
                <a:latin typeface="Tahoma" panose="020B0604030504040204" pitchFamily="34" charset="0"/>
              </a:rPr>
              <a:t>Rp282.500.000,00)</a:t>
            </a:r>
          </a:p>
          <a:p>
            <a:pPr algn="l">
              <a:lnSpc>
                <a:spcPct val="80000"/>
              </a:lnSpc>
              <a:spcBef>
                <a:spcPct val="50000"/>
              </a:spcBef>
            </a:pPr>
            <a:r>
              <a:rPr lang="en-US" altLang="en-US" sz="2000" u="none">
                <a:solidFill>
                  <a:srgbClr val="000099"/>
                </a:solidFill>
                <a:latin typeface="Tahoma" panose="020B0604030504040204" pitchFamily="34" charset="0"/>
              </a:rPr>
              <a:t>Jumlah Kelebihan Pembayaran Pajak	(Rp  30.000.000,00)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6610"/>
                                        </p:tgtEl>
                                        <p:attrNameLst>
                                          <p:attrName>style.visibility</p:attrName>
                                        </p:attrNameLst>
                                      </p:cBhvr>
                                      <p:to>
                                        <p:strVal val="visible"/>
                                      </p:to>
                                    </p:set>
                                    <p:anim calcmode="lin" valueType="num">
                                      <p:cBhvr additive="base">
                                        <p:cTn id="7" dur="500" fill="hold"/>
                                        <p:tgtEl>
                                          <p:spTgt spid="196610"/>
                                        </p:tgtEl>
                                        <p:attrNameLst>
                                          <p:attrName>ppt_x</p:attrName>
                                        </p:attrNameLst>
                                      </p:cBhvr>
                                      <p:tavLst>
                                        <p:tav tm="0">
                                          <p:val>
                                            <p:strVal val="0-#ppt_w/2"/>
                                          </p:val>
                                        </p:tav>
                                        <p:tav tm="100000">
                                          <p:val>
                                            <p:strVal val="#ppt_x"/>
                                          </p:val>
                                        </p:tav>
                                      </p:tavLst>
                                    </p:anim>
                                    <p:anim calcmode="lin" valueType="num">
                                      <p:cBhvr additive="base">
                                        <p:cTn id="8" dur="500" fill="hold"/>
                                        <p:tgtEl>
                                          <p:spTgt spid="1966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6611"/>
                                        </p:tgtEl>
                                        <p:attrNameLst>
                                          <p:attrName>style.visibility</p:attrName>
                                        </p:attrNameLst>
                                      </p:cBhvr>
                                      <p:to>
                                        <p:strVal val="visible"/>
                                      </p:to>
                                    </p:set>
                                    <p:anim calcmode="lin" valueType="num">
                                      <p:cBhvr additive="base">
                                        <p:cTn id="13" dur="500" fill="hold"/>
                                        <p:tgtEl>
                                          <p:spTgt spid="196611"/>
                                        </p:tgtEl>
                                        <p:attrNameLst>
                                          <p:attrName>ppt_x</p:attrName>
                                        </p:attrNameLst>
                                      </p:cBhvr>
                                      <p:tavLst>
                                        <p:tav tm="0">
                                          <p:val>
                                            <p:strVal val="0-#ppt_w/2"/>
                                          </p:val>
                                        </p:tav>
                                        <p:tav tm="100000">
                                          <p:val>
                                            <p:strVal val="#ppt_x"/>
                                          </p:val>
                                        </p:tav>
                                      </p:tavLst>
                                    </p:anim>
                                    <p:anim calcmode="lin" valueType="num">
                                      <p:cBhvr additive="base">
                                        <p:cTn id="14" dur="500" fill="hold"/>
                                        <p:tgtEl>
                                          <p:spTgt spid="19661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6612"/>
                                        </p:tgtEl>
                                        <p:attrNameLst>
                                          <p:attrName>style.visibility</p:attrName>
                                        </p:attrNameLst>
                                      </p:cBhvr>
                                      <p:to>
                                        <p:strVal val="visible"/>
                                      </p:to>
                                    </p:set>
                                    <p:anim calcmode="lin" valueType="num">
                                      <p:cBhvr additive="base">
                                        <p:cTn id="19" dur="500" fill="hold"/>
                                        <p:tgtEl>
                                          <p:spTgt spid="196612"/>
                                        </p:tgtEl>
                                        <p:attrNameLst>
                                          <p:attrName>ppt_x</p:attrName>
                                        </p:attrNameLst>
                                      </p:cBhvr>
                                      <p:tavLst>
                                        <p:tav tm="0">
                                          <p:val>
                                            <p:strVal val="0-#ppt_w/2"/>
                                          </p:val>
                                        </p:tav>
                                        <p:tav tm="100000">
                                          <p:val>
                                            <p:strVal val="#ppt_x"/>
                                          </p:val>
                                        </p:tav>
                                      </p:tavLst>
                                    </p:anim>
                                    <p:anim calcmode="lin" valueType="num">
                                      <p:cBhvr additive="base">
                                        <p:cTn id="20" dur="500" fill="hold"/>
                                        <p:tgtEl>
                                          <p:spTgt spid="19661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6613"/>
                                        </p:tgtEl>
                                        <p:attrNameLst>
                                          <p:attrName>style.visibility</p:attrName>
                                        </p:attrNameLst>
                                      </p:cBhvr>
                                      <p:to>
                                        <p:strVal val="visible"/>
                                      </p:to>
                                    </p:set>
                                    <p:anim calcmode="lin" valueType="num">
                                      <p:cBhvr additive="base">
                                        <p:cTn id="25" dur="500" fill="hold"/>
                                        <p:tgtEl>
                                          <p:spTgt spid="196613"/>
                                        </p:tgtEl>
                                        <p:attrNameLst>
                                          <p:attrName>ppt_x</p:attrName>
                                        </p:attrNameLst>
                                      </p:cBhvr>
                                      <p:tavLst>
                                        <p:tav tm="0">
                                          <p:val>
                                            <p:strVal val="0-#ppt_w/2"/>
                                          </p:val>
                                        </p:tav>
                                        <p:tav tm="100000">
                                          <p:val>
                                            <p:strVal val="#ppt_x"/>
                                          </p:val>
                                        </p:tav>
                                      </p:tavLst>
                                    </p:anim>
                                    <p:anim calcmode="lin" valueType="num">
                                      <p:cBhvr additive="base">
                                        <p:cTn id="26" dur="500" fill="hold"/>
                                        <p:tgtEl>
                                          <p:spTgt spid="19661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6614"/>
                                        </p:tgtEl>
                                        <p:attrNameLst>
                                          <p:attrName>style.visibility</p:attrName>
                                        </p:attrNameLst>
                                      </p:cBhvr>
                                      <p:to>
                                        <p:strVal val="visible"/>
                                      </p:to>
                                    </p:set>
                                    <p:anim calcmode="lin" valueType="num">
                                      <p:cBhvr additive="base">
                                        <p:cTn id="31" dur="500" fill="hold"/>
                                        <p:tgtEl>
                                          <p:spTgt spid="196614"/>
                                        </p:tgtEl>
                                        <p:attrNameLst>
                                          <p:attrName>ppt_x</p:attrName>
                                        </p:attrNameLst>
                                      </p:cBhvr>
                                      <p:tavLst>
                                        <p:tav tm="0">
                                          <p:val>
                                            <p:strVal val="0-#ppt_w/2"/>
                                          </p:val>
                                        </p:tav>
                                        <p:tav tm="100000">
                                          <p:val>
                                            <p:strVal val="#ppt_x"/>
                                          </p:val>
                                        </p:tav>
                                      </p:tavLst>
                                    </p:anim>
                                    <p:anim calcmode="lin" valueType="num">
                                      <p:cBhvr additive="base">
                                        <p:cTn id="32" dur="500" fill="hold"/>
                                        <p:tgtEl>
                                          <p:spTgt spid="19661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96616"/>
                                        </p:tgtEl>
                                        <p:attrNameLst>
                                          <p:attrName>style.visibility</p:attrName>
                                        </p:attrNameLst>
                                      </p:cBhvr>
                                      <p:to>
                                        <p:strVal val="visible"/>
                                      </p:to>
                                    </p:set>
                                    <p:anim calcmode="lin" valueType="num">
                                      <p:cBhvr additive="base">
                                        <p:cTn id="37" dur="500" fill="hold"/>
                                        <p:tgtEl>
                                          <p:spTgt spid="196616"/>
                                        </p:tgtEl>
                                        <p:attrNameLst>
                                          <p:attrName>ppt_x</p:attrName>
                                        </p:attrNameLst>
                                      </p:cBhvr>
                                      <p:tavLst>
                                        <p:tav tm="0">
                                          <p:val>
                                            <p:strVal val="0-#ppt_w/2"/>
                                          </p:val>
                                        </p:tav>
                                        <p:tav tm="100000">
                                          <p:val>
                                            <p:strVal val="#ppt_x"/>
                                          </p:val>
                                        </p:tav>
                                      </p:tavLst>
                                    </p:anim>
                                    <p:anim calcmode="lin" valueType="num">
                                      <p:cBhvr additive="base">
                                        <p:cTn id="38" dur="500" fill="hold"/>
                                        <p:tgtEl>
                                          <p:spTgt spid="196616"/>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96617"/>
                                        </p:tgtEl>
                                        <p:attrNameLst>
                                          <p:attrName>style.visibility</p:attrName>
                                        </p:attrNameLst>
                                      </p:cBhvr>
                                      <p:to>
                                        <p:strVal val="visible"/>
                                      </p:to>
                                    </p:set>
                                    <p:anim calcmode="lin" valueType="num">
                                      <p:cBhvr additive="base">
                                        <p:cTn id="43" dur="500" fill="hold"/>
                                        <p:tgtEl>
                                          <p:spTgt spid="196617"/>
                                        </p:tgtEl>
                                        <p:attrNameLst>
                                          <p:attrName>ppt_x</p:attrName>
                                        </p:attrNameLst>
                                      </p:cBhvr>
                                      <p:tavLst>
                                        <p:tav tm="0">
                                          <p:val>
                                            <p:strVal val="0-#ppt_w/2"/>
                                          </p:val>
                                        </p:tav>
                                        <p:tav tm="100000">
                                          <p:val>
                                            <p:strVal val="#ppt_x"/>
                                          </p:val>
                                        </p:tav>
                                      </p:tavLst>
                                    </p:anim>
                                    <p:anim calcmode="lin" valueType="num">
                                      <p:cBhvr additive="base">
                                        <p:cTn id="44" dur="500" fill="hold"/>
                                        <p:tgtEl>
                                          <p:spTgt spid="1966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autoUpdateAnimBg="0"/>
      <p:bldP spid="196611" grpId="0" animBg="1" autoUpdateAnimBg="0"/>
      <p:bldP spid="196612" grpId="0" animBg="1" autoUpdateAnimBg="0"/>
      <p:bldP spid="196613" grpId="0" animBg="1"/>
      <p:bldP spid="196614" grpId="0" animBg="1" autoUpdateAnimBg="0"/>
      <p:bldP spid="196616" grpId="0" animBg="1"/>
      <p:bldP spid="196617" grpId="0" animBg="1" autoUpdateAnimBg="0"/>
    </p:bld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a:xfrm>
            <a:off x="539750" y="44450"/>
            <a:ext cx="4724400" cy="45720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SKPLB</a:t>
            </a:r>
          </a:p>
        </p:txBody>
      </p:sp>
      <p:sp>
        <p:nvSpPr>
          <p:cNvPr id="326659" name="Rectangle 3"/>
          <p:cNvSpPr>
            <a:spLocks noChangeArrowheads="1"/>
          </p:cNvSpPr>
          <p:nvPr/>
        </p:nvSpPr>
        <p:spPr bwMode="auto">
          <a:xfrm>
            <a:off x="6553200" y="44450"/>
            <a:ext cx="23622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17 UU KUP</a:t>
            </a:r>
          </a:p>
        </p:txBody>
      </p:sp>
      <p:sp>
        <p:nvSpPr>
          <p:cNvPr id="326661" name="AutoShape 5"/>
          <p:cNvSpPr>
            <a:spLocks noChangeArrowheads="1"/>
          </p:cNvSpPr>
          <p:nvPr/>
        </p:nvSpPr>
        <p:spPr bwMode="auto">
          <a:xfrm>
            <a:off x="3751263" y="47625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6663" name="Rectangle 7"/>
          <p:cNvSpPr>
            <a:spLocks noChangeArrowheads="1"/>
          </p:cNvSpPr>
          <p:nvPr/>
        </p:nvSpPr>
        <p:spPr bwMode="auto">
          <a:xfrm>
            <a:off x="107950" y="846138"/>
            <a:ext cx="8964613" cy="1358900"/>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fr-FR" altLang="en-US" sz="1800" u="none">
                <a:latin typeface="Lucida Console" panose="020B0609040504020204" pitchFamily="49" charset="0"/>
              </a:rPr>
              <a:t>Berdasarkan permohonan Wajib Pajak, Direktur Jenderal Pajak, </a:t>
            </a:r>
            <a:r>
              <a:rPr lang="fr-FR" altLang="en-US" sz="1800" b="1">
                <a:solidFill>
                  <a:srgbClr val="990000"/>
                </a:solidFill>
                <a:latin typeface="Lucida Console" panose="020B0609040504020204" pitchFamily="49" charset="0"/>
              </a:rPr>
              <a:t>setelah meneliti kebenaran pembayaran pajak</a:t>
            </a:r>
            <a:r>
              <a:rPr lang="fr-FR" altLang="en-US" sz="1800" u="none">
                <a:latin typeface="Lucida Console" panose="020B0609040504020204" pitchFamily="49" charset="0"/>
              </a:rPr>
              <a:t>, menerbitkan Surat Ketetapan Pajak Lebih Bayar </a:t>
            </a:r>
            <a:r>
              <a:rPr lang="fr-FR" altLang="en-US" sz="1800" b="1">
                <a:solidFill>
                  <a:srgbClr val="0033CC"/>
                </a:solidFill>
                <a:latin typeface="Lucida Console" panose="020B0609040504020204" pitchFamily="49" charset="0"/>
              </a:rPr>
              <a:t>apabila terdapat pembayaran pajak yang seharusnya tidak terutang</a:t>
            </a:r>
            <a:r>
              <a:rPr lang="fr-FR" altLang="en-US" sz="1800" b="1" u="none">
                <a:solidFill>
                  <a:srgbClr val="0033CC"/>
                </a:solidFill>
                <a:latin typeface="Lucida Console" panose="020B0609040504020204" pitchFamily="49" charset="0"/>
              </a:rPr>
              <a:t>, yang ketentuannya diatur dengan atau berdasarkan </a:t>
            </a:r>
            <a:r>
              <a:rPr lang="fr-FR" altLang="en-US" sz="1800" b="1">
                <a:solidFill>
                  <a:srgbClr val="0033CC"/>
                </a:solidFill>
                <a:latin typeface="Lucida Console" panose="020B0609040504020204" pitchFamily="49" charset="0"/>
              </a:rPr>
              <a:t>Peraturan Menteri Keuangan</a:t>
            </a:r>
            <a:r>
              <a:rPr lang="fr-FR" altLang="en-US" sz="1800" u="none">
                <a:latin typeface="Lucida Console" panose="020B0609040504020204" pitchFamily="49" charset="0"/>
              </a:rPr>
              <a:t>.</a:t>
            </a:r>
            <a:r>
              <a:rPr lang="fr-FR" altLang="en-US" sz="1800">
                <a:latin typeface="Lucida Console" panose="020B0609040504020204" pitchFamily="49" charset="0"/>
              </a:rPr>
              <a:t> </a:t>
            </a:r>
            <a:endParaRPr lang="en-US" altLang="en-US" sz="1800">
              <a:latin typeface="Lucida Console" panose="020B0609040504020204" pitchFamily="49" charset="0"/>
            </a:endParaRPr>
          </a:p>
        </p:txBody>
      </p:sp>
      <p:sp>
        <p:nvSpPr>
          <p:cNvPr id="326668" name="Rectangle 12"/>
          <p:cNvSpPr>
            <a:spLocks noChangeArrowheads="1"/>
          </p:cNvSpPr>
          <p:nvPr/>
        </p:nvSpPr>
        <p:spPr bwMode="auto">
          <a:xfrm>
            <a:off x="107950" y="2276475"/>
            <a:ext cx="3455988" cy="606425"/>
          </a:xfrm>
          <a:prstGeom prst="rect">
            <a:avLst/>
          </a:prstGeom>
          <a:noFill/>
          <a:ln w="190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1800" u="none">
                <a:latin typeface="Tahoma" panose="020B0604030504040204" pitchFamily="34" charset="0"/>
              </a:rPr>
              <a:t>Dalam hal terjadi kesalahan pemotongan atau pemungutan</a:t>
            </a:r>
          </a:p>
        </p:txBody>
      </p:sp>
      <p:sp>
        <p:nvSpPr>
          <p:cNvPr id="326669" name="Line 13"/>
          <p:cNvSpPr>
            <a:spLocks noChangeShapeType="1"/>
          </p:cNvSpPr>
          <p:nvPr/>
        </p:nvSpPr>
        <p:spPr bwMode="auto">
          <a:xfrm flipH="1">
            <a:off x="250825" y="1844675"/>
            <a:ext cx="1225550" cy="576263"/>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6671" name="Rectangle 15"/>
          <p:cNvSpPr>
            <a:spLocks noChangeArrowheads="1"/>
          </p:cNvSpPr>
          <p:nvPr/>
        </p:nvSpPr>
        <p:spPr bwMode="auto">
          <a:xfrm>
            <a:off x="107950" y="2954338"/>
            <a:ext cx="8964613" cy="330200"/>
          </a:xfrm>
          <a:prstGeom prst="rect">
            <a:avLst/>
          </a:prstGeom>
          <a:noFill/>
          <a:ln w="190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sz="1800" u="none">
                <a:latin typeface="Tahoma" panose="020B0604030504040204" pitchFamily="34" charset="0"/>
              </a:rPr>
              <a:t>a. </a:t>
            </a:r>
            <a:r>
              <a:rPr lang="en-US" altLang="en-US" sz="1800" b="1" u="none">
                <a:solidFill>
                  <a:srgbClr val="0033CC"/>
                </a:solidFill>
                <a:latin typeface="Tahoma" panose="020B0604030504040204" pitchFamily="34" charset="0"/>
              </a:rPr>
              <a:t>Terlalu besar</a:t>
            </a:r>
            <a:r>
              <a:rPr lang="en-US" altLang="en-US" sz="1800" u="none">
                <a:latin typeface="Tahoma" panose="020B0604030504040204" pitchFamily="34" charset="0"/>
              </a:rPr>
              <a:t> dipotong/dipungut; b. </a:t>
            </a:r>
            <a:r>
              <a:rPr lang="en-US" altLang="en-US" sz="1800" b="1" u="none">
                <a:solidFill>
                  <a:srgbClr val="0033CC"/>
                </a:solidFill>
                <a:latin typeface="Tahoma" panose="020B0604030504040204" pitchFamily="34" charset="0"/>
              </a:rPr>
              <a:t>Seharusnya tidak</a:t>
            </a:r>
            <a:r>
              <a:rPr lang="en-US" altLang="en-US" sz="1800" u="none">
                <a:latin typeface="Tahoma" panose="020B0604030504040204" pitchFamily="34" charset="0"/>
              </a:rPr>
              <a:t> dipotong/tidak dipungut</a:t>
            </a:r>
          </a:p>
        </p:txBody>
      </p:sp>
      <p:sp>
        <p:nvSpPr>
          <p:cNvPr id="326672" name="AutoShape 16"/>
          <p:cNvSpPr>
            <a:spLocks noChangeArrowheads="1"/>
          </p:cNvSpPr>
          <p:nvPr/>
        </p:nvSpPr>
        <p:spPr bwMode="auto">
          <a:xfrm>
            <a:off x="34925" y="2781300"/>
            <a:ext cx="396875" cy="2873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6674" name="Rectangle 18"/>
          <p:cNvSpPr>
            <a:spLocks noChangeArrowheads="1"/>
          </p:cNvSpPr>
          <p:nvPr/>
        </p:nvSpPr>
        <p:spPr bwMode="auto">
          <a:xfrm>
            <a:off x="179388" y="3357563"/>
            <a:ext cx="8785225" cy="8445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90000"/>
              </a:lnSpc>
            </a:pPr>
            <a:r>
              <a:rPr lang="en-US" altLang="en-US" sz="1800" u="none">
                <a:latin typeface="Tahoma" panose="020B0604030504040204" pitchFamily="34" charset="0"/>
              </a:rPr>
              <a:t>dan pajak yang salah dipotong/dipungut tsb telah disetorkan dan dilaporkan, WP yang melakukan pemotongan/pemungutan atau PKP yang melakukan pemungutan tidak dapat meminta kembali pajak yang salah dipotong atau dipungut tsb.</a:t>
            </a:r>
          </a:p>
        </p:txBody>
      </p:sp>
      <p:sp>
        <p:nvSpPr>
          <p:cNvPr id="326676" name="Rectangle 20"/>
          <p:cNvSpPr>
            <a:spLocks noChangeArrowheads="1"/>
          </p:cNvSpPr>
          <p:nvPr/>
        </p:nvSpPr>
        <p:spPr bwMode="auto">
          <a:xfrm>
            <a:off x="5651500" y="476250"/>
            <a:ext cx="3384550" cy="358775"/>
          </a:xfrm>
          <a:prstGeom prst="rect">
            <a:avLst/>
          </a:prstGeom>
          <a:noFill/>
          <a:ln w="1905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1800" b="1" u="none">
                <a:latin typeface="Arial Narrow" panose="020B0606020202030204" pitchFamily="34" charset="0"/>
              </a:rPr>
              <a:t>Per. Menkeu No. 190/PMK.03/2007</a:t>
            </a:r>
          </a:p>
        </p:txBody>
      </p:sp>
      <p:sp>
        <p:nvSpPr>
          <p:cNvPr id="326678" name="Rectangle 22"/>
          <p:cNvSpPr>
            <a:spLocks noChangeArrowheads="1"/>
          </p:cNvSpPr>
          <p:nvPr/>
        </p:nvSpPr>
        <p:spPr bwMode="auto">
          <a:xfrm>
            <a:off x="107950" y="4292600"/>
            <a:ext cx="8964613" cy="5969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1800" u="none">
                <a:latin typeface="Tahoma" panose="020B0604030504040204" pitchFamily="34" charset="0"/>
              </a:rPr>
              <a:t>PPh yang salah dipotong atau dipungut tsb dapat diminta kembali oleh Wajib Pajak yang dipotong/dipungut dengan surat permohonan, </a:t>
            </a:r>
            <a:r>
              <a:rPr lang="en-US" altLang="en-US" sz="1800" b="1" u="none">
                <a:solidFill>
                  <a:srgbClr val="0033CC"/>
                </a:solidFill>
                <a:latin typeface="Tahoma" panose="020B0604030504040204" pitchFamily="34" charset="0"/>
              </a:rPr>
              <a:t>sepanjang belum dikreditkan</a:t>
            </a:r>
            <a:r>
              <a:rPr lang="en-US" altLang="en-US" sz="1800" u="none">
                <a:latin typeface="Tahoma" panose="020B0604030504040204" pitchFamily="34" charset="0"/>
              </a:rPr>
              <a:t>.</a:t>
            </a:r>
          </a:p>
        </p:txBody>
      </p:sp>
      <p:sp>
        <p:nvSpPr>
          <p:cNvPr id="326679" name="plant"/>
          <p:cNvSpPr>
            <a:spLocks noEditPoints="1" noChangeArrowheads="1"/>
          </p:cNvSpPr>
          <p:nvPr/>
        </p:nvSpPr>
        <p:spPr bwMode="auto">
          <a:xfrm>
            <a:off x="34925" y="4221163"/>
            <a:ext cx="358775" cy="287337"/>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26680" name="Rectangle 24"/>
          <p:cNvSpPr>
            <a:spLocks noChangeArrowheads="1"/>
          </p:cNvSpPr>
          <p:nvPr/>
        </p:nvSpPr>
        <p:spPr bwMode="auto">
          <a:xfrm>
            <a:off x="107950" y="5013325"/>
            <a:ext cx="8964613" cy="84455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1800" u="none">
                <a:latin typeface="Tahoma" panose="020B0604030504040204" pitchFamily="34" charset="0"/>
              </a:rPr>
              <a:t>PPN dan PPnBM yang salah dipungut tsb dapat diminta kembali oleh PKP yang dipungut dengan surat permohonan, </a:t>
            </a:r>
            <a:r>
              <a:rPr lang="en-US" altLang="en-US" sz="1800" b="1" u="none">
                <a:solidFill>
                  <a:srgbClr val="0033CC"/>
                </a:solidFill>
                <a:latin typeface="Tahoma" panose="020B0604030504040204" pitchFamily="34" charset="0"/>
              </a:rPr>
              <a:t>sepanjang belum dikreditkan atau belum dibebankan sebagai biaya</a:t>
            </a:r>
            <a:r>
              <a:rPr lang="en-US" altLang="en-US" sz="1800" u="none">
                <a:latin typeface="Tahoma" panose="020B0604030504040204" pitchFamily="34" charset="0"/>
              </a:rPr>
              <a:t>.</a:t>
            </a:r>
          </a:p>
        </p:txBody>
      </p:sp>
      <p:sp>
        <p:nvSpPr>
          <p:cNvPr id="326681" name="plant"/>
          <p:cNvSpPr>
            <a:spLocks noEditPoints="1" noChangeArrowheads="1"/>
          </p:cNvSpPr>
          <p:nvPr/>
        </p:nvSpPr>
        <p:spPr bwMode="auto">
          <a:xfrm>
            <a:off x="34925" y="4868863"/>
            <a:ext cx="358775" cy="287337"/>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26682" name="Rectangle 26"/>
          <p:cNvSpPr>
            <a:spLocks noChangeArrowheads="1"/>
          </p:cNvSpPr>
          <p:nvPr/>
        </p:nvSpPr>
        <p:spPr bwMode="auto">
          <a:xfrm>
            <a:off x="3708400" y="2276475"/>
            <a:ext cx="5111750" cy="606425"/>
          </a:xfrm>
          <a:prstGeom prst="rect">
            <a:avLst/>
          </a:prstGeom>
          <a:noFill/>
          <a:ln w="1905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1800" u="none">
                <a:latin typeface="Tahoma" panose="020B0604030504040204" pitchFamily="34" charset="0"/>
              </a:rPr>
              <a:t>Jangka waktu paling lama 3 bulan sejak surat permohonan diterima</a:t>
            </a:r>
          </a:p>
        </p:txBody>
      </p:sp>
      <p:sp>
        <p:nvSpPr>
          <p:cNvPr id="326684" name="Line 28"/>
          <p:cNvSpPr>
            <a:spLocks noChangeShapeType="1"/>
          </p:cNvSpPr>
          <p:nvPr/>
        </p:nvSpPr>
        <p:spPr bwMode="auto">
          <a:xfrm>
            <a:off x="2411413" y="1341438"/>
            <a:ext cx="1368425" cy="1008062"/>
          </a:xfrm>
          <a:prstGeom prst="line">
            <a:avLst/>
          </a:prstGeom>
          <a:noFill/>
          <a:ln w="127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6685" name="AutoShape 29"/>
          <p:cNvSpPr>
            <a:spLocks noChangeArrowheads="1"/>
          </p:cNvSpPr>
          <p:nvPr/>
        </p:nvSpPr>
        <p:spPr bwMode="auto">
          <a:xfrm>
            <a:off x="8820150" y="3141663"/>
            <a:ext cx="250825" cy="358775"/>
          </a:xfrm>
          <a:prstGeom prst="curvedLeftArrow">
            <a:avLst>
              <a:gd name="adj1" fmla="val 28608"/>
              <a:gd name="adj2" fmla="val 57215"/>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6687" name="Rectangle 31"/>
          <p:cNvSpPr>
            <a:spLocks noChangeArrowheads="1"/>
          </p:cNvSpPr>
          <p:nvPr/>
        </p:nvSpPr>
        <p:spPr bwMode="auto">
          <a:xfrm>
            <a:off x="107950" y="5969000"/>
            <a:ext cx="8964613" cy="84455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1800" u="none">
                <a:latin typeface="Tahoma" panose="020B0604030504040204" pitchFamily="34" charset="0"/>
              </a:rPr>
              <a:t>Pengembalian dapat dilakukan melalui WP/PKP yang memotong/memungut, dalam hal: a) tidak memiliki NPWP; b) subjek pajak luar negeri; atau c) terdapat kesalahan penerapan ketentuan oleh pemotong/pemungut.</a:t>
            </a:r>
          </a:p>
        </p:txBody>
      </p:sp>
      <p:sp>
        <p:nvSpPr>
          <p:cNvPr id="326688" name="plant"/>
          <p:cNvSpPr>
            <a:spLocks noEditPoints="1" noChangeArrowheads="1"/>
          </p:cNvSpPr>
          <p:nvPr/>
        </p:nvSpPr>
        <p:spPr bwMode="auto">
          <a:xfrm>
            <a:off x="34925" y="5878513"/>
            <a:ext cx="358775" cy="287337"/>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26689" name="AutoShape 33"/>
          <p:cNvSpPr>
            <a:spLocks noChangeArrowheads="1"/>
          </p:cNvSpPr>
          <p:nvPr/>
        </p:nvSpPr>
        <p:spPr bwMode="auto">
          <a:xfrm>
            <a:off x="179388" y="620713"/>
            <a:ext cx="1079500" cy="215900"/>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ayat 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6658"/>
                                        </p:tgtEl>
                                        <p:attrNameLst>
                                          <p:attrName>style.visibility</p:attrName>
                                        </p:attrNameLst>
                                      </p:cBhvr>
                                      <p:to>
                                        <p:strVal val="visible"/>
                                      </p:to>
                                    </p:set>
                                    <p:anim calcmode="lin" valueType="num">
                                      <p:cBhvr additive="base">
                                        <p:cTn id="7" dur="500" fill="hold"/>
                                        <p:tgtEl>
                                          <p:spTgt spid="326658"/>
                                        </p:tgtEl>
                                        <p:attrNameLst>
                                          <p:attrName>ppt_x</p:attrName>
                                        </p:attrNameLst>
                                      </p:cBhvr>
                                      <p:tavLst>
                                        <p:tav tm="0">
                                          <p:val>
                                            <p:strVal val="0-#ppt_w/2"/>
                                          </p:val>
                                        </p:tav>
                                        <p:tav tm="100000">
                                          <p:val>
                                            <p:strVal val="#ppt_x"/>
                                          </p:val>
                                        </p:tav>
                                      </p:tavLst>
                                    </p:anim>
                                    <p:anim calcmode="lin" valueType="num">
                                      <p:cBhvr additive="base">
                                        <p:cTn id="8" dur="500" fill="hold"/>
                                        <p:tgtEl>
                                          <p:spTgt spid="32665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6659"/>
                                        </p:tgtEl>
                                        <p:attrNameLst>
                                          <p:attrName>style.visibility</p:attrName>
                                        </p:attrNameLst>
                                      </p:cBhvr>
                                      <p:to>
                                        <p:strVal val="visible"/>
                                      </p:to>
                                    </p:set>
                                    <p:anim calcmode="lin" valueType="num">
                                      <p:cBhvr additive="base">
                                        <p:cTn id="13" dur="500" fill="hold"/>
                                        <p:tgtEl>
                                          <p:spTgt spid="326659"/>
                                        </p:tgtEl>
                                        <p:attrNameLst>
                                          <p:attrName>ppt_x</p:attrName>
                                        </p:attrNameLst>
                                      </p:cBhvr>
                                      <p:tavLst>
                                        <p:tav tm="0">
                                          <p:val>
                                            <p:strVal val="0-#ppt_w/2"/>
                                          </p:val>
                                        </p:tav>
                                        <p:tav tm="100000">
                                          <p:val>
                                            <p:strVal val="#ppt_x"/>
                                          </p:val>
                                        </p:tav>
                                      </p:tavLst>
                                    </p:anim>
                                    <p:anim calcmode="lin" valueType="num">
                                      <p:cBhvr additive="base">
                                        <p:cTn id="14" dur="500" fill="hold"/>
                                        <p:tgtEl>
                                          <p:spTgt spid="32665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6661"/>
                                        </p:tgtEl>
                                        <p:attrNameLst>
                                          <p:attrName>style.visibility</p:attrName>
                                        </p:attrNameLst>
                                      </p:cBhvr>
                                      <p:to>
                                        <p:strVal val="visible"/>
                                      </p:to>
                                    </p:set>
                                    <p:anim calcmode="lin" valueType="num">
                                      <p:cBhvr additive="base">
                                        <p:cTn id="19" dur="500" fill="hold"/>
                                        <p:tgtEl>
                                          <p:spTgt spid="326661"/>
                                        </p:tgtEl>
                                        <p:attrNameLst>
                                          <p:attrName>ppt_x</p:attrName>
                                        </p:attrNameLst>
                                      </p:cBhvr>
                                      <p:tavLst>
                                        <p:tav tm="0">
                                          <p:val>
                                            <p:strVal val="0-#ppt_w/2"/>
                                          </p:val>
                                        </p:tav>
                                        <p:tav tm="100000">
                                          <p:val>
                                            <p:strVal val="#ppt_x"/>
                                          </p:val>
                                        </p:tav>
                                      </p:tavLst>
                                    </p:anim>
                                    <p:anim calcmode="lin" valueType="num">
                                      <p:cBhvr additive="base">
                                        <p:cTn id="20" dur="500" fill="hold"/>
                                        <p:tgtEl>
                                          <p:spTgt spid="32666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26689"/>
                                        </p:tgtEl>
                                        <p:attrNameLst>
                                          <p:attrName>style.visibility</p:attrName>
                                        </p:attrNameLst>
                                      </p:cBhvr>
                                      <p:to>
                                        <p:strVal val="visible"/>
                                      </p:to>
                                    </p:set>
                                    <p:animEffect transition="in" filter="blinds(horizontal)">
                                      <p:cBhvr>
                                        <p:cTn id="25" dur="500"/>
                                        <p:tgtEl>
                                          <p:spTgt spid="32668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326663"/>
                                        </p:tgtEl>
                                        <p:attrNameLst>
                                          <p:attrName>style.visibility</p:attrName>
                                        </p:attrNameLst>
                                      </p:cBhvr>
                                      <p:to>
                                        <p:strVal val="visible"/>
                                      </p:to>
                                    </p:set>
                                    <p:anim calcmode="lin" valueType="num">
                                      <p:cBhvr additive="base">
                                        <p:cTn id="30" dur="500" fill="hold"/>
                                        <p:tgtEl>
                                          <p:spTgt spid="326663"/>
                                        </p:tgtEl>
                                        <p:attrNameLst>
                                          <p:attrName>ppt_x</p:attrName>
                                        </p:attrNameLst>
                                      </p:cBhvr>
                                      <p:tavLst>
                                        <p:tav tm="0">
                                          <p:val>
                                            <p:strVal val="0-#ppt_w/2"/>
                                          </p:val>
                                        </p:tav>
                                        <p:tav tm="100000">
                                          <p:val>
                                            <p:strVal val="#ppt_x"/>
                                          </p:val>
                                        </p:tav>
                                      </p:tavLst>
                                    </p:anim>
                                    <p:anim calcmode="lin" valueType="num">
                                      <p:cBhvr additive="base">
                                        <p:cTn id="31" dur="500" fill="hold"/>
                                        <p:tgtEl>
                                          <p:spTgt spid="326663"/>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326676"/>
                                        </p:tgtEl>
                                        <p:attrNameLst>
                                          <p:attrName>style.visibility</p:attrName>
                                        </p:attrNameLst>
                                      </p:cBhvr>
                                      <p:to>
                                        <p:strVal val="visible"/>
                                      </p:to>
                                    </p:set>
                                    <p:anim calcmode="lin" valueType="num">
                                      <p:cBhvr additive="base">
                                        <p:cTn id="36" dur="500" fill="hold"/>
                                        <p:tgtEl>
                                          <p:spTgt spid="326676"/>
                                        </p:tgtEl>
                                        <p:attrNameLst>
                                          <p:attrName>ppt_x</p:attrName>
                                        </p:attrNameLst>
                                      </p:cBhvr>
                                      <p:tavLst>
                                        <p:tav tm="0">
                                          <p:val>
                                            <p:strVal val="0-#ppt_w/2"/>
                                          </p:val>
                                        </p:tav>
                                        <p:tav tm="100000">
                                          <p:val>
                                            <p:strVal val="#ppt_x"/>
                                          </p:val>
                                        </p:tav>
                                      </p:tavLst>
                                    </p:anim>
                                    <p:anim calcmode="lin" valueType="num">
                                      <p:cBhvr additive="base">
                                        <p:cTn id="37" dur="500" fill="hold"/>
                                        <p:tgtEl>
                                          <p:spTgt spid="326676"/>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26669"/>
                                        </p:tgtEl>
                                        <p:attrNameLst>
                                          <p:attrName>style.visibility</p:attrName>
                                        </p:attrNameLst>
                                      </p:cBhvr>
                                      <p:to>
                                        <p:strVal val="visible"/>
                                      </p:to>
                                    </p:set>
                                    <p:animEffect transition="in" filter="blinds(horizontal)">
                                      <p:cBhvr>
                                        <p:cTn id="42" dur="500"/>
                                        <p:tgtEl>
                                          <p:spTgt spid="32666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326668"/>
                                        </p:tgtEl>
                                        <p:attrNameLst>
                                          <p:attrName>style.visibility</p:attrName>
                                        </p:attrNameLst>
                                      </p:cBhvr>
                                      <p:to>
                                        <p:strVal val="visible"/>
                                      </p:to>
                                    </p:set>
                                    <p:anim calcmode="lin" valueType="num">
                                      <p:cBhvr additive="base">
                                        <p:cTn id="47" dur="500" fill="hold"/>
                                        <p:tgtEl>
                                          <p:spTgt spid="326668"/>
                                        </p:tgtEl>
                                        <p:attrNameLst>
                                          <p:attrName>ppt_x</p:attrName>
                                        </p:attrNameLst>
                                      </p:cBhvr>
                                      <p:tavLst>
                                        <p:tav tm="0">
                                          <p:val>
                                            <p:strVal val="0-#ppt_w/2"/>
                                          </p:val>
                                        </p:tav>
                                        <p:tav tm="100000">
                                          <p:val>
                                            <p:strVal val="#ppt_x"/>
                                          </p:val>
                                        </p:tav>
                                      </p:tavLst>
                                    </p:anim>
                                    <p:anim calcmode="lin" valueType="num">
                                      <p:cBhvr additive="base">
                                        <p:cTn id="48" dur="500" fill="hold"/>
                                        <p:tgtEl>
                                          <p:spTgt spid="326668"/>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326672"/>
                                        </p:tgtEl>
                                        <p:attrNameLst>
                                          <p:attrName>style.visibility</p:attrName>
                                        </p:attrNameLst>
                                      </p:cBhvr>
                                      <p:to>
                                        <p:strVal val="visible"/>
                                      </p:to>
                                    </p:set>
                                    <p:animEffect transition="in" filter="wipe(down)">
                                      <p:cBhvr>
                                        <p:cTn id="53" dur="500"/>
                                        <p:tgtEl>
                                          <p:spTgt spid="326672"/>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326671"/>
                                        </p:tgtEl>
                                        <p:attrNameLst>
                                          <p:attrName>style.visibility</p:attrName>
                                        </p:attrNameLst>
                                      </p:cBhvr>
                                      <p:to>
                                        <p:strVal val="visible"/>
                                      </p:to>
                                    </p:set>
                                    <p:anim calcmode="lin" valueType="num">
                                      <p:cBhvr additive="base">
                                        <p:cTn id="58" dur="500" fill="hold"/>
                                        <p:tgtEl>
                                          <p:spTgt spid="326671"/>
                                        </p:tgtEl>
                                        <p:attrNameLst>
                                          <p:attrName>ppt_x</p:attrName>
                                        </p:attrNameLst>
                                      </p:cBhvr>
                                      <p:tavLst>
                                        <p:tav tm="0">
                                          <p:val>
                                            <p:strVal val="0-#ppt_w/2"/>
                                          </p:val>
                                        </p:tav>
                                        <p:tav tm="100000">
                                          <p:val>
                                            <p:strVal val="#ppt_x"/>
                                          </p:val>
                                        </p:tav>
                                      </p:tavLst>
                                    </p:anim>
                                    <p:anim calcmode="lin" valueType="num">
                                      <p:cBhvr additive="base">
                                        <p:cTn id="59" dur="500" fill="hold"/>
                                        <p:tgtEl>
                                          <p:spTgt spid="326671"/>
                                        </p:tgtEl>
                                        <p:attrNameLst>
                                          <p:attrName>ppt_y</p:attrName>
                                        </p:attrNameLst>
                                      </p:cBhvr>
                                      <p:tavLst>
                                        <p:tav tm="0">
                                          <p:val>
                                            <p:strVal val="#ppt_y"/>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326685"/>
                                        </p:tgtEl>
                                        <p:attrNameLst>
                                          <p:attrName>style.visibility</p:attrName>
                                        </p:attrNameLst>
                                      </p:cBhvr>
                                      <p:to>
                                        <p:strVal val="visible"/>
                                      </p:to>
                                    </p:set>
                                    <p:animEffect transition="in" filter="blinds(horizontal)">
                                      <p:cBhvr>
                                        <p:cTn id="64" dur="500"/>
                                        <p:tgtEl>
                                          <p:spTgt spid="326685"/>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326684"/>
                                        </p:tgtEl>
                                        <p:attrNameLst>
                                          <p:attrName>style.visibility</p:attrName>
                                        </p:attrNameLst>
                                      </p:cBhvr>
                                      <p:to>
                                        <p:strVal val="visible"/>
                                      </p:to>
                                    </p:set>
                                    <p:animEffect transition="in" filter="wipe(down)">
                                      <p:cBhvr>
                                        <p:cTn id="69" dur="500"/>
                                        <p:tgtEl>
                                          <p:spTgt spid="326684"/>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2" presetClass="entr" presetSubtype="8" fill="hold" grpId="0" nodeType="clickEffect">
                                  <p:stCondLst>
                                    <p:cond delay="0"/>
                                  </p:stCondLst>
                                  <p:childTnLst>
                                    <p:set>
                                      <p:cBhvr>
                                        <p:cTn id="73" dur="1" fill="hold">
                                          <p:stCondLst>
                                            <p:cond delay="0"/>
                                          </p:stCondLst>
                                        </p:cTn>
                                        <p:tgtEl>
                                          <p:spTgt spid="326682"/>
                                        </p:tgtEl>
                                        <p:attrNameLst>
                                          <p:attrName>style.visibility</p:attrName>
                                        </p:attrNameLst>
                                      </p:cBhvr>
                                      <p:to>
                                        <p:strVal val="visible"/>
                                      </p:to>
                                    </p:set>
                                    <p:anim calcmode="lin" valueType="num">
                                      <p:cBhvr additive="base">
                                        <p:cTn id="74" dur="500" fill="hold"/>
                                        <p:tgtEl>
                                          <p:spTgt spid="326682"/>
                                        </p:tgtEl>
                                        <p:attrNameLst>
                                          <p:attrName>ppt_x</p:attrName>
                                        </p:attrNameLst>
                                      </p:cBhvr>
                                      <p:tavLst>
                                        <p:tav tm="0">
                                          <p:val>
                                            <p:strVal val="0-#ppt_w/2"/>
                                          </p:val>
                                        </p:tav>
                                        <p:tav tm="100000">
                                          <p:val>
                                            <p:strVal val="#ppt_x"/>
                                          </p:val>
                                        </p:tav>
                                      </p:tavLst>
                                    </p:anim>
                                    <p:anim calcmode="lin" valueType="num">
                                      <p:cBhvr additive="base">
                                        <p:cTn id="75" dur="500" fill="hold"/>
                                        <p:tgtEl>
                                          <p:spTgt spid="326682"/>
                                        </p:tgtEl>
                                        <p:attrNameLst>
                                          <p:attrName>ppt_y</p:attrName>
                                        </p:attrNameLst>
                                      </p:cBhvr>
                                      <p:tavLst>
                                        <p:tav tm="0">
                                          <p:val>
                                            <p:strVal val="#ppt_y"/>
                                          </p:val>
                                        </p:tav>
                                        <p:tav tm="100000">
                                          <p:val>
                                            <p:strVal val="#ppt_y"/>
                                          </p:val>
                                        </p:tav>
                                      </p:tavLst>
                                    </p:anim>
                                  </p:childTnLst>
                                </p:cTn>
                              </p:par>
                            </p:childTnLst>
                          </p:cTn>
                        </p:par>
                      </p:childTnLst>
                    </p:cTn>
                  </p:par>
                  <p:par>
                    <p:cTn id="76" fill="hold" nodeType="clickPar">
                      <p:stCondLst>
                        <p:cond delay="indefinite"/>
                      </p:stCondLst>
                      <p:childTnLst>
                        <p:par>
                          <p:cTn id="77" fill="hold" nodeType="withGroup">
                            <p:stCondLst>
                              <p:cond delay="0"/>
                            </p:stCondLst>
                            <p:childTnLst>
                              <p:par>
                                <p:cTn id="78" presetID="5" presetClass="entr" presetSubtype="10" fill="hold" grpId="0" nodeType="clickEffect">
                                  <p:stCondLst>
                                    <p:cond delay="0"/>
                                  </p:stCondLst>
                                  <p:childTnLst>
                                    <p:set>
                                      <p:cBhvr>
                                        <p:cTn id="79" dur="1" fill="hold">
                                          <p:stCondLst>
                                            <p:cond delay="0"/>
                                          </p:stCondLst>
                                        </p:cTn>
                                        <p:tgtEl>
                                          <p:spTgt spid="326674"/>
                                        </p:tgtEl>
                                        <p:attrNameLst>
                                          <p:attrName>style.visibility</p:attrName>
                                        </p:attrNameLst>
                                      </p:cBhvr>
                                      <p:to>
                                        <p:strVal val="visible"/>
                                      </p:to>
                                    </p:set>
                                    <p:animEffect transition="in" filter="checkerboard(across)">
                                      <p:cBhvr>
                                        <p:cTn id="80" dur="500"/>
                                        <p:tgtEl>
                                          <p:spTgt spid="326674"/>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26678"/>
                                        </p:tgtEl>
                                        <p:attrNameLst>
                                          <p:attrName>style.visibility</p:attrName>
                                        </p:attrNameLst>
                                      </p:cBhvr>
                                      <p:to>
                                        <p:strVal val="visible"/>
                                      </p:to>
                                    </p:set>
                                    <p:anim calcmode="lin" valueType="num">
                                      <p:cBhvr additive="base">
                                        <p:cTn id="85" dur="500" fill="hold"/>
                                        <p:tgtEl>
                                          <p:spTgt spid="326678"/>
                                        </p:tgtEl>
                                        <p:attrNameLst>
                                          <p:attrName>ppt_x</p:attrName>
                                        </p:attrNameLst>
                                      </p:cBhvr>
                                      <p:tavLst>
                                        <p:tav tm="0">
                                          <p:val>
                                            <p:strVal val="#ppt_x"/>
                                          </p:val>
                                        </p:tav>
                                        <p:tav tm="100000">
                                          <p:val>
                                            <p:strVal val="#ppt_x"/>
                                          </p:val>
                                        </p:tav>
                                      </p:tavLst>
                                    </p:anim>
                                    <p:anim calcmode="lin" valueType="num">
                                      <p:cBhvr additive="base">
                                        <p:cTn id="86" dur="500" fill="hold"/>
                                        <p:tgtEl>
                                          <p:spTgt spid="326678"/>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326679"/>
                                        </p:tgtEl>
                                        <p:attrNameLst>
                                          <p:attrName>style.visibility</p:attrName>
                                        </p:attrNameLst>
                                      </p:cBhvr>
                                      <p:to>
                                        <p:strVal val="visible"/>
                                      </p:to>
                                    </p:set>
                                    <p:animEffect transition="in" filter="blinds(horizontal)">
                                      <p:cBhvr>
                                        <p:cTn id="91" dur="500"/>
                                        <p:tgtEl>
                                          <p:spTgt spid="326679"/>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326680"/>
                                        </p:tgtEl>
                                        <p:attrNameLst>
                                          <p:attrName>style.visibility</p:attrName>
                                        </p:attrNameLst>
                                      </p:cBhvr>
                                      <p:to>
                                        <p:strVal val="visible"/>
                                      </p:to>
                                    </p:set>
                                    <p:anim calcmode="lin" valueType="num">
                                      <p:cBhvr additive="base">
                                        <p:cTn id="96" dur="500" fill="hold"/>
                                        <p:tgtEl>
                                          <p:spTgt spid="326680"/>
                                        </p:tgtEl>
                                        <p:attrNameLst>
                                          <p:attrName>ppt_x</p:attrName>
                                        </p:attrNameLst>
                                      </p:cBhvr>
                                      <p:tavLst>
                                        <p:tav tm="0">
                                          <p:val>
                                            <p:strVal val="#ppt_x"/>
                                          </p:val>
                                        </p:tav>
                                        <p:tav tm="100000">
                                          <p:val>
                                            <p:strVal val="#ppt_x"/>
                                          </p:val>
                                        </p:tav>
                                      </p:tavLst>
                                    </p:anim>
                                    <p:anim calcmode="lin" valueType="num">
                                      <p:cBhvr additive="base">
                                        <p:cTn id="97" dur="500" fill="hold"/>
                                        <p:tgtEl>
                                          <p:spTgt spid="326680"/>
                                        </p:tgtEl>
                                        <p:attrNameLst>
                                          <p:attrName>ppt_y</p:attrName>
                                        </p:attrNameLst>
                                      </p:cBhvr>
                                      <p:tavLst>
                                        <p:tav tm="0">
                                          <p:val>
                                            <p:strVal val="1+#ppt_h/2"/>
                                          </p:val>
                                        </p:tav>
                                        <p:tav tm="100000">
                                          <p:val>
                                            <p:strVal val="#ppt_y"/>
                                          </p:val>
                                        </p:tav>
                                      </p:tavLst>
                                    </p:anim>
                                  </p:childTnLst>
                                </p:cTn>
                              </p:par>
                            </p:childTnLst>
                          </p:cTn>
                        </p:par>
                      </p:childTnLst>
                    </p:cTn>
                  </p:par>
                  <p:par>
                    <p:cTn id="98" fill="hold" nodeType="clickPar">
                      <p:stCondLst>
                        <p:cond delay="indefinite"/>
                      </p:stCondLst>
                      <p:childTnLst>
                        <p:par>
                          <p:cTn id="99" fill="hold" nodeType="withGroup">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326681"/>
                                        </p:tgtEl>
                                        <p:attrNameLst>
                                          <p:attrName>style.visibility</p:attrName>
                                        </p:attrNameLst>
                                      </p:cBhvr>
                                      <p:to>
                                        <p:strVal val="visible"/>
                                      </p:to>
                                    </p:set>
                                    <p:animEffect transition="in" filter="blinds(horizontal)">
                                      <p:cBhvr>
                                        <p:cTn id="102" dur="500"/>
                                        <p:tgtEl>
                                          <p:spTgt spid="326681"/>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326687"/>
                                        </p:tgtEl>
                                        <p:attrNameLst>
                                          <p:attrName>style.visibility</p:attrName>
                                        </p:attrNameLst>
                                      </p:cBhvr>
                                      <p:to>
                                        <p:strVal val="visible"/>
                                      </p:to>
                                    </p:set>
                                    <p:anim calcmode="lin" valueType="num">
                                      <p:cBhvr additive="base">
                                        <p:cTn id="107" dur="500" fill="hold"/>
                                        <p:tgtEl>
                                          <p:spTgt spid="326687"/>
                                        </p:tgtEl>
                                        <p:attrNameLst>
                                          <p:attrName>ppt_x</p:attrName>
                                        </p:attrNameLst>
                                      </p:cBhvr>
                                      <p:tavLst>
                                        <p:tav tm="0">
                                          <p:val>
                                            <p:strVal val="#ppt_x"/>
                                          </p:val>
                                        </p:tav>
                                        <p:tav tm="100000">
                                          <p:val>
                                            <p:strVal val="#ppt_x"/>
                                          </p:val>
                                        </p:tav>
                                      </p:tavLst>
                                    </p:anim>
                                    <p:anim calcmode="lin" valueType="num">
                                      <p:cBhvr additive="base">
                                        <p:cTn id="108" dur="500" fill="hold"/>
                                        <p:tgtEl>
                                          <p:spTgt spid="326687"/>
                                        </p:tgtEl>
                                        <p:attrNameLst>
                                          <p:attrName>ppt_y</p:attrName>
                                        </p:attrNameLst>
                                      </p:cBhvr>
                                      <p:tavLst>
                                        <p:tav tm="0">
                                          <p:val>
                                            <p:strVal val="1+#ppt_h/2"/>
                                          </p:val>
                                        </p:tav>
                                        <p:tav tm="100000">
                                          <p:val>
                                            <p:strVal val="#ppt_y"/>
                                          </p:val>
                                        </p:tav>
                                      </p:tavLst>
                                    </p:anim>
                                  </p:childTnLst>
                                </p:cTn>
                              </p:par>
                            </p:childTnLst>
                          </p:cTn>
                        </p:par>
                      </p:childTnLst>
                    </p:cTn>
                  </p:par>
                  <p:par>
                    <p:cTn id="109" fill="hold" nodeType="clickPar">
                      <p:stCondLst>
                        <p:cond delay="indefinite"/>
                      </p:stCondLst>
                      <p:childTnLst>
                        <p:par>
                          <p:cTn id="110" fill="hold" nodeType="withGroup">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326688"/>
                                        </p:tgtEl>
                                        <p:attrNameLst>
                                          <p:attrName>style.visibility</p:attrName>
                                        </p:attrNameLst>
                                      </p:cBhvr>
                                      <p:to>
                                        <p:strVal val="visible"/>
                                      </p:to>
                                    </p:set>
                                    <p:animEffect transition="in" filter="blinds(horizontal)">
                                      <p:cBhvr>
                                        <p:cTn id="113" dur="500"/>
                                        <p:tgtEl>
                                          <p:spTgt spid="326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658" grpId="0" animBg="1" autoUpdateAnimBg="0"/>
      <p:bldP spid="326659" grpId="0" animBg="1" autoUpdateAnimBg="0"/>
      <p:bldP spid="326661" grpId="0" animBg="1"/>
      <p:bldP spid="326663" grpId="0" animBg="1" autoUpdateAnimBg="0"/>
      <p:bldP spid="326668" grpId="0" animBg="1" autoUpdateAnimBg="0"/>
      <p:bldP spid="326669" grpId="0" animBg="1"/>
      <p:bldP spid="326671" grpId="0" animBg="1" autoUpdateAnimBg="0"/>
      <p:bldP spid="326672" grpId="0" animBg="1"/>
      <p:bldP spid="326674" grpId="0" animBg="1"/>
      <p:bldP spid="326676" grpId="0" animBg="1" autoUpdateAnimBg="0"/>
      <p:bldP spid="326678" grpId="0" animBg="1"/>
      <p:bldP spid="326679" grpId="0" animBg="1"/>
      <p:bldP spid="326680" grpId="0" animBg="1"/>
      <p:bldP spid="326681" grpId="0" animBg="1"/>
      <p:bldP spid="326682" grpId="0" animBg="1" autoUpdateAnimBg="0"/>
      <p:bldP spid="326684" grpId="0" animBg="1"/>
      <p:bldP spid="326685" grpId="0" animBg="1"/>
      <p:bldP spid="326687" grpId="0" animBg="1"/>
      <p:bldP spid="326688" grpId="0" animBg="1"/>
      <p:bldP spid="326689"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762000" y="152400"/>
            <a:ext cx="7770813" cy="684213"/>
          </a:xfrm>
          <a:ln w="28575">
            <a:solidFill>
              <a:srgbClr val="008000"/>
            </a:solidFill>
            <a:miter lim="800000"/>
            <a:headEnd/>
            <a:tailEnd/>
          </a:ln>
        </p:spPr>
        <p:txBody>
          <a:bodyPr/>
          <a:lstStyle/>
          <a:p>
            <a:r>
              <a:rPr lang="en-US" altLang="en-US" sz="2400" b="1">
                <a:solidFill>
                  <a:srgbClr val="000099"/>
                </a:solidFill>
                <a:latin typeface="Verdana" panose="020B0604030504040204" pitchFamily="34" charset="0"/>
              </a:rPr>
              <a:t>SURAT KETETAPAN PAJAK NIHIL (SKPN)</a:t>
            </a:r>
          </a:p>
        </p:txBody>
      </p:sp>
      <p:sp>
        <p:nvSpPr>
          <p:cNvPr id="198659" name="AutoShape 3"/>
          <p:cNvSpPr>
            <a:spLocks noChangeArrowheads="1"/>
          </p:cNvSpPr>
          <p:nvPr/>
        </p:nvSpPr>
        <p:spPr bwMode="auto">
          <a:xfrm>
            <a:off x="4191000" y="765175"/>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8660" name="Rectangle 4"/>
          <p:cNvSpPr>
            <a:spLocks noChangeArrowheads="1"/>
          </p:cNvSpPr>
          <p:nvPr/>
        </p:nvSpPr>
        <p:spPr bwMode="auto">
          <a:xfrm>
            <a:off x="152400" y="3581400"/>
            <a:ext cx="8763000" cy="13493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u="none">
                <a:solidFill>
                  <a:srgbClr val="000099"/>
                </a:solidFill>
                <a:latin typeface="Tahoma" panose="020B0604030504040204" pitchFamily="34" charset="0"/>
              </a:rPr>
              <a:t>POKOK PAJAK						Rp10.000.000,00</a:t>
            </a:r>
          </a:p>
          <a:p>
            <a:pPr algn="l">
              <a:spcBef>
                <a:spcPct val="50000"/>
              </a:spcBef>
            </a:pPr>
            <a:r>
              <a:rPr lang="en-US" altLang="en-US" sz="2000" u="none">
                <a:solidFill>
                  <a:srgbClr val="000099"/>
                </a:solidFill>
                <a:latin typeface="Tahoma" panose="020B0604030504040204" pitchFamily="34" charset="0"/>
              </a:rPr>
              <a:t>JUMLAH KREDIT PAJAK					</a:t>
            </a:r>
            <a:r>
              <a:rPr lang="en-US" altLang="en-US" sz="2000">
                <a:solidFill>
                  <a:srgbClr val="000099"/>
                </a:solidFill>
                <a:latin typeface="Tahoma" panose="020B0604030504040204" pitchFamily="34" charset="0"/>
              </a:rPr>
              <a:t>Rp10.000.000,00</a:t>
            </a:r>
          </a:p>
          <a:p>
            <a:pPr algn="l">
              <a:spcBef>
                <a:spcPct val="50000"/>
              </a:spcBef>
            </a:pPr>
            <a:r>
              <a:rPr lang="en-US" altLang="en-US" sz="2000" b="1" u="none">
                <a:solidFill>
                  <a:srgbClr val="000099"/>
                </a:solidFill>
                <a:latin typeface="Tahoma" panose="020B0604030504040204" pitchFamily="34" charset="0"/>
              </a:rPr>
              <a:t>PAJAK NIHIL						Rp	--</a:t>
            </a:r>
          </a:p>
        </p:txBody>
      </p:sp>
      <p:sp>
        <p:nvSpPr>
          <p:cNvPr id="198662" name="AutoShape 6"/>
          <p:cNvSpPr>
            <a:spLocks noChangeArrowheads="1"/>
          </p:cNvSpPr>
          <p:nvPr/>
        </p:nvSpPr>
        <p:spPr bwMode="auto">
          <a:xfrm>
            <a:off x="4191000" y="2971800"/>
            <a:ext cx="6858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8663" name="Rectangle 7"/>
          <p:cNvSpPr>
            <a:spLocks noChangeArrowheads="1"/>
          </p:cNvSpPr>
          <p:nvPr/>
        </p:nvSpPr>
        <p:spPr bwMode="auto">
          <a:xfrm>
            <a:off x="381000" y="1196975"/>
            <a:ext cx="8458200" cy="17780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Lucida Console" panose="020B0609040504020204" pitchFamily="49" charset="0"/>
              </a:rPr>
              <a:t>Surat Ketetapan Pajak Nihil adalah surat ketetapan pajak yang menentukan jumlah pokok pajak sama besarnya dengan jumlah kredit pajak atau pajak tidak terutang dan tidak ada kredit pajak.</a:t>
            </a:r>
          </a:p>
          <a:p>
            <a:pPr>
              <a:spcBef>
                <a:spcPct val="50000"/>
              </a:spcBef>
            </a:pPr>
            <a:r>
              <a:rPr lang="en-US" altLang="en-US" sz="2000" u="none">
                <a:latin typeface="Lucida Console" panose="020B0609040504020204" pitchFamily="49" charset="0"/>
              </a:rPr>
              <a:t>(Pasal 1 angka 18 UU KUP)</a:t>
            </a:r>
          </a:p>
        </p:txBody>
      </p:sp>
      <p:sp>
        <p:nvSpPr>
          <p:cNvPr id="198664" name="Rectangle 8"/>
          <p:cNvSpPr>
            <a:spLocks noChangeArrowheads="1"/>
          </p:cNvSpPr>
          <p:nvPr/>
        </p:nvSpPr>
        <p:spPr bwMode="auto">
          <a:xfrm>
            <a:off x="152400" y="5127625"/>
            <a:ext cx="8763000" cy="13493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u="none">
                <a:solidFill>
                  <a:srgbClr val="000099"/>
                </a:solidFill>
                <a:latin typeface="Tahoma" panose="020B0604030504040204" pitchFamily="34" charset="0"/>
              </a:rPr>
              <a:t>POKOK PAJAK						Rp	--</a:t>
            </a:r>
          </a:p>
          <a:p>
            <a:pPr algn="l">
              <a:spcBef>
                <a:spcPct val="50000"/>
              </a:spcBef>
            </a:pPr>
            <a:r>
              <a:rPr lang="en-US" altLang="en-US" sz="2000" u="none">
                <a:solidFill>
                  <a:srgbClr val="000099"/>
                </a:solidFill>
                <a:latin typeface="Tahoma" panose="020B0604030504040204" pitchFamily="34" charset="0"/>
              </a:rPr>
              <a:t>JUMLAH KREDIT PAJAK					</a:t>
            </a:r>
            <a:r>
              <a:rPr lang="en-US" altLang="en-US" sz="2000">
                <a:solidFill>
                  <a:srgbClr val="000099"/>
                </a:solidFill>
                <a:latin typeface="Tahoma" panose="020B0604030504040204" pitchFamily="34" charset="0"/>
              </a:rPr>
              <a:t>Rp	--	</a:t>
            </a:r>
          </a:p>
          <a:p>
            <a:pPr algn="l">
              <a:spcBef>
                <a:spcPct val="50000"/>
              </a:spcBef>
            </a:pPr>
            <a:r>
              <a:rPr lang="en-US" altLang="en-US" sz="2000" b="1" u="none">
                <a:solidFill>
                  <a:srgbClr val="000099"/>
                </a:solidFill>
                <a:latin typeface="Tahoma" panose="020B0604030504040204" pitchFamily="34" charset="0"/>
              </a:rPr>
              <a:t>PAJAK NIHIL						Rp	--</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1600200" y="76200"/>
            <a:ext cx="4724400" cy="45720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SKPN</a:t>
            </a:r>
          </a:p>
        </p:txBody>
      </p:sp>
      <p:sp>
        <p:nvSpPr>
          <p:cNvPr id="199683" name="Rectangle 3"/>
          <p:cNvSpPr>
            <a:spLocks noChangeArrowheads="1"/>
          </p:cNvSpPr>
          <p:nvPr/>
        </p:nvSpPr>
        <p:spPr bwMode="auto">
          <a:xfrm>
            <a:off x="6553200" y="76200"/>
            <a:ext cx="23622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17A UU KUP</a:t>
            </a:r>
          </a:p>
        </p:txBody>
      </p:sp>
      <p:sp>
        <p:nvSpPr>
          <p:cNvPr id="199685" name="AutoShape 5"/>
          <p:cNvSpPr>
            <a:spLocks noChangeArrowheads="1"/>
          </p:cNvSpPr>
          <p:nvPr/>
        </p:nvSpPr>
        <p:spPr bwMode="auto">
          <a:xfrm>
            <a:off x="3581400" y="5334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9692" name="Rectangle 12"/>
          <p:cNvSpPr>
            <a:spLocks noChangeArrowheads="1"/>
          </p:cNvSpPr>
          <p:nvPr/>
        </p:nvSpPr>
        <p:spPr bwMode="auto">
          <a:xfrm>
            <a:off x="228600" y="930275"/>
            <a:ext cx="8610600" cy="207010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Lucida Console" panose="020B0609040504020204" pitchFamily="49" charset="0"/>
              </a:rPr>
              <a:t>Direktur Jenderal Pajak </a:t>
            </a:r>
            <a:r>
              <a:rPr lang="en-US" altLang="en-US" b="1" u="none">
                <a:solidFill>
                  <a:srgbClr val="0033CC"/>
                </a:solidFill>
                <a:latin typeface="Lucida Console" panose="020B0609040504020204" pitchFamily="49" charset="0"/>
              </a:rPr>
              <a:t>setelah melakukan pemeriksaan</a:t>
            </a:r>
            <a:r>
              <a:rPr lang="en-US" altLang="en-US" sz="2000" u="none">
                <a:latin typeface="Lucida Console" panose="020B0609040504020204" pitchFamily="49" charset="0"/>
              </a:rPr>
              <a:t>, menerbitkan Surat Ketetapan Pajak Nihil </a:t>
            </a:r>
            <a:r>
              <a:rPr lang="en-US" altLang="en-US" sz="2000" u="none">
                <a:solidFill>
                  <a:srgbClr val="0033CC"/>
                </a:solidFill>
                <a:latin typeface="Lucida Console" panose="020B0609040504020204" pitchFamily="49" charset="0"/>
              </a:rPr>
              <a:t>apabila jumlah kredit pajak atau jumlah pajak yang dibayar sama dengan jumlah pajak yang terutang, atau pajak tidak terutang dan tidak ada kredit pajak atau tidak ada pembayaran pajak</a:t>
            </a:r>
            <a:r>
              <a:rPr lang="en-US" altLang="en-US" sz="2000" u="none">
                <a:latin typeface="Lucida Console" panose="020B0609040504020204" pitchFamily="49" charset="0"/>
              </a:rPr>
              <a:t>.</a:t>
            </a:r>
          </a:p>
        </p:txBody>
      </p:sp>
      <p:sp>
        <p:nvSpPr>
          <p:cNvPr id="199693" name="Rectangle 13"/>
          <p:cNvSpPr>
            <a:spLocks noChangeArrowheads="1"/>
          </p:cNvSpPr>
          <p:nvPr/>
        </p:nvSpPr>
        <p:spPr bwMode="auto">
          <a:xfrm>
            <a:off x="304800" y="3327400"/>
            <a:ext cx="8382000" cy="10160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Lucida Console" panose="020B0609040504020204" pitchFamily="49" charset="0"/>
              </a:rPr>
              <a:t>untuk Pajak Penghasilan, jumlah kredit pajak sama dengan jumlah pajak yang terutang atau pajak tidak terutang dan tidak ada kredit pajak;</a:t>
            </a:r>
          </a:p>
        </p:txBody>
      </p:sp>
      <p:sp>
        <p:nvSpPr>
          <p:cNvPr id="199694" name="Rectangle 14"/>
          <p:cNvSpPr>
            <a:spLocks noChangeArrowheads="1"/>
          </p:cNvSpPr>
          <p:nvPr/>
        </p:nvSpPr>
        <p:spPr bwMode="auto">
          <a:xfrm>
            <a:off x="304800" y="4495800"/>
            <a:ext cx="8382000" cy="10160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Lucida Console" panose="020B0609040504020204" pitchFamily="49" charset="0"/>
              </a:rPr>
              <a:t>untuk Pajak Pertambahan Nilai, jumlah kredit pajak sama dengan jumlah pajak yang terutang, atau pajak tidak terutang dan tidak ada kredit pajak.</a:t>
            </a:r>
          </a:p>
        </p:txBody>
      </p:sp>
      <p:sp>
        <p:nvSpPr>
          <p:cNvPr id="199695" name="Rectangle 15"/>
          <p:cNvSpPr>
            <a:spLocks noChangeArrowheads="1"/>
          </p:cNvSpPr>
          <p:nvPr/>
        </p:nvSpPr>
        <p:spPr bwMode="auto">
          <a:xfrm>
            <a:off x="152400" y="5638800"/>
            <a:ext cx="8686800" cy="10160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Lucida Console" panose="020B0609040504020204" pitchFamily="49" charset="0"/>
              </a:rPr>
              <a:t>untuk PPnBM, jumlah pajak yang dibayar sama dengan jumlah pajak yang terutang atau pajak tidak terutang dan tidak ada pembayaran pajak.</a:t>
            </a:r>
          </a:p>
        </p:txBody>
      </p:sp>
      <p:sp>
        <p:nvSpPr>
          <p:cNvPr id="199696" name="AutoShape 16"/>
          <p:cNvSpPr>
            <a:spLocks noChangeArrowheads="1"/>
          </p:cNvSpPr>
          <p:nvPr/>
        </p:nvSpPr>
        <p:spPr bwMode="auto">
          <a:xfrm>
            <a:off x="3581400" y="30480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152400" y="76200"/>
            <a:ext cx="1600200" cy="3810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200707" name="Rectangle 3"/>
          <p:cNvSpPr>
            <a:spLocks noChangeArrowheads="1"/>
          </p:cNvSpPr>
          <p:nvPr/>
        </p:nvSpPr>
        <p:spPr bwMode="auto">
          <a:xfrm>
            <a:off x="152400" y="533400"/>
            <a:ext cx="8915400" cy="2422525"/>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en-US" altLang="en-US" sz="2000" u="none">
                <a:latin typeface="Tahoma" panose="020B0604030504040204" pitchFamily="34" charset="0"/>
              </a:rPr>
              <a:t>PT JKL adalah WP badan yang melakukan kegiatan usaha industri garmen menyampaikan SPT PPh badan Tahun 2008 (tahun takwim) pada tgl 30 April 2009 yang menyatakan rugi, dengan perincian sbb:</a:t>
            </a:r>
          </a:p>
          <a:p>
            <a:pPr algn="l">
              <a:lnSpc>
                <a:spcPct val="80000"/>
              </a:lnSpc>
              <a:spcBef>
                <a:spcPct val="50000"/>
              </a:spcBef>
            </a:pPr>
            <a:r>
              <a:rPr lang="en-US" altLang="en-US" sz="2000" u="none">
                <a:latin typeface="Tahoma" panose="020B0604030504040204" pitchFamily="34" charset="0"/>
              </a:rPr>
              <a:t>Rugi Neto						Rp1.000.000.000,00</a:t>
            </a:r>
          </a:p>
          <a:p>
            <a:pPr algn="l">
              <a:lnSpc>
                <a:spcPct val="80000"/>
              </a:lnSpc>
              <a:spcBef>
                <a:spcPct val="50000"/>
              </a:spcBef>
            </a:pPr>
            <a:r>
              <a:rPr lang="en-US" altLang="en-US" sz="2000" u="none">
                <a:latin typeface="Tahoma" panose="020B0604030504040204" pitchFamily="34" charset="0"/>
              </a:rPr>
              <a:t>PPh terutang						Rp	--</a:t>
            </a:r>
          </a:p>
          <a:p>
            <a:pPr algn="l">
              <a:lnSpc>
                <a:spcPct val="80000"/>
              </a:lnSpc>
              <a:spcBef>
                <a:spcPct val="50000"/>
              </a:spcBef>
            </a:pPr>
            <a:r>
              <a:rPr lang="en-US" altLang="en-US" sz="2000" u="none">
                <a:latin typeface="Tahoma" panose="020B0604030504040204" pitchFamily="34" charset="0"/>
              </a:rPr>
              <a:t>Kredit Pajak						</a:t>
            </a:r>
            <a:r>
              <a:rPr lang="en-US" altLang="en-US" sz="2000">
                <a:latin typeface="Tahoma" panose="020B0604030504040204" pitchFamily="34" charset="0"/>
              </a:rPr>
              <a:t>Rp	--	 </a:t>
            </a:r>
          </a:p>
          <a:p>
            <a:pPr algn="l">
              <a:lnSpc>
                <a:spcPct val="80000"/>
              </a:lnSpc>
              <a:spcBef>
                <a:spcPct val="50000"/>
              </a:spcBef>
            </a:pPr>
            <a:r>
              <a:rPr lang="en-US" altLang="en-US" sz="2000" u="none">
                <a:latin typeface="Tahoma" panose="020B0604030504040204" pitchFamily="34" charset="0"/>
              </a:rPr>
              <a:t>Pajak yang kurang/(lebih) dibayar			Rp	Nihil</a:t>
            </a:r>
          </a:p>
        </p:txBody>
      </p:sp>
      <p:sp>
        <p:nvSpPr>
          <p:cNvPr id="200708" name="Rectangle 4"/>
          <p:cNvSpPr>
            <a:spLocks noChangeArrowheads="1"/>
          </p:cNvSpPr>
          <p:nvPr/>
        </p:nvSpPr>
        <p:spPr bwMode="auto">
          <a:xfrm>
            <a:off x="228600" y="3124200"/>
            <a:ext cx="8763000" cy="720725"/>
          </a:xfrm>
          <a:prstGeom prst="rect">
            <a:avLst/>
          </a:prstGeom>
          <a:solidFill>
            <a:schemeClr val="bg1"/>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u="none">
                <a:latin typeface="Tahoma" panose="020B0604030504040204" pitchFamily="34" charset="0"/>
              </a:rPr>
              <a:t>Apabila berdasarkan hasil pemeriksaan ternyata rugi neto seharusnya adalah Rp400.000.000,00 dan PPh terutang tetap nihil.</a:t>
            </a:r>
          </a:p>
        </p:txBody>
      </p:sp>
      <p:sp>
        <p:nvSpPr>
          <p:cNvPr id="200709" name="AutoShape 5"/>
          <p:cNvSpPr>
            <a:spLocks noChangeArrowheads="1"/>
          </p:cNvSpPr>
          <p:nvPr/>
        </p:nvSpPr>
        <p:spPr bwMode="auto">
          <a:xfrm>
            <a:off x="3810000" y="3810000"/>
            <a:ext cx="685800" cy="5334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0710" name="Rectangle 6"/>
          <p:cNvSpPr>
            <a:spLocks noChangeArrowheads="1"/>
          </p:cNvSpPr>
          <p:nvPr/>
        </p:nvSpPr>
        <p:spPr bwMode="auto">
          <a:xfrm>
            <a:off x="2057400" y="4343400"/>
            <a:ext cx="4648200" cy="4064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DJP menerbitkan </a:t>
            </a:r>
            <a:r>
              <a:rPr lang="en-US" altLang="en-US" sz="2000" b="1" u="none">
                <a:solidFill>
                  <a:srgbClr val="0033CC"/>
                </a:solidFill>
                <a:latin typeface="Tahoma" panose="020B0604030504040204" pitchFamily="34" charset="0"/>
              </a:rPr>
              <a:t>SKPN</a:t>
            </a:r>
            <a:endParaRPr lang="en-US" altLang="en-US" sz="2000" u="none">
              <a:latin typeface="Tahoma" panose="020B0604030504040204" pitchFamily="34" charset="0"/>
            </a:endParaRPr>
          </a:p>
        </p:txBody>
      </p:sp>
      <p:sp>
        <p:nvSpPr>
          <p:cNvPr id="200712" name="Rectangle 8"/>
          <p:cNvSpPr>
            <a:spLocks noChangeArrowheads="1"/>
          </p:cNvSpPr>
          <p:nvPr/>
        </p:nvSpPr>
        <p:spPr bwMode="auto">
          <a:xfrm>
            <a:off x="914400" y="4876800"/>
            <a:ext cx="7162800" cy="1168400"/>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80000"/>
              </a:lnSpc>
              <a:spcBef>
                <a:spcPct val="50000"/>
              </a:spcBef>
            </a:pPr>
            <a:r>
              <a:rPr lang="en-US" altLang="en-US" sz="2000" u="none">
                <a:solidFill>
                  <a:srgbClr val="000099"/>
                </a:solidFill>
                <a:latin typeface="Tahoma" panose="020B0604030504040204" pitchFamily="34" charset="0"/>
              </a:rPr>
              <a:t>Pokok Pajak				Rp	--</a:t>
            </a:r>
          </a:p>
          <a:p>
            <a:pPr algn="l">
              <a:lnSpc>
                <a:spcPct val="80000"/>
              </a:lnSpc>
              <a:spcBef>
                <a:spcPct val="50000"/>
              </a:spcBef>
            </a:pPr>
            <a:r>
              <a:rPr lang="en-US" altLang="en-US" sz="2000" u="none">
                <a:solidFill>
                  <a:srgbClr val="000099"/>
                </a:solidFill>
                <a:latin typeface="Tahoma" panose="020B0604030504040204" pitchFamily="34" charset="0"/>
              </a:rPr>
              <a:t>Jumlah Kredit Pajak			</a:t>
            </a:r>
            <a:r>
              <a:rPr lang="en-US" altLang="en-US" sz="2000">
                <a:solidFill>
                  <a:srgbClr val="000099"/>
                </a:solidFill>
                <a:latin typeface="Tahoma" panose="020B0604030504040204" pitchFamily="34" charset="0"/>
              </a:rPr>
              <a:t>Rp	--	</a:t>
            </a:r>
          </a:p>
          <a:p>
            <a:pPr algn="l">
              <a:lnSpc>
                <a:spcPct val="80000"/>
              </a:lnSpc>
              <a:spcBef>
                <a:spcPct val="50000"/>
              </a:spcBef>
            </a:pPr>
            <a:r>
              <a:rPr lang="en-US" altLang="en-US" sz="2000" u="none">
                <a:solidFill>
                  <a:srgbClr val="000099"/>
                </a:solidFill>
                <a:latin typeface="Tahoma" panose="020B0604030504040204" pitchFamily="34" charset="0"/>
              </a:rPr>
              <a:t>Pajak Nihil				Rp 	--</a:t>
            </a: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1600200" y="152400"/>
            <a:ext cx="5943600" cy="1066800"/>
          </a:xfrm>
          <a:ln w="28575">
            <a:solidFill>
              <a:srgbClr val="FF33CC"/>
            </a:solidFill>
            <a:miter lim="800000"/>
            <a:headEnd/>
            <a:tailEnd/>
          </a:ln>
        </p:spPr>
        <p:txBody>
          <a:bodyPr/>
          <a:lstStyle/>
          <a:p>
            <a:r>
              <a:rPr lang="en-US" altLang="en-US" sz="2800" b="1">
                <a:solidFill>
                  <a:srgbClr val="000099"/>
                </a:solidFill>
                <a:latin typeface="Verdana" panose="020B0604030504040204" pitchFamily="34" charset="0"/>
              </a:rPr>
              <a:t>SURAT TAGIHAN PAJAK (STP)</a:t>
            </a:r>
          </a:p>
        </p:txBody>
      </p:sp>
      <p:sp>
        <p:nvSpPr>
          <p:cNvPr id="201731" name="AutoShape 3"/>
          <p:cNvSpPr>
            <a:spLocks noChangeArrowheads="1"/>
          </p:cNvSpPr>
          <p:nvPr/>
        </p:nvSpPr>
        <p:spPr bwMode="auto">
          <a:xfrm>
            <a:off x="4191000" y="1125538"/>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1735" name="Rectangle 7"/>
          <p:cNvSpPr>
            <a:spLocks noChangeArrowheads="1"/>
          </p:cNvSpPr>
          <p:nvPr/>
        </p:nvSpPr>
        <p:spPr bwMode="auto">
          <a:xfrm>
            <a:off x="914400" y="1628775"/>
            <a:ext cx="7315200" cy="2314575"/>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u="none">
                <a:latin typeface="Lucida Console" panose="020B0609040504020204" pitchFamily="49" charset="0"/>
              </a:rPr>
              <a:t>Surat Tagihan Pajak adalah surat </a:t>
            </a:r>
            <a:r>
              <a:rPr lang="en-US" altLang="en-US" sz="2800" b="1" u="none">
                <a:solidFill>
                  <a:srgbClr val="0033CC"/>
                </a:solidFill>
                <a:latin typeface="Lucida Console" panose="020B0609040504020204" pitchFamily="49" charset="0"/>
              </a:rPr>
              <a:t>untuk melakukan tagihan</a:t>
            </a:r>
            <a:r>
              <a:rPr lang="en-US" altLang="en-US" u="none">
                <a:latin typeface="Lucida Console" panose="020B0609040504020204" pitchFamily="49" charset="0"/>
              </a:rPr>
              <a:t> </a:t>
            </a:r>
            <a:r>
              <a:rPr lang="en-US" altLang="en-US" sz="2800" b="1" u="none">
                <a:solidFill>
                  <a:srgbClr val="990000"/>
                </a:solidFill>
                <a:latin typeface="Lucida Console" panose="020B0609040504020204" pitchFamily="49" charset="0"/>
              </a:rPr>
              <a:t>pajak</a:t>
            </a:r>
            <a:r>
              <a:rPr lang="en-US" altLang="en-US" u="none">
                <a:latin typeface="Lucida Console" panose="020B0609040504020204" pitchFamily="49" charset="0"/>
              </a:rPr>
              <a:t> dan/atau </a:t>
            </a:r>
            <a:r>
              <a:rPr lang="en-US" altLang="en-US" sz="2800" b="1" u="none">
                <a:solidFill>
                  <a:srgbClr val="008000"/>
                </a:solidFill>
                <a:latin typeface="Lucida Console" panose="020B0609040504020204" pitchFamily="49" charset="0"/>
              </a:rPr>
              <a:t>sanksi administrasi berupa </a:t>
            </a:r>
            <a:r>
              <a:rPr lang="en-US" altLang="en-US" sz="2800" b="1" u="none">
                <a:solidFill>
                  <a:srgbClr val="5162B5"/>
                </a:solidFill>
                <a:latin typeface="Lucida Console" panose="020B0609040504020204" pitchFamily="49" charset="0"/>
              </a:rPr>
              <a:t>bunga</a:t>
            </a:r>
            <a:r>
              <a:rPr lang="en-US" altLang="en-US" sz="2800" b="1" u="none">
                <a:solidFill>
                  <a:srgbClr val="008000"/>
                </a:solidFill>
                <a:latin typeface="Lucida Console" panose="020B0609040504020204" pitchFamily="49" charset="0"/>
              </a:rPr>
              <a:t> dan/atau </a:t>
            </a:r>
            <a:r>
              <a:rPr lang="en-US" altLang="en-US" sz="2800" b="1" u="none">
                <a:solidFill>
                  <a:srgbClr val="CC0000"/>
                </a:solidFill>
                <a:latin typeface="Lucida Console" panose="020B0609040504020204" pitchFamily="49" charset="0"/>
              </a:rPr>
              <a:t>denda</a:t>
            </a:r>
            <a:r>
              <a:rPr lang="en-US" altLang="en-US" sz="2800" b="1" u="none">
                <a:solidFill>
                  <a:srgbClr val="008000"/>
                </a:solidFill>
                <a:latin typeface="Lucida Console" panose="020B0609040504020204" pitchFamily="49" charset="0"/>
              </a:rPr>
              <a:t>.</a:t>
            </a:r>
          </a:p>
          <a:p>
            <a:pPr>
              <a:spcBef>
                <a:spcPct val="50000"/>
              </a:spcBef>
            </a:pPr>
            <a:r>
              <a:rPr lang="en-US" altLang="en-US" u="none">
                <a:latin typeface="Lucida Console" panose="020B0609040504020204" pitchFamily="49" charset="0"/>
              </a:rPr>
              <a:t>(Pasal 1 angka 20 UU KUP)</a:t>
            </a:r>
          </a:p>
        </p:txBody>
      </p:sp>
      <p:sp>
        <p:nvSpPr>
          <p:cNvPr id="201736" name="AutoShape 8"/>
          <p:cNvSpPr>
            <a:spLocks noChangeArrowheads="1"/>
          </p:cNvSpPr>
          <p:nvPr/>
        </p:nvSpPr>
        <p:spPr bwMode="auto">
          <a:xfrm>
            <a:off x="4191000" y="3911600"/>
            <a:ext cx="6096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1737" name="Rectangle 9"/>
          <p:cNvSpPr>
            <a:spLocks noChangeArrowheads="1"/>
          </p:cNvSpPr>
          <p:nvPr/>
        </p:nvSpPr>
        <p:spPr bwMode="auto">
          <a:xfrm>
            <a:off x="611188" y="4425950"/>
            <a:ext cx="8064500" cy="1379538"/>
          </a:xfrm>
          <a:prstGeom prst="rect">
            <a:avLst/>
          </a:prstGeom>
          <a:noFill/>
          <a:ln w="9525">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u="none">
                <a:latin typeface="Verdana" panose="020B0604030504040204" pitchFamily="34" charset="0"/>
              </a:rPr>
              <a:t>Surat Tagihan Pajak mempunyai kekuatan hukum yang sama dengan surat ketetapan pajak.</a:t>
            </a:r>
          </a:p>
          <a:p>
            <a:pPr>
              <a:spcBef>
                <a:spcPct val="50000"/>
              </a:spcBef>
            </a:pPr>
            <a:r>
              <a:rPr lang="en-US" altLang="en-US" u="none">
                <a:latin typeface="Verdana" panose="020B0604030504040204" pitchFamily="34" charset="0"/>
              </a:rPr>
              <a:t>(Pasal 14 angka 2 UU KUP)</a:t>
            </a:r>
          </a:p>
        </p:txBody>
      </p:sp>
      <p:sp>
        <p:nvSpPr>
          <p:cNvPr id="201738" name="Rectangle 10"/>
          <p:cNvSpPr>
            <a:spLocks noChangeArrowheads="1"/>
          </p:cNvSpPr>
          <p:nvPr/>
        </p:nvSpPr>
        <p:spPr bwMode="auto">
          <a:xfrm>
            <a:off x="611188" y="5886450"/>
            <a:ext cx="7848600" cy="711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Kristen ITC" panose="03050502040202030202" pitchFamily="66" charset="0"/>
              </a:rPr>
              <a:t>sehingga dalam hal penagihannya dapat juga dilakukan dengan Surat Paksa.</a:t>
            </a:r>
          </a:p>
        </p:txBody>
      </p:sp>
      <p:sp>
        <p:nvSpPr>
          <p:cNvPr id="201739" name="AutoShape 11"/>
          <p:cNvSpPr>
            <a:spLocks noChangeArrowheads="1"/>
          </p:cNvSpPr>
          <p:nvPr/>
        </p:nvSpPr>
        <p:spPr bwMode="auto">
          <a:xfrm>
            <a:off x="8388350" y="5516563"/>
            <a:ext cx="360363" cy="865187"/>
          </a:xfrm>
          <a:prstGeom prst="curvedLeftArrow">
            <a:avLst>
              <a:gd name="adj1" fmla="val 48018"/>
              <a:gd name="adj2" fmla="val 96035"/>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1730"/>
                                        </p:tgtEl>
                                        <p:attrNameLst>
                                          <p:attrName>style.visibility</p:attrName>
                                        </p:attrNameLst>
                                      </p:cBhvr>
                                      <p:to>
                                        <p:strVal val="visible"/>
                                      </p:to>
                                    </p:set>
                                    <p:anim calcmode="lin" valueType="num">
                                      <p:cBhvr additive="base">
                                        <p:cTn id="7" dur="500" fill="hold"/>
                                        <p:tgtEl>
                                          <p:spTgt spid="201730"/>
                                        </p:tgtEl>
                                        <p:attrNameLst>
                                          <p:attrName>ppt_x</p:attrName>
                                        </p:attrNameLst>
                                      </p:cBhvr>
                                      <p:tavLst>
                                        <p:tav tm="0">
                                          <p:val>
                                            <p:strVal val="0-#ppt_w/2"/>
                                          </p:val>
                                        </p:tav>
                                        <p:tav tm="100000">
                                          <p:val>
                                            <p:strVal val="#ppt_x"/>
                                          </p:val>
                                        </p:tav>
                                      </p:tavLst>
                                    </p:anim>
                                    <p:anim calcmode="lin" valueType="num">
                                      <p:cBhvr additive="base">
                                        <p:cTn id="8" dur="500" fill="hold"/>
                                        <p:tgtEl>
                                          <p:spTgt spid="20173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1731"/>
                                        </p:tgtEl>
                                        <p:attrNameLst>
                                          <p:attrName>style.visibility</p:attrName>
                                        </p:attrNameLst>
                                      </p:cBhvr>
                                      <p:to>
                                        <p:strVal val="visible"/>
                                      </p:to>
                                    </p:set>
                                    <p:anim calcmode="lin" valueType="num">
                                      <p:cBhvr additive="base">
                                        <p:cTn id="13" dur="500" fill="hold"/>
                                        <p:tgtEl>
                                          <p:spTgt spid="201731"/>
                                        </p:tgtEl>
                                        <p:attrNameLst>
                                          <p:attrName>ppt_x</p:attrName>
                                        </p:attrNameLst>
                                      </p:cBhvr>
                                      <p:tavLst>
                                        <p:tav tm="0">
                                          <p:val>
                                            <p:strVal val="0-#ppt_w/2"/>
                                          </p:val>
                                        </p:tav>
                                        <p:tav tm="100000">
                                          <p:val>
                                            <p:strVal val="#ppt_x"/>
                                          </p:val>
                                        </p:tav>
                                      </p:tavLst>
                                    </p:anim>
                                    <p:anim calcmode="lin" valueType="num">
                                      <p:cBhvr additive="base">
                                        <p:cTn id="14" dur="500" fill="hold"/>
                                        <p:tgtEl>
                                          <p:spTgt spid="20173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1735"/>
                                        </p:tgtEl>
                                        <p:attrNameLst>
                                          <p:attrName>style.visibility</p:attrName>
                                        </p:attrNameLst>
                                      </p:cBhvr>
                                      <p:to>
                                        <p:strVal val="visible"/>
                                      </p:to>
                                    </p:set>
                                    <p:anim calcmode="lin" valueType="num">
                                      <p:cBhvr additive="base">
                                        <p:cTn id="19" dur="500" fill="hold"/>
                                        <p:tgtEl>
                                          <p:spTgt spid="201735"/>
                                        </p:tgtEl>
                                        <p:attrNameLst>
                                          <p:attrName>ppt_x</p:attrName>
                                        </p:attrNameLst>
                                      </p:cBhvr>
                                      <p:tavLst>
                                        <p:tav tm="0">
                                          <p:val>
                                            <p:strVal val="0-#ppt_w/2"/>
                                          </p:val>
                                        </p:tav>
                                        <p:tav tm="100000">
                                          <p:val>
                                            <p:strVal val="#ppt_x"/>
                                          </p:val>
                                        </p:tav>
                                      </p:tavLst>
                                    </p:anim>
                                    <p:anim calcmode="lin" valueType="num">
                                      <p:cBhvr additive="base">
                                        <p:cTn id="20" dur="500" fill="hold"/>
                                        <p:tgtEl>
                                          <p:spTgt spid="20173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1736"/>
                                        </p:tgtEl>
                                        <p:attrNameLst>
                                          <p:attrName>style.visibility</p:attrName>
                                        </p:attrNameLst>
                                      </p:cBhvr>
                                      <p:to>
                                        <p:strVal val="visible"/>
                                      </p:to>
                                    </p:set>
                                    <p:anim calcmode="lin" valueType="num">
                                      <p:cBhvr additive="base">
                                        <p:cTn id="25" dur="500" fill="hold"/>
                                        <p:tgtEl>
                                          <p:spTgt spid="201736"/>
                                        </p:tgtEl>
                                        <p:attrNameLst>
                                          <p:attrName>ppt_x</p:attrName>
                                        </p:attrNameLst>
                                      </p:cBhvr>
                                      <p:tavLst>
                                        <p:tav tm="0">
                                          <p:val>
                                            <p:strVal val="0-#ppt_w/2"/>
                                          </p:val>
                                        </p:tav>
                                        <p:tav tm="100000">
                                          <p:val>
                                            <p:strVal val="#ppt_x"/>
                                          </p:val>
                                        </p:tav>
                                      </p:tavLst>
                                    </p:anim>
                                    <p:anim calcmode="lin" valueType="num">
                                      <p:cBhvr additive="base">
                                        <p:cTn id="26" dur="500" fill="hold"/>
                                        <p:tgtEl>
                                          <p:spTgt spid="20173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1737"/>
                                        </p:tgtEl>
                                        <p:attrNameLst>
                                          <p:attrName>style.visibility</p:attrName>
                                        </p:attrNameLst>
                                      </p:cBhvr>
                                      <p:to>
                                        <p:strVal val="visible"/>
                                      </p:to>
                                    </p:set>
                                    <p:anim calcmode="lin" valueType="num">
                                      <p:cBhvr additive="base">
                                        <p:cTn id="31" dur="500" fill="hold"/>
                                        <p:tgtEl>
                                          <p:spTgt spid="201737"/>
                                        </p:tgtEl>
                                        <p:attrNameLst>
                                          <p:attrName>ppt_x</p:attrName>
                                        </p:attrNameLst>
                                      </p:cBhvr>
                                      <p:tavLst>
                                        <p:tav tm="0">
                                          <p:val>
                                            <p:strVal val="0-#ppt_w/2"/>
                                          </p:val>
                                        </p:tav>
                                        <p:tav tm="100000">
                                          <p:val>
                                            <p:strVal val="#ppt_x"/>
                                          </p:val>
                                        </p:tav>
                                      </p:tavLst>
                                    </p:anim>
                                    <p:anim calcmode="lin" valueType="num">
                                      <p:cBhvr additive="base">
                                        <p:cTn id="32" dur="500" fill="hold"/>
                                        <p:tgtEl>
                                          <p:spTgt spid="20173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1739"/>
                                        </p:tgtEl>
                                        <p:attrNameLst>
                                          <p:attrName>style.visibility</p:attrName>
                                        </p:attrNameLst>
                                      </p:cBhvr>
                                      <p:to>
                                        <p:strVal val="visible"/>
                                      </p:to>
                                    </p:set>
                                    <p:anim calcmode="lin" valueType="num">
                                      <p:cBhvr additive="base">
                                        <p:cTn id="37" dur="500" fill="hold"/>
                                        <p:tgtEl>
                                          <p:spTgt spid="201739"/>
                                        </p:tgtEl>
                                        <p:attrNameLst>
                                          <p:attrName>ppt_x</p:attrName>
                                        </p:attrNameLst>
                                      </p:cBhvr>
                                      <p:tavLst>
                                        <p:tav tm="0">
                                          <p:val>
                                            <p:strVal val="#ppt_x"/>
                                          </p:val>
                                        </p:tav>
                                        <p:tav tm="100000">
                                          <p:val>
                                            <p:strVal val="#ppt_x"/>
                                          </p:val>
                                        </p:tav>
                                      </p:tavLst>
                                    </p:anim>
                                    <p:anim calcmode="lin" valueType="num">
                                      <p:cBhvr additive="base">
                                        <p:cTn id="38" dur="500" fill="hold"/>
                                        <p:tgtEl>
                                          <p:spTgt spid="201739"/>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201738"/>
                                        </p:tgtEl>
                                        <p:attrNameLst>
                                          <p:attrName>style.visibility</p:attrName>
                                        </p:attrNameLst>
                                      </p:cBhvr>
                                      <p:to>
                                        <p:strVal val="visible"/>
                                      </p:to>
                                    </p:set>
                                    <p:animEffect transition="in" filter="wipe(down)">
                                      <p:cBhvr>
                                        <p:cTn id="43" dur="500"/>
                                        <p:tgtEl>
                                          <p:spTgt spid="201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0" grpId="0" animBg="1" autoUpdateAnimBg="0"/>
      <p:bldP spid="201731" grpId="0" animBg="1"/>
      <p:bldP spid="201735" grpId="0" animBg="1" autoUpdateAnimBg="0"/>
      <p:bldP spid="201736" grpId="0" animBg="1"/>
      <p:bldP spid="201737" grpId="0" animBg="1" autoUpdateAnimBg="0"/>
      <p:bldP spid="201738" grpId="0" animBg="1"/>
      <p:bldP spid="201739" grpId="0" animBg="1"/>
    </p:bld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a:xfrm>
            <a:off x="1619250" y="44450"/>
            <a:ext cx="4724400" cy="45720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STP</a:t>
            </a:r>
          </a:p>
        </p:txBody>
      </p:sp>
      <p:sp>
        <p:nvSpPr>
          <p:cNvPr id="336899" name="Rectangle 3"/>
          <p:cNvSpPr>
            <a:spLocks noChangeArrowheads="1"/>
          </p:cNvSpPr>
          <p:nvPr/>
        </p:nvSpPr>
        <p:spPr bwMode="auto">
          <a:xfrm>
            <a:off x="6553200" y="76200"/>
            <a:ext cx="23622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14 (1) UU KUP</a:t>
            </a:r>
          </a:p>
        </p:txBody>
      </p:sp>
      <p:sp>
        <p:nvSpPr>
          <p:cNvPr id="336900" name="Rectangle 4"/>
          <p:cNvSpPr>
            <a:spLocks noChangeArrowheads="1"/>
          </p:cNvSpPr>
          <p:nvPr/>
        </p:nvSpPr>
        <p:spPr bwMode="auto">
          <a:xfrm>
            <a:off x="214313" y="531813"/>
            <a:ext cx="8750300" cy="376237"/>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Verdana" panose="020B0604030504040204" pitchFamily="34" charset="0"/>
              </a:rPr>
              <a:t>Direktur Jenderal Pajak dapat menerbitkan Surat Tagihan Pajak apabila :</a:t>
            </a:r>
          </a:p>
        </p:txBody>
      </p:sp>
      <p:sp>
        <p:nvSpPr>
          <p:cNvPr id="336901" name="Rectangle 5"/>
          <p:cNvSpPr>
            <a:spLocks noChangeArrowheads="1"/>
          </p:cNvSpPr>
          <p:nvPr/>
        </p:nvSpPr>
        <p:spPr bwMode="auto">
          <a:xfrm>
            <a:off x="539750" y="981075"/>
            <a:ext cx="6985000" cy="376238"/>
          </a:xfrm>
          <a:prstGeom prst="rect">
            <a:avLst/>
          </a:prstGeom>
          <a:solidFill>
            <a:srgbClr val="CCFF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r>
              <a:rPr lang="en-US" altLang="en-US" sz="1800" u="none">
                <a:latin typeface="Tahoma" panose="020B0604030504040204" pitchFamily="34" charset="0"/>
              </a:rPr>
              <a:t>Pajak Penghasilan dalam tahun berjalan tidak atau kurang dibayar;</a:t>
            </a:r>
          </a:p>
        </p:txBody>
      </p:sp>
      <p:sp>
        <p:nvSpPr>
          <p:cNvPr id="336902" name="Rectangle 6"/>
          <p:cNvSpPr>
            <a:spLocks noChangeArrowheads="1"/>
          </p:cNvSpPr>
          <p:nvPr/>
        </p:nvSpPr>
        <p:spPr bwMode="auto">
          <a:xfrm>
            <a:off x="539750" y="2133600"/>
            <a:ext cx="7850188" cy="376238"/>
          </a:xfrm>
          <a:prstGeom prst="rect">
            <a:avLst/>
          </a:prstGeom>
          <a:solidFill>
            <a:schemeClr val="bg1"/>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r>
              <a:rPr lang="id-ID" altLang="en-US" sz="1800" u="none">
                <a:latin typeface="Tahoma" panose="020B0604030504040204" pitchFamily="34" charset="0"/>
              </a:rPr>
              <a:t>Wajib</a:t>
            </a:r>
            <a:r>
              <a:rPr lang="sv-SE" altLang="en-US" sz="1800" u="none">
                <a:latin typeface="Tahoma" panose="020B0604030504040204" pitchFamily="34" charset="0"/>
              </a:rPr>
              <a:t> Pajak dikenai sanksi administrasi berupa denda dan/atau bunga;</a:t>
            </a:r>
            <a:r>
              <a:rPr lang="en-US" altLang="en-US" sz="1800">
                <a:latin typeface="Tahoma" panose="020B0604030504040204" pitchFamily="34" charset="0"/>
              </a:rPr>
              <a:t> </a:t>
            </a:r>
          </a:p>
        </p:txBody>
      </p:sp>
      <p:sp>
        <p:nvSpPr>
          <p:cNvPr id="336903" name="Rectangle 7"/>
          <p:cNvSpPr>
            <a:spLocks noChangeArrowheads="1"/>
          </p:cNvSpPr>
          <p:nvPr/>
        </p:nvSpPr>
        <p:spPr bwMode="auto">
          <a:xfrm>
            <a:off x="539750" y="1412875"/>
            <a:ext cx="7416800" cy="650875"/>
          </a:xfrm>
          <a:prstGeom prst="rect">
            <a:avLst/>
          </a:prstGeom>
          <a:solidFill>
            <a:srgbClr val="CCFF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sv-SE" altLang="en-US" sz="1800" u="none">
                <a:latin typeface="Tahoma" panose="020B0604030504040204" pitchFamily="34" charset="0"/>
              </a:rPr>
              <a:t>dari hasil penelitian terdapat kekurangan pembayaran pajak sebagai akibat salah tulis dan/atau salah hitung;</a:t>
            </a:r>
            <a:r>
              <a:rPr lang="sv-SE" altLang="en-US" sz="1800">
                <a:latin typeface="Tahoma" panose="020B0604030504040204" pitchFamily="34" charset="0"/>
              </a:rPr>
              <a:t> </a:t>
            </a:r>
            <a:endParaRPr lang="en-US" altLang="en-US" sz="1800">
              <a:latin typeface="Tahoma" panose="020B0604030504040204" pitchFamily="34" charset="0"/>
            </a:endParaRPr>
          </a:p>
        </p:txBody>
      </p:sp>
      <p:sp>
        <p:nvSpPr>
          <p:cNvPr id="336904" name="AutoShape 8"/>
          <p:cNvSpPr>
            <a:spLocks noChangeArrowheads="1"/>
          </p:cNvSpPr>
          <p:nvPr/>
        </p:nvSpPr>
        <p:spPr bwMode="auto">
          <a:xfrm>
            <a:off x="107950" y="1052513"/>
            <a:ext cx="360363" cy="215900"/>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solidFill>
                  <a:schemeClr val="accent2"/>
                </a:solidFill>
                <a:latin typeface="Tahoma" panose="020B0604030504040204" pitchFamily="34" charset="0"/>
              </a:rPr>
              <a:t>a</a:t>
            </a:r>
          </a:p>
        </p:txBody>
      </p:sp>
      <p:sp>
        <p:nvSpPr>
          <p:cNvPr id="336905" name="AutoShape 9"/>
          <p:cNvSpPr>
            <a:spLocks noChangeArrowheads="1"/>
          </p:cNvSpPr>
          <p:nvPr/>
        </p:nvSpPr>
        <p:spPr bwMode="auto">
          <a:xfrm>
            <a:off x="107950" y="1628775"/>
            <a:ext cx="360363" cy="215900"/>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solidFill>
                  <a:schemeClr val="accent2"/>
                </a:solidFill>
                <a:latin typeface="Tahoma" panose="020B0604030504040204" pitchFamily="34" charset="0"/>
              </a:rPr>
              <a:t>b</a:t>
            </a:r>
          </a:p>
        </p:txBody>
      </p:sp>
      <p:sp>
        <p:nvSpPr>
          <p:cNvPr id="336906" name="AutoShape 10"/>
          <p:cNvSpPr>
            <a:spLocks noChangeArrowheads="1"/>
          </p:cNvSpPr>
          <p:nvPr/>
        </p:nvSpPr>
        <p:spPr bwMode="auto">
          <a:xfrm>
            <a:off x="107950" y="2205038"/>
            <a:ext cx="360363" cy="215900"/>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solidFill>
                  <a:schemeClr val="accent2"/>
                </a:solidFill>
                <a:latin typeface="Tahoma" panose="020B0604030504040204" pitchFamily="34" charset="0"/>
              </a:rPr>
              <a:t>c</a:t>
            </a:r>
          </a:p>
        </p:txBody>
      </p:sp>
      <p:sp>
        <p:nvSpPr>
          <p:cNvPr id="336907" name="Rectangle 11"/>
          <p:cNvSpPr>
            <a:spLocks noChangeArrowheads="1"/>
          </p:cNvSpPr>
          <p:nvPr/>
        </p:nvSpPr>
        <p:spPr bwMode="auto">
          <a:xfrm>
            <a:off x="541338" y="2565400"/>
            <a:ext cx="8207375" cy="6508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sv-SE" altLang="en-US" sz="1800" u="none">
                <a:latin typeface="Tahoma" panose="020B0604030504040204" pitchFamily="34" charset="0"/>
              </a:rPr>
              <a:t>pengusaha yang telah dikukuhkan sebagai Pengusaha Kena Pajak, tetapi tidak membuat faktur pajak atau membuat faktur pajak, tetapi tidak tepat waktu;</a:t>
            </a:r>
            <a:endParaRPr lang="en-US" altLang="en-US" sz="1800" u="none">
              <a:latin typeface="Tahoma" panose="020B0604030504040204" pitchFamily="34" charset="0"/>
            </a:endParaRPr>
          </a:p>
        </p:txBody>
      </p:sp>
      <p:sp>
        <p:nvSpPr>
          <p:cNvPr id="336908" name="Rectangle 12"/>
          <p:cNvSpPr>
            <a:spLocks noChangeArrowheads="1"/>
          </p:cNvSpPr>
          <p:nvPr/>
        </p:nvSpPr>
        <p:spPr bwMode="auto">
          <a:xfrm>
            <a:off x="539750" y="3284538"/>
            <a:ext cx="8424863" cy="202406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sv-SE" altLang="en-US" sz="1800" u="none">
                <a:latin typeface="Tahoma" panose="020B0604030504040204" pitchFamily="34" charset="0"/>
              </a:rPr>
              <a:t>pengusaha yang telah dikukuhkan sebagai PKP yang tidak mengisi faktur pajak </a:t>
            </a:r>
            <a:r>
              <a:rPr lang="id-ID" altLang="en-US" sz="1800" u="none">
                <a:latin typeface="Tahoma" panose="020B0604030504040204" pitchFamily="34" charset="0"/>
              </a:rPr>
              <a:t>secara</a:t>
            </a:r>
            <a:r>
              <a:rPr lang="sv-SE" altLang="en-US" sz="1800" u="none">
                <a:latin typeface="Tahoma" panose="020B0604030504040204" pitchFamily="34" charset="0"/>
              </a:rPr>
              <a:t> lengkap sebagaimana dimaksud dalam Pasal 13 ayat (5) UU PPN 1984 dan perubahannya, </a:t>
            </a:r>
            <a:r>
              <a:rPr lang="sv-SE" altLang="en-US" sz="1800">
                <a:latin typeface="Tahoma" panose="020B0604030504040204" pitchFamily="34" charset="0"/>
              </a:rPr>
              <a:t>selain</a:t>
            </a:r>
            <a:r>
              <a:rPr lang="sv-SE" altLang="en-US" sz="1800" u="none">
                <a:latin typeface="Tahoma" panose="020B0604030504040204" pitchFamily="34" charset="0"/>
              </a:rPr>
              <a:t>:  </a:t>
            </a:r>
            <a:r>
              <a:rPr lang="sv-SE" altLang="en-US" sz="1800" u="none">
                <a:solidFill>
                  <a:srgbClr val="0033CC"/>
                </a:solidFill>
                <a:latin typeface="Tahoma" panose="020B0604030504040204" pitchFamily="34" charset="0"/>
              </a:rPr>
              <a:t>1. identitas pembeli sebagaimana dimaksud dalam Pasal 13 ayat (5) huruf b UU PPN 1984 dan perubahannya</a:t>
            </a:r>
            <a:r>
              <a:rPr lang="sv-SE" altLang="en-US" sz="1800" u="none">
                <a:latin typeface="Tahoma" panose="020B0604030504040204" pitchFamily="34" charset="0"/>
              </a:rPr>
              <a:t>; atau 2. </a:t>
            </a:r>
            <a:r>
              <a:rPr lang="sv-SE" altLang="en-US" sz="1800" u="none">
                <a:solidFill>
                  <a:srgbClr val="990000"/>
                </a:solidFill>
                <a:latin typeface="Tahoma" panose="020B0604030504040204" pitchFamily="34" charset="0"/>
              </a:rPr>
              <a:t>identitas pembeli serta nama dan tandatangan sebagaimana dimaksud dalam Pasal 13 ayat (5) </a:t>
            </a:r>
            <a:r>
              <a:rPr lang="id-ID" altLang="en-US" sz="1800" u="none">
                <a:solidFill>
                  <a:srgbClr val="990000"/>
                </a:solidFill>
                <a:latin typeface="Tahoma" panose="020B0604030504040204" pitchFamily="34" charset="0"/>
              </a:rPr>
              <a:t>huruf</a:t>
            </a:r>
            <a:r>
              <a:rPr lang="sv-SE" altLang="en-US" sz="1800" u="none">
                <a:solidFill>
                  <a:srgbClr val="990000"/>
                </a:solidFill>
                <a:latin typeface="Tahoma" panose="020B0604030504040204" pitchFamily="34" charset="0"/>
              </a:rPr>
              <a:t> b dan huruf g UU PPN 1984 dan perubahannya</a:t>
            </a:r>
            <a:r>
              <a:rPr lang="sv-SE" altLang="en-US" sz="1800" u="none">
                <a:latin typeface="Tahoma" panose="020B0604030504040204" pitchFamily="34" charset="0"/>
              </a:rPr>
              <a:t>, dalam hal penyerahan dilakukan oleh PKP pedagang eceran;</a:t>
            </a:r>
            <a:endParaRPr lang="en-US" altLang="en-US" sz="1800" u="none">
              <a:latin typeface="Tahoma" panose="020B0604030504040204" pitchFamily="34" charset="0"/>
            </a:endParaRPr>
          </a:p>
        </p:txBody>
      </p:sp>
      <p:sp>
        <p:nvSpPr>
          <p:cNvPr id="336909" name="Rectangle 13"/>
          <p:cNvSpPr>
            <a:spLocks noChangeArrowheads="1"/>
          </p:cNvSpPr>
          <p:nvPr/>
        </p:nvSpPr>
        <p:spPr bwMode="auto">
          <a:xfrm>
            <a:off x="539750" y="5373688"/>
            <a:ext cx="8135938" cy="6508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sv-SE" altLang="en-US" sz="1800" u="none">
                <a:latin typeface="Tahoma" panose="020B0604030504040204" pitchFamily="34" charset="0"/>
              </a:rPr>
              <a:t>PKP melaporkan faktur pajak tidak sesuai dengan masa penerbitan faktur pajak; atau</a:t>
            </a:r>
            <a:endParaRPr lang="en-US" altLang="en-US" sz="1800" u="none">
              <a:latin typeface="Tahoma" panose="020B0604030504040204" pitchFamily="34" charset="0"/>
            </a:endParaRPr>
          </a:p>
        </p:txBody>
      </p:sp>
      <p:sp>
        <p:nvSpPr>
          <p:cNvPr id="336910" name="Rectangle 14"/>
          <p:cNvSpPr>
            <a:spLocks noChangeArrowheads="1"/>
          </p:cNvSpPr>
          <p:nvPr/>
        </p:nvSpPr>
        <p:spPr bwMode="auto">
          <a:xfrm>
            <a:off x="539750" y="6092825"/>
            <a:ext cx="8569325" cy="6508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id-ID" altLang="en-US" sz="1800" u="none">
                <a:latin typeface="Tahoma" panose="020B0604030504040204" pitchFamily="34" charset="0"/>
              </a:rPr>
              <a:t>P</a:t>
            </a:r>
            <a:r>
              <a:rPr lang="en-US" altLang="en-US" sz="1800" u="none">
                <a:latin typeface="Tahoma" panose="020B0604030504040204" pitchFamily="34" charset="0"/>
              </a:rPr>
              <a:t>KP</a:t>
            </a:r>
            <a:r>
              <a:rPr lang="sv-SE" altLang="en-US" sz="1800" u="none">
                <a:latin typeface="Tahoma" panose="020B0604030504040204" pitchFamily="34" charset="0"/>
              </a:rPr>
              <a:t> yang gagal berproduksi dan telah diberikan pengembalian Pajak Masukan sebagaimana dimaksud dalam Pasal 9 ayat (6a) UU PPN 1984 dan perubahannya.</a:t>
            </a:r>
            <a:endParaRPr lang="en-US" altLang="en-US" sz="1800" u="none">
              <a:latin typeface="Tahoma" panose="020B0604030504040204" pitchFamily="34" charset="0"/>
            </a:endParaRPr>
          </a:p>
        </p:txBody>
      </p:sp>
      <p:sp>
        <p:nvSpPr>
          <p:cNvPr id="336911" name="AutoShape 15"/>
          <p:cNvSpPr>
            <a:spLocks noChangeArrowheads="1"/>
          </p:cNvSpPr>
          <p:nvPr/>
        </p:nvSpPr>
        <p:spPr bwMode="auto">
          <a:xfrm>
            <a:off x="107950" y="2708275"/>
            <a:ext cx="360363" cy="215900"/>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solidFill>
                  <a:schemeClr val="accent2"/>
                </a:solidFill>
                <a:latin typeface="Tahoma" panose="020B0604030504040204" pitchFamily="34" charset="0"/>
              </a:rPr>
              <a:t>d</a:t>
            </a:r>
          </a:p>
        </p:txBody>
      </p:sp>
      <p:sp>
        <p:nvSpPr>
          <p:cNvPr id="336912" name="AutoShape 16"/>
          <p:cNvSpPr>
            <a:spLocks noChangeArrowheads="1"/>
          </p:cNvSpPr>
          <p:nvPr/>
        </p:nvSpPr>
        <p:spPr bwMode="auto">
          <a:xfrm>
            <a:off x="107950" y="3500438"/>
            <a:ext cx="360363" cy="215900"/>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solidFill>
                  <a:schemeClr val="accent2"/>
                </a:solidFill>
                <a:latin typeface="Tahoma" panose="020B0604030504040204" pitchFamily="34" charset="0"/>
              </a:rPr>
              <a:t>e</a:t>
            </a:r>
          </a:p>
        </p:txBody>
      </p:sp>
      <p:sp>
        <p:nvSpPr>
          <p:cNvPr id="336913" name="AutoShape 17"/>
          <p:cNvSpPr>
            <a:spLocks noChangeArrowheads="1"/>
          </p:cNvSpPr>
          <p:nvPr/>
        </p:nvSpPr>
        <p:spPr bwMode="auto">
          <a:xfrm>
            <a:off x="34925" y="5445125"/>
            <a:ext cx="360363" cy="215900"/>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solidFill>
                  <a:schemeClr val="accent2"/>
                </a:solidFill>
                <a:latin typeface="Tahoma" panose="020B0604030504040204" pitchFamily="34" charset="0"/>
              </a:rPr>
              <a:t>f</a:t>
            </a:r>
          </a:p>
        </p:txBody>
      </p:sp>
      <p:sp>
        <p:nvSpPr>
          <p:cNvPr id="336914" name="AutoShape 18"/>
          <p:cNvSpPr>
            <a:spLocks noChangeArrowheads="1"/>
          </p:cNvSpPr>
          <p:nvPr/>
        </p:nvSpPr>
        <p:spPr bwMode="auto">
          <a:xfrm>
            <a:off x="34925" y="6237288"/>
            <a:ext cx="360363" cy="215900"/>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solidFill>
                  <a:schemeClr val="accent2"/>
                </a:solidFill>
                <a:latin typeface="Tahoma" panose="020B0604030504040204" pitchFamily="34" charset="0"/>
              </a:rPr>
              <a:t>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6898"/>
                                        </p:tgtEl>
                                        <p:attrNameLst>
                                          <p:attrName>style.visibility</p:attrName>
                                        </p:attrNameLst>
                                      </p:cBhvr>
                                      <p:to>
                                        <p:strVal val="visible"/>
                                      </p:to>
                                    </p:set>
                                    <p:anim calcmode="lin" valueType="num">
                                      <p:cBhvr additive="base">
                                        <p:cTn id="7" dur="500" fill="hold"/>
                                        <p:tgtEl>
                                          <p:spTgt spid="336898"/>
                                        </p:tgtEl>
                                        <p:attrNameLst>
                                          <p:attrName>ppt_x</p:attrName>
                                        </p:attrNameLst>
                                      </p:cBhvr>
                                      <p:tavLst>
                                        <p:tav tm="0">
                                          <p:val>
                                            <p:strVal val="0-#ppt_w/2"/>
                                          </p:val>
                                        </p:tav>
                                        <p:tav tm="100000">
                                          <p:val>
                                            <p:strVal val="#ppt_x"/>
                                          </p:val>
                                        </p:tav>
                                      </p:tavLst>
                                    </p:anim>
                                    <p:anim calcmode="lin" valueType="num">
                                      <p:cBhvr additive="base">
                                        <p:cTn id="8" dur="500" fill="hold"/>
                                        <p:tgtEl>
                                          <p:spTgt spid="3368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6899"/>
                                        </p:tgtEl>
                                        <p:attrNameLst>
                                          <p:attrName>style.visibility</p:attrName>
                                        </p:attrNameLst>
                                      </p:cBhvr>
                                      <p:to>
                                        <p:strVal val="visible"/>
                                      </p:to>
                                    </p:set>
                                    <p:anim calcmode="lin" valueType="num">
                                      <p:cBhvr additive="base">
                                        <p:cTn id="13" dur="500" fill="hold"/>
                                        <p:tgtEl>
                                          <p:spTgt spid="336899"/>
                                        </p:tgtEl>
                                        <p:attrNameLst>
                                          <p:attrName>ppt_x</p:attrName>
                                        </p:attrNameLst>
                                      </p:cBhvr>
                                      <p:tavLst>
                                        <p:tav tm="0">
                                          <p:val>
                                            <p:strVal val="0-#ppt_w/2"/>
                                          </p:val>
                                        </p:tav>
                                        <p:tav tm="100000">
                                          <p:val>
                                            <p:strVal val="#ppt_x"/>
                                          </p:val>
                                        </p:tav>
                                      </p:tavLst>
                                    </p:anim>
                                    <p:anim calcmode="lin" valueType="num">
                                      <p:cBhvr additive="base">
                                        <p:cTn id="14" dur="500" fill="hold"/>
                                        <p:tgtEl>
                                          <p:spTgt spid="33689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6900"/>
                                        </p:tgtEl>
                                        <p:attrNameLst>
                                          <p:attrName>style.visibility</p:attrName>
                                        </p:attrNameLst>
                                      </p:cBhvr>
                                      <p:to>
                                        <p:strVal val="visible"/>
                                      </p:to>
                                    </p:set>
                                    <p:anim calcmode="lin" valueType="num">
                                      <p:cBhvr additive="base">
                                        <p:cTn id="19" dur="500" fill="hold"/>
                                        <p:tgtEl>
                                          <p:spTgt spid="336900"/>
                                        </p:tgtEl>
                                        <p:attrNameLst>
                                          <p:attrName>ppt_x</p:attrName>
                                        </p:attrNameLst>
                                      </p:cBhvr>
                                      <p:tavLst>
                                        <p:tav tm="0">
                                          <p:val>
                                            <p:strVal val="0-#ppt_w/2"/>
                                          </p:val>
                                        </p:tav>
                                        <p:tav tm="100000">
                                          <p:val>
                                            <p:strVal val="#ppt_x"/>
                                          </p:val>
                                        </p:tav>
                                      </p:tavLst>
                                    </p:anim>
                                    <p:anim calcmode="lin" valueType="num">
                                      <p:cBhvr additive="base">
                                        <p:cTn id="20" dur="500" fill="hold"/>
                                        <p:tgtEl>
                                          <p:spTgt spid="33690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36901"/>
                                        </p:tgtEl>
                                        <p:attrNameLst>
                                          <p:attrName>style.visibility</p:attrName>
                                        </p:attrNameLst>
                                      </p:cBhvr>
                                      <p:to>
                                        <p:strVal val="visible"/>
                                      </p:to>
                                    </p:set>
                                    <p:anim calcmode="lin" valueType="num">
                                      <p:cBhvr additive="base">
                                        <p:cTn id="25" dur="500" fill="hold"/>
                                        <p:tgtEl>
                                          <p:spTgt spid="336901"/>
                                        </p:tgtEl>
                                        <p:attrNameLst>
                                          <p:attrName>ppt_x</p:attrName>
                                        </p:attrNameLst>
                                      </p:cBhvr>
                                      <p:tavLst>
                                        <p:tav tm="0">
                                          <p:val>
                                            <p:strVal val="0-#ppt_w/2"/>
                                          </p:val>
                                        </p:tav>
                                        <p:tav tm="100000">
                                          <p:val>
                                            <p:strVal val="#ppt_x"/>
                                          </p:val>
                                        </p:tav>
                                      </p:tavLst>
                                    </p:anim>
                                    <p:anim calcmode="lin" valueType="num">
                                      <p:cBhvr additive="base">
                                        <p:cTn id="26" dur="500" fill="hold"/>
                                        <p:tgtEl>
                                          <p:spTgt spid="33690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336903"/>
                                        </p:tgtEl>
                                        <p:attrNameLst>
                                          <p:attrName>style.visibility</p:attrName>
                                        </p:attrNameLst>
                                      </p:cBhvr>
                                      <p:to>
                                        <p:strVal val="visible"/>
                                      </p:to>
                                    </p:set>
                                    <p:animEffect transition="in" filter="checkerboard(across)">
                                      <p:cBhvr>
                                        <p:cTn id="31" dur="500"/>
                                        <p:tgtEl>
                                          <p:spTgt spid="33690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336902"/>
                                        </p:tgtEl>
                                        <p:attrNameLst>
                                          <p:attrName>style.visibility</p:attrName>
                                        </p:attrNameLst>
                                      </p:cBhvr>
                                      <p:to>
                                        <p:strVal val="visible"/>
                                      </p:to>
                                    </p:set>
                                    <p:anim calcmode="lin" valueType="num">
                                      <p:cBhvr additive="base">
                                        <p:cTn id="36" dur="500" fill="hold"/>
                                        <p:tgtEl>
                                          <p:spTgt spid="336902"/>
                                        </p:tgtEl>
                                        <p:attrNameLst>
                                          <p:attrName>ppt_x</p:attrName>
                                        </p:attrNameLst>
                                      </p:cBhvr>
                                      <p:tavLst>
                                        <p:tav tm="0">
                                          <p:val>
                                            <p:strVal val="0-#ppt_w/2"/>
                                          </p:val>
                                        </p:tav>
                                        <p:tav tm="100000">
                                          <p:val>
                                            <p:strVal val="#ppt_x"/>
                                          </p:val>
                                        </p:tav>
                                      </p:tavLst>
                                    </p:anim>
                                    <p:anim calcmode="lin" valueType="num">
                                      <p:cBhvr additive="base">
                                        <p:cTn id="37" dur="500" fill="hold"/>
                                        <p:tgtEl>
                                          <p:spTgt spid="336902"/>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36907"/>
                                        </p:tgtEl>
                                        <p:attrNameLst>
                                          <p:attrName>style.visibility</p:attrName>
                                        </p:attrNameLst>
                                      </p:cBhvr>
                                      <p:to>
                                        <p:strVal val="visible"/>
                                      </p:to>
                                    </p:set>
                                    <p:animEffect transition="in" filter="wipe(down)">
                                      <p:cBhvr>
                                        <p:cTn id="42" dur="500"/>
                                        <p:tgtEl>
                                          <p:spTgt spid="33690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36908"/>
                                        </p:tgtEl>
                                        <p:attrNameLst>
                                          <p:attrName>style.visibility</p:attrName>
                                        </p:attrNameLst>
                                      </p:cBhvr>
                                      <p:to>
                                        <p:strVal val="visible"/>
                                      </p:to>
                                    </p:set>
                                    <p:animEffect transition="in" filter="wipe(down)">
                                      <p:cBhvr>
                                        <p:cTn id="47" dur="500"/>
                                        <p:tgtEl>
                                          <p:spTgt spid="33690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336909"/>
                                        </p:tgtEl>
                                        <p:attrNameLst>
                                          <p:attrName>style.visibility</p:attrName>
                                        </p:attrNameLst>
                                      </p:cBhvr>
                                      <p:to>
                                        <p:strVal val="visible"/>
                                      </p:to>
                                    </p:set>
                                    <p:anim calcmode="lin" valueType="num">
                                      <p:cBhvr additive="base">
                                        <p:cTn id="52" dur="500" fill="hold"/>
                                        <p:tgtEl>
                                          <p:spTgt spid="336909"/>
                                        </p:tgtEl>
                                        <p:attrNameLst>
                                          <p:attrName>ppt_x</p:attrName>
                                        </p:attrNameLst>
                                      </p:cBhvr>
                                      <p:tavLst>
                                        <p:tav tm="0">
                                          <p:val>
                                            <p:strVal val="#ppt_x"/>
                                          </p:val>
                                        </p:tav>
                                        <p:tav tm="100000">
                                          <p:val>
                                            <p:strVal val="#ppt_x"/>
                                          </p:val>
                                        </p:tav>
                                      </p:tavLst>
                                    </p:anim>
                                    <p:anim calcmode="lin" valueType="num">
                                      <p:cBhvr additive="base">
                                        <p:cTn id="53" dur="500" fill="hold"/>
                                        <p:tgtEl>
                                          <p:spTgt spid="336909"/>
                                        </p:tgtEl>
                                        <p:attrNameLst>
                                          <p:attrName>ppt_y</p:attrName>
                                        </p:attrNameLst>
                                      </p:cBhvr>
                                      <p:tavLst>
                                        <p:tav tm="0">
                                          <p:val>
                                            <p:strVal val="1+#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336910"/>
                                        </p:tgtEl>
                                        <p:attrNameLst>
                                          <p:attrName>style.visibility</p:attrName>
                                        </p:attrNameLst>
                                      </p:cBhvr>
                                      <p:to>
                                        <p:strVal val="visible"/>
                                      </p:to>
                                    </p:set>
                                    <p:anim calcmode="lin" valueType="num">
                                      <p:cBhvr additive="base">
                                        <p:cTn id="58" dur="500" fill="hold"/>
                                        <p:tgtEl>
                                          <p:spTgt spid="336910"/>
                                        </p:tgtEl>
                                        <p:attrNameLst>
                                          <p:attrName>ppt_x</p:attrName>
                                        </p:attrNameLst>
                                      </p:cBhvr>
                                      <p:tavLst>
                                        <p:tav tm="0">
                                          <p:val>
                                            <p:strVal val="#ppt_x"/>
                                          </p:val>
                                        </p:tav>
                                        <p:tav tm="100000">
                                          <p:val>
                                            <p:strVal val="#ppt_x"/>
                                          </p:val>
                                        </p:tav>
                                      </p:tavLst>
                                    </p:anim>
                                    <p:anim calcmode="lin" valueType="num">
                                      <p:cBhvr additive="base">
                                        <p:cTn id="59" dur="500" fill="hold"/>
                                        <p:tgtEl>
                                          <p:spTgt spid="3369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898" grpId="0" animBg="1" autoUpdateAnimBg="0"/>
      <p:bldP spid="336899" grpId="0" animBg="1" autoUpdateAnimBg="0"/>
      <p:bldP spid="336900" grpId="0" animBg="1" autoUpdateAnimBg="0"/>
      <p:bldP spid="336901" grpId="0" animBg="1" autoUpdateAnimBg="0"/>
      <p:bldP spid="336902" grpId="0" animBg="1" autoUpdateAnimBg="0"/>
      <p:bldP spid="336903" grpId="0" animBg="1"/>
      <p:bldP spid="336907" grpId="0" animBg="1"/>
      <p:bldP spid="336908" grpId="0" animBg="1"/>
      <p:bldP spid="336909" grpId="0" animBg="1"/>
      <p:bldP spid="336910" grpId="0" animBg="1"/>
    </p:bld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1600200" y="76200"/>
            <a:ext cx="4724400" cy="45720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STP</a:t>
            </a:r>
          </a:p>
        </p:txBody>
      </p:sp>
      <p:sp>
        <p:nvSpPr>
          <p:cNvPr id="203779" name="Rectangle 3"/>
          <p:cNvSpPr>
            <a:spLocks noChangeArrowheads="1"/>
          </p:cNvSpPr>
          <p:nvPr/>
        </p:nvSpPr>
        <p:spPr bwMode="auto">
          <a:xfrm>
            <a:off x="6553200" y="76200"/>
            <a:ext cx="23622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14 UU KUP</a:t>
            </a:r>
          </a:p>
        </p:txBody>
      </p:sp>
      <p:sp>
        <p:nvSpPr>
          <p:cNvPr id="203780" name="AutoShape 4"/>
          <p:cNvSpPr>
            <a:spLocks noChangeArrowheads="1"/>
          </p:cNvSpPr>
          <p:nvPr/>
        </p:nvSpPr>
        <p:spPr bwMode="auto">
          <a:xfrm>
            <a:off x="3657600" y="5334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3781" name="Rectangle 5"/>
          <p:cNvSpPr>
            <a:spLocks noChangeArrowheads="1"/>
          </p:cNvSpPr>
          <p:nvPr/>
        </p:nvSpPr>
        <p:spPr bwMode="auto">
          <a:xfrm>
            <a:off x="304800" y="914400"/>
            <a:ext cx="8534400" cy="538163"/>
          </a:xfrm>
          <a:prstGeom prst="rect">
            <a:avLst/>
          </a:prstGeom>
          <a:noFill/>
          <a:ln w="190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u="none">
                <a:latin typeface="Lucida Console" panose="020B0609040504020204" pitchFamily="49" charset="0"/>
              </a:rPr>
              <a:t>surat </a:t>
            </a:r>
            <a:r>
              <a:rPr lang="en-US" altLang="en-US" sz="2800" b="1" u="none">
                <a:solidFill>
                  <a:srgbClr val="0033CC"/>
                </a:solidFill>
                <a:latin typeface="Lucida Console" panose="020B0609040504020204" pitchFamily="49" charset="0"/>
              </a:rPr>
              <a:t>untuk melakukan tagihan</a:t>
            </a:r>
            <a:r>
              <a:rPr lang="en-US" altLang="en-US" u="none">
                <a:latin typeface="Lucida Console" panose="020B0609040504020204" pitchFamily="49" charset="0"/>
              </a:rPr>
              <a:t> </a:t>
            </a:r>
            <a:r>
              <a:rPr lang="en-US" altLang="en-US" sz="2800" b="1" u="none">
                <a:solidFill>
                  <a:srgbClr val="990000"/>
                </a:solidFill>
                <a:latin typeface="Lucida Console" panose="020B0609040504020204" pitchFamily="49" charset="0"/>
              </a:rPr>
              <a:t>pajak</a:t>
            </a:r>
          </a:p>
        </p:txBody>
      </p:sp>
      <p:sp>
        <p:nvSpPr>
          <p:cNvPr id="203782" name="Rectangle 6"/>
          <p:cNvSpPr>
            <a:spLocks noChangeArrowheads="1"/>
          </p:cNvSpPr>
          <p:nvPr/>
        </p:nvSpPr>
        <p:spPr bwMode="auto">
          <a:xfrm>
            <a:off x="323850" y="1773238"/>
            <a:ext cx="8569325" cy="650875"/>
          </a:xfrm>
          <a:prstGeom prst="rect">
            <a:avLst/>
          </a:prstGeom>
          <a:solidFill>
            <a:srgbClr val="99FFCC"/>
          </a:solidFill>
          <a:ln w="9525">
            <a:solidFill>
              <a:srgbClr val="CC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t>Pajak Penghasilan dalam tahun berjalan tidak atau kurang dibayar;</a:t>
            </a:r>
          </a:p>
        </p:txBody>
      </p:sp>
      <p:sp>
        <p:nvSpPr>
          <p:cNvPr id="203783" name="Rectangle 7"/>
          <p:cNvSpPr>
            <a:spLocks noChangeArrowheads="1"/>
          </p:cNvSpPr>
          <p:nvPr/>
        </p:nvSpPr>
        <p:spPr bwMode="auto">
          <a:xfrm>
            <a:off x="323850" y="2492375"/>
            <a:ext cx="8569325" cy="650875"/>
          </a:xfrm>
          <a:prstGeom prst="rect">
            <a:avLst/>
          </a:prstGeom>
          <a:solidFill>
            <a:srgbClr val="99FFCC"/>
          </a:solidFill>
          <a:ln w="9525">
            <a:solidFill>
              <a:srgbClr val="CC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sv-SE" altLang="en-US" sz="1800" b="1" u="none"/>
              <a:t>dari hasil </a:t>
            </a:r>
            <a:r>
              <a:rPr lang="sv-SE" altLang="en-US" sz="1800" b="1"/>
              <a:t>penelitian</a:t>
            </a:r>
            <a:r>
              <a:rPr lang="sv-SE" altLang="en-US" sz="1800" b="1" u="none"/>
              <a:t> terdapat kekurangan pembayaran pajak sebagai akibat salah tulis dan/atau salah hitung;</a:t>
            </a:r>
            <a:endParaRPr lang="en-US" altLang="en-US" sz="1800" b="1" u="none"/>
          </a:p>
        </p:txBody>
      </p:sp>
      <p:sp>
        <p:nvSpPr>
          <p:cNvPr id="203784" name="AutoShape 8"/>
          <p:cNvSpPr>
            <a:spLocks noChangeArrowheads="1"/>
          </p:cNvSpPr>
          <p:nvPr/>
        </p:nvSpPr>
        <p:spPr bwMode="auto">
          <a:xfrm>
            <a:off x="3657600" y="14478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3789" name="AutoShape 13"/>
          <p:cNvSpPr>
            <a:spLocks noChangeArrowheads="1"/>
          </p:cNvSpPr>
          <p:nvPr/>
        </p:nvSpPr>
        <p:spPr bwMode="auto">
          <a:xfrm>
            <a:off x="7999413" y="29972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3790" name="Rectangle 14"/>
          <p:cNvSpPr>
            <a:spLocks noChangeArrowheads="1"/>
          </p:cNvSpPr>
          <p:nvPr/>
        </p:nvSpPr>
        <p:spPr bwMode="auto">
          <a:xfrm>
            <a:off x="3132138" y="3213100"/>
            <a:ext cx="5903912" cy="3554413"/>
          </a:xfrm>
          <a:prstGeom prst="rect">
            <a:avLst/>
          </a:prstGeom>
          <a:noFill/>
          <a:ln w="1905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sv-SE" altLang="en-US" sz="2000" u="none">
                <a:latin typeface="Tahoma" panose="020B0604030504040204" pitchFamily="34" charset="0"/>
              </a:rPr>
              <a:t>Jumlah kekurangan pajak yang terutang dalam STP sebagaimana dimaksud pada ayat (1) huruf a dan huruf b </a:t>
            </a:r>
            <a:r>
              <a:rPr lang="sv-SE" altLang="en-US" b="1" u="none">
                <a:solidFill>
                  <a:schemeClr val="accent2"/>
                </a:solidFill>
              </a:rPr>
              <a:t>ditambah dengan sanksi administrasi berupa bunga sebesar 2% (dua persen) per bulan untuk paling lama 24 (dua puluh empat) bulan</a:t>
            </a:r>
            <a:r>
              <a:rPr lang="sv-SE" altLang="en-US" sz="2000" u="none">
                <a:latin typeface="Tahoma" panose="020B0604030504040204" pitchFamily="34" charset="0"/>
              </a:rPr>
              <a:t>, dihitung sejak saat terutangnya pajak atau berakhirnya Masa Pajak, bagian Tahun Pajak, atau Tahun Pajak sampai dengan diterbitkannya STP.</a:t>
            </a:r>
            <a:r>
              <a:rPr lang="sv-SE" altLang="en-US" sz="2000">
                <a:latin typeface="Tahoma" panose="020B0604030504040204" pitchFamily="34" charset="0"/>
              </a:rPr>
              <a:t> </a:t>
            </a:r>
          </a:p>
          <a:p>
            <a:pPr>
              <a:lnSpc>
                <a:spcPct val="90000"/>
              </a:lnSpc>
              <a:spcBef>
                <a:spcPct val="50000"/>
              </a:spcBef>
            </a:pPr>
            <a:r>
              <a:rPr lang="sv-SE" altLang="en-US" sz="2000" b="1" u="none">
                <a:latin typeface="Arial Narrow" panose="020B0606020202030204" pitchFamily="34" charset="0"/>
              </a:rPr>
              <a:t>(Pasal 14 ayat (3) UU KUP)</a:t>
            </a:r>
            <a:endParaRPr lang="en-US" altLang="en-US" sz="2000" b="1" u="none">
              <a:latin typeface="Arial Narrow" panose="020B0606020202030204" pitchFamily="34" charset="0"/>
            </a:endParaRPr>
          </a:p>
        </p:txBody>
      </p:sp>
      <p:sp>
        <p:nvSpPr>
          <p:cNvPr id="203791" name="AutoShape 15"/>
          <p:cNvSpPr>
            <a:spLocks noChangeArrowheads="1"/>
          </p:cNvSpPr>
          <p:nvPr/>
        </p:nvSpPr>
        <p:spPr bwMode="auto">
          <a:xfrm>
            <a:off x="34925" y="1844675"/>
            <a:ext cx="360363" cy="215900"/>
          </a:xfrm>
          <a:prstGeom prst="bracketPair">
            <a:avLst>
              <a:gd name="adj" fmla="val 16667"/>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b="1" u="none">
                <a:solidFill>
                  <a:schemeClr val="accent2"/>
                </a:solidFill>
                <a:latin typeface="Tahoma" panose="020B0604030504040204" pitchFamily="34" charset="0"/>
              </a:rPr>
              <a:t>a</a:t>
            </a:r>
          </a:p>
        </p:txBody>
      </p:sp>
      <p:sp>
        <p:nvSpPr>
          <p:cNvPr id="203792" name="AutoShape 16"/>
          <p:cNvSpPr>
            <a:spLocks noChangeArrowheads="1"/>
          </p:cNvSpPr>
          <p:nvPr/>
        </p:nvSpPr>
        <p:spPr bwMode="auto">
          <a:xfrm>
            <a:off x="34925" y="2565400"/>
            <a:ext cx="360363" cy="215900"/>
          </a:xfrm>
          <a:prstGeom prst="bracketPair">
            <a:avLst>
              <a:gd name="adj" fmla="val 16667"/>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b="1" u="none">
                <a:solidFill>
                  <a:schemeClr val="accent2"/>
                </a:solidFill>
                <a:latin typeface="Tahoma" panose="020B0604030504040204" pitchFamily="34" charset="0"/>
              </a:rPr>
              <a:t>b</a:t>
            </a:r>
          </a:p>
        </p:txBody>
      </p:sp>
      <p:sp>
        <p:nvSpPr>
          <p:cNvPr id="203793" name="Line 17"/>
          <p:cNvSpPr>
            <a:spLocks noChangeShapeType="1"/>
          </p:cNvSpPr>
          <p:nvPr/>
        </p:nvSpPr>
        <p:spPr bwMode="auto">
          <a:xfrm flipH="1">
            <a:off x="1258888" y="2781300"/>
            <a:ext cx="1512887" cy="503238"/>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3794" name="Rectangle 18"/>
          <p:cNvSpPr>
            <a:spLocks noChangeArrowheads="1"/>
          </p:cNvSpPr>
          <p:nvPr/>
        </p:nvSpPr>
        <p:spPr bwMode="auto">
          <a:xfrm>
            <a:off x="107950" y="3233738"/>
            <a:ext cx="2808288" cy="339725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b="1" u="none"/>
              <a:t>serangkaian kegiatan yang dilakukan untuk menilai kelengkapan pengisian Surat Pemberitahuan dan lampiran-lampirannya termasuk penilaian tentang kebenaran penulisan dan penghitungannya.</a:t>
            </a:r>
            <a:r>
              <a:rPr lang="en-US" altLang="en-US" sz="1800" b="1"/>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3778"/>
                                        </p:tgtEl>
                                        <p:attrNameLst>
                                          <p:attrName>style.visibility</p:attrName>
                                        </p:attrNameLst>
                                      </p:cBhvr>
                                      <p:to>
                                        <p:strVal val="visible"/>
                                      </p:to>
                                    </p:set>
                                    <p:anim calcmode="lin" valueType="num">
                                      <p:cBhvr additive="base">
                                        <p:cTn id="7" dur="500" fill="hold"/>
                                        <p:tgtEl>
                                          <p:spTgt spid="203778"/>
                                        </p:tgtEl>
                                        <p:attrNameLst>
                                          <p:attrName>ppt_x</p:attrName>
                                        </p:attrNameLst>
                                      </p:cBhvr>
                                      <p:tavLst>
                                        <p:tav tm="0">
                                          <p:val>
                                            <p:strVal val="0-#ppt_w/2"/>
                                          </p:val>
                                        </p:tav>
                                        <p:tav tm="100000">
                                          <p:val>
                                            <p:strVal val="#ppt_x"/>
                                          </p:val>
                                        </p:tav>
                                      </p:tavLst>
                                    </p:anim>
                                    <p:anim calcmode="lin" valueType="num">
                                      <p:cBhvr additive="base">
                                        <p:cTn id="8" dur="500" fill="hold"/>
                                        <p:tgtEl>
                                          <p:spTgt spid="20377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3779"/>
                                        </p:tgtEl>
                                        <p:attrNameLst>
                                          <p:attrName>style.visibility</p:attrName>
                                        </p:attrNameLst>
                                      </p:cBhvr>
                                      <p:to>
                                        <p:strVal val="visible"/>
                                      </p:to>
                                    </p:set>
                                    <p:anim calcmode="lin" valueType="num">
                                      <p:cBhvr additive="base">
                                        <p:cTn id="13" dur="500" fill="hold"/>
                                        <p:tgtEl>
                                          <p:spTgt spid="203779"/>
                                        </p:tgtEl>
                                        <p:attrNameLst>
                                          <p:attrName>ppt_x</p:attrName>
                                        </p:attrNameLst>
                                      </p:cBhvr>
                                      <p:tavLst>
                                        <p:tav tm="0">
                                          <p:val>
                                            <p:strVal val="0-#ppt_w/2"/>
                                          </p:val>
                                        </p:tav>
                                        <p:tav tm="100000">
                                          <p:val>
                                            <p:strVal val="#ppt_x"/>
                                          </p:val>
                                        </p:tav>
                                      </p:tavLst>
                                    </p:anim>
                                    <p:anim calcmode="lin" valueType="num">
                                      <p:cBhvr additive="base">
                                        <p:cTn id="14" dur="500" fill="hold"/>
                                        <p:tgtEl>
                                          <p:spTgt spid="20377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3780"/>
                                        </p:tgtEl>
                                        <p:attrNameLst>
                                          <p:attrName>style.visibility</p:attrName>
                                        </p:attrNameLst>
                                      </p:cBhvr>
                                      <p:to>
                                        <p:strVal val="visible"/>
                                      </p:to>
                                    </p:set>
                                    <p:anim calcmode="lin" valueType="num">
                                      <p:cBhvr additive="base">
                                        <p:cTn id="19" dur="500" fill="hold"/>
                                        <p:tgtEl>
                                          <p:spTgt spid="203780"/>
                                        </p:tgtEl>
                                        <p:attrNameLst>
                                          <p:attrName>ppt_x</p:attrName>
                                        </p:attrNameLst>
                                      </p:cBhvr>
                                      <p:tavLst>
                                        <p:tav tm="0">
                                          <p:val>
                                            <p:strVal val="0-#ppt_w/2"/>
                                          </p:val>
                                        </p:tav>
                                        <p:tav tm="100000">
                                          <p:val>
                                            <p:strVal val="#ppt_x"/>
                                          </p:val>
                                        </p:tav>
                                      </p:tavLst>
                                    </p:anim>
                                    <p:anim calcmode="lin" valueType="num">
                                      <p:cBhvr additive="base">
                                        <p:cTn id="20" dur="500" fill="hold"/>
                                        <p:tgtEl>
                                          <p:spTgt spid="20378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3781"/>
                                        </p:tgtEl>
                                        <p:attrNameLst>
                                          <p:attrName>style.visibility</p:attrName>
                                        </p:attrNameLst>
                                      </p:cBhvr>
                                      <p:to>
                                        <p:strVal val="visible"/>
                                      </p:to>
                                    </p:set>
                                    <p:anim calcmode="lin" valueType="num">
                                      <p:cBhvr additive="base">
                                        <p:cTn id="25" dur="500" fill="hold"/>
                                        <p:tgtEl>
                                          <p:spTgt spid="203781"/>
                                        </p:tgtEl>
                                        <p:attrNameLst>
                                          <p:attrName>ppt_x</p:attrName>
                                        </p:attrNameLst>
                                      </p:cBhvr>
                                      <p:tavLst>
                                        <p:tav tm="0">
                                          <p:val>
                                            <p:strVal val="0-#ppt_w/2"/>
                                          </p:val>
                                        </p:tav>
                                        <p:tav tm="100000">
                                          <p:val>
                                            <p:strVal val="#ppt_x"/>
                                          </p:val>
                                        </p:tav>
                                      </p:tavLst>
                                    </p:anim>
                                    <p:anim calcmode="lin" valueType="num">
                                      <p:cBhvr additive="base">
                                        <p:cTn id="26" dur="500" fill="hold"/>
                                        <p:tgtEl>
                                          <p:spTgt spid="20378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3784"/>
                                        </p:tgtEl>
                                        <p:attrNameLst>
                                          <p:attrName>style.visibility</p:attrName>
                                        </p:attrNameLst>
                                      </p:cBhvr>
                                      <p:to>
                                        <p:strVal val="visible"/>
                                      </p:to>
                                    </p:set>
                                    <p:anim calcmode="lin" valueType="num">
                                      <p:cBhvr additive="base">
                                        <p:cTn id="31" dur="500" fill="hold"/>
                                        <p:tgtEl>
                                          <p:spTgt spid="203784"/>
                                        </p:tgtEl>
                                        <p:attrNameLst>
                                          <p:attrName>ppt_x</p:attrName>
                                        </p:attrNameLst>
                                      </p:cBhvr>
                                      <p:tavLst>
                                        <p:tav tm="0">
                                          <p:val>
                                            <p:strVal val="0-#ppt_w/2"/>
                                          </p:val>
                                        </p:tav>
                                        <p:tav tm="100000">
                                          <p:val>
                                            <p:strVal val="#ppt_x"/>
                                          </p:val>
                                        </p:tav>
                                      </p:tavLst>
                                    </p:anim>
                                    <p:anim calcmode="lin" valueType="num">
                                      <p:cBhvr additive="base">
                                        <p:cTn id="32" dur="500" fill="hold"/>
                                        <p:tgtEl>
                                          <p:spTgt spid="20378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3782"/>
                                        </p:tgtEl>
                                        <p:attrNameLst>
                                          <p:attrName>style.visibility</p:attrName>
                                        </p:attrNameLst>
                                      </p:cBhvr>
                                      <p:to>
                                        <p:strVal val="visible"/>
                                      </p:to>
                                    </p:set>
                                    <p:anim calcmode="lin" valueType="num">
                                      <p:cBhvr additive="base">
                                        <p:cTn id="37" dur="500" fill="hold"/>
                                        <p:tgtEl>
                                          <p:spTgt spid="203782"/>
                                        </p:tgtEl>
                                        <p:attrNameLst>
                                          <p:attrName>ppt_x</p:attrName>
                                        </p:attrNameLst>
                                      </p:cBhvr>
                                      <p:tavLst>
                                        <p:tav tm="0">
                                          <p:val>
                                            <p:strVal val="0-#ppt_w/2"/>
                                          </p:val>
                                        </p:tav>
                                        <p:tav tm="100000">
                                          <p:val>
                                            <p:strVal val="#ppt_x"/>
                                          </p:val>
                                        </p:tav>
                                      </p:tavLst>
                                    </p:anim>
                                    <p:anim calcmode="lin" valueType="num">
                                      <p:cBhvr additive="base">
                                        <p:cTn id="38" dur="500" fill="hold"/>
                                        <p:tgtEl>
                                          <p:spTgt spid="20378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3783"/>
                                        </p:tgtEl>
                                        <p:attrNameLst>
                                          <p:attrName>style.visibility</p:attrName>
                                        </p:attrNameLst>
                                      </p:cBhvr>
                                      <p:to>
                                        <p:strVal val="visible"/>
                                      </p:to>
                                    </p:set>
                                    <p:anim calcmode="lin" valueType="num">
                                      <p:cBhvr additive="base">
                                        <p:cTn id="43" dur="500" fill="hold"/>
                                        <p:tgtEl>
                                          <p:spTgt spid="203783"/>
                                        </p:tgtEl>
                                        <p:attrNameLst>
                                          <p:attrName>ppt_x</p:attrName>
                                        </p:attrNameLst>
                                      </p:cBhvr>
                                      <p:tavLst>
                                        <p:tav tm="0">
                                          <p:val>
                                            <p:strVal val="0-#ppt_w/2"/>
                                          </p:val>
                                        </p:tav>
                                        <p:tav tm="100000">
                                          <p:val>
                                            <p:strVal val="#ppt_x"/>
                                          </p:val>
                                        </p:tav>
                                      </p:tavLst>
                                    </p:anim>
                                    <p:anim calcmode="lin" valueType="num">
                                      <p:cBhvr additive="base">
                                        <p:cTn id="44" dur="500" fill="hold"/>
                                        <p:tgtEl>
                                          <p:spTgt spid="203783"/>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03789"/>
                                        </p:tgtEl>
                                        <p:attrNameLst>
                                          <p:attrName>style.visibility</p:attrName>
                                        </p:attrNameLst>
                                      </p:cBhvr>
                                      <p:to>
                                        <p:strVal val="visible"/>
                                      </p:to>
                                    </p:set>
                                    <p:anim calcmode="lin" valueType="num">
                                      <p:cBhvr additive="base">
                                        <p:cTn id="49" dur="500" fill="hold"/>
                                        <p:tgtEl>
                                          <p:spTgt spid="203789"/>
                                        </p:tgtEl>
                                        <p:attrNameLst>
                                          <p:attrName>ppt_x</p:attrName>
                                        </p:attrNameLst>
                                      </p:cBhvr>
                                      <p:tavLst>
                                        <p:tav tm="0">
                                          <p:val>
                                            <p:strVal val="0-#ppt_w/2"/>
                                          </p:val>
                                        </p:tav>
                                        <p:tav tm="100000">
                                          <p:val>
                                            <p:strVal val="#ppt_x"/>
                                          </p:val>
                                        </p:tav>
                                      </p:tavLst>
                                    </p:anim>
                                    <p:anim calcmode="lin" valueType="num">
                                      <p:cBhvr additive="base">
                                        <p:cTn id="50" dur="500" fill="hold"/>
                                        <p:tgtEl>
                                          <p:spTgt spid="203789"/>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03790"/>
                                        </p:tgtEl>
                                        <p:attrNameLst>
                                          <p:attrName>style.visibility</p:attrName>
                                        </p:attrNameLst>
                                      </p:cBhvr>
                                      <p:to>
                                        <p:strVal val="visible"/>
                                      </p:to>
                                    </p:set>
                                    <p:anim calcmode="lin" valueType="num">
                                      <p:cBhvr additive="base">
                                        <p:cTn id="55" dur="500" fill="hold"/>
                                        <p:tgtEl>
                                          <p:spTgt spid="203790"/>
                                        </p:tgtEl>
                                        <p:attrNameLst>
                                          <p:attrName>ppt_x</p:attrName>
                                        </p:attrNameLst>
                                      </p:cBhvr>
                                      <p:tavLst>
                                        <p:tav tm="0">
                                          <p:val>
                                            <p:strVal val="0-#ppt_w/2"/>
                                          </p:val>
                                        </p:tav>
                                        <p:tav tm="100000">
                                          <p:val>
                                            <p:strVal val="#ppt_x"/>
                                          </p:val>
                                        </p:tav>
                                      </p:tavLst>
                                    </p:anim>
                                    <p:anim calcmode="lin" valueType="num">
                                      <p:cBhvr additive="base">
                                        <p:cTn id="56" dur="500" fill="hold"/>
                                        <p:tgtEl>
                                          <p:spTgt spid="203790"/>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3793"/>
                                        </p:tgtEl>
                                        <p:attrNameLst>
                                          <p:attrName>style.visibility</p:attrName>
                                        </p:attrNameLst>
                                      </p:cBhvr>
                                      <p:to>
                                        <p:strVal val="visible"/>
                                      </p:to>
                                    </p:set>
                                    <p:anim calcmode="lin" valueType="num">
                                      <p:cBhvr additive="base">
                                        <p:cTn id="61" dur="500" fill="hold"/>
                                        <p:tgtEl>
                                          <p:spTgt spid="203793"/>
                                        </p:tgtEl>
                                        <p:attrNameLst>
                                          <p:attrName>ppt_x</p:attrName>
                                        </p:attrNameLst>
                                      </p:cBhvr>
                                      <p:tavLst>
                                        <p:tav tm="0">
                                          <p:val>
                                            <p:strVal val="#ppt_x"/>
                                          </p:val>
                                        </p:tav>
                                        <p:tav tm="100000">
                                          <p:val>
                                            <p:strVal val="#ppt_x"/>
                                          </p:val>
                                        </p:tav>
                                      </p:tavLst>
                                    </p:anim>
                                    <p:anim calcmode="lin" valueType="num">
                                      <p:cBhvr additive="base">
                                        <p:cTn id="62" dur="500" fill="hold"/>
                                        <p:tgtEl>
                                          <p:spTgt spid="203793"/>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3" presetClass="entr" presetSubtype="16" fill="hold" grpId="0" nodeType="clickEffect">
                                  <p:stCondLst>
                                    <p:cond delay="0"/>
                                  </p:stCondLst>
                                  <p:childTnLst>
                                    <p:set>
                                      <p:cBhvr>
                                        <p:cTn id="66" dur="1" fill="hold">
                                          <p:stCondLst>
                                            <p:cond delay="0"/>
                                          </p:stCondLst>
                                        </p:cTn>
                                        <p:tgtEl>
                                          <p:spTgt spid="203794"/>
                                        </p:tgtEl>
                                        <p:attrNameLst>
                                          <p:attrName>style.visibility</p:attrName>
                                        </p:attrNameLst>
                                      </p:cBhvr>
                                      <p:to>
                                        <p:strVal val="visible"/>
                                      </p:to>
                                    </p:set>
                                    <p:anim calcmode="lin" valueType="num">
                                      <p:cBhvr>
                                        <p:cTn id="67" dur="500" fill="hold"/>
                                        <p:tgtEl>
                                          <p:spTgt spid="203794"/>
                                        </p:tgtEl>
                                        <p:attrNameLst>
                                          <p:attrName>ppt_w</p:attrName>
                                        </p:attrNameLst>
                                      </p:cBhvr>
                                      <p:tavLst>
                                        <p:tav tm="0">
                                          <p:val>
                                            <p:fltVal val="0"/>
                                          </p:val>
                                        </p:tav>
                                        <p:tav tm="100000">
                                          <p:val>
                                            <p:strVal val="#ppt_w"/>
                                          </p:val>
                                        </p:tav>
                                      </p:tavLst>
                                    </p:anim>
                                    <p:anim calcmode="lin" valueType="num">
                                      <p:cBhvr>
                                        <p:cTn id="68" dur="500" fill="hold"/>
                                        <p:tgtEl>
                                          <p:spTgt spid="203794"/>
                                        </p:tgtEl>
                                        <p:attrNameLst>
                                          <p:attrName>ppt_h</p:attrName>
                                        </p:attrNameLst>
                                      </p:cBhvr>
                                      <p:tavLst>
                                        <p:tav tm="0">
                                          <p:val>
                                            <p:fltVal val="0"/>
                                          </p:val>
                                        </p:tav>
                                        <p:tav tm="100000">
                                          <p:val>
                                            <p:strVal val="#ppt_h"/>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3" presetClass="entr" presetSubtype="16" fill="hold" grpId="1" nodeType="clickEffect">
                                  <p:stCondLst>
                                    <p:cond delay="0"/>
                                  </p:stCondLst>
                                  <p:childTnLst>
                                    <p:set>
                                      <p:cBhvr>
                                        <p:cTn id="72" dur="1" fill="hold">
                                          <p:stCondLst>
                                            <p:cond delay="0"/>
                                          </p:stCondLst>
                                        </p:cTn>
                                        <p:tgtEl>
                                          <p:spTgt spid="203790"/>
                                        </p:tgtEl>
                                        <p:attrNameLst>
                                          <p:attrName>style.visibility</p:attrName>
                                        </p:attrNameLst>
                                      </p:cBhvr>
                                      <p:to>
                                        <p:strVal val="visible"/>
                                      </p:to>
                                    </p:set>
                                    <p:anim calcmode="lin" valueType="num">
                                      <p:cBhvr>
                                        <p:cTn id="73" dur="500" fill="hold"/>
                                        <p:tgtEl>
                                          <p:spTgt spid="203790"/>
                                        </p:tgtEl>
                                        <p:attrNameLst>
                                          <p:attrName>ppt_w</p:attrName>
                                        </p:attrNameLst>
                                      </p:cBhvr>
                                      <p:tavLst>
                                        <p:tav tm="0">
                                          <p:val>
                                            <p:fltVal val="0"/>
                                          </p:val>
                                        </p:tav>
                                        <p:tav tm="100000">
                                          <p:val>
                                            <p:strVal val="#ppt_w"/>
                                          </p:val>
                                        </p:tav>
                                      </p:tavLst>
                                    </p:anim>
                                    <p:anim calcmode="lin" valueType="num">
                                      <p:cBhvr>
                                        <p:cTn id="74" dur="500" fill="hold"/>
                                        <p:tgtEl>
                                          <p:spTgt spid="20379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8" grpId="0" animBg="1" autoUpdateAnimBg="0"/>
      <p:bldP spid="203779" grpId="0" animBg="1" autoUpdateAnimBg="0"/>
      <p:bldP spid="203780" grpId="0" animBg="1"/>
      <p:bldP spid="203781" grpId="0" animBg="1" autoUpdateAnimBg="0"/>
      <p:bldP spid="203782" grpId="0" animBg="1" autoUpdateAnimBg="0"/>
      <p:bldP spid="203783" grpId="0" animBg="1" autoUpdateAnimBg="0"/>
      <p:bldP spid="203784" grpId="0" animBg="1"/>
      <p:bldP spid="203789" grpId="0" animBg="1"/>
      <p:bldP spid="203790" grpId="0" animBg="1" autoUpdateAnimBg="0"/>
      <p:bldP spid="203790" grpId="1" animBg="1"/>
      <p:bldP spid="203793" grpId="0" animBg="1"/>
      <p:bldP spid="203794" grpId="0" animBg="1"/>
    </p:bld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152400" y="76200"/>
            <a:ext cx="1752600" cy="457200"/>
          </a:xfrm>
          <a:ln>
            <a:solidFill>
              <a:schemeClr val="accent2"/>
            </a:solidFill>
            <a:miter lim="800000"/>
            <a:headEnd/>
            <a:tailEnd/>
          </a:ln>
        </p:spPr>
        <p:txBody>
          <a:bodyPr/>
          <a:lstStyle/>
          <a:p>
            <a:r>
              <a:rPr lang="en-US" altLang="en-US" sz="3200">
                <a:latin typeface="Lucida Console" panose="020B0609040504020204" pitchFamily="49" charset="0"/>
              </a:rPr>
              <a:t>Contoh</a:t>
            </a:r>
          </a:p>
        </p:txBody>
      </p:sp>
      <p:sp>
        <p:nvSpPr>
          <p:cNvPr id="207875" name="Rectangle 3"/>
          <p:cNvSpPr>
            <a:spLocks noChangeArrowheads="1"/>
          </p:cNvSpPr>
          <p:nvPr/>
        </p:nvSpPr>
        <p:spPr bwMode="auto">
          <a:xfrm>
            <a:off x="152400" y="685800"/>
            <a:ext cx="8763000" cy="10350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pt-BR" altLang="en-US" sz="2000" u="none">
                <a:solidFill>
                  <a:srgbClr val="990000"/>
                </a:solidFill>
                <a:latin typeface="Lucida Console" panose="020B0609040504020204" pitchFamily="49" charset="0"/>
                <a:cs typeface="Times New Roman" panose="02020603050405020304" pitchFamily="18" charset="0"/>
              </a:rPr>
              <a:t>PPh Pasal 25</a:t>
            </a:r>
            <a:r>
              <a:rPr lang="pt-BR" altLang="en-US" sz="2000" u="none">
                <a:latin typeface="Tahoma" panose="020B0604030504040204" pitchFamily="34" charset="0"/>
                <a:cs typeface="Times New Roman" panose="02020603050405020304" pitchFamily="18" charset="0"/>
              </a:rPr>
              <a:t> Tahun 2008 setiap bulan sebesar Rp100.000.000,00 jatuh tempo tiap tanggal 15. Bulan Juni 2008, dibayar tepat waktu sebesar Rp40.000.000,00.</a:t>
            </a:r>
            <a:r>
              <a:rPr lang="en-GB" altLang="en-US" sz="2000" u="none">
                <a:latin typeface="Tahoma" panose="020B0604030504040204" pitchFamily="34" charset="0"/>
              </a:rPr>
              <a:t> </a:t>
            </a:r>
          </a:p>
        </p:txBody>
      </p:sp>
      <p:sp>
        <p:nvSpPr>
          <p:cNvPr id="207876" name="AutoShape 4"/>
          <p:cNvSpPr>
            <a:spLocks noChangeArrowheads="1"/>
          </p:cNvSpPr>
          <p:nvPr/>
        </p:nvSpPr>
        <p:spPr bwMode="auto">
          <a:xfrm>
            <a:off x="4191000" y="1676400"/>
            <a:ext cx="5334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7878" name="Rectangle 6"/>
          <p:cNvSpPr>
            <a:spLocks noChangeArrowheads="1"/>
          </p:cNvSpPr>
          <p:nvPr/>
        </p:nvSpPr>
        <p:spPr bwMode="auto">
          <a:xfrm>
            <a:off x="304800" y="2133600"/>
            <a:ext cx="8534400" cy="406400"/>
          </a:xfrm>
          <a:prstGeom prst="rect">
            <a:avLst/>
          </a:prstGeom>
          <a:solidFill>
            <a:schemeClr val="bg1"/>
          </a:solidFill>
          <a:ln w="9525">
            <a:solidFill>
              <a:srgbClr val="CC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rPr>
              <a:t>Pajak Penghasilan dalam tahun berjalan kurang dibayar sebesar Rp60juta.</a:t>
            </a:r>
          </a:p>
        </p:txBody>
      </p:sp>
      <p:sp>
        <p:nvSpPr>
          <p:cNvPr id="207879" name="Rectangle 7"/>
          <p:cNvSpPr>
            <a:spLocks noChangeArrowheads="1"/>
          </p:cNvSpPr>
          <p:nvPr/>
        </p:nvSpPr>
        <p:spPr bwMode="auto">
          <a:xfrm>
            <a:off x="381000" y="2667000"/>
            <a:ext cx="8305800" cy="115570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pt-BR" altLang="en-US" sz="2000" u="none">
                <a:latin typeface="Lucida Console" panose="020B0609040504020204" pitchFamily="49" charset="0"/>
                <a:cs typeface="Times New Roman" panose="02020603050405020304" pitchFamily="18" charset="0"/>
              </a:rPr>
              <a:t>Atas kekurangan PPh Pasal 25 tersebut </a:t>
            </a:r>
            <a:r>
              <a:rPr lang="pt-BR" altLang="en-US" b="1" u="none">
                <a:solidFill>
                  <a:srgbClr val="990000"/>
                </a:solidFill>
                <a:latin typeface="Lucida Console" panose="020B0609040504020204" pitchFamily="49" charset="0"/>
                <a:cs typeface="Times New Roman" panose="02020603050405020304" pitchFamily="18" charset="0"/>
              </a:rPr>
              <a:t>diterbitkan STP</a:t>
            </a:r>
            <a:r>
              <a:rPr lang="pt-BR" altLang="en-US" sz="2000" u="none">
                <a:latin typeface="Lucida Console" panose="020B0609040504020204" pitchFamily="49" charset="0"/>
                <a:cs typeface="Times New Roman" panose="02020603050405020304" pitchFamily="18" charset="0"/>
              </a:rPr>
              <a:t> pada tanggal 18 September 2008 dengan penghitungan sbb:</a:t>
            </a:r>
            <a:r>
              <a:rPr lang="en-GB" altLang="en-US" sz="2000" u="none">
                <a:latin typeface="Lucida Console" panose="020B0609040504020204" pitchFamily="49" charset="0"/>
              </a:rPr>
              <a:t> </a:t>
            </a:r>
          </a:p>
        </p:txBody>
      </p:sp>
      <p:sp>
        <p:nvSpPr>
          <p:cNvPr id="207880" name="AutoShape 8"/>
          <p:cNvSpPr>
            <a:spLocks noChangeArrowheads="1"/>
          </p:cNvSpPr>
          <p:nvPr/>
        </p:nvSpPr>
        <p:spPr bwMode="auto">
          <a:xfrm>
            <a:off x="4191000" y="3733800"/>
            <a:ext cx="5334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7881" name="Rectangle 9"/>
          <p:cNvSpPr>
            <a:spLocks noChangeArrowheads="1"/>
          </p:cNvSpPr>
          <p:nvPr/>
        </p:nvSpPr>
        <p:spPr bwMode="auto">
          <a:xfrm>
            <a:off x="228600" y="4114800"/>
            <a:ext cx="8686800" cy="10160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just"/>
            <a:r>
              <a:rPr lang="pt-BR" altLang="en-US" sz="2000" u="none">
                <a:latin typeface="Tahoma" panose="020B0604030504040204" pitchFamily="34" charset="0"/>
                <a:cs typeface="Times New Roman" panose="02020603050405020304" pitchFamily="18" charset="0"/>
              </a:rPr>
              <a:t>Kekurangan bayar PPh Pasal 25 bulan Juni 2008		Rp60.000.000,00</a:t>
            </a:r>
            <a:endParaRPr lang="en-GB" altLang="en-US" sz="2000" u="none">
              <a:latin typeface="Tahoma" panose="020B0604030504040204" pitchFamily="34" charset="0"/>
              <a:cs typeface="Times New Roman" panose="02020603050405020304" pitchFamily="18" charset="0"/>
            </a:endParaRPr>
          </a:p>
          <a:p>
            <a:pPr algn="just" eaLnBrk="0" hangingPunct="0"/>
            <a:r>
              <a:rPr lang="pt-BR" altLang="en-US" sz="2000" u="none">
                <a:latin typeface="Tahoma" panose="020B0604030504040204" pitchFamily="34" charset="0"/>
                <a:cs typeface="Times New Roman" panose="02020603050405020304" pitchFamily="18" charset="0"/>
              </a:rPr>
              <a:t>Bunga = </a:t>
            </a:r>
            <a:r>
              <a:rPr lang="pt-BR" altLang="en-US" sz="2000" b="1" u="none">
                <a:solidFill>
                  <a:srgbClr val="990000"/>
                </a:solidFill>
                <a:latin typeface="Tahoma" panose="020B0604030504040204" pitchFamily="34" charset="0"/>
                <a:cs typeface="Times New Roman" panose="02020603050405020304" pitchFamily="18" charset="0"/>
              </a:rPr>
              <a:t>3</a:t>
            </a:r>
            <a:r>
              <a:rPr lang="pt-BR" altLang="en-US" sz="2000" u="none">
                <a:latin typeface="Tahoma" panose="020B0604030504040204" pitchFamily="34" charset="0"/>
                <a:cs typeface="Times New Roman" panose="02020603050405020304" pitchFamily="18" charset="0"/>
              </a:rPr>
              <a:t> x 2% x Rp60.000.000,00			</a:t>
            </a:r>
            <a:r>
              <a:rPr lang="pt-BR" altLang="en-US" sz="2000">
                <a:latin typeface="Tahoma" panose="020B0604030504040204" pitchFamily="34" charset="0"/>
                <a:cs typeface="Times New Roman" panose="02020603050405020304" pitchFamily="18" charset="0"/>
              </a:rPr>
              <a:t>Rp  3.600.000,00</a:t>
            </a:r>
            <a:endParaRPr lang="en-GB" altLang="en-US" sz="2000" u="none">
              <a:latin typeface="Tahoma" panose="020B0604030504040204" pitchFamily="34" charset="0"/>
              <a:cs typeface="Times New Roman" panose="02020603050405020304" pitchFamily="18" charset="0"/>
            </a:endParaRPr>
          </a:p>
          <a:p>
            <a:pPr algn="just" eaLnBrk="0" hangingPunct="0"/>
            <a:r>
              <a:rPr lang="pt-BR" altLang="en-US" sz="2000" u="none">
                <a:latin typeface="Tahoma" panose="020B0604030504040204" pitchFamily="34" charset="0"/>
                <a:cs typeface="Times New Roman" panose="02020603050405020304" pitchFamily="18" charset="0"/>
              </a:rPr>
              <a:t>Jumlah yang harus dibayar				Rp63.600.000,00</a:t>
            </a:r>
            <a:endParaRPr lang="en-GB" altLang="en-US" sz="2000" u="none">
              <a:latin typeface="Tahoma" panose="020B0604030504040204" pitchFamily="34" charset="0"/>
            </a:endParaRPr>
          </a:p>
        </p:txBody>
      </p:sp>
      <p:sp>
        <p:nvSpPr>
          <p:cNvPr id="207882" name="Rectangle 10"/>
          <p:cNvSpPr>
            <a:spLocks noChangeArrowheads="1"/>
          </p:cNvSpPr>
          <p:nvPr/>
        </p:nvSpPr>
        <p:spPr bwMode="auto">
          <a:xfrm>
            <a:off x="381000" y="5537200"/>
            <a:ext cx="8305800" cy="4064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Lucida Console" panose="020B0609040504020204" pitchFamily="49" charset="0"/>
              </a:rPr>
              <a:t>1 Juli 2008 – 18 September 2008 = 3 bulan</a:t>
            </a:r>
          </a:p>
        </p:txBody>
      </p:sp>
      <p:sp>
        <p:nvSpPr>
          <p:cNvPr id="207883" name="Line 11"/>
          <p:cNvSpPr>
            <a:spLocks noChangeShapeType="1"/>
          </p:cNvSpPr>
          <p:nvPr/>
        </p:nvSpPr>
        <p:spPr bwMode="auto">
          <a:xfrm>
            <a:off x="1447800" y="4800600"/>
            <a:ext cx="0" cy="762000"/>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7874"/>
                                        </p:tgtEl>
                                        <p:attrNameLst>
                                          <p:attrName>style.visibility</p:attrName>
                                        </p:attrNameLst>
                                      </p:cBhvr>
                                      <p:to>
                                        <p:strVal val="visible"/>
                                      </p:to>
                                    </p:set>
                                    <p:anim calcmode="lin" valueType="num">
                                      <p:cBhvr additive="base">
                                        <p:cTn id="7" dur="500" fill="hold"/>
                                        <p:tgtEl>
                                          <p:spTgt spid="207874"/>
                                        </p:tgtEl>
                                        <p:attrNameLst>
                                          <p:attrName>ppt_x</p:attrName>
                                        </p:attrNameLst>
                                      </p:cBhvr>
                                      <p:tavLst>
                                        <p:tav tm="0">
                                          <p:val>
                                            <p:strVal val="0-#ppt_w/2"/>
                                          </p:val>
                                        </p:tav>
                                        <p:tav tm="100000">
                                          <p:val>
                                            <p:strVal val="#ppt_x"/>
                                          </p:val>
                                        </p:tav>
                                      </p:tavLst>
                                    </p:anim>
                                    <p:anim calcmode="lin" valueType="num">
                                      <p:cBhvr additive="base">
                                        <p:cTn id="8" dur="500" fill="hold"/>
                                        <p:tgtEl>
                                          <p:spTgt spid="20787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7875"/>
                                        </p:tgtEl>
                                        <p:attrNameLst>
                                          <p:attrName>style.visibility</p:attrName>
                                        </p:attrNameLst>
                                      </p:cBhvr>
                                      <p:to>
                                        <p:strVal val="visible"/>
                                      </p:to>
                                    </p:set>
                                    <p:anim calcmode="lin" valueType="num">
                                      <p:cBhvr additive="base">
                                        <p:cTn id="13" dur="500" fill="hold"/>
                                        <p:tgtEl>
                                          <p:spTgt spid="207875"/>
                                        </p:tgtEl>
                                        <p:attrNameLst>
                                          <p:attrName>ppt_x</p:attrName>
                                        </p:attrNameLst>
                                      </p:cBhvr>
                                      <p:tavLst>
                                        <p:tav tm="0">
                                          <p:val>
                                            <p:strVal val="0-#ppt_w/2"/>
                                          </p:val>
                                        </p:tav>
                                        <p:tav tm="100000">
                                          <p:val>
                                            <p:strVal val="#ppt_x"/>
                                          </p:val>
                                        </p:tav>
                                      </p:tavLst>
                                    </p:anim>
                                    <p:anim calcmode="lin" valueType="num">
                                      <p:cBhvr additive="base">
                                        <p:cTn id="14" dur="500" fill="hold"/>
                                        <p:tgtEl>
                                          <p:spTgt spid="20787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7876"/>
                                        </p:tgtEl>
                                        <p:attrNameLst>
                                          <p:attrName>style.visibility</p:attrName>
                                        </p:attrNameLst>
                                      </p:cBhvr>
                                      <p:to>
                                        <p:strVal val="visible"/>
                                      </p:to>
                                    </p:set>
                                    <p:anim calcmode="lin" valueType="num">
                                      <p:cBhvr additive="base">
                                        <p:cTn id="19" dur="500" fill="hold"/>
                                        <p:tgtEl>
                                          <p:spTgt spid="207876"/>
                                        </p:tgtEl>
                                        <p:attrNameLst>
                                          <p:attrName>ppt_x</p:attrName>
                                        </p:attrNameLst>
                                      </p:cBhvr>
                                      <p:tavLst>
                                        <p:tav tm="0">
                                          <p:val>
                                            <p:strVal val="0-#ppt_w/2"/>
                                          </p:val>
                                        </p:tav>
                                        <p:tav tm="100000">
                                          <p:val>
                                            <p:strVal val="#ppt_x"/>
                                          </p:val>
                                        </p:tav>
                                      </p:tavLst>
                                    </p:anim>
                                    <p:anim calcmode="lin" valueType="num">
                                      <p:cBhvr additive="base">
                                        <p:cTn id="20" dur="500" fill="hold"/>
                                        <p:tgtEl>
                                          <p:spTgt spid="20787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7878"/>
                                        </p:tgtEl>
                                        <p:attrNameLst>
                                          <p:attrName>style.visibility</p:attrName>
                                        </p:attrNameLst>
                                      </p:cBhvr>
                                      <p:to>
                                        <p:strVal val="visible"/>
                                      </p:to>
                                    </p:set>
                                    <p:anim calcmode="lin" valueType="num">
                                      <p:cBhvr additive="base">
                                        <p:cTn id="25" dur="500" fill="hold"/>
                                        <p:tgtEl>
                                          <p:spTgt spid="207878"/>
                                        </p:tgtEl>
                                        <p:attrNameLst>
                                          <p:attrName>ppt_x</p:attrName>
                                        </p:attrNameLst>
                                      </p:cBhvr>
                                      <p:tavLst>
                                        <p:tav tm="0">
                                          <p:val>
                                            <p:strVal val="0-#ppt_w/2"/>
                                          </p:val>
                                        </p:tav>
                                        <p:tav tm="100000">
                                          <p:val>
                                            <p:strVal val="#ppt_x"/>
                                          </p:val>
                                        </p:tav>
                                      </p:tavLst>
                                    </p:anim>
                                    <p:anim calcmode="lin" valueType="num">
                                      <p:cBhvr additive="base">
                                        <p:cTn id="26" dur="500" fill="hold"/>
                                        <p:tgtEl>
                                          <p:spTgt spid="20787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7879"/>
                                        </p:tgtEl>
                                        <p:attrNameLst>
                                          <p:attrName>style.visibility</p:attrName>
                                        </p:attrNameLst>
                                      </p:cBhvr>
                                      <p:to>
                                        <p:strVal val="visible"/>
                                      </p:to>
                                    </p:set>
                                    <p:anim calcmode="lin" valueType="num">
                                      <p:cBhvr additive="base">
                                        <p:cTn id="31" dur="500" fill="hold"/>
                                        <p:tgtEl>
                                          <p:spTgt spid="207879"/>
                                        </p:tgtEl>
                                        <p:attrNameLst>
                                          <p:attrName>ppt_x</p:attrName>
                                        </p:attrNameLst>
                                      </p:cBhvr>
                                      <p:tavLst>
                                        <p:tav tm="0">
                                          <p:val>
                                            <p:strVal val="0-#ppt_w/2"/>
                                          </p:val>
                                        </p:tav>
                                        <p:tav tm="100000">
                                          <p:val>
                                            <p:strVal val="#ppt_x"/>
                                          </p:val>
                                        </p:tav>
                                      </p:tavLst>
                                    </p:anim>
                                    <p:anim calcmode="lin" valueType="num">
                                      <p:cBhvr additive="base">
                                        <p:cTn id="32" dur="500" fill="hold"/>
                                        <p:tgtEl>
                                          <p:spTgt spid="207879"/>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7880"/>
                                        </p:tgtEl>
                                        <p:attrNameLst>
                                          <p:attrName>style.visibility</p:attrName>
                                        </p:attrNameLst>
                                      </p:cBhvr>
                                      <p:to>
                                        <p:strVal val="visible"/>
                                      </p:to>
                                    </p:set>
                                    <p:anim calcmode="lin" valueType="num">
                                      <p:cBhvr additive="base">
                                        <p:cTn id="37" dur="500" fill="hold"/>
                                        <p:tgtEl>
                                          <p:spTgt spid="207880"/>
                                        </p:tgtEl>
                                        <p:attrNameLst>
                                          <p:attrName>ppt_x</p:attrName>
                                        </p:attrNameLst>
                                      </p:cBhvr>
                                      <p:tavLst>
                                        <p:tav tm="0">
                                          <p:val>
                                            <p:strVal val="0-#ppt_w/2"/>
                                          </p:val>
                                        </p:tav>
                                        <p:tav tm="100000">
                                          <p:val>
                                            <p:strVal val="#ppt_x"/>
                                          </p:val>
                                        </p:tav>
                                      </p:tavLst>
                                    </p:anim>
                                    <p:anim calcmode="lin" valueType="num">
                                      <p:cBhvr additive="base">
                                        <p:cTn id="38" dur="500" fill="hold"/>
                                        <p:tgtEl>
                                          <p:spTgt spid="207880"/>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7881"/>
                                        </p:tgtEl>
                                        <p:attrNameLst>
                                          <p:attrName>style.visibility</p:attrName>
                                        </p:attrNameLst>
                                      </p:cBhvr>
                                      <p:to>
                                        <p:strVal val="visible"/>
                                      </p:to>
                                    </p:set>
                                    <p:anim calcmode="lin" valueType="num">
                                      <p:cBhvr additive="base">
                                        <p:cTn id="43" dur="500" fill="hold"/>
                                        <p:tgtEl>
                                          <p:spTgt spid="207881"/>
                                        </p:tgtEl>
                                        <p:attrNameLst>
                                          <p:attrName>ppt_x</p:attrName>
                                        </p:attrNameLst>
                                      </p:cBhvr>
                                      <p:tavLst>
                                        <p:tav tm="0">
                                          <p:val>
                                            <p:strVal val="0-#ppt_w/2"/>
                                          </p:val>
                                        </p:tav>
                                        <p:tav tm="100000">
                                          <p:val>
                                            <p:strVal val="#ppt_x"/>
                                          </p:val>
                                        </p:tav>
                                      </p:tavLst>
                                    </p:anim>
                                    <p:anim calcmode="lin" valueType="num">
                                      <p:cBhvr additive="base">
                                        <p:cTn id="44" dur="500" fill="hold"/>
                                        <p:tgtEl>
                                          <p:spTgt spid="207881"/>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07883"/>
                                        </p:tgtEl>
                                        <p:attrNameLst>
                                          <p:attrName>style.visibility</p:attrName>
                                        </p:attrNameLst>
                                      </p:cBhvr>
                                      <p:to>
                                        <p:strVal val="visible"/>
                                      </p:to>
                                    </p:set>
                                    <p:anim calcmode="lin" valueType="num">
                                      <p:cBhvr additive="base">
                                        <p:cTn id="49" dur="500" fill="hold"/>
                                        <p:tgtEl>
                                          <p:spTgt spid="207883"/>
                                        </p:tgtEl>
                                        <p:attrNameLst>
                                          <p:attrName>ppt_x</p:attrName>
                                        </p:attrNameLst>
                                      </p:cBhvr>
                                      <p:tavLst>
                                        <p:tav tm="0">
                                          <p:val>
                                            <p:strVal val="0-#ppt_w/2"/>
                                          </p:val>
                                        </p:tav>
                                        <p:tav tm="100000">
                                          <p:val>
                                            <p:strVal val="#ppt_x"/>
                                          </p:val>
                                        </p:tav>
                                      </p:tavLst>
                                    </p:anim>
                                    <p:anim calcmode="lin" valueType="num">
                                      <p:cBhvr additive="base">
                                        <p:cTn id="50" dur="500" fill="hold"/>
                                        <p:tgtEl>
                                          <p:spTgt spid="207883"/>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07882"/>
                                        </p:tgtEl>
                                        <p:attrNameLst>
                                          <p:attrName>style.visibility</p:attrName>
                                        </p:attrNameLst>
                                      </p:cBhvr>
                                      <p:to>
                                        <p:strVal val="visible"/>
                                      </p:to>
                                    </p:set>
                                    <p:anim calcmode="lin" valueType="num">
                                      <p:cBhvr additive="base">
                                        <p:cTn id="55" dur="500" fill="hold"/>
                                        <p:tgtEl>
                                          <p:spTgt spid="207882"/>
                                        </p:tgtEl>
                                        <p:attrNameLst>
                                          <p:attrName>ppt_x</p:attrName>
                                        </p:attrNameLst>
                                      </p:cBhvr>
                                      <p:tavLst>
                                        <p:tav tm="0">
                                          <p:val>
                                            <p:strVal val="0-#ppt_w/2"/>
                                          </p:val>
                                        </p:tav>
                                        <p:tav tm="100000">
                                          <p:val>
                                            <p:strVal val="#ppt_x"/>
                                          </p:val>
                                        </p:tav>
                                      </p:tavLst>
                                    </p:anim>
                                    <p:anim calcmode="lin" valueType="num">
                                      <p:cBhvr additive="base">
                                        <p:cTn id="56" dur="500" fill="hold"/>
                                        <p:tgtEl>
                                          <p:spTgt spid="2078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4" grpId="0" animBg="1" autoUpdateAnimBg="0"/>
      <p:bldP spid="207875" grpId="0" animBg="1" autoUpdateAnimBg="0"/>
      <p:bldP spid="207876" grpId="0" animBg="1"/>
      <p:bldP spid="207878" grpId="0" animBg="1" autoUpdateAnimBg="0"/>
      <p:bldP spid="207879" grpId="0" animBg="1" autoUpdateAnimBg="0"/>
      <p:bldP spid="207880" grpId="0" animBg="1"/>
      <p:bldP spid="207881" grpId="0" animBg="1" autoUpdateAnimBg="0"/>
      <p:bldP spid="207882" grpId="0" animBg="1" autoUpdateAnimBg="0"/>
      <p:bldP spid="207883" grpId="0" animBg="1"/>
    </p:bld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152400" y="76200"/>
            <a:ext cx="1600200" cy="3810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206853" name="AutoShape 5"/>
          <p:cNvSpPr>
            <a:spLocks noChangeArrowheads="1"/>
          </p:cNvSpPr>
          <p:nvPr/>
        </p:nvSpPr>
        <p:spPr bwMode="auto">
          <a:xfrm>
            <a:off x="3886200" y="34290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856" name="Rectangle 8"/>
          <p:cNvSpPr>
            <a:spLocks noChangeArrowheads="1"/>
          </p:cNvSpPr>
          <p:nvPr/>
        </p:nvSpPr>
        <p:spPr bwMode="auto">
          <a:xfrm>
            <a:off x="152400" y="609600"/>
            <a:ext cx="8839200" cy="1339850"/>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pt-BR" altLang="en-US" sz="2000" u="none">
                <a:latin typeface="Lucida Console" panose="020B0609040504020204" pitchFamily="49" charset="0"/>
                <a:cs typeface="Times New Roman" panose="02020603050405020304" pitchFamily="18" charset="0"/>
              </a:rPr>
              <a:t>SPT Tahunan PPh tahun 2008 (tahun takwim) yang disampaikan pada tanggal 31 Maret 2009 setelah dilakukan </a:t>
            </a:r>
            <a:r>
              <a:rPr lang="pt-BR" altLang="en-US" sz="2000" u="none">
                <a:solidFill>
                  <a:srgbClr val="990000"/>
                </a:solidFill>
                <a:latin typeface="Lucida Console" panose="020B0609040504020204" pitchFamily="49" charset="0"/>
                <a:cs typeface="Times New Roman" panose="02020603050405020304" pitchFamily="18" charset="0"/>
              </a:rPr>
              <a:t>penelitian</a:t>
            </a:r>
            <a:r>
              <a:rPr lang="pt-BR" altLang="en-US" sz="2000" u="none">
                <a:latin typeface="Lucida Console" panose="020B0609040504020204" pitchFamily="49" charset="0"/>
                <a:cs typeface="Times New Roman" panose="02020603050405020304" pitchFamily="18" charset="0"/>
              </a:rPr>
              <a:t> ternyata terdapat salah hitung yang menyebabkan PPh kurang bayar sebesar Rp1.000.000,00.</a:t>
            </a:r>
            <a:r>
              <a:rPr lang="en-GB" altLang="en-US" sz="2000" u="none">
                <a:latin typeface="Lucida Console" panose="020B0609040504020204" pitchFamily="49" charset="0"/>
              </a:rPr>
              <a:t> </a:t>
            </a:r>
          </a:p>
        </p:txBody>
      </p:sp>
      <p:sp>
        <p:nvSpPr>
          <p:cNvPr id="206857" name="AutoShape 9"/>
          <p:cNvSpPr>
            <a:spLocks noChangeArrowheads="1"/>
          </p:cNvSpPr>
          <p:nvPr/>
        </p:nvSpPr>
        <p:spPr bwMode="auto">
          <a:xfrm>
            <a:off x="3886200" y="20574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858" name="Rectangle 10"/>
          <p:cNvSpPr>
            <a:spLocks noChangeArrowheads="1"/>
          </p:cNvSpPr>
          <p:nvPr/>
        </p:nvSpPr>
        <p:spPr bwMode="auto">
          <a:xfrm>
            <a:off x="381000" y="2505075"/>
            <a:ext cx="8305800" cy="77152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pt-BR" altLang="en-US" sz="2000" u="none">
                <a:latin typeface="Lucida Console" panose="020B0609040504020204" pitchFamily="49" charset="0"/>
                <a:cs typeface="Times New Roman" panose="02020603050405020304" pitchFamily="18" charset="0"/>
              </a:rPr>
              <a:t>Atas kekurangan PPh tersebut diterbitkan </a:t>
            </a:r>
            <a:r>
              <a:rPr lang="pt-BR" altLang="en-US" b="1" u="none">
                <a:solidFill>
                  <a:srgbClr val="990000"/>
                </a:solidFill>
                <a:latin typeface="Lucida Console" panose="020B0609040504020204" pitchFamily="49" charset="0"/>
                <a:cs typeface="Times New Roman" panose="02020603050405020304" pitchFamily="18" charset="0"/>
              </a:rPr>
              <a:t>STP</a:t>
            </a:r>
            <a:r>
              <a:rPr lang="pt-BR" altLang="en-US" sz="2000" u="none">
                <a:latin typeface="Lucida Console" panose="020B0609040504020204" pitchFamily="49" charset="0"/>
                <a:cs typeface="Times New Roman" panose="02020603050405020304" pitchFamily="18" charset="0"/>
              </a:rPr>
              <a:t> pada tanggal </a:t>
            </a:r>
            <a:r>
              <a:rPr lang="pt-BR" altLang="en-US" sz="2000" u="none">
                <a:solidFill>
                  <a:srgbClr val="990000"/>
                </a:solidFill>
                <a:latin typeface="Lucida Console" panose="020B0609040504020204" pitchFamily="49" charset="0"/>
                <a:cs typeface="Times New Roman" panose="02020603050405020304" pitchFamily="18" charset="0"/>
              </a:rPr>
              <a:t>12 Juni 2009</a:t>
            </a:r>
            <a:r>
              <a:rPr lang="pt-BR" altLang="en-US" sz="2000" u="none">
                <a:latin typeface="Lucida Console" panose="020B0609040504020204" pitchFamily="49" charset="0"/>
                <a:cs typeface="Times New Roman" panose="02020603050405020304" pitchFamily="18" charset="0"/>
              </a:rPr>
              <a:t> dengan penghitungan sbb:</a:t>
            </a:r>
            <a:r>
              <a:rPr lang="en-GB" altLang="en-US" sz="2000" u="none">
                <a:latin typeface="Lucida Console" panose="020B0609040504020204" pitchFamily="49" charset="0"/>
              </a:rPr>
              <a:t> </a:t>
            </a:r>
          </a:p>
        </p:txBody>
      </p:sp>
      <p:sp>
        <p:nvSpPr>
          <p:cNvPr id="206859" name="Rectangle 11"/>
          <p:cNvSpPr>
            <a:spLocks noChangeArrowheads="1"/>
          </p:cNvSpPr>
          <p:nvPr/>
        </p:nvSpPr>
        <p:spPr bwMode="auto">
          <a:xfrm>
            <a:off x="304800" y="3956050"/>
            <a:ext cx="8458200" cy="1225550"/>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just"/>
            <a:r>
              <a:rPr lang="pt-BR" altLang="en-US" u="none">
                <a:latin typeface="Tahoma" panose="020B0604030504040204" pitchFamily="34" charset="0"/>
                <a:cs typeface="Times New Roman" panose="02020603050405020304" pitchFamily="18" charset="0"/>
              </a:rPr>
              <a:t>- Kekurangan bayar PPh			Rp1.000.000,00</a:t>
            </a:r>
            <a:endParaRPr lang="en-GB" altLang="en-US" u="none">
              <a:latin typeface="Tahoma" panose="020B0604030504040204" pitchFamily="34" charset="0"/>
              <a:cs typeface="Times New Roman" panose="02020603050405020304" pitchFamily="18" charset="0"/>
            </a:endParaRPr>
          </a:p>
          <a:p>
            <a:pPr algn="just" eaLnBrk="0" hangingPunct="0"/>
            <a:r>
              <a:rPr lang="pt-BR" altLang="en-US" u="none">
                <a:latin typeface="Tahoma" panose="020B0604030504040204" pitchFamily="34" charset="0"/>
                <a:cs typeface="Times New Roman" panose="02020603050405020304" pitchFamily="18" charset="0"/>
              </a:rPr>
              <a:t>- Bunga = </a:t>
            </a:r>
            <a:r>
              <a:rPr lang="pt-BR" altLang="en-US" b="1" u="none">
                <a:solidFill>
                  <a:srgbClr val="990000"/>
                </a:solidFill>
                <a:latin typeface="Tahoma" panose="020B0604030504040204" pitchFamily="34" charset="0"/>
                <a:cs typeface="Times New Roman" panose="02020603050405020304" pitchFamily="18" charset="0"/>
              </a:rPr>
              <a:t>6</a:t>
            </a:r>
            <a:r>
              <a:rPr lang="pt-BR" altLang="en-US" u="none">
                <a:latin typeface="Tahoma" panose="020B0604030504040204" pitchFamily="34" charset="0"/>
                <a:cs typeface="Times New Roman" panose="02020603050405020304" pitchFamily="18" charset="0"/>
              </a:rPr>
              <a:t> x 2% x Rp1.000.000,00=	</a:t>
            </a:r>
            <a:r>
              <a:rPr lang="pt-BR" altLang="en-US">
                <a:latin typeface="Tahoma" panose="020B0604030504040204" pitchFamily="34" charset="0"/>
                <a:cs typeface="Times New Roman" panose="02020603050405020304" pitchFamily="18" charset="0"/>
              </a:rPr>
              <a:t>Rp   120.000,00</a:t>
            </a:r>
            <a:endParaRPr lang="en-GB" altLang="en-US" u="none">
              <a:latin typeface="Tahoma" panose="020B0604030504040204" pitchFamily="34" charset="0"/>
              <a:cs typeface="Times New Roman" panose="02020603050405020304" pitchFamily="18" charset="0"/>
            </a:endParaRPr>
          </a:p>
          <a:p>
            <a:pPr algn="just" eaLnBrk="0" hangingPunct="0"/>
            <a:r>
              <a:rPr lang="pt-BR" altLang="en-US" u="none">
                <a:latin typeface="Tahoma" panose="020B0604030504040204" pitchFamily="34" charset="0"/>
                <a:cs typeface="Times New Roman" panose="02020603050405020304" pitchFamily="18" charset="0"/>
              </a:rPr>
              <a:t>- Jumlah yang harus dibayar		Rp1.120.000,00</a:t>
            </a:r>
            <a:endParaRPr lang="en-GB" altLang="en-US" u="none">
              <a:latin typeface="Tahoma" panose="020B0604030504040204" pitchFamily="34" charset="0"/>
            </a:endParaRPr>
          </a:p>
        </p:txBody>
      </p:sp>
      <p:sp>
        <p:nvSpPr>
          <p:cNvPr id="206860" name="Line 12"/>
          <p:cNvSpPr>
            <a:spLocks noChangeShapeType="1"/>
          </p:cNvSpPr>
          <p:nvPr/>
        </p:nvSpPr>
        <p:spPr bwMode="auto">
          <a:xfrm>
            <a:off x="1981200" y="4724400"/>
            <a:ext cx="0" cy="76200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861" name="Rectangle 13"/>
          <p:cNvSpPr>
            <a:spLocks noChangeArrowheads="1"/>
          </p:cNvSpPr>
          <p:nvPr/>
        </p:nvSpPr>
        <p:spPr bwMode="auto">
          <a:xfrm>
            <a:off x="381000" y="5400675"/>
            <a:ext cx="8305800" cy="4064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latin typeface="Lucida Console" panose="020B0609040504020204" pitchFamily="49" charset="0"/>
              </a:rPr>
              <a:t>1 Januari 2009 – 12 Juni 2009 = 6 bulan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6850"/>
                                        </p:tgtEl>
                                        <p:attrNameLst>
                                          <p:attrName>style.visibility</p:attrName>
                                        </p:attrNameLst>
                                      </p:cBhvr>
                                      <p:to>
                                        <p:strVal val="visible"/>
                                      </p:to>
                                    </p:set>
                                    <p:anim calcmode="lin" valueType="num">
                                      <p:cBhvr additive="base">
                                        <p:cTn id="7" dur="500" fill="hold"/>
                                        <p:tgtEl>
                                          <p:spTgt spid="206850"/>
                                        </p:tgtEl>
                                        <p:attrNameLst>
                                          <p:attrName>ppt_x</p:attrName>
                                        </p:attrNameLst>
                                      </p:cBhvr>
                                      <p:tavLst>
                                        <p:tav tm="0">
                                          <p:val>
                                            <p:strVal val="0-#ppt_w/2"/>
                                          </p:val>
                                        </p:tav>
                                        <p:tav tm="100000">
                                          <p:val>
                                            <p:strVal val="#ppt_x"/>
                                          </p:val>
                                        </p:tav>
                                      </p:tavLst>
                                    </p:anim>
                                    <p:anim calcmode="lin" valueType="num">
                                      <p:cBhvr additive="base">
                                        <p:cTn id="8" dur="500" fill="hold"/>
                                        <p:tgtEl>
                                          <p:spTgt spid="20685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6856"/>
                                        </p:tgtEl>
                                        <p:attrNameLst>
                                          <p:attrName>style.visibility</p:attrName>
                                        </p:attrNameLst>
                                      </p:cBhvr>
                                      <p:to>
                                        <p:strVal val="visible"/>
                                      </p:to>
                                    </p:set>
                                    <p:anim calcmode="lin" valueType="num">
                                      <p:cBhvr additive="base">
                                        <p:cTn id="13" dur="500" fill="hold"/>
                                        <p:tgtEl>
                                          <p:spTgt spid="206856"/>
                                        </p:tgtEl>
                                        <p:attrNameLst>
                                          <p:attrName>ppt_x</p:attrName>
                                        </p:attrNameLst>
                                      </p:cBhvr>
                                      <p:tavLst>
                                        <p:tav tm="0">
                                          <p:val>
                                            <p:strVal val="0-#ppt_w/2"/>
                                          </p:val>
                                        </p:tav>
                                        <p:tav tm="100000">
                                          <p:val>
                                            <p:strVal val="#ppt_x"/>
                                          </p:val>
                                        </p:tav>
                                      </p:tavLst>
                                    </p:anim>
                                    <p:anim calcmode="lin" valueType="num">
                                      <p:cBhvr additive="base">
                                        <p:cTn id="14" dur="500" fill="hold"/>
                                        <p:tgtEl>
                                          <p:spTgt spid="20685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6857"/>
                                        </p:tgtEl>
                                        <p:attrNameLst>
                                          <p:attrName>style.visibility</p:attrName>
                                        </p:attrNameLst>
                                      </p:cBhvr>
                                      <p:to>
                                        <p:strVal val="visible"/>
                                      </p:to>
                                    </p:set>
                                    <p:anim calcmode="lin" valueType="num">
                                      <p:cBhvr additive="base">
                                        <p:cTn id="19" dur="500" fill="hold"/>
                                        <p:tgtEl>
                                          <p:spTgt spid="206857"/>
                                        </p:tgtEl>
                                        <p:attrNameLst>
                                          <p:attrName>ppt_x</p:attrName>
                                        </p:attrNameLst>
                                      </p:cBhvr>
                                      <p:tavLst>
                                        <p:tav tm="0">
                                          <p:val>
                                            <p:strVal val="0-#ppt_w/2"/>
                                          </p:val>
                                        </p:tav>
                                        <p:tav tm="100000">
                                          <p:val>
                                            <p:strVal val="#ppt_x"/>
                                          </p:val>
                                        </p:tav>
                                      </p:tavLst>
                                    </p:anim>
                                    <p:anim calcmode="lin" valueType="num">
                                      <p:cBhvr additive="base">
                                        <p:cTn id="20" dur="500" fill="hold"/>
                                        <p:tgtEl>
                                          <p:spTgt spid="20685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6858"/>
                                        </p:tgtEl>
                                        <p:attrNameLst>
                                          <p:attrName>style.visibility</p:attrName>
                                        </p:attrNameLst>
                                      </p:cBhvr>
                                      <p:to>
                                        <p:strVal val="visible"/>
                                      </p:to>
                                    </p:set>
                                    <p:anim calcmode="lin" valueType="num">
                                      <p:cBhvr additive="base">
                                        <p:cTn id="25" dur="500" fill="hold"/>
                                        <p:tgtEl>
                                          <p:spTgt spid="206858"/>
                                        </p:tgtEl>
                                        <p:attrNameLst>
                                          <p:attrName>ppt_x</p:attrName>
                                        </p:attrNameLst>
                                      </p:cBhvr>
                                      <p:tavLst>
                                        <p:tav tm="0">
                                          <p:val>
                                            <p:strVal val="0-#ppt_w/2"/>
                                          </p:val>
                                        </p:tav>
                                        <p:tav tm="100000">
                                          <p:val>
                                            <p:strVal val="#ppt_x"/>
                                          </p:val>
                                        </p:tav>
                                      </p:tavLst>
                                    </p:anim>
                                    <p:anim calcmode="lin" valueType="num">
                                      <p:cBhvr additive="base">
                                        <p:cTn id="26" dur="500" fill="hold"/>
                                        <p:tgtEl>
                                          <p:spTgt spid="20685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6853"/>
                                        </p:tgtEl>
                                        <p:attrNameLst>
                                          <p:attrName>style.visibility</p:attrName>
                                        </p:attrNameLst>
                                      </p:cBhvr>
                                      <p:to>
                                        <p:strVal val="visible"/>
                                      </p:to>
                                    </p:set>
                                    <p:anim calcmode="lin" valueType="num">
                                      <p:cBhvr additive="base">
                                        <p:cTn id="31" dur="500" fill="hold"/>
                                        <p:tgtEl>
                                          <p:spTgt spid="206853"/>
                                        </p:tgtEl>
                                        <p:attrNameLst>
                                          <p:attrName>ppt_x</p:attrName>
                                        </p:attrNameLst>
                                      </p:cBhvr>
                                      <p:tavLst>
                                        <p:tav tm="0">
                                          <p:val>
                                            <p:strVal val="0-#ppt_w/2"/>
                                          </p:val>
                                        </p:tav>
                                        <p:tav tm="100000">
                                          <p:val>
                                            <p:strVal val="#ppt_x"/>
                                          </p:val>
                                        </p:tav>
                                      </p:tavLst>
                                    </p:anim>
                                    <p:anim calcmode="lin" valueType="num">
                                      <p:cBhvr additive="base">
                                        <p:cTn id="32" dur="500" fill="hold"/>
                                        <p:tgtEl>
                                          <p:spTgt spid="20685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6859"/>
                                        </p:tgtEl>
                                        <p:attrNameLst>
                                          <p:attrName>style.visibility</p:attrName>
                                        </p:attrNameLst>
                                      </p:cBhvr>
                                      <p:to>
                                        <p:strVal val="visible"/>
                                      </p:to>
                                    </p:set>
                                    <p:anim calcmode="lin" valueType="num">
                                      <p:cBhvr additive="base">
                                        <p:cTn id="37" dur="500" fill="hold"/>
                                        <p:tgtEl>
                                          <p:spTgt spid="206859"/>
                                        </p:tgtEl>
                                        <p:attrNameLst>
                                          <p:attrName>ppt_x</p:attrName>
                                        </p:attrNameLst>
                                      </p:cBhvr>
                                      <p:tavLst>
                                        <p:tav tm="0">
                                          <p:val>
                                            <p:strVal val="0-#ppt_w/2"/>
                                          </p:val>
                                        </p:tav>
                                        <p:tav tm="100000">
                                          <p:val>
                                            <p:strVal val="#ppt_x"/>
                                          </p:val>
                                        </p:tav>
                                      </p:tavLst>
                                    </p:anim>
                                    <p:anim calcmode="lin" valueType="num">
                                      <p:cBhvr additive="base">
                                        <p:cTn id="38" dur="500" fill="hold"/>
                                        <p:tgtEl>
                                          <p:spTgt spid="20685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6860"/>
                                        </p:tgtEl>
                                        <p:attrNameLst>
                                          <p:attrName>style.visibility</p:attrName>
                                        </p:attrNameLst>
                                      </p:cBhvr>
                                      <p:to>
                                        <p:strVal val="visible"/>
                                      </p:to>
                                    </p:set>
                                    <p:anim calcmode="lin" valueType="num">
                                      <p:cBhvr additive="base">
                                        <p:cTn id="43" dur="500" fill="hold"/>
                                        <p:tgtEl>
                                          <p:spTgt spid="206860"/>
                                        </p:tgtEl>
                                        <p:attrNameLst>
                                          <p:attrName>ppt_x</p:attrName>
                                        </p:attrNameLst>
                                      </p:cBhvr>
                                      <p:tavLst>
                                        <p:tav tm="0">
                                          <p:val>
                                            <p:strVal val="0-#ppt_w/2"/>
                                          </p:val>
                                        </p:tav>
                                        <p:tav tm="100000">
                                          <p:val>
                                            <p:strVal val="#ppt_x"/>
                                          </p:val>
                                        </p:tav>
                                      </p:tavLst>
                                    </p:anim>
                                    <p:anim calcmode="lin" valueType="num">
                                      <p:cBhvr additive="base">
                                        <p:cTn id="44" dur="500" fill="hold"/>
                                        <p:tgtEl>
                                          <p:spTgt spid="206860"/>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06861"/>
                                        </p:tgtEl>
                                        <p:attrNameLst>
                                          <p:attrName>style.visibility</p:attrName>
                                        </p:attrNameLst>
                                      </p:cBhvr>
                                      <p:to>
                                        <p:strVal val="visible"/>
                                      </p:to>
                                    </p:set>
                                    <p:anim calcmode="lin" valueType="num">
                                      <p:cBhvr additive="base">
                                        <p:cTn id="49" dur="500" fill="hold"/>
                                        <p:tgtEl>
                                          <p:spTgt spid="206861"/>
                                        </p:tgtEl>
                                        <p:attrNameLst>
                                          <p:attrName>ppt_x</p:attrName>
                                        </p:attrNameLst>
                                      </p:cBhvr>
                                      <p:tavLst>
                                        <p:tav tm="0">
                                          <p:val>
                                            <p:strVal val="0-#ppt_w/2"/>
                                          </p:val>
                                        </p:tav>
                                        <p:tav tm="100000">
                                          <p:val>
                                            <p:strVal val="#ppt_x"/>
                                          </p:val>
                                        </p:tav>
                                      </p:tavLst>
                                    </p:anim>
                                    <p:anim calcmode="lin" valueType="num">
                                      <p:cBhvr additive="base">
                                        <p:cTn id="50" dur="500" fill="hold"/>
                                        <p:tgtEl>
                                          <p:spTgt spid="2068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0" grpId="0" animBg="1" autoUpdateAnimBg="0"/>
      <p:bldP spid="206853" grpId="0" animBg="1"/>
      <p:bldP spid="206856" grpId="0" animBg="1" autoUpdateAnimBg="0"/>
      <p:bldP spid="206857" grpId="0" animBg="1"/>
      <p:bldP spid="206858" grpId="0" animBg="1" autoUpdateAnimBg="0"/>
      <p:bldP spid="206859" grpId="0" animBg="1" autoUpdateAnimBg="0"/>
      <p:bldP spid="206860" grpId="0" animBg="1"/>
      <p:bldP spid="206861" grpId="0" animBg="1" autoUpdateAnimBg="0"/>
    </p:bld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1600200" y="76200"/>
            <a:ext cx="4724400" cy="45720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STP</a:t>
            </a:r>
          </a:p>
        </p:txBody>
      </p:sp>
      <p:sp>
        <p:nvSpPr>
          <p:cNvPr id="204803" name="Rectangle 3"/>
          <p:cNvSpPr>
            <a:spLocks noChangeArrowheads="1"/>
          </p:cNvSpPr>
          <p:nvPr/>
        </p:nvSpPr>
        <p:spPr bwMode="auto">
          <a:xfrm>
            <a:off x="6553200" y="76200"/>
            <a:ext cx="23622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14 UU KUP</a:t>
            </a:r>
          </a:p>
        </p:txBody>
      </p:sp>
      <p:sp>
        <p:nvSpPr>
          <p:cNvPr id="204804" name="AutoShape 4"/>
          <p:cNvSpPr>
            <a:spLocks noChangeArrowheads="1"/>
          </p:cNvSpPr>
          <p:nvPr/>
        </p:nvSpPr>
        <p:spPr bwMode="auto">
          <a:xfrm>
            <a:off x="3657600" y="533400"/>
            <a:ext cx="533400" cy="304800"/>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05" name="Rectangle 5"/>
          <p:cNvSpPr>
            <a:spLocks noChangeArrowheads="1"/>
          </p:cNvSpPr>
          <p:nvPr/>
        </p:nvSpPr>
        <p:spPr bwMode="auto">
          <a:xfrm>
            <a:off x="323850" y="765175"/>
            <a:ext cx="8534400" cy="6858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en-US" altLang="en-US" sz="2000" u="none">
                <a:latin typeface="Tahoma" panose="020B0604030504040204" pitchFamily="34" charset="0"/>
              </a:rPr>
              <a:t>surat </a:t>
            </a:r>
            <a:r>
              <a:rPr lang="en-US" altLang="en-US" sz="2000" u="none">
                <a:solidFill>
                  <a:srgbClr val="0033CC"/>
                </a:solidFill>
                <a:latin typeface="Tahoma" panose="020B0604030504040204" pitchFamily="34" charset="0"/>
              </a:rPr>
              <a:t>untuk melakukan tagihan</a:t>
            </a:r>
            <a:r>
              <a:rPr lang="en-US" altLang="en-US" sz="2000" u="none">
                <a:latin typeface="Lucida Console" panose="020B0609040504020204" pitchFamily="49" charset="0"/>
              </a:rPr>
              <a:t> </a:t>
            </a:r>
            <a:r>
              <a:rPr lang="en-US" altLang="en-US" b="1" u="none">
                <a:solidFill>
                  <a:srgbClr val="008000"/>
                </a:solidFill>
              </a:rPr>
              <a:t>sanksi administrasi berupa </a:t>
            </a:r>
            <a:r>
              <a:rPr lang="en-US" altLang="en-US" b="1">
                <a:solidFill>
                  <a:srgbClr val="5162B5"/>
                </a:solidFill>
              </a:rPr>
              <a:t>bunga</a:t>
            </a:r>
          </a:p>
        </p:txBody>
      </p:sp>
      <p:sp>
        <p:nvSpPr>
          <p:cNvPr id="204813" name="Rectangle 13"/>
          <p:cNvSpPr>
            <a:spLocks noChangeArrowheads="1"/>
          </p:cNvSpPr>
          <p:nvPr/>
        </p:nvSpPr>
        <p:spPr bwMode="auto">
          <a:xfrm>
            <a:off x="368300" y="1628775"/>
            <a:ext cx="8596313" cy="549275"/>
          </a:xfrm>
          <a:prstGeom prst="rect">
            <a:avLst/>
          </a:prstGeom>
          <a:noFill/>
          <a:ln w="190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80000"/>
              </a:lnSpc>
            </a:pPr>
            <a:r>
              <a:rPr lang="pt-BR" altLang="en-US" sz="1800" u="none">
                <a:latin typeface="Tahoma" panose="020B0604030504040204" pitchFamily="34" charset="0"/>
                <a:cs typeface="Times New Roman" panose="02020603050405020304" pitchFamily="18" charset="0"/>
              </a:rPr>
              <a:t>Pasal 8 ayat 2 KUP: dalam hal WP membetulkan sendiri SPT Tahunan yg mengakibatkan utang pajak menjadi lebih besar;</a:t>
            </a:r>
            <a:r>
              <a:rPr lang="en-GB" altLang="en-US" sz="1800" u="none">
                <a:latin typeface="Tahoma" panose="020B0604030504040204" pitchFamily="34" charset="0"/>
              </a:rPr>
              <a:t> </a:t>
            </a:r>
          </a:p>
        </p:txBody>
      </p:sp>
      <p:sp>
        <p:nvSpPr>
          <p:cNvPr id="204814" name="Rectangle 14"/>
          <p:cNvSpPr>
            <a:spLocks noChangeArrowheads="1"/>
          </p:cNvSpPr>
          <p:nvPr/>
        </p:nvSpPr>
        <p:spPr bwMode="auto">
          <a:xfrm>
            <a:off x="395288" y="2781300"/>
            <a:ext cx="8569325" cy="549275"/>
          </a:xfrm>
          <a:prstGeom prst="rect">
            <a:avLst/>
          </a:prstGeom>
          <a:noFill/>
          <a:ln w="190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80000"/>
              </a:lnSpc>
            </a:pPr>
            <a:r>
              <a:rPr lang="pt-BR" altLang="en-US" sz="1800" u="none">
                <a:latin typeface="Tahoma" panose="020B0604030504040204" pitchFamily="34" charset="0"/>
                <a:cs typeface="Times New Roman" panose="02020603050405020304" pitchFamily="18" charset="0"/>
              </a:rPr>
              <a:t>Pasal 9 ayat 2a KUP</a:t>
            </a:r>
            <a:r>
              <a:rPr lang="pt-BR" altLang="en-US" sz="1800" u="none" baseline="30000">
                <a:latin typeface="Tahoma" panose="020B0604030504040204" pitchFamily="34" charset="0"/>
                <a:cs typeface="Times New Roman" panose="02020603050405020304" pitchFamily="18" charset="0"/>
              </a:rPr>
              <a:t> : </a:t>
            </a:r>
            <a:r>
              <a:rPr lang="pt-BR" altLang="en-US" sz="1800" u="none">
                <a:latin typeface="Tahoma" panose="020B0604030504040204" pitchFamily="34" charset="0"/>
                <a:cs typeface="Times New Roman" panose="02020603050405020304" pitchFamily="18" charset="0"/>
              </a:rPr>
              <a:t>pembayaran atau penyetoran pajak yang terutang dalam suatu Masa Pajak dilakukan setelah tanggal jatuh tempo;</a:t>
            </a:r>
            <a:r>
              <a:rPr lang="en-GB" altLang="en-US" sz="1800" u="none">
                <a:latin typeface="Tahoma" panose="020B0604030504040204" pitchFamily="34" charset="0"/>
              </a:rPr>
              <a:t> </a:t>
            </a:r>
          </a:p>
        </p:txBody>
      </p:sp>
      <p:sp>
        <p:nvSpPr>
          <p:cNvPr id="204815" name="Rectangle 15"/>
          <p:cNvSpPr>
            <a:spLocks noChangeArrowheads="1"/>
          </p:cNvSpPr>
          <p:nvPr/>
        </p:nvSpPr>
        <p:spPr bwMode="auto">
          <a:xfrm>
            <a:off x="395288" y="4149725"/>
            <a:ext cx="8569325" cy="549275"/>
          </a:xfrm>
          <a:prstGeom prst="rect">
            <a:avLst/>
          </a:prstGeom>
          <a:noFill/>
          <a:ln w="190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80000"/>
              </a:lnSpc>
            </a:pPr>
            <a:r>
              <a:rPr lang="pt-BR" altLang="en-US" sz="1800" u="none">
                <a:latin typeface="Tahoma" panose="020B0604030504040204" pitchFamily="34" charset="0"/>
                <a:cs typeface="Times New Roman" panose="02020603050405020304" pitchFamily="18" charset="0"/>
              </a:rPr>
              <a:t>Pasal 19 ayat 1 KUP: dalam hal jumlah pajak yang masih harus dibayar menurut ketetapan, pada saat jatuh tempo tidak atau kurang dibayar;</a:t>
            </a:r>
            <a:r>
              <a:rPr lang="en-GB" altLang="en-US" sz="1800" u="none">
                <a:latin typeface="Tahoma" panose="020B0604030504040204" pitchFamily="34" charset="0"/>
              </a:rPr>
              <a:t> </a:t>
            </a:r>
          </a:p>
        </p:txBody>
      </p:sp>
      <p:sp>
        <p:nvSpPr>
          <p:cNvPr id="204816" name="Rectangle 16"/>
          <p:cNvSpPr>
            <a:spLocks noChangeArrowheads="1"/>
          </p:cNvSpPr>
          <p:nvPr/>
        </p:nvSpPr>
        <p:spPr bwMode="auto">
          <a:xfrm>
            <a:off x="395288" y="4724400"/>
            <a:ext cx="8569325" cy="549275"/>
          </a:xfrm>
          <a:prstGeom prst="rect">
            <a:avLst/>
          </a:prstGeom>
          <a:noFill/>
          <a:ln w="190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80000"/>
              </a:lnSpc>
            </a:pPr>
            <a:r>
              <a:rPr lang="pt-BR" altLang="en-US" sz="1800" u="none">
                <a:latin typeface="Tahoma" panose="020B0604030504040204" pitchFamily="34" charset="0"/>
                <a:cs typeface="Times New Roman" panose="02020603050405020304" pitchFamily="18" charset="0"/>
              </a:rPr>
              <a:t>Pasal 19 ayat 2 KUP: dalam hal WP diperbolehkan mengangsur atau menunda pembayaran pajak;</a:t>
            </a:r>
            <a:r>
              <a:rPr lang="en-GB" altLang="en-US" sz="1800" u="none">
                <a:latin typeface="Tahoma" panose="020B0604030504040204" pitchFamily="34" charset="0"/>
              </a:rPr>
              <a:t> </a:t>
            </a:r>
          </a:p>
        </p:txBody>
      </p:sp>
      <p:sp>
        <p:nvSpPr>
          <p:cNvPr id="204817" name="Rectangle 17"/>
          <p:cNvSpPr>
            <a:spLocks noChangeArrowheads="1"/>
          </p:cNvSpPr>
          <p:nvPr/>
        </p:nvSpPr>
        <p:spPr bwMode="auto">
          <a:xfrm>
            <a:off x="395288" y="5300663"/>
            <a:ext cx="8569325" cy="768350"/>
          </a:xfrm>
          <a:prstGeom prst="rect">
            <a:avLst/>
          </a:prstGeom>
          <a:noFill/>
          <a:ln w="190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80000"/>
              </a:lnSpc>
            </a:pPr>
            <a:r>
              <a:rPr lang="pt-BR" altLang="en-US" sz="1800" u="none">
                <a:latin typeface="Tahoma" panose="020B0604030504040204" pitchFamily="34" charset="0"/>
                <a:cs typeface="Times New Roman" panose="02020603050405020304" pitchFamily="18" charset="0"/>
              </a:rPr>
              <a:t>Pasal 19 ayat 3 KUP: dalam hal WP diperbolehkan menunda penyampaian SPT Tahunan yang penghitungan sementara pajak yang terutang kurang dari jumlah pajak yang sebenarnya terutang.</a:t>
            </a:r>
            <a:r>
              <a:rPr lang="en-GB" altLang="en-US" sz="1800" u="none">
                <a:latin typeface="Tahoma" panose="020B0604030504040204" pitchFamily="34" charset="0"/>
              </a:rPr>
              <a:t> </a:t>
            </a:r>
          </a:p>
        </p:txBody>
      </p:sp>
      <p:sp>
        <p:nvSpPr>
          <p:cNvPr id="204818" name="AutoShape 18"/>
          <p:cNvSpPr>
            <a:spLocks noChangeArrowheads="1"/>
          </p:cNvSpPr>
          <p:nvPr/>
        </p:nvSpPr>
        <p:spPr bwMode="auto">
          <a:xfrm>
            <a:off x="4932363" y="1395413"/>
            <a:ext cx="533400" cy="304800"/>
          </a:xfrm>
          <a:prstGeom prst="downArrow">
            <a:avLst>
              <a:gd name="adj1" fmla="val 50000"/>
              <a:gd name="adj2" fmla="val 25000"/>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21" name="plant"/>
          <p:cNvSpPr>
            <a:spLocks noEditPoints="1" noChangeArrowheads="1"/>
          </p:cNvSpPr>
          <p:nvPr/>
        </p:nvSpPr>
        <p:spPr bwMode="auto">
          <a:xfrm>
            <a:off x="34925" y="1628775"/>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04822" name="plant"/>
          <p:cNvSpPr>
            <a:spLocks noEditPoints="1" noChangeArrowheads="1"/>
          </p:cNvSpPr>
          <p:nvPr/>
        </p:nvSpPr>
        <p:spPr bwMode="auto">
          <a:xfrm>
            <a:off x="34925" y="2781300"/>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lIns="91422" tIns="45712" rIns="91422" bIns="45712"/>
          <a:lstStyle/>
          <a:p>
            <a:endParaRPr lang="en-US" altLang="en-US"/>
          </a:p>
        </p:txBody>
      </p:sp>
      <p:sp>
        <p:nvSpPr>
          <p:cNvPr id="204823" name="plant"/>
          <p:cNvSpPr>
            <a:spLocks noEditPoints="1" noChangeArrowheads="1"/>
          </p:cNvSpPr>
          <p:nvPr/>
        </p:nvSpPr>
        <p:spPr bwMode="auto">
          <a:xfrm>
            <a:off x="34925" y="4149725"/>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04824" name="plant"/>
          <p:cNvSpPr>
            <a:spLocks noEditPoints="1" noChangeArrowheads="1"/>
          </p:cNvSpPr>
          <p:nvPr/>
        </p:nvSpPr>
        <p:spPr bwMode="auto">
          <a:xfrm>
            <a:off x="34925" y="4724400"/>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04825" name="plant"/>
          <p:cNvSpPr>
            <a:spLocks noEditPoints="1" noChangeArrowheads="1"/>
          </p:cNvSpPr>
          <p:nvPr/>
        </p:nvSpPr>
        <p:spPr bwMode="auto">
          <a:xfrm>
            <a:off x="34925" y="5300663"/>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04826" name="Rectangle 26"/>
          <p:cNvSpPr>
            <a:spLocks noChangeArrowheads="1"/>
          </p:cNvSpPr>
          <p:nvPr/>
        </p:nvSpPr>
        <p:spPr bwMode="auto">
          <a:xfrm>
            <a:off x="395288" y="3357563"/>
            <a:ext cx="8569325" cy="768350"/>
          </a:xfrm>
          <a:prstGeom prst="rect">
            <a:avLst/>
          </a:prstGeom>
          <a:noFill/>
          <a:ln w="190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80000"/>
              </a:lnSpc>
            </a:pPr>
            <a:r>
              <a:rPr lang="pt-BR" altLang="en-US" sz="1800" u="none">
                <a:latin typeface="Tahoma" panose="020B0604030504040204" pitchFamily="34" charset="0"/>
                <a:cs typeface="Times New Roman" panose="02020603050405020304" pitchFamily="18" charset="0"/>
              </a:rPr>
              <a:t>Pasal 9 ayat 2b KUP</a:t>
            </a:r>
            <a:r>
              <a:rPr lang="pt-BR" altLang="en-US" sz="1800" u="none" baseline="30000">
                <a:latin typeface="Tahoma" panose="020B0604030504040204" pitchFamily="34" charset="0"/>
                <a:cs typeface="Times New Roman" panose="02020603050405020304" pitchFamily="18" charset="0"/>
              </a:rPr>
              <a:t> : </a:t>
            </a:r>
            <a:r>
              <a:rPr lang="en-GB" altLang="en-US" sz="1800" u="none">
                <a:latin typeface="Tahoma" panose="020B0604030504040204" pitchFamily="34" charset="0"/>
              </a:rPr>
              <a:t>pembayaran atau penyetoran kekurangan pajak yang terutang berdasarkan SPT Tahunan PPh dilakukan setelah tanggal jatuh tempo penyampaian SPT Tahunan</a:t>
            </a:r>
          </a:p>
        </p:txBody>
      </p:sp>
      <p:sp>
        <p:nvSpPr>
          <p:cNvPr id="204827" name="plant"/>
          <p:cNvSpPr>
            <a:spLocks noEditPoints="1" noChangeArrowheads="1"/>
          </p:cNvSpPr>
          <p:nvPr/>
        </p:nvSpPr>
        <p:spPr bwMode="auto">
          <a:xfrm>
            <a:off x="34925" y="3355975"/>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lIns="91422" tIns="45712" rIns="91422" bIns="45712"/>
          <a:lstStyle/>
          <a:p>
            <a:endParaRPr lang="en-US" altLang="en-US"/>
          </a:p>
        </p:txBody>
      </p:sp>
      <p:sp>
        <p:nvSpPr>
          <p:cNvPr id="204828" name="Rectangle 28"/>
          <p:cNvSpPr>
            <a:spLocks noChangeArrowheads="1"/>
          </p:cNvSpPr>
          <p:nvPr/>
        </p:nvSpPr>
        <p:spPr bwMode="auto">
          <a:xfrm>
            <a:off x="368300" y="2205038"/>
            <a:ext cx="8596313" cy="549275"/>
          </a:xfrm>
          <a:prstGeom prst="rect">
            <a:avLst/>
          </a:prstGeom>
          <a:noFill/>
          <a:ln w="19050">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80000"/>
              </a:lnSpc>
            </a:pPr>
            <a:r>
              <a:rPr lang="pt-BR" altLang="en-US" sz="1800" u="none">
                <a:latin typeface="Tahoma" panose="020B0604030504040204" pitchFamily="34" charset="0"/>
                <a:cs typeface="Times New Roman" panose="02020603050405020304" pitchFamily="18" charset="0"/>
              </a:rPr>
              <a:t>Pasal 8 ayat 2a KUP: dalam hal WP membetulkan sendiri SPT Masa yg mengakibatkan utang pajak menjadi lebih besar;</a:t>
            </a:r>
            <a:r>
              <a:rPr lang="en-GB" altLang="en-US" sz="1800" u="none">
                <a:latin typeface="Tahoma" panose="020B0604030504040204" pitchFamily="34" charset="0"/>
              </a:rPr>
              <a:t> </a:t>
            </a:r>
          </a:p>
        </p:txBody>
      </p:sp>
      <p:sp>
        <p:nvSpPr>
          <p:cNvPr id="204829" name="plant"/>
          <p:cNvSpPr>
            <a:spLocks noEditPoints="1" noChangeArrowheads="1"/>
          </p:cNvSpPr>
          <p:nvPr/>
        </p:nvSpPr>
        <p:spPr bwMode="auto">
          <a:xfrm>
            <a:off x="36513" y="2203450"/>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04830" name="Rectangle 30"/>
          <p:cNvSpPr>
            <a:spLocks noChangeArrowheads="1"/>
          </p:cNvSpPr>
          <p:nvPr/>
        </p:nvSpPr>
        <p:spPr bwMode="auto">
          <a:xfrm>
            <a:off x="395288" y="6092825"/>
            <a:ext cx="8569325" cy="768350"/>
          </a:xfrm>
          <a:prstGeom prst="rect">
            <a:avLst/>
          </a:prstGeom>
          <a:noFill/>
          <a:ln w="1905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80000"/>
              </a:lnSpc>
            </a:pPr>
            <a:r>
              <a:rPr lang="en-US" altLang="en-US" sz="1800" u="none">
                <a:latin typeface="Tahoma" panose="020B0604030504040204" pitchFamily="34" charset="0"/>
              </a:rPr>
              <a:t>Pasal 14 ayat 1 huruf g: </a:t>
            </a:r>
            <a:r>
              <a:rPr lang="id-ID" altLang="en-US" sz="1800" u="none">
                <a:latin typeface="Tahoma" panose="020B0604030504040204" pitchFamily="34" charset="0"/>
              </a:rPr>
              <a:t>P</a:t>
            </a:r>
            <a:r>
              <a:rPr lang="en-US" altLang="en-US" sz="1800" u="none">
                <a:latin typeface="Tahoma" panose="020B0604030504040204" pitchFamily="34" charset="0"/>
              </a:rPr>
              <a:t>KP</a:t>
            </a:r>
            <a:r>
              <a:rPr lang="sv-SE" altLang="en-US" sz="1800" u="none">
                <a:latin typeface="Tahoma" panose="020B0604030504040204" pitchFamily="34" charset="0"/>
              </a:rPr>
              <a:t> yang gagal berproduksi dan telah diberikan pengembalian Pajak Masukan sebagaimana dimaksud dalam Pasal 9 ayat (6a) UU PPN 1984 dan perubahannya.</a:t>
            </a:r>
            <a:endParaRPr lang="en-US" altLang="en-US" sz="1800" u="none">
              <a:latin typeface="Tahoma" panose="020B0604030504040204" pitchFamily="34" charset="0"/>
            </a:endParaRPr>
          </a:p>
        </p:txBody>
      </p:sp>
      <p:sp>
        <p:nvSpPr>
          <p:cNvPr id="204831" name="plant"/>
          <p:cNvSpPr>
            <a:spLocks noEditPoints="1" noChangeArrowheads="1"/>
          </p:cNvSpPr>
          <p:nvPr/>
        </p:nvSpPr>
        <p:spPr bwMode="auto">
          <a:xfrm>
            <a:off x="34925" y="6092825"/>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02"/>
                                        </p:tgtEl>
                                        <p:attrNameLst>
                                          <p:attrName>style.visibility</p:attrName>
                                        </p:attrNameLst>
                                      </p:cBhvr>
                                      <p:to>
                                        <p:strVal val="visible"/>
                                      </p:to>
                                    </p:set>
                                    <p:anim calcmode="lin" valueType="num">
                                      <p:cBhvr additive="base">
                                        <p:cTn id="7" dur="500" fill="hold"/>
                                        <p:tgtEl>
                                          <p:spTgt spid="204802"/>
                                        </p:tgtEl>
                                        <p:attrNameLst>
                                          <p:attrName>ppt_x</p:attrName>
                                        </p:attrNameLst>
                                      </p:cBhvr>
                                      <p:tavLst>
                                        <p:tav tm="0">
                                          <p:val>
                                            <p:strVal val="0-#ppt_w/2"/>
                                          </p:val>
                                        </p:tav>
                                        <p:tav tm="100000">
                                          <p:val>
                                            <p:strVal val="#ppt_x"/>
                                          </p:val>
                                        </p:tav>
                                      </p:tavLst>
                                    </p:anim>
                                    <p:anim calcmode="lin" valueType="num">
                                      <p:cBhvr additive="base">
                                        <p:cTn id="8" dur="500" fill="hold"/>
                                        <p:tgtEl>
                                          <p:spTgt spid="20480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4803"/>
                                        </p:tgtEl>
                                        <p:attrNameLst>
                                          <p:attrName>style.visibility</p:attrName>
                                        </p:attrNameLst>
                                      </p:cBhvr>
                                      <p:to>
                                        <p:strVal val="visible"/>
                                      </p:to>
                                    </p:set>
                                    <p:anim calcmode="lin" valueType="num">
                                      <p:cBhvr additive="base">
                                        <p:cTn id="13" dur="500" fill="hold"/>
                                        <p:tgtEl>
                                          <p:spTgt spid="204803"/>
                                        </p:tgtEl>
                                        <p:attrNameLst>
                                          <p:attrName>ppt_x</p:attrName>
                                        </p:attrNameLst>
                                      </p:cBhvr>
                                      <p:tavLst>
                                        <p:tav tm="0">
                                          <p:val>
                                            <p:strVal val="0-#ppt_w/2"/>
                                          </p:val>
                                        </p:tav>
                                        <p:tav tm="100000">
                                          <p:val>
                                            <p:strVal val="#ppt_x"/>
                                          </p:val>
                                        </p:tav>
                                      </p:tavLst>
                                    </p:anim>
                                    <p:anim calcmode="lin" valueType="num">
                                      <p:cBhvr additive="base">
                                        <p:cTn id="14" dur="500" fill="hold"/>
                                        <p:tgtEl>
                                          <p:spTgt spid="20480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4804"/>
                                        </p:tgtEl>
                                        <p:attrNameLst>
                                          <p:attrName>style.visibility</p:attrName>
                                        </p:attrNameLst>
                                      </p:cBhvr>
                                      <p:to>
                                        <p:strVal val="visible"/>
                                      </p:to>
                                    </p:set>
                                    <p:anim calcmode="lin" valueType="num">
                                      <p:cBhvr additive="base">
                                        <p:cTn id="19" dur="500" fill="hold"/>
                                        <p:tgtEl>
                                          <p:spTgt spid="204804"/>
                                        </p:tgtEl>
                                        <p:attrNameLst>
                                          <p:attrName>ppt_x</p:attrName>
                                        </p:attrNameLst>
                                      </p:cBhvr>
                                      <p:tavLst>
                                        <p:tav tm="0">
                                          <p:val>
                                            <p:strVal val="0-#ppt_w/2"/>
                                          </p:val>
                                        </p:tav>
                                        <p:tav tm="100000">
                                          <p:val>
                                            <p:strVal val="#ppt_x"/>
                                          </p:val>
                                        </p:tav>
                                      </p:tavLst>
                                    </p:anim>
                                    <p:anim calcmode="lin" valueType="num">
                                      <p:cBhvr additive="base">
                                        <p:cTn id="20" dur="500" fill="hold"/>
                                        <p:tgtEl>
                                          <p:spTgt spid="20480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4805"/>
                                        </p:tgtEl>
                                        <p:attrNameLst>
                                          <p:attrName>style.visibility</p:attrName>
                                        </p:attrNameLst>
                                      </p:cBhvr>
                                      <p:to>
                                        <p:strVal val="visible"/>
                                      </p:to>
                                    </p:set>
                                    <p:anim calcmode="lin" valueType="num">
                                      <p:cBhvr additive="base">
                                        <p:cTn id="25" dur="500" fill="hold"/>
                                        <p:tgtEl>
                                          <p:spTgt spid="204805"/>
                                        </p:tgtEl>
                                        <p:attrNameLst>
                                          <p:attrName>ppt_x</p:attrName>
                                        </p:attrNameLst>
                                      </p:cBhvr>
                                      <p:tavLst>
                                        <p:tav tm="0">
                                          <p:val>
                                            <p:strVal val="0-#ppt_w/2"/>
                                          </p:val>
                                        </p:tav>
                                        <p:tav tm="100000">
                                          <p:val>
                                            <p:strVal val="#ppt_x"/>
                                          </p:val>
                                        </p:tav>
                                      </p:tavLst>
                                    </p:anim>
                                    <p:anim calcmode="lin" valueType="num">
                                      <p:cBhvr additive="base">
                                        <p:cTn id="26" dur="500" fill="hold"/>
                                        <p:tgtEl>
                                          <p:spTgt spid="20480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4818"/>
                                        </p:tgtEl>
                                        <p:attrNameLst>
                                          <p:attrName>style.visibility</p:attrName>
                                        </p:attrNameLst>
                                      </p:cBhvr>
                                      <p:to>
                                        <p:strVal val="visible"/>
                                      </p:to>
                                    </p:set>
                                    <p:anim calcmode="lin" valueType="num">
                                      <p:cBhvr additive="base">
                                        <p:cTn id="31" dur="500" fill="hold"/>
                                        <p:tgtEl>
                                          <p:spTgt spid="204818"/>
                                        </p:tgtEl>
                                        <p:attrNameLst>
                                          <p:attrName>ppt_x</p:attrName>
                                        </p:attrNameLst>
                                      </p:cBhvr>
                                      <p:tavLst>
                                        <p:tav tm="0">
                                          <p:val>
                                            <p:strVal val="0-#ppt_w/2"/>
                                          </p:val>
                                        </p:tav>
                                        <p:tav tm="100000">
                                          <p:val>
                                            <p:strVal val="#ppt_x"/>
                                          </p:val>
                                        </p:tav>
                                      </p:tavLst>
                                    </p:anim>
                                    <p:anim calcmode="lin" valueType="num">
                                      <p:cBhvr additive="base">
                                        <p:cTn id="32" dur="500" fill="hold"/>
                                        <p:tgtEl>
                                          <p:spTgt spid="20481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4813"/>
                                        </p:tgtEl>
                                        <p:attrNameLst>
                                          <p:attrName>style.visibility</p:attrName>
                                        </p:attrNameLst>
                                      </p:cBhvr>
                                      <p:to>
                                        <p:strVal val="visible"/>
                                      </p:to>
                                    </p:set>
                                    <p:anim calcmode="lin" valueType="num">
                                      <p:cBhvr additive="base">
                                        <p:cTn id="37" dur="500" fill="hold"/>
                                        <p:tgtEl>
                                          <p:spTgt spid="204813"/>
                                        </p:tgtEl>
                                        <p:attrNameLst>
                                          <p:attrName>ppt_x</p:attrName>
                                        </p:attrNameLst>
                                      </p:cBhvr>
                                      <p:tavLst>
                                        <p:tav tm="0">
                                          <p:val>
                                            <p:strVal val="0-#ppt_w/2"/>
                                          </p:val>
                                        </p:tav>
                                        <p:tav tm="100000">
                                          <p:val>
                                            <p:strVal val="#ppt_x"/>
                                          </p:val>
                                        </p:tav>
                                      </p:tavLst>
                                    </p:anim>
                                    <p:anim calcmode="lin" valueType="num">
                                      <p:cBhvr additive="base">
                                        <p:cTn id="38" dur="500" fill="hold"/>
                                        <p:tgtEl>
                                          <p:spTgt spid="204813"/>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4828"/>
                                        </p:tgtEl>
                                        <p:attrNameLst>
                                          <p:attrName>style.visibility</p:attrName>
                                        </p:attrNameLst>
                                      </p:cBhvr>
                                      <p:to>
                                        <p:strVal val="visible"/>
                                      </p:to>
                                    </p:set>
                                    <p:anim calcmode="lin" valueType="num">
                                      <p:cBhvr additive="base">
                                        <p:cTn id="43" dur="500" fill="hold"/>
                                        <p:tgtEl>
                                          <p:spTgt spid="204828"/>
                                        </p:tgtEl>
                                        <p:attrNameLst>
                                          <p:attrName>ppt_x</p:attrName>
                                        </p:attrNameLst>
                                      </p:cBhvr>
                                      <p:tavLst>
                                        <p:tav tm="0">
                                          <p:val>
                                            <p:strVal val="0-#ppt_w/2"/>
                                          </p:val>
                                        </p:tav>
                                        <p:tav tm="100000">
                                          <p:val>
                                            <p:strVal val="#ppt_x"/>
                                          </p:val>
                                        </p:tav>
                                      </p:tavLst>
                                    </p:anim>
                                    <p:anim calcmode="lin" valueType="num">
                                      <p:cBhvr additive="base">
                                        <p:cTn id="44" dur="500" fill="hold"/>
                                        <p:tgtEl>
                                          <p:spTgt spid="204828"/>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04814"/>
                                        </p:tgtEl>
                                        <p:attrNameLst>
                                          <p:attrName>style.visibility</p:attrName>
                                        </p:attrNameLst>
                                      </p:cBhvr>
                                      <p:to>
                                        <p:strVal val="visible"/>
                                      </p:to>
                                    </p:set>
                                    <p:anim calcmode="lin" valueType="num">
                                      <p:cBhvr additive="base">
                                        <p:cTn id="49" dur="500" fill="hold"/>
                                        <p:tgtEl>
                                          <p:spTgt spid="204814"/>
                                        </p:tgtEl>
                                        <p:attrNameLst>
                                          <p:attrName>ppt_x</p:attrName>
                                        </p:attrNameLst>
                                      </p:cBhvr>
                                      <p:tavLst>
                                        <p:tav tm="0">
                                          <p:val>
                                            <p:strVal val="0-#ppt_w/2"/>
                                          </p:val>
                                        </p:tav>
                                        <p:tav tm="100000">
                                          <p:val>
                                            <p:strVal val="#ppt_x"/>
                                          </p:val>
                                        </p:tav>
                                      </p:tavLst>
                                    </p:anim>
                                    <p:anim calcmode="lin" valueType="num">
                                      <p:cBhvr additive="base">
                                        <p:cTn id="50" dur="500" fill="hold"/>
                                        <p:tgtEl>
                                          <p:spTgt spid="204814"/>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04826"/>
                                        </p:tgtEl>
                                        <p:attrNameLst>
                                          <p:attrName>style.visibility</p:attrName>
                                        </p:attrNameLst>
                                      </p:cBhvr>
                                      <p:to>
                                        <p:strVal val="visible"/>
                                      </p:to>
                                    </p:set>
                                    <p:anim calcmode="lin" valueType="num">
                                      <p:cBhvr additive="base">
                                        <p:cTn id="55" dur="500" fill="hold"/>
                                        <p:tgtEl>
                                          <p:spTgt spid="204826"/>
                                        </p:tgtEl>
                                        <p:attrNameLst>
                                          <p:attrName>ppt_x</p:attrName>
                                        </p:attrNameLst>
                                      </p:cBhvr>
                                      <p:tavLst>
                                        <p:tav tm="0">
                                          <p:val>
                                            <p:strVal val="0-#ppt_w/2"/>
                                          </p:val>
                                        </p:tav>
                                        <p:tav tm="100000">
                                          <p:val>
                                            <p:strVal val="#ppt_x"/>
                                          </p:val>
                                        </p:tav>
                                      </p:tavLst>
                                    </p:anim>
                                    <p:anim calcmode="lin" valueType="num">
                                      <p:cBhvr additive="base">
                                        <p:cTn id="56" dur="500" fill="hold"/>
                                        <p:tgtEl>
                                          <p:spTgt spid="204826"/>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04815"/>
                                        </p:tgtEl>
                                        <p:attrNameLst>
                                          <p:attrName>style.visibility</p:attrName>
                                        </p:attrNameLst>
                                      </p:cBhvr>
                                      <p:to>
                                        <p:strVal val="visible"/>
                                      </p:to>
                                    </p:set>
                                    <p:anim calcmode="lin" valueType="num">
                                      <p:cBhvr additive="base">
                                        <p:cTn id="61" dur="500" fill="hold"/>
                                        <p:tgtEl>
                                          <p:spTgt spid="204815"/>
                                        </p:tgtEl>
                                        <p:attrNameLst>
                                          <p:attrName>ppt_x</p:attrName>
                                        </p:attrNameLst>
                                      </p:cBhvr>
                                      <p:tavLst>
                                        <p:tav tm="0">
                                          <p:val>
                                            <p:strVal val="0-#ppt_w/2"/>
                                          </p:val>
                                        </p:tav>
                                        <p:tav tm="100000">
                                          <p:val>
                                            <p:strVal val="#ppt_x"/>
                                          </p:val>
                                        </p:tav>
                                      </p:tavLst>
                                    </p:anim>
                                    <p:anim calcmode="lin" valueType="num">
                                      <p:cBhvr additive="base">
                                        <p:cTn id="62" dur="500" fill="hold"/>
                                        <p:tgtEl>
                                          <p:spTgt spid="204815"/>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04816"/>
                                        </p:tgtEl>
                                        <p:attrNameLst>
                                          <p:attrName>style.visibility</p:attrName>
                                        </p:attrNameLst>
                                      </p:cBhvr>
                                      <p:to>
                                        <p:strVal val="visible"/>
                                      </p:to>
                                    </p:set>
                                    <p:anim calcmode="lin" valueType="num">
                                      <p:cBhvr additive="base">
                                        <p:cTn id="67" dur="500" fill="hold"/>
                                        <p:tgtEl>
                                          <p:spTgt spid="204816"/>
                                        </p:tgtEl>
                                        <p:attrNameLst>
                                          <p:attrName>ppt_x</p:attrName>
                                        </p:attrNameLst>
                                      </p:cBhvr>
                                      <p:tavLst>
                                        <p:tav tm="0">
                                          <p:val>
                                            <p:strVal val="0-#ppt_w/2"/>
                                          </p:val>
                                        </p:tav>
                                        <p:tav tm="100000">
                                          <p:val>
                                            <p:strVal val="#ppt_x"/>
                                          </p:val>
                                        </p:tav>
                                      </p:tavLst>
                                    </p:anim>
                                    <p:anim calcmode="lin" valueType="num">
                                      <p:cBhvr additive="base">
                                        <p:cTn id="68" dur="500" fill="hold"/>
                                        <p:tgtEl>
                                          <p:spTgt spid="204816"/>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04817"/>
                                        </p:tgtEl>
                                        <p:attrNameLst>
                                          <p:attrName>style.visibility</p:attrName>
                                        </p:attrNameLst>
                                      </p:cBhvr>
                                      <p:to>
                                        <p:strVal val="visible"/>
                                      </p:to>
                                    </p:set>
                                    <p:anim calcmode="lin" valueType="num">
                                      <p:cBhvr additive="base">
                                        <p:cTn id="73" dur="500" fill="hold"/>
                                        <p:tgtEl>
                                          <p:spTgt spid="204817"/>
                                        </p:tgtEl>
                                        <p:attrNameLst>
                                          <p:attrName>ppt_x</p:attrName>
                                        </p:attrNameLst>
                                      </p:cBhvr>
                                      <p:tavLst>
                                        <p:tav tm="0">
                                          <p:val>
                                            <p:strVal val="0-#ppt_w/2"/>
                                          </p:val>
                                        </p:tav>
                                        <p:tav tm="100000">
                                          <p:val>
                                            <p:strVal val="#ppt_x"/>
                                          </p:val>
                                        </p:tav>
                                      </p:tavLst>
                                    </p:anim>
                                    <p:anim calcmode="lin" valueType="num">
                                      <p:cBhvr additive="base">
                                        <p:cTn id="74" dur="500" fill="hold"/>
                                        <p:tgtEl>
                                          <p:spTgt spid="204817"/>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204830"/>
                                        </p:tgtEl>
                                        <p:attrNameLst>
                                          <p:attrName>style.visibility</p:attrName>
                                        </p:attrNameLst>
                                      </p:cBhvr>
                                      <p:to>
                                        <p:strVal val="visible"/>
                                      </p:to>
                                    </p:set>
                                    <p:animEffect transition="in" filter="wipe(down)">
                                      <p:cBhvr>
                                        <p:cTn id="79" dur="500"/>
                                        <p:tgtEl>
                                          <p:spTgt spid="204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2" grpId="0" animBg="1" autoUpdateAnimBg="0"/>
      <p:bldP spid="204803" grpId="0" animBg="1" autoUpdateAnimBg="0"/>
      <p:bldP spid="204804" grpId="0" animBg="1"/>
      <p:bldP spid="204805" grpId="0" animBg="1" autoUpdateAnimBg="0"/>
      <p:bldP spid="204813" grpId="0" animBg="1" autoUpdateAnimBg="0"/>
      <p:bldP spid="204814" grpId="0" animBg="1" autoUpdateAnimBg="0"/>
      <p:bldP spid="204815" grpId="0" animBg="1" autoUpdateAnimBg="0"/>
      <p:bldP spid="204816" grpId="0" animBg="1" autoUpdateAnimBg="0"/>
      <p:bldP spid="204817" grpId="0" animBg="1" autoUpdateAnimBg="0"/>
      <p:bldP spid="204818" grpId="0" animBg="1"/>
      <p:bldP spid="204826" grpId="0" animBg="1" autoUpdateAnimBg="0"/>
      <p:bldP spid="204828" grpId="0" animBg="1" autoUpdateAnimBg="0"/>
      <p:bldP spid="204830"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5" name="Rectangle 5"/>
          <p:cNvSpPr>
            <a:spLocks noChangeArrowheads="1"/>
          </p:cNvSpPr>
          <p:nvPr/>
        </p:nvSpPr>
        <p:spPr bwMode="auto">
          <a:xfrm>
            <a:off x="152400" y="115888"/>
            <a:ext cx="1395413" cy="388937"/>
          </a:xfrm>
          <a:prstGeom prst="rect">
            <a:avLst/>
          </a:prstGeom>
          <a:noFill/>
          <a:ln w="190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en-US" altLang="en-US" sz="2000" u="none">
                <a:latin typeface="Lucida Console" panose="020B0609040504020204" pitchFamily="49" charset="0"/>
              </a:rPr>
              <a:t>CONTOH</a:t>
            </a:r>
          </a:p>
        </p:txBody>
      </p:sp>
      <p:sp>
        <p:nvSpPr>
          <p:cNvPr id="337926" name="Rectangle 6"/>
          <p:cNvSpPr>
            <a:spLocks noChangeArrowheads="1"/>
          </p:cNvSpPr>
          <p:nvPr/>
        </p:nvSpPr>
        <p:spPr bwMode="auto">
          <a:xfrm>
            <a:off x="228600" y="620713"/>
            <a:ext cx="8686800" cy="17494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cs typeface="Times New Roman" panose="02020603050405020304" pitchFamily="18" charset="0"/>
              </a:rPr>
              <a:t>PT ABC membetulkan sendiri SPT Tahunan PPh Tahun 2008 pada tanggal 20 Februari 2010, yang semula menyatakan jumlah pajak terutang sebesar Rp100juta dan kredit pajak sebesar Rp80juta, dibetulkan seharusnya jumlah pajak terutang sebesar Rp130juta dan kredit pajak tetap. Kekurangan pembayaran pajak sebesar Rp30juta dibayar pada tanggal 18 Februari 2010.</a:t>
            </a:r>
            <a:endParaRPr lang="en-GB" altLang="en-US" sz="1800" b="1" u="none"/>
          </a:p>
        </p:txBody>
      </p:sp>
      <p:sp>
        <p:nvSpPr>
          <p:cNvPr id="337927" name="Rectangle 7"/>
          <p:cNvSpPr>
            <a:spLocks noChangeArrowheads="1"/>
          </p:cNvSpPr>
          <p:nvPr/>
        </p:nvSpPr>
        <p:spPr bwMode="auto">
          <a:xfrm>
            <a:off x="381000" y="2565400"/>
            <a:ext cx="8382000" cy="2019300"/>
          </a:xfrm>
          <a:prstGeom prst="rect">
            <a:avLst/>
          </a:prstGeom>
          <a:noFill/>
          <a:ln w="381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just"/>
            <a:r>
              <a:rPr lang="en-GB" altLang="en-US" sz="2000" b="1" u="none">
                <a:cs typeface="Times New Roman" panose="02020603050405020304" pitchFamily="18" charset="0"/>
              </a:rPr>
              <a:t>Dari kasus di atas maka PT ABC dikenai sanksi administrasi berupa bunga sesuai dengan Pasal 8 ayat 2 UU KUP sebesar:</a:t>
            </a:r>
          </a:p>
          <a:p>
            <a:pPr eaLnBrk="0" hangingPunct="0"/>
            <a:r>
              <a:rPr lang="en-GB" altLang="en-US" b="1" u="none">
                <a:solidFill>
                  <a:schemeClr val="accent2"/>
                </a:solidFill>
                <a:cs typeface="Times New Roman" panose="02020603050405020304" pitchFamily="18" charset="0"/>
              </a:rPr>
              <a:t>2% x 10 x Rp30.000.000,00 = Rp6.000.000,00</a:t>
            </a:r>
          </a:p>
          <a:p>
            <a:pPr algn="l" eaLnBrk="0" hangingPunct="0"/>
            <a:r>
              <a:rPr lang="en-US" altLang="en-US" sz="2000" b="1" u="none">
                <a:cs typeface="Times New Roman" panose="02020603050405020304" pitchFamily="18" charset="0"/>
              </a:rPr>
              <a:t>Jumlah bulan dihitung sejak 1 Mei 2009 – 20 Februari 2010 = 10 bulan.</a:t>
            </a:r>
            <a:r>
              <a:rPr lang="en-GB" altLang="en-US" sz="2000" b="1" u="none"/>
              <a:t> </a:t>
            </a:r>
          </a:p>
        </p:txBody>
      </p:sp>
      <p:sp>
        <p:nvSpPr>
          <p:cNvPr id="337928" name="AutoShape 8"/>
          <p:cNvSpPr>
            <a:spLocks noChangeArrowheads="1"/>
          </p:cNvSpPr>
          <p:nvPr/>
        </p:nvSpPr>
        <p:spPr bwMode="auto">
          <a:xfrm>
            <a:off x="7019925" y="2276475"/>
            <a:ext cx="360363" cy="433388"/>
          </a:xfrm>
          <a:prstGeom prst="downArrow">
            <a:avLst>
              <a:gd name="adj1" fmla="val 50000"/>
              <a:gd name="adj2" fmla="val 3006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930" name="Rectangle 10"/>
          <p:cNvSpPr>
            <a:spLocks noChangeArrowheads="1"/>
          </p:cNvSpPr>
          <p:nvPr/>
        </p:nvSpPr>
        <p:spPr bwMode="auto">
          <a:xfrm>
            <a:off x="1258888" y="4868863"/>
            <a:ext cx="6337300" cy="1382712"/>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800" b="1" u="none"/>
              <a:t>DJP menerbitkan </a:t>
            </a:r>
            <a:r>
              <a:rPr lang="en-US" altLang="en-US" sz="2800" b="1" u="none">
                <a:solidFill>
                  <a:schemeClr val="accent2"/>
                </a:solidFill>
                <a:latin typeface="Verdana" panose="020B0604030504040204" pitchFamily="34" charset="0"/>
              </a:rPr>
              <a:t>STP</a:t>
            </a:r>
            <a:r>
              <a:rPr lang="en-US" altLang="en-US" sz="2800" b="1" u="none">
                <a:solidFill>
                  <a:srgbClr val="990000"/>
                </a:solidFill>
              </a:rPr>
              <a:t> untuk menagih sanksi administrasi berupa bunga tersebut</a:t>
            </a:r>
          </a:p>
        </p:txBody>
      </p:sp>
      <p:sp>
        <p:nvSpPr>
          <p:cNvPr id="337931" name="AutoShape 11"/>
          <p:cNvSpPr>
            <a:spLocks noChangeArrowheads="1"/>
          </p:cNvSpPr>
          <p:nvPr/>
        </p:nvSpPr>
        <p:spPr bwMode="auto">
          <a:xfrm>
            <a:off x="4211638" y="4364038"/>
            <a:ext cx="360362" cy="433387"/>
          </a:xfrm>
          <a:prstGeom prst="downArrow">
            <a:avLst>
              <a:gd name="adj1" fmla="val 50000"/>
              <a:gd name="adj2" fmla="val 3006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25"/>
                                        </p:tgtEl>
                                        <p:attrNameLst>
                                          <p:attrName>style.visibility</p:attrName>
                                        </p:attrNameLst>
                                      </p:cBhvr>
                                      <p:to>
                                        <p:strVal val="visible"/>
                                      </p:to>
                                    </p:set>
                                    <p:anim calcmode="lin" valueType="num">
                                      <p:cBhvr additive="base">
                                        <p:cTn id="7" dur="500" fill="hold"/>
                                        <p:tgtEl>
                                          <p:spTgt spid="337925"/>
                                        </p:tgtEl>
                                        <p:attrNameLst>
                                          <p:attrName>ppt_x</p:attrName>
                                        </p:attrNameLst>
                                      </p:cBhvr>
                                      <p:tavLst>
                                        <p:tav tm="0">
                                          <p:val>
                                            <p:strVal val="#ppt_x"/>
                                          </p:val>
                                        </p:tav>
                                        <p:tav tm="100000">
                                          <p:val>
                                            <p:strVal val="#ppt_x"/>
                                          </p:val>
                                        </p:tav>
                                      </p:tavLst>
                                    </p:anim>
                                    <p:anim calcmode="lin" valueType="num">
                                      <p:cBhvr additive="base">
                                        <p:cTn id="8" dur="500" fill="hold"/>
                                        <p:tgtEl>
                                          <p:spTgt spid="33792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37926"/>
                                        </p:tgtEl>
                                        <p:attrNameLst>
                                          <p:attrName>style.visibility</p:attrName>
                                        </p:attrNameLst>
                                      </p:cBhvr>
                                      <p:to>
                                        <p:strVal val="visible"/>
                                      </p:to>
                                    </p:set>
                                    <p:animEffect transition="in" filter="checkerboard(across)">
                                      <p:cBhvr>
                                        <p:cTn id="13" dur="1000"/>
                                        <p:tgtEl>
                                          <p:spTgt spid="33792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37928"/>
                                        </p:tgtEl>
                                        <p:attrNameLst>
                                          <p:attrName>style.visibility</p:attrName>
                                        </p:attrNameLst>
                                      </p:cBhvr>
                                      <p:to>
                                        <p:strVal val="visible"/>
                                      </p:to>
                                    </p:set>
                                    <p:anim calcmode="lin" valueType="num">
                                      <p:cBhvr additive="base">
                                        <p:cTn id="18" dur="500" fill="hold"/>
                                        <p:tgtEl>
                                          <p:spTgt spid="337928"/>
                                        </p:tgtEl>
                                        <p:attrNameLst>
                                          <p:attrName>ppt_x</p:attrName>
                                        </p:attrNameLst>
                                      </p:cBhvr>
                                      <p:tavLst>
                                        <p:tav tm="0">
                                          <p:val>
                                            <p:strVal val="#ppt_x"/>
                                          </p:val>
                                        </p:tav>
                                        <p:tav tm="100000">
                                          <p:val>
                                            <p:strVal val="#ppt_x"/>
                                          </p:val>
                                        </p:tav>
                                      </p:tavLst>
                                    </p:anim>
                                    <p:anim calcmode="lin" valueType="num">
                                      <p:cBhvr additive="base">
                                        <p:cTn id="19" dur="500" fill="hold"/>
                                        <p:tgtEl>
                                          <p:spTgt spid="337928"/>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337927"/>
                                        </p:tgtEl>
                                        <p:attrNameLst>
                                          <p:attrName>style.visibility</p:attrName>
                                        </p:attrNameLst>
                                      </p:cBhvr>
                                      <p:to>
                                        <p:strVal val="visible"/>
                                      </p:to>
                                    </p:set>
                                    <p:animEffect transition="in" filter="checkerboard(across)">
                                      <p:cBhvr>
                                        <p:cTn id="24" dur="1000"/>
                                        <p:tgtEl>
                                          <p:spTgt spid="33792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37930"/>
                                        </p:tgtEl>
                                        <p:attrNameLst>
                                          <p:attrName>style.visibility</p:attrName>
                                        </p:attrNameLst>
                                      </p:cBhvr>
                                      <p:to>
                                        <p:strVal val="visible"/>
                                      </p:to>
                                    </p:set>
                                    <p:anim calcmode="lin" valueType="num">
                                      <p:cBhvr additive="base">
                                        <p:cTn id="29" dur="500" fill="hold"/>
                                        <p:tgtEl>
                                          <p:spTgt spid="337930"/>
                                        </p:tgtEl>
                                        <p:attrNameLst>
                                          <p:attrName>ppt_x</p:attrName>
                                        </p:attrNameLst>
                                      </p:cBhvr>
                                      <p:tavLst>
                                        <p:tav tm="0">
                                          <p:val>
                                            <p:strVal val="0-#ppt_w/2"/>
                                          </p:val>
                                        </p:tav>
                                        <p:tav tm="100000">
                                          <p:val>
                                            <p:strVal val="#ppt_x"/>
                                          </p:val>
                                        </p:tav>
                                      </p:tavLst>
                                    </p:anim>
                                    <p:anim calcmode="lin" valueType="num">
                                      <p:cBhvr additive="base">
                                        <p:cTn id="30" dur="500" fill="hold"/>
                                        <p:tgtEl>
                                          <p:spTgt spid="337930"/>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37931"/>
                                        </p:tgtEl>
                                        <p:attrNameLst>
                                          <p:attrName>style.visibility</p:attrName>
                                        </p:attrNameLst>
                                      </p:cBhvr>
                                      <p:to>
                                        <p:strVal val="visible"/>
                                      </p:to>
                                    </p:set>
                                    <p:anim calcmode="lin" valueType="num">
                                      <p:cBhvr additive="base">
                                        <p:cTn id="35" dur="500" fill="hold"/>
                                        <p:tgtEl>
                                          <p:spTgt spid="337931"/>
                                        </p:tgtEl>
                                        <p:attrNameLst>
                                          <p:attrName>ppt_x</p:attrName>
                                        </p:attrNameLst>
                                      </p:cBhvr>
                                      <p:tavLst>
                                        <p:tav tm="0">
                                          <p:val>
                                            <p:strVal val="#ppt_x"/>
                                          </p:val>
                                        </p:tav>
                                        <p:tav tm="100000">
                                          <p:val>
                                            <p:strVal val="#ppt_x"/>
                                          </p:val>
                                        </p:tav>
                                      </p:tavLst>
                                    </p:anim>
                                    <p:anim calcmode="lin" valueType="num">
                                      <p:cBhvr additive="base">
                                        <p:cTn id="36" dur="500" fill="hold"/>
                                        <p:tgtEl>
                                          <p:spTgt spid="3379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5" grpId="0" animBg="1"/>
      <p:bldP spid="337926" grpId="0" animBg="1"/>
      <p:bldP spid="337927" grpId="0" animBg="1"/>
      <p:bldP spid="337928" grpId="0" animBg="1"/>
      <p:bldP spid="337930" grpId="0" animBg="1" autoUpdateAnimBg="0"/>
      <p:bldP spid="337931" grpId="0" animBg="1"/>
    </p:bld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1600200" y="76200"/>
            <a:ext cx="4724400" cy="45720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STP</a:t>
            </a:r>
          </a:p>
        </p:txBody>
      </p:sp>
      <p:sp>
        <p:nvSpPr>
          <p:cNvPr id="205827" name="Rectangle 3"/>
          <p:cNvSpPr>
            <a:spLocks noChangeArrowheads="1"/>
          </p:cNvSpPr>
          <p:nvPr/>
        </p:nvSpPr>
        <p:spPr bwMode="auto">
          <a:xfrm>
            <a:off x="6553200" y="76200"/>
            <a:ext cx="23622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14 UU KUP</a:t>
            </a:r>
          </a:p>
        </p:txBody>
      </p:sp>
      <p:sp>
        <p:nvSpPr>
          <p:cNvPr id="205828" name="AutoShape 4"/>
          <p:cNvSpPr>
            <a:spLocks noChangeArrowheads="1"/>
          </p:cNvSpPr>
          <p:nvPr/>
        </p:nvSpPr>
        <p:spPr bwMode="auto">
          <a:xfrm>
            <a:off x="3657600" y="5334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829" name="Rectangle 5"/>
          <p:cNvSpPr>
            <a:spLocks noChangeArrowheads="1"/>
          </p:cNvSpPr>
          <p:nvPr/>
        </p:nvSpPr>
        <p:spPr bwMode="auto">
          <a:xfrm>
            <a:off x="395288" y="692150"/>
            <a:ext cx="8534400" cy="72390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2000" u="none">
                <a:latin typeface="Lucida Console" panose="020B0609040504020204" pitchFamily="49" charset="0"/>
              </a:rPr>
              <a:t>surat </a:t>
            </a:r>
            <a:r>
              <a:rPr lang="en-US" altLang="en-US" sz="2000" b="1" u="none">
                <a:solidFill>
                  <a:srgbClr val="0033CC"/>
                </a:solidFill>
                <a:latin typeface="Lucida Console" panose="020B0609040504020204" pitchFamily="49" charset="0"/>
              </a:rPr>
              <a:t>untuk melakukan tagihan</a:t>
            </a:r>
            <a:r>
              <a:rPr lang="en-US" altLang="en-US" sz="2000" u="none">
                <a:latin typeface="Lucida Console" panose="020B0609040504020204" pitchFamily="49" charset="0"/>
              </a:rPr>
              <a:t> </a:t>
            </a:r>
            <a:r>
              <a:rPr lang="en-US" altLang="en-US" sz="2000" b="1" u="none">
                <a:solidFill>
                  <a:srgbClr val="008000"/>
                </a:solidFill>
                <a:latin typeface="Lucida Console" panose="020B0609040504020204" pitchFamily="49" charset="0"/>
              </a:rPr>
              <a:t>sanksi administrasi berupa </a:t>
            </a:r>
            <a:r>
              <a:rPr lang="en-US" altLang="en-US" b="1">
                <a:solidFill>
                  <a:srgbClr val="990000"/>
                </a:solidFill>
              </a:rPr>
              <a:t>denda</a:t>
            </a:r>
          </a:p>
        </p:txBody>
      </p:sp>
      <p:sp>
        <p:nvSpPr>
          <p:cNvPr id="205835" name="AutoShape 11"/>
          <p:cNvSpPr>
            <a:spLocks noChangeArrowheads="1"/>
          </p:cNvSpPr>
          <p:nvPr/>
        </p:nvSpPr>
        <p:spPr bwMode="auto">
          <a:xfrm>
            <a:off x="4830763" y="1412875"/>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839" name="Rectangle 15"/>
          <p:cNvSpPr>
            <a:spLocks noChangeArrowheads="1"/>
          </p:cNvSpPr>
          <p:nvPr/>
        </p:nvSpPr>
        <p:spPr bwMode="auto">
          <a:xfrm>
            <a:off x="381000" y="5157788"/>
            <a:ext cx="8534400" cy="944562"/>
          </a:xfrm>
          <a:prstGeom prst="rect">
            <a:avLst/>
          </a:prstGeom>
          <a:solidFill>
            <a:srgbClr val="FFFFCC"/>
          </a:solidFill>
          <a:ln w="28575">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b="1" u="none">
                <a:latin typeface="Arial Narrow" panose="020B0606020202030204" pitchFamily="34" charset="0"/>
              </a:rPr>
              <a:t>Terhadap Pengusaha atau PKP tsb, selain wajib menyetor pajak yang terutang, dikenai sanksi administrasi berupa </a:t>
            </a:r>
            <a:r>
              <a:rPr lang="en-US" altLang="en-US" sz="1800" b="1" u="none">
                <a:solidFill>
                  <a:srgbClr val="990000"/>
                </a:solidFill>
                <a:latin typeface="Tahoma" panose="020B0604030504040204" pitchFamily="34" charset="0"/>
              </a:rPr>
              <a:t>denda sebesar 2% (dua persen) dari Dasar Pengenaan Pajak</a:t>
            </a:r>
            <a:r>
              <a:rPr lang="en-US" altLang="en-US" sz="1800" b="1" u="none">
                <a:latin typeface="Arial Narrow" panose="020B0606020202030204" pitchFamily="34" charset="0"/>
              </a:rPr>
              <a:t>. (Pasal 14 ayat  4 UU KUP)</a:t>
            </a:r>
          </a:p>
        </p:txBody>
      </p:sp>
      <p:sp>
        <p:nvSpPr>
          <p:cNvPr id="205840" name="AutoShape 16"/>
          <p:cNvSpPr>
            <a:spLocks noChangeArrowheads="1"/>
          </p:cNvSpPr>
          <p:nvPr/>
        </p:nvSpPr>
        <p:spPr bwMode="auto">
          <a:xfrm>
            <a:off x="3822700" y="5013325"/>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841" name="Rectangle 17"/>
          <p:cNvSpPr>
            <a:spLocks noChangeArrowheads="1"/>
          </p:cNvSpPr>
          <p:nvPr/>
        </p:nvSpPr>
        <p:spPr bwMode="auto">
          <a:xfrm>
            <a:off x="395288" y="6159500"/>
            <a:ext cx="8497887" cy="654050"/>
          </a:xfrm>
          <a:prstGeom prst="rect">
            <a:avLst/>
          </a:prstGeom>
          <a:solidFill>
            <a:schemeClr val="bg1"/>
          </a:solidFill>
          <a:ln w="12700">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pt-BR" altLang="en-US" sz="1800" u="none">
                <a:latin typeface="Tahoma" panose="020B0604030504040204" pitchFamily="34" charset="0"/>
                <a:cs typeface="Times New Roman" panose="02020603050405020304" pitchFamily="18" charset="0"/>
              </a:rPr>
              <a:t>Pasal 7 ayat 1 KUP yaitu sanksi administrasi berupa denda apabila SPT tidak disampaikan dalam jangka waktunya;</a:t>
            </a:r>
            <a:r>
              <a:rPr lang="en-GB" altLang="en-US" sz="1800" u="none">
                <a:latin typeface="Tahoma" panose="020B0604030504040204" pitchFamily="34" charset="0"/>
              </a:rPr>
              <a:t> </a:t>
            </a:r>
          </a:p>
        </p:txBody>
      </p:sp>
      <p:sp>
        <p:nvSpPr>
          <p:cNvPr id="205842" name="Rectangle 18"/>
          <p:cNvSpPr>
            <a:spLocks noChangeArrowheads="1"/>
          </p:cNvSpPr>
          <p:nvPr/>
        </p:nvSpPr>
        <p:spPr bwMode="auto">
          <a:xfrm>
            <a:off x="395288" y="1484313"/>
            <a:ext cx="8569325" cy="92551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sv-SE" altLang="en-US" sz="1800">
                <a:latin typeface="Tahoma" panose="020B0604030504040204" pitchFamily="34" charset="0"/>
              </a:rPr>
              <a:t>Pasal 14 ayat 1 huruf d</a:t>
            </a:r>
            <a:r>
              <a:rPr lang="sv-SE" altLang="en-US" sz="1800" u="none">
                <a:latin typeface="Tahoma" panose="020B0604030504040204" pitchFamily="34" charset="0"/>
              </a:rPr>
              <a:t>: pengusaha yang telah dikukuhkan sebagai Pengusaha Kena Pajak, tetapi tidak membuat faktur pajak atau membuat faktur pajak, tetapi tidak tepat waktu;</a:t>
            </a:r>
            <a:endParaRPr lang="en-US" altLang="en-US" sz="1800" u="none">
              <a:latin typeface="Tahoma" panose="020B0604030504040204" pitchFamily="34" charset="0"/>
            </a:endParaRPr>
          </a:p>
        </p:txBody>
      </p:sp>
      <p:sp>
        <p:nvSpPr>
          <p:cNvPr id="205843" name="Rectangle 19"/>
          <p:cNvSpPr>
            <a:spLocks noChangeArrowheads="1"/>
          </p:cNvSpPr>
          <p:nvPr/>
        </p:nvSpPr>
        <p:spPr bwMode="auto">
          <a:xfrm>
            <a:off x="395288" y="2420938"/>
            <a:ext cx="8569325" cy="202406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sv-SE" altLang="en-US" sz="1800">
                <a:latin typeface="Tahoma" panose="020B0604030504040204" pitchFamily="34" charset="0"/>
              </a:rPr>
              <a:t>Pasal 14 ayat 1 huruf e</a:t>
            </a:r>
            <a:r>
              <a:rPr lang="sv-SE" altLang="en-US" sz="1800" u="none">
                <a:latin typeface="Tahoma" panose="020B0604030504040204" pitchFamily="34" charset="0"/>
              </a:rPr>
              <a:t>: pengusaha yang telah dikukuhkan sebagai PKP yang tidak mengisi faktur pajak </a:t>
            </a:r>
            <a:r>
              <a:rPr lang="id-ID" altLang="en-US" sz="1800" u="none">
                <a:latin typeface="Tahoma" panose="020B0604030504040204" pitchFamily="34" charset="0"/>
              </a:rPr>
              <a:t>secara</a:t>
            </a:r>
            <a:r>
              <a:rPr lang="sv-SE" altLang="en-US" sz="1800" u="none">
                <a:latin typeface="Tahoma" panose="020B0604030504040204" pitchFamily="34" charset="0"/>
              </a:rPr>
              <a:t> lengkap sebagaimana dimaksud dalam Pasal 13 ayat (5) UU PPN 1984 dan perubahannya, </a:t>
            </a:r>
            <a:r>
              <a:rPr lang="sv-SE" altLang="en-US" sz="1800">
                <a:latin typeface="Tahoma" panose="020B0604030504040204" pitchFamily="34" charset="0"/>
              </a:rPr>
              <a:t>selain</a:t>
            </a:r>
            <a:r>
              <a:rPr lang="sv-SE" altLang="en-US" sz="1800" u="none">
                <a:latin typeface="Tahoma" panose="020B0604030504040204" pitchFamily="34" charset="0"/>
              </a:rPr>
              <a:t>:  </a:t>
            </a:r>
            <a:r>
              <a:rPr lang="sv-SE" altLang="en-US" sz="1800" u="none">
                <a:solidFill>
                  <a:srgbClr val="0033CC"/>
                </a:solidFill>
                <a:latin typeface="Tahoma" panose="020B0604030504040204" pitchFamily="34" charset="0"/>
              </a:rPr>
              <a:t>1. identitas pembeli sebagaimana dimaksud dalam Pasal 13 ayat (5) huruf b UU PPN 1984 dan perubahannya</a:t>
            </a:r>
            <a:r>
              <a:rPr lang="sv-SE" altLang="en-US" sz="1800" u="none">
                <a:latin typeface="Tahoma" panose="020B0604030504040204" pitchFamily="34" charset="0"/>
              </a:rPr>
              <a:t>; atau 2. </a:t>
            </a:r>
            <a:r>
              <a:rPr lang="sv-SE" altLang="en-US" sz="1800" u="none">
                <a:solidFill>
                  <a:srgbClr val="990000"/>
                </a:solidFill>
                <a:latin typeface="Tahoma" panose="020B0604030504040204" pitchFamily="34" charset="0"/>
              </a:rPr>
              <a:t>identitas pembeli serta nama dan tandatangan sebagaimana dimaksud dalam Pasal 13 ayat (5) </a:t>
            </a:r>
            <a:r>
              <a:rPr lang="id-ID" altLang="en-US" sz="1800" u="none">
                <a:solidFill>
                  <a:srgbClr val="990000"/>
                </a:solidFill>
                <a:latin typeface="Tahoma" panose="020B0604030504040204" pitchFamily="34" charset="0"/>
              </a:rPr>
              <a:t>huruf</a:t>
            </a:r>
            <a:r>
              <a:rPr lang="sv-SE" altLang="en-US" sz="1800" u="none">
                <a:solidFill>
                  <a:srgbClr val="990000"/>
                </a:solidFill>
                <a:latin typeface="Tahoma" panose="020B0604030504040204" pitchFamily="34" charset="0"/>
              </a:rPr>
              <a:t> b dan huruf g UU PPN 1984 dan perubahannya</a:t>
            </a:r>
            <a:r>
              <a:rPr lang="sv-SE" altLang="en-US" sz="1800" u="none">
                <a:latin typeface="Tahoma" panose="020B0604030504040204" pitchFamily="34" charset="0"/>
              </a:rPr>
              <a:t>, dalam hal penyerahan dilakukan oleh PKP pedagang eceran;</a:t>
            </a:r>
            <a:endParaRPr lang="en-US" altLang="en-US" sz="1800" u="none">
              <a:latin typeface="Tahoma" panose="020B0604030504040204" pitchFamily="34" charset="0"/>
            </a:endParaRPr>
          </a:p>
        </p:txBody>
      </p:sp>
      <p:sp>
        <p:nvSpPr>
          <p:cNvPr id="205844" name="Rectangle 20"/>
          <p:cNvSpPr>
            <a:spLocks noChangeArrowheads="1"/>
          </p:cNvSpPr>
          <p:nvPr/>
        </p:nvSpPr>
        <p:spPr bwMode="auto">
          <a:xfrm>
            <a:off x="395288" y="4437063"/>
            <a:ext cx="8569325" cy="6508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sv-SE" altLang="en-US" sz="1800">
                <a:latin typeface="Tahoma" panose="020B0604030504040204" pitchFamily="34" charset="0"/>
              </a:rPr>
              <a:t>Pasal 14 ayat 1 huruf f:</a:t>
            </a:r>
            <a:r>
              <a:rPr lang="sv-SE" altLang="en-US" sz="1800" u="none">
                <a:latin typeface="Tahoma" panose="020B0604030504040204" pitchFamily="34" charset="0"/>
              </a:rPr>
              <a:t> PKP melaporkan faktur pajak tidak sesuai dengan masa penerbitan faktur pajak; atau</a:t>
            </a:r>
            <a:endParaRPr lang="en-US" altLang="en-US" sz="1800" u="none">
              <a:latin typeface="Tahoma" panose="020B0604030504040204" pitchFamily="34" charset="0"/>
            </a:endParaRPr>
          </a:p>
        </p:txBody>
      </p:sp>
      <p:sp>
        <p:nvSpPr>
          <p:cNvPr id="205845" name="plant"/>
          <p:cNvSpPr>
            <a:spLocks noEditPoints="1" noChangeArrowheads="1"/>
          </p:cNvSpPr>
          <p:nvPr/>
        </p:nvSpPr>
        <p:spPr bwMode="auto">
          <a:xfrm>
            <a:off x="107950" y="1484313"/>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05846" name="plant"/>
          <p:cNvSpPr>
            <a:spLocks noEditPoints="1" noChangeArrowheads="1"/>
          </p:cNvSpPr>
          <p:nvPr/>
        </p:nvSpPr>
        <p:spPr bwMode="auto">
          <a:xfrm>
            <a:off x="107950" y="2492375"/>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05847" name="plant"/>
          <p:cNvSpPr>
            <a:spLocks noEditPoints="1" noChangeArrowheads="1"/>
          </p:cNvSpPr>
          <p:nvPr/>
        </p:nvSpPr>
        <p:spPr bwMode="auto">
          <a:xfrm>
            <a:off x="107950" y="4508500"/>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205848" name="plant"/>
          <p:cNvSpPr>
            <a:spLocks noEditPoints="1" noChangeArrowheads="1"/>
          </p:cNvSpPr>
          <p:nvPr/>
        </p:nvSpPr>
        <p:spPr bwMode="auto">
          <a:xfrm>
            <a:off x="107950" y="6164263"/>
            <a:ext cx="431800" cy="2889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5826"/>
                                        </p:tgtEl>
                                        <p:attrNameLst>
                                          <p:attrName>style.visibility</p:attrName>
                                        </p:attrNameLst>
                                      </p:cBhvr>
                                      <p:to>
                                        <p:strVal val="visible"/>
                                      </p:to>
                                    </p:set>
                                    <p:anim calcmode="lin" valueType="num">
                                      <p:cBhvr additive="base">
                                        <p:cTn id="7" dur="500" fill="hold"/>
                                        <p:tgtEl>
                                          <p:spTgt spid="205826"/>
                                        </p:tgtEl>
                                        <p:attrNameLst>
                                          <p:attrName>ppt_x</p:attrName>
                                        </p:attrNameLst>
                                      </p:cBhvr>
                                      <p:tavLst>
                                        <p:tav tm="0">
                                          <p:val>
                                            <p:strVal val="0-#ppt_w/2"/>
                                          </p:val>
                                        </p:tav>
                                        <p:tav tm="100000">
                                          <p:val>
                                            <p:strVal val="#ppt_x"/>
                                          </p:val>
                                        </p:tav>
                                      </p:tavLst>
                                    </p:anim>
                                    <p:anim calcmode="lin" valueType="num">
                                      <p:cBhvr additive="base">
                                        <p:cTn id="8" dur="500" fill="hold"/>
                                        <p:tgtEl>
                                          <p:spTgt spid="20582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5827"/>
                                        </p:tgtEl>
                                        <p:attrNameLst>
                                          <p:attrName>style.visibility</p:attrName>
                                        </p:attrNameLst>
                                      </p:cBhvr>
                                      <p:to>
                                        <p:strVal val="visible"/>
                                      </p:to>
                                    </p:set>
                                    <p:anim calcmode="lin" valueType="num">
                                      <p:cBhvr additive="base">
                                        <p:cTn id="13" dur="500" fill="hold"/>
                                        <p:tgtEl>
                                          <p:spTgt spid="205827"/>
                                        </p:tgtEl>
                                        <p:attrNameLst>
                                          <p:attrName>ppt_x</p:attrName>
                                        </p:attrNameLst>
                                      </p:cBhvr>
                                      <p:tavLst>
                                        <p:tav tm="0">
                                          <p:val>
                                            <p:strVal val="0-#ppt_w/2"/>
                                          </p:val>
                                        </p:tav>
                                        <p:tav tm="100000">
                                          <p:val>
                                            <p:strVal val="#ppt_x"/>
                                          </p:val>
                                        </p:tav>
                                      </p:tavLst>
                                    </p:anim>
                                    <p:anim calcmode="lin" valueType="num">
                                      <p:cBhvr additive="base">
                                        <p:cTn id="14" dur="500" fill="hold"/>
                                        <p:tgtEl>
                                          <p:spTgt spid="20582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5828"/>
                                        </p:tgtEl>
                                        <p:attrNameLst>
                                          <p:attrName>style.visibility</p:attrName>
                                        </p:attrNameLst>
                                      </p:cBhvr>
                                      <p:to>
                                        <p:strVal val="visible"/>
                                      </p:to>
                                    </p:set>
                                    <p:anim calcmode="lin" valueType="num">
                                      <p:cBhvr additive="base">
                                        <p:cTn id="19" dur="500" fill="hold"/>
                                        <p:tgtEl>
                                          <p:spTgt spid="205828"/>
                                        </p:tgtEl>
                                        <p:attrNameLst>
                                          <p:attrName>ppt_x</p:attrName>
                                        </p:attrNameLst>
                                      </p:cBhvr>
                                      <p:tavLst>
                                        <p:tav tm="0">
                                          <p:val>
                                            <p:strVal val="0-#ppt_w/2"/>
                                          </p:val>
                                        </p:tav>
                                        <p:tav tm="100000">
                                          <p:val>
                                            <p:strVal val="#ppt_x"/>
                                          </p:val>
                                        </p:tav>
                                      </p:tavLst>
                                    </p:anim>
                                    <p:anim calcmode="lin" valueType="num">
                                      <p:cBhvr additive="base">
                                        <p:cTn id="20" dur="500" fill="hold"/>
                                        <p:tgtEl>
                                          <p:spTgt spid="20582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829"/>
                                        </p:tgtEl>
                                        <p:attrNameLst>
                                          <p:attrName>style.visibility</p:attrName>
                                        </p:attrNameLst>
                                      </p:cBhvr>
                                      <p:to>
                                        <p:strVal val="visible"/>
                                      </p:to>
                                    </p:set>
                                    <p:anim calcmode="lin" valueType="num">
                                      <p:cBhvr additive="base">
                                        <p:cTn id="25" dur="500" fill="hold"/>
                                        <p:tgtEl>
                                          <p:spTgt spid="205829"/>
                                        </p:tgtEl>
                                        <p:attrNameLst>
                                          <p:attrName>ppt_x</p:attrName>
                                        </p:attrNameLst>
                                      </p:cBhvr>
                                      <p:tavLst>
                                        <p:tav tm="0">
                                          <p:val>
                                            <p:strVal val="0-#ppt_w/2"/>
                                          </p:val>
                                        </p:tav>
                                        <p:tav tm="100000">
                                          <p:val>
                                            <p:strVal val="#ppt_x"/>
                                          </p:val>
                                        </p:tav>
                                      </p:tavLst>
                                    </p:anim>
                                    <p:anim calcmode="lin" valueType="num">
                                      <p:cBhvr additive="base">
                                        <p:cTn id="26" dur="500" fill="hold"/>
                                        <p:tgtEl>
                                          <p:spTgt spid="20582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5835"/>
                                        </p:tgtEl>
                                        <p:attrNameLst>
                                          <p:attrName>style.visibility</p:attrName>
                                        </p:attrNameLst>
                                      </p:cBhvr>
                                      <p:to>
                                        <p:strVal val="visible"/>
                                      </p:to>
                                    </p:set>
                                    <p:anim calcmode="lin" valueType="num">
                                      <p:cBhvr additive="base">
                                        <p:cTn id="31" dur="500" fill="hold"/>
                                        <p:tgtEl>
                                          <p:spTgt spid="205835"/>
                                        </p:tgtEl>
                                        <p:attrNameLst>
                                          <p:attrName>ppt_x</p:attrName>
                                        </p:attrNameLst>
                                      </p:cBhvr>
                                      <p:tavLst>
                                        <p:tav tm="0">
                                          <p:val>
                                            <p:strVal val="0-#ppt_w/2"/>
                                          </p:val>
                                        </p:tav>
                                        <p:tav tm="100000">
                                          <p:val>
                                            <p:strVal val="#ppt_x"/>
                                          </p:val>
                                        </p:tav>
                                      </p:tavLst>
                                    </p:anim>
                                    <p:anim calcmode="lin" valueType="num">
                                      <p:cBhvr additive="base">
                                        <p:cTn id="32" dur="500" fill="hold"/>
                                        <p:tgtEl>
                                          <p:spTgt spid="205835"/>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05842"/>
                                        </p:tgtEl>
                                        <p:attrNameLst>
                                          <p:attrName>style.visibility</p:attrName>
                                        </p:attrNameLst>
                                      </p:cBhvr>
                                      <p:to>
                                        <p:strVal val="visible"/>
                                      </p:to>
                                    </p:set>
                                    <p:animEffect transition="in" filter="checkerboard(across)">
                                      <p:cBhvr>
                                        <p:cTn id="37" dur="500"/>
                                        <p:tgtEl>
                                          <p:spTgt spid="20584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205843"/>
                                        </p:tgtEl>
                                        <p:attrNameLst>
                                          <p:attrName>style.visibility</p:attrName>
                                        </p:attrNameLst>
                                      </p:cBhvr>
                                      <p:to>
                                        <p:strVal val="visible"/>
                                      </p:to>
                                    </p:set>
                                    <p:animEffect transition="in" filter="checkerboard(across)">
                                      <p:cBhvr>
                                        <p:cTn id="42" dur="500"/>
                                        <p:tgtEl>
                                          <p:spTgt spid="20584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205844"/>
                                        </p:tgtEl>
                                        <p:attrNameLst>
                                          <p:attrName>style.visibility</p:attrName>
                                        </p:attrNameLst>
                                      </p:cBhvr>
                                      <p:to>
                                        <p:strVal val="visible"/>
                                      </p:to>
                                    </p:set>
                                    <p:animEffect transition="in" filter="checkerboard(across)">
                                      <p:cBhvr>
                                        <p:cTn id="47" dur="500"/>
                                        <p:tgtEl>
                                          <p:spTgt spid="20584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205840"/>
                                        </p:tgtEl>
                                        <p:attrNameLst>
                                          <p:attrName>style.visibility</p:attrName>
                                        </p:attrNameLst>
                                      </p:cBhvr>
                                      <p:to>
                                        <p:strVal val="visible"/>
                                      </p:to>
                                    </p:set>
                                    <p:anim calcmode="lin" valueType="num">
                                      <p:cBhvr additive="base">
                                        <p:cTn id="52" dur="500" fill="hold"/>
                                        <p:tgtEl>
                                          <p:spTgt spid="205840"/>
                                        </p:tgtEl>
                                        <p:attrNameLst>
                                          <p:attrName>ppt_x</p:attrName>
                                        </p:attrNameLst>
                                      </p:cBhvr>
                                      <p:tavLst>
                                        <p:tav tm="0">
                                          <p:val>
                                            <p:strVal val="0-#ppt_w/2"/>
                                          </p:val>
                                        </p:tav>
                                        <p:tav tm="100000">
                                          <p:val>
                                            <p:strVal val="#ppt_x"/>
                                          </p:val>
                                        </p:tav>
                                      </p:tavLst>
                                    </p:anim>
                                    <p:anim calcmode="lin" valueType="num">
                                      <p:cBhvr additive="base">
                                        <p:cTn id="53" dur="500" fill="hold"/>
                                        <p:tgtEl>
                                          <p:spTgt spid="205840"/>
                                        </p:tgtEl>
                                        <p:attrNameLst>
                                          <p:attrName>ppt_y</p:attrName>
                                        </p:attrNameLst>
                                      </p:cBhvr>
                                      <p:tavLst>
                                        <p:tav tm="0">
                                          <p:val>
                                            <p:strVal val="#ppt_y"/>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205839"/>
                                        </p:tgtEl>
                                        <p:attrNameLst>
                                          <p:attrName>style.visibility</p:attrName>
                                        </p:attrNameLst>
                                      </p:cBhvr>
                                      <p:to>
                                        <p:strVal val="visible"/>
                                      </p:to>
                                    </p:set>
                                    <p:anim calcmode="lin" valueType="num">
                                      <p:cBhvr additive="base">
                                        <p:cTn id="58" dur="500" fill="hold"/>
                                        <p:tgtEl>
                                          <p:spTgt spid="205839"/>
                                        </p:tgtEl>
                                        <p:attrNameLst>
                                          <p:attrName>ppt_x</p:attrName>
                                        </p:attrNameLst>
                                      </p:cBhvr>
                                      <p:tavLst>
                                        <p:tav tm="0">
                                          <p:val>
                                            <p:strVal val="0-#ppt_w/2"/>
                                          </p:val>
                                        </p:tav>
                                        <p:tav tm="100000">
                                          <p:val>
                                            <p:strVal val="#ppt_x"/>
                                          </p:val>
                                        </p:tav>
                                      </p:tavLst>
                                    </p:anim>
                                    <p:anim calcmode="lin" valueType="num">
                                      <p:cBhvr additive="base">
                                        <p:cTn id="59" dur="500" fill="hold"/>
                                        <p:tgtEl>
                                          <p:spTgt spid="205839"/>
                                        </p:tgtEl>
                                        <p:attrNameLst>
                                          <p:attrName>ppt_y</p:attrName>
                                        </p:attrNameLst>
                                      </p:cBhvr>
                                      <p:tavLst>
                                        <p:tav tm="0">
                                          <p:val>
                                            <p:strVal val="#ppt_y"/>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8" fill="hold" grpId="0" nodeType="clickEffect">
                                  <p:stCondLst>
                                    <p:cond delay="0"/>
                                  </p:stCondLst>
                                  <p:childTnLst>
                                    <p:set>
                                      <p:cBhvr>
                                        <p:cTn id="63" dur="1" fill="hold">
                                          <p:stCondLst>
                                            <p:cond delay="0"/>
                                          </p:stCondLst>
                                        </p:cTn>
                                        <p:tgtEl>
                                          <p:spTgt spid="205841"/>
                                        </p:tgtEl>
                                        <p:attrNameLst>
                                          <p:attrName>style.visibility</p:attrName>
                                        </p:attrNameLst>
                                      </p:cBhvr>
                                      <p:to>
                                        <p:strVal val="visible"/>
                                      </p:to>
                                    </p:set>
                                    <p:anim calcmode="lin" valueType="num">
                                      <p:cBhvr additive="base">
                                        <p:cTn id="64" dur="500" fill="hold"/>
                                        <p:tgtEl>
                                          <p:spTgt spid="205841"/>
                                        </p:tgtEl>
                                        <p:attrNameLst>
                                          <p:attrName>ppt_x</p:attrName>
                                        </p:attrNameLst>
                                      </p:cBhvr>
                                      <p:tavLst>
                                        <p:tav tm="0">
                                          <p:val>
                                            <p:strVal val="0-#ppt_w/2"/>
                                          </p:val>
                                        </p:tav>
                                        <p:tav tm="100000">
                                          <p:val>
                                            <p:strVal val="#ppt_x"/>
                                          </p:val>
                                        </p:tav>
                                      </p:tavLst>
                                    </p:anim>
                                    <p:anim calcmode="lin" valueType="num">
                                      <p:cBhvr additive="base">
                                        <p:cTn id="65" dur="500" fill="hold"/>
                                        <p:tgtEl>
                                          <p:spTgt spid="2058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6" grpId="0" animBg="1" autoUpdateAnimBg="0"/>
      <p:bldP spid="205827" grpId="0" animBg="1" autoUpdateAnimBg="0"/>
      <p:bldP spid="205828" grpId="0" animBg="1"/>
      <p:bldP spid="205829" grpId="0" animBg="1" autoUpdateAnimBg="0"/>
      <p:bldP spid="205835" grpId="0" animBg="1"/>
      <p:bldP spid="205839" grpId="0" animBg="1" autoUpdateAnimBg="0"/>
      <p:bldP spid="205840" grpId="0" animBg="1"/>
      <p:bldP spid="205841" grpId="0" animBg="1" autoUpdateAnimBg="0"/>
      <p:bldP spid="205842" grpId="0" animBg="1"/>
      <p:bldP spid="205843" grpId="0" animBg="1"/>
      <p:bldP spid="205844" grpId="0" animBg="1"/>
    </p:bldLst>
  </p:timing>
</p:sld>
</file>

<file path=ppt/slides/slide1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152400" y="76200"/>
            <a:ext cx="1600200" cy="3810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209923" name="Rectangle 3"/>
          <p:cNvSpPr>
            <a:spLocks noChangeArrowheads="1"/>
          </p:cNvSpPr>
          <p:nvPr/>
        </p:nvSpPr>
        <p:spPr bwMode="auto">
          <a:xfrm>
            <a:off x="152400" y="533400"/>
            <a:ext cx="8915400" cy="1320800"/>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Pengusaha Kena Pajak A pada tanggal 30 Mei 2008 menyerahkan Barang Kena Pajak dengan harga jual Rp10juta kepada Pengusaha Kena Pajak B. Pelunasan dilakukan oleh A pada tanggal 2 Juli 2008 dan bersamaan dengan itu PKP A menerbitkan Faktur Pajak Standar tertanggal 2 Juli 2008.</a:t>
            </a:r>
          </a:p>
        </p:txBody>
      </p:sp>
      <p:sp>
        <p:nvSpPr>
          <p:cNvPr id="209924" name="Rectangle 4"/>
          <p:cNvSpPr>
            <a:spLocks noChangeArrowheads="1"/>
          </p:cNvSpPr>
          <p:nvPr/>
        </p:nvSpPr>
        <p:spPr bwMode="auto">
          <a:xfrm>
            <a:off x="2438400" y="4867275"/>
            <a:ext cx="3657600" cy="912813"/>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b="1" u="none">
                <a:latin typeface="Lucida Console" panose="020B0609040504020204" pitchFamily="49" charset="0"/>
              </a:rPr>
              <a:t>DJP menerbitkan </a:t>
            </a:r>
            <a:r>
              <a:rPr lang="en-US" altLang="en-US" sz="2800" b="1" u="none">
                <a:solidFill>
                  <a:srgbClr val="990000"/>
                </a:solidFill>
                <a:latin typeface="Lucida Console" panose="020B0609040504020204" pitchFamily="49" charset="0"/>
              </a:rPr>
              <a:t>STP</a:t>
            </a:r>
          </a:p>
        </p:txBody>
      </p:sp>
      <p:sp>
        <p:nvSpPr>
          <p:cNvPr id="209925" name="Rectangle 5"/>
          <p:cNvSpPr>
            <a:spLocks noChangeArrowheads="1"/>
          </p:cNvSpPr>
          <p:nvPr/>
        </p:nvSpPr>
        <p:spPr bwMode="auto">
          <a:xfrm>
            <a:off x="1295400" y="6269038"/>
            <a:ext cx="6858000" cy="455612"/>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110000"/>
              </a:lnSpc>
              <a:spcBef>
                <a:spcPct val="50000"/>
              </a:spcBef>
            </a:pPr>
            <a:r>
              <a:rPr lang="en-US" altLang="en-US" sz="2000" b="1" u="none">
                <a:solidFill>
                  <a:srgbClr val="000099"/>
                </a:solidFill>
                <a:latin typeface="Lucida Console" panose="020B0609040504020204" pitchFamily="49" charset="0"/>
              </a:rPr>
              <a:t>2% x Rp10.000.000,00 = </a:t>
            </a:r>
            <a:r>
              <a:rPr lang="en-US" altLang="en-US" sz="2000" b="1" u="none">
                <a:solidFill>
                  <a:srgbClr val="990000"/>
                </a:solidFill>
                <a:latin typeface="Lucida Console" panose="020B0609040504020204" pitchFamily="49" charset="0"/>
              </a:rPr>
              <a:t>Rp200.000,00</a:t>
            </a:r>
          </a:p>
        </p:txBody>
      </p:sp>
      <p:sp>
        <p:nvSpPr>
          <p:cNvPr id="209927" name="Rectangle 7"/>
          <p:cNvSpPr>
            <a:spLocks noChangeArrowheads="1"/>
          </p:cNvSpPr>
          <p:nvPr/>
        </p:nvSpPr>
        <p:spPr bwMode="auto">
          <a:xfrm>
            <a:off x="228600" y="2260600"/>
            <a:ext cx="8763000" cy="711200"/>
          </a:xfrm>
          <a:prstGeom prst="rect">
            <a:avLst/>
          </a:prstGeom>
          <a:noFill/>
          <a:ln w="9525">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solidFill>
                  <a:schemeClr val="tx2"/>
                </a:solidFill>
                <a:latin typeface="Lucida Console" panose="020B0609040504020204" pitchFamily="49" charset="0"/>
                <a:cs typeface="Times New Roman" panose="02020603050405020304" pitchFamily="18" charset="0"/>
              </a:rPr>
              <a:t>PKP A terlambat membuat Faktur Pajak Standar yang seharusnya paling lambat tanggal 30 Juni 2008.</a:t>
            </a:r>
          </a:p>
        </p:txBody>
      </p:sp>
      <p:sp>
        <p:nvSpPr>
          <p:cNvPr id="209928" name="AutoShape 8"/>
          <p:cNvSpPr>
            <a:spLocks noChangeArrowheads="1"/>
          </p:cNvSpPr>
          <p:nvPr/>
        </p:nvSpPr>
        <p:spPr bwMode="auto">
          <a:xfrm>
            <a:off x="3810000" y="18288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9930" name="AutoShape 10"/>
          <p:cNvSpPr>
            <a:spLocks noChangeArrowheads="1"/>
          </p:cNvSpPr>
          <p:nvPr/>
        </p:nvSpPr>
        <p:spPr bwMode="auto">
          <a:xfrm>
            <a:off x="3810000" y="29718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9931" name="Rectangle 11"/>
          <p:cNvSpPr>
            <a:spLocks noChangeArrowheads="1"/>
          </p:cNvSpPr>
          <p:nvPr/>
        </p:nvSpPr>
        <p:spPr bwMode="auto">
          <a:xfrm>
            <a:off x="228600" y="3479800"/>
            <a:ext cx="8763000" cy="1016000"/>
          </a:xfrm>
          <a:prstGeom prst="rect">
            <a:avLst/>
          </a:prstGeom>
          <a:noFill/>
          <a:ln w="9525">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u="none">
                <a:solidFill>
                  <a:schemeClr val="tx2"/>
                </a:solidFill>
                <a:latin typeface="Lucida Console" panose="020B0609040504020204" pitchFamily="49" charset="0"/>
                <a:cs typeface="Times New Roman" panose="02020603050405020304" pitchFamily="18" charset="0"/>
              </a:rPr>
              <a:t>Apabila keterlambatan tersebut diketahui DJP misal melalui pemeriksaan, maka PKP A dikenai sanksi administrasi berupa denda sebesar 2% x DPP</a:t>
            </a:r>
          </a:p>
        </p:txBody>
      </p:sp>
      <p:sp>
        <p:nvSpPr>
          <p:cNvPr id="209932" name="AutoShape 12"/>
          <p:cNvSpPr>
            <a:spLocks noChangeArrowheads="1"/>
          </p:cNvSpPr>
          <p:nvPr/>
        </p:nvSpPr>
        <p:spPr bwMode="auto">
          <a:xfrm>
            <a:off x="3810000" y="44958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9933" name="AutoShape 13"/>
          <p:cNvSpPr>
            <a:spLocks noChangeArrowheads="1"/>
          </p:cNvSpPr>
          <p:nvPr/>
        </p:nvSpPr>
        <p:spPr bwMode="auto">
          <a:xfrm>
            <a:off x="3810000" y="5791200"/>
            <a:ext cx="6858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9922"/>
                                        </p:tgtEl>
                                        <p:attrNameLst>
                                          <p:attrName>style.visibility</p:attrName>
                                        </p:attrNameLst>
                                      </p:cBhvr>
                                      <p:to>
                                        <p:strVal val="visible"/>
                                      </p:to>
                                    </p:set>
                                    <p:anim calcmode="lin" valueType="num">
                                      <p:cBhvr additive="base">
                                        <p:cTn id="7" dur="500" fill="hold"/>
                                        <p:tgtEl>
                                          <p:spTgt spid="209922"/>
                                        </p:tgtEl>
                                        <p:attrNameLst>
                                          <p:attrName>ppt_x</p:attrName>
                                        </p:attrNameLst>
                                      </p:cBhvr>
                                      <p:tavLst>
                                        <p:tav tm="0">
                                          <p:val>
                                            <p:strVal val="0-#ppt_w/2"/>
                                          </p:val>
                                        </p:tav>
                                        <p:tav tm="100000">
                                          <p:val>
                                            <p:strVal val="#ppt_x"/>
                                          </p:val>
                                        </p:tav>
                                      </p:tavLst>
                                    </p:anim>
                                    <p:anim calcmode="lin" valueType="num">
                                      <p:cBhvr additive="base">
                                        <p:cTn id="8" dur="500" fill="hold"/>
                                        <p:tgtEl>
                                          <p:spTgt spid="20992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9923"/>
                                        </p:tgtEl>
                                        <p:attrNameLst>
                                          <p:attrName>style.visibility</p:attrName>
                                        </p:attrNameLst>
                                      </p:cBhvr>
                                      <p:to>
                                        <p:strVal val="visible"/>
                                      </p:to>
                                    </p:set>
                                    <p:anim calcmode="lin" valueType="num">
                                      <p:cBhvr additive="base">
                                        <p:cTn id="13" dur="500" fill="hold"/>
                                        <p:tgtEl>
                                          <p:spTgt spid="209923"/>
                                        </p:tgtEl>
                                        <p:attrNameLst>
                                          <p:attrName>ppt_x</p:attrName>
                                        </p:attrNameLst>
                                      </p:cBhvr>
                                      <p:tavLst>
                                        <p:tav tm="0">
                                          <p:val>
                                            <p:strVal val="0-#ppt_w/2"/>
                                          </p:val>
                                        </p:tav>
                                        <p:tav tm="100000">
                                          <p:val>
                                            <p:strVal val="#ppt_x"/>
                                          </p:val>
                                        </p:tav>
                                      </p:tavLst>
                                    </p:anim>
                                    <p:anim calcmode="lin" valueType="num">
                                      <p:cBhvr additive="base">
                                        <p:cTn id="14" dur="500" fill="hold"/>
                                        <p:tgtEl>
                                          <p:spTgt spid="20992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9928"/>
                                        </p:tgtEl>
                                        <p:attrNameLst>
                                          <p:attrName>style.visibility</p:attrName>
                                        </p:attrNameLst>
                                      </p:cBhvr>
                                      <p:to>
                                        <p:strVal val="visible"/>
                                      </p:to>
                                    </p:set>
                                    <p:anim calcmode="lin" valueType="num">
                                      <p:cBhvr additive="base">
                                        <p:cTn id="19" dur="500" fill="hold"/>
                                        <p:tgtEl>
                                          <p:spTgt spid="209928"/>
                                        </p:tgtEl>
                                        <p:attrNameLst>
                                          <p:attrName>ppt_x</p:attrName>
                                        </p:attrNameLst>
                                      </p:cBhvr>
                                      <p:tavLst>
                                        <p:tav tm="0">
                                          <p:val>
                                            <p:strVal val="0-#ppt_w/2"/>
                                          </p:val>
                                        </p:tav>
                                        <p:tav tm="100000">
                                          <p:val>
                                            <p:strVal val="#ppt_x"/>
                                          </p:val>
                                        </p:tav>
                                      </p:tavLst>
                                    </p:anim>
                                    <p:anim calcmode="lin" valueType="num">
                                      <p:cBhvr additive="base">
                                        <p:cTn id="20" dur="500" fill="hold"/>
                                        <p:tgtEl>
                                          <p:spTgt spid="20992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9927"/>
                                        </p:tgtEl>
                                        <p:attrNameLst>
                                          <p:attrName>style.visibility</p:attrName>
                                        </p:attrNameLst>
                                      </p:cBhvr>
                                      <p:to>
                                        <p:strVal val="visible"/>
                                      </p:to>
                                    </p:set>
                                    <p:anim calcmode="lin" valueType="num">
                                      <p:cBhvr additive="base">
                                        <p:cTn id="25" dur="500" fill="hold"/>
                                        <p:tgtEl>
                                          <p:spTgt spid="209927"/>
                                        </p:tgtEl>
                                        <p:attrNameLst>
                                          <p:attrName>ppt_x</p:attrName>
                                        </p:attrNameLst>
                                      </p:cBhvr>
                                      <p:tavLst>
                                        <p:tav tm="0">
                                          <p:val>
                                            <p:strVal val="0-#ppt_w/2"/>
                                          </p:val>
                                        </p:tav>
                                        <p:tav tm="100000">
                                          <p:val>
                                            <p:strVal val="#ppt_x"/>
                                          </p:val>
                                        </p:tav>
                                      </p:tavLst>
                                    </p:anim>
                                    <p:anim calcmode="lin" valueType="num">
                                      <p:cBhvr additive="base">
                                        <p:cTn id="26" dur="500" fill="hold"/>
                                        <p:tgtEl>
                                          <p:spTgt spid="20992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9930"/>
                                        </p:tgtEl>
                                        <p:attrNameLst>
                                          <p:attrName>style.visibility</p:attrName>
                                        </p:attrNameLst>
                                      </p:cBhvr>
                                      <p:to>
                                        <p:strVal val="visible"/>
                                      </p:to>
                                    </p:set>
                                    <p:anim calcmode="lin" valueType="num">
                                      <p:cBhvr additive="base">
                                        <p:cTn id="31" dur="500" fill="hold"/>
                                        <p:tgtEl>
                                          <p:spTgt spid="209930"/>
                                        </p:tgtEl>
                                        <p:attrNameLst>
                                          <p:attrName>ppt_x</p:attrName>
                                        </p:attrNameLst>
                                      </p:cBhvr>
                                      <p:tavLst>
                                        <p:tav tm="0">
                                          <p:val>
                                            <p:strVal val="0-#ppt_w/2"/>
                                          </p:val>
                                        </p:tav>
                                        <p:tav tm="100000">
                                          <p:val>
                                            <p:strVal val="#ppt_x"/>
                                          </p:val>
                                        </p:tav>
                                      </p:tavLst>
                                    </p:anim>
                                    <p:anim calcmode="lin" valueType="num">
                                      <p:cBhvr additive="base">
                                        <p:cTn id="32" dur="500" fill="hold"/>
                                        <p:tgtEl>
                                          <p:spTgt spid="209930"/>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9931"/>
                                        </p:tgtEl>
                                        <p:attrNameLst>
                                          <p:attrName>style.visibility</p:attrName>
                                        </p:attrNameLst>
                                      </p:cBhvr>
                                      <p:to>
                                        <p:strVal val="visible"/>
                                      </p:to>
                                    </p:set>
                                    <p:anim calcmode="lin" valueType="num">
                                      <p:cBhvr additive="base">
                                        <p:cTn id="37" dur="500" fill="hold"/>
                                        <p:tgtEl>
                                          <p:spTgt spid="209931"/>
                                        </p:tgtEl>
                                        <p:attrNameLst>
                                          <p:attrName>ppt_x</p:attrName>
                                        </p:attrNameLst>
                                      </p:cBhvr>
                                      <p:tavLst>
                                        <p:tav tm="0">
                                          <p:val>
                                            <p:strVal val="0-#ppt_w/2"/>
                                          </p:val>
                                        </p:tav>
                                        <p:tav tm="100000">
                                          <p:val>
                                            <p:strVal val="#ppt_x"/>
                                          </p:val>
                                        </p:tav>
                                      </p:tavLst>
                                    </p:anim>
                                    <p:anim calcmode="lin" valueType="num">
                                      <p:cBhvr additive="base">
                                        <p:cTn id="38" dur="500" fill="hold"/>
                                        <p:tgtEl>
                                          <p:spTgt spid="209931"/>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9932"/>
                                        </p:tgtEl>
                                        <p:attrNameLst>
                                          <p:attrName>style.visibility</p:attrName>
                                        </p:attrNameLst>
                                      </p:cBhvr>
                                      <p:to>
                                        <p:strVal val="visible"/>
                                      </p:to>
                                    </p:set>
                                    <p:anim calcmode="lin" valueType="num">
                                      <p:cBhvr additive="base">
                                        <p:cTn id="43" dur="500" fill="hold"/>
                                        <p:tgtEl>
                                          <p:spTgt spid="209932"/>
                                        </p:tgtEl>
                                        <p:attrNameLst>
                                          <p:attrName>ppt_x</p:attrName>
                                        </p:attrNameLst>
                                      </p:cBhvr>
                                      <p:tavLst>
                                        <p:tav tm="0">
                                          <p:val>
                                            <p:strVal val="0-#ppt_w/2"/>
                                          </p:val>
                                        </p:tav>
                                        <p:tav tm="100000">
                                          <p:val>
                                            <p:strVal val="#ppt_x"/>
                                          </p:val>
                                        </p:tav>
                                      </p:tavLst>
                                    </p:anim>
                                    <p:anim calcmode="lin" valueType="num">
                                      <p:cBhvr additive="base">
                                        <p:cTn id="44" dur="500" fill="hold"/>
                                        <p:tgtEl>
                                          <p:spTgt spid="209932"/>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09924"/>
                                        </p:tgtEl>
                                        <p:attrNameLst>
                                          <p:attrName>style.visibility</p:attrName>
                                        </p:attrNameLst>
                                      </p:cBhvr>
                                      <p:to>
                                        <p:strVal val="visible"/>
                                      </p:to>
                                    </p:set>
                                    <p:anim calcmode="lin" valueType="num">
                                      <p:cBhvr additive="base">
                                        <p:cTn id="49" dur="500" fill="hold"/>
                                        <p:tgtEl>
                                          <p:spTgt spid="209924"/>
                                        </p:tgtEl>
                                        <p:attrNameLst>
                                          <p:attrName>ppt_x</p:attrName>
                                        </p:attrNameLst>
                                      </p:cBhvr>
                                      <p:tavLst>
                                        <p:tav tm="0">
                                          <p:val>
                                            <p:strVal val="0-#ppt_w/2"/>
                                          </p:val>
                                        </p:tav>
                                        <p:tav tm="100000">
                                          <p:val>
                                            <p:strVal val="#ppt_x"/>
                                          </p:val>
                                        </p:tav>
                                      </p:tavLst>
                                    </p:anim>
                                    <p:anim calcmode="lin" valueType="num">
                                      <p:cBhvr additive="base">
                                        <p:cTn id="50" dur="500" fill="hold"/>
                                        <p:tgtEl>
                                          <p:spTgt spid="209924"/>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09933"/>
                                        </p:tgtEl>
                                        <p:attrNameLst>
                                          <p:attrName>style.visibility</p:attrName>
                                        </p:attrNameLst>
                                      </p:cBhvr>
                                      <p:to>
                                        <p:strVal val="visible"/>
                                      </p:to>
                                    </p:set>
                                    <p:anim calcmode="lin" valueType="num">
                                      <p:cBhvr additive="base">
                                        <p:cTn id="55" dur="500" fill="hold"/>
                                        <p:tgtEl>
                                          <p:spTgt spid="209933"/>
                                        </p:tgtEl>
                                        <p:attrNameLst>
                                          <p:attrName>ppt_x</p:attrName>
                                        </p:attrNameLst>
                                      </p:cBhvr>
                                      <p:tavLst>
                                        <p:tav tm="0">
                                          <p:val>
                                            <p:strVal val="0-#ppt_w/2"/>
                                          </p:val>
                                        </p:tav>
                                        <p:tav tm="100000">
                                          <p:val>
                                            <p:strVal val="#ppt_x"/>
                                          </p:val>
                                        </p:tav>
                                      </p:tavLst>
                                    </p:anim>
                                    <p:anim calcmode="lin" valueType="num">
                                      <p:cBhvr additive="base">
                                        <p:cTn id="56" dur="500" fill="hold"/>
                                        <p:tgtEl>
                                          <p:spTgt spid="209933"/>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09925"/>
                                        </p:tgtEl>
                                        <p:attrNameLst>
                                          <p:attrName>style.visibility</p:attrName>
                                        </p:attrNameLst>
                                      </p:cBhvr>
                                      <p:to>
                                        <p:strVal val="visible"/>
                                      </p:to>
                                    </p:set>
                                    <p:anim calcmode="lin" valueType="num">
                                      <p:cBhvr additive="base">
                                        <p:cTn id="61" dur="500" fill="hold"/>
                                        <p:tgtEl>
                                          <p:spTgt spid="209925"/>
                                        </p:tgtEl>
                                        <p:attrNameLst>
                                          <p:attrName>ppt_x</p:attrName>
                                        </p:attrNameLst>
                                      </p:cBhvr>
                                      <p:tavLst>
                                        <p:tav tm="0">
                                          <p:val>
                                            <p:strVal val="0-#ppt_w/2"/>
                                          </p:val>
                                        </p:tav>
                                        <p:tav tm="100000">
                                          <p:val>
                                            <p:strVal val="#ppt_x"/>
                                          </p:val>
                                        </p:tav>
                                      </p:tavLst>
                                    </p:anim>
                                    <p:anim calcmode="lin" valueType="num">
                                      <p:cBhvr additive="base">
                                        <p:cTn id="62" dur="500" fill="hold"/>
                                        <p:tgtEl>
                                          <p:spTgt spid="2099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2" grpId="0" animBg="1" autoUpdateAnimBg="0"/>
      <p:bldP spid="209923" grpId="0" animBg="1" autoUpdateAnimBg="0"/>
      <p:bldP spid="209924" grpId="0" animBg="1" autoUpdateAnimBg="0"/>
      <p:bldP spid="209925" grpId="0" animBg="1" autoUpdateAnimBg="0"/>
      <p:bldP spid="209927" grpId="0" animBg="1" autoUpdateAnimBg="0"/>
      <p:bldP spid="209928" grpId="0" animBg="1"/>
      <p:bldP spid="209930" grpId="0" animBg="1"/>
      <p:bldP spid="209931" grpId="0" animBg="1" autoUpdateAnimBg="0"/>
      <p:bldP spid="209932" grpId="0" animBg="1"/>
      <p:bldP spid="209933" grpId="0" animBg="1"/>
    </p:bld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2195513" y="73025"/>
            <a:ext cx="4003675" cy="476250"/>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STP</a:t>
            </a:r>
          </a:p>
        </p:txBody>
      </p:sp>
      <p:sp>
        <p:nvSpPr>
          <p:cNvPr id="338947" name="Rectangle 3"/>
          <p:cNvSpPr>
            <a:spLocks noChangeArrowheads="1"/>
          </p:cNvSpPr>
          <p:nvPr/>
        </p:nvSpPr>
        <p:spPr bwMode="auto">
          <a:xfrm>
            <a:off x="6553200" y="76200"/>
            <a:ext cx="2362200" cy="381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14 (1) UU KUP</a:t>
            </a:r>
          </a:p>
        </p:txBody>
      </p:sp>
      <p:sp>
        <p:nvSpPr>
          <p:cNvPr id="338948" name="AutoShape 4"/>
          <p:cNvSpPr>
            <a:spLocks noChangeArrowheads="1"/>
          </p:cNvSpPr>
          <p:nvPr/>
        </p:nvSpPr>
        <p:spPr bwMode="auto">
          <a:xfrm>
            <a:off x="3657600" y="5334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949" name="Rectangle 5"/>
          <p:cNvSpPr>
            <a:spLocks noChangeArrowheads="1"/>
          </p:cNvSpPr>
          <p:nvPr/>
        </p:nvSpPr>
        <p:spPr bwMode="auto">
          <a:xfrm>
            <a:off x="2916238" y="2876550"/>
            <a:ext cx="6121400" cy="1631950"/>
          </a:xfrm>
          <a:prstGeom prst="rect">
            <a:avLst/>
          </a:prstGeom>
          <a:solidFill>
            <a:srgbClr val="FFFFCC"/>
          </a:solidFill>
          <a:ln w="28575">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u="none">
                <a:latin typeface="Tahoma" panose="020B0604030504040204" pitchFamily="34" charset="0"/>
              </a:rPr>
              <a:t>Terhadap Pengusaha atau Pengusaha Kena Pajak tersebut masing-masing, selain wajib menyetor pajak yang terutang, dikenai sanksi administrasi berupa </a:t>
            </a:r>
            <a:r>
              <a:rPr lang="en-US" altLang="en-US" sz="1800" u="none">
                <a:solidFill>
                  <a:srgbClr val="990000"/>
                </a:solidFill>
                <a:latin typeface="Tahoma" panose="020B0604030504040204" pitchFamily="34" charset="0"/>
              </a:rPr>
              <a:t>denda sebesar 2% (dua persen) dari Dasar Pengenaan Pajak</a:t>
            </a:r>
            <a:r>
              <a:rPr lang="en-US" altLang="en-US" sz="1800" u="none">
                <a:latin typeface="Tahoma" panose="020B0604030504040204" pitchFamily="34" charset="0"/>
              </a:rPr>
              <a:t>.</a:t>
            </a:r>
          </a:p>
          <a:p>
            <a:pPr>
              <a:spcBef>
                <a:spcPct val="50000"/>
              </a:spcBef>
            </a:pPr>
            <a:r>
              <a:rPr lang="en-US" altLang="en-US" sz="1800" u="none">
                <a:latin typeface="Tahoma" panose="020B0604030504040204" pitchFamily="34" charset="0"/>
              </a:rPr>
              <a:t>(Pasal 14 ayat 5 UU KUP) </a:t>
            </a:r>
          </a:p>
        </p:txBody>
      </p:sp>
      <p:sp>
        <p:nvSpPr>
          <p:cNvPr id="338950" name="AutoShape 6"/>
          <p:cNvSpPr>
            <a:spLocks noChangeArrowheads="1"/>
          </p:cNvSpPr>
          <p:nvPr/>
        </p:nvSpPr>
        <p:spPr bwMode="auto">
          <a:xfrm>
            <a:off x="8604250" y="2492375"/>
            <a:ext cx="288925" cy="431800"/>
          </a:xfrm>
          <a:prstGeom prst="downArrow">
            <a:avLst>
              <a:gd name="adj1" fmla="val 50000"/>
              <a:gd name="adj2" fmla="val 3736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951" name="Rectangle 7"/>
          <p:cNvSpPr>
            <a:spLocks noChangeArrowheads="1"/>
          </p:cNvSpPr>
          <p:nvPr/>
        </p:nvSpPr>
        <p:spPr bwMode="auto">
          <a:xfrm>
            <a:off x="107950" y="765175"/>
            <a:ext cx="8964613" cy="2043113"/>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buFontTx/>
              <a:buAutoNum type="alphaLcPeriod" startAt="5"/>
            </a:pPr>
            <a:r>
              <a:rPr lang="sv-SE" altLang="en-US" sz="1800" u="none">
                <a:latin typeface="Tahoma" panose="020B0604030504040204" pitchFamily="34" charset="0"/>
              </a:rPr>
              <a:t>pengusaha yang telah dikukuhkan sebagai PKP yang tidak mengisi faktur pajak </a:t>
            </a:r>
            <a:r>
              <a:rPr lang="id-ID" altLang="en-US" sz="1800" u="none">
                <a:latin typeface="Tahoma" panose="020B0604030504040204" pitchFamily="34" charset="0"/>
              </a:rPr>
              <a:t>secara</a:t>
            </a:r>
            <a:r>
              <a:rPr lang="sv-SE" altLang="en-US" sz="1800" u="none">
                <a:latin typeface="Tahoma" panose="020B0604030504040204" pitchFamily="34" charset="0"/>
              </a:rPr>
              <a:t> lengkap sebagaimana dimaksud dalam Pasal 13 ayat (5) UU PPN 1984 dan perubahannya, </a:t>
            </a:r>
            <a:r>
              <a:rPr lang="sv-SE" altLang="en-US" sz="1800">
                <a:latin typeface="Tahoma" panose="020B0604030504040204" pitchFamily="34" charset="0"/>
              </a:rPr>
              <a:t>selain</a:t>
            </a:r>
            <a:r>
              <a:rPr lang="sv-SE" altLang="en-US" sz="1800" u="none">
                <a:latin typeface="Tahoma" panose="020B0604030504040204" pitchFamily="34" charset="0"/>
              </a:rPr>
              <a:t>:  </a:t>
            </a:r>
            <a:r>
              <a:rPr lang="sv-SE" altLang="en-US" sz="1800" u="none">
                <a:solidFill>
                  <a:srgbClr val="0033CC"/>
                </a:solidFill>
                <a:latin typeface="Tahoma" panose="020B0604030504040204" pitchFamily="34" charset="0"/>
              </a:rPr>
              <a:t>1. identitas pembeli sebagaimana dimaksud dalam Pasal 13 ayat (5) huruf b UU PPN 1984 dan perubahannya</a:t>
            </a:r>
            <a:r>
              <a:rPr lang="sv-SE" altLang="en-US" sz="1800" u="none">
                <a:latin typeface="Tahoma" panose="020B0604030504040204" pitchFamily="34" charset="0"/>
              </a:rPr>
              <a:t>; atau 2. </a:t>
            </a:r>
            <a:r>
              <a:rPr lang="sv-SE" altLang="en-US" sz="1800" u="none">
                <a:solidFill>
                  <a:srgbClr val="990000"/>
                </a:solidFill>
                <a:latin typeface="Tahoma" panose="020B0604030504040204" pitchFamily="34" charset="0"/>
              </a:rPr>
              <a:t>identitas pembeli serta nama dan tandatangan sebagaimana dimaksud dalam Pasal 13 ayat (5) </a:t>
            </a:r>
            <a:r>
              <a:rPr lang="id-ID" altLang="en-US" sz="1800" u="none">
                <a:solidFill>
                  <a:srgbClr val="990000"/>
                </a:solidFill>
                <a:latin typeface="Tahoma" panose="020B0604030504040204" pitchFamily="34" charset="0"/>
              </a:rPr>
              <a:t>huruf</a:t>
            </a:r>
            <a:r>
              <a:rPr lang="sv-SE" altLang="en-US" sz="1800" u="none">
                <a:solidFill>
                  <a:srgbClr val="990000"/>
                </a:solidFill>
                <a:latin typeface="Tahoma" panose="020B0604030504040204" pitchFamily="34" charset="0"/>
              </a:rPr>
              <a:t> b dan huruf g UU PPN 1984 dan perubahannya</a:t>
            </a:r>
            <a:r>
              <a:rPr lang="sv-SE" altLang="en-US" sz="1800" u="none">
                <a:latin typeface="Tahoma" panose="020B0604030504040204" pitchFamily="34" charset="0"/>
              </a:rPr>
              <a:t>, dalam hal penyerahan dilakukan oleh PKP pedagang eceran; </a:t>
            </a:r>
          </a:p>
        </p:txBody>
      </p:sp>
      <p:sp>
        <p:nvSpPr>
          <p:cNvPr id="338952" name="Line 8"/>
          <p:cNvSpPr>
            <a:spLocks noChangeShapeType="1"/>
          </p:cNvSpPr>
          <p:nvPr/>
        </p:nvSpPr>
        <p:spPr bwMode="auto">
          <a:xfrm flipH="1">
            <a:off x="1908175" y="2492375"/>
            <a:ext cx="2016125" cy="504825"/>
          </a:xfrm>
          <a:prstGeom prst="line">
            <a:avLst/>
          </a:prstGeom>
          <a:noFill/>
          <a:ln w="28575">
            <a:solidFill>
              <a:srgbClr val="99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953" name="Line 9"/>
          <p:cNvSpPr>
            <a:spLocks noChangeShapeType="1"/>
          </p:cNvSpPr>
          <p:nvPr/>
        </p:nvSpPr>
        <p:spPr bwMode="auto">
          <a:xfrm flipH="1">
            <a:off x="1835150" y="1916113"/>
            <a:ext cx="433388" cy="1081087"/>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954" name="Rectangle 10"/>
          <p:cNvSpPr>
            <a:spLocks noChangeArrowheads="1"/>
          </p:cNvSpPr>
          <p:nvPr/>
        </p:nvSpPr>
        <p:spPr bwMode="auto">
          <a:xfrm>
            <a:off x="179388" y="2921000"/>
            <a:ext cx="2520950" cy="2540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t>Merupakan Faktur Pajak Sederhana berdasarkan RUU Perubahan ketiga PPN (yang belum berlaku)</a:t>
            </a:r>
          </a:p>
        </p:txBody>
      </p:sp>
      <p:sp>
        <p:nvSpPr>
          <p:cNvPr id="338957" name="Rectangle 13"/>
          <p:cNvSpPr>
            <a:spLocks noChangeArrowheads="1"/>
          </p:cNvSpPr>
          <p:nvPr/>
        </p:nvSpPr>
        <p:spPr bwMode="auto">
          <a:xfrm>
            <a:off x="106363" y="117475"/>
            <a:ext cx="1441450" cy="4318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b="1" u="none">
                <a:latin typeface="Tahoma" panose="020B0604030504040204" pitchFamily="34" charset="0"/>
              </a:rPr>
              <a:t>Catatan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8946"/>
                                        </p:tgtEl>
                                        <p:attrNameLst>
                                          <p:attrName>style.visibility</p:attrName>
                                        </p:attrNameLst>
                                      </p:cBhvr>
                                      <p:to>
                                        <p:strVal val="visible"/>
                                      </p:to>
                                    </p:set>
                                    <p:anim calcmode="lin" valueType="num">
                                      <p:cBhvr additive="base">
                                        <p:cTn id="7" dur="500" fill="hold"/>
                                        <p:tgtEl>
                                          <p:spTgt spid="338946"/>
                                        </p:tgtEl>
                                        <p:attrNameLst>
                                          <p:attrName>ppt_x</p:attrName>
                                        </p:attrNameLst>
                                      </p:cBhvr>
                                      <p:tavLst>
                                        <p:tav tm="0">
                                          <p:val>
                                            <p:strVal val="0-#ppt_w/2"/>
                                          </p:val>
                                        </p:tav>
                                        <p:tav tm="100000">
                                          <p:val>
                                            <p:strVal val="#ppt_x"/>
                                          </p:val>
                                        </p:tav>
                                      </p:tavLst>
                                    </p:anim>
                                    <p:anim calcmode="lin" valueType="num">
                                      <p:cBhvr additive="base">
                                        <p:cTn id="8" dur="500" fill="hold"/>
                                        <p:tgtEl>
                                          <p:spTgt spid="33894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8947"/>
                                        </p:tgtEl>
                                        <p:attrNameLst>
                                          <p:attrName>style.visibility</p:attrName>
                                        </p:attrNameLst>
                                      </p:cBhvr>
                                      <p:to>
                                        <p:strVal val="visible"/>
                                      </p:to>
                                    </p:set>
                                    <p:anim calcmode="lin" valueType="num">
                                      <p:cBhvr additive="base">
                                        <p:cTn id="13" dur="500" fill="hold"/>
                                        <p:tgtEl>
                                          <p:spTgt spid="338947"/>
                                        </p:tgtEl>
                                        <p:attrNameLst>
                                          <p:attrName>ppt_x</p:attrName>
                                        </p:attrNameLst>
                                      </p:cBhvr>
                                      <p:tavLst>
                                        <p:tav tm="0">
                                          <p:val>
                                            <p:strVal val="0-#ppt_w/2"/>
                                          </p:val>
                                        </p:tav>
                                        <p:tav tm="100000">
                                          <p:val>
                                            <p:strVal val="#ppt_x"/>
                                          </p:val>
                                        </p:tav>
                                      </p:tavLst>
                                    </p:anim>
                                    <p:anim calcmode="lin" valueType="num">
                                      <p:cBhvr additive="base">
                                        <p:cTn id="14" dur="500" fill="hold"/>
                                        <p:tgtEl>
                                          <p:spTgt spid="33894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8948"/>
                                        </p:tgtEl>
                                        <p:attrNameLst>
                                          <p:attrName>style.visibility</p:attrName>
                                        </p:attrNameLst>
                                      </p:cBhvr>
                                      <p:to>
                                        <p:strVal val="visible"/>
                                      </p:to>
                                    </p:set>
                                    <p:anim calcmode="lin" valueType="num">
                                      <p:cBhvr additive="base">
                                        <p:cTn id="19" dur="500" fill="hold"/>
                                        <p:tgtEl>
                                          <p:spTgt spid="338948"/>
                                        </p:tgtEl>
                                        <p:attrNameLst>
                                          <p:attrName>ppt_x</p:attrName>
                                        </p:attrNameLst>
                                      </p:cBhvr>
                                      <p:tavLst>
                                        <p:tav tm="0">
                                          <p:val>
                                            <p:strVal val="0-#ppt_w/2"/>
                                          </p:val>
                                        </p:tav>
                                        <p:tav tm="100000">
                                          <p:val>
                                            <p:strVal val="#ppt_x"/>
                                          </p:val>
                                        </p:tav>
                                      </p:tavLst>
                                    </p:anim>
                                    <p:anim calcmode="lin" valueType="num">
                                      <p:cBhvr additive="base">
                                        <p:cTn id="20" dur="500" fill="hold"/>
                                        <p:tgtEl>
                                          <p:spTgt spid="33894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38950"/>
                                        </p:tgtEl>
                                        <p:attrNameLst>
                                          <p:attrName>style.visibility</p:attrName>
                                        </p:attrNameLst>
                                      </p:cBhvr>
                                      <p:to>
                                        <p:strVal val="visible"/>
                                      </p:to>
                                    </p:set>
                                    <p:anim calcmode="lin" valueType="num">
                                      <p:cBhvr additive="base">
                                        <p:cTn id="25" dur="500" fill="hold"/>
                                        <p:tgtEl>
                                          <p:spTgt spid="338950"/>
                                        </p:tgtEl>
                                        <p:attrNameLst>
                                          <p:attrName>ppt_x</p:attrName>
                                        </p:attrNameLst>
                                      </p:cBhvr>
                                      <p:tavLst>
                                        <p:tav tm="0">
                                          <p:val>
                                            <p:strVal val="0-#ppt_w/2"/>
                                          </p:val>
                                        </p:tav>
                                        <p:tav tm="100000">
                                          <p:val>
                                            <p:strVal val="#ppt_x"/>
                                          </p:val>
                                        </p:tav>
                                      </p:tavLst>
                                    </p:anim>
                                    <p:anim calcmode="lin" valueType="num">
                                      <p:cBhvr additive="base">
                                        <p:cTn id="26" dur="500" fill="hold"/>
                                        <p:tgtEl>
                                          <p:spTgt spid="33895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8949"/>
                                        </p:tgtEl>
                                        <p:attrNameLst>
                                          <p:attrName>style.visibility</p:attrName>
                                        </p:attrNameLst>
                                      </p:cBhvr>
                                      <p:to>
                                        <p:strVal val="visible"/>
                                      </p:to>
                                    </p:set>
                                    <p:anim calcmode="lin" valueType="num">
                                      <p:cBhvr additive="base">
                                        <p:cTn id="31" dur="500" fill="hold"/>
                                        <p:tgtEl>
                                          <p:spTgt spid="338949"/>
                                        </p:tgtEl>
                                        <p:attrNameLst>
                                          <p:attrName>ppt_x</p:attrName>
                                        </p:attrNameLst>
                                      </p:cBhvr>
                                      <p:tavLst>
                                        <p:tav tm="0">
                                          <p:val>
                                            <p:strVal val="0-#ppt_w/2"/>
                                          </p:val>
                                        </p:tav>
                                        <p:tav tm="100000">
                                          <p:val>
                                            <p:strVal val="#ppt_x"/>
                                          </p:val>
                                        </p:tav>
                                      </p:tavLst>
                                    </p:anim>
                                    <p:anim calcmode="lin" valueType="num">
                                      <p:cBhvr additive="base">
                                        <p:cTn id="32" dur="500" fill="hold"/>
                                        <p:tgtEl>
                                          <p:spTgt spid="338949"/>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8957"/>
                                        </p:tgtEl>
                                        <p:attrNameLst>
                                          <p:attrName>style.visibility</p:attrName>
                                        </p:attrNameLst>
                                      </p:cBhvr>
                                      <p:to>
                                        <p:strVal val="visible"/>
                                      </p:to>
                                    </p:set>
                                    <p:anim calcmode="lin" valueType="num">
                                      <p:cBhvr additive="base">
                                        <p:cTn id="37" dur="500" fill="hold"/>
                                        <p:tgtEl>
                                          <p:spTgt spid="338957"/>
                                        </p:tgtEl>
                                        <p:attrNameLst>
                                          <p:attrName>ppt_x</p:attrName>
                                        </p:attrNameLst>
                                      </p:cBhvr>
                                      <p:tavLst>
                                        <p:tav tm="0">
                                          <p:val>
                                            <p:strVal val="0-#ppt_w/2"/>
                                          </p:val>
                                        </p:tav>
                                        <p:tav tm="100000">
                                          <p:val>
                                            <p:strVal val="#ppt_x"/>
                                          </p:val>
                                        </p:tav>
                                      </p:tavLst>
                                    </p:anim>
                                    <p:anim calcmode="lin" valueType="num">
                                      <p:cBhvr additive="base">
                                        <p:cTn id="38" dur="500" fill="hold"/>
                                        <p:tgtEl>
                                          <p:spTgt spid="3389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6" grpId="0" animBg="1" autoUpdateAnimBg="0"/>
      <p:bldP spid="338947" grpId="0" animBg="1" autoUpdateAnimBg="0"/>
      <p:bldP spid="338948" grpId="0" animBg="1"/>
      <p:bldP spid="338949" grpId="0" animBg="1" autoUpdateAnimBg="0"/>
      <p:bldP spid="338950" grpId="0" animBg="1"/>
      <p:bldP spid="338957" grpId="0" animBg="1" autoUpdateAnimBg="0"/>
    </p:bldLst>
  </p:timing>
</p:sld>
</file>

<file path=ppt/slides/slide1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a:xfrm>
            <a:off x="1908175" y="76200"/>
            <a:ext cx="4273550" cy="473075"/>
          </a:xfrm>
          <a:solidFill>
            <a:srgbClr val="FFFFCC"/>
          </a:solidFill>
          <a:ln w="28575">
            <a:solidFill>
              <a:srgbClr val="FF33CC"/>
            </a:solidFill>
            <a:miter lim="800000"/>
            <a:headEnd/>
            <a:tailEnd/>
          </a:ln>
        </p:spPr>
        <p:txBody>
          <a:bodyPr/>
          <a:lstStyle/>
          <a:p>
            <a:r>
              <a:rPr lang="en-US" altLang="en-US" sz="3200" b="1">
                <a:solidFill>
                  <a:schemeClr val="tx1"/>
                </a:solidFill>
                <a:latin typeface="Lucida Console" panose="020B0609040504020204" pitchFamily="49" charset="0"/>
              </a:rPr>
              <a:t>PENERBITAN STP</a:t>
            </a:r>
          </a:p>
        </p:txBody>
      </p:sp>
      <p:sp>
        <p:nvSpPr>
          <p:cNvPr id="339971" name="Rectangle 3"/>
          <p:cNvSpPr>
            <a:spLocks noChangeArrowheads="1"/>
          </p:cNvSpPr>
          <p:nvPr/>
        </p:nvSpPr>
        <p:spPr bwMode="auto">
          <a:xfrm>
            <a:off x="6553200" y="76200"/>
            <a:ext cx="2362200" cy="3810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14 UU KUP</a:t>
            </a:r>
          </a:p>
        </p:txBody>
      </p:sp>
      <p:sp>
        <p:nvSpPr>
          <p:cNvPr id="339972" name="AutoShape 4"/>
          <p:cNvSpPr>
            <a:spLocks noChangeArrowheads="1"/>
          </p:cNvSpPr>
          <p:nvPr/>
        </p:nvSpPr>
        <p:spPr bwMode="auto">
          <a:xfrm>
            <a:off x="3657600" y="5334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9973" name="Rectangle 5"/>
          <p:cNvSpPr>
            <a:spLocks noChangeArrowheads="1"/>
          </p:cNvSpPr>
          <p:nvPr/>
        </p:nvSpPr>
        <p:spPr bwMode="auto">
          <a:xfrm>
            <a:off x="1476375" y="2636838"/>
            <a:ext cx="7343775" cy="2730500"/>
          </a:xfrm>
          <a:prstGeom prst="rect">
            <a:avLst/>
          </a:prstGeom>
          <a:solidFill>
            <a:srgbClr val="FFFFCC"/>
          </a:solidFill>
          <a:ln w="28575">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fr-FR" altLang="en-US" sz="1800" b="1" u="none"/>
              <a:t>Terhadap Pengusaha Kena Pajak sebagaimana dimaksud pada ayat (1) huruf g dikenai sanksi administrasi berupa bunga sebesar 2% (dua persen) per bulan dari jumlah pajak yang ditagih kembali, dihitung dari tanggal penerbitan Surat Keputusan Pengembalian Kelebihan Pembayaran Pajak sampai dengan tanggal penerbitan Surat Tagihan Pajak, dan bagian dari bulan dihitung penuh 1 (satu) bulan.</a:t>
            </a:r>
            <a:r>
              <a:rPr lang="en-US" altLang="en-US" sz="1800" b="1" u="none"/>
              <a:t> </a:t>
            </a:r>
          </a:p>
          <a:p>
            <a:pPr>
              <a:spcBef>
                <a:spcPct val="50000"/>
              </a:spcBef>
            </a:pPr>
            <a:r>
              <a:rPr lang="en-US" altLang="en-US" sz="1800" b="1" u="none"/>
              <a:t>(Pasal 14 ayat 5 UU KUP) </a:t>
            </a:r>
          </a:p>
        </p:txBody>
      </p:sp>
      <p:sp>
        <p:nvSpPr>
          <p:cNvPr id="339974" name="AutoShape 6"/>
          <p:cNvSpPr>
            <a:spLocks noChangeArrowheads="1"/>
          </p:cNvSpPr>
          <p:nvPr/>
        </p:nvSpPr>
        <p:spPr bwMode="auto">
          <a:xfrm>
            <a:off x="7710488" y="2420938"/>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9976" name="Rectangle 8"/>
          <p:cNvSpPr>
            <a:spLocks noChangeArrowheads="1"/>
          </p:cNvSpPr>
          <p:nvPr/>
        </p:nvSpPr>
        <p:spPr bwMode="auto">
          <a:xfrm>
            <a:off x="250825" y="765175"/>
            <a:ext cx="8569325" cy="1744663"/>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lvl="1">
              <a:lnSpc>
                <a:spcPct val="90000"/>
              </a:lnSpc>
            </a:pPr>
            <a:r>
              <a:rPr lang="en-US" altLang="en-US" b="1" u="none"/>
              <a:t>Pasal 14 ayat 1 huruf g:</a:t>
            </a:r>
          </a:p>
          <a:p>
            <a:pPr lvl="1">
              <a:lnSpc>
                <a:spcPct val="90000"/>
              </a:lnSpc>
            </a:pPr>
            <a:r>
              <a:rPr lang="en-US" altLang="en-US" b="1" u="none"/>
              <a:t>PKP</a:t>
            </a:r>
            <a:r>
              <a:rPr lang="sv-SE" altLang="en-US" b="1" u="none"/>
              <a:t> yang gagal berproduksi dan telah diberikan pengembalian Pajak Masukan sebagaimana dimaksud dalam Pasal 9 ayat (6a) UU PPN 1984 dan perubahannya.</a:t>
            </a:r>
            <a:endParaRPr lang="en-US" altLang="en-US" b="1" u="none"/>
          </a:p>
        </p:txBody>
      </p:sp>
      <p:sp>
        <p:nvSpPr>
          <p:cNvPr id="339977" name="AutoShape 9"/>
          <p:cNvSpPr>
            <a:spLocks noChangeArrowheads="1"/>
          </p:cNvSpPr>
          <p:nvPr/>
        </p:nvSpPr>
        <p:spPr bwMode="auto">
          <a:xfrm>
            <a:off x="395288" y="2349500"/>
            <a:ext cx="215900" cy="3527425"/>
          </a:xfrm>
          <a:prstGeom prst="downArrow">
            <a:avLst>
              <a:gd name="adj1" fmla="val 50000"/>
              <a:gd name="adj2" fmla="val 40845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9978" name="Rectangle 10"/>
          <p:cNvSpPr>
            <a:spLocks noChangeArrowheads="1"/>
          </p:cNvSpPr>
          <p:nvPr/>
        </p:nvSpPr>
        <p:spPr bwMode="auto">
          <a:xfrm>
            <a:off x="250825" y="5734050"/>
            <a:ext cx="7343775" cy="730250"/>
          </a:xfrm>
          <a:prstGeom prst="rect">
            <a:avLst/>
          </a:prstGeom>
          <a:solidFill>
            <a:schemeClr val="bg1"/>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b="1" u="none"/>
              <a:t>Merupakan RUU PPN Perubahan ketiga yang belum diberlakukan!!!</a:t>
            </a:r>
          </a:p>
        </p:txBody>
      </p:sp>
      <p:sp>
        <p:nvSpPr>
          <p:cNvPr id="339979" name="Rectangle 11"/>
          <p:cNvSpPr>
            <a:spLocks noChangeArrowheads="1"/>
          </p:cNvSpPr>
          <p:nvPr/>
        </p:nvSpPr>
        <p:spPr bwMode="auto">
          <a:xfrm>
            <a:off x="106363" y="117475"/>
            <a:ext cx="1441450" cy="4318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b="1" u="none">
                <a:latin typeface="Tahoma" panose="020B0604030504040204" pitchFamily="34" charset="0"/>
              </a:rPr>
              <a:t>Catatan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9970"/>
                                        </p:tgtEl>
                                        <p:attrNameLst>
                                          <p:attrName>style.visibility</p:attrName>
                                        </p:attrNameLst>
                                      </p:cBhvr>
                                      <p:to>
                                        <p:strVal val="visible"/>
                                      </p:to>
                                    </p:set>
                                    <p:anim calcmode="lin" valueType="num">
                                      <p:cBhvr additive="base">
                                        <p:cTn id="7" dur="500" fill="hold"/>
                                        <p:tgtEl>
                                          <p:spTgt spid="339970"/>
                                        </p:tgtEl>
                                        <p:attrNameLst>
                                          <p:attrName>ppt_x</p:attrName>
                                        </p:attrNameLst>
                                      </p:cBhvr>
                                      <p:tavLst>
                                        <p:tav tm="0">
                                          <p:val>
                                            <p:strVal val="0-#ppt_w/2"/>
                                          </p:val>
                                        </p:tav>
                                        <p:tav tm="100000">
                                          <p:val>
                                            <p:strVal val="#ppt_x"/>
                                          </p:val>
                                        </p:tav>
                                      </p:tavLst>
                                    </p:anim>
                                    <p:anim calcmode="lin" valueType="num">
                                      <p:cBhvr additive="base">
                                        <p:cTn id="8" dur="500" fill="hold"/>
                                        <p:tgtEl>
                                          <p:spTgt spid="33997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9971"/>
                                        </p:tgtEl>
                                        <p:attrNameLst>
                                          <p:attrName>style.visibility</p:attrName>
                                        </p:attrNameLst>
                                      </p:cBhvr>
                                      <p:to>
                                        <p:strVal val="visible"/>
                                      </p:to>
                                    </p:set>
                                    <p:anim calcmode="lin" valueType="num">
                                      <p:cBhvr additive="base">
                                        <p:cTn id="13" dur="500" fill="hold"/>
                                        <p:tgtEl>
                                          <p:spTgt spid="339971"/>
                                        </p:tgtEl>
                                        <p:attrNameLst>
                                          <p:attrName>ppt_x</p:attrName>
                                        </p:attrNameLst>
                                      </p:cBhvr>
                                      <p:tavLst>
                                        <p:tav tm="0">
                                          <p:val>
                                            <p:strVal val="0-#ppt_w/2"/>
                                          </p:val>
                                        </p:tav>
                                        <p:tav tm="100000">
                                          <p:val>
                                            <p:strVal val="#ppt_x"/>
                                          </p:val>
                                        </p:tav>
                                      </p:tavLst>
                                    </p:anim>
                                    <p:anim calcmode="lin" valueType="num">
                                      <p:cBhvr additive="base">
                                        <p:cTn id="14" dur="500" fill="hold"/>
                                        <p:tgtEl>
                                          <p:spTgt spid="33997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9972"/>
                                        </p:tgtEl>
                                        <p:attrNameLst>
                                          <p:attrName>style.visibility</p:attrName>
                                        </p:attrNameLst>
                                      </p:cBhvr>
                                      <p:to>
                                        <p:strVal val="visible"/>
                                      </p:to>
                                    </p:set>
                                    <p:anim calcmode="lin" valueType="num">
                                      <p:cBhvr additive="base">
                                        <p:cTn id="19" dur="500" fill="hold"/>
                                        <p:tgtEl>
                                          <p:spTgt spid="339972"/>
                                        </p:tgtEl>
                                        <p:attrNameLst>
                                          <p:attrName>ppt_x</p:attrName>
                                        </p:attrNameLst>
                                      </p:cBhvr>
                                      <p:tavLst>
                                        <p:tav tm="0">
                                          <p:val>
                                            <p:strVal val="0-#ppt_w/2"/>
                                          </p:val>
                                        </p:tav>
                                        <p:tav tm="100000">
                                          <p:val>
                                            <p:strVal val="#ppt_x"/>
                                          </p:val>
                                        </p:tav>
                                      </p:tavLst>
                                    </p:anim>
                                    <p:anim calcmode="lin" valueType="num">
                                      <p:cBhvr additive="base">
                                        <p:cTn id="20" dur="500" fill="hold"/>
                                        <p:tgtEl>
                                          <p:spTgt spid="33997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39974"/>
                                        </p:tgtEl>
                                        <p:attrNameLst>
                                          <p:attrName>style.visibility</p:attrName>
                                        </p:attrNameLst>
                                      </p:cBhvr>
                                      <p:to>
                                        <p:strVal val="visible"/>
                                      </p:to>
                                    </p:set>
                                    <p:anim calcmode="lin" valueType="num">
                                      <p:cBhvr additive="base">
                                        <p:cTn id="25" dur="500" fill="hold"/>
                                        <p:tgtEl>
                                          <p:spTgt spid="339974"/>
                                        </p:tgtEl>
                                        <p:attrNameLst>
                                          <p:attrName>ppt_x</p:attrName>
                                        </p:attrNameLst>
                                      </p:cBhvr>
                                      <p:tavLst>
                                        <p:tav tm="0">
                                          <p:val>
                                            <p:strVal val="0-#ppt_w/2"/>
                                          </p:val>
                                        </p:tav>
                                        <p:tav tm="100000">
                                          <p:val>
                                            <p:strVal val="#ppt_x"/>
                                          </p:val>
                                        </p:tav>
                                      </p:tavLst>
                                    </p:anim>
                                    <p:anim calcmode="lin" valueType="num">
                                      <p:cBhvr additive="base">
                                        <p:cTn id="26" dur="500" fill="hold"/>
                                        <p:tgtEl>
                                          <p:spTgt spid="33997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9973"/>
                                        </p:tgtEl>
                                        <p:attrNameLst>
                                          <p:attrName>style.visibility</p:attrName>
                                        </p:attrNameLst>
                                      </p:cBhvr>
                                      <p:to>
                                        <p:strVal val="visible"/>
                                      </p:to>
                                    </p:set>
                                    <p:anim calcmode="lin" valueType="num">
                                      <p:cBhvr additive="base">
                                        <p:cTn id="31" dur="500" fill="hold"/>
                                        <p:tgtEl>
                                          <p:spTgt spid="339973"/>
                                        </p:tgtEl>
                                        <p:attrNameLst>
                                          <p:attrName>ppt_x</p:attrName>
                                        </p:attrNameLst>
                                      </p:cBhvr>
                                      <p:tavLst>
                                        <p:tav tm="0">
                                          <p:val>
                                            <p:strVal val="0-#ppt_w/2"/>
                                          </p:val>
                                        </p:tav>
                                        <p:tav tm="100000">
                                          <p:val>
                                            <p:strVal val="#ppt_x"/>
                                          </p:val>
                                        </p:tav>
                                      </p:tavLst>
                                    </p:anim>
                                    <p:anim calcmode="lin" valueType="num">
                                      <p:cBhvr additive="base">
                                        <p:cTn id="32" dur="500" fill="hold"/>
                                        <p:tgtEl>
                                          <p:spTgt spid="33997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9978"/>
                                        </p:tgtEl>
                                        <p:attrNameLst>
                                          <p:attrName>style.visibility</p:attrName>
                                        </p:attrNameLst>
                                      </p:cBhvr>
                                      <p:to>
                                        <p:strVal val="visible"/>
                                      </p:to>
                                    </p:set>
                                    <p:anim calcmode="lin" valueType="num">
                                      <p:cBhvr additive="base">
                                        <p:cTn id="37" dur="500" fill="hold"/>
                                        <p:tgtEl>
                                          <p:spTgt spid="339978"/>
                                        </p:tgtEl>
                                        <p:attrNameLst>
                                          <p:attrName>ppt_x</p:attrName>
                                        </p:attrNameLst>
                                      </p:cBhvr>
                                      <p:tavLst>
                                        <p:tav tm="0">
                                          <p:val>
                                            <p:strVal val="0-#ppt_w/2"/>
                                          </p:val>
                                        </p:tav>
                                        <p:tav tm="100000">
                                          <p:val>
                                            <p:strVal val="#ppt_x"/>
                                          </p:val>
                                        </p:tav>
                                      </p:tavLst>
                                    </p:anim>
                                    <p:anim calcmode="lin" valueType="num">
                                      <p:cBhvr additive="base">
                                        <p:cTn id="38" dur="500" fill="hold"/>
                                        <p:tgtEl>
                                          <p:spTgt spid="339978"/>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39979"/>
                                        </p:tgtEl>
                                        <p:attrNameLst>
                                          <p:attrName>style.visibility</p:attrName>
                                        </p:attrNameLst>
                                      </p:cBhvr>
                                      <p:to>
                                        <p:strVal val="visible"/>
                                      </p:to>
                                    </p:set>
                                    <p:anim calcmode="lin" valueType="num">
                                      <p:cBhvr additive="base">
                                        <p:cTn id="43" dur="500" fill="hold"/>
                                        <p:tgtEl>
                                          <p:spTgt spid="339979"/>
                                        </p:tgtEl>
                                        <p:attrNameLst>
                                          <p:attrName>ppt_x</p:attrName>
                                        </p:attrNameLst>
                                      </p:cBhvr>
                                      <p:tavLst>
                                        <p:tav tm="0">
                                          <p:val>
                                            <p:strVal val="0-#ppt_w/2"/>
                                          </p:val>
                                        </p:tav>
                                        <p:tav tm="100000">
                                          <p:val>
                                            <p:strVal val="#ppt_x"/>
                                          </p:val>
                                        </p:tav>
                                      </p:tavLst>
                                    </p:anim>
                                    <p:anim calcmode="lin" valueType="num">
                                      <p:cBhvr additive="base">
                                        <p:cTn id="44" dur="500" fill="hold"/>
                                        <p:tgtEl>
                                          <p:spTgt spid="3399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970" grpId="0" animBg="1" autoUpdateAnimBg="0"/>
      <p:bldP spid="339971" grpId="0" animBg="1" autoUpdateAnimBg="0"/>
      <p:bldP spid="339972" grpId="0" animBg="1"/>
      <p:bldP spid="339973" grpId="0" animBg="1" autoUpdateAnimBg="0"/>
      <p:bldP spid="339974" grpId="0" animBg="1"/>
      <p:bldP spid="339978" grpId="0" animBg="1" autoUpdateAnimBg="0"/>
      <p:bldP spid="339979" grpId="0" animBg="1" autoUpdateAnimBg="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a:xfrm>
            <a:off x="250825" y="754063"/>
            <a:ext cx="8642350" cy="3827462"/>
          </a:xfrm>
          <a:ln>
            <a:solidFill>
              <a:srgbClr val="990000"/>
            </a:solidFill>
            <a:miter lim="800000"/>
            <a:headEnd/>
            <a:tailEnd/>
          </a:ln>
        </p:spPr>
        <p:txBody>
          <a:bodyPr/>
          <a:lstStyle/>
          <a:p>
            <a:r>
              <a:rPr lang="en-US" altLang="en-US" sz="4800" b="1">
                <a:latin typeface="Lucida Console" panose="020B0609040504020204" pitchFamily="49" charset="0"/>
              </a:rPr>
              <a:t>VII</a:t>
            </a:r>
            <a:br>
              <a:rPr lang="en-US" altLang="en-US" sz="4800" b="1">
                <a:latin typeface="Lucida Console" panose="020B0609040504020204" pitchFamily="49" charset="0"/>
              </a:rPr>
            </a:br>
            <a:r>
              <a:rPr lang="en-US" altLang="en-US" sz="4800" b="1">
                <a:latin typeface="Lucida Console" panose="020B0609040504020204" pitchFamily="49" charset="0"/>
              </a:rPr>
              <a:t>Permohonan pengembalian kelebihan pembayaran pajak</a:t>
            </a:r>
            <a:br>
              <a:rPr lang="en-US" altLang="en-US" sz="4800" b="1">
                <a:latin typeface="Lucida Console" panose="020B0609040504020204" pitchFamily="49" charset="0"/>
              </a:rPr>
            </a:br>
            <a:r>
              <a:rPr lang="en-US" altLang="en-US" sz="4800" b="1">
                <a:latin typeface="Lucida Console" panose="020B0609040504020204" pitchFamily="49" charset="0"/>
              </a:rPr>
              <a:t>(RESTITUSI)</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1763713" y="44450"/>
            <a:ext cx="5757862" cy="360363"/>
          </a:xfrm>
          <a:solidFill>
            <a:srgbClr val="FFFFCC"/>
          </a:solidFill>
          <a:ln w="28575">
            <a:solidFill>
              <a:srgbClr val="990000"/>
            </a:solidFill>
            <a:miter lim="800000"/>
            <a:headEnd/>
            <a:tailEnd/>
          </a:ln>
        </p:spPr>
        <p:txBody>
          <a:bodyPr/>
          <a:lstStyle/>
          <a:p>
            <a:r>
              <a:rPr lang="en-US" altLang="en-US" sz="2800" b="1">
                <a:latin typeface="Courier New" panose="02070309020205020404" pitchFamily="49" charset="0"/>
              </a:rPr>
              <a:t>KELEBIHAN PEMBAYARAN PAJAK</a:t>
            </a:r>
          </a:p>
        </p:txBody>
      </p:sp>
      <p:sp>
        <p:nvSpPr>
          <p:cNvPr id="341005" name="Rectangle 13"/>
          <p:cNvSpPr>
            <a:spLocks noChangeArrowheads="1"/>
          </p:cNvSpPr>
          <p:nvPr/>
        </p:nvSpPr>
        <p:spPr bwMode="auto">
          <a:xfrm>
            <a:off x="250825" y="657225"/>
            <a:ext cx="4103688" cy="395288"/>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b="1" u="none">
                <a:latin typeface="Tahoma" panose="020B0604030504040204" pitchFamily="34" charset="0"/>
              </a:rPr>
              <a:t>DALAM SURAT PEMBERITAHUAN</a:t>
            </a:r>
          </a:p>
        </p:txBody>
      </p:sp>
      <p:sp>
        <p:nvSpPr>
          <p:cNvPr id="341009" name="Rectangle 17"/>
          <p:cNvSpPr>
            <a:spLocks noChangeArrowheads="1"/>
          </p:cNvSpPr>
          <p:nvPr/>
        </p:nvSpPr>
        <p:spPr bwMode="auto">
          <a:xfrm>
            <a:off x="107950" y="1196975"/>
            <a:ext cx="4464050" cy="376238"/>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1800" u="none">
                <a:latin typeface="Tahoma" panose="020B0604030504040204" pitchFamily="34" charset="0"/>
              </a:rPr>
              <a:t>PAJAK YANG TERUTANG &lt; KREDIT PAJAK</a:t>
            </a:r>
          </a:p>
        </p:txBody>
      </p:sp>
      <p:sp>
        <p:nvSpPr>
          <p:cNvPr id="341018" name="AutoShape 26"/>
          <p:cNvSpPr>
            <a:spLocks noChangeArrowheads="1"/>
          </p:cNvSpPr>
          <p:nvPr/>
        </p:nvSpPr>
        <p:spPr bwMode="auto">
          <a:xfrm rot="4932252">
            <a:off x="3564731" y="-26193"/>
            <a:ext cx="360363" cy="1079500"/>
          </a:xfrm>
          <a:prstGeom prst="downArrow">
            <a:avLst>
              <a:gd name="adj1" fmla="val 50000"/>
              <a:gd name="adj2" fmla="val 74890"/>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019" name="AutoShape 27"/>
          <p:cNvSpPr>
            <a:spLocks noChangeArrowheads="1"/>
          </p:cNvSpPr>
          <p:nvPr/>
        </p:nvSpPr>
        <p:spPr bwMode="auto">
          <a:xfrm>
            <a:off x="1979613" y="981075"/>
            <a:ext cx="360362" cy="2873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020" name="Rectangle 28"/>
          <p:cNvSpPr>
            <a:spLocks noChangeArrowheads="1"/>
          </p:cNvSpPr>
          <p:nvPr/>
        </p:nvSpPr>
        <p:spPr bwMode="auto">
          <a:xfrm>
            <a:off x="107950" y="1700213"/>
            <a:ext cx="4751388" cy="2540000"/>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id-ID" altLang="en-US" sz="2000" b="1" u="none">
                <a:latin typeface="Arial Narrow" panose="020B0606020202030204" pitchFamily="34" charset="0"/>
              </a:rPr>
              <a:t>Kredit Pajak untuk </a:t>
            </a:r>
            <a:r>
              <a:rPr lang="en-US" altLang="en-US" sz="2000" b="1" u="none">
                <a:latin typeface="Arial Narrow" panose="020B0606020202030204" pitchFamily="34" charset="0"/>
              </a:rPr>
              <a:t>PPh</a:t>
            </a:r>
            <a:r>
              <a:rPr lang="id-ID" altLang="en-US" sz="2000" b="1" u="none">
                <a:latin typeface="Arial Narrow" panose="020B0606020202030204" pitchFamily="34" charset="0"/>
              </a:rPr>
              <a:t> adalah pajak yang dibayar sendiri oleh W</a:t>
            </a:r>
            <a:r>
              <a:rPr lang="en-US" altLang="en-US" sz="2000" b="1" u="none">
                <a:latin typeface="Arial Narrow" panose="020B0606020202030204" pitchFamily="34" charset="0"/>
              </a:rPr>
              <a:t>P</a:t>
            </a:r>
            <a:r>
              <a:rPr lang="id-ID" altLang="en-US" sz="2000" b="1" u="none">
                <a:latin typeface="Arial Narrow" panose="020B0606020202030204" pitchFamily="34" charset="0"/>
              </a:rPr>
              <a:t> </a:t>
            </a:r>
            <a:r>
              <a:rPr lang="en-US" altLang="en-US" sz="2000" b="1" u="none">
                <a:latin typeface="Arial Narrow" panose="020B0606020202030204" pitchFamily="34" charset="0"/>
              </a:rPr>
              <a:t>(+) </a:t>
            </a:r>
            <a:r>
              <a:rPr lang="id-ID" altLang="en-US" sz="2000" b="1" u="none">
                <a:latin typeface="Arial Narrow" panose="020B0606020202030204" pitchFamily="34" charset="0"/>
              </a:rPr>
              <a:t>pokok pajak yang terutang dalam S</a:t>
            </a:r>
            <a:r>
              <a:rPr lang="en-US" altLang="en-US" sz="2000" b="1" u="none">
                <a:latin typeface="Arial Narrow" panose="020B0606020202030204" pitchFamily="34" charset="0"/>
              </a:rPr>
              <a:t>TP</a:t>
            </a:r>
            <a:r>
              <a:rPr lang="id-ID" altLang="en-US" sz="2000" b="1" u="none">
                <a:latin typeface="Arial Narrow" panose="020B0606020202030204" pitchFamily="34" charset="0"/>
              </a:rPr>
              <a:t> karena P</a:t>
            </a:r>
            <a:r>
              <a:rPr lang="en-US" altLang="en-US" sz="2000" b="1" u="none">
                <a:latin typeface="Arial Narrow" panose="020B0606020202030204" pitchFamily="34" charset="0"/>
              </a:rPr>
              <a:t>Ph</a:t>
            </a:r>
            <a:r>
              <a:rPr lang="id-ID" altLang="en-US" sz="2000" b="1" u="none">
                <a:latin typeface="Arial Narrow" panose="020B0606020202030204" pitchFamily="34" charset="0"/>
              </a:rPr>
              <a:t> dalam tahun berjalan tidak atau kurang dibayar </a:t>
            </a:r>
            <a:r>
              <a:rPr lang="en-US" altLang="en-US" sz="2000" b="1" u="none">
                <a:latin typeface="Arial Narrow" panose="020B0606020202030204" pitchFamily="34" charset="0"/>
              </a:rPr>
              <a:t>(+) </a:t>
            </a:r>
            <a:r>
              <a:rPr lang="id-ID" altLang="en-US" sz="2000" b="1" u="none">
                <a:latin typeface="Arial Narrow" panose="020B0606020202030204" pitchFamily="34" charset="0"/>
              </a:rPr>
              <a:t>pajak yang dipotong atau dipungut</a:t>
            </a:r>
            <a:r>
              <a:rPr lang="en-US" altLang="en-US" sz="2000" b="1" u="none">
                <a:latin typeface="Arial Narrow" panose="020B0606020202030204" pitchFamily="34" charset="0"/>
              </a:rPr>
              <a:t> (+)</a:t>
            </a:r>
            <a:r>
              <a:rPr lang="id-ID" altLang="en-US" sz="2000" b="1" u="none">
                <a:latin typeface="Arial Narrow" panose="020B0606020202030204" pitchFamily="34" charset="0"/>
              </a:rPr>
              <a:t> ditambah dengan pajak atas penghasilan yang dibayar atau terutang di luar negeri</a:t>
            </a:r>
            <a:r>
              <a:rPr lang="en-US" altLang="en-US" sz="2000" b="1" u="none">
                <a:latin typeface="Arial Narrow" panose="020B0606020202030204" pitchFamily="34" charset="0"/>
              </a:rPr>
              <a:t> (-) </a:t>
            </a:r>
            <a:r>
              <a:rPr lang="id-ID" altLang="en-US" sz="2000" b="1" u="none">
                <a:latin typeface="Arial Narrow" panose="020B0606020202030204" pitchFamily="34" charset="0"/>
              </a:rPr>
              <a:t>pengembalian pendahuluan kelebihan pajak.</a:t>
            </a:r>
            <a:r>
              <a:rPr lang="en-US" altLang="en-US" sz="2000" b="1">
                <a:latin typeface="Arial Narrow" panose="020B0606020202030204" pitchFamily="34" charset="0"/>
              </a:rPr>
              <a:t> </a:t>
            </a:r>
          </a:p>
        </p:txBody>
      </p:sp>
      <p:sp>
        <p:nvSpPr>
          <p:cNvPr id="341021" name="AutoShape 29"/>
          <p:cNvSpPr>
            <a:spLocks noChangeArrowheads="1"/>
          </p:cNvSpPr>
          <p:nvPr/>
        </p:nvSpPr>
        <p:spPr bwMode="auto">
          <a:xfrm>
            <a:off x="3635375" y="1557338"/>
            <a:ext cx="360363" cy="287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022" name="Rectangle 30"/>
          <p:cNvSpPr>
            <a:spLocks noChangeArrowheads="1"/>
          </p:cNvSpPr>
          <p:nvPr/>
        </p:nvSpPr>
        <p:spPr bwMode="auto">
          <a:xfrm>
            <a:off x="107950" y="4292600"/>
            <a:ext cx="4751388" cy="1625600"/>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id-ID" altLang="en-US" sz="2000" b="1" u="none">
                <a:latin typeface="Arial Narrow" panose="020B0606020202030204" pitchFamily="34" charset="0"/>
              </a:rPr>
              <a:t>Kredit Pajak untuk P</a:t>
            </a:r>
            <a:r>
              <a:rPr lang="en-US" altLang="en-US" sz="2000" b="1" u="none">
                <a:latin typeface="Arial Narrow" panose="020B0606020202030204" pitchFamily="34" charset="0"/>
              </a:rPr>
              <a:t>PN</a:t>
            </a:r>
            <a:r>
              <a:rPr lang="id-ID" altLang="en-US" sz="2000" b="1" u="none">
                <a:latin typeface="Arial Narrow" panose="020B0606020202030204" pitchFamily="34" charset="0"/>
              </a:rPr>
              <a:t> adalah Pajak Masukan yang dapat dikreditkan setelah dikurangi dengan pengembalian pendahuluan kelebihan pajak atau setelah dikurangi dengan pajak yang telah dikompensasikan.</a:t>
            </a:r>
            <a:r>
              <a:rPr lang="en-US" altLang="en-US" sz="2000" b="1" u="none">
                <a:latin typeface="Arial Narrow" panose="020B0606020202030204" pitchFamily="34" charset="0"/>
              </a:rPr>
              <a:t> </a:t>
            </a:r>
          </a:p>
        </p:txBody>
      </p:sp>
      <p:sp>
        <p:nvSpPr>
          <p:cNvPr id="341023" name="AutoShape 31"/>
          <p:cNvSpPr>
            <a:spLocks noChangeArrowheads="1"/>
          </p:cNvSpPr>
          <p:nvPr/>
        </p:nvSpPr>
        <p:spPr bwMode="auto">
          <a:xfrm>
            <a:off x="34925" y="4149725"/>
            <a:ext cx="215900" cy="360363"/>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024" name="AutoShape 32"/>
          <p:cNvSpPr>
            <a:spLocks noChangeArrowheads="1"/>
          </p:cNvSpPr>
          <p:nvPr/>
        </p:nvSpPr>
        <p:spPr bwMode="auto">
          <a:xfrm rot="-4885659">
            <a:off x="4931568" y="-26193"/>
            <a:ext cx="360363" cy="1079500"/>
          </a:xfrm>
          <a:prstGeom prst="downArrow">
            <a:avLst>
              <a:gd name="adj1" fmla="val 50000"/>
              <a:gd name="adj2" fmla="val 74890"/>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025" name="Rectangle 33"/>
          <p:cNvSpPr>
            <a:spLocks noChangeArrowheads="1"/>
          </p:cNvSpPr>
          <p:nvPr/>
        </p:nvSpPr>
        <p:spPr bwMode="auto">
          <a:xfrm>
            <a:off x="5292725" y="657225"/>
            <a:ext cx="3600450" cy="863600"/>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1800" b="1" u="none">
                <a:latin typeface="Tahoma" panose="020B0604030504040204" pitchFamily="34" charset="0"/>
              </a:rPr>
              <a:t>TERDAPAT PEMBAYARAN PAJAK YANG SEHARUSNYA TIDAK TERUTANG</a:t>
            </a:r>
            <a:endParaRPr lang="en-US" altLang="en-US"/>
          </a:p>
        </p:txBody>
      </p:sp>
      <p:sp>
        <p:nvSpPr>
          <p:cNvPr id="341026" name="AutoShape 34"/>
          <p:cNvSpPr>
            <a:spLocks noChangeArrowheads="1"/>
          </p:cNvSpPr>
          <p:nvPr/>
        </p:nvSpPr>
        <p:spPr bwMode="auto">
          <a:xfrm>
            <a:off x="8532813" y="1412875"/>
            <a:ext cx="360362" cy="2873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027" name="Rectangle 35"/>
          <p:cNvSpPr>
            <a:spLocks noChangeArrowheads="1"/>
          </p:cNvSpPr>
          <p:nvPr/>
        </p:nvSpPr>
        <p:spPr bwMode="auto">
          <a:xfrm>
            <a:off x="5076825" y="1628775"/>
            <a:ext cx="3959225" cy="3454400"/>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b="1" u="none">
                <a:latin typeface="Arial Narrow" panose="020B0606020202030204" pitchFamily="34" charset="0"/>
              </a:rPr>
              <a:t>Pajak yang telah dibayar oleh WP yang bukan merupakan objek pajak yang terutang atau kesalahan pemotongan atau pemungutan yang mengakibatkan pajak yang dipotong atau dipungut lebih besar daripada pajak yang seharusnya dipotong atau dipungut berdasarkan ketentuan peraturan perundang-undangan perpajakan atau bukan merupakan objek pajak. </a:t>
            </a:r>
            <a:r>
              <a:rPr lang="en-US" altLang="en-US" sz="1800" b="1" u="none">
                <a:latin typeface="Arial Narrow" panose="020B0606020202030204" pitchFamily="34" charset="0"/>
              </a:rPr>
              <a:t>(PMK No. 190/PMK.03/2007)</a:t>
            </a:r>
          </a:p>
        </p:txBody>
      </p:sp>
      <p:sp>
        <p:nvSpPr>
          <p:cNvPr id="341028" name="Rectangle 36"/>
          <p:cNvSpPr>
            <a:spLocks noChangeArrowheads="1"/>
          </p:cNvSpPr>
          <p:nvPr/>
        </p:nvSpPr>
        <p:spPr bwMode="auto">
          <a:xfrm>
            <a:off x="107950" y="5975350"/>
            <a:ext cx="4751388" cy="406400"/>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b="1" u="none">
                <a:latin typeface="Arial Narrow" panose="020B0606020202030204" pitchFamily="34" charset="0"/>
              </a:rPr>
              <a:t>Permohonan restitusi dilakukan melalui SPT</a:t>
            </a:r>
          </a:p>
        </p:txBody>
      </p:sp>
      <p:sp>
        <p:nvSpPr>
          <p:cNvPr id="341029" name="AutoShape 37"/>
          <p:cNvSpPr>
            <a:spLocks noChangeArrowheads="1"/>
          </p:cNvSpPr>
          <p:nvPr/>
        </p:nvSpPr>
        <p:spPr bwMode="auto">
          <a:xfrm>
            <a:off x="1979613" y="5805488"/>
            <a:ext cx="360362" cy="287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030" name="AutoShape 38"/>
          <p:cNvSpPr>
            <a:spLocks noChangeArrowheads="1"/>
          </p:cNvSpPr>
          <p:nvPr/>
        </p:nvSpPr>
        <p:spPr bwMode="auto">
          <a:xfrm>
            <a:off x="7019925" y="4941888"/>
            <a:ext cx="360363" cy="287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031" name="Rectangle 39"/>
          <p:cNvSpPr>
            <a:spLocks noChangeArrowheads="1"/>
          </p:cNvSpPr>
          <p:nvPr/>
        </p:nvSpPr>
        <p:spPr bwMode="auto">
          <a:xfrm>
            <a:off x="5437188" y="5157788"/>
            <a:ext cx="3311525" cy="1016000"/>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b="1" u="none">
                <a:latin typeface="Arial Narrow" panose="020B0606020202030204" pitchFamily="34" charset="0"/>
              </a:rPr>
              <a:t>Pembayaran dapat diminta kembali dengan mengajukan permohonan.</a:t>
            </a:r>
          </a:p>
        </p:txBody>
      </p:sp>
      <p:sp>
        <p:nvSpPr>
          <p:cNvPr id="341032" name="Rectangle 40"/>
          <p:cNvSpPr>
            <a:spLocks noChangeArrowheads="1"/>
          </p:cNvSpPr>
          <p:nvPr/>
        </p:nvSpPr>
        <p:spPr bwMode="auto">
          <a:xfrm>
            <a:off x="107950" y="6407150"/>
            <a:ext cx="4751388" cy="406400"/>
          </a:xfrm>
          <a:prstGeom prst="rect">
            <a:avLst/>
          </a:prstGeom>
          <a:solidFill>
            <a:srgbClr val="FFCCFF"/>
          </a:solidFill>
          <a:ln w="95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2000" b="1" u="none">
                <a:latin typeface="Arial Narrow" panose="020B0606020202030204" pitchFamily="34" charset="0"/>
              </a:rPr>
              <a:t>Pasal 17B, Pasal 17C, dan Pasal 17D UU KUP</a:t>
            </a:r>
          </a:p>
        </p:txBody>
      </p:sp>
      <p:sp>
        <p:nvSpPr>
          <p:cNvPr id="341033" name="Rectangle 41"/>
          <p:cNvSpPr>
            <a:spLocks noChangeArrowheads="1"/>
          </p:cNvSpPr>
          <p:nvPr/>
        </p:nvSpPr>
        <p:spPr bwMode="auto">
          <a:xfrm>
            <a:off x="5940425" y="6407150"/>
            <a:ext cx="2532063" cy="406400"/>
          </a:xfrm>
          <a:prstGeom prst="rect">
            <a:avLst/>
          </a:prstGeom>
          <a:solidFill>
            <a:srgbClr val="FFCCFF"/>
          </a:solidFill>
          <a:ln w="95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sz="2000" b="1" u="none">
                <a:latin typeface="Arial Narrow" panose="020B0606020202030204" pitchFamily="34" charset="0"/>
              </a:rPr>
              <a:t>Pasal 17 ayat 2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0994"/>
                                        </p:tgtEl>
                                        <p:attrNameLst>
                                          <p:attrName>style.visibility</p:attrName>
                                        </p:attrNameLst>
                                      </p:cBhvr>
                                      <p:to>
                                        <p:strVal val="visible"/>
                                      </p:to>
                                    </p:set>
                                    <p:anim calcmode="lin" valueType="num">
                                      <p:cBhvr additive="base">
                                        <p:cTn id="7" dur="500" fill="hold"/>
                                        <p:tgtEl>
                                          <p:spTgt spid="340994"/>
                                        </p:tgtEl>
                                        <p:attrNameLst>
                                          <p:attrName>ppt_x</p:attrName>
                                        </p:attrNameLst>
                                      </p:cBhvr>
                                      <p:tavLst>
                                        <p:tav tm="0">
                                          <p:val>
                                            <p:strVal val="0-#ppt_w/2"/>
                                          </p:val>
                                        </p:tav>
                                        <p:tav tm="100000">
                                          <p:val>
                                            <p:strVal val="#ppt_x"/>
                                          </p:val>
                                        </p:tav>
                                      </p:tavLst>
                                    </p:anim>
                                    <p:anim calcmode="lin" valueType="num">
                                      <p:cBhvr additive="base">
                                        <p:cTn id="8" dur="500" fill="hold"/>
                                        <p:tgtEl>
                                          <p:spTgt spid="3409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1005"/>
                                        </p:tgtEl>
                                        <p:attrNameLst>
                                          <p:attrName>style.visibility</p:attrName>
                                        </p:attrNameLst>
                                      </p:cBhvr>
                                      <p:to>
                                        <p:strVal val="visible"/>
                                      </p:to>
                                    </p:set>
                                    <p:anim calcmode="lin" valueType="num">
                                      <p:cBhvr additive="base">
                                        <p:cTn id="13" dur="500" fill="hold"/>
                                        <p:tgtEl>
                                          <p:spTgt spid="341005"/>
                                        </p:tgtEl>
                                        <p:attrNameLst>
                                          <p:attrName>ppt_x</p:attrName>
                                        </p:attrNameLst>
                                      </p:cBhvr>
                                      <p:tavLst>
                                        <p:tav tm="0">
                                          <p:val>
                                            <p:strVal val="0-#ppt_w/2"/>
                                          </p:val>
                                        </p:tav>
                                        <p:tav tm="100000">
                                          <p:val>
                                            <p:strVal val="#ppt_x"/>
                                          </p:val>
                                        </p:tav>
                                      </p:tavLst>
                                    </p:anim>
                                    <p:anim calcmode="lin" valueType="num">
                                      <p:cBhvr additive="base">
                                        <p:cTn id="14" dur="500" fill="hold"/>
                                        <p:tgtEl>
                                          <p:spTgt spid="34100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1009"/>
                                        </p:tgtEl>
                                        <p:attrNameLst>
                                          <p:attrName>style.visibility</p:attrName>
                                        </p:attrNameLst>
                                      </p:cBhvr>
                                      <p:to>
                                        <p:strVal val="visible"/>
                                      </p:to>
                                    </p:set>
                                    <p:anim calcmode="lin" valueType="num">
                                      <p:cBhvr additive="base">
                                        <p:cTn id="19" dur="500" fill="hold"/>
                                        <p:tgtEl>
                                          <p:spTgt spid="341009"/>
                                        </p:tgtEl>
                                        <p:attrNameLst>
                                          <p:attrName>ppt_x</p:attrName>
                                        </p:attrNameLst>
                                      </p:cBhvr>
                                      <p:tavLst>
                                        <p:tav tm="0">
                                          <p:val>
                                            <p:strVal val="0-#ppt_w/2"/>
                                          </p:val>
                                        </p:tav>
                                        <p:tav tm="100000">
                                          <p:val>
                                            <p:strVal val="#ppt_x"/>
                                          </p:val>
                                        </p:tav>
                                      </p:tavLst>
                                    </p:anim>
                                    <p:anim calcmode="lin" valueType="num">
                                      <p:cBhvr additive="base">
                                        <p:cTn id="20" dur="500" fill="hold"/>
                                        <p:tgtEl>
                                          <p:spTgt spid="34100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1020"/>
                                        </p:tgtEl>
                                        <p:attrNameLst>
                                          <p:attrName>style.visibility</p:attrName>
                                        </p:attrNameLst>
                                      </p:cBhvr>
                                      <p:to>
                                        <p:strVal val="visible"/>
                                      </p:to>
                                    </p:set>
                                    <p:anim calcmode="lin" valueType="num">
                                      <p:cBhvr additive="base">
                                        <p:cTn id="25" dur="500" fill="hold"/>
                                        <p:tgtEl>
                                          <p:spTgt spid="341020"/>
                                        </p:tgtEl>
                                        <p:attrNameLst>
                                          <p:attrName>ppt_x</p:attrName>
                                        </p:attrNameLst>
                                      </p:cBhvr>
                                      <p:tavLst>
                                        <p:tav tm="0">
                                          <p:val>
                                            <p:strVal val="0-#ppt_w/2"/>
                                          </p:val>
                                        </p:tav>
                                        <p:tav tm="100000">
                                          <p:val>
                                            <p:strVal val="#ppt_x"/>
                                          </p:val>
                                        </p:tav>
                                      </p:tavLst>
                                    </p:anim>
                                    <p:anim calcmode="lin" valueType="num">
                                      <p:cBhvr additive="base">
                                        <p:cTn id="26" dur="500" fill="hold"/>
                                        <p:tgtEl>
                                          <p:spTgt spid="34102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41022"/>
                                        </p:tgtEl>
                                        <p:attrNameLst>
                                          <p:attrName>style.visibility</p:attrName>
                                        </p:attrNameLst>
                                      </p:cBhvr>
                                      <p:to>
                                        <p:strVal val="visible"/>
                                      </p:to>
                                    </p:set>
                                    <p:anim calcmode="lin" valueType="num">
                                      <p:cBhvr additive="base">
                                        <p:cTn id="31" dur="500" fill="hold"/>
                                        <p:tgtEl>
                                          <p:spTgt spid="341022"/>
                                        </p:tgtEl>
                                        <p:attrNameLst>
                                          <p:attrName>ppt_x</p:attrName>
                                        </p:attrNameLst>
                                      </p:cBhvr>
                                      <p:tavLst>
                                        <p:tav tm="0">
                                          <p:val>
                                            <p:strVal val="0-#ppt_w/2"/>
                                          </p:val>
                                        </p:tav>
                                        <p:tav tm="100000">
                                          <p:val>
                                            <p:strVal val="#ppt_x"/>
                                          </p:val>
                                        </p:tav>
                                      </p:tavLst>
                                    </p:anim>
                                    <p:anim calcmode="lin" valueType="num">
                                      <p:cBhvr additive="base">
                                        <p:cTn id="32" dur="500" fill="hold"/>
                                        <p:tgtEl>
                                          <p:spTgt spid="341022"/>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41025"/>
                                        </p:tgtEl>
                                        <p:attrNameLst>
                                          <p:attrName>style.visibility</p:attrName>
                                        </p:attrNameLst>
                                      </p:cBhvr>
                                      <p:to>
                                        <p:strVal val="visible"/>
                                      </p:to>
                                    </p:set>
                                    <p:anim calcmode="lin" valueType="num">
                                      <p:cBhvr additive="base">
                                        <p:cTn id="37" dur="500" fill="hold"/>
                                        <p:tgtEl>
                                          <p:spTgt spid="341025"/>
                                        </p:tgtEl>
                                        <p:attrNameLst>
                                          <p:attrName>ppt_x</p:attrName>
                                        </p:attrNameLst>
                                      </p:cBhvr>
                                      <p:tavLst>
                                        <p:tav tm="0">
                                          <p:val>
                                            <p:strVal val="0-#ppt_w/2"/>
                                          </p:val>
                                        </p:tav>
                                        <p:tav tm="100000">
                                          <p:val>
                                            <p:strVal val="#ppt_x"/>
                                          </p:val>
                                        </p:tav>
                                      </p:tavLst>
                                    </p:anim>
                                    <p:anim calcmode="lin" valueType="num">
                                      <p:cBhvr additive="base">
                                        <p:cTn id="38" dur="500" fill="hold"/>
                                        <p:tgtEl>
                                          <p:spTgt spid="341025"/>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41027"/>
                                        </p:tgtEl>
                                        <p:attrNameLst>
                                          <p:attrName>style.visibility</p:attrName>
                                        </p:attrNameLst>
                                      </p:cBhvr>
                                      <p:to>
                                        <p:strVal val="visible"/>
                                      </p:to>
                                    </p:set>
                                    <p:anim calcmode="lin" valueType="num">
                                      <p:cBhvr additive="base">
                                        <p:cTn id="43" dur="500" fill="hold"/>
                                        <p:tgtEl>
                                          <p:spTgt spid="341027"/>
                                        </p:tgtEl>
                                        <p:attrNameLst>
                                          <p:attrName>ppt_x</p:attrName>
                                        </p:attrNameLst>
                                      </p:cBhvr>
                                      <p:tavLst>
                                        <p:tav tm="0">
                                          <p:val>
                                            <p:strVal val="0-#ppt_w/2"/>
                                          </p:val>
                                        </p:tav>
                                        <p:tav tm="100000">
                                          <p:val>
                                            <p:strVal val="#ppt_x"/>
                                          </p:val>
                                        </p:tav>
                                      </p:tavLst>
                                    </p:anim>
                                    <p:anim calcmode="lin" valueType="num">
                                      <p:cBhvr additive="base">
                                        <p:cTn id="44" dur="500" fill="hold"/>
                                        <p:tgtEl>
                                          <p:spTgt spid="341027"/>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41028"/>
                                        </p:tgtEl>
                                        <p:attrNameLst>
                                          <p:attrName>style.visibility</p:attrName>
                                        </p:attrNameLst>
                                      </p:cBhvr>
                                      <p:to>
                                        <p:strVal val="visible"/>
                                      </p:to>
                                    </p:set>
                                    <p:anim calcmode="lin" valueType="num">
                                      <p:cBhvr additive="base">
                                        <p:cTn id="49" dur="500" fill="hold"/>
                                        <p:tgtEl>
                                          <p:spTgt spid="341028"/>
                                        </p:tgtEl>
                                        <p:attrNameLst>
                                          <p:attrName>ppt_x</p:attrName>
                                        </p:attrNameLst>
                                      </p:cBhvr>
                                      <p:tavLst>
                                        <p:tav tm="0">
                                          <p:val>
                                            <p:strVal val="0-#ppt_w/2"/>
                                          </p:val>
                                        </p:tav>
                                        <p:tav tm="100000">
                                          <p:val>
                                            <p:strVal val="#ppt_x"/>
                                          </p:val>
                                        </p:tav>
                                      </p:tavLst>
                                    </p:anim>
                                    <p:anim calcmode="lin" valueType="num">
                                      <p:cBhvr additive="base">
                                        <p:cTn id="50" dur="500" fill="hold"/>
                                        <p:tgtEl>
                                          <p:spTgt spid="341028"/>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41031"/>
                                        </p:tgtEl>
                                        <p:attrNameLst>
                                          <p:attrName>style.visibility</p:attrName>
                                        </p:attrNameLst>
                                      </p:cBhvr>
                                      <p:to>
                                        <p:strVal val="visible"/>
                                      </p:to>
                                    </p:set>
                                    <p:anim calcmode="lin" valueType="num">
                                      <p:cBhvr additive="base">
                                        <p:cTn id="55" dur="500" fill="hold"/>
                                        <p:tgtEl>
                                          <p:spTgt spid="341031"/>
                                        </p:tgtEl>
                                        <p:attrNameLst>
                                          <p:attrName>ppt_x</p:attrName>
                                        </p:attrNameLst>
                                      </p:cBhvr>
                                      <p:tavLst>
                                        <p:tav tm="0">
                                          <p:val>
                                            <p:strVal val="0-#ppt_w/2"/>
                                          </p:val>
                                        </p:tav>
                                        <p:tav tm="100000">
                                          <p:val>
                                            <p:strVal val="#ppt_x"/>
                                          </p:val>
                                        </p:tav>
                                      </p:tavLst>
                                    </p:anim>
                                    <p:anim calcmode="lin" valueType="num">
                                      <p:cBhvr additive="base">
                                        <p:cTn id="56" dur="500" fill="hold"/>
                                        <p:tgtEl>
                                          <p:spTgt spid="341031"/>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41032"/>
                                        </p:tgtEl>
                                        <p:attrNameLst>
                                          <p:attrName>style.visibility</p:attrName>
                                        </p:attrNameLst>
                                      </p:cBhvr>
                                      <p:to>
                                        <p:strVal val="visible"/>
                                      </p:to>
                                    </p:set>
                                    <p:anim calcmode="lin" valueType="num">
                                      <p:cBhvr additive="base">
                                        <p:cTn id="61" dur="500" fill="hold"/>
                                        <p:tgtEl>
                                          <p:spTgt spid="341032"/>
                                        </p:tgtEl>
                                        <p:attrNameLst>
                                          <p:attrName>ppt_x</p:attrName>
                                        </p:attrNameLst>
                                      </p:cBhvr>
                                      <p:tavLst>
                                        <p:tav tm="0">
                                          <p:val>
                                            <p:strVal val="0-#ppt_w/2"/>
                                          </p:val>
                                        </p:tav>
                                        <p:tav tm="100000">
                                          <p:val>
                                            <p:strVal val="#ppt_x"/>
                                          </p:val>
                                        </p:tav>
                                      </p:tavLst>
                                    </p:anim>
                                    <p:anim calcmode="lin" valueType="num">
                                      <p:cBhvr additive="base">
                                        <p:cTn id="62" dur="500" fill="hold"/>
                                        <p:tgtEl>
                                          <p:spTgt spid="3410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994" grpId="0" animBg="1" autoUpdateAnimBg="0"/>
      <p:bldP spid="341005" grpId="0" animBg="1" autoUpdateAnimBg="0"/>
      <p:bldP spid="341009" grpId="0" animBg="1" autoUpdateAnimBg="0"/>
      <p:bldP spid="341020" grpId="0" animBg="1" autoUpdateAnimBg="0"/>
      <p:bldP spid="341022" grpId="0" animBg="1" autoUpdateAnimBg="0"/>
      <p:bldP spid="341025" grpId="0" animBg="1" autoUpdateAnimBg="0"/>
      <p:bldP spid="341027" grpId="0" animBg="1" autoUpdateAnimBg="0"/>
      <p:bldP spid="341028" grpId="0" animBg="1" autoUpdateAnimBg="0"/>
      <p:bldP spid="341031" grpId="0" animBg="1" autoUpdateAnimBg="0"/>
      <p:bldP spid="341032" grpId="0" animBg="1" autoUpdateAnimBg="0"/>
    </p:bldLst>
  </p:timing>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a:xfrm>
            <a:off x="1258888" y="44450"/>
            <a:ext cx="6624637" cy="404813"/>
          </a:xfrm>
          <a:ln w="28575">
            <a:solidFill>
              <a:srgbClr val="0033CC"/>
            </a:solidFill>
            <a:miter lim="800000"/>
            <a:headEnd/>
            <a:tailEnd/>
          </a:ln>
        </p:spPr>
        <p:txBody>
          <a:bodyPr/>
          <a:lstStyle/>
          <a:p>
            <a:r>
              <a:rPr lang="en-US" altLang="en-US" sz="2400" b="1">
                <a:latin typeface="Courier New" panose="02070309020205020404" pitchFamily="49" charset="0"/>
              </a:rPr>
              <a:t>Permohonan RESTITUSI dalam SPT</a:t>
            </a:r>
          </a:p>
        </p:txBody>
      </p:sp>
      <p:sp>
        <p:nvSpPr>
          <p:cNvPr id="351235" name="Line 3"/>
          <p:cNvSpPr>
            <a:spLocks noChangeShapeType="1"/>
          </p:cNvSpPr>
          <p:nvPr/>
        </p:nvSpPr>
        <p:spPr bwMode="auto">
          <a:xfrm flipH="1">
            <a:off x="1600200" y="404813"/>
            <a:ext cx="2743200" cy="228600"/>
          </a:xfrm>
          <a:prstGeom prst="line">
            <a:avLst/>
          </a:prstGeom>
          <a:noFill/>
          <a:ln w="76200">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1236" name="Rectangle 4"/>
          <p:cNvSpPr>
            <a:spLocks noChangeArrowheads="1"/>
          </p:cNvSpPr>
          <p:nvPr/>
        </p:nvSpPr>
        <p:spPr bwMode="auto">
          <a:xfrm>
            <a:off x="76200" y="620713"/>
            <a:ext cx="3343275" cy="121920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SELAIN WP dgn kriteria tertentu dan WP yg memenuhi persyaratan tertentu; </a:t>
            </a:r>
          </a:p>
          <a:p>
            <a:r>
              <a:rPr lang="en-US" altLang="en-US" sz="1800" b="1" u="none">
                <a:solidFill>
                  <a:srgbClr val="008000"/>
                </a:solidFill>
                <a:latin typeface="Tahoma" panose="020B0604030504040204" pitchFamily="34" charset="0"/>
              </a:rPr>
              <a:t>(Pasal 17B)</a:t>
            </a:r>
          </a:p>
        </p:txBody>
      </p:sp>
      <p:sp>
        <p:nvSpPr>
          <p:cNvPr id="351237" name="Rectangle 5"/>
          <p:cNvSpPr>
            <a:spLocks noChangeArrowheads="1"/>
          </p:cNvSpPr>
          <p:nvPr/>
        </p:nvSpPr>
        <p:spPr bwMode="auto">
          <a:xfrm>
            <a:off x="6084888" y="620713"/>
            <a:ext cx="3024187" cy="944562"/>
          </a:xfrm>
          <a:prstGeom prst="rect">
            <a:avLst/>
          </a:prstGeom>
          <a:solidFill>
            <a:schemeClr val="bg1"/>
          </a:solidFill>
          <a:ln w="2857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WP YANG MEMENUHI PERSYARATAN TERTENTU </a:t>
            </a:r>
          </a:p>
          <a:p>
            <a:r>
              <a:rPr lang="en-US" altLang="en-US" sz="1800" b="1" u="none">
                <a:solidFill>
                  <a:srgbClr val="008000"/>
                </a:solidFill>
                <a:latin typeface="Tahoma" panose="020B0604030504040204" pitchFamily="34" charset="0"/>
              </a:rPr>
              <a:t>(Pasal 17D)</a:t>
            </a:r>
          </a:p>
        </p:txBody>
      </p:sp>
      <p:sp>
        <p:nvSpPr>
          <p:cNvPr id="351238" name="Line 6"/>
          <p:cNvSpPr>
            <a:spLocks noChangeShapeType="1"/>
          </p:cNvSpPr>
          <p:nvPr/>
        </p:nvSpPr>
        <p:spPr bwMode="auto">
          <a:xfrm>
            <a:off x="4343400" y="404813"/>
            <a:ext cx="2819400" cy="228600"/>
          </a:xfrm>
          <a:prstGeom prst="line">
            <a:avLst/>
          </a:prstGeom>
          <a:noFill/>
          <a:ln w="76200">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1239" name="Rectangle 7"/>
          <p:cNvSpPr>
            <a:spLocks noChangeArrowheads="1"/>
          </p:cNvSpPr>
          <p:nvPr/>
        </p:nvSpPr>
        <p:spPr bwMode="auto">
          <a:xfrm>
            <a:off x="176213" y="1916113"/>
            <a:ext cx="2882900" cy="485775"/>
          </a:xfrm>
          <a:prstGeom prst="rect">
            <a:avLst/>
          </a:prstGeom>
          <a:solidFill>
            <a:schemeClr val="hlink"/>
          </a:solidFill>
          <a:ln w="28575">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latin typeface="Tahoma" panose="020B0604030504040204" pitchFamily="34" charset="0"/>
              </a:rPr>
              <a:t>PEMERIKSAAN</a:t>
            </a:r>
          </a:p>
        </p:txBody>
      </p:sp>
      <p:sp>
        <p:nvSpPr>
          <p:cNvPr id="351240" name="Rectangle 8"/>
          <p:cNvSpPr>
            <a:spLocks noChangeArrowheads="1"/>
          </p:cNvSpPr>
          <p:nvPr/>
        </p:nvSpPr>
        <p:spPr bwMode="auto">
          <a:xfrm>
            <a:off x="107950" y="3429000"/>
            <a:ext cx="3240088" cy="425450"/>
          </a:xfrm>
          <a:prstGeom prst="rect">
            <a:avLst/>
          </a:prstGeom>
          <a:solidFill>
            <a:srgbClr val="FF66FF"/>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Surat Ketetapan Pajak</a:t>
            </a:r>
          </a:p>
        </p:txBody>
      </p:sp>
      <p:sp>
        <p:nvSpPr>
          <p:cNvPr id="351241" name="Rectangle 9"/>
          <p:cNvSpPr>
            <a:spLocks noChangeArrowheads="1"/>
          </p:cNvSpPr>
          <p:nvPr/>
        </p:nvSpPr>
        <p:spPr bwMode="auto">
          <a:xfrm>
            <a:off x="4713288" y="1863725"/>
            <a:ext cx="2667000" cy="485775"/>
          </a:xfrm>
          <a:prstGeom prst="rect">
            <a:avLst/>
          </a:prstGeom>
          <a:solidFill>
            <a:schemeClr val="hlink"/>
          </a:solidFill>
          <a:ln w="2857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latin typeface="Tahoma" panose="020B0604030504040204" pitchFamily="34" charset="0"/>
              </a:rPr>
              <a:t>PENELITIAN</a:t>
            </a:r>
          </a:p>
        </p:txBody>
      </p:sp>
      <p:sp>
        <p:nvSpPr>
          <p:cNvPr id="351242" name="Rectangle 10"/>
          <p:cNvSpPr>
            <a:spLocks noChangeArrowheads="1"/>
          </p:cNvSpPr>
          <p:nvPr/>
        </p:nvSpPr>
        <p:spPr bwMode="auto">
          <a:xfrm>
            <a:off x="5116513" y="3546475"/>
            <a:ext cx="3919537" cy="1035050"/>
          </a:xfrm>
          <a:prstGeom prst="rect">
            <a:avLst/>
          </a:prstGeom>
          <a:solidFill>
            <a:srgbClr val="FF66FF"/>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Tahoma" panose="020B0604030504040204" pitchFamily="34" charset="0"/>
              </a:rPr>
              <a:t>Surat Keputusan Pengembalian Pendahuluan Kelebihan Pajak (SKPPKP)</a:t>
            </a:r>
          </a:p>
        </p:txBody>
      </p:sp>
      <p:sp>
        <p:nvSpPr>
          <p:cNvPr id="351243" name="Rectangle 11"/>
          <p:cNvSpPr>
            <a:spLocks noChangeArrowheads="1"/>
          </p:cNvSpPr>
          <p:nvPr/>
        </p:nvSpPr>
        <p:spPr bwMode="auto">
          <a:xfrm>
            <a:off x="107950" y="2565400"/>
            <a:ext cx="4319588" cy="66992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u="none">
                <a:latin typeface="Tahoma" panose="020B0604030504040204" pitchFamily="34" charset="0"/>
              </a:rPr>
              <a:t>paling lambat 12 bulan sejak surat permohonan diterima, harus diterbitkan:</a:t>
            </a:r>
          </a:p>
        </p:txBody>
      </p:sp>
      <p:sp>
        <p:nvSpPr>
          <p:cNvPr id="351244" name="AutoShape 12"/>
          <p:cNvSpPr>
            <a:spLocks noChangeArrowheads="1"/>
          </p:cNvSpPr>
          <p:nvPr/>
        </p:nvSpPr>
        <p:spPr bwMode="auto">
          <a:xfrm>
            <a:off x="58738" y="3213100"/>
            <a:ext cx="481012" cy="21748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1245" name="Rectangle 13"/>
          <p:cNvSpPr>
            <a:spLocks noChangeArrowheads="1"/>
          </p:cNvSpPr>
          <p:nvPr/>
        </p:nvSpPr>
        <p:spPr bwMode="auto">
          <a:xfrm>
            <a:off x="107950" y="3933825"/>
            <a:ext cx="4464050" cy="66992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sv-SE" altLang="en-US" sz="1800" u="none">
                <a:latin typeface="Tahoma" panose="020B0604030504040204" pitchFamily="34" charset="0"/>
              </a:rPr>
              <a:t>tidak berlaku thd WP yg sedang dilakukan pemeriksaan bukti permulaan. </a:t>
            </a:r>
            <a:endParaRPr lang="en-US" altLang="en-US" sz="1800" u="none">
              <a:latin typeface="Tahoma" panose="020B0604030504040204" pitchFamily="34" charset="0"/>
            </a:endParaRPr>
          </a:p>
        </p:txBody>
      </p:sp>
      <p:sp>
        <p:nvSpPr>
          <p:cNvPr id="351246" name="AutoShape 14"/>
          <p:cNvSpPr>
            <a:spLocks noChangeArrowheads="1"/>
          </p:cNvSpPr>
          <p:nvPr/>
        </p:nvSpPr>
        <p:spPr bwMode="auto">
          <a:xfrm>
            <a:off x="107950" y="2349500"/>
            <a:ext cx="387350" cy="203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1247" name="Rectangle 15"/>
          <p:cNvSpPr>
            <a:spLocks noChangeArrowheads="1"/>
          </p:cNvSpPr>
          <p:nvPr/>
        </p:nvSpPr>
        <p:spPr bwMode="auto">
          <a:xfrm>
            <a:off x="5003800" y="2484438"/>
            <a:ext cx="4032250" cy="944562"/>
          </a:xfrm>
          <a:prstGeom prst="rect">
            <a:avLst/>
          </a:prstGeom>
          <a:noFill/>
          <a:ln w="2857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u="none">
                <a:latin typeface="Tahoma" panose="020B0604030504040204" pitchFamily="34" charset="0"/>
              </a:rPr>
              <a:t>paling lambat: 3 bulan sejak permohonan diterima untuk PPh dan 1 bulan untuk PPN, diterbitkan</a:t>
            </a:r>
          </a:p>
        </p:txBody>
      </p:sp>
      <p:sp>
        <p:nvSpPr>
          <p:cNvPr id="351248" name="AutoShape 16"/>
          <p:cNvSpPr>
            <a:spLocks noChangeArrowheads="1"/>
          </p:cNvSpPr>
          <p:nvPr/>
        </p:nvSpPr>
        <p:spPr bwMode="auto">
          <a:xfrm>
            <a:off x="7562850" y="3340100"/>
            <a:ext cx="6096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1249" name="Rectangle 17"/>
          <p:cNvSpPr>
            <a:spLocks noChangeArrowheads="1"/>
          </p:cNvSpPr>
          <p:nvPr/>
        </p:nvSpPr>
        <p:spPr bwMode="auto">
          <a:xfrm>
            <a:off x="107950" y="4652963"/>
            <a:ext cx="4535488" cy="1749425"/>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en-US" altLang="en-US" sz="1800" u="none">
                <a:latin typeface="Tahoma" panose="020B0604030504040204" pitchFamily="34" charset="0"/>
              </a:rPr>
              <a:t>Apabila setelah lewat jangka waktu tsb Dirjen Pajak tidak memberi suatu keputusan, permohonan restitusi dianggap dikabulkan dan SKPLB harus diterbitkan dalam waktu paling lambat 1 bulan setelah jangka waktu tersebut berakhir.</a:t>
            </a:r>
          </a:p>
        </p:txBody>
      </p:sp>
      <p:sp>
        <p:nvSpPr>
          <p:cNvPr id="351250" name="AutoShape 18"/>
          <p:cNvSpPr>
            <a:spLocks noChangeArrowheads="1"/>
          </p:cNvSpPr>
          <p:nvPr/>
        </p:nvSpPr>
        <p:spPr bwMode="auto">
          <a:xfrm>
            <a:off x="107950" y="1771650"/>
            <a:ext cx="360363" cy="21748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1251" name="AutoShape 19"/>
          <p:cNvSpPr>
            <a:spLocks noChangeArrowheads="1"/>
          </p:cNvSpPr>
          <p:nvPr/>
        </p:nvSpPr>
        <p:spPr bwMode="auto">
          <a:xfrm>
            <a:off x="4211638" y="333375"/>
            <a:ext cx="360362" cy="287338"/>
          </a:xfrm>
          <a:prstGeom prst="downArrow">
            <a:avLst>
              <a:gd name="adj1" fmla="val 50000"/>
              <a:gd name="adj2" fmla="val 25000"/>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1252" name="Rectangle 20"/>
          <p:cNvSpPr>
            <a:spLocks noChangeArrowheads="1"/>
          </p:cNvSpPr>
          <p:nvPr/>
        </p:nvSpPr>
        <p:spPr bwMode="auto">
          <a:xfrm>
            <a:off x="3635375" y="620713"/>
            <a:ext cx="2376488" cy="944562"/>
          </a:xfrm>
          <a:prstGeom prst="rect">
            <a:avLst/>
          </a:prstGeom>
          <a:noFill/>
          <a:ln w="2857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WP DENGAN KRITERIA TERTENTU </a:t>
            </a:r>
          </a:p>
          <a:p>
            <a:r>
              <a:rPr lang="en-US" altLang="en-US" sz="1800" b="1" u="none">
                <a:solidFill>
                  <a:srgbClr val="008000"/>
                </a:solidFill>
                <a:latin typeface="Tahoma" panose="020B0604030504040204" pitchFamily="34" charset="0"/>
              </a:rPr>
              <a:t>(Pasal 17C)</a:t>
            </a:r>
          </a:p>
        </p:txBody>
      </p:sp>
      <p:sp>
        <p:nvSpPr>
          <p:cNvPr id="351253" name="AutoShape 21"/>
          <p:cNvSpPr>
            <a:spLocks noChangeArrowheads="1"/>
          </p:cNvSpPr>
          <p:nvPr/>
        </p:nvSpPr>
        <p:spPr bwMode="auto">
          <a:xfrm>
            <a:off x="7019925" y="2260600"/>
            <a:ext cx="6096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1254" name="AutoShape 22"/>
          <p:cNvSpPr>
            <a:spLocks/>
          </p:cNvSpPr>
          <p:nvPr/>
        </p:nvSpPr>
        <p:spPr bwMode="auto">
          <a:xfrm rot="16200000">
            <a:off x="5940425" y="981076"/>
            <a:ext cx="287337" cy="1439862"/>
          </a:xfrm>
          <a:prstGeom prst="leftBrace">
            <a:avLst>
              <a:gd name="adj1" fmla="val 41759"/>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1255" name="Line 23"/>
          <p:cNvSpPr>
            <a:spLocks noChangeShapeType="1"/>
          </p:cNvSpPr>
          <p:nvPr/>
        </p:nvSpPr>
        <p:spPr bwMode="auto">
          <a:xfrm>
            <a:off x="3851275" y="3141663"/>
            <a:ext cx="0" cy="935037"/>
          </a:xfrm>
          <a:prstGeom prst="line">
            <a:avLst/>
          </a:prstGeom>
          <a:noFill/>
          <a:ln w="38100">
            <a:solidFill>
              <a:srgbClr val="99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1256" name="Line 24"/>
          <p:cNvSpPr>
            <a:spLocks noChangeShapeType="1"/>
          </p:cNvSpPr>
          <p:nvPr/>
        </p:nvSpPr>
        <p:spPr bwMode="auto">
          <a:xfrm>
            <a:off x="4859338" y="2276475"/>
            <a:ext cx="217487" cy="2447925"/>
          </a:xfrm>
          <a:prstGeom prst="line">
            <a:avLst/>
          </a:prstGeom>
          <a:noFill/>
          <a:ln w="38100">
            <a:solidFill>
              <a:srgbClr val="99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1257" name="Rectangle 25"/>
          <p:cNvSpPr>
            <a:spLocks noChangeArrowheads="1"/>
          </p:cNvSpPr>
          <p:nvPr/>
        </p:nvSpPr>
        <p:spPr bwMode="auto">
          <a:xfrm>
            <a:off x="5003800" y="4652963"/>
            <a:ext cx="3960813" cy="2024062"/>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spcBef>
                <a:spcPct val="50000"/>
              </a:spcBef>
            </a:pPr>
            <a:r>
              <a:rPr lang="id-ID" altLang="en-US" sz="1800" b="1" u="none"/>
              <a:t>serangkaian kegiatan yang dilakukan untuk menilai kelengkapan pengisian S</a:t>
            </a:r>
            <a:r>
              <a:rPr lang="en-US" altLang="en-US" sz="1800" b="1" u="none"/>
              <a:t>PT </a:t>
            </a:r>
            <a:r>
              <a:rPr lang="id-ID" altLang="en-US" sz="1800" b="1" u="none"/>
              <a:t>dan lampiran-lampirannya termasuk penilaian tentang kebenaran penulisan dan penghitungannya.</a:t>
            </a:r>
            <a:r>
              <a:rPr lang="en-US" altLang="en-US" sz="1800" b="1"/>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1234"/>
                                        </p:tgtEl>
                                        <p:attrNameLst>
                                          <p:attrName>style.visibility</p:attrName>
                                        </p:attrNameLst>
                                      </p:cBhvr>
                                      <p:to>
                                        <p:strVal val="visible"/>
                                      </p:to>
                                    </p:set>
                                    <p:anim calcmode="lin" valueType="num">
                                      <p:cBhvr additive="base">
                                        <p:cTn id="7" dur="500" fill="hold"/>
                                        <p:tgtEl>
                                          <p:spTgt spid="351234"/>
                                        </p:tgtEl>
                                        <p:attrNameLst>
                                          <p:attrName>ppt_x</p:attrName>
                                        </p:attrNameLst>
                                      </p:cBhvr>
                                      <p:tavLst>
                                        <p:tav tm="0">
                                          <p:val>
                                            <p:strVal val="0-#ppt_w/2"/>
                                          </p:val>
                                        </p:tav>
                                        <p:tav tm="100000">
                                          <p:val>
                                            <p:strVal val="#ppt_x"/>
                                          </p:val>
                                        </p:tav>
                                      </p:tavLst>
                                    </p:anim>
                                    <p:anim calcmode="lin" valueType="num">
                                      <p:cBhvr additive="base">
                                        <p:cTn id="8" dur="500" fill="hold"/>
                                        <p:tgtEl>
                                          <p:spTgt spid="35123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1235"/>
                                        </p:tgtEl>
                                        <p:attrNameLst>
                                          <p:attrName>style.visibility</p:attrName>
                                        </p:attrNameLst>
                                      </p:cBhvr>
                                      <p:to>
                                        <p:strVal val="visible"/>
                                      </p:to>
                                    </p:set>
                                    <p:anim calcmode="lin" valueType="num">
                                      <p:cBhvr additive="base">
                                        <p:cTn id="13" dur="500" fill="hold"/>
                                        <p:tgtEl>
                                          <p:spTgt spid="351235"/>
                                        </p:tgtEl>
                                        <p:attrNameLst>
                                          <p:attrName>ppt_x</p:attrName>
                                        </p:attrNameLst>
                                      </p:cBhvr>
                                      <p:tavLst>
                                        <p:tav tm="0">
                                          <p:val>
                                            <p:strVal val="0-#ppt_w/2"/>
                                          </p:val>
                                        </p:tav>
                                        <p:tav tm="100000">
                                          <p:val>
                                            <p:strVal val="#ppt_x"/>
                                          </p:val>
                                        </p:tav>
                                      </p:tavLst>
                                    </p:anim>
                                    <p:anim calcmode="lin" valueType="num">
                                      <p:cBhvr additive="base">
                                        <p:cTn id="14" dur="500" fill="hold"/>
                                        <p:tgtEl>
                                          <p:spTgt spid="35123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1236"/>
                                        </p:tgtEl>
                                        <p:attrNameLst>
                                          <p:attrName>style.visibility</p:attrName>
                                        </p:attrNameLst>
                                      </p:cBhvr>
                                      <p:to>
                                        <p:strVal val="visible"/>
                                      </p:to>
                                    </p:set>
                                    <p:anim calcmode="lin" valueType="num">
                                      <p:cBhvr additive="base">
                                        <p:cTn id="19" dur="500" fill="hold"/>
                                        <p:tgtEl>
                                          <p:spTgt spid="351236"/>
                                        </p:tgtEl>
                                        <p:attrNameLst>
                                          <p:attrName>ppt_x</p:attrName>
                                        </p:attrNameLst>
                                      </p:cBhvr>
                                      <p:tavLst>
                                        <p:tav tm="0">
                                          <p:val>
                                            <p:strVal val="0-#ppt_w/2"/>
                                          </p:val>
                                        </p:tav>
                                        <p:tav tm="100000">
                                          <p:val>
                                            <p:strVal val="#ppt_x"/>
                                          </p:val>
                                        </p:tav>
                                      </p:tavLst>
                                    </p:anim>
                                    <p:anim calcmode="lin" valueType="num">
                                      <p:cBhvr additive="base">
                                        <p:cTn id="20" dur="500" fill="hold"/>
                                        <p:tgtEl>
                                          <p:spTgt spid="35123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1238"/>
                                        </p:tgtEl>
                                        <p:attrNameLst>
                                          <p:attrName>style.visibility</p:attrName>
                                        </p:attrNameLst>
                                      </p:cBhvr>
                                      <p:to>
                                        <p:strVal val="visible"/>
                                      </p:to>
                                    </p:set>
                                    <p:anim calcmode="lin" valueType="num">
                                      <p:cBhvr additive="base">
                                        <p:cTn id="25" dur="500" fill="hold"/>
                                        <p:tgtEl>
                                          <p:spTgt spid="351238"/>
                                        </p:tgtEl>
                                        <p:attrNameLst>
                                          <p:attrName>ppt_x</p:attrName>
                                        </p:attrNameLst>
                                      </p:cBhvr>
                                      <p:tavLst>
                                        <p:tav tm="0">
                                          <p:val>
                                            <p:strVal val="0-#ppt_w/2"/>
                                          </p:val>
                                        </p:tav>
                                        <p:tav tm="100000">
                                          <p:val>
                                            <p:strVal val="#ppt_x"/>
                                          </p:val>
                                        </p:tav>
                                      </p:tavLst>
                                    </p:anim>
                                    <p:anim calcmode="lin" valueType="num">
                                      <p:cBhvr additive="base">
                                        <p:cTn id="26" dur="500" fill="hold"/>
                                        <p:tgtEl>
                                          <p:spTgt spid="35123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51237"/>
                                        </p:tgtEl>
                                        <p:attrNameLst>
                                          <p:attrName>style.visibility</p:attrName>
                                        </p:attrNameLst>
                                      </p:cBhvr>
                                      <p:to>
                                        <p:strVal val="visible"/>
                                      </p:to>
                                    </p:set>
                                    <p:anim calcmode="lin" valueType="num">
                                      <p:cBhvr additive="base">
                                        <p:cTn id="31" dur="500" fill="hold"/>
                                        <p:tgtEl>
                                          <p:spTgt spid="351237"/>
                                        </p:tgtEl>
                                        <p:attrNameLst>
                                          <p:attrName>ppt_x</p:attrName>
                                        </p:attrNameLst>
                                      </p:cBhvr>
                                      <p:tavLst>
                                        <p:tav tm="0">
                                          <p:val>
                                            <p:strVal val="0-#ppt_w/2"/>
                                          </p:val>
                                        </p:tav>
                                        <p:tav tm="100000">
                                          <p:val>
                                            <p:strVal val="#ppt_x"/>
                                          </p:val>
                                        </p:tav>
                                      </p:tavLst>
                                    </p:anim>
                                    <p:anim calcmode="lin" valueType="num">
                                      <p:cBhvr additive="base">
                                        <p:cTn id="32" dur="500" fill="hold"/>
                                        <p:tgtEl>
                                          <p:spTgt spid="35123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51250"/>
                                        </p:tgtEl>
                                        <p:attrNameLst>
                                          <p:attrName>style.visibility</p:attrName>
                                        </p:attrNameLst>
                                      </p:cBhvr>
                                      <p:to>
                                        <p:strVal val="visible"/>
                                      </p:to>
                                    </p:set>
                                    <p:anim calcmode="lin" valueType="num">
                                      <p:cBhvr additive="base">
                                        <p:cTn id="37" dur="500" fill="hold"/>
                                        <p:tgtEl>
                                          <p:spTgt spid="351250"/>
                                        </p:tgtEl>
                                        <p:attrNameLst>
                                          <p:attrName>ppt_x</p:attrName>
                                        </p:attrNameLst>
                                      </p:cBhvr>
                                      <p:tavLst>
                                        <p:tav tm="0">
                                          <p:val>
                                            <p:strVal val="0-#ppt_w/2"/>
                                          </p:val>
                                        </p:tav>
                                        <p:tav tm="100000">
                                          <p:val>
                                            <p:strVal val="#ppt_x"/>
                                          </p:val>
                                        </p:tav>
                                      </p:tavLst>
                                    </p:anim>
                                    <p:anim calcmode="lin" valueType="num">
                                      <p:cBhvr additive="base">
                                        <p:cTn id="38" dur="500" fill="hold"/>
                                        <p:tgtEl>
                                          <p:spTgt spid="351250"/>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51239"/>
                                        </p:tgtEl>
                                        <p:attrNameLst>
                                          <p:attrName>style.visibility</p:attrName>
                                        </p:attrNameLst>
                                      </p:cBhvr>
                                      <p:to>
                                        <p:strVal val="visible"/>
                                      </p:to>
                                    </p:set>
                                    <p:anim calcmode="lin" valueType="num">
                                      <p:cBhvr additive="base">
                                        <p:cTn id="43" dur="500" fill="hold"/>
                                        <p:tgtEl>
                                          <p:spTgt spid="351239"/>
                                        </p:tgtEl>
                                        <p:attrNameLst>
                                          <p:attrName>ppt_x</p:attrName>
                                        </p:attrNameLst>
                                      </p:cBhvr>
                                      <p:tavLst>
                                        <p:tav tm="0">
                                          <p:val>
                                            <p:strVal val="0-#ppt_w/2"/>
                                          </p:val>
                                        </p:tav>
                                        <p:tav tm="100000">
                                          <p:val>
                                            <p:strVal val="#ppt_x"/>
                                          </p:val>
                                        </p:tav>
                                      </p:tavLst>
                                    </p:anim>
                                    <p:anim calcmode="lin" valueType="num">
                                      <p:cBhvr additive="base">
                                        <p:cTn id="44" dur="500" fill="hold"/>
                                        <p:tgtEl>
                                          <p:spTgt spid="351239"/>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51246"/>
                                        </p:tgtEl>
                                        <p:attrNameLst>
                                          <p:attrName>style.visibility</p:attrName>
                                        </p:attrNameLst>
                                      </p:cBhvr>
                                      <p:to>
                                        <p:strVal val="visible"/>
                                      </p:to>
                                    </p:set>
                                    <p:anim calcmode="lin" valueType="num">
                                      <p:cBhvr additive="base">
                                        <p:cTn id="49" dur="500" fill="hold"/>
                                        <p:tgtEl>
                                          <p:spTgt spid="351246"/>
                                        </p:tgtEl>
                                        <p:attrNameLst>
                                          <p:attrName>ppt_x</p:attrName>
                                        </p:attrNameLst>
                                      </p:cBhvr>
                                      <p:tavLst>
                                        <p:tav tm="0">
                                          <p:val>
                                            <p:strVal val="0-#ppt_w/2"/>
                                          </p:val>
                                        </p:tav>
                                        <p:tav tm="100000">
                                          <p:val>
                                            <p:strVal val="#ppt_x"/>
                                          </p:val>
                                        </p:tav>
                                      </p:tavLst>
                                    </p:anim>
                                    <p:anim calcmode="lin" valueType="num">
                                      <p:cBhvr additive="base">
                                        <p:cTn id="50" dur="500" fill="hold"/>
                                        <p:tgtEl>
                                          <p:spTgt spid="351246"/>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51243"/>
                                        </p:tgtEl>
                                        <p:attrNameLst>
                                          <p:attrName>style.visibility</p:attrName>
                                        </p:attrNameLst>
                                      </p:cBhvr>
                                      <p:to>
                                        <p:strVal val="visible"/>
                                      </p:to>
                                    </p:set>
                                    <p:anim calcmode="lin" valueType="num">
                                      <p:cBhvr additive="base">
                                        <p:cTn id="55" dur="500" fill="hold"/>
                                        <p:tgtEl>
                                          <p:spTgt spid="351243"/>
                                        </p:tgtEl>
                                        <p:attrNameLst>
                                          <p:attrName>ppt_x</p:attrName>
                                        </p:attrNameLst>
                                      </p:cBhvr>
                                      <p:tavLst>
                                        <p:tav tm="0">
                                          <p:val>
                                            <p:strVal val="0-#ppt_w/2"/>
                                          </p:val>
                                        </p:tav>
                                        <p:tav tm="100000">
                                          <p:val>
                                            <p:strVal val="#ppt_x"/>
                                          </p:val>
                                        </p:tav>
                                      </p:tavLst>
                                    </p:anim>
                                    <p:anim calcmode="lin" valueType="num">
                                      <p:cBhvr additive="base">
                                        <p:cTn id="56" dur="500" fill="hold"/>
                                        <p:tgtEl>
                                          <p:spTgt spid="351243"/>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51244"/>
                                        </p:tgtEl>
                                        <p:attrNameLst>
                                          <p:attrName>style.visibility</p:attrName>
                                        </p:attrNameLst>
                                      </p:cBhvr>
                                      <p:to>
                                        <p:strVal val="visible"/>
                                      </p:to>
                                    </p:set>
                                    <p:anim calcmode="lin" valueType="num">
                                      <p:cBhvr additive="base">
                                        <p:cTn id="61" dur="500" fill="hold"/>
                                        <p:tgtEl>
                                          <p:spTgt spid="351244"/>
                                        </p:tgtEl>
                                        <p:attrNameLst>
                                          <p:attrName>ppt_x</p:attrName>
                                        </p:attrNameLst>
                                      </p:cBhvr>
                                      <p:tavLst>
                                        <p:tav tm="0">
                                          <p:val>
                                            <p:strVal val="0-#ppt_w/2"/>
                                          </p:val>
                                        </p:tav>
                                        <p:tav tm="100000">
                                          <p:val>
                                            <p:strVal val="#ppt_x"/>
                                          </p:val>
                                        </p:tav>
                                      </p:tavLst>
                                    </p:anim>
                                    <p:anim calcmode="lin" valueType="num">
                                      <p:cBhvr additive="base">
                                        <p:cTn id="62" dur="500" fill="hold"/>
                                        <p:tgtEl>
                                          <p:spTgt spid="351244"/>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51240"/>
                                        </p:tgtEl>
                                        <p:attrNameLst>
                                          <p:attrName>style.visibility</p:attrName>
                                        </p:attrNameLst>
                                      </p:cBhvr>
                                      <p:to>
                                        <p:strVal val="visible"/>
                                      </p:to>
                                    </p:set>
                                    <p:anim calcmode="lin" valueType="num">
                                      <p:cBhvr additive="base">
                                        <p:cTn id="67" dur="500" fill="hold"/>
                                        <p:tgtEl>
                                          <p:spTgt spid="351240"/>
                                        </p:tgtEl>
                                        <p:attrNameLst>
                                          <p:attrName>ppt_x</p:attrName>
                                        </p:attrNameLst>
                                      </p:cBhvr>
                                      <p:tavLst>
                                        <p:tav tm="0">
                                          <p:val>
                                            <p:strVal val="0-#ppt_w/2"/>
                                          </p:val>
                                        </p:tav>
                                        <p:tav tm="100000">
                                          <p:val>
                                            <p:strVal val="#ppt_x"/>
                                          </p:val>
                                        </p:tav>
                                      </p:tavLst>
                                    </p:anim>
                                    <p:anim calcmode="lin" valueType="num">
                                      <p:cBhvr additive="base">
                                        <p:cTn id="68" dur="500" fill="hold"/>
                                        <p:tgtEl>
                                          <p:spTgt spid="351240"/>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51245"/>
                                        </p:tgtEl>
                                        <p:attrNameLst>
                                          <p:attrName>style.visibility</p:attrName>
                                        </p:attrNameLst>
                                      </p:cBhvr>
                                      <p:to>
                                        <p:strVal val="visible"/>
                                      </p:to>
                                    </p:set>
                                    <p:anim calcmode="lin" valueType="num">
                                      <p:cBhvr additive="base">
                                        <p:cTn id="73" dur="500" fill="hold"/>
                                        <p:tgtEl>
                                          <p:spTgt spid="351245"/>
                                        </p:tgtEl>
                                        <p:attrNameLst>
                                          <p:attrName>ppt_x</p:attrName>
                                        </p:attrNameLst>
                                      </p:cBhvr>
                                      <p:tavLst>
                                        <p:tav tm="0">
                                          <p:val>
                                            <p:strVal val="0-#ppt_w/2"/>
                                          </p:val>
                                        </p:tav>
                                        <p:tav tm="100000">
                                          <p:val>
                                            <p:strVal val="#ppt_x"/>
                                          </p:val>
                                        </p:tav>
                                      </p:tavLst>
                                    </p:anim>
                                    <p:anim calcmode="lin" valueType="num">
                                      <p:cBhvr additive="base">
                                        <p:cTn id="74" dur="500" fill="hold"/>
                                        <p:tgtEl>
                                          <p:spTgt spid="351245"/>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351249"/>
                                        </p:tgtEl>
                                        <p:attrNameLst>
                                          <p:attrName>style.visibility</p:attrName>
                                        </p:attrNameLst>
                                      </p:cBhvr>
                                      <p:to>
                                        <p:strVal val="visible"/>
                                      </p:to>
                                    </p:set>
                                    <p:anim calcmode="lin" valueType="num">
                                      <p:cBhvr additive="base">
                                        <p:cTn id="79" dur="500" fill="hold"/>
                                        <p:tgtEl>
                                          <p:spTgt spid="351249"/>
                                        </p:tgtEl>
                                        <p:attrNameLst>
                                          <p:attrName>ppt_x</p:attrName>
                                        </p:attrNameLst>
                                      </p:cBhvr>
                                      <p:tavLst>
                                        <p:tav tm="0">
                                          <p:val>
                                            <p:strVal val="0-#ppt_w/2"/>
                                          </p:val>
                                        </p:tav>
                                        <p:tav tm="100000">
                                          <p:val>
                                            <p:strVal val="#ppt_x"/>
                                          </p:val>
                                        </p:tav>
                                      </p:tavLst>
                                    </p:anim>
                                    <p:anim calcmode="lin" valueType="num">
                                      <p:cBhvr additive="base">
                                        <p:cTn id="80" dur="500" fill="hold"/>
                                        <p:tgtEl>
                                          <p:spTgt spid="351249"/>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351241"/>
                                        </p:tgtEl>
                                        <p:attrNameLst>
                                          <p:attrName>style.visibility</p:attrName>
                                        </p:attrNameLst>
                                      </p:cBhvr>
                                      <p:to>
                                        <p:strVal val="visible"/>
                                      </p:to>
                                    </p:set>
                                    <p:anim calcmode="lin" valueType="num">
                                      <p:cBhvr additive="base">
                                        <p:cTn id="85" dur="500" fill="hold"/>
                                        <p:tgtEl>
                                          <p:spTgt spid="351241"/>
                                        </p:tgtEl>
                                        <p:attrNameLst>
                                          <p:attrName>ppt_x</p:attrName>
                                        </p:attrNameLst>
                                      </p:cBhvr>
                                      <p:tavLst>
                                        <p:tav tm="0">
                                          <p:val>
                                            <p:strVal val="0-#ppt_w/2"/>
                                          </p:val>
                                        </p:tav>
                                        <p:tav tm="100000">
                                          <p:val>
                                            <p:strVal val="#ppt_x"/>
                                          </p:val>
                                        </p:tav>
                                      </p:tavLst>
                                    </p:anim>
                                    <p:anim calcmode="lin" valueType="num">
                                      <p:cBhvr additive="base">
                                        <p:cTn id="86" dur="500" fill="hold"/>
                                        <p:tgtEl>
                                          <p:spTgt spid="351241"/>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351253"/>
                                        </p:tgtEl>
                                        <p:attrNameLst>
                                          <p:attrName>style.visibility</p:attrName>
                                        </p:attrNameLst>
                                      </p:cBhvr>
                                      <p:to>
                                        <p:strVal val="visible"/>
                                      </p:to>
                                    </p:set>
                                    <p:anim calcmode="lin" valueType="num">
                                      <p:cBhvr additive="base">
                                        <p:cTn id="91" dur="500" fill="hold"/>
                                        <p:tgtEl>
                                          <p:spTgt spid="351253"/>
                                        </p:tgtEl>
                                        <p:attrNameLst>
                                          <p:attrName>ppt_x</p:attrName>
                                        </p:attrNameLst>
                                      </p:cBhvr>
                                      <p:tavLst>
                                        <p:tav tm="0">
                                          <p:val>
                                            <p:strVal val="0-#ppt_w/2"/>
                                          </p:val>
                                        </p:tav>
                                        <p:tav tm="100000">
                                          <p:val>
                                            <p:strVal val="#ppt_x"/>
                                          </p:val>
                                        </p:tav>
                                      </p:tavLst>
                                    </p:anim>
                                    <p:anim calcmode="lin" valueType="num">
                                      <p:cBhvr additive="base">
                                        <p:cTn id="92" dur="500" fill="hold"/>
                                        <p:tgtEl>
                                          <p:spTgt spid="351253"/>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351247"/>
                                        </p:tgtEl>
                                        <p:attrNameLst>
                                          <p:attrName>style.visibility</p:attrName>
                                        </p:attrNameLst>
                                      </p:cBhvr>
                                      <p:to>
                                        <p:strVal val="visible"/>
                                      </p:to>
                                    </p:set>
                                    <p:anim calcmode="lin" valueType="num">
                                      <p:cBhvr additive="base">
                                        <p:cTn id="97" dur="500" fill="hold"/>
                                        <p:tgtEl>
                                          <p:spTgt spid="351247"/>
                                        </p:tgtEl>
                                        <p:attrNameLst>
                                          <p:attrName>ppt_x</p:attrName>
                                        </p:attrNameLst>
                                      </p:cBhvr>
                                      <p:tavLst>
                                        <p:tav tm="0">
                                          <p:val>
                                            <p:strVal val="0-#ppt_w/2"/>
                                          </p:val>
                                        </p:tav>
                                        <p:tav tm="100000">
                                          <p:val>
                                            <p:strVal val="#ppt_x"/>
                                          </p:val>
                                        </p:tav>
                                      </p:tavLst>
                                    </p:anim>
                                    <p:anim calcmode="lin" valueType="num">
                                      <p:cBhvr additive="base">
                                        <p:cTn id="98" dur="500" fill="hold"/>
                                        <p:tgtEl>
                                          <p:spTgt spid="351247"/>
                                        </p:tgtEl>
                                        <p:attrNameLst>
                                          <p:attrName>ppt_y</p:attrName>
                                        </p:attrNameLst>
                                      </p:cBhvr>
                                      <p:tavLst>
                                        <p:tav tm="0">
                                          <p:val>
                                            <p:strVal val="#ppt_y"/>
                                          </p:val>
                                        </p:tav>
                                        <p:tav tm="100000">
                                          <p:val>
                                            <p:strVal val="#ppt_y"/>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351248"/>
                                        </p:tgtEl>
                                        <p:attrNameLst>
                                          <p:attrName>style.visibility</p:attrName>
                                        </p:attrNameLst>
                                      </p:cBhvr>
                                      <p:to>
                                        <p:strVal val="visible"/>
                                      </p:to>
                                    </p:set>
                                    <p:anim calcmode="lin" valueType="num">
                                      <p:cBhvr additive="base">
                                        <p:cTn id="103" dur="500" fill="hold"/>
                                        <p:tgtEl>
                                          <p:spTgt spid="351248"/>
                                        </p:tgtEl>
                                        <p:attrNameLst>
                                          <p:attrName>ppt_x</p:attrName>
                                        </p:attrNameLst>
                                      </p:cBhvr>
                                      <p:tavLst>
                                        <p:tav tm="0">
                                          <p:val>
                                            <p:strVal val="0-#ppt_w/2"/>
                                          </p:val>
                                        </p:tav>
                                        <p:tav tm="100000">
                                          <p:val>
                                            <p:strVal val="#ppt_x"/>
                                          </p:val>
                                        </p:tav>
                                      </p:tavLst>
                                    </p:anim>
                                    <p:anim calcmode="lin" valueType="num">
                                      <p:cBhvr additive="base">
                                        <p:cTn id="104" dur="500" fill="hold"/>
                                        <p:tgtEl>
                                          <p:spTgt spid="351248"/>
                                        </p:tgtEl>
                                        <p:attrNameLst>
                                          <p:attrName>ppt_y</p:attrName>
                                        </p:attrNameLst>
                                      </p:cBhvr>
                                      <p:tavLst>
                                        <p:tav tm="0">
                                          <p:val>
                                            <p:strVal val="#ppt_y"/>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351242"/>
                                        </p:tgtEl>
                                        <p:attrNameLst>
                                          <p:attrName>style.visibility</p:attrName>
                                        </p:attrNameLst>
                                      </p:cBhvr>
                                      <p:to>
                                        <p:strVal val="visible"/>
                                      </p:to>
                                    </p:set>
                                    <p:anim calcmode="lin" valueType="num">
                                      <p:cBhvr additive="base">
                                        <p:cTn id="109" dur="500" fill="hold"/>
                                        <p:tgtEl>
                                          <p:spTgt spid="351242"/>
                                        </p:tgtEl>
                                        <p:attrNameLst>
                                          <p:attrName>ppt_x</p:attrName>
                                        </p:attrNameLst>
                                      </p:cBhvr>
                                      <p:tavLst>
                                        <p:tav tm="0">
                                          <p:val>
                                            <p:strVal val="0-#ppt_w/2"/>
                                          </p:val>
                                        </p:tav>
                                        <p:tav tm="100000">
                                          <p:val>
                                            <p:strVal val="#ppt_x"/>
                                          </p:val>
                                        </p:tav>
                                      </p:tavLst>
                                    </p:anim>
                                    <p:anim calcmode="lin" valueType="num">
                                      <p:cBhvr additive="base">
                                        <p:cTn id="110" dur="500" fill="hold"/>
                                        <p:tgtEl>
                                          <p:spTgt spid="351242"/>
                                        </p:tgtEl>
                                        <p:attrNameLst>
                                          <p:attrName>ppt_y</p:attrName>
                                        </p:attrNameLst>
                                      </p:cBhvr>
                                      <p:tavLst>
                                        <p:tav tm="0">
                                          <p:val>
                                            <p:strVal val="#ppt_y"/>
                                          </p:val>
                                        </p:tav>
                                        <p:tav tm="100000">
                                          <p:val>
                                            <p:strVal val="#ppt_y"/>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8" fill="hold" grpId="0" nodeType="clickEffect">
                                  <p:stCondLst>
                                    <p:cond delay="0"/>
                                  </p:stCondLst>
                                  <p:childTnLst>
                                    <p:set>
                                      <p:cBhvr>
                                        <p:cTn id="114" dur="1" fill="hold">
                                          <p:stCondLst>
                                            <p:cond delay="0"/>
                                          </p:stCondLst>
                                        </p:cTn>
                                        <p:tgtEl>
                                          <p:spTgt spid="351252"/>
                                        </p:tgtEl>
                                        <p:attrNameLst>
                                          <p:attrName>style.visibility</p:attrName>
                                        </p:attrNameLst>
                                      </p:cBhvr>
                                      <p:to>
                                        <p:strVal val="visible"/>
                                      </p:to>
                                    </p:set>
                                    <p:anim calcmode="lin" valueType="num">
                                      <p:cBhvr additive="base">
                                        <p:cTn id="115" dur="500" fill="hold"/>
                                        <p:tgtEl>
                                          <p:spTgt spid="351252"/>
                                        </p:tgtEl>
                                        <p:attrNameLst>
                                          <p:attrName>ppt_x</p:attrName>
                                        </p:attrNameLst>
                                      </p:cBhvr>
                                      <p:tavLst>
                                        <p:tav tm="0">
                                          <p:val>
                                            <p:strVal val="0-#ppt_w/2"/>
                                          </p:val>
                                        </p:tav>
                                        <p:tav tm="100000">
                                          <p:val>
                                            <p:strVal val="#ppt_x"/>
                                          </p:val>
                                        </p:tav>
                                      </p:tavLst>
                                    </p:anim>
                                    <p:anim calcmode="lin" valueType="num">
                                      <p:cBhvr additive="base">
                                        <p:cTn id="116" dur="500" fill="hold"/>
                                        <p:tgtEl>
                                          <p:spTgt spid="351252"/>
                                        </p:tgtEl>
                                        <p:attrNameLst>
                                          <p:attrName>ppt_y</p:attrName>
                                        </p:attrNameLst>
                                      </p:cBhvr>
                                      <p:tavLst>
                                        <p:tav tm="0">
                                          <p:val>
                                            <p:strVal val="#ppt_y"/>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351256"/>
                                        </p:tgtEl>
                                        <p:attrNameLst>
                                          <p:attrName>style.visibility</p:attrName>
                                        </p:attrNameLst>
                                      </p:cBhvr>
                                      <p:to>
                                        <p:strVal val="visible"/>
                                      </p:to>
                                    </p:set>
                                    <p:anim calcmode="lin" valueType="num">
                                      <p:cBhvr additive="base">
                                        <p:cTn id="121" dur="500" fill="hold"/>
                                        <p:tgtEl>
                                          <p:spTgt spid="351256"/>
                                        </p:tgtEl>
                                        <p:attrNameLst>
                                          <p:attrName>ppt_x</p:attrName>
                                        </p:attrNameLst>
                                      </p:cBhvr>
                                      <p:tavLst>
                                        <p:tav tm="0">
                                          <p:val>
                                            <p:strVal val="#ppt_x"/>
                                          </p:val>
                                        </p:tav>
                                        <p:tav tm="100000">
                                          <p:val>
                                            <p:strVal val="#ppt_x"/>
                                          </p:val>
                                        </p:tav>
                                      </p:tavLst>
                                    </p:anim>
                                    <p:anim calcmode="lin" valueType="num">
                                      <p:cBhvr additive="base">
                                        <p:cTn id="122" dur="500" fill="hold"/>
                                        <p:tgtEl>
                                          <p:spTgt spid="351256"/>
                                        </p:tgtEl>
                                        <p:attrNameLst>
                                          <p:attrName>ppt_y</p:attrName>
                                        </p:attrNameLst>
                                      </p:cBhvr>
                                      <p:tavLst>
                                        <p:tav tm="0">
                                          <p:val>
                                            <p:strVal val="1+#ppt_h/2"/>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 presetClass="entr" presetSubtype="8" fill="hold" grpId="0" nodeType="clickEffect">
                                  <p:stCondLst>
                                    <p:cond delay="0"/>
                                  </p:stCondLst>
                                  <p:childTnLst>
                                    <p:set>
                                      <p:cBhvr>
                                        <p:cTn id="126" dur="1" fill="hold">
                                          <p:stCondLst>
                                            <p:cond delay="0"/>
                                          </p:stCondLst>
                                        </p:cTn>
                                        <p:tgtEl>
                                          <p:spTgt spid="351257"/>
                                        </p:tgtEl>
                                        <p:attrNameLst>
                                          <p:attrName>style.visibility</p:attrName>
                                        </p:attrNameLst>
                                      </p:cBhvr>
                                      <p:to>
                                        <p:strVal val="visible"/>
                                      </p:to>
                                    </p:set>
                                    <p:anim calcmode="lin" valueType="num">
                                      <p:cBhvr additive="base">
                                        <p:cTn id="127" dur="500" fill="hold"/>
                                        <p:tgtEl>
                                          <p:spTgt spid="351257"/>
                                        </p:tgtEl>
                                        <p:attrNameLst>
                                          <p:attrName>ppt_x</p:attrName>
                                        </p:attrNameLst>
                                      </p:cBhvr>
                                      <p:tavLst>
                                        <p:tav tm="0">
                                          <p:val>
                                            <p:strVal val="0-#ppt_w/2"/>
                                          </p:val>
                                        </p:tav>
                                        <p:tav tm="100000">
                                          <p:val>
                                            <p:strVal val="#ppt_x"/>
                                          </p:val>
                                        </p:tav>
                                      </p:tavLst>
                                    </p:anim>
                                    <p:anim calcmode="lin" valueType="num">
                                      <p:cBhvr additive="base">
                                        <p:cTn id="128" dur="500" fill="hold"/>
                                        <p:tgtEl>
                                          <p:spTgt spid="3512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4" grpId="0" animBg="1" autoUpdateAnimBg="0"/>
      <p:bldP spid="351235" grpId="0" animBg="1"/>
      <p:bldP spid="351236" grpId="0" animBg="1" autoUpdateAnimBg="0"/>
      <p:bldP spid="351237" grpId="0" animBg="1" autoUpdateAnimBg="0"/>
      <p:bldP spid="351238" grpId="0" animBg="1"/>
      <p:bldP spid="351239" grpId="0" animBg="1" autoUpdateAnimBg="0"/>
      <p:bldP spid="351240" grpId="0" animBg="1" autoUpdateAnimBg="0"/>
      <p:bldP spid="351241" grpId="0" animBg="1" autoUpdateAnimBg="0"/>
      <p:bldP spid="351242" grpId="0" animBg="1" autoUpdateAnimBg="0"/>
      <p:bldP spid="351243" grpId="0" animBg="1" autoUpdateAnimBg="0"/>
      <p:bldP spid="351244" grpId="0" animBg="1"/>
      <p:bldP spid="351245" grpId="0" animBg="1" autoUpdateAnimBg="0"/>
      <p:bldP spid="351246" grpId="0" animBg="1"/>
      <p:bldP spid="351247" grpId="0" animBg="1" autoUpdateAnimBg="0"/>
      <p:bldP spid="351248" grpId="0" animBg="1"/>
      <p:bldP spid="351249" grpId="0" animBg="1" autoUpdateAnimBg="0"/>
      <p:bldP spid="351250" grpId="0" animBg="1"/>
      <p:bldP spid="351252" grpId="0" animBg="1" autoUpdateAnimBg="0"/>
      <p:bldP spid="351253" grpId="0" animBg="1"/>
      <p:bldP spid="351256" grpId="0" animBg="1"/>
      <p:bldP spid="351257" grpId="0" animBg="1" autoUpdateAnimBg="0"/>
    </p:bldLst>
  </p:timing>
</p:sld>
</file>

<file path=ppt/slides/slide1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a:xfrm>
            <a:off x="827088" y="44450"/>
            <a:ext cx="6840537" cy="720725"/>
          </a:xfrm>
          <a:ln w="28575">
            <a:solidFill>
              <a:srgbClr val="0033CC"/>
            </a:solidFill>
            <a:miter lim="800000"/>
            <a:headEnd/>
            <a:tailEnd/>
          </a:ln>
        </p:spPr>
        <p:txBody>
          <a:bodyPr/>
          <a:lstStyle/>
          <a:p>
            <a:r>
              <a:rPr lang="en-US" altLang="en-US" sz="2000">
                <a:latin typeface="Tahoma" panose="020B0604030504040204" pitchFamily="34" charset="0"/>
              </a:rPr>
              <a:t>Permohonan RESTITUSI oleh WP </a:t>
            </a:r>
            <a:r>
              <a:rPr lang="en-US" altLang="en-US" sz="2000">
                <a:solidFill>
                  <a:schemeClr val="tx1"/>
                </a:solidFill>
                <a:latin typeface="Tahoma" panose="020B0604030504040204" pitchFamily="34" charset="0"/>
              </a:rPr>
              <a:t>SELAIN WP dgn kriteria tertentu dan WP yg memenuhi persyaratan tertentu; </a:t>
            </a:r>
          </a:p>
        </p:txBody>
      </p:sp>
      <p:sp>
        <p:nvSpPr>
          <p:cNvPr id="346125" name="Rectangle 13"/>
          <p:cNvSpPr>
            <a:spLocks noChangeArrowheads="1"/>
          </p:cNvSpPr>
          <p:nvPr/>
        </p:nvSpPr>
        <p:spPr bwMode="auto">
          <a:xfrm>
            <a:off x="250825" y="908050"/>
            <a:ext cx="8497888" cy="19494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sv-SE" altLang="en-US" sz="2000" b="1" u="none">
                <a:latin typeface="Arial Narrow" panose="020B0606020202030204" pitchFamily="34" charset="0"/>
              </a:rPr>
              <a:t>Dirjen Pajak setelah melakukan pemeriksaan atas permohonan pengembalian kelebihan pembayaran pajak, selain permohonan pengembalian kelebihan pembayaran pajak dari Wajib Pajak sebagaimana dimaksud dalam Pasal 17C dan Wajib Pajak sebagaimana dimaksud dalam Pasal 17D, </a:t>
            </a:r>
            <a:r>
              <a:rPr lang="sv-SE" altLang="en-US" sz="2000" b="1"/>
              <a:t>harus menerbitkan surat ketetapan pajak paling lama 12 (dua belas) bulan sejak surat permohonan diterima secara lengkap</a:t>
            </a:r>
            <a:r>
              <a:rPr lang="sv-SE" altLang="en-US" sz="2000" b="1" u="none">
                <a:latin typeface="Arial Narrow" panose="020B0606020202030204" pitchFamily="34" charset="0"/>
              </a:rPr>
              <a:t>.</a:t>
            </a:r>
            <a:r>
              <a:rPr lang="sv-SE" altLang="en-US" sz="2000" b="1">
                <a:latin typeface="Arial Narrow" panose="020B0606020202030204" pitchFamily="34" charset="0"/>
              </a:rPr>
              <a:t> </a:t>
            </a:r>
            <a:endParaRPr lang="en-US" altLang="en-US" sz="2000" b="1">
              <a:latin typeface="Arial Narrow" panose="020B0606020202030204" pitchFamily="34" charset="0"/>
            </a:endParaRPr>
          </a:p>
        </p:txBody>
      </p:sp>
      <p:sp>
        <p:nvSpPr>
          <p:cNvPr id="346140" name="Rectangle 28"/>
          <p:cNvSpPr>
            <a:spLocks noChangeArrowheads="1"/>
          </p:cNvSpPr>
          <p:nvPr/>
        </p:nvSpPr>
        <p:spPr bwMode="auto">
          <a:xfrm>
            <a:off x="250825" y="2933700"/>
            <a:ext cx="8497888" cy="711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sv-SE" altLang="en-US" sz="2000" b="1" u="none">
                <a:latin typeface="Arial Narrow" panose="020B0606020202030204" pitchFamily="34" charset="0"/>
              </a:rPr>
              <a:t>Ketentuan ini tidak berlaku terhadap Wajib Pajak yang sedang dilakukan pemeriksaan bukti permulaan tindak pidana di bidang perpajakan.</a:t>
            </a:r>
            <a:endParaRPr lang="en-US" altLang="en-US" sz="2000" b="1">
              <a:latin typeface="Arial Narrow" panose="020B0606020202030204" pitchFamily="34" charset="0"/>
            </a:endParaRPr>
          </a:p>
        </p:txBody>
      </p:sp>
      <p:sp>
        <p:nvSpPr>
          <p:cNvPr id="346141" name="AutoShape 29"/>
          <p:cNvSpPr>
            <a:spLocks noChangeArrowheads="1"/>
          </p:cNvSpPr>
          <p:nvPr/>
        </p:nvSpPr>
        <p:spPr bwMode="auto">
          <a:xfrm>
            <a:off x="468313" y="2708275"/>
            <a:ext cx="431800" cy="360363"/>
          </a:xfrm>
          <a:prstGeom prst="downArrow">
            <a:avLst>
              <a:gd name="adj1" fmla="val 50000"/>
              <a:gd name="adj2" fmla="val 25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6142" name="Rectangle 30"/>
          <p:cNvSpPr>
            <a:spLocks noChangeArrowheads="1"/>
          </p:cNvSpPr>
          <p:nvPr/>
        </p:nvSpPr>
        <p:spPr bwMode="auto">
          <a:xfrm>
            <a:off x="250825" y="3789363"/>
            <a:ext cx="8497888" cy="284797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sv-SE" altLang="en-US" sz="1800" b="1" u="none">
                <a:latin typeface="Arial Narrow" panose="020B0606020202030204" pitchFamily="34" charset="0"/>
              </a:rPr>
              <a:t>Apabila pemeriksaan bukti permulaan tindak pidana di bidang perpajakan tersebut, tidak dilanjutkan dengan penyidikan; dilanjutkan dengan penyidikan, tetapi tidak dilanjutkan dengan penuntutan tindak pidana di bidang perpajakan; atau dilanjutkan dengan penyidikan dan penuntutan tindak pidana di bidang perpajakan, tetapi diputus bebas atau lepas dari segala tuntutan hukum berdasarkan putusan pengadilan yang telah mempunyai kekuatan hukum tetap, dan dalam hal kepada Wajib Pajak diterbitkan SKPLB, </a:t>
            </a:r>
            <a:r>
              <a:rPr lang="sv-SE" altLang="en-US" sz="1800" b="1"/>
              <a:t>kepada WP diberikan imbalan bunga</a:t>
            </a:r>
            <a:r>
              <a:rPr lang="sv-SE" altLang="en-US" sz="1800" b="1" u="none">
                <a:latin typeface="Arial Narrow" panose="020B0606020202030204" pitchFamily="34" charset="0"/>
              </a:rPr>
              <a:t> sebesar 2% (dua persen) per bulan untuk paling lama 24 (dua puluh empat) bulan, dihitung sejak berakhirnya jangka waktu 12 (dua belas) bulan sebagaimana dimaksud pada ayat (1) sampai dengan saat diterbitkan SKPLB, dan bagian dari bulan dihitung penuh 1 (satu) bulan.</a:t>
            </a:r>
            <a:r>
              <a:rPr lang="en-US" altLang="en-US" sz="1800" u="none">
                <a:latin typeface="Arial Narrow" panose="020B0606020202030204" pitchFamily="34" charset="0"/>
              </a:rPr>
              <a:t> </a:t>
            </a:r>
          </a:p>
        </p:txBody>
      </p:sp>
      <p:sp>
        <p:nvSpPr>
          <p:cNvPr id="346143" name="AutoShape 31"/>
          <p:cNvSpPr>
            <a:spLocks noChangeArrowheads="1"/>
          </p:cNvSpPr>
          <p:nvPr/>
        </p:nvSpPr>
        <p:spPr bwMode="auto">
          <a:xfrm>
            <a:off x="468313" y="3573463"/>
            <a:ext cx="431800" cy="360362"/>
          </a:xfrm>
          <a:prstGeom prst="downArrow">
            <a:avLst>
              <a:gd name="adj1" fmla="val 50000"/>
              <a:gd name="adj2" fmla="val 25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6144" name="Rectangle 32"/>
          <p:cNvSpPr>
            <a:spLocks noChangeArrowheads="1"/>
          </p:cNvSpPr>
          <p:nvPr/>
        </p:nvSpPr>
        <p:spPr bwMode="auto">
          <a:xfrm>
            <a:off x="7732713" y="44450"/>
            <a:ext cx="1303337" cy="711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u="none">
                <a:latin typeface="Arial Narrow" panose="020B0606020202030204" pitchFamily="34" charset="0"/>
              </a:rPr>
              <a:t>(Pasal 17B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6114"/>
                                        </p:tgtEl>
                                        <p:attrNameLst>
                                          <p:attrName>style.visibility</p:attrName>
                                        </p:attrNameLst>
                                      </p:cBhvr>
                                      <p:to>
                                        <p:strVal val="visible"/>
                                      </p:to>
                                    </p:set>
                                    <p:anim calcmode="lin" valueType="num">
                                      <p:cBhvr additive="base">
                                        <p:cTn id="7" dur="500" fill="hold"/>
                                        <p:tgtEl>
                                          <p:spTgt spid="346114"/>
                                        </p:tgtEl>
                                        <p:attrNameLst>
                                          <p:attrName>ppt_x</p:attrName>
                                        </p:attrNameLst>
                                      </p:cBhvr>
                                      <p:tavLst>
                                        <p:tav tm="0">
                                          <p:val>
                                            <p:strVal val="0-#ppt_w/2"/>
                                          </p:val>
                                        </p:tav>
                                        <p:tav tm="100000">
                                          <p:val>
                                            <p:strVal val="#ppt_x"/>
                                          </p:val>
                                        </p:tav>
                                      </p:tavLst>
                                    </p:anim>
                                    <p:anim calcmode="lin" valueType="num">
                                      <p:cBhvr additive="base">
                                        <p:cTn id="8" dur="500" fill="hold"/>
                                        <p:tgtEl>
                                          <p:spTgt spid="3461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46144"/>
                                        </p:tgtEl>
                                        <p:attrNameLst>
                                          <p:attrName>style.visibility</p:attrName>
                                        </p:attrNameLst>
                                      </p:cBhvr>
                                      <p:to>
                                        <p:strVal val="visible"/>
                                      </p:to>
                                    </p:set>
                                    <p:animEffect transition="in" filter="blinds(horizontal)">
                                      <p:cBhvr>
                                        <p:cTn id="13" dur="500"/>
                                        <p:tgtEl>
                                          <p:spTgt spid="34614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46125"/>
                                        </p:tgtEl>
                                        <p:attrNameLst>
                                          <p:attrName>style.visibility</p:attrName>
                                        </p:attrNameLst>
                                      </p:cBhvr>
                                      <p:to>
                                        <p:strVal val="visible"/>
                                      </p:to>
                                    </p:set>
                                    <p:anim calcmode="lin" valueType="num">
                                      <p:cBhvr additive="base">
                                        <p:cTn id="18" dur="500" fill="hold"/>
                                        <p:tgtEl>
                                          <p:spTgt spid="346125"/>
                                        </p:tgtEl>
                                        <p:attrNameLst>
                                          <p:attrName>ppt_x</p:attrName>
                                        </p:attrNameLst>
                                      </p:cBhvr>
                                      <p:tavLst>
                                        <p:tav tm="0">
                                          <p:val>
                                            <p:strVal val="0-#ppt_w/2"/>
                                          </p:val>
                                        </p:tav>
                                        <p:tav tm="100000">
                                          <p:val>
                                            <p:strVal val="#ppt_x"/>
                                          </p:val>
                                        </p:tav>
                                      </p:tavLst>
                                    </p:anim>
                                    <p:anim calcmode="lin" valueType="num">
                                      <p:cBhvr additive="base">
                                        <p:cTn id="19" dur="500" fill="hold"/>
                                        <p:tgtEl>
                                          <p:spTgt spid="346125"/>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346141"/>
                                        </p:tgtEl>
                                        <p:attrNameLst>
                                          <p:attrName>style.visibility</p:attrName>
                                        </p:attrNameLst>
                                      </p:cBhvr>
                                      <p:to>
                                        <p:strVal val="visible"/>
                                      </p:to>
                                    </p:set>
                                    <p:animEffect transition="in" filter="blinds(horizontal)">
                                      <p:cBhvr>
                                        <p:cTn id="24" dur="500"/>
                                        <p:tgtEl>
                                          <p:spTgt spid="34614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346140"/>
                                        </p:tgtEl>
                                        <p:attrNameLst>
                                          <p:attrName>style.visibility</p:attrName>
                                        </p:attrNameLst>
                                      </p:cBhvr>
                                      <p:to>
                                        <p:strVal val="visible"/>
                                      </p:to>
                                    </p:set>
                                    <p:animEffect transition="in" filter="checkerboard(across)">
                                      <p:cBhvr>
                                        <p:cTn id="29" dur="500"/>
                                        <p:tgtEl>
                                          <p:spTgt spid="34614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346143"/>
                                        </p:tgtEl>
                                        <p:attrNameLst>
                                          <p:attrName>style.visibility</p:attrName>
                                        </p:attrNameLst>
                                      </p:cBhvr>
                                      <p:to>
                                        <p:strVal val="visible"/>
                                      </p:to>
                                    </p:set>
                                    <p:animEffect transition="in" filter="checkerboard(across)">
                                      <p:cBhvr>
                                        <p:cTn id="34" dur="500"/>
                                        <p:tgtEl>
                                          <p:spTgt spid="34614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8" presetClass="entr" presetSubtype="16" fill="hold" grpId="0" nodeType="clickEffect">
                                  <p:stCondLst>
                                    <p:cond delay="0"/>
                                  </p:stCondLst>
                                  <p:childTnLst>
                                    <p:set>
                                      <p:cBhvr>
                                        <p:cTn id="38" dur="1" fill="hold">
                                          <p:stCondLst>
                                            <p:cond delay="0"/>
                                          </p:stCondLst>
                                        </p:cTn>
                                        <p:tgtEl>
                                          <p:spTgt spid="346142"/>
                                        </p:tgtEl>
                                        <p:attrNameLst>
                                          <p:attrName>style.visibility</p:attrName>
                                        </p:attrNameLst>
                                      </p:cBhvr>
                                      <p:to>
                                        <p:strVal val="visible"/>
                                      </p:to>
                                    </p:set>
                                    <p:animEffect transition="in" filter="diamond(in)">
                                      <p:cBhvr>
                                        <p:cTn id="39" dur="2000"/>
                                        <p:tgtEl>
                                          <p:spTgt spid="346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114" grpId="0" animBg="1" autoUpdateAnimBg="0"/>
      <p:bldP spid="346125" grpId="0" animBg="1" autoUpdateAnimBg="0"/>
      <p:bldP spid="346140" grpId="0" animBg="1"/>
      <p:bldP spid="346141" grpId="0" animBg="1"/>
      <p:bldP spid="346142" grpId="0" animBg="1"/>
      <p:bldP spid="346143" grpId="0" animBg="1"/>
      <p:bldP spid="346144" grpId="0" animBg="1"/>
    </p:bldLst>
  </p:timing>
</p:sld>
</file>

<file path=ppt/slides/slide1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2018" name="Rectangle 2"/>
          <p:cNvSpPr>
            <a:spLocks noChangeArrowheads="1"/>
          </p:cNvSpPr>
          <p:nvPr>
            <p:ph type="title"/>
          </p:nvPr>
        </p:nvSpPr>
        <p:spPr>
          <a:xfrm>
            <a:off x="2051050" y="44450"/>
            <a:ext cx="4537075" cy="400050"/>
          </a:xfrm>
          <a:noFill/>
          <a:ln w="28575">
            <a:solidFill>
              <a:srgbClr val="990000"/>
            </a:solidFill>
            <a:miter lim="800000"/>
            <a:headEnd/>
            <a:tailEnd/>
          </a:ln>
        </p:spPr>
        <p:txBody>
          <a:bodyPr/>
          <a:lstStyle/>
          <a:p>
            <a:r>
              <a:rPr lang="en-US" altLang="en-US" sz="2000" b="1">
                <a:solidFill>
                  <a:schemeClr val="tx1"/>
                </a:solidFill>
                <a:latin typeface="Verdana" panose="020B0604030504040204" pitchFamily="34" charset="0"/>
              </a:rPr>
              <a:t>WP dengan kriteria tertentu</a:t>
            </a:r>
          </a:p>
        </p:txBody>
      </p:sp>
      <p:sp>
        <p:nvSpPr>
          <p:cNvPr id="342019" name="Rectangle 3"/>
          <p:cNvSpPr>
            <a:spLocks noChangeArrowheads="1"/>
          </p:cNvSpPr>
          <p:nvPr/>
        </p:nvSpPr>
        <p:spPr bwMode="auto">
          <a:xfrm>
            <a:off x="2771775" y="549275"/>
            <a:ext cx="2808288" cy="4064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sv-SE" altLang="en-US" sz="2000" b="1" u="none"/>
              <a:t>meliputi:</a:t>
            </a:r>
            <a:r>
              <a:rPr lang="en-US" altLang="en-US" sz="2000" b="1" u="none"/>
              <a:t> </a:t>
            </a:r>
            <a:endParaRPr lang="en-GB" altLang="en-US" sz="2000" b="1" u="none"/>
          </a:p>
        </p:txBody>
      </p:sp>
      <p:sp>
        <p:nvSpPr>
          <p:cNvPr id="342020" name="Rectangle 4"/>
          <p:cNvSpPr>
            <a:spLocks noChangeArrowheads="1"/>
          </p:cNvSpPr>
          <p:nvPr/>
        </p:nvSpPr>
        <p:spPr bwMode="auto">
          <a:xfrm>
            <a:off x="152400" y="1052513"/>
            <a:ext cx="8839200" cy="3122612"/>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buFontTx/>
              <a:buAutoNum type="alphaLcPeriod"/>
            </a:pPr>
            <a:r>
              <a:rPr lang="sv-SE" altLang="en-US" sz="1800" b="1" u="none">
                <a:latin typeface="Courier New" panose="02070309020205020404" pitchFamily="49" charset="0"/>
              </a:rPr>
              <a:t>tepat waktu dalam menyampaikan Surat Pemberitahuan; </a:t>
            </a:r>
          </a:p>
          <a:p>
            <a:pPr>
              <a:buFontTx/>
              <a:buAutoNum type="alphaLcPeriod"/>
            </a:pPr>
            <a:r>
              <a:rPr lang="sv-SE" altLang="en-US" sz="1800" b="1" u="none">
                <a:latin typeface="Courier New" panose="02070309020205020404" pitchFamily="49" charset="0"/>
              </a:rPr>
              <a:t>tidak mempunyai tunggakan pajak untuk semua jenis pajak, kecuali tunggakan pajak yang telah memperoleh izin untuk mengangsur atau menunda pembayaran pajak; </a:t>
            </a:r>
          </a:p>
          <a:p>
            <a:r>
              <a:rPr lang="sv-SE" altLang="en-US" sz="1800" b="1" u="none">
                <a:latin typeface="Courier New" panose="02070309020205020404" pitchFamily="49" charset="0"/>
              </a:rPr>
              <a:t>c.	Laporan Keuangan diaudit oleh Akuntan Publik atau lembaga pengawasan keuangan pemerintah dengan pendapat Wajar Tanpa Pengecualian selama 3 (tiga) tahun berturut-turut; dan</a:t>
            </a:r>
          </a:p>
          <a:p>
            <a:pPr>
              <a:buFontTx/>
              <a:buAutoNum type="alphaLcPeriod" startAt="4"/>
            </a:pPr>
            <a:r>
              <a:rPr lang="sv-SE" altLang="en-US" sz="1800" b="1" u="none">
                <a:latin typeface="Courier New" panose="02070309020205020404" pitchFamily="49" charset="0"/>
              </a:rPr>
              <a:t>tidak pernah dipidana karena melakukan tindak pidana di bidang perpajakan berdasarkan putusan pengadilan yang telah mempunyai kekuatan hukum tetap dalam jangka waktu 5 (lima) tahun terakhir.</a:t>
            </a:r>
            <a:r>
              <a:rPr lang="en-US" altLang="en-US" sz="1800" b="1" u="none">
                <a:latin typeface="Courier New" panose="02070309020205020404" pitchFamily="49" charset="0"/>
              </a:rPr>
              <a:t> </a:t>
            </a:r>
          </a:p>
        </p:txBody>
      </p:sp>
      <p:sp>
        <p:nvSpPr>
          <p:cNvPr id="342021" name="AutoShape 5"/>
          <p:cNvSpPr>
            <a:spLocks noChangeArrowheads="1"/>
          </p:cNvSpPr>
          <p:nvPr/>
        </p:nvSpPr>
        <p:spPr bwMode="auto">
          <a:xfrm>
            <a:off x="3805238" y="404813"/>
            <a:ext cx="550862" cy="3000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2022" name="AutoShape 6"/>
          <p:cNvSpPr>
            <a:spLocks noChangeArrowheads="1"/>
          </p:cNvSpPr>
          <p:nvPr/>
        </p:nvSpPr>
        <p:spPr bwMode="auto">
          <a:xfrm>
            <a:off x="5148263" y="836613"/>
            <a:ext cx="503237"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2023" name="AutoShape 7"/>
          <p:cNvSpPr>
            <a:spLocks noChangeArrowheads="1"/>
          </p:cNvSpPr>
          <p:nvPr/>
        </p:nvSpPr>
        <p:spPr bwMode="auto">
          <a:xfrm>
            <a:off x="179388" y="4149725"/>
            <a:ext cx="431800"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2024" name="Rectangle 8"/>
          <p:cNvSpPr>
            <a:spLocks noChangeArrowheads="1"/>
          </p:cNvSpPr>
          <p:nvPr/>
        </p:nvSpPr>
        <p:spPr bwMode="auto">
          <a:xfrm>
            <a:off x="179388" y="4637088"/>
            <a:ext cx="8785225" cy="376237"/>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1800" u="none">
                <a:latin typeface="Tahoma" panose="020B0604030504040204" pitchFamily="34" charset="0"/>
              </a:rPr>
              <a:t>WP tsb tidak dapat diberikan pengembalian pendahuluan pembayaran pajak apabila:</a:t>
            </a:r>
            <a:endParaRPr lang="en-US" altLang="en-US" sz="1800" u="none">
              <a:latin typeface="Tahoma" panose="020B0604030504040204" pitchFamily="34" charset="0"/>
            </a:endParaRPr>
          </a:p>
        </p:txBody>
      </p:sp>
      <p:sp>
        <p:nvSpPr>
          <p:cNvPr id="342025" name="Rectangle 9"/>
          <p:cNvSpPr>
            <a:spLocks noChangeArrowheads="1"/>
          </p:cNvSpPr>
          <p:nvPr/>
        </p:nvSpPr>
        <p:spPr bwMode="auto">
          <a:xfrm>
            <a:off x="6862763" y="115888"/>
            <a:ext cx="2101850" cy="83185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t>(Pasal 17C UU KUP)</a:t>
            </a:r>
          </a:p>
        </p:txBody>
      </p:sp>
      <p:sp>
        <p:nvSpPr>
          <p:cNvPr id="342026" name="Rectangle 10"/>
          <p:cNvSpPr>
            <a:spLocks noChangeArrowheads="1"/>
          </p:cNvSpPr>
          <p:nvPr/>
        </p:nvSpPr>
        <p:spPr bwMode="auto">
          <a:xfrm>
            <a:off x="179388" y="5064125"/>
            <a:ext cx="8785225" cy="174942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lvl1pPr marL="457200" indent="-457200" algn="l">
              <a:tabLst>
                <a:tab pos="2000250" algn="l"/>
              </a:tabLst>
              <a:defRPr sz="2400">
                <a:solidFill>
                  <a:schemeClr val="tx1"/>
                </a:solidFill>
                <a:latin typeface="Times New Roman" panose="02020603050405020304" pitchFamily="18" charset="0"/>
              </a:defRPr>
            </a:lvl1pPr>
            <a:lvl2pPr marL="914400" indent="-457200" algn="l">
              <a:tabLst>
                <a:tab pos="2000250" algn="l"/>
              </a:tabLst>
              <a:defRPr sz="2400">
                <a:solidFill>
                  <a:schemeClr val="tx1"/>
                </a:solidFill>
                <a:latin typeface="Times New Roman" panose="02020603050405020304" pitchFamily="18" charset="0"/>
              </a:defRPr>
            </a:lvl2pPr>
            <a:lvl3pPr marL="1371600" indent="-457200" algn="l">
              <a:tabLst>
                <a:tab pos="2000250" algn="l"/>
              </a:tabLst>
              <a:defRPr sz="2400">
                <a:solidFill>
                  <a:schemeClr val="tx1"/>
                </a:solidFill>
                <a:latin typeface="Times New Roman" panose="02020603050405020304" pitchFamily="18" charset="0"/>
              </a:defRPr>
            </a:lvl3pPr>
            <a:lvl4pPr marL="1828800" indent="-457200" algn="l">
              <a:tabLst>
                <a:tab pos="2000250" algn="l"/>
              </a:tabLst>
              <a:defRPr sz="2400">
                <a:solidFill>
                  <a:schemeClr val="tx1"/>
                </a:solidFill>
                <a:latin typeface="Times New Roman" panose="02020603050405020304" pitchFamily="18" charset="0"/>
              </a:defRPr>
            </a:lvl4pPr>
            <a:lvl5pPr marL="2286000" indent="-457200" algn="l">
              <a:tabLst>
                <a:tab pos="2000250" algn="l"/>
              </a:tabLst>
              <a:defRPr sz="2400">
                <a:solidFill>
                  <a:schemeClr val="tx1"/>
                </a:solidFill>
                <a:latin typeface="Times New Roman" panose="02020603050405020304" pitchFamily="18" charset="0"/>
              </a:defRPr>
            </a:lvl5pPr>
            <a:lvl6pPr marL="2743200" indent="-457200" fontAlgn="base">
              <a:spcBef>
                <a:spcPct val="0"/>
              </a:spcBef>
              <a:spcAft>
                <a:spcPct val="0"/>
              </a:spcAft>
              <a:tabLst>
                <a:tab pos="2000250" algn="l"/>
              </a:tabLst>
              <a:defRPr sz="2400">
                <a:solidFill>
                  <a:schemeClr val="tx1"/>
                </a:solidFill>
                <a:latin typeface="Times New Roman" panose="02020603050405020304" pitchFamily="18" charset="0"/>
              </a:defRPr>
            </a:lvl6pPr>
            <a:lvl7pPr marL="3200400" indent="-457200" fontAlgn="base">
              <a:spcBef>
                <a:spcPct val="0"/>
              </a:spcBef>
              <a:spcAft>
                <a:spcPct val="0"/>
              </a:spcAft>
              <a:tabLst>
                <a:tab pos="2000250" algn="l"/>
              </a:tabLst>
              <a:defRPr sz="2400">
                <a:solidFill>
                  <a:schemeClr val="tx1"/>
                </a:solidFill>
                <a:latin typeface="Times New Roman" panose="02020603050405020304" pitchFamily="18" charset="0"/>
              </a:defRPr>
            </a:lvl7pPr>
            <a:lvl8pPr marL="3657600" indent="-457200" fontAlgn="base">
              <a:spcBef>
                <a:spcPct val="0"/>
              </a:spcBef>
              <a:spcAft>
                <a:spcPct val="0"/>
              </a:spcAft>
              <a:tabLst>
                <a:tab pos="2000250" algn="l"/>
              </a:tabLst>
              <a:defRPr sz="2400">
                <a:solidFill>
                  <a:schemeClr val="tx1"/>
                </a:solidFill>
                <a:latin typeface="Times New Roman" panose="02020603050405020304" pitchFamily="18" charset="0"/>
              </a:defRPr>
            </a:lvl8pPr>
            <a:lvl9pPr marL="4114800" indent="-457200" fontAlgn="base">
              <a:spcBef>
                <a:spcPct val="0"/>
              </a:spcBef>
              <a:spcAft>
                <a:spcPct val="0"/>
              </a:spcAft>
              <a:tabLst>
                <a:tab pos="2000250" algn="l"/>
              </a:tabLst>
              <a:defRPr sz="2400">
                <a:solidFill>
                  <a:schemeClr val="tx1"/>
                </a:solidFill>
                <a:latin typeface="Times New Roman" panose="02020603050405020304" pitchFamily="18" charset="0"/>
              </a:defRPr>
            </a:lvl9pPr>
          </a:lstStyle>
          <a:p>
            <a:pPr>
              <a:buFontTx/>
              <a:buAutoNum type="alphaLcPeriod"/>
            </a:pPr>
            <a:r>
              <a:rPr lang="sv-SE" altLang="en-US" sz="1800" u="none">
                <a:latin typeface="Tahoma" panose="020B0604030504040204" pitchFamily="34" charset="0"/>
              </a:rPr>
              <a:t>thd WP tsb dilakukan tindakan penyidikan tindak pidana di bidang perpajakan;</a:t>
            </a:r>
          </a:p>
          <a:p>
            <a:pPr>
              <a:buFontTx/>
              <a:buAutoNum type="alphaLcPeriod"/>
            </a:pPr>
            <a:r>
              <a:rPr lang="sv-SE" altLang="en-US" sz="1800" u="none">
                <a:latin typeface="Tahoma" panose="020B0604030504040204" pitchFamily="34" charset="0"/>
              </a:rPr>
              <a:t>terlambat menyampaikan SPT Masa untuk suatu jenis pajak tertentu 2 (dua) Masa Pajak berturut-turut;</a:t>
            </a:r>
            <a:endParaRPr lang="en-US" altLang="en-US" sz="1800" u="none">
              <a:latin typeface="Tahoma" panose="020B0604030504040204" pitchFamily="34" charset="0"/>
            </a:endParaRPr>
          </a:p>
          <a:p>
            <a:r>
              <a:rPr lang="sv-SE" altLang="en-US" sz="1800" u="none">
                <a:latin typeface="Tahoma" panose="020B0604030504040204" pitchFamily="34" charset="0"/>
              </a:rPr>
              <a:t>c.	terlambat menyampaikan SPT Masa untuk suatu jenis pajak tertentu 3 (tiga) Masa Pajak dalam 1 (satu) tahun kalender; atau</a:t>
            </a:r>
          </a:p>
          <a:p>
            <a:pPr>
              <a:buFontTx/>
              <a:buAutoNum type="alphaLcPeriod" startAt="4"/>
            </a:pPr>
            <a:r>
              <a:rPr lang="sv-SE" altLang="en-US" sz="1800" u="none">
                <a:latin typeface="Tahoma" panose="020B0604030504040204" pitchFamily="34" charset="0"/>
              </a:rPr>
              <a:t>terlambat menyampaikan SPT Tahunan.</a:t>
            </a:r>
            <a:r>
              <a:rPr lang="en-US" altLang="en-US" sz="1800" u="none">
                <a:latin typeface="Tahoma" panose="020B0604030504040204" pitchFamily="34" charset="0"/>
              </a:rPr>
              <a:t> </a:t>
            </a:r>
          </a:p>
        </p:txBody>
      </p:sp>
      <p:sp>
        <p:nvSpPr>
          <p:cNvPr id="342027" name="Rectangle 11"/>
          <p:cNvSpPr>
            <a:spLocks noChangeArrowheads="1"/>
          </p:cNvSpPr>
          <p:nvPr/>
        </p:nvSpPr>
        <p:spPr bwMode="auto">
          <a:xfrm>
            <a:off x="5724525" y="6437313"/>
            <a:ext cx="3121025" cy="376237"/>
          </a:xfrm>
          <a:prstGeom prst="rect">
            <a:avLst/>
          </a:prstGeom>
          <a:solidFill>
            <a:srgbClr val="FFFFCC"/>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sz="1800" u="none">
                <a:latin typeface="Tahoma" panose="020B0604030504040204" pitchFamily="34" charset="0"/>
              </a:rPr>
              <a:t>{Pasal 17C angka 6 UU KUP}</a:t>
            </a:r>
          </a:p>
        </p:txBody>
      </p:sp>
      <p:sp>
        <p:nvSpPr>
          <p:cNvPr id="342028" name="Rectangle 12"/>
          <p:cNvSpPr>
            <a:spLocks noChangeArrowheads="1"/>
          </p:cNvSpPr>
          <p:nvPr/>
        </p:nvSpPr>
        <p:spPr bwMode="auto">
          <a:xfrm>
            <a:off x="5724525" y="4132263"/>
            <a:ext cx="3121025" cy="376237"/>
          </a:xfrm>
          <a:prstGeom prst="rect">
            <a:avLst/>
          </a:prstGeom>
          <a:solidFill>
            <a:srgbClr val="FFFFCC"/>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sz="1800" u="none">
                <a:latin typeface="Tahoma" panose="020B0604030504040204" pitchFamily="34" charset="0"/>
              </a:rPr>
              <a:t>{Pasal 17C angka 2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2018"/>
                                        </p:tgtEl>
                                        <p:attrNameLst>
                                          <p:attrName>style.visibility</p:attrName>
                                        </p:attrNameLst>
                                      </p:cBhvr>
                                      <p:to>
                                        <p:strVal val="visible"/>
                                      </p:to>
                                    </p:set>
                                    <p:anim calcmode="lin" valueType="num">
                                      <p:cBhvr additive="base">
                                        <p:cTn id="7" dur="500" fill="hold"/>
                                        <p:tgtEl>
                                          <p:spTgt spid="342018"/>
                                        </p:tgtEl>
                                        <p:attrNameLst>
                                          <p:attrName>ppt_x</p:attrName>
                                        </p:attrNameLst>
                                      </p:cBhvr>
                                      <p:tavLst>
                                        <p:tav tm="0">
                                          <p:val>
                                            <p:strVal val="0-#ppt_w/2"/>
                                          </p:val>
                                        </p:tav>
                                        <p:tav tm="100000">
                                          <p:val>
                                            <p:strVal val="#ppt_x"/>
                                          </p:val>
                                        </p:tav>
                                      </p:tavLst>
                                    </p:anim>
                                    <p:anim calcmode="lin" valueType="num">
                                      <p:cBhvr additive="base">
                                        <p:cTn id="8" dur="500" fill="hold"/>
                                        <p:tgtEl>
                                          <p:spTgt spid="3420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42025"/>
                                        </p:tgtEl>
                                        <p:attrNameLst>
                                          <p:attrName>style.visibility</p:attrName>
                                        </p:attrNameLst>
                                      </p:cBhvr>
                                      <p:to>
                                        <p:strVal val="visible"/>
                                      </p:to>
                                    </p:set>
                                    <p:animEffect transition="in" filter="blinds(horizontal)">
                                      <p:cBhvr>
                                        <p:cTn id="13" dur="500"/>
                                        <p:tgtEl>
                                          <p:spTgt spid="34202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42021"/>
                                        </p:tgtEl>
                                        <p:attrNameLst>
                                          <p:attrName>style.visibility</p:attrName>
                                        </p:attrNameLst>
                                      </p:cBhvr>
                                      <p:to>
                                        <p:strVal val="visible"/>
                                      </p:to>
                                    </p:set>
                                    <p:anim calcmode="lin" valueType="num">
                                      <p:cBhvr additive="base">
                                        <p:cTn id="18" dur="500" fill="hold"/>
                                        <p:tgtEl>
                                          <p:spTgt spid="342021"/>
                                        </p:tgtEl>
                                        <p:attrNameLst>
                                          <p:attrName>ppt_x</p:attrName>
                                        </p:attrNameLst>
                                      </p:cBhvr>
                                      <p:tavLst>
                                        <p:tav tm="0">
                                          <p:val>
                                            <p:strVal val="0-#ppt_w/2"/>
                                          </p:val>
                                        </p:tav>
                                        <p:tav tm="100000">
                                          <p:val>
                                            <p:strVal val="#ppt_x"/>
                                          </p:val>
                                        </p:tav>
                                      </p:tavLst>
                                    </p:anim>
                                    <p:anim calcmode="lin" valueType="num">
                                      <p:cBhvr additive="base">
                                        <p:cTn id="19" dur="500" fill="hold"/>
                                        <p:tgtEl>
                                          <p:spTgt spid="342021"/>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42019"/>
                                        </p:tgtEl>
                                        <p:attrNameLst>
                                          <p:attrName>style.visibility</p:attrName>
                                        </p:attrNameLst>
                                      </p:cBhvr>
                                      <p:to>
                                        <p:strVal val="visible"/>
                                      </p:to>
                                    </p:set>
                                    <p:anim calcmode="lin" valueType="num">
                                      <p:cBhvr additive="base">
                                        <p:cTn id="24" dur="500" fill="hold"/>
                                        <p:tgtEl>
                                          <p:spTgt spid="342019"/>
                                        </p:tgtEl>
                                        <p:attrNameLst>
                                          <p:attrName>ppt_x</p:attrName>
                                        </p:attrNameLst>
                                      </p:cBhvr>
                                      <p:tavLst>
                                        <p:tav tm="0">
                                          <p:val>
                                            <p:strVal val="0-#ppt_w/2"/>
                                          </p:val>
                                        </p:tav>
                                        <p:tav tm="100000">
                                          <p:val>
                                            <p:strVal val="#ppt_x"/>
                                          </p:val>
                                        </p:tav>
                                      </p:tavLst>
                                    </p:anim>
                                    <p:anim calcmode="lin" valueType="num">
                                      <p:cBhvr additive="base">
                                        <p:cTn id="25" dur="500" fill="hold"/>
                                        <p:tgtEl>
                                          <p:spTgt spid="342019"/>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342022"/>
                                        </p:tgtEl>
                                        <p:attrNameLst>
                                          <p:attrName>style.visibility</p:attrName>
                                        </p:attrNameLst>
                                      </p:cBhvr>
                                      <p:to>
                                        <p:strVal val="visible"/>
                                      </p:to>
                                    </p:set>
                                    <p:animEffect transition="in" filter="blinds(horizontal)">
                                      <p:cBhvr>
                                        <p:cTn id="30" dur="500"/>
                                        <p:tgtEl>
                                          <p:spTgt spid="34202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342020"/>
                                        </p:tgtEl>
                                        <p:attrNameLst>
                                          <p:attrName>style.visibility</p:attrName>
                                        </p:attrNameLst>
                                      </p:cBhvr>
                                      <p:to>
                                        <p:strVal val="visible"/>
                                      </p:to>
                                    </p:set>
                                    <p:anim calcmode="lin" valueType="num">
                                      <p:cBhvr additive="base">
                                        <p:cTn id="35" dur="500" fill="hold"/>
                                        <p:tgtEl>
                                          <p:spTgt spid="342020"/>
                                        </p:tgtEl>
                                        <p:attrNameLst>
                                          <p:attrName>ppt_x</p:attrName>
                                        </p:attrNameLst>
                                      </p:cBhvr>
                                      <p:tavLst>
                                        <p:tav tm="0">
                                          <p:val>
                                            <p:strVal val="0-#ppt_w/2"/>
                                          </p:val>
                                        </p:tav>
                                        <p:tav tm="100000">
                                          <p:val>
                                            <p:strVal val="#ppt_x"/>
                                          </p:val>
                                        </p:tav>
                                      </p:tavLst>
                                    </p:anim>
                                    <p:anim calcmode="lin" valueType="num">
                                      <p:cBhvr additive="base">
                                        <p:cTn id="36" dur="500" fill="hold"/>
                                        <p:tgtEl>
                                          <p:spTgt spid="342020"/>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3" presetClass="entr" presetSubtype="16" fill="hold" grpId="0" nodeType="clickEffect">
                                  <p:stCondLst>
                                    <p:cond delay="0"/>
                                  </p:stCondLst>
                                  <p:childTnLst>
                                    <p:set>
                                      <p:cBhvr>
                                        <p:cTn id="40" dur="1" fill="hold">
                                          <p:stCondLst>
                                            <p:cond delay="0"/>
                                          </p:stCondLst>
                                        </p:cTn>
                                        <p:tgtEl>
                                          <p:spTgt spid="342028"/>
                                        </p:tgtEl>
                                        <p:attrNameLst>
                                          <p:attrName>style.visibility</p:attrName>
                                        </p:attrNameLst>
                                      </p:cBhvr>
                                      <p:to>
                                        <p:strVal val="visible"/>
                                      </p:to>
                                    </p:set>
                                    <p:anim calcmode="lin" valueType="num">
                                      <p:cBhvr>
                                        <p:cTn id="41" dur="500" fill="hold"/>
                                        <p:tgtEl>
                                          <p:spTgt spid="342028"/>
                                        </p:tgtEl>
                                        <p:attrNameLst>
                                          <p:attrName>ppt_w</p:attrName>
                                        </p:attrNameLst>
                                      </p:cBhvr>
                                      <p:tavLst>
                                        <p:tav tm="0">
                                          <p:val>
                                            <p:fltVal val="0"/>
                                          </p:val>
                                        </p:tav>
                                        <p:tav tm="100000">
                                          <p:val>
                                            <p:strVal val="#ppt_w"/>
                                          </p:val>
                                        </p:tav>
                                      </p:tavLst>
                                    </p:anim>
                                    <p:anim calcmode="lin" valueType="num">
                                      <p:cBhvr>
                                        <p:cTn id="42" dur="500" fill="hold"/>
                                        <p:tgtEl>
                                          <p:spTgt spid="342028"/>
                                        </p:tgtEl>
                                        <p:attrNameLst>
                                          <p:attrName>ppt_h</p:attrName>
                                        </p:attrNameLst>
                                      </p:cBhvr>
                                      <p:tavLst>
                                        <p:tav tm="0">
                                          <p:val>
                                            <p:fltVal val="0"/>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42023"/>
                                        </p:tgtEl>
                                        <p:attrNameLst>
                                          <p:attrName>style.visibility</p:attrName>
                                        </p:attrNameLst>
                                      </p:cBhvr>
                                      <p:to>
                                        <p:strVal val="visible"/>
                                      </p:to>
                                    </p:set>
                                    <p:anim calcmode="lin" valueType="num">
                                      <p:cBhvr additive="base">
                                        <p:cTn id="47" dur="500" fill="hold"/>
                                        <p:tgtEl>
                                          <p:spTgt spid="342023"/>
                                        </p:tgtEl>
                                        <p:attrNameLst>
                                          <p:attrName>ppt_x</p:attrName>
                                        </p:attrNameLst>
                                      </p:cBhvr>
                                      <p:tavLst>
                                        <p:tav tm="0">
                                          <p:val>
                                            <p:strVal val="#ppt_x"/>
                                          </p:val>
                                        </p:tav>
                                        <p:tav tm="100000">
                                          <p:val>
                                            <p:strVal val="#ppt_x"/>
                                          </p:val>
                                        </p:tav>
                                      </p:tavLst>
                                    </p:anim>
                                    <p:anim calcmode="lin" valueType="num">
                                      <p:cBhvr additive="base">
                                        <p:cTn id="48" dur="500" fill="hold"/>
                                        <p:tgtEl>
                                          <p:spTgt spid="342023"/>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342024"/>
                                        </p:tgtEl>
                                        <p:attrNameLst>
                                          <p:attrName>style.visibility</p:attrName>
                                        </p:attrNameLst>
                                      </p:cBhvr>
                                      <p:to>
                                        <p:strVal val="visible"/>
                                      </p:to>
                                    </p:set>
                                    <p:animEffect transition="in" filter="wipe(down)">
                                      <p:cBhvr>
                                        <p:cTn id="53" dur="500"/>
                                        <p:tgtEl>
                                          <p:spTgt spid="342024"/>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342026"/>
                                        </p:tgtEl>
                                        <p:attrNameLst>
                                          <p:attrName>style.visibility</p:attrName>
                                        </p:attrNameLst>
                                      </p:cBhvr>
                                      <p:to>
                                        <p:strVal val="visible"/>
                                      </p:to>
                                    </p:set>
                                    <p:animEffect transition="in" filter="wipe(down)">
                                      <p:cBhvr>
                                        <p:cTn id="58" dur="500"/>
                                        <p:tgtEl>
                                          <p:spTgt spid="342026"/>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42027"/>
                                        </p:tgtEl>
                                        <p:attrNameLst>
                                          <p:attrName>style.visibility</p:attrName>
                                        </p:attrNameLst>
                                      </p:cBhvr>
                                      <p:to>
                                        <p:strVal val="visible"/>
                                      </p:to>
                                    </p:set>
                                    <p:anim calcmode="lin" valueType="num">
                                      <p:cBhvr additive="base">
                                        <p:cTn id="63" dur="500" fill="hold"/>
                                        <p:tgtEl>
                                          <p:spTgt spid="342027"/>
                                        </p:tgtEl>
                                        <p:attrNameLst>
                                          <p:attrName>ppt_x</p:attrName>
                                        </p:attrNameLst>
                                      </p:cBhvr>
                                      <p:tavLst>
                                        <p:tav tm="0">
                                          <p:val>
                                            <p:strVal val="#ppt_x"/>
                                          </p:val>
                                        </p:tav>
                                        <p:tav tm="100000">
                                          <p:val>
                                            <p:strVal val="#ppt_x"/>
                                          </p:val>
                                        </p:tav>
                                      </p:tavLst>
                                    </p:anim>
                                    <p:anim calcmode="lin" valueType="num">
                                      <p:cBhvr additive="base">
                                        <p:cTn id="64" dur="500" fill="hold"/>
                                        <p:tgtEl>
                                          <p:spTgt spid="342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8" grpId="0" animBg="1" autoUpdateAnimBg="0"/>
      <p:bldP spid="342019" grpId="0" animBg="1" autoUpdateAnimBg="0"/>
      <p:bldP spid="342020" grpId="0" animBg="1" autoUpdateAnimBg="0"/>
      <p:bldP spid="342021" grpId="0" animBg="1"/>
      <p:bldP spid="342022" grpId="0" animBg="1"/>
      <p:bldP spid="342023" grpId="0" animBg="1"/>
      <p:bldP spid="342024" grpId="0" animBg="1"/>
      <p:bldP spid="342025" grpId="0" animBg="1"/>
      <p:bldP spid="342026" grpId="0" animBg="1"/>
      <p:bldP spid="342027" grpId="0" animBg="1"/>
      <p:bldP spid="342028" grpId="0" animBg="1"/>
    </p:bldLst>
  </p:timing>
</p:sld>
</file>

<file path=ppt/slides/slide1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3042" name="Rectangle 2"/>
          <p:cNvSpPr>
            <a:spLocks noChangeArrowheads="1"/>
          </p:cNvSpPr>
          <p:nvPr>
            <p:ph type="title"/>
          </p:nvPr>
        </p:nvSpPr>
        <p:spPr>
          <a:xfrm>
            <a:off x="539750" y="44450"/>
            <a:ext cx="7777163" cy="792163"/>
          </a:xfrm>
          <a:noFill/>
          <a:ln w="28575">
            <a:solidFill>
              <a:srgbClr val="990000"/>
            </a:solidFill>
            <a:miter lim="800000"/>
            <a:headEnd/>
            <a:tailEnd/>
          </a:ln>
        </p:spPr>
        <p:txBody>
          <a:bodyPr/>
          <a:lstStyle/>
          <a:p>
            <a:r>
              <a:rPr lang="en-US" altLang="en-US" sz="2400" b="1">
                <a:solidFill>
                  <a:schemeClr val="tx1"/>
                </a:solidFill>
                <a:latin typeface="Courier New" panose="02070309020205020404" pitchFamily="49" charset="0"/>
              </a:rPr>
              <a:t>WP yang memenuhi persyaratan tertentu</a:t>
            </a:r>
            <a:br>
              <a:rPr lang="en-US" altLang="en-US" sz="2400" b="1">
                <a:solidFill>
                  <a:schemeClr val="tx1"/>
                </a:solidFill>
                <a:latin typeface="Courier New" panose="02070309020205020404" pitchFamily="49" charset="0"/>
              </a:rPr>
            </a:br>
            <a:r>
              <a:rPr lang="en-US" altLang="en-US" sz="2400" b="1">
                <a:solidFill>
                  <a:schemeClr val="tx1"/>
                </a:solidFill>
                <a:latin typeface="Courier New" panose="02070309020205020404" pitchFamily="49" charset="0"/>
              </a:rPr>
              <a:t> (Pasal 17D UU KUP)</a:t>
            </a:r>
          </a:p>
        </p:txBody>
      </p:sp>
      <p:sp>
        <p:nvSpPr>
          <p:cNvPr id="343043" name="Rectangle 3"/>
          <p:cNvSpPr>
            <a:spLocks noChangeArrowheads="1"/>
          </p:cNvSpPr>
          <p:nvPr/>
        </p:nvSpPr>
        <p:spPr bwMode="auto">
          <a:xfrm>
            <a:off x="152400" y="1125538"/>
            <a:ext cx="8839200" cy="40640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buFontTx/>
              <a:buAutoNum type="alphaLcPeriod"/>
            </a:pPr>
            <a:r>
              <a:rPr lang="es-ES" altLang="en-US" sz="2000" b="1" u="none">
                <a:latin typeface="Lucida Console" panose="020B0609040504020204" pitchFamily="49" charset="0"/>
              </a:rPr>
              <a:t> WP orang pribadi yang tidak menjalankan usaha atau pekerjaan bebas;</a:t>
            </a:r>
          </a:p>
          <a:p>
            <a:pPr>
              <a:buFontTx/>
              <a:buAutoNum type="alphaLcPeriod"/>
            </a:pPr>
            <a:endParaRPr lang="es-ES" altLang="en-US" sz="2000" b="1" u="none">
              <a:latin typeface="Lucida Console" panose="020B0609040504020204" pitchFamily="49" charset="0"/>
            </a:endParaRPr>
          </a:p>
          <a:p>
            <a:pPr>
              <a:buFontTx/>
              <a:buAutoNum type="alphaLcPeriod"/>
            </a:pPr>
            <a:r>
              <a:rPr lang="es-ES" altLang="en-US" sz="2000" b="1" u="none">
                <a:latin typeface="Lucida Console" panose="020B0609040504020204" pitchFamily="49" charset="0"/>
              </a:rPr>
              <a:t> WP orang pribadi yang menjalankan usaha atau pekerjaan bebas </a:t>
            </a:r>
            <a:r>
              <a:rPr lang="es-ES" altLang="en-US" sz="2000" b="1">
                <a:latin typeface="Lucida Console" panose="020B0609040504020204" pitchFamily="49" charset="0"/>
              </a:rPr>
              <a:t>dengan jumlah peredaran usaha dan jumlah lebih bayar sampai dengan jumlah tertentu</a:t>
            </a:r>
            <a:r>
              <a:rPr lang="es-ES" altLang="en-US" sz="2000" b="1" u="none">
                <a:latin typeface="Lucida Console" panose="020B0609040504020204" pitchFamily="49" charset="0"/>
              </a:rPr>
              <a:t>;</a:t>
            </a:r>
          </a:p>
          <a:p>
            <a:pPr>
              <a:buFontTx/>
              <a:buAutoNum type="alphaLcPeriod"/>
            </a:pPr>
            <a:endParaRPr lang="es-ES" altLang="en-US" sz="2000" b="1" u="none">
              <a:latin typeface="Lucida Console" panose="020B0609040504020204" pitchFamily="49" charset="0"/>
            </a:endParaRPr>
          </a:p>
          <a:p>
            <a:pPr>
              <a:buFontTx/>
              <a:buAutoNum type="alphaLcPeriod"/>
            </a:pPr>
            <a:r>
              <a:rPr lang="es-ES" altLang="en-US" sz="2000" b="1" u="none">
                <a:latin typeface="Lucida Console" panose="020B0609040504020204" pitchFamily="49" charset="0"/>
              </a:rPr>
              <a:t> WP badan dengan jumlah peredaran usaha dan jumlah lebih bayar </a:t>
            </a:r>
            <a:r>
              <a:rPr lang="es-ES" altLang="en-US" sz="2000" b="1">
                <a:latin typeface="Lucida Console" panose="020B0609040504020204" pitchFamily="49" charset="0"/>
              </a:rPr>
              <a:t>sampai dengan jumlah tertentu</a:t>
            </a:r>
            <a:r>
              <a:rPr lang="es-ES" altLang="en-US" sz="2000" b="1" u="none">
                <a:latin typeface="Lucida Console" panose="020B0609040504020204" pitchFamily="49" charset="0"/>
              </a:rPr>
              <a:t>; atau</a:t>
            </a:r>
          </a:p>
          <a:p>
            <a:pPr>
              <a:buFontTx/>
              <a:buAutoNum type="alphaLcPeriod"/>
            </a:pPr>
            <a:endParaRPr lang="es-ES" altLang="en-US" sz="2000" b="1" u="none">
              <a:latin typeface="Lucida Console" panose="020B0609040504020204" pitchFamily="49" charset="0"/>
            </a:endParaRPr>
          </a:p>
          <a:p>
            <a:pPr>
              <a:buFontTx/>
              <a:buAutoNum type="alphaLcPeriod"/>
            </a:pPr>
            <a:r>
              <a:rPr lang="es-ES" altLang="en-US" sz="2000" b="1" u="none">
                <a:latin typeface="Lucida Console" panose="020B0609040504020204" pitchFamily="49" charset="0"/>
              </a:rPr>
              <a:t> Pengusaha Kena Pajak yang menyampaikan SPT Masa PPN </a:t>
            </a:r>
            <a:r>
              <a:rPr lang="es-ES" altLang="en-US" sz="2000" b="1">
                <a:latin typeface="Lucida Console" panose="020B0609040504020204" pitchFamily="49" charset="0"/>
              </a:rPr>
              <a:t>dengan jumlah penyerahan dan jumlah lebih bayar sampai dengan jumlah tertentu</a:t>
            </a:r>
            <a:r>
              <a:rPr lang="es-ES" altLang="en-US" sz="2000" b="1" u="none">
                <a:latin typeface="Lucida Console" panose="020B0609040504020204" pitchFamily="49" charset="0"/>
              </a:rPr>
              <a:t>.</a:t>
            </a:r>
            <a:r>
              <a:rPr lang="en-US" altLang="en-US" sz="2000" b="1" u="none">
                <a:latin typeface="Lucida Console" panose="020B0609040504020204" pitchFamily="49" charset="0"/>
              </a:rPr>
              <a:t> </a:t>
            </a:r>
          </a:p>
        </p:txBody>
      </p:sp>
      <p:sp>
        <p:nvSpPr>
          <p:cNvPr id="343044" name="AutoShape 4"/>
          <p:cNvSpPr>
            <a:spLocks noChangeArrowheads="1"/>
          </p:cNvSpPr>
          <p:nvPr/>
        </p:nvSpPr>
        <p:spPr bwMode="auto">
          <a:xfrm>
            <a:off x="3805238" y="825500"/>
            <a:ext cx="550862" cy="3000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3046" name="Rectangle 6"/>
          <p:cNvSpPr>
            <a:spLocks noChangeArrowheads="1"/>
          </p:cNvSpPr>
          <p:nvPr/>
        </p:nvSpPr>
        <p:spPr bwMode="auto">
          <a:xfrm>
            <a:off x="250825" y="5661025"/>
            <a:ext cx="8713788" cy="376238"/>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es-ES" altLang="en-US" sz="1800" b="1" u="none"/>
              <a:t>diatur dengan atau berdasarkan Peraturan Menteri Keuangan.</a:t>
            </a:r>
            <a:r>
              <a:rPr lang="en-US" altLang="en-US" sz="1800" b="1" u="none"/>
              <a:t> </a:t>
            </a:r>
          </a:p>
        </p:txBody>
      </p:sp>
      <p:sp>
        <p:nvSpPr>
          <p:cNvPr id="343047" name="Line 7"/>
          <p:cNvSpPr>
            <a:spLocks noChangeShapeType="1"/>
          </p:cNvSpPr>
          <p:nvPr/>
        </p:nvSpPr>
        <p:spPr bwMode="auto">
          <a:xfrm>
            <a:off x="6156325" y="2924175"/>
            <a:ext cx="0" cy="2665413"/>
          </a:xfrm>
          <a:prstGeom prst="line">
            <a:avLst/>
          </a:prstGeom>
          <a:noFill/>
          <a:ln w="38100">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3048" name="Line 8"/>
          <p:cNvSpPr>
            <a:spLocks noChangeShapeType="1"/>
          </p:cNvSpPr>
          <p:nvPr/>
        </p:nvSpPr>
        <p:spPr bwMode="auto">
          <a:xfrm>
            <a:off x="5435600" y="3860800"/>
            <a:ext cx="0" cy="1728788"/>
          </a:xfrm>
          <a:prstGeom prst="line">
            <a:avLst/>
          </a:prstGeom>
          <a:noFill/>
          <a:ln w="38100">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3049" name="Line 9"/>
          <p:cNvSpPr>
            <a:spLocks noChangeShapeType="1"/>
          </p:cNvSpPr>
          <p:nvPr/>
        </p:nvSpPr>
        <p:spPr bwMode="auto">
          <a:xfrm>
            <a:off x="2411413" y="5084763"/>
            <a:ext cx="0" cy="504825"/>
          </a:xfrm>
          <a:prstGeom prst="line">
            <a:avLst/>
          </a:prstGeom>
          <a:noFill/>
          <a:ln w="38100">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3050" name="AutoShape 10"/>
          <p:cNvSpPr>
            <a:spLocks noChangeArrowheads="1"/>
          </p:cNvSpPr>
          <p:nvPr/>
        </p:nvSpPr>
        <p:spPr bwMode="auto">
          <a:xfrm>
            <a:off x="8675688" y="5805488"/>
            <a:ext cx="288925" cy="431800"/>
          </a:xfrm>
          <a:prstGeom prst="curvedLeftArrow">
            <a:avLst>
              <a:gd name="adj1" fmla="val 29890"/>
              <a:gd name="adj2" fmla="val 5978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3051" name="Rectangle 11"/>
          <p:cNvSpPr>
            <a:spLocks noChangeArrowheads="1"/>
          </p:cNvSpPr>
          <p:nvPr/>
        </p:nvSpPr>
        <p:spPr bwMode="auto">
          <a:xfrm>
            <a:off x="1763713" y="6092825"/>
            <a:ext cx="6913562" cy="376238"/>
          </a:xfrm>
          <a:prstGeom prst="rect">
            <a:avLst/>
          </a:prstGeom>
          <a:solidFill>
            <a:schemeClr val="hlink"/>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es-ES" altLang="en-US" sz="1800" b="1" u="none"/>
              <a:t>Peraturan Menteri Keuangan Nomor 193/PMK.03/2007</a:t>
            </a:r>
            <a:endParaRPr lang="en-US" altLang="en-US" sz="1800" b="1" u="non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3042"/>
                                        </p:tgtEl>
                                        <p:attrNameLst>
                                          <p:attrName>style.visibility</p:attrName>
                                        </p:attrNameLst>
                                      </p:cBhvr>
                                      <p:to>
                                        <p:strVal val="visible"/>
                                      </p:to>
                                    </p:set>
                                    <p:anim calcmode="lin" valueType="num">
                                      <p:cBhvr additive="base">
                                        <p:cTn id="7" dur="500" fill="hold"/>
                                        <p:tgtEl>
                                          <p:spTgt spid="343042"/>
                                        </p:tgtEl>
                                        <p:attrNameLst>
                                          <p:attrName>ppt_x</p:attrName>
                                        </p:attrNameLst>
                                      </p:cBhvr>
                                      <p:tavLst>
                                        <p:tav tm="0">
                                          <p:val>
                                            <p:strVal val="0-#ppt_w/2"/>
                                          </p:val>
                                        </p:tav>
                                        <p:tav tm="100000">
                                          <p:val>
                                            <p:strVal val="#ppt_x"/>
                                          </p:val>
                                        </p:tav>
                                      </p:tavLst>
                                    </p:anim>
                                    <p:anim calcmode="lin" valueType="num">
                                      <p:cBhvr additive="base">
                                        <p:cTn id="8" dur="500" fill="hold"/>
                                        <p:tgtEl>
                                          <p:spTgt spid="3430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3044"/>
                                        </p:tgtEl>
                                        <p:attrNameLst>
                                          <p:attrName>style.visibility</p:attrName>
                                        </p:attrNameLst>
                                      </p:cBhvr>
                                      <p:to>
                                        <p:strVal val="visible"/>
                                      </p:to>
                                    </p:set>
                                    <p:anim calcmode="lin" valueType="num">
                                      <p:cBhvr additive="base">
                                        <p:cTn id="13" dur="500" fill="hold"/>
                                        <p:tgtEl>
                                          <p:spTgt spid="343044"/>
                                        </p:tgtEl>
                                        <p:attrNameLst>
                                          <p:attrName>ppt_x</p:attrName>
                                        </p:attrNameLst>
                                      </p:cBhvr>
                                      <p:tavLst>
                                        <p:tav tm="0">
                                          <p:val>
                                            <p:strVal val="0-#ppt_w/2"/>
                                          </p:val>
                                        </p:tav>
                                        <p:tav tm="100000">
                                          <p:val>
                                            <p:strVal val="#ppt_x"/>
                                          </p:val>
                                        </p:tav>
                                      </p:tavLst>
                                    </p:anim>
                                    <p:anim calcmode="lin" valueType="num">
                                      <p:cBhvr additive="base">
                                        <p:cTn id="14" dur="500" fill="hold"/>
                                        <p:tgtEl>
                                          <p:spTgt spid="34304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3043"/>
                                        </p:tgtEl>
                                        <p:attrNameLst>
                                          <p:attrName>style.visibility</p:attrName>
                                        </p:attrNameLst>
                                      </p:cBhvr>
                                      <p:to>
                                        <p:strVal val="visible"/>
                                      </p:to>
                                    </p:set>
                                    <p:anim calcmode="lin" valueType="num">
                                      <p:cBhvr additive="base">
                                        <p:cTn id="19" dur="500" fill="hold"/>
                                        <p:tgtEl>
                                          <p:spTgt spid="343043"/>
                                        </p:tgtEl>
                                        <p:attrNameLst>
                                          <p:attrName>ppt_x</p:attrName>
                                        </p:attrNameLst>
                                      </p:cBhvr>
                                      <p:tavLst>
                                        <p:tav tm="0">
                                          <p:val>
                                            <p:strVal val="0-#ppt_w/2"/>
                                          </p:val>
                                        </p:tav>
                                        <p:tav tm="100000">
                                          <p:val>
                                            <p:strVal val="#ppt_x"/>
                                          </p:val>
                                        </p:tav>
                                      </p:tavLst>
                                    </p:anim>
                                    <p:anim calcmode="lin" valueType="num">
                                      <p:cBhvr additive="base">
                                        <p:cTn id="20" dur="500" fill="hold"/>
                                        <p:tgtEl>
                                          <p:spTgt spid="34304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43047"/>
                                        </p:tgtEl>
                                        <p:attrNameLst>
                                          <p:attrName>style.visibility</p:attrName>
                                        </p:attrNameLst>
                                      </p:cBhvr>
                                      <p:to>
                                        <p:strVal val="visible"/>
                                      </p:to>
                                    </p:set>
                                    <p:animEffect transition="in" filter="blinds(horizontal)">
                                      <p:cBhvr>
                                        <p:cTn id="25" dur="500"/>
                                        <p:tgtEl>
                                          <p:spTgt spid="34304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343048"/>
                                        </p:tgtEl>
                                        <p:attrNameLst>
                                          <p:attrName>style.visibility</p:attrName>
                                        </p:attrNameLst>
                                      </p:cBhvr>
                                      <p:to>
                                        <p:strVal val="visible"/>
                                      </p:to>
                                    </p:set>
                                    <p:animEffect transition="in" filter="blinds(horizontal)">
                                      <p:cBhvr>
                                        <p:cTn id="30" dur="500"/>
                                        <p:tgtEl>
                                          <p:spTgt spid="34304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43049"/>
                                        </p:tgtEl>
                                        <p:attrNameLst>
                                          <p:attrName>style.visibility</p:attrName>
                                        </p:attrNameLst>
                                      </p:cBhvr>
                                      <p:to>
                                        <p:strVal val="visible"/>
                                      </p:to>
                                    </p:set>
                                    <p:animEffect transition="in" filter="blinds(horizontal)">
                                      <p:cBhvr>
                                        <p:cTn id="35" dur="500"/>
                                        <p:tgtEl>
                                          <p:spTgt spid="34304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343046"/>
                                        </p:tgtEl>
                                        <p:attrNameLst>
                                          <p:attrName>style.visibility</p:attrName>
                                        </p:attrNameLst>
                                      </p:cBhvr>
                                      <p:to>
                                        <p:strVal val="visible"/>
                                      </p:to>
                                    </p:set>
                                    <p:animEffect transition="in" filter="wipe(down)">
                                      <p:cBhvr>
                                        <p:cTn id="40" dur="500"/>
                                        <p:tgtEl>
                                          <p:spTgt spid="34304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343050"/>
                                        </p:tgtEl>
                                        <p:attrNameLst>
                                          <p:attrName>style.visibility</p:attrName>
                                        </p:attrNameLst>
                                      </p:cBhvr>
                                      <p:to>
                                        <p:strVal val="visible"/>
                                      </p:to>
                                    </p:set>
                                    <p:animEffect transition="in" filter="checkerboard(across)">
                                      <p:cBhvr>
                                        <p:cTn id="45" dur="500"/>
                                        <p:tgtEl>
                                          <p:spTgt spid="34305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343051"/>
                                        </p:tgtEl>
                                        <p:attrNameLst>
                                          <p:attrName>style.visibility</p:attrName>
                                        </p:attrNameLst>
                                      </p:cBhvr>
                                      <p:to>
                                        <p:strVal val="visible"/>
                                      </p:to>
                                    </p:set>
                                    <p:animEffect transition="in" filter="wipe(down)">
                                      <p:cBhvr>
                                        <p:cTn id="50" dur="500"/>
                                        <p:tgtEl>
                                          <p:spTgt spid="343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2" grpId="0" animBg="1" autoUpdateAnimBg="0"/>
      <p:bldP spid="343043" grpId="0" animBg="1" autoUpdateAnimBg="0"/>
      <p:bldP spid="343044" grpId="0" animBg="1"/>
      <p:bldP spid="343046" grpId="0" animBg="1"/>
      <p:bldP spid="343047" grpId="0" animBg="1"/>
      <p:bldP spid="343048" grpId="0" animBg="1"/>
      <p:bldP spid="343049" grpId="0" animBg="1"/>
      <p:bldP spid="343050" grpId="0" animBg="1"/>
      <p:bldP spid="343051" grpId="0" animBg="1"/>
    </p:bldLst>
  </p:timing>
</p:sld>
</file>

<file path=ppt/slides/slide1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7138" name="Rectangle 2"/>
          <p:cNvSpPr>
            <a:spLocks noChangeArrowheads="1"/>
          </p:cNvSpPr>
          <p:nvPr>
            <p:ph type="title"/>
          </p:nvPr>
        </p:nvSpPr>
        <p:spPr>
          <a:xfrm>
            <a:off x="539750" y="44450"/>
            <a:ext cx="7777163" cy="792163"/>
          </a:xfrm>
          <a:noFill/>
          <a:ln w="28575">
            <a:solidFill>
              <a:srgbClr val="990000"/>
            </a:solidFill>
            <a:miter lim="800000"/>
            <a:headEnd/>
            <a:tailEnd/>
          </a:ln>
        </p:spPr>
        <p:txBody>
          <a:bodyPr/>
          <a:lstStyle/>
          <a:p>
            <a:r>
              <a:rPr lang="en-US" altLang="en-US" sz="2400" b="1">
                <a:solidFill>
                  <a:schemeClr val="tx1"/>
                </a:solidFill>
                <a:latin typeface="Courier New" panose="02070309020205020404" pitchFamily="49" charset="0"/>
              </a:rPr>
              <a:t>WP yang memenuhi persyaratan tertentu</a:t>
            </a:r>
            <a:br>
              <a:rPr lang="en-US" altLang="en-US" sz="2400" b="1">
                <a:solidFill>
                  <a:schemeClr val="tx1"/>
                </a:solidFill>
                <a:latin typeface="Courier New" panose="02070309020205020404" pitchFamily="49" charset="0"/>
              </a:rPr>
            </a:br>
            <a:r>
              <a:rPr lang="en-US" altLang="en-US" sz="2400" b="1">
                <a:solidFill>
                  <a:schemeClr val="tx1"/>
                </a:solidFill>
                <a:latin typeface="Courier New" panose="02070309020205020404" pitchFamily="49" charset="0"/>
              </a:rPr>
              <a:t> (Pasal 17D UU KUP)</a:t>
            </a:r>
          </a:p>
        </p:txBody>
      </p:sp>
      <p:sp>
        <p:nvSpPr>
          <p:cNvPr id="347146" name="Rectangle 10"/>
          <p:cNvSpPr>
            <a:spLocks noChangeArrowheads="1"/>
          </p:cNvSpPr>
          <p:nvPr/>
        </p:nvSpPr>
        <p:spPr bwMode="auto">
          <a:xfrm>
            <a:off x="1116013" y="2405063"/>
            <a:ext cx="6913562" cy="376237"/>
          </a:xfrm>
          <a:prstGeom prst="rect">
            <a:avLst/>
          </a:prstGeom>
          <a:solidFill>
            <a:schemeClr val="hlink"/>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es-ES" altLang="en-US" sz="1800" b="1" u="none"/>
              <a:t>Peraturan Menteri Keuangan Nomor 193/PMK.03/2007</a:t>
            </a:r>
            <a:endParaRPr lang="en-US" altLang="en-US" sz="1800" b="1" u="none"/>
          </a:p>
        </p:txBody>
      </p:sp>
      <p:sp>
        <p:nvSpPr>
          <p:cNvPr id="347147" name="Rectangle 11"/>
          <p:cNvSpPr>
            <a:spLocks noChangeArrowheads="1"/>
          </p:cNvSpPr>
          <p:nvPr/>
        </p:nvSpPr>
        <p:spPr bwMode="auto">
          <a:xfrm>
            <a:off x="395288" y="1052513"/>
            <a:ext cx="8497887" cy="1016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s-ES" altLang="en-US" sz="2000" b="1" u="none"/>
              <a:t>WP orang pribadi yang menjalankan usaha atau pekerjaan bebas </a:t>
            </a:r>
            <a:r>
              <a:rPr lang="es-ES" altLang="en-US" sz="2000" b="1"/>
              <a:t>dengan jumlah peredaran usaha dan jumlah lebih bayar sampai dengan jumlah tertentu</a:t>
            </a:r>
            <a:r>
              <a:rPr lang="es-ES" altLang="en-US" sz="2000" b="1" u="none"/>
              <a:t>;</a:t>
            </a:r>
            <a:endParaRPr lang="en-US" altLang="en-US" sz="2000" b="1" u="none"/>
          </a:p>
        </p:txBody>
      </p:sp>
      <p:sp>
        <p:nvSpPr>
          <p:cNvPr id="347148" name="AutoShape 12"/>
          <p:cNvSpPr>
            <a:spLocks noChangeArrowheads="1"/>
          </p:cNvSpPr>
          <p:nvPr/>
        </p:nvSpPr>
        <p:spPr bwMode="auto">
          <a:xfrm>
            <a:off x="34925" y="1125538"/>
            <a:ext cx="360363" cy="21748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solidFill>
                  <a:schemeClr val="accent2"/>
                </a:solidFill>
              </a:rPr>
              <a:t>b</a:t>
            </a:r>
          </a:p>
        </p:txBody>
      </p:sp>
      <p:sp>
        <p:nvSpPr>
          <p:cNvPr id="347150" name="Rectangle 14"/>
          <p:cNvSpPr>
            <a:spLocks noChangeArrowheads="1"/>
          </p:cNvSpPr>
          <p:nvPr/>
        </p:nvSpPr>
        <p:spPr bwMode="auto">
          <a:xfrm>
            <a:off x="684213" y="2924175"/>
            <a:ext cx="8208962" cy="1474788"/>
          </a:xfrm>
          <a:prstGeom prst="rect">
            <a:avLst/>
          </a:prstGeom>
          <a:solidFill>
            <a:srgbClr val="FFFFCC"/>
          </a:solidFill>
          <a:ln w="95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2000" b="1" u="none"/>
              <a:t>Jumlah peredaran usaha yang tercantum dalam SPT Tahunan PPh sama dengan batasan peredaran usaha WP Orang Pribadi yang diperbolehkan menghitung penghasilan neto dengan menggunakan norma penghitungan penghasilan neto;</a:t>
            </a:r>
          </a:p>
        </p:txBody>
      </p:sp>
      <p:sp>
        <p:nvSpPr>
          <p:cNvPr id="347151" name="AutoShape 15"/>
          <p:cNvSpPr>
            <a:spLocks noChangeArrowheads="1"/>
          </p:cNvSpPr>
          <p:nvPr/>
        </p:nvSpPr>
        <p:spPr bwMode="auto">
          <a:xfrm>
            <a:off x="395288" y="3211513"/>
            <a:ext cx="360362" cy="21748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solidFill>
                  <a:schemeClr val="accent2"/>
                </a:solidFill>
              </a:rPr>
              <a:t>1</a:t>
            </a:r>
          </a:p>
        </p:txBody>
      </p:sp>
      <p:sp>
        <p:nvSpPr>
          <p:cNvPr id="347152" name="Rectangle 16"/>
          <p:cNvSpPr>
            <a:spLocks noChangeArrowheads="1"/>
          </p:cNvSpPr>
          <p:nvPr/>
        </p:nvSpPr>
        <p:spPr bwMode="auto">
          <a:xfrm>
            <a:off x="684213" y="5154613"/>
            <a:ext cx="8208962" cy="650875"/>
          </a:xfrm>
          <a:prstGeom prst="rect">
            <a:avLst/>
          </a:prstGeom>
          <a:solidFill>
            <a:srgbClr val="FFFFCC"/>
          </a:solidFill>
          <a:ln w="95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2000" b="1" u="none"/>
              <a:t>Jumlah lebih bayar menurut SPT Tahunan PPh kurang dari Rp1.000.000,00 (satu juta rupiah);atau</a:t>
            </a:r>
          </a:p>
        </p:txBody>
      </p:sp>
      <p:sp>
        <p:nvSpPr>
          <p:cNvPr id="347153" name="AutoShape 17"/>
          <p:cNvSpPr>
            <a:spLocks noChangeArrowheads="1"/>
          </p:cNvSpPr>
          <p:nvPr/>
        </p:nvSpPr>
        <p:spPr bwMode="auto">
          <a:xfrm>
            <a:off x="395288" y="5299075"/>
            <a:ext cx="360362" cy="21748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solidFill>
                  <a:schemeClr val="accent2"/>
                </a:solidFill>
              </a:rPr>
              <a:t>2</a:t>
            </a:r>
          </a:p>
        </p:txBody>
      </p:sp>
      <p:sp>
        <p:nvSpPr>
          <p:cNvPr id="347154" name="Rectangle 18"/>
          <p:cNvSpPr>
            <a:spLocks noChangeArrowheads="1"/>
          </p:cNvSpPr>
          <p:nvPr/>
        </p:nvSpPr>
        <p:spPr bwMode="auto">
          <a:xfrm>
            <a:off x="684213" y="5888038"/>
            <a:ext cx="8208962" cy="925512"/>
          </a:xfrm>
          <a:prstGeom prst="rect">
            <a:avLst/>
          </a:prstGeom>
          <a:solidFill>
            <a:srgbClr val="FFFFCC"/>
          </a:solidFill>
          <a:ln w="95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en-US" altLang="en-US" sz="2000" b="1" u="none"/>
              <a:t>Jumlah lebih bayar menurut SPT Tahunan PPh paling banyak 0,5% (setengah persen) dari jumlah peredaran usaha sebagaimana dimaksud pada angka 1)</a:t>
            </a:r>
          </a:p>
        </p:txBody>
      </p:sp>
      <p:sp>
        <p:nvSpPr>
          <p:cNvPr id="347155" name="AutoShape 19"/>
          <p:cNvSpPr>
            <a:spLocks noChangeArrowheads="1"/>
          </p:cNvSpPr>
          <p:nvPr/>
        </p:nvSpPr>
        <p:spPr bwMode="auto">
          <a:xfrm>
            <a:off x="395288" y="6019800"/>
            <a:ext cx="360362" cy="21748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solidFill>
                  <a:schemeClr val="accent2"/>
                </a:solidFill>
              </a:rPr>
              <a:t>3</a:t>
            </a:r>
          </a:p>
        </p:txBody>
      </p:sp>
      <p:sp>
        <p:nvSpPr>
          <p:cNvPr id="347156" name="AutoShape 20"/>
          <p:cNvSpPr>
            <a:spLocks noChangeArrowheads="1"/>
          </p:cNvSpPr>
          <p:nvPr/>
        </p:nvSpPr>
        <p:spPr bwMode="auto">
          <a:xfrm>
            <a:off x="7669213" y="4148138"/>
            <a:ext cx="215900" cy="576262"/>
          </a:xfrm>
          <a:prstGeom prst="downArrow">
            <a:avLst>
              <a:gd name="adj1" fmla="val 50000"/>
              <a:gd name="adj2" fmla="val 6672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7157" name="Rectangle 21"/>
          <p:cNvSpPr>
            <a:spLocks noChangeArrowheads="1"/>
          </p:cNvSpPr>
          <p:nvPr/>
        </p:nvSpPr>
        <p:spPr bwMode="auto">
          <a:xfrm>
            <a:off x="2484438" y="4460875"/>
            <a:ext cx="6408737" cy="623888"/>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u="none">
                <a:latin typeface="Times New Roman" panose="02020603050405020304" pitchFamily="18" charset="0"/>
              </a:rPr>
              <a:t>Peredaran usaha kurang dari Rp1,8 milyar.</a:t>
            </a:r>
          </a:p>
          <a:p>
            <a:pPr>
              <a:lnSpc>
                <a:spcPct val="40000"/>
              </a:lnSpc>
              <a:spcBef>
                <a:spcPct val="50000"/>
              </a:spcBef>
            </a:pPr>
            <a:r>
              <a:rPr lang="en-US" altLang="en-US" sz="1800" u="none">
                <a:latin typeface="Times New Roman" panose="02020603050405020304" pitchFamily="18" charset="0"/>
              </a:rPr>
              <a:t>(Peraturan Menteri Keuangan Nomor 01/PMK.03/2007)</a:t>
            </a:r>
          </a:p>
        </p:txBody>
      </p:sp>
      <p:sp>
        <p:nvSpPr>
          <p:cNvPr id="347158" name="AutoShape 22"/>
          <p:cNvSpPr>
            <a:spLocks noChangeArrowheads="1"/>
          </p:cNvSpPr>
          <p:nvPr/>
        </p:nvSpPr>
        <p:spPr bwMode="auto">
          <a:xfrm>
            <a:off x="3924300" y="2060575"/>
            <a:ext cx="576263" cy="2159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7159" name="AutoShape 23"/>
          <p:cNvSpPr>
            <a:spLocks noChangeArrowheads="1"/>
          </p:cNvSpPr>
          <p:nvPr/>
        </p:nvSpPr>
        <p:spPr bwMode="auto">
          <a:xfrm>
            <a:off x="3851275" y="765175"/>
            <a:ext cx="550863" cy="3000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7138"/>
                                        </p:tgtEl>
                                        <p:attrNameLst>
                                          <p:attrName>style.visibility</p:attrName>
                                        </p:attrNameLst>
                                      </p:cBhvr>
                                      <p:to>
                                        <p:strVal val="visible"/>
                                      </p:to>
                                    </p:set>
                                    <p:anim calcmode="lin" valueType="num">
                                      <p:cBhvr additive="base">
                                        <p:cTn id="7" dur="500" fill="hold"/>
                                        <p:tgtEl>
                                          <p:spTgt spid="347138"/>
                                        </p:tgtEl>
                                        <p:attrNameLst>
                                          <p:attrName>ppt_x</p:attrName>
                                        </p:attrNameLst>
                                      </p:cBhvr>
                                      <p:tavLst>
                                        <p:tav tm="0">
                                          <p:val>
                                            <p:strVal val="0-#ppt_w/2"/>
                                          </p:val>
                                        </p:tav>
                                        <p:tav tm="100000">
                                          <p:val>
                                            <p:strVal val="#ppt_x"/>
                                          </p:val>
                                        </p:tav>
                                      </p:tavLst>
                                    </p:anim>
                                    <p:anim calcmode="lin" valueType="num">
                                      <p:cBhvr additive="base">
                                        <p:cTn id="8" dur="500" fill="hold"/>
                                        <p:tgtEl>
                                          <p:spTgt spid="3471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7159"/>
                                        </p:tgtEl>
                                        <p:attrNameLst>
                                          <p:attrName>style.visibility</p:attrName>
                                        </p:attrNameLst>
                                      </p:cBhvr>
                                      <p:to>
                                        <p:strVal val="visible"/>
                                      </p:to>
                                    </p:set>
                                    <p:anim calcmode="lin" valueType="num">
                                      <p:cBhvr additive="base">
                                        <p:cTn id="13" dur="500" fill="hold"/>
                                        <p:tgtEl>
                                          <p:spTgt spid="347159"/>
                                        </p:tgtEl>
                                        <p:attrNameLst>
                                          <p:attrName>ppt_x</p:attrName>
                                        </p:attrNameLst>
                                      </p:cBhvr>
                                      <p:tavLst>
                                        <p:tav tm="0">
                                          <p:val>
                                            <p:strVal val="0-#ppt_w/2"/>
                                          </p:val>
                                        </p:tav>
                                        <p:tav tm="100000">
                                          <p:val>
                                            <p:strVal val="#ppt_x"/>
                                          </p:val>
                                        </p:tav>
                                      </p:tavLst>
                                    </p:anim>
                                    <p:anim calcmode="lin" valueType="num">
                                      <p:cBhvr additive="base">
                                        <p:cTn id="14" dur="500" fill="hold"/>
                                        <p:tgtEl>
                                          <p:spTgt spid="34715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347148"/>
                                        </p:tgtEl>
                                        <p:attrNameLst>
                                          <p:attrName>style.visibility</p:attrName>
                                        </p:attrNameLst>
                                      </p:cBhvr>
                                      <p:to>
                                        <p:strVal val="visible"/>
                                      </p:to>
                                    </p:set>
                                    <p:animEffect transition="in" filter="blinds(horizontal)">
                                      <p:cBhvr>
                                        <p:cTn id="19" dur="500"/>
                                        <p:tgtEl>
                                          <p:spTgt spid="34714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347147"/>
                                        </p:tgtEl>
                                        <p:attrNameLst>
                                          <p:attrName>style.visibility</p:attrName>
                                        </p:attrNameLst>
                                      </p:cBhvr>
                                      <p:to>
                                        <p:strVal val="visible"/>
                                      </p:to>
                                    </p:set>
                                    <p:animEffect transition="in" filter="checkerboard(across)">
                                      <p:cBhvr>
                                        <p:cTn id="24" dur="500"/>
                                        <p:tgtEl>
                                          <p:spTgt spid="34714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347158"/>
                                        </p:tgtEl>
                                        <p:attrNameLst>
                                          <p:attrName>style.visibility</p:attrName>
                                        </p:attrNameLst>
                                      </p:cBhvr>
                                      <p:to>
                                        <p:strVal val="visible"/>
                                      </p:to>
                                    </p:set>
                                    <p:animEffect transition="in" filter="checkerboard(across)">
                                      <p:cBhvr>
                                        <p:cTn id="29" dur="500"/>
                                        <p:tgtEl>
                                          <p:spTgt spid="34715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47146"/>
                                        </p:tgtEl>
                                        <p:attrNameLst>
                                          <p:attrName>style.visibility</p:attrName>
                                        </p:attrNameLst>
                                      </p:cBhvr>
                                      <p:to>
                                        <p:strVal val="visible"/>
                                      </p:to>
                                    </p:set>
                                    <p:animEffect transition="in" filter="wipe(down)">
                                      <p:cBhvr>
                                        <p:cTn id="34" dur="500"/>
                                        <p:tgtEl>
                                          <p:spTgt spid="34714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347151"/>
                                        </p:tgtEl>
                                        <p:attrNameLst>
                                          <p:attrName>style.visibility</p:attrName>
                                        </p:attrNameLst>
                                      </p:cBhvr>
                                      <p:to>
                                        <p:strVal val="visible"/>
                                      </p:to>
                                    </p:set>
                                    <p:animEffect transition="in" filter="blinds(horizontal)">
                                      <p:cBhvr>
                                        <p:cTn id="39" dur="500"/>
                                        <p:tgtEl>
                                          <p:spTgt spid="347151"/>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47150"/>
                                        </p:tgtEl>
                                        <p:attrNameLst>
                                          <p:attrName>style.visibility</p:attrName>
                                        </p:attrNameLst>
                                      </p:cBhvr>
                                      <p:to>
                                        <p:strVal val="visible"/>
                                      </p:to>
                                    </p:set>
                                    <p:animEffect transition="in" filter="wipe(down)">
                                      <p:cBhvr>
                                        <p:cTn id="44" dur="500"/>
                                        <p:tgtEl>
                                          <p:spTgt spid="347150"/>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47156"/>
                                        </p:tgtEl>
                                        <p:attrNameLst>
                                          <p:attrName>style.visibility</p:attrName>
                                        </p:attrNameLst>
                                      </p:cBhvr>
                                      <p:to>
                                        <p:strVal val="visible"/>
                                      </p:to>
                                    </p:set>
                                    <p:anim calcmode="lin" valueType="num">
                                      <p:cBhvr additive="base">
                                        <p:cTn id="49" dur="500" fill="hold"/>
                                        <p:tgtEl>
                                          <p:spTgt spid="347156"/>
                                        </p:tgtEl>
                                        <p:attrNameLst>
                                          <p:attrName>ppt_x</p:attrName>
                                        </p:attrNameLst>
                                      </p:cBhvr>
                                      <p:tavLst>
                                        <p:tav tm="0">
                                          <p:val>
                                            <p:strVal val="#ppt_x"/>
                                          </p:val>
                                        </p:tav>
                                        <p:tav tm="100000">
                                          <p:val>
                                            <p:strVal val="#ppt_x"/>
                                          </p:val>
                                        </p:tav>
                                      </p:tavLst>
                                    </p:anim>
                                    <p:anim calcmode="lin" valueType="num">
                                      <p:cBhvr additive="base">
                                        <p:cTn id="50" dur="500" fill="hold"/>
                                        <p:tgtEl>
                                          <p:spTgt spid="347156"/>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47157"/>
                                        </p:tgtEl>
                                        <p:attrNameLst>
                                          <p:attrName>style.visibility</p:attrName>
                                        </p:attrNameLst>
                                      </p:cBhvr>
                                      <p:to>
                                        <p:strVal val="visible"/>
                                      </p:to>
                                    </p:set>
                                    <p:anim calcmode="lin" valueType="num">
                                      <p:cBhvr additive="base">
                                        <p:cTn id="55" dur="500" fill="hold"/>
                                        <p:tgtEl>
                                          <p:spTgt spid="347157"/>
                                        </p:tgtEl>
                                        <p:attrNameLst>
                                          <p:attrName>ppt_x</p:attrName>
                                        </p:attrNameLst>
                                      </p:cBhvr>
                                      <p:tavLst>
                                        <p:tav tm="0">
                                          <p:val>
                                            <p:strVal val="#ppt_x"/>
                                          </p:val>
                                        </p:tav>
                                        <p:tav tm="100000">
                                          <p:val>
                                            <p:strVal val="#ppt_x"/>
                                          </p:val>
                                        </p:tav>
                                      </p:tavLst>
                                    </p:anim>
                                    <p:anim calcmode="lin" valueType="num">
                                      <p:cBhvr additive="base">
                                        <p:cTn id="56" dur="500" fill="hold"/>
                                        <p:tgtEl>
                                          <p:spTgt spid="347157"/>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347153"/>
                                        </p:tgtEl>
                                        <p:attrNameLst>
                                          <p:attrName>style.visibility</p:attrName>
                                        </p:attrNameLst>
                                      </p:cBhvr>
                                      <p:to>
                                        <p:strVal val="visible"/>
                                      </p:to>
                                    </p:set>
                                    <p:animEffect transition="in" filter="blinds(horizontal)">
                                      <p:cBhvr>
                                        <p:cTn id="61" dur="500"/>
                                        <p:tgtEl>
                                          <p:spTgt spid="347153"/>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347152"/>
                                        </p:tgtEl>
                                        <p:attrNameLst>
                                          <p:attrName>style.visibility</p:attrName>
                                        </p:attrNameLst>
                                      </p:cBhvr>
                                      <p:to>
                                        <p:strVal val="visible"/>
                                      </p:to>
                                    </p:set>
                                    <p:animEffect transition="in" filter="wipe(down)">
                                      <p:cBhvr>
                                        <p:cTn id="66" dur="500"/>
                                        <p:tgtEl>
                                          <p:spTgt spid="347152"/>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347155"/>
                                        </p:tgtEl>
                                        <p:attrNameLst>
                                          <p:attrName>style.visibility</p:attrName>
                                        </p:attrNameLst>
                                      </p:cBhvr>
                                      <p:to>
                                        <p:strVal val="visible"/>
                                      </p:to>
                                    </p:set>
                                    <p:animEffect transition="in" filter="blinds(horizontal)">
                                      <p:cBhvr>
                                        <p:cTn id="71" dur="500"/>
                                        <p:tgtEl>
                                          <p:spTgt spid="347155"/>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347154"/>
                                        </p:tgtEl>
                                        <p:attrNameLst>
                                          <p:attrName>style.visibility</p:attrName>
                                        </p:attrNameLst>
                                      </p:cBhvr>
                                      <p:to>
                                        <p:strVal val="visible"/>
                                      </p:to>
                                    </p:set>
                                    <p:animEffect transition="in" filter="wipe(down)">
                                      <p:cBhvr>
                                        <p:cTn id="76" dur="500"/>
                                        <p:tgtEl>
                                          <p:spTgt spid="347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38" grpId="0" animBg="1" autoUpdateAnimBg="0"/>
      <p:bldP spid="347146" grpId="0" animBg="1"/>
      <p:bldP spid="347147" grpId="0" animBg="1"/>
      <p:bldP spid="347148" grpId="0" animBg="1"/>
      <p:bldP spid="347150" grpId="0" animBg="1"/>
      <p:bldP spid="347151" grpId="0" animBg="1"/>
      <p:bldP spid="347152" grpId="0" animBg="1"/>
      <p:bldP spid="347153" grpId="0" animBg="1"/>
      <p:bldP spid="347154" grpId="0" animBg="1"/>
      <p:bldP spid="347155" grpId="0" animBg="1"/>
      <p:bldP spid="347156" grpId="0" animBg="1"/>
      <p:bldP spid="347157" grpId="0" animBg="1"/>
      <p:bldP spid="347158" grpId="0" animBg="1"/>
      <p:bldP spid="347159" grpId="0" animBg="1"/>
    </p:bldLst>
  </p:timing>
</p:sld>
</file>

<file path=ppt/slides/slide1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62" name="Rectangle 2"/>
          <p:cNvSpPr>
            <a:spLocks noChangeArrowheads="1"/>
          </p:cNvSpPr>
          <p:nvPr>
            <p:ph type="title"/>
          </p:nvPr>
        </p:nvSpPr>
        <p:spPr>
          <a:xfrm>
            <a:off x="611188" y="44450"/>
            <a:ext cx="7777162" cy="792163"/>
          </a:xfrm>
          <a:noFill/>
          <a:ln w="28575">
            <a:solidFill>
              <a:srgbClr val="990000"/>
            </a:solidFill>
            <a:miter lim="800000"/>
            <a:headEnd/>
            <a:tailEnd/>
          </a:ln>
        </p:spPr>
        <p:txBody>
          <a:bodyPr/>
          <a:lstStyle/>
          <a:p>
            <a:r>
              <a:rPr lang="en-US" altLang="en-US" sz="2400" b="1">
                <a:solidFill>
                  <a:schemeClr val="tx1"/>
                </a:solidFill>
                <a:latin typeface="Courier New" panose="02070309020205020404" pitchFamily="49" charset="0"/>
              </a:rPr>
              <a:t>WP yang memenuhi persyaratan tertentu</a:t>
            </a:r>
            <a:br>
              <a:rPr lang="en-US" altLang="en-US" sz="2400" b="1">
                <a:solidFill>
                  <a:schemeClr val="tx1"/>
                </a:solidFill>
                <a:latin typeface="Courier New" panose="02070309020205020404" pitchFamily="49" charset="0"/>
              </a:rPr>
            </a:br>
            <a:r>
              <a:rPr lang="en-US" altLang="en-US" sz="2400" b="1">
                <a:solidFill>
                  <a:schemeClr val="tx1"/>
                </a:solidFill>
                <a:latin typeface="Courier New" panose="02070309020205020404" pitchFamily="49" charset="0"/>
              </a:rPr>
              <a:t> (Pasal 17D UU KUP)</a:t>
            </a:r>
          </a:p>
        </p:txBody>
      </p:sp>
      <p:sp>
        <p:nvSpPr>
          <p:cNvPr id="348164" name="AutoShape 4"/>
          <p:cNvSpPr>
            <a:spLocks noChangeArrowheads="1"/>
          </p:cNvSpPr>
          <p:nvPr/>
        </p:nvSpPr>
        <p:spPr bwMode="auto">
          <a:xfrm>
            <a:off x="3805238" y="825500"/>
            <a:ext cx="550862" cy="3000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170" name="Rectangle 10"/>
          <p:cNvSpPr>
            <a:spLocks noChangeArrowheads="1"/>
          </p:cNvSpPr>
          <p:nvPr/>
        </p:nvSpPr>
        <p:spPr bwMode="auto">
          <a:xfrm>
            <a:off x="1187450" y="2852738"/>
            <a:ext cx="6913563" cy="376237"/>
          </a:xfrm>
          <a:prstGeom prst="rect">
            <a:avLst/>
          </a:prstGeom>
          <a:solidFill>
            <a:schemeClr val="hlink"/>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es-ES" altLang="en-US" sz="1800" b="1" u="none"/>
              <a:t>Peraturan Menteri Keuangan Nomor 193/PMK.03/2007</a:t>
            </a:r>
            <a:endParaRPr lang="en-US" altLang="en-US" sz="1800" b="1" u="none"/>
          </a:p>
        </p:txBody>
      </p:sp>
      <p:sp>
        <p:nvSpPr>
          <p:cNvPr id="348171" name="Rectangle 11"/>
          <p:cNvSpPr>
            <a:spLocks noChangeArrowheads="1"/>
          </p:cNvSpPr>
          <p:nvPr/>
        </p:nvSpPr>
        <p:spPr bwMode="auto">
          <a:xfrm>
            <a:off x="323850" y="1162050"/>
            <a:ext cx="8569325" cy="119697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s-ES" altLang="en-US" b="1" u="none"/>
              <a:t>WP badan dengan jumlah peredaran usaha dan jumlah lebih bayar </a:t>
            </a:r>
            <a:r>
              <a:rPr lang="es-ES" altLang="en-US" b="1"/>
              <a:t>sampai dengan jumlah tertentu</a:t>
            </a:r>
            <a:r>
              <a:rPr lang="es-ES" altLang="en-US" b="1" u="none"/>
              <a:t>;</a:t>
            </a:r>
            <a:endParaRPr lang="en-US" altLang="en-US" b="1" u="none"/>
          </a:p>
        </p:txBody>
      </p:sp>
      <p:sp>
        <p:nvSpPr>
          <p:cNvPr id="348172" name="AutoShape 12"/>
          <p:cNvSpPr>
            <a:spLocks noChangeArrowheads="1"/>
          </p:cNvSpPr>
          <p:nvPr/>
        </p:nvSpPr>
        <p:spPr bwMode="auto">
          <a:xfrm>
            <a:off x="107950" y="1339850"/>
            <a:ext cx="360363" cy="21748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solidFill>
                  <a:schemeClr val="accent2"/>
                </a:solidFill>
              </a:rPr>
              <a:t>c</a:t>
            </a:r>
          </a:p>
        </p:txBody>
      </p:sp>
      <p:sp>
        <p:nvSpPr>
          <p:cNvPr id="348173" name="Rectangle 13"/>
          <p:cNvSpPr>
            <a:spLocks noChangeArrowheads="1"/>
          </p:cNvSpPr>
          <p:nvPr/>
        </p:nvSpPr>
        <p:spPr bwMode="auto">
          <a:xfrm>
            <a:off x="684213" y="3690938"/>
            <a:ext cx="8208962" cy="1106487"/>
          </a:xfrm>
          <a:prstGeom prst="rect">
            <a:avLst/>
          </a:prstGeom>
          <a:solidFill>
            <a:srgbClr val="FFFFCC"/>
          </a:solidFill>
          <a:ln w="95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110000"/>
              </a:lnSpc>
            </a:pPr>
            <a:r>
              <a:rPr lang="en-US" altLang="en-US" sz="2000" b="1" u="none"/>
              <a:t>Jumlah peredaran usaha yang tercantum dalam SPT Tahunan PPh paling banyak Rp5.000.000.000,00 (lima milyar rupiah);dan</a:t>
            </a:r>
          </a:p>
        </p:txBody>
      </p:sp>
      <p:sp>
        <p:nvSpPr>
          <p:cNvPr id="348174" name="Rectangle 14"/>
          <p:cNvSpPr>
            <a:spLocks noChangeArrowheads="1"/>
          </p:cNvSpPr>
          <p:nvPr/>
        </p:nvSpPr>
        <p:spPr bwMode="auto">
          <a:xfrm>
            <a:off x="684213" y="4889500"/>
            <a:ext cx="8208962" cy="771525"/>
          </a:xfrm>
          <a:prstGeom prst="rect">
            <a:avLst/>
          </a:prstGeom>
          <a:solidFill>
            <a:srgbClr val="FFFFCC"/>
          </a:solidFill>
          <a:ln w="95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110000"/>
              </a:lnSpc>
            </a:pPr>
            <a:r>
              <a:rPr lang="en-US" altLang="en-US" sz="2000" b="1" u="none"/>
              <a:t>Jumlah lebih bayar menurut SPT Tahunan PPh kurang dari Rp10.000.000,00 (sepuluh juta rupiah)</a:t>
            </a:r>
          </a:p>
        </p:txBody>
      </p:sp>
      <p:sp>
        <p:nvSpPr>
          <p:cNvPr id="348175" name="AutoShape 15"/>
          <p:cNvSpPr>
            <a:spLocks noChangeArrowheads="1"/>
          </p:cNvSpPr>
          <p:nvPr/>
        </p:nvSpPr>
        <p:spPr bwMode="auto">
          <a:xfrm>
            <a:off x="395288" y="3932238"/>
            <a:ext cx="360362" cy="21748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solidFill>
                  <a:schemeClr val="accent2"/>
                </a:solidFill>
              </a:rPr>
              <a:t>1</a:t>
            </a:r>
          </a:p>
        </p:txBody>
      </p:sp>
      <p:sp>
        <p:nvSpPr>
          <p:cNvPr id="348176" name="AutoShape 16"/>
          <p:cNvSpPr>
            <a:spLocks noChangeArrowheads="1"/>
          </p:cNvSpPr>
          <p:nvPr/>
        </p:nvSpPr>
        <p:spPr bwMode="auto">
          <a:xfrm>
            <a:off x="395288" y="5084763"/>
            <a:ext cx="360362" cy="21748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solidFill>
                  <a:schemeClr val="accent2"/>
                </a:solidFill>
              </a:rPr>
              <a:t>2</a:t>
            </a:r>
          </a:p>
        </p:txBody>
      </p:sp>
      <p:sp>
        <p:nvSpPr>
          <p:cNvPr id="348177" name="AutoShape 17"/>
          <p:cNvSpPr>
            <a:spLocks noChangeArrowheads="1"/>
          </p:cNvSpPr>
          <p:nvPr/>
        </p:nvSpPr>
        <p:spPr bwMode="auto">
          <a:xfrm>
            <a:off x="3851275" y="2481263"/>
            <a:ext cx="550863" cy="3000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8162"/>
                                        </p:tgtEl>
                                        <p:attrNameLst>
                                          <p:attrName>style.visibility</p:attrName>
                                        </p:attrNameLst>
                                      </p:cBhvr>
                                      <p:to>
                                        <p:strVal val="visible"/>
                                      </p:to>
                                    </p:set>
                                    <p:anim calcmode="lin" valueType="num">
                                      <p:cBhvr additive="base">
                                        <p:cTn id="7" dur="500" fill="hold"/>
                                        <p:tgtEl>
                                          <p:spTgt spid="348162"/>
                                        </p:tgtEl>
                                        <p:attrNameLst>
                                          <p:attrName>ppt_x</p:attrName>
                                        </p:attrNameLst>
                                      </p:cBhvr>
                                      <p:tavLst>
                                        <p:tav tm="0">
                                          <p:val>
                                            <p:strVal val="0-#ppt_w/2"/>
                                          </p:val>
                                        </p:tav>
                                        <p:tav tm="100000">
                                          <p:val>
                                            <p:strVal val="#ppt_x"/>
                                          </p:val>
                                        </p:tav>
                                      </p:tavLst>
                                    </p:anim>
                                    <p:anim calcmode="lin" valueType="num">
                                      <p:cBhvr additive="base">
                                        <p:cTn id="8" dur="500" fill="hold"/>
                                        <p:tgtEl>
                                          <p:spTgt spid="34816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8164"/>
                                        </p:tgtEl>
                                        <p:attrNameLst>
                                          <p:attrName>style.visibility</p:attrName>
                                        </p:attrNameLst>
                                      </p:cBhvr>
                                      <p:to>
                                        <p:strVal val="visible"/>
                                      </p:to>
                                    </p:set>
                                    <p:anim calcmode="lin" valueType="num">
                                      <p:cBhvr additive="base">
                                        <p:cTn id="13" dur="500" fill="hold"/>
                                        <p:tgtEl>
                                          <p:spTgt spid="348164"/>
                                        </p:tgtEl>
                                        <p:attrNameLst>
                                          <p:attrName>ppt_x</p:attrName>
                                        </p:attrNameLst>
                                      </p:cBhvr>
                                      <p:tavLst>
                                        <p:tav tm="0">
                                          <p:val>
                                            <p:strVal val="0-#ppt_w/2"/>
                                          </p:val>
                                        </p:tav>
                                        <p:tav tm="100000">
                                          <p:val>
                                            <p:strVal val="#ppt_x"/>
                                          </p:val>
                                        </p:tav>
                                      </p:tavLst>
                                    </p:anim>
                                    <p:anim calcmode="lin" valueType="num">
                                      <p:cBhvr additive="base">
                                        <p:cTn id="14" dur="500" fill="hold"/>
                                        <p:tgtEl>
                                          <p:spTgt spid="34816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348172"/>
                                        </p:tgtEl>
                                        <p:attrNameLst>
                                          <p:attrName>style.visibility</p:attrName>
                                        </p:attrNameLst>
                                      </p:cBhvr>
                                      <p:to>
                                        <p:strVal val="visible"/>
                                      </p:to>
                                    </p:set>
                                    <p:animEffect transition="in" filter="blinds(horizontal)">
                                      <p:cBhvr>
                                        <p:cTn id="19" dur="500"/>
                                        <p:tgtEl>
                                          <p:spTgt spid="34817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348171"/>
                                        </p:tgtEl>
                                        <p:attrNameLst>
                                          <p:attrName>style.visibility</p:attrName>
                                        </p:attrNameLst>
                                      </p:cBhvr>
                                      <p:to>
                                        <p:strVal val="visible"/>
                                      </p:to>
                                    </p:set>
                                    <p:animEffect transition="in" filter="blinds(horizontal)">
                                      <p:cBhvr>
                                        <p:cTn id="24" dur="500"/>
                                        <p:tgtEl>
                                          <p:spTgt spid="34817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48177"/>
                                        </p:tgtEl>
                                        <p:attrNameLst>
                                          <p:attrName>style.visibility</p:attrName>
                                        </p:attrNameLst>
                                      </p:cBhvr>
                                      <p:to>
                                        <p:strVal val="visible"/>
                                      </p:to>
                                    </p:set>
                                    <p:anim calcmode="lin" valueType="num">
                                      <p:cBhvr additive="base">
                                        <p:cTn id="29" dur="500" fill="hold"/>
                                        <p:tgtEl>
                                          <p:spTgt spid="348177"/>
                                        </p:tgtEl>
                                        <p:attrNameLst>
                                          <p:attrName>ppt_x</p:attrName>
                                        </p:attrNameLst>
                                      </p:cBhvr>
                                      <p:tavLst>
                                        <p:tav tm="0">
                                          <p:val>
                                            <p:strVal val="0-#ppt_w/2"/>
                                          </p:val>
                                        </p:tav>
                                        <p:tav tm="100000">
                                          <p:val>
                                            <p:strVal val="#ppt_x"/>
                                          </p:val>
                                        </p:tav>
                                      </p:tavLst>
                                    </p:anim>
                                    <p:anim calcmode="lin" valueType="num">
                                      <p:cBhvr additive="base">
                                        <p:cTn id="30" dur="500" fill="hold"/>
                                        <p:tgtEl>
                                          <p:spTgt spid="34817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348170"/>
                                        </p:tgtEl>
                                        <p:attrNameLst>
                                          <p:attrName>style.visibility</p:attrName>
                                        </p:attrNameLst>
                                      </p:cBhvr>
                                      <p:to>
                                        <p:strVal val="visible"/>
                                      </p:to>
                                    </p:set>
                                    <p:animEffect transition="in" filter="checkerboard(across)">
                                      <p:cBhvr>
                                        <p:cTn id="35" dur="500"/>
                                        <p:tgtEl>
                                          <p:spTgt spid="34817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48175"/>
                                        </p:tgtEl>
                                        <p:attrNameLst>
                                          <p:attrName>style.visibility</p:attrName>
                                        </p:attrNameLst>
                                      </p:cBhvr>
                                      <p:to>
                                        <p:strVal val="visible"/>
                                      </p:to>
                                    </p:set>
                                    <p:animEffect transition="in" filter="blinds(horizontal)">
                                      <p:cBhvr>
                                        <p:cTn id="40" dur="500"/>
                                        <p:tgtEl>
                                          <p:spTgt spid="34817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348173"/>
                                        </p:tgtEl>
                                        <p:attrNameLst>
                                          <p:attrName>style.visibility</p:attrName>
                                        </p:attrNameLst>
                                      </p:cBhvr>
                                      <p:to>
                                        <p:strVal val="visible"/>
                                      </p:to>
                                    </p:set>
                                    <p:animEffect transition="in" filter="wipe(down)">
                                      <p:cBhvr>
                                        <p:cTn id="45" dur="500"/>
                                        <p:tgtEl>
                                          <p:spTgt spid="34817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348176"/>
                                        </p:tgtEl>
                                        <p:attrNameLst>
                                          <p:attrName>style.visibility</p:attrName>
                                        </p:attrNameLst>
                                      </p:cBhvr>
                                      <p:to>
                                        <p:strVal val="visible"/>
                                      </p:to>
                                    </p:set>
                                    <p:animEffect transition="in" filter="blinds(horizontal)">
                                      <p:cBhvr>
                                        <p:cTn id="50" dur="500"/>
                                        <p:tgtEl>
                                          <p:spTgt spid="34817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348174"/>
                                        </p:tgtEl>
                                        <p:attrNameLst>
                                          <p:attrName>style.visibility</p:attrName>
                                        </p:attrNameLst>
                                      </p:cBhvr>
                                      <p:to>
                                        <p:strVal val="visible"/>
                                      </p:to>
                                    </p:set>
                                    <p:animEffect transition="in" filter="wipe(down)">
                                      <p:cBhvr>
                                        <p:cTn id="55" dur="500"/>
                                        <p:tgtEl>
                                          <p:spTgt spid="348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2" grpId="0" animBg="1" autoUpdateAnimBg="0"/>
      <p:bldP spid="348164" grpId="0" animBg="1"/>
      <p:bldP spid="348170" grpId="0" animBg="1"/>
      <p:bldP spid="348171" grpId="0" animBg="1"/>
      <p:bldP spid="348172" grpId="0" animBg="1"/>
      <p:bldP spid="348173" grpId="0" animBg="1"/>
      <p:bldP spid="348174" grpId="0" animBg="1"/>
      <p:bldP spid="348175" grpId="0" animBg="1"/>
      <p:bldP spid="348176" grpId="0" animBg="1"/>
      <p:bldP spid="348177" grpId="0" animBg="1"/>
    </p:bldLst>
  </p:timing>
</p:sld>
</file>

<file path=ppt/slides/slide1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9186" name="Rectangle 2"/>
          <p:cNvSpPr>
            <a:spLocks noChangeArrowheads="1"/>
          </p:cNvSpPr>
          <p:nvPr>
            <p:ph type="title"/>
          </p:nvPr>
        </p:nvSpPr>
        <p:spPr>
          <a:xfrm>
            <a:off x="682625" y="44450"/>
            <a:ext cx="7777163" cy="792163"/>
          </a:xfrm>
          <a:noFill/>
          <a:ln w="28575">
            <a:solidFill>
              <a:srgbClr val="990000"/>
            </a:solidFill>
            <a:miter lim="800000"/>
            <a:headEnd/>
            <a:tailEnd/>
          </a:ln>
        </p:spPr>
        <p:txBody>
          <a:bodyPr/>
          <a:lstStyle/>
          <a:p>
            <a:r>
              <a:rPr lang="en-US" altLang="en-US" sz="2400" b="1">
                <a:solidFill>
                  <a:schemeClr val="tx1"/>
                </a:solidFill>
                <a:latin typeface="Courier New" panose="02070309020205020404" pitchFamily="49" charset="0"/>
              </a:rPr>
              <a:t>WP yang memenuhi persyaratan tertentu</a:t>
            </a:r>
            <a:br>
              <a:rPr lang="en-US" altLang="en-US" sz="2400" b="1">
                <a:solidFill>
                  <a:schemeClr val="tx1"/>
                </a:solidFill>
                <a:latin typeface="Courier New" panose="02070309020205020404" pitchFamily="49" charset="0"/>
              </a:rPr>
            </a:br>
            <a:r>
              <a:rPr lang="en-US" altLang="en-US" sz="2400" b="1">
                <a:solidFill>
                  <a:schemeClr val="tx1"/>
                </a:solidFill>
                <a:latin typeface="Courier New" panose="02070309020205020404" pitchFamily="49" charset="0"/>
              </a:rPr>
              <a:t> (Pasal 17D UU KUP)</a:t>
            </a:r>
          </a:p>
        </p:txBody>
      </p:sp>
      <p:sp>
        <p:nvSpPr>
          <p:cNvPr id="349188" name="AutoShape 4"/>
          <p:cNvSpPr>
            <a:spLocks noChangeArrowheads="1"/>
          </p:cNvSpPr>
          <p:nvPr/>
        </p:nvSpPr>
        <p:spPr bwMode="auto">
          <a:xfrm>
            <a:off x="3805238" y="825500"/>
            <a:ext cx="550862" cy="3000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9194" name="Rectangle 10"/>
          <p:cNvSpPr>
            <a:spLocks noChangeArrowheads="1"/>
          </p:cNvSpPr>
          <p:nvPr/>
        </p:nvSpPr>
        <p:spPr bwMode="auto">
          <a:xfrm>
            <a:off x="1187450" y="2981325"/>
            <a:ext cx="6913563" cy="376238"/>
          </a:xfrm>
          <a:prstGeom prst="rect">
            <a:avLst/>
          </a:prstGeom>
          <a:solidFill>
            <a:schemeClr val="hlink"/>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es-ES" altLang="en-US" sz="1800" b="1" u="none"/>
              <a:t>Peraturan Menteri Keuangan Nomor 193/PMK.03/2007</a:t>
            </a:r>
            <a:endParaRPr lang="en-US" altLang="en-US" sz="1800" b="1" u="none"/>
          </a:p>
        </p:txBody>
      </p:sp>
      <p:sp>
        <p:nvSpPr>
          <p:cNvPr id="349195" name="Rectangle 11"/>
          <p:cNvSpPr>
            <a:spLocks noChangeArrowheads="1"/>
          </p:cNvSpPr>
          <p:nvPr/>
        </p:nvSpPr>
        <p:spPr bwMode="auto">
          <a:xfrm>
            <a:off x="466725" y="1196975"/>
            <a:ext cx="835342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s-ES" altLang="en-US" b="1" u="none"/>
              <a:t>Pengusaha Kena Pajak yang menyampaikan SPT Masa PPN </a:t>
            </a:r>
            <a:r>
              <a:rPr lang="es-ES" altLang="en-US" b="1"/>
              <a:t>dengan jumlah penyerahan dan jumlah lebih bayar sampai dengan jumlah tertentu</a:t>
            </a:r>
            <a:r>
              <a:rPr lang="es-ES" altLang="en-US" b="1" u="none"/>
              <a:t>.</a:t>
            </a:r>
            <a:endParaRPr lang="en-US" altLang="en-US" b="1" u="none"/>
          </a:p>
        </p:txBody>
      </p:sp>
      <p:sp>
        <p:nvSpPr>
          <p:cNvPr id="349196" name="AutoShape 12"/>
          <p:cNvSpPr>
            <a:spLocks noChangeArrowheads="1"/>
          </p:cNvSpPr>
          <p:nvPr/>
        </p:nvSpPr>
        <p:spPr bwMode="auto">
          <a:xfrm>
            <a:off x="250825" y="1268413"/>
            <a:ext cx="360363" cy="21748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solidFill>
                  <a:schemeClr val="accent2"/>
                </a:solidFill>
              </a:rPr>
              <a:t>d</a:t>
            </a:r>
          </a:p>
        </p:txBody>
      </p:sp>
      <p:sp>
        <p:nvSpPr>
          <p:cNvPr id="349197" name="Rectangle 13"/>
          <p:cNvSpPr>
            <a:spLocks noChangeArrowheads="1"/>
          </p:cNvSpPr>
          <p:nvPr/>
        </p:nvSpPr>
        <p:spPr bwMode="auto">
          <a:xfrm>
            <a:off x="684213" y="3571875"/>
            <a:ext cx="8208962" cy="1441450"/>
          </a:xfrm>
          <a:prstGeom prst="rect">
            <a:avLst/>
          </a:prstGeom>
          <a:solidFill>
            <a:srgbClr val="FFFFCC"/>
          </a:solidFill>
          <a:ln w="95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110000"/>
              </a:lnSpc>
            </a:pPr>
            <a:r>
              <a:rPr lang="en-US" altLang="en-US" sz="2000" b="1" u="none"/>
              <a:t>Jumlah peredaran yang tercantum dalam SPT Masa PPN untuk suatu Masa Pajak paling banyak Rp150.000.000,00 (seratus lima puluh juta rupiah);dan</a:t>
            </a:r>
          </a:p>
        </p:txBody>
      </p:sp>
      <p:sp>
        <p:nvSpPr>
          <p:cNvPr id="349198" name="Rectangle 14"/>
          <p:cNvSpPr>
            <a:spLocks noChangeArrowheads="1"/>
          </p:cNvSpPr>
          <p:nvPr/>
        </p:nvSpPr>
        <p:spPr bwMode="auto">
          <a:xfrm>
            <a:off x="684213" y="5105400"/>
            <a:ext cx="8208962" cy="771525"/>
          </a:xfrm>
          <a:prstGeom prst="rect">
            <a:avLst/>
          </a:prstGeom>
          <a:solidFill>
            <a:srgbClr val="FFFFCC"/>
          </a:solidFill>
          <a:ln w="95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110000"/>
              </a:lnSpc>
            </a:pPr>
            <a:r>
              <a:rPr lang="en-US" altLang="en-US" sz="2000" b="1" u="none"/>
              <a:t>Jumlah lebih bayar menurut SPT Masa PPN paling banyak Rp150.000,00 (seratus lima puluh ribu rupiah)</a:t>
            </a:r>
          </a:p>
        </p:txBody>
      </p:sp>
      <p:sp>
        <p:nvSpPr>
          <p:cNvPr id="349199" name="AutoShape 15"/>
          <p:cNvSpPr>
            <a:spLocks noChangeArrowheads="1"/>
          </p:cNvSpPr>
          <p:nvPr/>
        </p:nvSpPr>
        <p:spPr bwMode="auto">
          <a:xfrm>
            <a:off x="395288" y="3859213"/>
            <a:ext cx="360362" cy="21748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solidFill>
                  <a:schemeClr val="accent2"/>
                </a:solidFill>
              </a:rPr>
              <a:t>1</a:t>
            </a:r>
          </a:p>
        </p:txBody>
      </p:sp>
      <p:sp>
        <p:nvSpPr>
          <p:cNvPr id="349200" name="AutoShape 16"/>
          <p:cNvSpPr>
            <a:spLocks noChangeArrowheads="1"/>
          </p:cNvSpPr>
          <p:nvPr/>
        </p:nvSpPr>
        <p:spPr bwMode="auto">
          <a:xfrm>
            <a:off x="395288" y="5299075"/>
            <a:ext cx="360362" cy="21748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b="1">
                <a:solidFill>
                  <a:schemeClr val="accent2"/>
                </a:solidFill>
              </a:rPr>
              <a:t>2</a:t>
            </a:r>
          </a:p>
        </p:txBody>
      </p:sp>
      <p:sp>
        <p:nvSpPr>
          <p:cNvPr id="349201" name="AutoShape 17"/>
          <p:cNvSpPr>
            <a:spLocks noChangeArrowheads="1"/>
          </p:cNvSpPr>
          <p:nvPr/>
        </p:nvSpPr>
        <p:spPr bwMode="auto">
          <a:xfrm>
            <a:off x="3851275" y="2552700"/>
            <a:ext cx="550863" cy="3000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9186"/>
                                        </p:tgtEl>
                                        <p:attrNameLst>
                                          <p:attrName>style.visibility</p:attrName>
                                        </p:attrNameLst>
                                      </p:cBhvr>
                                      <p:to>
                                        <p:strVal val="visible"/>
                                      </p:to>
                                    </p:set>
                                    <p:anim calcmode="lin" valueType="num">
                                      <p:cBhvr additive="base">
                                        <p:cTn id="7" dur="500" fill="hold"/>
                                        <p:tgtEl>
                                          <p:spTgt spid="349186"/>
                                        </p:tgtEl>
                                        <p:attrNameLst>
                                          <p:attrName>ppt_x</p:attrName>
                                        </p:attrNameLst>
                                      </p:cBhvr>
                                      <p:tavLst>
                                        <p:tav tm="0">
                                          <p:val>
                                            <p:strVal val="0-#ppt_w/2"/>
                                          </p:val>
                                        </p:tav>
                                        <p:tav tm="100000">
                                          <p:val>
                                            <p:strVal val="#ppt_x"/>
                                          </p:val>
                                        </p:tav>
                                      </p:tavLst>
                                    </p:anim>
                                    <p:anim calcmode="lin" valueType="num">
                                      <p:cBhvr additive="base">
                                        <p:cTn id="8" dur="500" fill="hold"/>
                                        <p:tgtEl>
                                          <p:spTgt spid="34918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9188"/>
                                        </p:tgtEl>
                                        <p:attrNameLst>
                                          <p:attrName>style.visibility</p:attrName>
                                        </p:attrNameLst>
                                      </p:cBhvr>
                                      <p:to>
                                        <p:strVal val="visible"/>
                                      </p:to>
                                    </p:set>
                                    <p:anim calcmode="lin" valueType="num">
                                      <p:cBhvr additive="base">
                                        <p:cTn id="13" dur="500" fill="hold"/>
                                        <p:tgtEl>
                                          <p:spTgt spid="349188"/>
                                        </p:tgtEl>
                                        <p:attrNameLst>
                                          <p:attrName>ppt_x</p:attrName>
                                        </p:attrNameLst>
                                      </p:cBhvr>
                                      <p:tavLst>
                                        <p:tav tm="0">
                                          <p:val>
                                            <p:strVal val="0-#ppt_w/2"/>
                                          </p:val>
                                        </p:tav>
                                        <p:tav tm="100000">
                                          <p:val>
                                            <p:strVal val="#ppt_x"/>
                                          </p:val>
                                        </p:tav>
                                      </p:tavLst>
                                    </p:anim>
                                    <p:anim calcmode="lin" valueType="num">
                                      <p:cBhvr additive="base">
                                        <p:cTn id="14" dur="500" fill="hold"/>
                                        <p:tgtEl>
                                          <p:spTgt spid="34918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349196"/>
                                        </p:tgtEl>
                                        <p:attrNameLst>
                                          <p:attrName>style.visibility</p:attrName>
                                        </p:attrNameLst>
                                      </p:cBhvr>
                                      <p:to>
                                        <p:strVal val="visible"/>
                                      </p:to>
                                    </p:set>
                                    <p:animEffect transition="in" filter="blinds(horizontal)">
                                      <p:cBhvr>
                                        <p:cTn id="19" dur="500"/>
                                        <p:tgtEl>
                                          <p:spTgt spid="34919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49195"/>
                                        </p:tgtEl>
                                        <p:attrNameLst>
                                          <p:attrName>style.visibility</p:attrName>
                                        </p:attrNameLst>
                                      </p:cBhvr>
                                      <p:to>
                                        <p:strVal val="visible"/>
                                      </p:to>
                                    </p:set>
                                    <p:animEffect transition="in" filter="wipe(down)">
                                      <p:cBhvr>
                                        <p:cTn id="24" dur="500"/>
                                        <p:tgtEl>
                                          <p:spTgt spid="34919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49201"/>
                                        </p:tgtEl>
                                        <p:attrNameLst>
                                          <p:attrName>style.visibility</p:attrName>
                                        </p:attrNameLst>
                                      </p:cBhvr>
                                      <p:to>
                                        <p:strVal val="visible"/>
                                      </p:to>
                                    </p:set>
                                    <p:anim calcmode="lin" valueType="num">
                                      <p:cBhvr additive="base">
                                        <p:cTn id="29" dur="500" fill="hold"/>
                                        <p:tgtEl>
                                          <p:spTgt spid="349201"/>
                                        </p:tgtEl>
                                        <p:attrNameLst>
                                          <p:attrName>ppt_x</p:attrName>
                                        </p:attrNameLst>
                                      </p:cBhvr>
                                      <p:tavLst>
                                        <p:tav tm="0">
                                          <p:val>
                                            <p:strVal val="0-#ppt_w/2"/>
                                          </p:val>
                                        </p:tav>
                                        <p:tav tm="100000">
                                          <p:val>
                                            <p:strVal val="#ppt_x"/>
                                          </p:val>
                                        </p:tav>
                                      </p:tavLst>
                                    </p:anim>
                                    <p:anim calcmode="lin" valueType="num">
                                      <p:cBhvr additive="base">
                                        <p:cTn id="30" dur="500" fill="hold"/>
                                        <p:tgtEl>
                                          <p:spTgt spid="349201"/>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49194"/>
                                        </p:tgtEl>
                                        <p:attrNameLst>
                                          <p:attrName>style.visibility</p:attrName>
                                        </p:attrNameLst>
                                      </p:cBhvr>
                                      <p:to>
                                        <p:strVal val="visible"/>
                                      </p:to>
                                    </p:set>
                                    <p:anim calcmode="lin" valueType="num">
                                      <p:cBhvr additive="base">
                                        <p:cTn id="35" dur="500" fill="hold"/>
                                        <p:tgtEl>
                                          <p:spTgt spid="349194"/>
                                        </p:tgtEl>
                                        <p:attrNameLst>
                                          <p:attrName>ppt_x</p:attrName>
                                        </p:attrNameLst>
                                      </p:cBhvr>
                                      <p:tavLst>
                                        <p:tav tm="0">
                                          <p:val>
                                            <p:strVal val="#ppt_x"/>
                                          </p:val>
                                        </p:tav>
                                        <p:tav tm="100000">
                                          <p:val>
                                            <p:strVal val="#ppt_x"/>
                                          </p:val>
                                        </p:tav>
                                      </p:tavLst>
                                    </p:anim>
                                    <p:anim calcmode="lin" valueType="num">
                                      <p:cBhvr additive="base">
                                        <p:cTn id="36" dur="500" fill="hold"/>
                                        <p:tgtEl>
                                          <p:spTgt spid="349194"/>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349199"/>
                                        </p:tgtEl>
                                        <p:attrNameLst>
                                          <p:attrName>style.visibility</p:attrName>
                                        </p:attrNameLst>
                                      </p:cBhvr>
                                      <p:to>
                                        <p:strVal val="visible"/>
                                      </p:to>
                                    </p:set>
                                    <p:animEffect transition="in" filter="blinds(horizontal)">
                                      <p:cBhvr>
                                        <p:cTn id="41" dur="500"/>
                                        <p:tgtEl>
                                          <p:spTgt spid="34919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349197"/>
                                        </p:tgtEl>
                                        <p:attrNameLst>
                                          <p:attrName>style.visibility</p:attrName>
                                        </p:attrNameLst>
                                      </p:cBhvr>
                                      <p:to>
                                        <p:strVal val="visible"/>
                                      </p:to>
                                    </p:set>
                                    <p:animEffect transition="in" filter="wipe(down)">
                                      <p:cBhvr>
                                        <p:cTn id="46" dur="500"/>
                                        <p:tgtEl>
                                          <p:spTgt spid="34919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49200"/>
                                        </p:tgtEl>
                                        <p:attrNameLst>
                                          <p:attrName>style.visibility</p:attrName>
                                        </p:attrNameLst>
                                      </p:cBhvr>
                                      <p:to>
                                        <p:strVal val="visible"/>
                                      </p:to>
                                    </p:set>
                                    <p:animEffect transition="in" filter="blinds(horizontal)">
                                      <p:cBhvr>
                                        <p:cTn id="51" dur="500"/>
                                        <p:tgtEl>
                                          <p:spTgt spid="349200"/>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349198"/>
                                        </p:tgtEl>
                                        <p:attrNameLst>
                                          <p:attrName>style.visibility</p:attrName>
                                        </p:attrNameLst>
                                      </p:cBhvr>
                                      <p:to>
                                        <p:strVal val="visible"/>
                                      </p:to>
                                    </p:set>
                                    <p:animEffect transition="in" filter="wipe(down)">
                                      <p:cBhvr>
                                        <p:cTn id="56" dur="500"/>
                                        <p:tgtEl>
                                          <p:spTgt spid="349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86" grpId="0" animBg="1" autoUpdateAnimBg="0"/>
      <p:bldP spid="349188" grpId="0" animBg="1"/>
      <p:bldP spid="349194" grpId="0" animBg="1"/>
      <p:bldP spid="349195" grpId="0"/>
      <p:bldP spid="349196" grpId="0" animBg="1"/>
      <p:bldP spid="349197" grpId="0" animBg="1"/>
      <p:bldP spid="349198" grpId="0" animBg="1"/>
      <p:bldP spid="349199" grpId="0" animBg="1"/>
      <p:bldP spid="349200" grpId="0" animBg="1"/>
      <p:bldP spid="349201" grpId="0" animBg="1"/>
    </p:bldLst>
  </p:timing>
</p:sld>
</file>

<file path=ppt/slides/slide1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a:xfrm>
            <a:off x="250825" y="79375"/>
            <a:ext cx="8642350" cy="685800"/>
          </a:xfrm>
          <a:solidFill>
            <a:srgbClr val="FFFFCC"/>
          </a:solidFill>
          <a:ln w="28575">
            <a:solidFill>
              <a:srgbClr val="0033CC"/>
            </a:solidFill>
            <a:miter lim="800000"/>
            <a:headEnd/>
            <a:tailEnd/>
          </a:ln>
        </p:spPr>
        <p:txBody>
          <a:bodyPr/>
          <a:lstStyle/>
          <a:p>
            <a:r>
              <a:rPr lang="en-US" altLang="en-US" sz="2000">
                <a:latin typeface="Tahoma" panose="020B0604030504040204" pitchFamily="34" charset="0"/>
              </a:rPr>
              <a:t>PEMERIKSAAN TERHADAP WP DENGAN KRITERIA TERTENTU DAN WP YANG MEMENUHI PERSYARATAN TERTENTU</a:t>
            </a:r>
          </a:p>
        </p:txBody>
      </p:sp>
      <p:sp>
        <p:nvSpPr>
          <p:cNvPr id="344067" name="AutoShape 3"/>
          <p:cNvSpPr>
            <a:spLocks noChangeArrowheads="1"/>
          </p:cNvSpPr>
          <p:nvPr/>
        </p:nvSpPr>
        <p:spPr bwMode="auto">
          <a:xfrm>
            <a:off x="4025900" y="3716338"/>
            <a:ext cx="762000"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068" name="Rectangle 4"/>
          <p:cNvSpPr>
            <a:spLocks noChangeArrowheads="1"/>
          </p:cNvSpPr>
          <p:nvPr/>
        </p:nvSpPr>
        <p:spPr bwMode="auto">
          <a:xfrm>
            <a:off x="381000" y="4108450"/>
            <a:ext cx="8305800" cy="2633663"/>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200" u="none">
                <a:latin typeface="Lucida Console" panose="020B0609040504020204" pitchFamily="49" charset="0"/>
              </a:rPr>
              <a:t>Apabila berdasarkan hasil pemeriksaan tersebut, Direktur Jenderal Pajak menerbitkan Surat Ketetapan Pajak Kurang Bayar, jumlah kekurangan pajak </a:t>
            </a:r>
            <a:r>
              <a:rPr lang="en-US" altLang="en-US" sz="2200" b="1">
                <a:solidFill>
                  <a:srgbClr val="0033CC"/>
                </a:solidFill>
                <a:latin typeface="Lucida Console" panose="020B0609040504020204" pitchFamily="49" charset="0"/>
              </a:rPr>
              <a:t>ditambah dengan sanksi administrasi berupa kenaikan sebesar 100%</a:t>
            </a:r>
            <a:r>
              <a:rPr lang="en-US" altLang="en-US" sz="2200" u="none">
                <a:latin typeface="Lucida Console" panose="020B0609040504020204" pitchFamily="49" charset="0"/>
              </a:rPr>
              <a:t> (seratus persen) dari jumlah kekurangan pembayaran pajak.</a:t>
            </a:r>
          </a:p>
          <a:p>
            <a:pPr>
              <a:spcBef>
                <a:spcPct val="50000"/>
              </a:spcBef>
            </a:pPr>
            <a:r>
              <a:rPr lang="en-US" altLang="en-US" sz="2200" u="none">
                <a:latin typeface="Lucida Console" panose="020B0609040504020204" pitchFamily="49" charset="0"/>
              </a:rPr>
              <a:t>(Pasal 17C angka 5 UU KUP dan Pasal 17D angka 5)</a:t>
            </a:r>
          </a:p>
        </p:txBody>
      </p:sp>
      <p:sp>
        <p:nvSpPr>
          <p:cNvPr id="344069" name="Rectangle 5"/>
          <p:cNvSpPr>
            <a:spLocks noChangeArrowheads="1"/>
          </p:cNvSpPr>
          <p:nvPr/>
        </p:nvSpPr>
        <p:spPr bwMode="auto">
          <a:xfrm>
            <a:off x="2001838" y="2674938"/>
            <a:ext cx="5141912" cy="485775"/>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b="1" u="none">
                <a:solidFill>
                  <a:schemeClr val="tx2"/>
                </a:solidFill>
              </a:rPr>
              <a:t>WP DENGAN KRITERIA TERTENTU</a:t>
            </a:r>
          </a:p>
        </p:txBody>
      </p:sp>
      <p:sp>
        <p:nvSpPr>
          <p:cNvPr id="344070" name="Rectangle 6"/>
          <p:cNvSpPr>
            <a:spLocks noChangeArrowheads="1"/>
          </p:cNvSpPr>
          <p:nvPr/>
        </p:nvSpPr>
        <p:spPr bwMode="auto">
          <a:xfrm>
            <a:off x="1089025" y="3213100"/>
            <a:ext cx="6967538" cy="485775"/>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b="1" u="none">
                <a:solidFill>
                  <a:schemeClr val="tx2"/>
                </a:solidFill>
              </a:rPr>
              <a:t>WP YANG MEMENUHI PERSYARATAN TERTENTU</a:t>
            </a:r>
          </a:p>
        </p:txBody>
      </p:sp>
      <p:sp>
        <p:nvSpPr>
          <p:cNvPr id="344072" name="Rectangle 8"/>
          <p:cNvSpPr>
            <a:spLocks noChangeArrowheads="1"/>
          </p:cNvSpPr>
          <p:nvPr/>
        </p:nvSpPr>
        <p:spPr bwMode="auto">
          <a:xfrm>
            <a:off x="1189038" y="1171575"/>
            <a:ext cx="6837362" cy="528638"/>
          </a:xfrm>
          <a:prstGeom prst="rect">
            <a:avLst/>
          </a:prstGeom>
          <a:solidFill>
            <a:srgbClr val="99FFCC"/>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sz="2800" b="1" u="none">
                <a:solidFill>
                  <a:schemeClr val="tx2"/>
                </a:solidFill>
                <a:latin typeface="Lucida Console" panose="020B0609040504020204" pitchFamily="49" charset="0"/>
              </a:rPr>
              <a:t>DJP DAPAT MELAKUKAN PEMERIKSAAN</a:t>
            </a:r>
          </a:p>
        </p:txBody>
      </p:sp>
      <p:sp>
        <p:nvSpPr>
          <p:cNvPr id="344074" name="Rectangle 10"/>
          <p:cNvSpPr>
            <a:spLocks noChangeArrowheads="1"/>
          </p:cNvSpPr>
          <p:nvPr/>
        </p:nvSpPr>
        <p:spPr bwMode="auto">
          <a:xfrm>
            <a:off x="3635375" y="1738313"/>
            <a:ext cx="1654175" cy="46672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r>
              <a:rPr lang="en-US" altLang="en-US" b="1" u="none">
                <a:solidFill>
                  <a:schemeClr val="tx2"/>
                </a:solidFill>
              </a:rPr>
              <a:t>terhadap</a:t>
            </a:r>
          </a:p>
        </p:txBody>
      </p:sp>
      <p:sp>
        <p:nvSpPr>
          <p:cNvPr id="344075" name="AutoShape 11"/>
          <p:cNvSpPr>
            <a:spLocks noChangeArrowheads="1"/>
          </p:cNvSpPr>
          <p:nvPr/>
        </p:nvSpPr>
        <p:spPr bwMode="auto">
          <a:xfrm>
            <a:off x="4067175" y="2133600"/>
            <a:ext cx="576263" cy="3587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4066"/>
                                        </p:tgtEl>
                                        <p:attrNameLst>
                                          <p:attrName>style.visibility</p:attrName>
                                        </p:attrNameLst>
                                      </p:cBhvr>
                                      <p:to>
                                        <p:strVal val="visible"/>
                                      </p:to>
                                    </p:set>
                                    <p:anim calcmode="lin" valueType="num">
                                      <p:cBhvr additive="base">
                                        <p:cTn id="7" dur="500" fill="hold"/>
                                        <p:tgtEl>
                                          <p:spTgt spid="344066"/>
                                        </p:tgtEl>
                                        <p:attrNameLst>
                                          <p:attrName>ppt_x</p:attrName>
                                        </p:attrNameLst>
                                      </p:cBhvr>
                                      <p:tavLst>
                                        <p:tav tm="0">
                                          <p:val>
                                            <p:strVal val="0-#ppt_w/2"/>
                                          </p:val>
                                        </p:tav>
                                        <p:tav tm="100000">
                                          <p:val>
                                            <p:strVal val="#ppt_x"/>
                                          </p:val>
                                        </p:tav>
                                      </p:tavLst>
                                    </p:anim>
                                    <p:anim calcmode="lin" valueType="num">
                                      <p:cBhvr additive="base">
                                        <p:cTn id="8" dur="500" fill="hold"/>
                                        <p:tgtEl>
                                          <p:spTgt spid="34406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44072"/>
                                        </p:tgtEl>
                                        <p:attrNameLst>
                                          <p:attrName>style.visibility</p:attrName>
                                        </p:attrNameLst>
                                      </p:cBhvr>
                                      <p:to>
                                        <p:strVal val="visible"/>
                                      </p:to>
                                    </p:set>
                                    <p:anim calcmode="lin" valueType="num">
                                      <p:cBhvr>
                                        <p:cTn id="13" dur="500" fill="hold"/>
                                        <p:tgtEl>
                                          <p:spTgt spid="344072"/>
                                        </p:tgtEl>
                                        <p:attrNameLst>
                                          <p:attrName>ppt_w</p:attrName>
                                        </p:attrNameLst>
                                      </p:cBhvr>
                                      <p:tavLst>
                                        <p:tav tm="0">
                                          <p:val>
                                            <p:fltVal val="0"/>
                                          </p:val>
                                        </p:tav>
                                        <p:tav tm="100000">
                                          <p:val>
                                            <p:strVal val="#ppt_w"/>
                                          </p:val>
                                        </p:tav>
                                      </p:tavLst>
                                    </p:anim>
                                    <p:anim calcmode="lin" valueType="num">
                                      <p:cBhvr>
                                        <p:cTn id="14" dur="500" fill="hold"/>
                                        <p:tgtEl>
                                          <p:spTgt spid="344072"/>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44074"/>
                                        </p:tgtEl>
                                        <p:attrNameLst>
                                          <p:attrName>style.visibility</p:attrName>
                                        </p:attrNameLst>
                                      </p:cBhvr>
                                      <p:to>
                                        <p:strVal val="visible"/>
                                      </p:to>
                                    </p:set>
                                    <p:animEffect transition="in" filter="wipe(down)">
                                      <p:cBhvr>
                                        <p:cTn id="19" dur="500"/>
                                        <p:tgtEl>
                                          <p:spTgt spid="34407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44075"/>
                                        </p:tgtEl>
                                        <p:attrNameLst>
                                          <p:attrName>style.visibility</p:attrName>
                                        </p:attrNameLst>
                                      </p:cBhvr>
                                      <p:to>
                                        <p:strVal val="visible"/>
                                      </p:to>
                                    </p:set>
                                    <p:anim calcmode="lin" valueType="num">
                                      <p:cBhvr additive="base">
                                        <p:cTn id="24" dur="500" fill="hold"/>
                                        <p:tgtEl>
                                          <p:spTgt spid="344075"/>
                                        </p:tgtEl>
                                        <p:attrNameLst>
                                          <p:attrName>ppt_x</p:attrName>
                                        </p:attrNameLst>
                                      </p:cBhvr>
                                      <p:tavLst>
                                        <p:tav tm="0">
                                          <p:val>
                                            <p:strVal val="0-#ppt_w/2"/>
                                          </p:val>
                                        </p:tav>
                                        <p:tav tm="100000">
                                          <p:val>
                                            <p:strVal val="#ppt_x"/>
                                          </p:val>
                                        </p:tav>
                                      </p:tavLst>
                                    </p:anim>
                                    <p:anim calcmode="lin" valueType="num">
                                      <p:cBhvr additive="base">
                                        <p:cTn id="25" dur="500" fill="hold"/>
                                        <p:tgtEl>
                                          <p:spTgt spid="344075"/>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344069"/>
                                        </p:tgtEl>
                                        <p:attrNameLst>
                                          <p:attrName>style.visibility</p:attrName>
                                        </p:attrNameLst>
                                      </p:cBhvr>
                                      <p:to>
                                        <p:strVal val="visible"/>
                                      </p:to>
                                    </p:set>
                                    <p:anim calcmode="lin" valueType="num">
                                      <p:cBhvr>
                                        <p:cTn id="30" dur="500" fill="hold"/>
                                        <p:tgtEl>
                                          <p:spTgt spid="344069"/>
                                        </p:tgtEl>
                                        <p:attrNameLst>
                                          <p:attrName>ppt_w</p:attrName>
                                        </p:attrNameLst>
                                      </p:cBhvr>
                                      <p:tavLst>
                                        <p:tav tm="0">
                                          <p:val>
                                            <p:fltVal val="0"/>
                                          </p:val>
                                        </p:tav>
                                        <p:tav tm="100000">
                                          <p:val>
                                            <p:strVal val="#ppt_w"/>
                                          </p:val>
                                        </p:tav>
                                      </p:tavLst>
                                    </p:anim>
                                    <p:anim calcmode="lin" valueType="num">
                                      <p:cBhvr>
                                        <p:cTn id="31" dur="500" fill="hold"/>
                                        <p:tgtEl>
                                          <p:spTgt spid="344069"/>
                                        </p:tgtEl>
                                        <p:attrNameLst>
                                          <p:attrName>ppt_h</p:attrName>
                                        </p:attrNameLst>
                                      </p:cBhvr>
                                      <p:tavLst>
                                        <p:tav tm="0">
                                          <p:val>
                                            <p:fltVal val="0"/>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3" presetClass="entr" presetSubtype="16" fill="hold" grpId="0" nodeType="clickEffect">
                                  <p:stCondLst>
                                    <p:cond delay="0"/>
                                  </p:stCondLst>
                                  <p:childTnLst>
                                    <p:set>
                                      <p:cBhvr>
                                        <p:cTn id="35" dur="1" fill="hold">
                                          <p:stCondLst>
                                            <p:cond delay="0"/>
                                          </p:stCondLst>
                                        </p:cTn>
                                        <p:tgtEl>
                                          <p:spTgt spid="344070"/>
                                        </p:tgtEl>
                                        <p:attrNameLst>
                                          <p:attrName>style.visibility</p:attrName>
                                        </p:attrNameLst>
                                      </p:cBhvr>
                                      <p:to>
                                        <p:strVal val="visible"/>
                                      </p:to>
                                    </p:set>
                                    <p:anim calcmode="lin" valueType="num">
                                      <p:cBhvr>
                                        <p:cTn id="36" dur="500" fill="hold"/>
                                        <p:tgtEl>
                                          <p:spTgt spid="344070"/>
                                        </p:tgtEl>
                                        <p:attrNameLst>
                                          <p:attrName>ppt_w</p:attrName>
                                        </p:attrNameLst>
                                      </p:cBhvr>
                                      <p:tavLst>
                                        <p:tav tm="0">
                                          <p:val>
                                            <p:fltVal val="0"/>
                                          </p:val>
                                        </p:tav>
                                        <p:tav tm="100000">
                                          <p:val>
                                            <p:strVal val="#ppt_w"/>
                                          </p:val>
                                        </p:tav>
                                      </p:tavLst>
                                    </p:anim>
                                    <p:anim calcmode="lin" valueType="num">
                                      <p:cBhvr>
                                        <p:cTn id="37" dur="500" fill="hold"/>
                                        <p:tgtEl>
                                          <p:spTgt spid="344070"/>
                                        </p:tgtEl>
                                        <p:attrNameLst>
                                          <p:attrName>ppt_h</p:attrName>
                                        </p:attrNameLst>
                                      </p:cBhvr>
                                      <p:tavLst>
                                        <p:tav tm="0">
                                          <p:val>
                                            <p:fltVal val="0"/>
                                          </p:val>
                                        </p:tav>
                                        <p:tav tm="100000">
                                          <p:val>
                                            <p:strVal val="#ppt_h"/>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344067"/>
                                        </p:tgtEl>
                                        <p:attrNameLst>
                                          <p:attrName>style.visibility</p:attrName>
                                        </p:attrNameLst>
                                      </p:cBhvr>
                                      <p:to>
                                        <p:strVal val="visible"/>
                                      </p:to>
                                    </p:set>
                                    <p:anim calcmode="lin" valueType="num">
                                      <p:cBhvr additive="base">
                                        <p:cTn id="42" dur="500" fill="hold"/>
                                        <p:tgtEl>
                                          <p:spTgt spid="344067"/>
                                        </p:tgtEl>
                                        <p:attrNameLst>
                                          <p:attrName>ppt_x</p:attrName>
                                        </p:attrNameLst>
                                      </p:cBhvr>
                                      <p:tavLst>
                                        <p:tav tm="0">
                                          <p:val>
                                            <p:strVal val="0-#ppt_w/2"/>
                                          </p:val>
                                        </p:tav>
                                        <p:tav tm="100000">
                                          <p:val>
                                            <p:strVal val="#ppt_x"/>
                                          </p:val>
                                        </p:tav>
                                      </p:tavLst>
                                    </p:anim>
                                    <p:anim calcmode="lin" valueType="num">
                                      <p:cBhvr additive="base">
                                        <p:cTn id="43" dur="500" fill="hold"/>
                                        <p:tgtEl>
                                          <p:spTgt spid="344067"/>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344068"/>
                                        </p:tgtEl>
                                        <p:attrNameLst>
                                          <p:attrName>style.visibility</p:attrName>
                                        </p:attrNameLst>
                                      </p:cBhvr>
                                      <p:to>
                                        <p:strVal val="visible"/>
                                      </p:to>
                                    </p:set>
                                    <p:anim calcmode="lin" valueType="num">
                                      <p:cBhvr additive="base">
                                        <p:cTn id="48" dur="500" fill="hold"/>
                                        <p:tgtEl>
                                          <p:spTgt spid="344068"/>
                                        </p:tgtEl>
                                        <p:attrNameLst>
                                          <p:attrName>ppt_x</p:attrName>
                                        </p:attrNameLst>
                                      </p:cBhvr>
                                      <p:tavLst>
                                        <p:tav tm="0">
                                          <p:val>
                                            <p:strVal val="0-#ppt_w/2"/>
                                          </p:val>
                                        </p:tav>
                                        <p:tav tm="100000">
                                          <p:val>
                                            <p:strVal val="#ppt_x"/>
                                          </p:val>
                                        </p:tav>
                                      </p:tavLst>
                                    </p:anim>
                                    <p:anim calcmode="lin" valueType="num">
                                      <p:cBhvr additive="base">
                                        <p:cTn id="49" dur="500" fill="hold"/>
                                        <p:tgtEl>
                                          <p:spTgt spid="3440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66" grpId="0" animBg="1" autoUpdateAnimBg="0"/>
      <p:bldP spid="344067" grpId="0" animBg="1"/>
      <p:bldP spid="344068" grpId="0" animBg="1" autoUpdateAnimBg="0"/>
      <p:bldP spid="344069" grpId="0" animBg="1"/>
      <p:bldP spid="344070" grpId="0" animBg="1"/>
      <p:bldP spid="344072" grpId="0" animBg="1"/>
      <p:bldP spid="344074" grpId="0" animBg="1"/>
      <p:bldP spid="344075" grpId="0" animBg="1"/>
    </p:bldLst>
  </p:timing>
</p:sld>
</file>

<file path=ppt/slides/slide1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152400" y="76200"/>
            <a:ext cx="1600200" cy="3810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216067" name="Rectangle 3"/>
          <p:cNvSpPr>
            <a:spLocks noChangeArrowheads="1"/>
          </p:cNvSpPr>
          <p:nvPr/>
        </p:nvSpPr>
        <p:spPr bwMode="auto">
          <a:xfrm>
            <a:off x="152400" y="533400"/>
            <a:ext cx="8915400" cy="3263900"/>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u="none">
                <a:latin typeface="Tahoma" panose="020B0604030504040204" pitchFamily="34" charset="0"/>
              </a:rPr>
              <a:t>PT DEF adalah WP badan selain WP dengan kriteria tertentu dan WP yang memenuhi persyaratan tertentu. PT DEF menyampaikan SPT Tahunan 2008 pada tanggal 30 April 2009 yang menyatakan lebih bayar dengan rincian sbb:</a:t>
            </a:r>
          </a:p>
          <a:p>
            <a:pPr algn="l">
              <a:spcBef>
                <a:spcPct val="50000"/>
              </a:spcBef>
            </a:pPr>
            <a:r>
              <a:rPr lang="en-US" altLang="en-US" sz="1800" u="none">
                <a:latin typeface="Tahoma" panose="020B0604030504040204" pitchFamily="34" charset="0"/>
              </a:rPr>
              <a:t>Penghasilan Neto						Rp1.000.000.000,00</a:t>
            </a:r>
          </a:p>
          <a:p>
            <a:pPr algn="l">
              <a:spcBef>
                <a:spcPct val="50000"/>
              </a:spcBef>
            </a:pPr>
            <a:r>
              <a:rPr lang="en-US" altLang="en-US" sz="1800" u="none">
                <a:latin typeface="Tahoma" panose="020B0604030504040204" pitchFamily="34" charset="0"/>
              </a:rPr>
              <a:t>PPh terutang						Rp   282.500.000,00</a:t>
            </a:r>
          </a:p>
          <a:p>
            <a:pPr algn="l">
              <a:spcBef>
                <a:spcPct val="50000"/>
              </a:spcBef>
            </a:pPr>
            <a:r>
              <a:rPr lang="en-US" altLang="en-US" sz="1800" u="none">
                <a:latin typeface="Tahoma" panose="020B0604030504040204" pitchFamily="34" charset="0"/>
              </a:rPr>
              <a:t>Kredit Pajak						(</a:t>
            </a:r>
            <a:r>
              <a:rPr lang="en-US" altLang="en-US" sz="1800">
                <a:latin typeface="Tahoma" panose="020B0604030504040204" pitchFamily="34" charset="0"/>
              </a:rPr>
              <a:t>Rp 482.500.000,00)</a:t>
            </a:r>
          </a:p>
          <a:p>
            <a:pPr algn="l">
              <a:spcBef>
                <a:spcPct val="50000"/>
              </a:spcBef>
            </a:pPr>
            <a:r>
              <a:rPr lang="en-US" altLang="en-US" sz="1800" u="none">
                <a:latin typeface="Tahoma" panose="020B0604030504040204" pitchFamily="34" charset="0"/>
              </a:rPr>
              <a:t>Pajak yang lebih dibayar					(Rp 200.000.000,00)</a:t>
            </a:r>
          </a:p>
          <a:p>
            <a:pPr algn="l">
              <a:spcBef>
                <a:spcPct val="50000"/>
              </a:spcBef>
            </a:pPr>
            <a:r>
              <a:rPr lang="en-US" altLang="en-US" sz="1800" u="none">
                <a:latin typeface="Tahoma" panose="020B0604030504040204" pitchFamily="34" charset="0"/>
              </a:rPr>
              <a:t>Atas kelebihan tersebut WP mengajukan permohonan restitusi melalui SPT yang disampaikan tersebut.</a:t>
            </a:r>
          </a:p>
        </p:txBody>
      </p:sp>
      <p:sp>
        <p:nvSpPr>
          <p:cNvPr id="216068" name="Rectangle 4"/>
          <p:cNvSpPr>
            <a:spLocks noChangeArrowheads="1"/>
          </p:cNvSpPr>
          <p:nvPr/>
        </p:nvSpPr>
        <p:spPr bwMode="auto">
          <a:xfrm>
            <a:off x="76200" y="3933825"/>
            <a:ext cx="8991600" cy="1484313"/>
          </a:xfrm>
          <a:prstGeom prst="rect">
            <a:avLst/>
          </a:prstGeom>
          <a:solidFill>
            <a:schemeClr val="bg1"/>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t>Terhadap SPT Tahunan PPh Tahun 2008 atas nama PT DEF, DJP harus melakukan </a:t>
            </a:r>
            <a:r>
              <a:rPr lang="en-US" altLang="en-US" sz="1800" b="1"/>
              <a:t>pemeriksaan</a:t>
            </a:r>
            <a:r>
              <a:rPr lang="en-US" altLang="en-US" sz="1800" b="1" u="none"/>
              <a:t> dan paling lambat tanggal 29 April 2010 (12 bulan sejak SPT diterima secara lengkap) harus sudah menerbitkan skp. Surat ketetapan pajak yang diterbitkan dapat berupa SKPKB, SKPN, atau SKPLB.</a:t>
            </a:r>
          </a:p>
        </p:txBody>
      </p:sp>
      <p:sp>
        <p:nvSpPr>
          <p:cNvPr id="216070" name="Rectangle 6"/>
          <p:cNvSpPr>
            <a:spLocks noChangeArrowheads="1"/>
          </p:cNvSpPr>
          <p:nvPr/>
        </p:nvSpPr>
        <p:spPr bwMode="auto">
          <a:xfrm>
            <a:off x="152400" y="5589588"/>
            <a:ext cx="8991600" cy="1209675"/>
          </a:xfrm>
          <a:prstGeom prst="rect">
            <a:avLst/>
          </a:prstGeom>
          <a:solidFill>
            <a:schemeClr val="bg1"/>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b="1" u="none"/>
              <a:t>Apabila sampai dengan tanggal 29 April 2010 DJP belum menerbitkan surat ketetapan pajak maka permohonan restitusi dianggap dikabulkan dan paling lambat tanggal 30 Mei 2010 harus diterbitkan SKPLB.</a:t>
            </a:r>
          </a:p>
        </p:txBody>
      </p:sp>
      <p:sp>
        <p:nvSpPr>
          <p:cNvPr id="216073" name="AutoShape 9"/>
          <p:cNvSpPr>
            <a:spLocks noChangeArrowheads="1"/>
          </p:cNvSpPr>
          <p:nvPr/>
        </p:nvSpPr>
        <p:spPr bwMode="auto">
          <a:xfrm>
            <a:off x="3810000" y="3629025"/>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6074" name="AutoShape 10"/>
          <p:cNvSpPr>
            <a:spLocks noChangeArrowheads="1"/>
          </p:cNvSpPr>
          <p:nvPr/>
        </p:nvSpPr>
        <p:spPr bwMode="auto">
          <a:xfrm>
            <a:off x="3810000" y="5429250"/>
            <a:ext cx="6858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6066"/>
                                        </p:tgtEl>
                                        <p:attrNameLst>
                                          <p:attrName>style.visibility</p:attrName>
                                        </p:attrNameLst>
                                      </p:cBhvr>
                                      <p:to>
                                        <p:strVal val="visible"/>
                                      </p:to>
                                    </p:set>
                                    <p:anim calcmode="lin" valueType="num">
                                      <p:cBhvr additive="base">
                                        <p:cTn id="7" dur="500" fill="hold"/>
                                        <p:tgtEl>
                                          <p:spTgt spid="216066"/>
                                        </p:tgtEl>
                                        <p:attrNameLst>
                                          <p:attrName>ppt_x</p:attrName>
                                        </p:attrNameLst>
                                      </p:cBhvr>
                                      <p:tavLst>
                                        <p:tav tm="0">
                                          <p:val>
                                            <p:strVal val="0-#ppt_w/2"/>
                                          </p:val>
                                        </p:tav>
                                        <p:tav tm="100000">
                                          <p:val>
                                            <p:strVal val="#ppt_x"/>
                                          </p:val>
                                        </p:tav>
                                      </p:tavLst>
                                    </p:anim>
                                    <p:anim calcmode="lin" valueType="num">
                                      <p:cBhvr additive="base">
                                        <p:cTn id="8" dur="500" fill="hold"/>
                                        <p:tgtEl>
                                          <p:spTgt spid="21606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6067"/>
                                        </p:tgtEl>
                                        <p:attrNameLst>
                                          <p:attrName>style.visibility</p:attrName>
                                        </p:attrNameLst>
                                      </p:cBhvr>
                                      <p:to>
                                        <p:strVal val="visible"/>
                                      </p:to>
                                    </p:set>
                                    <p:anim calcmode="lin" valueType="num">
                                      <p:cBhvr additive="base">
                                        <p:cTn id="13" dur="500" fill="hold"/>
                                        <p:tgtEl>
                                          <p:spTgt spid="216067"/>
                                        </p:tgtEl>
                                        <p:attrNameLst>
                                          <p:attrName>ppt_x</p:attrName>
                                        </p:attrNameLst>
                                      </p:cBhvr>
                                      <p:tavLst>
                                        <p:tav tm="0">
                                          <p:val>
                                            <p:strVal val="0-#ppt_w/2"/>
                                          </p:val>
                                        </p:tav>
                                        <p:tav tm="100000">
                                          <p:val>
                                            <p:strVal val="#ppt_x"/>
                                          </p:val>
                                        </p:tav>
                                      </p:tavLst>
                                    </p:anim>
                                    <p:anim calcmode="lin" valueType="num">
                                      <p:cBhvr additive="base">
                                        <p:cTn id="14" dur="500" fill="hold"/>
                                        <p:tgtEl>
                                          <p:spTgt spid="21606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6073"/>
                                        </p:tgtEl>
                                        <p:attrNameLst>
                                          <p:attrName>style.visibility</p:attrName>
                                        </p:attrNameLst>
                                      </p:cBhvr>
                                      <p:to>
                                        <p:strVal val="visible"/>
                                      </p:to>
                                    </p:set>
                                    <p:anim calcmode="lin" valueType="num">
                                      <p:cBhvr additive="base">
                                        <p:cTn id="19" dur="500" fill="hold"/>
                                        <p:tgtEl>
                                          <p:spTgt spid="216073"/>
                                        </p:tgtEl>
                                        <p:attrNameLst>
                                          <p:attrName>ppt_x</p:attrName>
                                        </p:attrNameLst>
                                      </p:cBhvr>
                                      <p:tavLst>
                                        <p:tav tm="0">
                                          <p:val>
                                            <p:strVal val="0-#ppt_w/2"/>
                                          </p:val>
                                        </p:tav>
                                        <p:tav tm="100000">
                                          <p:val>
                                            <p:strVal val="#ppt_x"/>
                                          </p:val>
                                        </p:tav>
                                      </p:tavLst>
                                    </p:anim>
                                    <p:anim calcmode="lin" valueType="num">
                                      <p:cBhvr additive="base">
                                        <p:cTn id="20" dur="500" fill="hold"/>
                                        <p:tgtEl>
                                          <p:spTgt spid="21607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6068"/>
                                        </p:tgtEl>
                                        <p:attrNameLst>
                                          <p:attrName>style.visibility</p:attrName>
                                        </p:attrNameLst>
                                      </p:cBhvr>
                                      <p:to>
                                        <p:strVal val="visible"/>
                                      </p:to>
                                    </p:set>
                                    <p:anim calcmode="lin" valueType="num">
                                      <p:cBhvr additive="base">
                                        <p:cTn id="25" dur="500" fill="hold"/>
                                        <p:tgtEl>
                                          <p:spTgt spid="216068"/>
                                        </p:tgtEl>
                                        <p:attrNameLst>
                                          <p:attrName>ppt_x</p:attrName>
                                        </p:attrNameLst>
                                      </p:cBhvr>
                                      <p:tavLst>
                                        <p:tav tm="0">
                                          <p:val>
                                            <p:strVal val="0-#ppt_w/2"/>
                                          </p:val>
                                        </p:tav>
                                        <p:tav tm="100000">
                                          <p:val>
                                            <p:strVal val="#ppt_x"/>
                                          </p:val>
                                        </p:tav>
                                      </p:tavLst>
                                    </p:anim>
                                    <p:anim calcmode="lin" valueType="num">
                                      <p:cBhvr additive="base">
                                        <p:cTn id="26" dur="500" fill="hold"/>
                                        <p:tgtEl>
                                          <p:spTgt spid="21606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6074"/>
                                        </p:tgtEl>
                                        <p:attrNameLst>
                                          <p:attrName>style.visibility</p:attrName>
                                        </p:attrNameLst>
                                      </p:cBhvr>
                                      <p:to>
                                        <p:strVal val="visible"/>
                                      </p:to>
                                    </p:set>
                                    <p:anim calcmode="lin" valueType="num">
                                      <p:cBhvr additive="base">
                                        <p:cTn id="31" dur="500" fill="hold"/>
                                        <p:tgtEl>
                                          <p:spTgt spid="216074"/>
                                        </p:tgtEl>
                                        <p:attrNameLst>
                                          <p:attrName>ppt_x</p:attrName>
                                        </p:attrNameLst>
                                      </p:cBhvr>
                                      <p:tavLst>
                                        <p:tav tm="0">
                                          <p:val>
                                            <p:strVal val="0-#ppt_w/2"/>
                                          </p:val>
                                        </p:tav>
                                        <p:tav tm="100000">
                                          <p:val>
                                            <p:strVal val="#ppt_x"/>
                                          </p:val>
                                        </p:tav>
                                      </p:tavLst>
                                    </p:anim>
                                    <p:anim calcmode="lin" valueType="num">
                                      <p:cBhvr additive="base">
                                        <p:cTn id="32" dur="500" fill="hold"/>
                                        <p:tgtEl>
                                          <p:spTgt spid="21607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6070"/>
                                        </p:tgtEl>
                                        <p:attrNameLst>
                                          <p:attrName>style.visibility</p:attrName>
                                        </p:attrNameLst>
                                      </p:cBhvr>
                                      <p:to>
                                        <p:strVal val="visible"/>
                                      </p:to>
                                    </p:set>
                                    <p:anim calcmode="lin" valueType="num">
                                      <p:cBhvr additive="base">
                                        <p:cTn id="37" dur="500" fill="hold"/>
                                        <p:tgtEl>
                                          <p:spTgt spid="216070"/>
                                        </p:tgtEl>
                                        <p:attrNameLst>
                                          <p:attrName>ppt_x</p:attrName>
                                        </p:attrNameLst>
                                      </p:cBhvr>
                                      <p:tavLst>
                                        <p:tav tm="0">
                                          <p:val>
                                            <p:strVal val="0-#ppt_w/2"/>
                                          </p:val>
                                        </p:tav>
                                        <p:tav tm="100000">
                                          <p:val>
                                            <p:strVal val="#ppt_x"/>
                                          </p:val>
                                        </p:tav>
                                      </p:tavLst>
                                    </p:anim>
                                    <p:anim calcmode="lin" valueType="num">
                                      <p:cBhvr additive="base">
                                        <p:cTn id="38" dur="500" fill="hold"/>
                                        <p:tgtEl>
                                          <p:spTgt spid="2160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6" grpId="0" animBg="1" autoUpdateAnimBg="0"/>
      <p:bldP spid="216067" grpId="0" animBg="1" autoUpdateAnimBg="0"/>
      <p:bldP spid="216068" grpId="0" animBg="1" autoUpdateAnimBg="0"/>
      <p:bldP spid="216070" grpId="0" animBg="1" autoUpdateAnimBg="0"/>
      <p:bldP spid="216073" grpId="0" animBg="1"/>
      <p:bldP spid="216074" grpId="0" animBg="1"/>
    </p:bldLst>
  </p:timing>
</p:sld>
</file>

<file path=ppt/slides/slide1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152400" y="76200"/>
            <a:ext cx="1600200" cy="381000"/>
          </a:xfrm>
          <a:ln w="19050">
            <a:solidFill>
              <a:srgbClr val="FF33CC"/>
            </a:solidFill>
            <a:miter lim="800000"/>
            <a:headEnd/>
            <a:tailEnd/>
          </a:ln>
        </p:spPr>
        <p:txBody>
          <a:bodyPr/>
          <a:lstStyle/>
          <a:p>
            <a:r>
              <a:rPr lang="en-US" altLang="en-US" sz="2800">
                <a:latin typeface="Lucida Console" panose="020B0609040504020204" pitchFamily="49" charset="0"/>
              </a:rPr>
              <a:t>Contoh</a:t>
            </a:r>
          </a:p>
        </p:txBody>
      </p:sp>
      <p:sp>
        <p:nvSpPr>
          <p:cNvPr id="215043" name="Rectangle 3"/>
          <p:cNvSpPr>
            <a:spLocks noChangeArrowheads="1"/>
          </p:cNvSpPr>
          <p:nvPr/>
        </p:nvSpPr>
        <p:spPr bwMode="auto">
          <a:xfrm>
            <a:off x="152400" y="533400"/>
            <a:ext cx="8915400" cy="2544763"/>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en-US" altLang="en-US" sz="1800" u="none">
                <a:latin typeface="Tahoma" panose="020B0604030504040204" pitchFamily="34" charset="0"/>
              </a:rPr>
              <a:t>PT LMN adalah WP badan yang ditetapkan DJP sebagai WP dengan kriteria tertentu. PT LMN menyampaikan SPT Tahunan 2008 pada tanggal 30 April 2009 yang menyatakan lebih bayar dengan rincian sbb:</a:t>
            </a:r>
          </a:p>
          <a:p>
            <a:pPr algn="l">
              <a:lnSpc>
                <a:spcPct val="80000"/>
              </a:lnSpc>
              <a:spcBef>
                <a:spcPct val="50000"/>
              </a:spcBef>
            </a:pPr>
            <a:r>
              <a:rPr lang="en-US" altLang="en-US" sz="1800" u="none">
                <a:latin typeface="Tahoma" panose="020B0604030504040204" pitchFamily="34" charset="0"/>
              </a:rPr>
              <a:t>Penghasilan Neto						Rp1.000.000.000,00</a:t>
            </a:r>
          </a:p>
          <a:p>
            <a:pPr algn="l">
              <a:lnSpc>
                <a:spcPct val="80000"/>
              </a:lnSpc>
              <a:spcBef>
                <a:spcPct val="50000"/>
              </a:spcBef>
            </a:pPr>
            <a:r>
              <a:rPr lang="en-US" altLang="en-US" sz="1800" u="none">
                <a:latin typeface="Tahoma" panose="020B0604030504040204" pitchFamily="34" charset="0"/>
              </a:rPr>
              <a:t>PPh terutang						Rp   282.500.000,00</a:t>
            </a:r>
          </a:p>
          <a:p>
            <a:pPr algn="l">
              <a:lnSpc>
                <a:spcPct val="80000"/>
              </a:lnSpc>
              <a:spcBef>
                <a:spcPct val="50000"/>
              </a:spcBef>
            </a:pPr>
            <a:r>
              <a:rPr lang="en-US" altLang="en-US" sz="1800" u="none">
                <a:latin typeface="Tahoma" panose="020B0604030504040204" pitchFamily="34" charset="0"/>
              </a:rPr>
              <a:t>Kredit Pajak						(</a:t>
            </a:r>
            <a:r>
              <a:rPr lang="en-US" altLang="en-US" sz="1800">
                <a:latin typeface="Tahoma" panose="020B0604030504040204" pitchFamily="34" charset="0"/>
              </a:rPr>
              <a:t>Rp 482.500.000,00)</a:t>
            </a:r>
          </a:p>
          <a:p>
            <a:pPr algn="l">
              <a:lnSpc>
                <a:spcPct val="80000"/>
              </a:lnSpc>
              <a:spcBef>
                <a:spcPct val="50000"/>
              </a:spcBef>
            </a:pPr>
            <a:r>
              <a:rPr lang="en-US" altLang="en-US" sz="1800" u="none">
                <a:latin typeface="Tahoma" panose="020B0604030504040204" pitchFamily="34" charset="0"/>
              </a:rPr>
              <a:t>Pajak yang lebih dibayar					(Rp 200.000.000,00)</a:t>
            </a:r>
          </a:p>
          <a:p>
            <a:pPr algn="l">
              <a:lnSpc>
                <a:spcPct val="80000"/>
              </a:lnSpc>
              <a:spcBef>
                <a:spcPct val="50000"/>
              </a:spcBef>
            </a:pPr>
            <a:r>
              <a:rPr lang="en-US" altLang="en-US" sz="1800" u="none">
                <a:latin typeface="Tahoma" panose="020B0604030504040204" pitchFamily="34" charset="0"/>
              </a:rPr>
              <a:t>Atas kelebihan tersebut WP mengajukan permohonan restitusi.</a:t>
            </a:r>
          </a:p>
        </p:txBody>
      </p:sp>
      <p:sp>
        <p:nvSpPr>
          <p:cNvPr id="215044" name="Rectangle 4"/>
          <p:cNvSpPr>
            <a:spLocks noChangeArrowheads="1"/>
          </p:cNvSpPr>
          <p:nvPr/>
        </p:nvSpPr>
        <p:spPr bwMode="auto">
          <a:xfrm>
            <a:off x="76200" y="3124200"/>
            <a:ext cx="8991600" cy="660400"/>
          </a:xfrm>
          <a:prstGeom prst="rect">
            <a:avLst/>
          </a:prstGeom>
          <a:solidFill>
            <a:schemeClr val="bg1"/>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Setelah dilakukan </a:t>
            </a:r>
            <a:r>
              <a:rPr lang="en-US" altLang="en-US" sz="1800">
                <a:latin typeface="Tahoma" panose="020B0604030504040204" pitchFamily="34" charset="0"/>
              </a:rPr>
              <a:t>penelitian</a:t>
            </a:r>
            <a:r>
              <a:rPr lang="en-US" altLang="en-US" sz="1800" u="none">
                <a:latin typeface="Tahoma" panose="020B0604030504040204" pitchFamily="34" charset="0"/>
              </a:rPr>
              <a:t> diterbitkan SKPPKP pada tanggal 20 Juli 2009 dengan jumlah restitusi sesuai permohonan.</a:t>
            </a:r>
          </a:p>
        </p:txBody>
      </p:sp>
      <p:sp>
        <p:nvSpPr>
          <p:cNvPr id="215046" name="Rectangle 6"/>
          <p:cNvSpPr>
            <a:spLocks noChangeArrowheads="1"/>
          </p:cNvSpPr>
          <p:nvPr/>
        </p:nvSpPr>
        <p:spPr bwMode="auto">
          <a:xfrm>
            <a:off x="76200" y="4724400"/>
            <a:ext cx="1600200" cy="10160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2000" u="none">
                <a:latin typeface="Tahoma" panose="020B0604030504040204" pitchFamily="34" charset="0"/>
              </a:rPr>
              <a:t>DJP menerbitkan </a:t>
            </a:r>
            <a:r>
              <a:rPr lang="en-US" altLang="en-US" sz="2000" b="1" u="none">
                <a:solidFill>
                  <a:srgbClr val="0033CC"/>
                </a:solidFill>
                <a:latin typeface="Tahoma" panose="020B0604030504040204" pitchFamily="34" charset="0"/>
              </a:rPr>
              <a:t>SKPKB</a:t>
            </a:r>
            <a:endParaRPr lang="en-US" altLang="en-US" sz="2000" u="none">
              <a:latin typeface="Tahoma" panose="020B0604030504040204" pitchFamily="34" charset="0"/>
            </a:endParaRPr>
          </a:p>
        </p:txBody>
      </p:sp>
      <p:sp>
        <p:nvSpPr>
          <p:cNvPr id="215049" name="Rectangle 9"/>
          <p:cNvSpPr>
            <a:spLocks noChangeArrowheads="1"/>
          </p:cNvSpPr>
          <p:nvPr/>
        </p:nvSpPr>
        <p:spPr bwMode="auto">
          <a:xfrm>
            <a:off x="76200" y="3835400"/>
            <a:ext cx="8991600" cy="660400"/>
          </a:xfrm>
          <a:prstGeom prst="rect">
            <a:avLst/>
          </a:prstGeom>
          <a:solidFill>
            <a:schemeClr val="bg1"/>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a:latin typeface="Tahoma" panose="020B0604030504040204" pitchFamily="34" charset="0"/>
              </a:rPr>
              <a:t>Apabila</a:t>
            </a:r>
            <a:r>
              <a:rPr lang="en-US" altLang="en-US" sz="1800" u="none">
                <a:latin typeface="Tahoma" panose="020B0604030504040204" pitchFamily="34" charset="0"/>
              </a:rPr>
              <a:t> misalnya DJP melakukan </a:t>
            </a:r>
            <a:r>
              <a:rPr lang="en-US" altLang="en-US" sz="1800">
                <a:latin typeface="Tahoma" panose="020B0604030504040204" pitchFamily="34" charset="0"/>
              </a:rPr>
              <a:t>pemeriksaan</a:t>
            </a:r>
            <a:r>
              <a:rPr lang="en-US" altLang="en-US" sz="1800" u="none">
                <a:latin typeface="Tahoma" panose="020B0604030504040204" pitchFamily="34" charset="0"/>
              </a:rPr>
              <a:t> pada tanggal 10 Agustus 2009 dan ditemukan ketidakbenaran sehingga PPh terutang menjadi Rp312.500.000,00.</a:t>
            </a:r>
          </a:p>
        </p:txBody>
      </p:sp>
      <p:sp>
        <p:nvSpPr>
          <p:cNvPr id="215050" name="AutoShape 10"/>
          <p:cNvSpPr>
            <a:spLocks noChangeArrowheads="1"/>
          </p:cNvSpPr>
          <p:nvPr/>
        </p:nvSpPr>
        <p:spPr bwMode="auto">
          <a:xfrm>
            <a:off x="381000" y="4419600"/>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051" name="Rectangle 11"/>
          <p:cNvSpPr>
            <a:spLocks noChangeArrowheads="1"/>
          </p:cNvSpPr>
          <p:nvPr/>
        </p:nvSpPr>
        <p:spPr bwMode="auto">
          <a:xfrm>
            <a:off x="1905000" y="4648200"/>
            <a:ext cx="7162800" cy="17494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80000"/>
              </a:lnSpc>
              <a:spcBef>
                <a:spcPct val="50000"/>
              </a:spcBef>
            </a:pPr>
            <a:r>
              <a:rPr lang="en-US" altLang="en-US" sz="1800" u="none">
                <a:solidFill>
                  <a:srgbClr val="000099"/>
                </a:solidFill>
                <a:latin typeface="Tahoma" panose="020B0604030504040204" pitchFamily="34" charset="0"/>
              </a:rPr>
              <a:t>Jumlah Pokok Pajak			Rp312.500.000,00</a:t>
            </a:r>
          </a:p>
          <a:p>
            <a:pPr algn="l">
              <a:lnSpc>
                <a:spcPct val="80000"/>
              </a:lnSpc>
              <a:spcBef>
                <a:spcPct val="50000"/>
              </a:spcBef>
            </a:pPr>
            <a:r>
              <a:rPr lang="en-US" altLang="en-US" sz="1800" u="none">
                <a:solidFill>
                  <a:srgbClr val="000099"/>
                </a:solidFill>
                <a:latin typeface="Tahoma" panose="020B0604030504040204" pitchFamily="34" charset="0"/>
              </a:rPr>
              <a:t>Jumlah Kredit Pajak (482,5juta – 200juta)	</a:t>
            </a:r>
            <a:r>
              <a:rPr lang="en-US" altLang="en-US" sz="1800">
                <a:solidFill>
                  <a:srgbClr val="000099"/>
                </a:solidFill>
                <a:latin typeface="Tahoma" panose="020B0604030504040204" pitchFamily="34" charset="0"/>
              </a:rPr>
              <a:t>Rp282.500.000,00</a:t>
            </a:r>
          </a:p>
          <a:p>
            <a:pPr algn="l">
              <a:lnSpc>
                <a:spcPct val="80000"/>
              </a:lnSpc>
              <a:spcBef>
                <a:spcPct val="50000"/>
              </a:spcBef>
            </a:pPr>
            <a:r>
              <a:rPr lang="en-US" altLang="en-US" sz="1800" u="none">
                <a:solidFill>
                  <a:srgbClr val="000099"/>
                </a:solidFill>
                <a:latin typeface="Tahoma" panose="020B0604030504040204" pitchFamily="34" charset="0"/>
              </a:rPr>
              <a:t>Jumlah Kekurangan Pokok Pajak		Rp  30.000.000,00</a:t>
            </a:r>
          </a:p>
          <a:p>
            <a:pPr algn="l">
              <a:lnSpc>
                <a:spcPct val="80000"/>
              </a:lnSpc>
              <a:spcBef>
                <a:spcPct val="50000"/>
              </a:spcBef>
            </a:pPr>
            <a:r>
              <a:rPr lang="en-US" altLang="en-US" sz="1800" u="none">
                <a:solidFill>
                  <a:srgbClr val="000099"/>
                </a:solidFill>
                <a:latin typeface="Tahoma" panose="020B0604030504040204" pitchFamily="34" charset="0"/>
              </a:rPr>
              <a:t>Sanksi adm. Pasal 17C (5) (100%)		</a:t>
            </a:r>
            <a:r>
              <a:rPr lang="en-US" altLang="en-US" sz="1800">
                <a:solidFill>
                  <a:srgbClr val="000099"/>
                </a:solidFill>
                <a:latin typeface="Tahoma" panose="020B0604030504040204" pitchFamily="34" charset="0"/>
              </a:rPr>
              <a:t>Rp  30.000.000,00</a:t>
            </a:r>
          </a:p>
          <a:p>
            <a:pPr algn="l">
              <a:lnSpc>
                <a:spcPct val="80000"/>
              </a:lnSpc>
              <a:spcBef>
                <a:spcPct val="50000"/>
              </a:spcBef>
            </a:pPr>
            <a:r>
              <a:rPr lang="en-US" altLang="en-US" sz="1800" u="none">
                <a:solidFill>
                  <a:srgbClr val="000099"/>
                </a:solidFill>
                <a:latin typeface="Tahoma" panose="020B0604030504040204" pitchFamily="34" charset="0"/>
              </a:rPr>
              <a:t>Jumlah yang masih harus dibayar		Rp  60.000.000,00</a:t>
            </a:r>
          </a:p>
        </p:txBody>
      </p:sp>
      <p:sp>
        <p:nvSpPr>
          <p:cNvPr id="215052" name="AutoShape 12"/>
          <p:cNvSpPr>
            <a:spLocks noChangeArrowheads="1"/>
          </p:cNvSpPr>
          <p:nvPr/>
        </p:nvSpPr>
        <p:spPr bwMode="auto">
          <a:xfrm>
            <a:off x="1219200" y="5562600"/>
            <a:ext cx="6858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054" name="Rectangle 14"/>
          <p:cNvSpPr>
            <a:spLocks noChangeArrowheads="1"/>
          </p:cNvSpPr>
          <p:nvPr/>
        </p:nvSpPr>
        <p:spPr bwMode="auto">
          <a:xfrm>
            <a:off x="107950" y="6453188"/>
            <a:ext cx="8991600" cy="376237"/>
          </a:xfrm>
          <a:prstGeom prst="rect">
            <a:avLst/>
          </a:prstGeom>
          <a:solidFill>
            <a:schemeClr val="bg1"/>
          </a:solidFill>
          <a:ln w="952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rPr>
              <a:t>Hal yang sama berlaku bagi WP yang memenuhi persyaratan tertentu.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042"/>
                                        </p:tgtEl>
                                        <p:attrNameLst>
                                          <p:attrName>style.visibility</p:attrName>
                                        </p:attrNameLst>
                                      </p:cBhvr>
                                      <p:to>
                                        <p:strVal val="visible"/>
                                      </p:to>
                                    </p:set>
                                    <p:anim calcmode="lin" valueType="num">
                                      <p:cBhvr additive="base">
                                        <p:cTn id="7" dur="500" fill="hold"/>
                                        <p:tgtEl>
                                          <p:spTgt spid="215042"/>
                                        </p:tgtEl>
                                        <p:attrNameLst>
                                          <p:attrName>ppt_x</p:attrName>
                                        </p:attrNameLst>
                                      </p:cBhvr>
                                      <p:tavLst>
                                        <p:tav tm="0">
                                          <p:val>
                                            <p:strVal val="0-#ppt_w/2"/>
                                          </p:val>
                                        </p:tav>
                                        <p:tav tm="100000">
                                          <p:val>
                                            <p:strVal val="#ppt_x"/>
                                          </p:val>
                                        </p:tav>
                                      </p:tavLst>
                                    </p:anim>
                                    <p:anim calcmode="lin" valueType="num">
                                      <p:cBhvr additive="base">
                                        <p:cTn id="8" dur="500" fill="hold"/>
                                        <p:tgtEl>
                                          <p:spTgt spid="2150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043"/>
                                        </p:tgtEl>
                                        <p:attrNameLst>
                                          <p:attrName>style.visibility</p:attrName>
                                        </p:attrNameLst>
                                      </p:cBhvr>
                                      <p:to>
                                        <p:strVal val="visible"/>
                                      </p:to>
                                    </p:set>
                                    <p:anim calcmode="lin" valueType="num">
                                      <p:cBhvr additive="base">
                                        <p:cTn id="13" dur="500" fill="hold"/>
                                        <p:tgtEl>
                                          <p:spTgt spid="215043"/>
                                        </p:tgtEl>
                                        <p:attrNameLst>
                                          <p:attrName>ppt_x</p:attrName>
                                        </p:attrNameLst>
                                      </p:cBhvr>
                                      <p:tavLst>
                                        <p:tav tm="0">
                                          <p:val>
                                            <p:strVal val="0-#ppt_w/2"/>
                                          </p:val>
                                        </p:tav>
                                        <p:tav tm="100000">
                                          <p:val>
                                            <p:strVal val="#ppt_x"/>
                                          </p:val>
                                        </p:tav>
                                      </p:tavLst>
                                    </p:anim>
                                    <p:anim calcmode="lin" valueType="num">
                                      <p:cBhvr additive="base">
                                        <p:cTn id="14" dur="500" fill="hold"/>
                                        <p:tgtEl>
                                          <p:spTgt spid="21504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044"/>
                                        </p:tgtEl>
                                        <p:attrNameLst>
                                          <p:attrName>style.visibility</p:attrName>
                                        </p:attrNameLst>
                                      </p:cBhvr>
                                      <p:to>
                                        <p:strVal val="visible"/>
                                      </p:to>
                                    </p:set>
                                    <p:anim calcmode="lin" valueType="num">
                                      <p:cBhvr additive="base">
                                        <p:cTn id="19" dur="500" fill="hold"/>
                                        <p:tgtEl>
                                          <p:spTgt spid="215044"/>
                                        </p:tgtEl>
                                        <p:attrNameLst>
                                          <p:attrName>ppt_x</p:attrName>
                                        </p:attrNameLst>
                                      </p:cBhvr>
                                      <p:tavLst>
                                        <p:tav tm="0">
                                          <p:val>
                                            <p:strVal val="0-#ppt_w/2"/>
                                          </p:val>
                                        </p:tav>
                                        <p:tav tm="100000">
                                          <p:val>
                                            <p:strVal val="#ppt_x"/>
                                          </p:val>
                                        </p:tav>
                                      </p:tavLst>
                                    </p:anim>
                                    <p:anim calcmode="lin" valueType="num">
                                      <p:cBhvr additive="base">
                                        <p:cTn id="20" dur="500" fill="hold"/>
                                        <p:tgtEl>
                                          <p:spTgt spid="21504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5049"/>
                                        </p:tgtEl>
                                        <p:attrNameLst>
                                          <p:attrName>style.visibility</p:attrName>
                                        </p:attrNameLst>
                                      </p:cBhvr>
                                      <p:to>
                                        <p:strVal val="visible"/>
                                      </p:to>
                                    </p:set>
                                    <p:anim calcmode="lin" valueType="num">
                                      <p:cBhvr additive="base">
                                        <p:cTn id="25" dur="500" fill="hold"/>
                                        <p:tgtEl>
                                          <p:spTgt spid="215049"/>
                                        </p:tgtEl>
                                        <p:attrNameLst>
                                          <p:attrName>ppt_x</p:attrName>
                                        </p:attrNameLst>
                                      </p:cBhvr>
                                      <p:tavLst>
                                        <p:tav tm="0">
                                          <p:val>
                                            <p:strVal val="0-#ppt_w/2"/>
                                          </p:val>
                                        </p:tav>
                                        <p:tav tm="100000">
                                          <p:val>
                                            <p:strVal val="#ppt_x"/>
                                          </p:val>
                                        </p:tav>
                                      </p:tavLst>
                                    </p:anim>
                                    <p:anim calcmode="lin" valueType="num">
                                      <p:cBhvr additive="base">
                                        <p:cTn id="26" dur="500" fill="hold"/>
                                        <p:tgtEl>
                                          <p:spTgt spid="21504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5050"/>
                                        </p:tgtEl>
                                        <p:attrNameLst>
                                          <p:attrName>style.visibility</p:attrName>
                                        </p:attrNameLst>
                                      </p:cBhvr>
                                      <p:to>
                                        <p:strVal val="visible"/>
                                      </p:to>
                                    </p:set>
                                    <p:anim calcmode="lin" valueType="num">
                                      <p:cBhvr additive="base">
                                        <p:cTn id="31" dur="500" fill="hold"/>
                                        <p:tgtEl>
                                          <p:spTgt spid="215050"/>
                                        </p:tgtEl>
                                        <p:attrNameLst>
                                          <p:attrName>ppt_x</p:attrName>
                                        </p:attrNameLst>
                                      </p:cBhvr>
                                      <p:tavLst>
                                        <p:tav tm="0">
                                          <p:val>
                                            <p:strVal val="0-#ppt_w/2"/>
                                          </p:val>
                                        </p:tav>
                                        <p:tav tm="100000">
                                          <p:val>
                                            <p:strVal val="#ppt_x"/>
                                          </p:val>
                                        </p:tav>
                                      </p:tavLst>
                                    </p:anim>
                                    <p:anim calcmode="lin" valueType="num">
                                      <p:cBhvr additive="base">
                                        <p:cTn id="32" dur="500" fill="hold"/>
                                        <p:tgtEl>
                                          <p:spTgt spid="215050"/>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5046"/>
                                        </p:tgtEl>
                                        <p:attrNameLst>
                                          <p:attrName>style.visibility</p:attrName>
                                        </p:attrNameLst>
                                      </p:cBhvr>
                                      <p:to>
                                        <p:strVal val="visible"/>
                                      </p:to>
                                    </p:set>
                                    <p:anim calcmode="lin" valueType="num">
                                      <p:cBhvr additive="base">
                                        <p:cTn id="37" dur="500" fill="hold"/>
                                        <p:tgtEl>
                                          <p:spTgt spid="215046"/>
                                        </p:tgtEl>
                                        <p:attrNameLst>
                                          <p:attrName>ppt_x</p:attrName>
                                        </p:attrNameLst>
                                      </p:cBhvr>
                                      <p:tavLst>
                                        <p:tav tm="0">
                                          <p:val>
                                            <p:strVal val="0-#ppt_w/2"/>
                                          </p:val>
                                        </p:tav>
                                        <p:tav tm="100000">
                                          <p:val>
                                            <p:strVal val="#ppt_x"/>
                                          </p:val>
                                        </p:tav>
                                      </p:tavLst>
                                    </p:anim>
                                    <p:anim calcmode="lin" valueType="num">
                                      <p:cBhvr additive="base">
                                        <p:cTn id="38" dur="500" fill="hold"/>
                                        <p:tgtEl>
                                          <p:spTgt spid="215046"/>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15052"/>
                                        </p:tgtEl>
                                        <p:attrNameLst>
                                          <p:attrName>style.visibility</p:attrName>
                                        </p:attrNameLst>
                                      </p:cBhvr>
                                      <p:to>
                                        <p:strVal val="visible"/>
                                      </p:to>
                                    </p:set>
                                    <p:anim calcmode="lin" valueType="num">
                                      <p:cBhvr additive="base">
                                        <p:cTn id="43" dur="500" fill="hold"/>
                                        <p:tgtEl>
                                          <p:spTgt spid="215052"/>
                                        </p:tgtEl>
                                        <p:attrNameLst>
                                          <p:attrName>ppt_x</p:attrName>
                                        </p:attrNameLst>
                                      </p:cBhvr>
                                      <p:tavLst>
                                        <p:tav tm="0">
                                          <p:val>
                                            <p:strVal val="0-#ppt_w/2"/>
                                          </p:val>
                                        </p:tav>
                                        <p:tav tm="100000">
                                          <p:val>
                                            <p:strVal val="#ppt_x"/>
                                          </p:val>
                                        </p:tav>
                                      </p:tavLst>
                                    </p:anim>
                                    <p:anim calcmode="lin" valueType="num">
                                      <p:cBhvr additive="base">
                                        <p:cTn id="44" dur="500" fill="hold"/>
                                        <p:tgtEl>
                                          <p:spTgt spid="215052"/>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15051"/>
                                        </p:tgtEl>
                                        <p:attrNameLst>
                                          <p:attrName>style.visibility</p:attrName>
                                        </p:attrNameLst>
                                      </p:cBhvr>
                                      <p:to>
                                        <p:strVal val="visible"/>
                                      </p:to>
                                    </p:set>
                                    <p:anim calcmode="lin" valueType="num">
                                      <p:cBhvr additive="base">
                                        <p:cTn id="49" dur="500" fill="hold"/>
                                        <p:tgtEl>
                                          <p:spTgt spid="215051"/>
                                        </p:tgtEl>
                                        <p:attrNameLst>
                                          <p:attrName>ppt_x</p:attrName>
                                        </p:attrNameLst>
                                      </p:cBhvr>
                                      <p:tavLst>
                                        <p:tav tm="0">
                                          <p:val>
                                            <p:strVal val="0-#ppt_w/2"/>
                                          </p:val>
                                        </p:tav>
                                        <p:tav tm="100000">
                                          <p:val>
                                            <p:strVal val="#ppt_x"/>
                                          </p:val>
                                        </p:tav>
                                      </p:tavLst>
                                    </p:anim>
                                    <p:anim calcmode="lin" valueType="num">
                                      <p:cBhvr additive="base">
                                        <p:cTn id="50" dur="500" fill="hold"/>
                                        <p:tgtEl>
                                          <p:spTgt spid="215051"/>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15054"/>
                                        </p:tgtEl>
                                        <p:attrNameLst>
                                          <p:attrName>style.visibility</p:attrName>
                                        </p:attrNameLst>
                                      </p:cBhvr>
                                      <p:to>
                                        <p:strVal val="visible"/>
                                      </p:to>
                                    </p:set>
                                    <p:anim calcmode="lin" valueType="num">
                                      <p:cBhvr additive="base">
                                        <p:cTn id="55" dur="500" fill="hold"/>
                                        <p:tgtEl>
                                          <p:spTgt spid="215054"/>
                                        </p:tgtEl>
                                        <p:attrNameLst>
                                          <p:attrName>ppt_x</p:attrName>
                                        </p:attrNameLst>
                                      </p:cBhvr>
                                      <p:tavLst>
                                        <p:tav tm="0">
                                          <p:val>
                                            <p:strVal val="0-#ppt_w/2"/>
                                          </p:val>
                                        </p:tav>
                                        <p:tav tm="100000">
                                          <p:val>
                                            <p:strVal val="#ppt_x"/>
                                          </p:val>
                                        </p:tav>
                                      </p:tavLst>
                                    </p:anim>
                                    <p:anim calcmode="lin" valueType="num">
                                      <p:cBhvr additive="base">
                                        <p:cTn id="56" dur="500" fill="hold"/>
                                        <p:tgtEl>
                                          <p:spTgt spid="2150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animBg="1" autoUpdateAnimBg="0"/>
      <p:bldP spid="215043" grpId="0" animBg="1" autoUpdateAnimBg="0"/>
      <p:bldP spid="215044" grpId="0" animBg="1" autoUpdateAnimBg="0"/>
      <p:bldP spid="215046" grpId="0" animBg="1" autoUpdateAnimBg="0"/>
      <p:bldP spid="215049" grpId="0" animBg="1" autoUpdateAnimBg="0"/>
      <p:bldP spid="215050" grpId="0" animBg="1"/>
      <p:bldP spid="215051" grpId="0" animBg="1" autoUpdateAnimBg="0"/>
      <p:bldP spid="215052" grpId="0" animBg="1"/>
      <p:bldP spid="215054" grpId="0" animBg="1" autoUpdateAnimBg="0"/>
    </p:bldLst>
  </p:timing>
</p:sld>
</file>

<file path=ppt/slides/slide1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5090" name="Rectangle 2"/>
          <p:cNvSpPr>
            <a:spLocks noChangeArrowheads="1"/>
          </p:cNvSpPr>
          <p:nvPr/>
        </p:nvSpPr>
        <p:spPr bwMode="auto">
          <a:xfrm>
            <a:off x="539750" y="766763"/>
            <a:ext cx="8135938" cy="30226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s-ES" altLang="en-US" b="1" u="none"/>
              <a:t>Orang pribadi yang bukan subjek pajak dalam negeri yang melakukan pembelian Barang Kena Pajak di dalam daerah pabean yang tidak dikonsumsi di daerah pabean dapat diberikan pengembalian Pajak Pertambahan Nilai yang telah dibayar, yang ketentuannya diatur dengan atau berdasarkan Peraturan Menteri Keuangan.</a:t>
            </a:r>
            <a:r>
              <a:rPr lang="en-US" altLang="en-US" b="1" u="none"/>
              <a:t> </a:t>
            </a:r>
          </a:p>
        </p:txBody>
      </p:sp>
      <p:sp>
        <p:nvSpPr>
          <p:cNvPr id="345091" name="Rectangle 3"/>
          <p:cNvSpPr>
            <a:spLocks noChangeArrowheads="1"/>
          </p:cNvSpPr>
          <p:nvPr/>
        </p:nvSpPr>
        <p:spPr bwMode="auto">
          <a:xfrm>
            <a:off x="3271838" y="111125"/>
            <a:ext cx="1836737" cy="46672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lvl1pPr algn="l">
              <a:tabLst>
                <a:tab pos="1771650" algn="l"/>
                <a:tab pos="2000250" algn="l"/>
              </a:tabLst>
              <a:defRPr sz="2400">
                <a:solidFill>
                  <a:schemeClr val="tx1"/>
                </a:solidFill>
                <a:latin typeface="Times New Roman" panose="02020603050405020304" pitchFamily="18" charset="0"/>
              </a:defRPr>
            </a:lvl1pPr>
            <a:lvl2pPr algn="l">
              <a:tabLst>
                <a:tab pos="1771650" algn="l"/>
                <a:tab pos="2000250" algn="l"/>
              </a:tabLst>
              <a:defRPr sz="2400">
                <a:solidFill>
                  <a:schemeClr val="tx1"/>
                </a:solidFill>
                <a:latin typeface="Times New Roman" panose="02020603050405020304" pitchFamily="18" charset="0"/>
              </a:defRPr>
            </a:lvl2pPr>
            <a:lvl3pPr algn="l">
              <a:tabLst>
                <a:tab pos="1771650" algn="l"/>
                <a:tab pos="2000250" algn="l"/>
              </a:tabLst>
              <a:defRPr sz="2400">
                <a:solidFill>
                  <a:schemeClr val="tx1"/>
                </a:solidFill>
                <a:latin typeface="Times New Roman" panose="02020603050405020304" pitchFamily="18" charset="0"/>
              </a:defRPr>
            </a:lvl3pPr>
            <a:lvl4pPr algn="l">
              <a:tabLst>
                <a:tab pos="1771650" algn="l"/>
                <a:tab pos="2000250" algn="l"/>
              </a:tabLst>
              <a:defRPr sz="2400">
                <a:solidFill>
                  <a:schemeClr val="tx1"/>
                </a:solidFill>
                <a:latin typeface="Times New Roman" panose="02020603050405020304" pitchFamily="18" charset="0"/>
              </a:defRPr>
            </a:lvl4pPr>
            <a:lvl5pPr algn="l">
              <a:tabLst>
                <a:tab pos="1771650" algn="l"/>
                <a:tab pos="2000250" algn="l"/>
              </a:tabLst>
              <a:defRPr sz="2400">
                <a:solidFill>
                  <a:schemeClr val="tx1"/>
                </a:solidFill>
                <a:latin typeface="Times New Roman" panose="02020603050405020304" pitchFamily="18" charset="0"/>
              </a:defRPr>
            </a:lvl5pPr>
            <a:lvl6pPr fontAlgn="base">
              <a:spcBef>
                <a:spcPct val="0"/>
              </a:spcBef>
              <a:spcAft>
                <a:spcPct val="0"/>
              </a:spcAft>
              <a:tabLst>
                <a:tab pos="1771650" algn="l"/>
                <a:tab pos="2000250" algn="l"/>
              </a:tabLst>
              <a:defRPr sz="2400">
                <a:solidFill>
                  <a:schemeClr val="tx1"/>
                </a:solidFill>
                <a:latin typeface="Times New Roman" panose="02020603050405020304" pitchFamily="18" charset="0"/>
              </a:defRPr>
            </a:lvl6pPr>
            <a:lvl7pPr fontAlgn="base">
              <a:spcBef>
                <a:spcPct val="0"/>
              </a:spcBef>
              <a:spcAft>
                <a:spcPct val="0"/>
              </a:spcAft>
              <a:tabLst>
                <a:tab pos="1771650" algn="l"/>
                <a:tab pos="2000250" algn="l"/>
              </a:tabLst>
              <a:defRPr sz="2400">
                <a:solidFill>
                  <a:schemeClr val="tx1"/>
                </a:solidFill>
                <a:latin typeface="Times New Roman" panose="02020603050405020304" pitchFamily="18" charset="0"/>
              </a:defRPr>
            </a:lvl7pPr>
            <a:lvl8pPr fontAlgn="base">
              <a:spcBef>
                <a:spcPct val="0"/>
              </a:spcBef>
              <a:spcAft>
                <a:spcPct val="0"/>
              </a:spcAft>
              <a:tabLst>
                <a:tab pos="1771650" algn="l"/>
                <a:tab pos="2000250" algn="l"/>
              </a:tabLst>
              <a:defRPr sz="2400">
                <a:solidFill>
                  <a:schemeClr val="tx1"/>
                </a:solidFill>
                <a:latin typeface="Times New Roman" panose="02020603050405020304" pitchFamily="18" charset="0"/>
              </a:defRPr>
            </a:lvl8pPr>
            <a:lvl9pPr fontAlgn="base">
              <a:spcBef>
                <a:spcPct val="0"/>
              </a:spcBef>
              <a:spcAft>
                <a:spcPct val="0"/>
              </a:spcAft>
              <a:tabLst>
                <a:tab pos="1771650" algn="l"/>
                <a:tab pos="2000250" algn="l"/>
              </a:tabLst>
              <a:defRPr sz="2400">
                <a:solidFill>
                  <a:schemeClr val="tx1"/>
                </a:solidFill>
                <a:latin typeface="Times New Roman" panose="02020603050405020304" pitchFamily="18" charset="0"/>
              </a:defRPr>
            </a:lvl9pPr>
          </a:lstStyle>
          <a:p>
            <a:pPr algn="ctr"/>
            <a:r>
              <a:rPr lang="es-ES" altLang="en-US" b="1" u="none">
                <a:latin typeface="Courier New" panose="02070309020205020404" pitchFamily="49" charset="0"/>
              </a:rPr>
              <a:t>Pasal </a:t>
            </a:r>
            <a:r>
              <a:rPr lang="id-ID" altLang="en-US" b="1" u="none">
                <a:latin typeface="Courier New" panose="02070309020205020404" pitchFamily="49" charset="0"/>
              </a:rPr>
              <a:t>17E</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1001713" y="609600"/>
            <a:ext cx="7315200" cy="3276600"/>
          </a:xfrm>
          <a:ln w="38100">
            <a:solidFill>
              <a:srgbClr val="FF33CC"/>
            </a:solidFill>
            <a:miter lim="800000"/>
            <a:headEnd/>
            <a:tailEnd/>
          </a:ln>
        </p:spPr>
        <p:txBody>
          <a:bodyPr/>
          <a:lstStyle/>
          <a:p>
            <a:r>
              <a:rPr lang="en-US" altLang="en-US" sz="4800" b="1">
                <a:latin typeface="Lucida Console" panose="020B0609040504020204" pitchFamily="49" charset="0"/>
              </a:rPr>
              <a:t>VIII</a:t>
            </a:r>
            <a:br>
              <a:rPr lang="en-US" altLang="en-US" sz="4800" b="1">
                <a:latin typeface="Lucida Console" panose="020B0609040504020204" pitchFamily="49" charset="0"/>
              </a:rPr>
            </a:br>
            <a:r>
              <a:rPr lang="en-US" altLang="en-US" sz="4800" b="1">
                <a:latin typeface="Lucida Console" panose="020B0609040504020204" pitchFamily="49" charset="0"/>
              </a:rPr>
              <a:t/>
            </a:r>
            <a:br>
              <a:rPr lang="en-US" altLang="en-US" sz="4800" b="1">
                <a:latin typeface="Lucida Console" panose="020B0609040504020204" pitchFamily="49" charset="0"/>
              </a:rPr>
            </a:br>
            <a:r>
              <a:rPr lang="en-US" altLang="en-US" sz="4800" b="1">
                <a:latin typeface="Lucida Console" panose="020B0609040504020204" pitchFamily="49" charset="0"/>
              </a:rPr>
              <a:t>PENAGIHAN PAJAK</a:t>
            </a: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1066800" y="44450"/>
            <a:ext cx="7010400" cy="533400"/>
          </a:xfrm>
          <a:ln w="28575">
            <a:solidFill>
              <a:schemeClr val="accent2"/>
            </a:solidFill>
            <a:miter lim="800000"/>
            <a:headEnd/>
            <a:tailEnd/>
          </a:ln>
        </p:spPr>
        <p:txBody>
          <a:bodyPr/>
          <a:lstStyle/>
          <a:p>
            <a:r>
              <a:rPr lang="en-US" altLang="en-US" sz="2400">
                <a:latin typeface="Tahoma" panose="020B0604030504040204" pitchFamily="34" charset="0"/>
              </a:rPr>
              <a:t>OBJEK PENAGIHAN PAJAK berdasarkan UU KUP</a:t>
            </a:r>
          </a:p>
        </p:txBody>
      </p:sp>
      <p:sp>
        <p:nvSpPr>
          <p:cNvPr id="217091" name="Rectangle 3"/>
          <p:cNvSpPr>
            <a:spLocks noChangeArrowheads="1"/>
          </p:cNvSpPr>
          <p:nvPr/>
        </p:nvSpPr>
        <p:spPr bwMode="auto">
          <a:xfrm>
            <a:off x="76200" y="692150"/>
            <a:ext cx="3127375" cy="1079500"/>
          </a:xfrm>
          <a:prstGeom prst="rect">
            <a:avLst/>
          </a:prstGeom>
          <a:noFill/>
          <a:ln w="2857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u="none">
                <a:solidFill>
                  <a:schemeClr val="tx2"/>
                </a:solidFill>
                <a:latin typeface="Verdana" panose="020B0604030504040204" pitchFamily="34" charset="0"/>
              </a:rPr>
              <a:t>Jumlah pajak yang masih harus dibayar</a:t>
            </a:r>
            <a:endParaRPr lang="en-US" altLang="en-US" u="none">
              <a:solidFill>
                <a:schemeClr val="tx2"/>
              </a:solidFill>
              <a:latin typeface="Tahoma" panose="020B0604030504040204" pitchFamily="34" charset="0"/>
            </a:endParaRPr>
          </a:p>
        </p:txBody>
      </p:sp>
      <p:sp>
        <p:nvSpPr>
          <p:cNvPr id="217092" name="AutoShape 4"/>
          <p:cNvSpPr>
            <a:spLocks noChangeArrowheads="1"/>
          </p:cNvSpPr>
          <p:nvPr/>
        </p:nvSpPr>
        <p:spPr bwMode="auto">
          <a:xfrm>
            <a:off x="1219200" y="1895475"/>
            <a:ext cx="531813" cy="3810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093" name="Rectangle 5"/>
          <p:cNvSpPr>
            <a:spLocks noChangeArrowheads="1"/>
          </p:cNvSpPr>
          <p:nvPr/>
        </p:nvSpPr>
        <p:spPr bwMode="auto">
          <a:xfrm>
            <a:off x="381000" y="2214563"/>
            <a:ext cx="2362200" cy="1143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300" b="1" u="none">
                <a:solidFill>
                  <a:schemeClr val="tx2"/>
                </a:solidFill>
                <a:latin typeface="Tahoma" panose="020B0604030504040204" pitchFamily="34" charset="0"/>
              </a:rPr>
              <a:t>STP</a:t>
            </a:r>
          </a:p>
          <a:p>
            <a:pPr algn="ctr"/>
            <a:r>
              <a:rPr lang="en-US" altLang="en-US" sz="2300" b="1" u="none">
                <a:solidFill>
                  <a:schemeClr val="tx2"/>
                </a:solidFill>
                <a:latin typeface="Tahoma" panose="020B0604030504040204" pitchFamily="34" charset="0"/>
              </a:rPr>
              <a:t>SKPKB</a:t>
            </a:r>
          </a:p>
          <a:p>
            <a:pPr algn="ctr"/>
            <a:r>
              <a:rPr lang="en-US" altLang="en-US" sz="2300" b="1" u="none">
                <a:solidFill>
                  <a:schemeClr val="tx2"/>
                </a:solidFill>
                <a:latin typeface="Tahoma" panose="020B0604030504040204" pitchFamily="34" charset="0"/>
              </a:rPr>
              <a:t>SKPKBT</a:t>
            </a:r>
          </a:p>
        </p:txBody>
      </p:sp>
      <p:sp>
        <p:nvSpPr>
          <p:cNvPr id="217094" name="Rectangle 6"/>
          <p:cNvSpPr>
            <a:spLocks noChangeArrowheads="1"/>
          </p:cNvSpPr>
          <p:nvPr/>
        </p:nvSpPr>
        <p:spPr bwMode="auto">
          <a:xfrm>
            <a:off x="76200" y="5446713"/>
            <a:ext cx="3125788" cy="1295400"/>
          </a:xfrm>
          <a:prstGeom prst="rect">
            <a:avLst/>
          </a:prstGeom>
          <a:noFill/>
          <a:ln w="2857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300" u="none">
                <a:solidFill>
                  <a:schemeClr val="tx2"/>
                </a:solidFill>
                <a:latin typeface="Tahoma" panose="020B0604030504040204" pitchFamily="34" charset="0"/>
              </a:rPr>
              <a:t>Tambahan jumlah pajak yang masih harus dibayar</a:t>
            </a:r>
          </a:p>
        </p:txBody>
      </p:sp>
      <p:sp>
        <p:nvSpPr>
          <p:cNvPr id="217095" name="Rectangle 7"/>
          <p:cNvSpPr>
            <a:spLocks noChangeArrowheads="1"/>
          </p:cNvSpPr>
          <p:nvPr/>
        </p:nvSpPr>
        <p:spPr bwMode="auto">
          <a:xfrm>
            <a:off x="153988" y="3573463"/>
            <a:ext cx="2978150" cy="15113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b="1" u="none">
                <a:solidFill>
                  <a:schemeClr val="tx2"/>
                </a:solidFill>
                <a:latin typeface="Tahoma" panose="020B0604030504040204" pitchFamily="34" charset="0"/>
              </a:rPr>
              <a:t>SK Pembetulan</a:t>
            </a:r>
          </a:p>
          <a:p>
            <a:pPr algn="ctr"/>
            <a:r>
              <a:rPr lang="en-US" altLang="en-US" sz="2000" b="1" u="none">
                <a:solidFill>
                  <a:schemeClr val="tx2"/>
                </a:solidFill>
                <a:latin typeface="Tahoma" panose="020B0604030504040204" pitchFamily="34" charset="0"/>
              </a:rPr>
              <a:t>SK Keberatan</a:t>
            </a:r>
          </a:p>
          <a:p>
            <a:pPr algn="ctr"/>
            <a:r>
              <a:rPr lang="en-US" altLang="en-US" sz="2000" b="1" u="none">
                <a:solidFill>
                  <a:schemeClr val="tx2"/>
                </a:solidFill>
                <a:latin typeface="Tahoma" panose="020B0604030504040204" pitchFamily="34" charset="0"/>
              </a:rPr>
              <a:t>Putusan Banding</a:t>
            </a:r>
          </a:p>
          <a:p>
            <a:pPr algn="ctr"/>
            <a:r>
              <a:rPr lang="en-US" altLang="en-US" sz="2000" b="1" u="none">
                <a:solidFill>
                  <a:schemeClr val="tx2"/>
                </a:solidFill>
                <a:latin typeface="Tahoma" panose="020B0604030504040204" pitchFamily="34" charset="0"/>
              </a:rPr>
              <a:t>Putusan PK</a:t>
            </a:r>
          </a:p>
        </p:txBody>
      </p:sp>
      <p:sp>
        <p:nvSpPr>
          <p:cNvPr id="217096" name="Rectangle 8"/>
          <p:cNvSpPr>
            <a:spLocks noChangeArrowheads="1"/>
          </p:cNvSpPr>
          <p:nvPr/>
        </p:nvSpPr>
        <p:spPr bwMode="auto">
          <a:xfrm>
            <a:off x="4214813" y="1524000"/>
            <a:ext cx="2589212" cy="228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u="none">
                <a:latin typeface="Tahoma" panose="020B0604030504040204" pitchFamily="34" charset="0"/>
                <a:cs typeface="Tahoma" panose="020B0604030504040204" pitchFamily="34" charset="0"/>
              </a:rPr>
              <a:t>yang tidak dibayar oleh </a:t>
            </a:r>
            <a:r>
              <a:rPr lang="en-US" altLang="en-US" b="1" u="none">
                <a:solidFill>
                  <a:schemeClr val="accent2"/>
                </a:solidFill>
                <a:latin typeface="Tahoma" panose="020B0604030504040204" pitchFamily="34" charset="0"/>
                <a:cs typeface="Tahoma" panose="020B0604030504040204" pitchFamily="34" charset="0"/>
              </a:rPr>
              <a:t>Penanggung Pajak</a:t>
            </a:r>
            <a:r>
              <a:rPr lang="en-US" altLang="en-US" u="none">
                <a:latin typeface="Tahoma" panose="020B0604030504040204" pitchFamily="34" charset="0"/>
                <a:cs typeface="Tahoma" panose="020B0604030504040204" pitchFamily="34" charset="0"/>
              </a:rPr>
              <a:t> sesuai dengan jangka waktu</a:t>
            </a:r>
            <a:r>
              <a:rPr lang="en-US" altLang="en-US" u="none">
                <a:latin typeface="Tahoma" panose="020B0604030504040204" pitchFamily="34" charset="0"/>
              </a:rPr>
              <a:t> </a:t>
            </a:r>
          </a:p>
        </p:txBody>
      </p:sp>
      <p:sp>
        <p:nvSpPr>
          <p:cNvPr id="217097" name="AutoShape 9"/>
          <p:cNvSpPr>
            <a:spLocks/>
          </p:cNvSpPr>
          <p:nvPr/>
        </p:nvSpPr>
        <p:spPr bwMode="auto">
          <a:xfrm>
            <a:off x="3275013" y="1060450"/>
            <a:ext cx="611187" cy="5105400"/>
          </a:xfrm>
          <a:prstGeom prst="rightBrace">
            <a:avLst>
              <a:gd name="adj1" fmla="val 69610"/>
              <a:gd name="adj2" fmla="val 50000"/>
            </a:avLst>
          </a:prstGeom>
          <a:noFill/>
          <a:ln w="57150">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098" name="Rectangle 10"/>
          <p:cNvSpPr>
            <a:spLocks noChangeArrowheads="1"/>
          </p:cNvSpPr>
          <p:nvPr/>
        </p:nvSpPr>
        <p:spPr bwMode="auto">
          <a:xfrm>
            <a:off x="7092950" y="1498600"/>
            <a:ext cx="1897063" cy="1498600"/>
          </a:xfrm>
          <a:prstGeom prst="rect">
            <a:avLst/>
          </a:prstGeom>
          <a:solidFill>
            <a:srgbClr val="FFFFCC"/>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300" b="1" u="none">
                <a:latin typeface="Tahoma" panose="020B0604030504040204" pitchFamily="34" charset="0"/>
                <a:cs typeface="Tahoma" panose="020B0604030504040204" pitchFamily="34" charset="0"/>
              </a:rPr>
              <a:t>ditagih dengan Surat Paksa</a:t>
            </a:r>
            <a:r>
              <a:rPr lang="en-US" altLang="en-US" sz="2300" b="1" u="none">
                <a:latin typeface="Tahoma" panose="020B0604030504040204" pitchFamily="34" charset="0"/>
              </a:rPr>
              <a:t> </a:t>
            </a:r>
          </a:p>
        </p:txBody>
      </p:sp>
      <p:sp>
        <p:nvSpPr>
          <p:cNvPr id="217099" name="AutoShape 11"/>
          <p:cNvSpPr>
            <a:spLocks noChangeArrowheads="1"/>
          </p:cNvSpPr>
          <p:nvPr/>
        </p:nvSpPr>
        <p:spPr bwMode="auto">
          <a:xfrm>
            <a:off x="6630988" y="1557338"/>
            <a:ext cx="533400" cy="50323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100" name="Rectangle 12"/>
          <p:cNvSpPr>
            <a:spLocks noChangeArrowheads="1"/>
          </p:cNvSpPr>
          <p:nvPr/>
        </p:nvSpPr>
        <p:spPr bwMode="auto">
          <a:xfrm>
            <a:off x="4037013" y="4005263"/>
            <a:ext cx="4953000" cy="6731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900" u="none">
                <a:latin typeface="Tahoma" panose="020B0604030504040204" pitchFamily="34" charset="0"/>
                <a:cs typeface="Times New Roman" panose="02020603050405020304" pitchFamily="18" charset="0"/>
              </a:rPr>
              <a:t>tidak atau kurang dibayar sampai dengan tanggal jatuh tempo pembayaran</a:t>
            </a:r>
            <a:r>
              <a:rPr lang="en-US" altLang="en-US" sz="1900" u="none">
                <a:latin typeface="Tahoma" panose="020B0604030504040204" pitchFamily="34" charset="0"/>
              </a:rPr>
              <a:t> </a:t>
            </a:r>
          </a:p>
        </p:txBody>
      </p:sp>
      <p:sp>
        <p:nvSpPr>
          <p:cNvPr id="217101" name="Rectangle 13"/>
          <p:cNvSpPr>
            <a:spLocks noChangeArrowheads="1"/>
          </p:cNvSpPr>
          <p:nvPr/>
        </p:nvSpPr>
        <p:spPr bwMode="auto">
          <a:xfrm>
            <a:off x="4037013" y="4652963"/>
            <a:ext cx="4927600" cy="9620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900" u="none">
                <a:latin typeface="Tahoma" panose="020B0604030504040204" pitchFamily="34" charset="0"/>
                <a:cs typeface="Times New Roman" panose="02020603050405020304" pitchFamily="18" charset="0"/>
              </a:rPr>
              <a:t>tidak atau kurang dibayar sampai dengan tanggal jatuh tempo penundaan pembayaran</a:t>
            </a:r>
            <a:r>
              <a:rPr lang="en-US" altLang="en-US" sz="1900" u="none">
                <a:latin typeface="Tahoma" panose="020B0604030504040204" pitchFamily="34" charset="0"/>
              </a:rPr>
              <a:t> </a:t>
            </a:r>
          </a:p>
        </p:txBody>
      </p:sp>
      <p:sp>
        <p:nvSpPr>
          <p:cNvPr id="217102" name="Rectangle 14"/>
          <p:cNvSpPr>
            <a:spLocks noChangeArrowheads="1"/>
          </p:cNvSpPr>
          <p:nvPr/>
        </p:nvSpPr>
        <p:spPr bwMode="auto">
          <a:xfrm>
            <a:off x="4038600" y="5589588"/>
            <a:ext cx="4951413" cy="6731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900" u="none">
                <a:latin typeface="Tahoma" panose="020B0604030504040204" pitchFamily="34" charset="0"/>
                <a:cs typeface="Times New Roman" panose="02020603050405020304" pitchFamily="18" charset="0"/>
              </a:rPr>
              <a:t>tidak memenuhi angsuran pembayaran pajak</a:t>
            </a:r>
            <a:r>
              <a:rPr lang="en-US" altLang="en-US" sz="1900" u="none">
                <a:latin typeface="Tahoma" panose="020B0604030504040204" pitchFamily="34" charset="0"/>
              </a:rPr>
              <a:t> </a:t>
            </a:r>
          </a:p>
        </p:txBody>
      </p:sp>
      <p:sp>
        <p:nvSpPr>
          <p:cNvPr id="217103" name="AutoShape 15"/>
          <p:cNvSpPr>
            <a:spLocks noChangeArrowheads="1"/>
          </p:cNvSpPr>
          <p:nvPr/>
        </p:nvSpPr>
        <p:spPr bwMode="auto">
          <a:xfrm>
            <a:off x="1296988" y="5013325"/>
            <a:ext cx="531812" cy="381000"/>
          </a:xfrm>
          <a:prstGeom prst="up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104" name="AutoShape 16"/>
          <p:cNvSpPr>
            <a:spLocks noChangeArrowheads="1"/>
          </p:cNvSpPr>
          <p:nvPr/>
        </p:nvSpPr>
        <p:spPr bwMode="auto">
          <a:xfrm>
            <a:off x="5267325" y="3716338"/>
            <a:ext cx="457200" cy="381000"/>
          </a:xfrm>
          <a:prstGeom prst="downArrow">
            <a:avLst>
              <a:gd name="adj1" fmla="val 50000"/>
              <a:gd name="adj2"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105" name="AutoShape 17"/>
          <p:cNvSpPr>
            <a:spLocks noChangeArrowheads="1"/>
          </p:cNvSpPr>
          <p:nvPr/>
        </p:nvSpPr>
        <p:spPr bwMode="auto">
          <a:xfrm>
            <a:off x="3708400" y="3355975"/>
            <a:ext cx="576263" cy="504825"/>
          </a:xfrm>
          <a:prstGeom prst="rightArrow">
            <a:avLst>
              <a:gd name="adj1" fmla="val 50000"/>
              <a:gd name="adj2" fmla="val 2853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106" name="Rectangle 18"/>
          <p:cNvSpPr>
            <a:spLocks noChangeArrowheads="1"/>
          </p:cNvSpPr>
          <p:nvPr/>
        </p:nvSpPr>
        <p:spPr bwMode="auto">
          <a:xfrm>
            <a:off x="5116513" y="547688"/>
            <a:ext cx="3487737" cy="36036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solidFill>
                  <a:srgbClr val="0033CC"/>
                </a:solidFill>
                <a:latin typeface="Kristen ITC" panose="03050502040202030202" pitchFamily="66" charset="0"/>
              </a:rPr>
              <a:t>Pasal 20 angka 1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7090"/>
                                        </p:tgtEl>
                                        <p:attrNameLst>
                                          <p:attrName>style.visibility</p:attrName>
                                        </p:attrNameLst>
                                      </p:cBhvr>
                                      <p:to>
                                        <p:strVal val="visible"/>
                                      </p:to>
                                    </p:set>
                                    <p:anim calcmode="lin" valueType="num">
                                      <p:cBhvr additive="base">
                                        <p:cTn id="7" dur="500" fill="hold"/>
                                        <p:tgtEl>
                                          <p:spTgt spid="217090"/>
                                        </p:tgtEl>
                                        <p:attrNameLst>
                                          <p:attrName>ppt_x</p:attrName>
                                        </p:attrNameLst>
                                      </p:cBhvr>
                                      <p:tavLst>
                                        <p:tav tm="0">
                                          <p:val>
                                            <p:strVal val="0-#ppt_w/2"/>
                                          </p:val>
                                        </p:tav>
                                        <p:tav tm="100000">
                                          <p:val>
                                            <p:strVal val="#ppt_x"/>
                                          </p:val>
                                        </p:tav>
                                      </p:tavLst>
                                    </p:anim>
                                    <p:anim calcmode="lin" valueType="num">
                                      <p:cBhvr additive="base">
                                        <p:cTn id="8" dur="500" fill="hold"/>
                                        <p:tgtEl>
                                          <p:spTgt spid="2170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7106"/>
                                        </p:tgtEl>
                                        <p:attrNameLst>
                                          <p:attrName>style.visibility</p:attrName>
                                        </p:attrNameLst>
                                      </p:cBhvr>
                                      <p:to>
                                        <p:strVal val="visible"/>
                                      </p:to>
                                    </p:set>
                                    <p:anim calcmode="lin" valueType="num">
                                      <p:cBhvr additive="base">
                                        <p:cTn id="13" dur="500" fill="hold"/>
                                        <p:tgtEl>
                                          <p:spTgt spid="217106"/>
                                        </p:tgtEl>
                                        <p:attrNameLst>
                                          <p:attrName>ppt_x</p:attrName>
                                        </p:attrNameLst>
                                      </p:cBhvr>
                                      <p:tavLst>
                                        <p:tav tm="0">
                                          <p:val>
                                            <p:strVal val="0-#ppt_w/2"/>
                                          </p:val>
                                        </p:tav>
                                        <p:tav tm="100000">
                                          <p:val>
                                            <p:strVal val="#ppt_x"/>
                                          </p:val>
                                        </p:tav>
                                      </p:tavLst>
                                    </p:anim>
                                    <p:anim calcmode="lin" valueType="num">
                                      <p:cBhvr additive="base">
                                        <p:cTn id="14" dur="500" fill="hold"/>
                                        <p:tgtEl>
                                          <p:spTgt spid="21710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7091"/>
                                        </p:tgtEl>
                                        <p:attrNameLst>
                                          <p:attrName>style.visibility</p:attrName>
                                        </p:attrNameLst>
                                      </p:cBhvr>
                                      <p:to>
                                        <p:strVal val="visible"/>
                                      </p:to>
                                    </p:set>
                                    <p:anim calcmode="lin" valueType="num">
                                      <p:cBhvr additive="base">
                                        <p:cTn id="19" dur="500" fill="hold"/>
                                        <p:tgtEl>
                                          <p:spTgt spid="217091"/>
                                        </p:tgtEl>
                                        <p:attrNameLst>
                                          <p:attrName>ppt_x</p:attrName>
                                        </p:attrNameLst>
                                      </p:cBhvr>
                                      <p:tavLst>
                                        <p:tav tm="0">
                                          <p:val>
                                            <p:strVal val="0-#ppt_w/2"/>
                                          </p:val>
                                        </p:tav>
                                        <p:tav tm="100000">
                                          <p:val>
                                            <p:strVal val="#ppt_x"/>
                                          </p:val>
                                        </p:tav>
                                      </p:tavLst>
                                    </p:anim>
                                    <p:anim calcmode="lin" valueType="num">
                                      <p:cBhvr additive="base">
                                        <p:cTn id="20" dur="500" fill="hold"/>
                                        <p:tgtEl>
                                          <p:spTgt spid="21709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7092"/>
                                        </p:tgtEl>
                                        <p:attrNameLst>
                                          <p:attrName>style.visibility</p:attrName>
                                        </p:attrNameLst>
                                      </p:cBhvr>
                                      <p:to>
                                        <p:strVal val="visible"/>
                                      </p:to>
                                    </p:set>
                                    <p:anim calcmode="lin" valueType="num">
                                      <p:cBhvr additive="base">
                                        <p:cTn id="25" dur="500" fill="hold"/>
                                        <p:tgtEl>
                                          <p:spTgt spid="217092"/>
                                        </p:tgtEl>
                                        <p:attrNameLst>
                                          <p:attrName>ppt_x</p:attrName>
                                        </p:attrNameLst>
                                      </p:cBhvr>
                                      <p:tavLst>
                                        <p:tav tm="0">
                                          <p:val>
                                            <p:strVal val="0-#ppt_w/2"/>
                                          </p:val>
                                        </p:tav>
                                        <p:tav tm="100000">
                                          <p:val>
                                            <p:strVal val="#ppt_x"/>
                                          </p:val>
                                        </p:tav>
                                      </p:tavLst>
                                    </p:anim>
                                    <p:anim calcmode="lin" valueType="num">
                                      <p:cBhvr additive="base">
                                        <p:cTn id="26" dur="500" fill="hold"/>
                                        <p:tgtEl>
                                          <p:spTgt spid="21709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7093"/>
                                        </p:tgtEl>
                                        <p:attrNameLst>
                                          <p:attrName>style.visibility</p:attrName>
                                        </p:attrNameLst>
                                      </p:cBhvr>
                                      <p:to>
                                        <p:strVal val="visible"/>
                                      </p:to>
                                    </p:set>
                                    <p:anim calcmode="lin" valueType="num">
                                      <p:cBhvr additive="base">
                                        <p:cTn id="31" dur="500" fill="hold"/>
                                        <p:tgtEl>
                                          <p:spTgt spid="217093"/>
                                        </p:tgtEl>
                                        <p:attrNameLst>
                                          <p:attrName>ppt_x</p:attrName>
                                        </p:attrNameLst>
                                      </p:cBhvr>
                                      <p:tavLst>
                                        <p:tav tm="0">
                                          <p:val>
                                            <p:strVal val="0-#ppt_w/2"/>
                                          </p:val>
                                        </p:tav>
                                        <p:tav tm="100000">
                                          <p:val>
                                            <p:strVal val="#ppt_x"/>
                                          </p:val>
                                        </p:tav>
                                      </p:tavLst>
                                    </p:anim>
                                    <p:anim calcmode="lin" valueType="num">
                                      <p:cBhvr additive="base">
                                        <p:cTn id="32" dur="500" fill="hold"/>
                                        <p:tgtEl>
                                          <p:spTgt spid="21709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7094"/>
                                        </p:tgtEl>
                                        <p:attrNameLst>
                                          <p:attrName>style.visibility</p:attrName>
                                        </p:attrNameLst>
                                      </p:cBhvr>
                                      <p:to>
                                        <p:strVal val="visible"/>
                                      </p:to>
                                    </p:set>
                                    <p:anim calcmode="lin" valueType="num">
                                      <p:cBhvr additive="base">
                                        <p:cTn id="37" dur="500" fill="hold"/>
                                        <p:tgtEl>
                                          <p:spTgt spid="217094"/>
                                        </p:tgtEl>
                                        <p:attrNameLst>
                                          <p:attrName>ppt_x</p:attrName>
                                        </p:attrNameLst>
                                      </p:cBhvr>
                                      <p:tavLst>
                                        <p:tav tm="0">
                                          <p:val>
                                            <p:strVal val="0-#ppt_w/2"/>
                                          </p:val>
                                        </p:tav>
                                        <p:tav tm="100000">
                                          <p:val>
                                            <p:strVal val="#ppt_x"/>
                                          </p:val>
                                        </p:tav>
                                      </p:tavLst>
                                    </p:anim>
                                    <p:anim calcmode="lin" valueType="num">
                                      <p:cBhvr additive="base">
                                        <p:cTn id="38" dur="500" fill="hold"/>
                                        <p:tgtEl>
                                          <p:spTgt spid="21709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17103"/>
                                        </p:tgtEl>
                                        <p:attrNameLst>
                                          <p:attrName>style.visibility</p:attrName>
                                        </p:attrNameLst>
                                      </p:cBhvr>
                                      <p:to>
                                        <p:strVal val="visible"/>
                                      </p:to>
                                    </p:set>
                                    <p:anim calcmode="lin" valueType="num">
                                      <p:cBhvr additive="base">
                                        <p:cTn id="43" dur="500" fill="hold"/>
                                        <p:tgtEl>
                                          <p:spTgt spid="217103"/>
                                        </p:tgtEl>
                                        <p:attrNameLst>
                                          <p:attrName>ppt_x</p:attrName>
                                        </p:attrNameLst>
                                      </p:cBhvr>
                                      <p:tavLst>
                                        <p:tav tm="0">
                                          <p:val>
                                            <p:strVal val="0-#ppt_w/2"/>
                                          </p:val>
                                        </p:tav>
                                        <p:tav tm="100000">
                                          <p:val>
                                            <p:strVal val="#ppt_x"/>
                                          </p:val>
                                        </p:tav>
                                      </p:tavLst>
                                    </p:anim>
                                    <p:anim calcmode="lin" valueType="num">
                                      <p:cBhvr additive="base">
                                        <p:cTn id="44" dur="500" fill="hold"/>
                                        <p:tgtEl>
                                          <p:spTgt spid="217103"/>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17095"/>
                                        </p:tgtEl>
                                        <p:attrNameLst>
                                          <p:attrName>style.visibility</p:attrName>
                                        </p:attrNameLst>
                                      </p:cBhvr>
                                      <p:to>
                                        <p:strVal val="visible"/>
                                      </p:to>
                                    </p:set>
                                    <p:anim calcmode="lin" valueType="num">
                                      <p:cBhvr additive="base">
                                        <p:cTn id="49" dur="500" fill="hold"/>
                                        <p:tgtEl>
                                          <p:spTgt spid="217095"/>
                                        </p:tgtEl>
                                        <p:attrNameLst>
                                          <p:attrName>ppt_x</p:attrName>
                                        </p:attrNameLst>
                                      </p:cBhvr>
                                      <p:tavLst>
                                        <p:tav tm="0">
                                          <p:val>
                                            <p:strVal val="0-#ppt_w/2"/>
                                          </p:val>
                                        </p:tav>
                                        <p:tav tm="100000">
                                          <p:val>
                                            <p:strVal val="#ppt_x"/>
                                          </p:val>
                                        </p:tav>
                                      </p:tavLst>
                                    </p:anim>
                                    <p:anim calcmode="lin" valueType="num">
                                      <p:cBhvr additive="base">
                                        <p:cTn id="50" dur="500" fill="hold"/>
                                        <p:tgtEl>
                                          <p:spTgt spid="217095"/>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17097"/>
                                        </p:tgtEl>
                                        <p:attrNameLst>
                                          <p:attrName>style.visibility</p:attrName>
                                        </p:attrNameLst>
                                      </p:cBhvr>
                                      <p:to>
                                        <p:strVal val="visible"/>
                                      </p:to>
                                    </p:set>
                                    <p:anim calcmode="lin" valueType="num">
                                      <p:cBhvr additive="base">
                                        <p:cTn id="55" dur="500" fill="hold"/>
                                        <p:tgtEl>
                                          <p:spTgt spid="217097"/>
                                        </p:tgtEl>
                                        <p:attrNameLst>
                                          <p:attrName>ppt_x</p:attrName>
                                        </p:attrNameLst>
                                      </p:cBhvr>
                                      <p:tavLst>
                                        <p:tav tm="0">
                                          <p:val>
                                            <p:strVal val="0-#ppt_w/2"/>
                                          </p:val>
                                        </p:tav>
                                        <p:tav tm="100000">
                                          <p:val>
                                            <p:strVal val="#ppt_x"/>
                                          </p:val>
                                        </p:tav>
                                      </p:tavLst>
                                    </p:anim>
                                    <p:anim calcmode="lin" valueType="num">
                                      <p:cBhvr additive="base">
                                        <p:cTn id="56" dur="500" fill="hold"/>
                                        <p:tgtEl>
                                          <p:spTgt spid="217097"/>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217105"/>
                                        </p:tgtEl>
                                        <p:attrNameLst>
                                          <p:attrName>style.visibility</p:attrName>
                                        </p:attrNameLst>
                                      </p:cBhvr>
                                      <p:to>
                                        <p:strVal val="visible"/>
                                      </p:to>
                                    </p:set>
                                    <p:animEffect transition="in" filter="blinds(horizontal)">
                                      <p:cBhvr>
                                        <p:cTn id="61" dur="500"/>
                                        <p:tgtEl>
                                          <p:spTgt spid="217105"/>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217096"/>
                                        </p:tgtEl>
                                        <p:attrNameLst>
                                          <p:attrName>style.visibility</p:attrName>
                                        </p:attrNameLst>
                                      </p:cBhvr>
                                      <p:to>
                                        <p:strVal val="visible"/>
                                      </p:to>
                                    </p:set>
                                    <p:anim calcmode="lin" valueType="num">
                                      <p:cBhvr additive="base">
                                        <p:cTn id="66" dur="500" fill="hold"/>
                                        <p:tgtEl>
                                          <p:spTgt spid="217096"/>
                                        </p:tgtEl>
                                        <p:attrNameLst>
                                          <p:attrName>ppt_x</p:attrName>
                                        </p:attrNameLst>
                                      </p:cBhvr>
                                      <p:tavLst>
                                        <p:tav tm="0">
                                          <p:val>
                                            <p:strVal val="0-#ppt_w/2"/>
                                          </p:val>
                                        </p:tav>
                                        <p:tav tm="100000">
                                          <p:val>
                                            <p:strVal val="#ppt_x"/>
                                          </p:val>
                                        </p:tav>
                                      </p:tavLst>
                                    </p:anim>
                                    <p:anim calcmode="lin" valueType="num">
                                      <p:cBhvr additive="base">
                                        <p:cTn id="67" dur="500" fill="hold"/>
                                        <p:tgtEl>
                                          <p:spTgt spid="217096"/>
                                        </p:tgtEl>
                                        <p:attrNameLst>
                                          <p:attrName>ppt_y</p:attrName>
                                        </p:attrNameLst>
                                      </p:cBhvr>
                                      <p:tavLst>
                                        <p:tav tm="0">
                                          <p:val>
                                            <p:strVal val="#ppt_y"/>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217104"/>
                                        </p:tgtEl>
                                        <p:attrNameLst>
                                          <p:attrName>style.visibility</p:attrName>
                                        </p:attrNameLst>
                                      </p:cBhvr>
                                      <p:to>
                                        <p:strVal val="visible"/>
                                      </p:to>
                                    </p:set>
                                    <p:anim calcmode="lin" valueType="num">
                                      <p:cBhvr additive="base">
                                        <p:cTn id="72" dur="500" fill="hold"/>
                                        <p:tgtEl>
                                          <p:spTgt spid="217104"/>
                                        </p:tgtEl>
                                        <p:attrNameLst>
                                          <p:attrName>ppt_x</p:attrName>
                                        </p:attrNameLst>
                                      </p:cBhvr>
                                      <p:tavLst>
                                        <p:tav tm="0">
                                          <p:val>
                                            <p:strVal val="0-#ppt_w/2"/>
                                          </p:val>
                                        </p:tav>
                                        <p:tav tm="100000">
                                          <p:val>
                                            <p:strVal val="#ppt_x"/>
                                          </p:val>
                                        </p:tav>
                                      </p:tavLst>
                                    </p:anim>
                                    <p:anim calcmode="lin" valueType="num">
                                      <p:cBhvr additive="base">
                                        <p:cTn id="73" dur="500" fill="hold"/>
                                        <p:tgtEl>
                                          <p:spTgt spid="217104"/>
                                        </p:tgtEl>
                                        <p:attrNameLst>
                                          <p:attrName>ppt_y</p:attrName>
                                        </p:attrNameLst>
                                      </p:cBhvr>
                                      <p:tavLst>
                                        <p:tav tm="0">
                                          <p:val>
                                            <p:strVal val="#ppt_y"/>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 presetClass="entr" presetSubtype="8" fill="hold" grpId="0" nodeType="clickEffect">
                                  <p:stCondLst>
                                    <p:cond delay="0"/>
                                  </p:stCondLst>
                                  <p:childTnLst>
                                    <p:set>
                                      <p:cBhvr>
                                        <p:cTn id="77" dur="1" fill="hold">
                                          <p:stCondLst>
                                            <p:cond delay="0"/>
                                          </p:stCondLst>
                                        </p:cTn>
                                        <p:tgtEl>
                                          <p:spTgt spid="217100"/>
                                        </p:tgtEl>
                                        <p:attrNameLst>
                                          <p:attrName>style.visibility</p:attrName>
                                        </p:attrNameLst>
                                      </p:cBhvr>
                                      <p:to>
                                        <p:strVal val="visible"/>
                                      </p:to>
                                    </p:set>
                                    <p:anim calcmode="lin" valueType="num">
                                      <p:cBhvr additive="base">
                                        <p:cTn id="78" dur="500" fill="hold"/>
                                        <p:tgtEl>
                                          <p:spTgt spid="217100"/>
                                        </p:tgtEl>
                                        <p:attrNameLst>
                                          <p:attrName>ppt_x</p:attrName>
                                        </p:attrNameLst>
                                      </p:cBhvr>
                                      <p:tavLst>
                                        <p:tav tm="0">
                                          <p:val>
                                            <p:strVal val="0-#ppt_w/2"/>
                                          </p:val>
                                        </p:tav>
                                        <p:tav tm="100000">
                                          <p:val>
                                            <p:strVal val="#ppt_x"/>
                                          </p:val>
                                        </p:tav>
                                      </p:tavLst>
                                    </p:anim>
                                    <p:anim calcmode="lin" valueType="num">
                                      <p:cBhvr additive="base">
                                        <p:cTn id="79" dur="500" fill="hold"/>
                                        <p:tgtEl>
                                          <p:spTgt spid="217100"/>
                                        </p:tgtEl>
                                        <p:attrNameLst>
                                          <p:attrName>ppt_y</p:attrName>
                                        </p:attrNameLst>
                                      </p:cBhvr>
                                      <p:tavLst>
                                        <p:tav tm="0">
                                          <p:val>
                                            <p:strVal val="#ppt_y"/>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2" presetClass="entr" presetSubtype="8" fill="hold" grpId="0" nodeType="clickEffect">
                                  <p:stCondLst>
                                    <p:cond delay="0"/>
                                  </p:stCondLst>
                                  <p:childTnLst>
                                    <p:set>
                                      <p:cBhvr>
                                        <p:cTn id="83" dur="1" fill="hold">
                                          <p:stCondLst>
                                            <p:cond delay="0"/>
                                          </p:stCondLst>
                                        </p:cTn>
                                        <p:tgtEl>
                                          <p:spTgt spid="217101"/>
                                        </p:tgtEl>
                                        <p:attrNameLst>
                                          <p:attrName>style.visibility</p:attrName>
                                        </p:attrNameLst>
                                      </p:cBhvr>
                                      <p:to>
                                        <p:strVal val="visible"/>
                                      </p:to>
                                    </p:set>
                                    <p:anim calcmode="lin" valueType="num">
                                      <p:cBhvr additive="base">
                                        <p:cTn id="84" dur="500" fill="hold"/>
                                        <p:tgtEl>
                                          <p:spTgt spid="217101"/>
                                        </p:tgtEl>
                                        <p:attrNameLst>
                                          <p:attrName>ppt_x</p:attrName>
                                        </p:attrNameLst>
                                      </p:cBhvr>
                                      <p:tavLst>
                                        <p:tav tm="0">
                                          <p:val>
                                            <p:strVal val="0-#ppt_w/2"/>
                                          </p:val>
                                        </p:tav>
                                        <p:tav tm="100000">
                                          <p:val>
                                            <p:strVal val="#ppt_x"/>
                                          </p:val>
                                        </p:tav>
                                      </p:tavLst>
                                    </p:anim>
                                    <p:anim calcmode="lin" valueType="num">
                                      <p:cBhvr additive="base">
                                        <p:cTn id="85" dur="500" fill="hold"/>
                                        <p:tgtEl>
                                          <p:spTgt spid="217101"/>
                                        </p:tgtEl>
                                        <p:attrNameLst>
                                          <p:attrName>ppt_y</p:attrName>
                                        </p:attrNameLst>
                                      </p:cBhvr>
                                      <p:tavLst>
                                        <p:tav tm="0">
                                          <p:val>
                                            <p:strVal val="#ppt_y"/>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2" presetClass="entr" presetSubtype="8" fill="hold" grpId="0" nodeType="clickEffect">
                                  <p:stCondLst>
                                    <p:cond delay="0"/>
                                  </p:stCondLst>
                                  <p:childTnLst>
                                    <p:set>
                                      <p:cBhvr>
                                        <p:cTn id="89" dur="1" fill="hold">
                                          <p:stCondLst>
                                            <p:cond delay="0"/>
                                          </p:stCondLst>
                                        </p:cTn>
                                        <p:tgtEl>
                                          <p:spTgt spid="217102"/>
                                        </p:tgtEl>
                                        <p:attrNameLst>
                                          <p:attrName>style.visibility</p:attrName>
                                        </p:attrNameLst>
                                      </p:cBhvr>
                                      <p:to>
                                        <p:strVal val="visible"/>
                                      </p:to>
                                    </p:set>
                                    <p:anim calcmode="lin" valueType="num">
                                      <p:cBhvr additive="base">
                                        <p:cTn id="90" dur="500" fill="hold"/>
                                        <p:tgtEl>
                                          <p:spTgt spid="217102"/>
                                        </p:tgtEl>
                                        <p:attrNameLst>
                                          <p:attrName>ppt_x</p:attrName>
                                        </p:attrNameLst>
                                      </p:cBhvr>
                                      <p:tavLst>
                                        <p:tav tm="0">
                                          <p:val>
                                            <p:strVal val="0-#ppt_w/2"/>
                                          </p:val>
                                        </p:tav>
                                        <p:tav tm="100000">
                                          <p:val>
                                            <p:strVal val="#ppt_x"/>
                                          </p:val>
                                        </p:tav>
                                      </p:tavLst>
                                    </p:anim>
                                    <p:anim calcmode="lin" valueType="num">
                                      <p:cBhvr additive="base">
                                        <p:cTn id="91" dur="500" fill="hold"/>
                                        <p:tgtEl>
                                          <p:spTgt spid="217102"/>
                                        </p:tgtEl>
                                        <p:attrNameLst>
                                          <p:attrName>ppt_y</p:attrName>
                                        </p:attrNameLst>
                                      </p:cBhvr>
                                      <p:tavLst>
                                        <p:tav tm="0">
                                          <p:val>
                                            <p:strVal val="#ppt_y"/>
                                          </p:val>
                                        </p:tav>
                                        <p:tav tm="100000">
                                          <p:val>
                                            <p:strVal val="#ppt_y"/>
                                          </p:val>
                                        </p:tav>
                                      </p:tavLst>
                                    </p:anim>
                                  </p:childTnLst>
                                </p:cTn>
                              </p:par>
                            </p:childTnLst>
                          </p:cTn>
                        </p:par>
                      </p:childTnLst>
                    </p:cTn>
                  </p:par>
                  <p:par>
                    <p:cTn id="92" fill="hold" nodeType="clickPar">
                      <p:stCondLst>
                        <p:cond delay="indefinite"/>
                      </p:stCondLst>
                      <p:childTnLst>
                        <p:par>
                          <p:cTn id="93" fill="hold" nodeType="withGroup">
                            <p:stCondLst>
                              <p:cond delay="0"/>
                            </p:stCondLst>
                            <p:childTnLst>
                              <p:par>
                                <p:cTn id="94" presetID="2" presetClass="entr" presetSubtype="8" fill="hold" grpId="0" nodeType="clickEffect">
                                  <p:stCondLst>
                                    <p:cond delay="0"/>
                                  </p:stCondLst>
                                  <p:childTnLst>
                                    <p:set>
                                      <p:cBhvr>
                                        <p:cTn id="95" dur="1" fill="hold">
                                          <p:stCondLst>
                                            <p:cond delay="0"/>
                                          </p:stCondLst>
                                        </p:cTn>
                                        <p:tgtEl>
                                          <p:spTgt spid="217099"/>
                                        </p:tgtEl>
                                        <p:attrNameLst>
                                          <p:attrName>style.visibility</p:attrName>
                                        </p:attrNameLst>
                                      </p:cBhvr>
                                      <p:to>
                                        <p:strVal val="visible"/>
                                      </p:to>
                                    </p:set>
                                    <p:anim calcmode="lin" valueType="num">
                                      <p:cBhvr additive="base">
                                        <p:cTn id="96" dur="500" fill="hold"/>
                                        <p:tgtEl>
                                          <p:spTgt spid="217099"/>
                                        </p:tgtEl>
                                        <p:attrNameLst>
                                          <p:attrName>ppt_x</p:attrName>
                                        </p:attrNameLst>
                                      </p:cBhvr>
                                      <p:tavLst>
                                        <p:tav tm="0">
                                          <p:val>
                                            <p:strVal val="0-#ppt_w/2"/>
                                          </p:val>
                                        </p:tav>
                                        <p:tav tm="100000">
                                          <p:val>
                                            <p:strVal val="#ppt_x"/>
                                          </p:val>
                                        </p:tav>
                                      </p:tavLst>
                                    </p:anim>
                                    <p:anim calcmode="lin" valueType="num">
                                      <p:cBhvr additive="base">
                                        <p:cTn id="97" dur="500" fill="hold"/>
                                        <p:tgtEl>
                                          <p:spTgt spid="217099"/>
                                        </p:tgtEl>
                                        <p:attrNameLst>
                                          <p:attrName>ppt_y</p:attrName>
                                        </p:attrNameLst>
                                      </p:cBhvr>
                                      <p:tavLst>
                                        <p:tav tm="0">
                                          <p:val>
                                            <p:strVal val="#ppt_y"/>
                                          </p:val>
                                        </p:tav>
                                        <p:tav tm="100000">
                                          <p:val>
                                            <p:strVal val="#ppt_y"/>
                                          </p:val>
                                        </p:tav>
                                      </p:tavLst>
                                    </p:anim>
                                  </p:childTnLst>
                                </p:cTn>
                              </p:par>
                            </p:childTnLst>
                          </p:cTn>
                        </p:par>
                      </p:childTnLst>
                    </p:cTn>
                  </p:par>
                  <p:par>
                    <p:cTn id="98" fill="hold" nodeType="clickPar">
                      <p:stCondLst>
                        <p:cond delay="indefinite"/>
                      </p:stCondLst>
                      <p:childTnLst>
                        <p:par>
                          <p:cTn id="99" fill="hold" nodeType="withGroup">
                            <p:stCondLst>
                              <p:cond delay="0"/>
                            </p:stCondLst>
                            <p:childTnLst>
                              <p:par>
                                <p:cTn id="100" presetID="2" presetClass="entr" presetSubtype="8" fill="hold" grpId="0" nodeType="clickEffect">
                                  <p:stCondLst>
                                    <p:cond delay="0"/>
                                  </p:stCondLst>
                                  <p:childTnLst>
                                    <p:set>
                                      <p:cBhvr>
                                        <p:cTn id="101" dur="1" fill="hold">
                                          <p:stCondLst>
                                            <p:cond delay="0"/>
                                          </p:stCondLst>
                                        </p:cTn>
                                        <p:tgtEl>
                                          <p:spTgt spid="217098"/>
                                        </p:tgtEl>
                                        <p:attrNameLst>
                                          <p:attrName>style.visibility</p:attrName>
                                        </p:attrNameLst>
                                      </p:cBhvr>
                                      <p:to>
                                        <p:strVal val="visible"/>
                                      </p:to>
                                    </p:set>
                                    <p:anim calcmode="lin" valueType="num">
                                      <p:cBhvr additive="base">
                                        <p:cTn id="102" dur="500" fill="hold"/>
                                        <p:tgtEl>
                                          <p:spTgt spid="217098"/>
                                        </p:tgtEl>
                                        <p:attrNameLst>
                                          <p:attrName>ppt_x</p:attrName>
                                        </p:attrNameLst>
                                      </p:cBhvr>
                                      <p:tavLst>
                                        <p:tav tm="0">
                                          <p:val>
                                            <p:strVal val="0-#ppt_w/2"/>
                                          </p:val>
                                        </p:tav>
                                        <p:tav tm="100000">
                                          <p:val>
                                            <p:strVal val="#ppt_x"/>
                                          </p:val>
                                        </p:tav>
                                      </p:tavLst>
                                    </p:anim>
                                    <p:anim calcmode="lin" valueType="num">
                                      <p:cBhvr additive="base">
                                        <p:cTn id="103" dur="500" fill="hold"/>
                                        <p:tgtEl>
                                          <p:spTgt spid="2170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0" grpId="0" animBg="1" autoUpdateAnimBg="0"/>
      <p:bldP spid="217091" grpId="0" animBg="1" autoUpdateAnimBg="0"/>
      <p:bldP spid="217092" grpId="0" animBg="1"/>
      <p:bldP spid="217093" grpId="0" animBg="1" autoUpdateAnimBg="0"/>
      <p:bldP spid="217094" grpId="0" animBg="1" autoUpdateAnimBg="0"/>
      <p:bldP spid="217095" grpId="0" animBg="1" autoUpdateAnimBg="0"/>
      <p:bldP spid="217096" grpId="0" animBg="1" autoUpdateAnimBg="0"/>
      <p:bldP spid="217097" grpId="0" animBg="1"/>
      <p:bldP spid="217098" grpId="0" animBg="1" autoUpdateAnimBg="0"/>
      <p:bldP spid="217099" grpId="0" animBg="1"/>
      <p:bldP spid="217100" grpId="0" animBg="1" autoUpdateAnimBg="0"/>
      <p:bldP spid="217101" grpId="0" animBg="1" autoUpdateAnimBg="0"/>
      <p:bldP spid="217102" grpId="0" animBg="1" autoUpdateAnimBg="0"/>
      <p:bldP spid="217103" grpId="0" animBg="1"/>
      <p:bldP spid="217104" grpId="0" animBg="1"/>
      <p:bldP spid="217105" grpId="0" animBg="1"/>
      <p:bldP spid="217106" grpId="0" animBg="1" autoUpdateAnimBg="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6" name="Rectangle 4"/>
          <p:cNvSpPr>
            <a:spLocks noGrp="1" noChangeArrowheads="1"/>
          </p:cNvSpPr>
          <p:nvPr>
            <p:ph type="title"/>
          </p:nvPr>
        </p:nvSpPr>
        <p:spPr>
          <a:xfrm>
            <a:off x="1763713" y="106363"/>
            <a:ext cx="5545137" cy="442912"/>
          </a:xfrm>
          <a:ln w="28575">
            <a:solidFill>
              <a:srgbClr val="990000"/>
            </a:solidFill>
            <a:miter lim="800000"/>
            <a:headEnd/>
            <a:tailEnd/>
          </a:ln>
        </p:spPr>
        <p:txBody>
          <a:bodyPr/>
          <a:lstStyle/>
          <a:p>
            <a:r>
              <a:rPr lang="en-US" altLang="en-US" sz="3200" b="1">
                <a:latin typeface="Verdana" panose="020B0604030504040204" pitchFamily="34" charset="0"/>
              </a:rPr>
              <a:t>PENANGGUNG PAJAK</a:t>
            </a:r>
          </a:p>
        </p:txBody>
      </p:sp>
      <p:sp>
        <p:nvSpPr>
          <p:cNvPr id="387077" name="Rectangle 5"/>
          <p:cNvSpPr>
            <a:spLocks noChangeArrowheads="1"/>
          </p:cNvSpPr>
          <p:nvPr/>
        </p:nvSpPr>
        <p:spPr bwMode="auto">
          <a:xfrm>
            <a:off x="323850" y="692150"/>
            <a:ext cx="8569325" cy="1625600"/>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2000" b="1" u="none"/>
              <a:t>orang pribadi atau badan </a:t>
            </a:r>
            <a:r>
              <a:rPr lang="id-ID" altLang="en-US" sz="2000" b="1"/>
              <a:t>yang bertanggung jawab atas pembayaran pajak</a:t>
            </a:r>
            <a:r>
              <a:rPr lang="id-ID" altLang="en-US" sz="2000" b="1" u="none"/>
              <a:t>, termasuk wakil yang menjalankan hak dan memenuhi kewajiban Wajib Pajak sesuai dengan ketentuan peraturan perundang-undangan perpajakan.</a:t>
            </a:r>
            <a:endParaRPr lang="en-US" altLang="en-US" sz="2000" b="1" u="none"/>
          </a:p>
          <a:p>
            <a:r>
              <a:rPr lang="en-US" altLang="en-US" sz="2000" b="1" u="none"/>
              <a:t>(Pasal 1 angka 28)</a:t>
            </a:r>
            <a:r>
              <a:rPr lang="en-US" altLang="en-US" sz="2000" b="1"/>
              <a:t> </a:t>
            </a:r>
          </a:p>
        </p:txBody>
      </p:sp>
      <p:sp>
        <p:nvSpPr>
          <p:cNvPr id="387078" name="Line 6"/>
          <p:cNvSpPr>
            <a:spLocks noChangeShapeType="1"/>
          </p:cNvSpPr>
          <p:nvPr/>
        </p:nvSpPr>
        <p:spPr bwMode="auto">
          <a:xfrm flipH="1">
            <a:off x="323850" y="981075"/>
            <a:ext cx="5832475" cy="1439863"/>
          </a:xfrm>
          <a:prstGeom prst="line">
            <a:avLst/>
          </a:prstGeom>
          <a:noFill/>
          <a:ln w="9525">
            <a:solidFill>
              <a:srgbClr val="99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7079" name="Rectangle 7"/>
          <p:cNvSpPr>
            <a:spLocks noChangeArrowheads="1"/>
          </p:cNvSpPr>
          <p:nvPr/>
        </p:nvSpPr>
        <p:spPr bwMode="auto">
          <a:xfrm>
            <a:off x="179388" y="2444750"/>
            <a:ext cx="5616575" cy="4368800"/>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lvl1pPr marL="457200" indent="-457200" algn="l">
              <a:tabLst>
                <a:tab pos="2000250" algn="l"/>
              </a:tabLst>
              <a:defRPr sz="2400">
                <a:solidFill>
                  <a:schemeClr val="tx1"/>
                </a:solidFill>
                <a:latin typeface="Times New Roman" panose="02020603050405020304" pitchFamily="18" charset="0"/>
              </a:defRPr>
            </a:lvl1pPr>
            <a:lvl2pPr marL="914400" indent="-457200" algn="l">
              <a:tabLst>
                <a:tab pos="2000250" algn="l"/>
              </a:tabLst>
              <a:defRPr sz="2400">
                <a:solidFill>
                  <a:schemeClr val="tx1"/>
                </a:solidFill>
                <a:latin typeface="Times New Roman" panose="02020603050405020304" pitchFamily="18" charset="0"/>
              </a:defRPr>
            </a:lvl2pPr>
            <a:lvl3pPr marL="1371600" indent="-457200" algn="l">
              <a:tabLst>
                <a:tab pos="2000250" algn="l"/>
              </a:tabLst>
              <a:defRPr sz="2400">
                <a:solidFill>
                  <a:schemeClr val="tx1"/>
                </a:solidFill>
                <a:latin typeface="Times New Roman" panose="02020603050405020304" pitchFamily="18" charset="0"/>
              </a:defRPr>
            </a:lvl3pPr>
            <a:lvl4pPr marL="1828800" indent="-457200" algn="l">
              <a:tabLst>
                <a:tab pos="2000250" algn="l"/>
              </a:tabLst>
              <a:defRPr sz="2400">
                <a:solidFill>
                  <a:schemeClr val="tx1"/>
                </a:solidFill>
                <a:latin typeface="Times New Roman" panose="02020603050405020304" pitchFamily="18" charset="0"/>
              </a:defRPr>
            </a:lvl4pPr>
            <a:lvl5pPr marL="2286000" indent="-457200" algn="l">
              <a:tabLst>
                <a:tab pos="2000250" algn="l"/>
              </a:tabLst>
              <a:defRPr sz="2400">
                <a:solidFill>
                  <a:schemeClr val="tx1"/>
                </a:solidFill>
                <a:latin typeface="Times New Roman" panose="02020603050405020304" pitchFamily="18" charset="0"/>
              </a:defRPr>
            </a:lvl5pPr>
            <a:lvl6pPr marL="2743200" indent="-457200" fontAlgn="base">
              <a:spcBef>
                <a:spcPct val="0"/>
              </a:spcBef>
              <a:spcAft>
                <a:spcPct val="0"/>
              </a:spcAft>
              <a:tabLst>
                <a:tab pos="2000250" algn="l"/>
              </a:tabLst>
              <a:defRPr sz="2400">
                <a:solidFill>
                  <a:schemeClr val="tx1"/>
                </a:solidFill>
                <a:latin typeface="Times New Roman" panose="02020603050405020304" pitchFamily="18" charset="0"/>
              </a:defRPr>
            </a:lvl6pPr>
            <a:lvl7pPr marL="3200400" indent="-457200" fontAlgn="base">
              <a:spcBef>
                <a:spcPct val="0"/>
              </a:spcBef>
              <a:spcAft>
                <a:spcPct val="0"/>
              </a:spcAft>
              <a:tabLst>
                <a:tab pos="2000250" algn="l"/>
              </a:tabLst>
              <a:defRPr sz="2400">
                <a:solidFill>
                  <a:schemeClr val="tx1"/>
                </a:solidFill>
                <a:latin typeface="Times New Roman" panose="02020603050405020304" pitchFamily="18" charset="0"/>
              </a:defRPr>
            </a:lvl7pPr>
            <a:lvl8pPr marL="3657600" indent="-457200" fontAlgn="base">
              <a:spcBef>
                <a:spcPct val="0"/>
              </a:spcBef>
              <a:spcAft>
                <a:spcPct val="0"/>
              </a:spcAft>
              <a:tabLst>
                <a:tab pos="2000250" algn="l"/>
              </a:tabLst>
              <a:defRPr sz="2400">
                <a:solidFill>
                  <a:schemeClr val="tx1"/>
                </a:solidFill>
                <a:latin typeface="Times New Roman" panose="02020603050405020304" pitchFamily="18" charset="0"/>
              </a:defRPr>
            </a:lvl8pPr>
            <a:lvl9pPr marL="4114800" indent="-457200" fontAlgn="base">
              <a:spcBef>
                <a:spcPct val="0"/>
              </a:spcBef>
              <a:spcAft>
                <a:spcPct val="0"/>
              </a:spcAft>
              <a:tabLst>
                <a:tab pos="2000250" algn="l"/>
              </a:tabLst>
              <a:defRPr sz="2400">
                <a:solidFill>
                  <a:schemeClr val="tx1"/>
                </a:solidFill>
                <a:latin typeface="Times New Roman" panose="02020603050405020304" pitchFamily="18" charset="0"/>
              </a:defRPr>
            </a:lvl9pPr>
          </a:lstStyle>
          <a:p>
            <a:pPr>
              <a:buFontTx/>
              <a:buAutoNum type="alphaLcPeriod"/>
            </a:pPr>
            <a:r>
              <a:rPr lang="id-ID" altLang="en-US" sz="2000" u="none">
                <a:latin typeface="Tahoma" panose="020B0604030504040204" pitchFamily="34" charset="0"/>
              </a:rPr>
              <a:t>badan oleh pengurus; </a:t>
            </a:r>
            <a:endParaRPr lang="en-US" altLang="en-US" sz="2000" u="none">
              <a:latin typeface="Tahoma" panose="020B0604030504040204" pitchFamily="34" charset="0"/>
            </a:endParaRPr>
          </a:p>
          <a:p>
            <a:pPr>
              <a:buFontTx/>
              <a:buAutoNum type="alphaLcPeriod"/>
            </a:pPr>
            <a:r>
              <a:rPr lang="id-ID" altLang="en-US" sz="2000" u="none">
                <a:latin typeface="Tahoma" panose="020B0604030504040204" pitchFamily="34" charset="0"/>
              </a:rPr>
              <a:t>badan yang dinyatakan pailit oleh kurator; </a:t>
            </a:r>
            <a:endParaRPr lang="en-US" altLang="en-US" sz="2000" u="none">
              <a:latin typeface="Tahoma" panose="020B0604030504040204" pitchFamily="34" charset="0"/>
            </a:endParaRPr>
          </a:p>
          <a:p>
            <a:pPr>
              <a:buFontTx/>
              <a:buAutoNum type="alphaLcPeriod"/>
            </a:pPr>
            <a:r>
              <a:rPr lang="id-ID" altLang="en-US" sz="2000" u="none">
                <a:latin typeface="Tahoma" panose="020B0604030504040204" pitchFamily="34" charset="0"/>
              </a:rPr>
              <a:t>badan dalam pembubaran oleh orang atau badan yang ditugasi untuk melakukan pemberesan; </a:t>
            </a:r>
            <a:endParaRPr lang="en-US" altLang="en-US" sz="2000" u="none">
              <a:latin typeface="Tahoma" panose="020B0604030504040204" pitchFamily="34" charset="0"/>
            </a:endParaRPr>
          </a:p>
          <a:p>
            <a:pPr>
              <a:buFontTx/>
              <a:buAutoNum type="alphaLcPeriod"/>
            </a:pPr>
            <a:r>
              <a:rPr lang="id-ID" altLang="en-US" sz="2000" u="none">
                <a:latin typeface="Tahoma" panose="020B0604030504040204" pitchFamily="34" charset="0"/>
              </a:rPr>
              <a:t>badan dalam likuidasi oleh likuidator;</a:t>
            </a:r>
            <a:endParaRPr lang="en-US" altLang="en-US" sz="2000" u="none">
              <a:latin typeface="Tahoma" panose="020B0604030504040204" pitchFamily="34" charset="0"/>
            </a:endParaRPr>
          </a:p>
          <a:p>
            <a:pPr>
              <a:buFontTx/>
              <a:buAutoNum type="alphaLcPeriod"/>
            </a:pPr>
            <a:r>
              <a:rPr lang="id-ID" altLang="en-US" sz="2000" u="none">
                <a:latin typeface="Tahoma" panose="020B0604030504040204" pitchFamily="34" charset="0"/>
              </a:rPr>
              <a:t>suatu warisan yang belum terbagi oleh salah seorang ahli warisnya, pelaksana wasiatnya atau yang mengurus harta peninggalannya; atau</a:t>
            </a:r>
            <a:endParaRPr lang="en-US" altLang="en-US" sz="2000" u="none">
              <a:latin typeface="Tahoma" panose="020B0604030504040204" pitchFamily="34" charset="0"/>
            </a:endParaRPr>
          </a:p>
          <a:p>
            <a:pPr>
              <a:buFontTx/>
              <a:buAutoNum type="alphaLcPeriod"/>
            </a:pPr>
            <a:r>
              <a:rPr lang="id-ID" altLang="en-US" sz="2000" u="none">
                <a:latin typeface="Tahoma" panose="020B0604030504040204" pitchFamily="34" charset="0"/>
              </a:rPr>
              <a:t>anak yang belum dewasa atau orang yang berada dalam pengampuan oleh wali atau pengampunya.</a:t>
            </a:r>
            <a:r>
              <a:rPr lang="en-US" altLang="en-US" sz="2000">
                <a:latin typeface="Tahoma" panose="020B0604030504040204" pitchFamily="34" charset="0"/>
              </a:rPr>
              <a:t> </a:t>
            </a:r>
          </a:p>
          <a:p>
            <a:r>
              <a:rPr lang="en-US" altLang="en-US" sz="2000" u="none">
                <a:latin typeface="Tahoma" panose="020B0604030504040204" pitchFamily="34" charset="0"/>
              </a:rPr>
              <a:t>(Pasal 32 ayat 1 UU KUP)</a:t>
            </a:r>
          </a:p>
        </p:txBody>
      </p:sp>
      <p:sp>
        <p:nvSpPr>
          <p:cNvPr id="387080" name="AutoShape 8"/>
          <p:cNvSpPr>
            <a:spLocks noChangeArrowheads="1"/>
          </p:cNvSpPr>
          <p:nvPr/>
        </p:nvSpPr>
        <p:spPr bwMode="auto">
          <a:xfrm>
            <a:off x="5724525" y="2636838"/>
            <a:ext cx="360363" cy="287337"/>
          </a:xfrm>
          <a:prstGeom prst="rightArrow">
            <a:avLst>
              <a:gd name="adj1" fmla="val 50000"/>
              <a:gd name="adj2" fmla="val 3135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7081" name="Rectangle 9"/>
          <p:cNvSpPr>
            <a:spLocks noChangeArrowheads="1"/>
          </p:cNvSpPr>
          <p:nvPr/>
        </p:nvSpPr>
        <p:spPr bwMode="auto">
          <a:xfrm>
            <a:off x="6011863" y="2413000"/>
            <a:ext cx="2952750" cy="3454400"/>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id-ID" altLang="en-US" sz="2000" u="none">
                <a:latin typeface="Tahoma" panose="020B0604030504040204" pitchFamily="34" charset="0"/>
              </a:rPr>
              <a:t>kecuali apabila dapat membuktikan dan meyakinkan Dir</a:t>
            </a:r>
            <a:r>
              <a:rPr lang="en-US" altLang="en-US" sz="2000" u="none">
                <a:latin typeface="Tahoma" panose="020B0604030504040204" pitchFamily="34" charset="0"/>
              </a:rPr>
              <a:t>jen</a:t>
            </a:r>
            <a:r>
              <a:rPr lang="id-ID" altLang="en-US" sz="2000" u="none">
                <a:latin typeface="Tahoma" panose="020B0604030504040204" pitchFamily="34" charset="0"/>
              </a:rPr>
              <a:t> Pajak bahwa mereka dalam kedudukannya benar-benar tidak mungkin untuk dibebani tanggung jawab atas pajak yang terutang tersebut.</a:t>
            </a:r>
            <a:r>
              <a:rPr lang="en-US" altLang="en-US" sz="2000">
                <a:latin typeface="Tahoma" panose="020B0604030504040204" pitchFamily="34" charset="0"/>
              </a:rPr>
              <a:t> </a:t>
            </a:r>
          </a:p>
          <a:p>
            <a:pPr algn="l"/>
            <a:r>
              <a:rPr lang="en-US" altLang="en-US" sz="2000" b="1" u="none">
                <a:latin typeface="Arial Narrow" panose="020B0606020202030204" pitchFamily="34" charset="0"/>
              </a:rPr>
              <a:t>(Pasal 32 ayat 2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7076"/>
                                        </p:tgtEl>
                                        <p:attrNameLst>
                                          <p:attrName>style.visibility</p:attrName>
                                        </p:attrNameLst>
                                      </p:cBhvr>
                                      <p:to>
                                        <p:strVal val="visible"/>
                                      </p:to>
                                    </p:set>
                                    <p:animEffect transition="in" filter="blinds(horizontal)">
                                      <p:cBhvr>
                                        <p:cTn id="7" dur="500"/>
                                        <p:tgtEl>
                                          <p:spTgt spid="3870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87077"/>
                                        </p:tgtEl>
                                        <p:attrNameLst>
                                          <p:attrName>style.visibility</p:attrName>
                                        </p:attrNameLst>
                                      </p:cBhvr>
                                      <p:to>
                                        <p:strVal val="visible"/>
                                      </p:to>
                                    </p:set>
                                    <p:animEffect transition="in" filter="checkerboard(across)">
                                      <p:cBhvr>
                                        <p:cTn id="12" dur="1000"/>
                                        <p:tgtEl>
                                          <p:spTgt spid="3870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87078"/>
                                        </p:tgtEl>
                                        <p:attrNameLst>
                                          <p:attrName>style.visibility</p:attrName>
                                        </p:attrNameLst>
                                      </p:cBhvr>
                                      <p:to>
                                        <p:strVal val="visible"/>
                                      </p:to>
                                    </p:set>
                                    <p:animEffect transition="in" filter="box(in)">
                                      <p:cBhvr>
                                        <p:cTn id="17" dur="500"/>
                                        <p:tgtEl>
                                          <p:spTgt spid="3870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87079"/>
                                        </p:tgtEl>
                                        <p:attrNameLst>
                                          <p:attrName>style.visibility</p:attrName>
                                        </p:attrNameLst>
                                      </p:cBhvr>
                                      <p:to>
                                        <p:strVal val="visible"/>
                                      </p:to>
                                    </p:set>
                                    <p:animEffect transition="in" filter="diamond(in)">
                                      <p:cBhvr>
                                        <p:cTn id="22" dur="2000"/>
                                        <p:tgtEl>
                                          <p:spTgt spid="38707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87080"/>
                                        </p:tgtEl>
                                        <p:attrNameLst>
                                          <p:attrName>style.visibility</p:attrName>
                                        </p:attrNameLst>
                                      </p:cBhvr>
                                      <p:to>
                                        <p:strVal val="visible"/>
                                      </p:to>
                                    </p:set>
                                    <p:animEffect transition="in" filter="box(in)">
                                      <p:cBhvr>
                                        <p:cTn id="27" dur="500"/>
                                        <p:tgtEl>
                                          <p:spTgt spid="38708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387081"/>
                                        </p:tgtEl>
                                        <p:attrNameLst>
                                          <p:attrName>style.visibility</p:attrName>
                                        </p:attrNameLst>
                                      </p:cBhvr>
                                      <p:to>
                                        <p:strVal val="visible"/>
                                      </p:to>
                                    </p:set>
                                    <p:anim calcmode="lin" valueType="num">
                                      <p:cBhvr>
                                        <p:cTn id="32" dur="1000" fill="hold"/>
                                        <p:tgtEl>
                                          <p:spTgt spid="387081"/>
                                        </p:tgtEl>
                                        <p:attrNameLst>
                                          <p:attrName>ppt_w</p:attrName>
                                        </p:attrNameLst>
                                      </p:cBhvr>
                                      <p:tavLst>
                                        <p:tav tm="0">
                                          <p:val>
                                            <p:strVal val="#ppt_w*0.70"/>
                                          </p:val>
                                        </p:tav>
                                        <p:tav tm="100000">
                                          <p:val>
                                            <p:strVal val="#ppt_w"/>
                                          </p:val>
                                        </p:tav>
                                      </p:tavLst>
                                    </p:anim>
                                    <p:anim calcmode="lin" valueType="num">
                                      <p:cBhvr>
                                        <p:cTn id="33" dur="1000" fill="hold"/>
                                        <p:tgtEl>
                                          <p:spTgt spid="387081"/>
                                        </p:tgtEl>
                                        <p:attrNameLst>
                                          <p:attrName>ppt_h</p:attrName>
                                        </p:attrNameLst>
                                      </p:cBhvr>
                                      <p:tavLst>
                                        <p:tav tm="0">
                                          <p:val>
                                            <p:strVal val="#ppt_h"/>
                                          </p:val>
                                        </p:tav>
                                        <p:tav tm="100000">
                                          <p:val>
                                            <p:strVal val="#ppt_h"/>
                                          </p:val>
                                        </p:tav>
                                      </p:tavLst>
                                    </p:anim>
                                    <p:animEffect transition="in" filter="fade">
                                      <p:cBhvr>
                                        <p:cTn id="34" dur="1000"/>
                                        <p:tgtEl>
                                          <p:spTgt spid="387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6" grpId="0" animBg="1"/>
      <p:bldP spid="387077" grpId="0" animBg="1"/>
      <p:bldP spid="387078" grpId="0" animBg="1"/>
      <p:bldP spid="387079" grpId="0" animBg="1"/>
      <p:bldP spid="387080" grpId="0" animBg="1"/>
      <p:bldP spid="387081" grpId="0" animBg="1"/>
    </p:bldLst>
  </p:timing>
</p:sld>
</file>

<file path=ppt/slides/slide1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190500" y="142875"/>
            <a:ext cx="1562100" cy="390525"/>
          </a:xfrm>
          <a:ln>
            <a:solidFill>
              <a:srgbClr val="0000CC"/>
            </a:solidFill>
            <a:miter lim="800000"/>
            <a:headEnd/>
            <a:tailEnd/>
          </a:ln>
        </p:spPr>
        <p:txBody>
          <a:bodyPr/>
          <a:lstStyle/>
          <a:p>
            <a:r>
              <a:rPr lang="en-US" altLang="en-US" sz="2000" b="1"/>
              <a:t>CONTOH</a:t>
            </a:r>
          </a:p>
        </p:txBody>
      </p:sp>
      <p:sp>
        <p:nvSpPr>
          <p:cNvPr id="218115" name="Rectangle 3"/>
          <p:cNvSpPr>
            <a:spLocks noChangeArrowheads="1"/>
          </p:cNvSpPr>
          <p:nvPr/>
        </p:nvSpPr>
        <p:spPr bwMode="auto">
          <a:xfrm>
            <a:off x="190500" y="714375"/>
            <a:ext cx="8763000" cy="3441700"/>
          </a:xfrm>
          <a:prstGeom prst="rect">
            <a:avLst/>
          </a:prstGeom>
          <a:noFill/>
          <a:ln w="9525">
            <a:solidFill>
              <a:srgbClr val="0000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indent="400050" algn="l" defTabSz="800100">
              <a:defRPr sz="2400">
                <a:solidFill>
                  <a:schemeClr val="tx1"/>
                </a:solidFill>
                <a:latin typeface="Times New Roman" panose="02020603050405020304" pitchFamily="18" charset="0"/>
              </a:defRPr>
            </a:lvl1pPr>
            <a:lvl2pPr marL="400050" algn="l" defTabSz="800100">
              <a:defRPr sz="2400">
                <a:solidFill>
                  <a:schemeClr val="tx1"/>
                </a:solidFill>
                <a:latin typeface="Times New Roman" panose="02020603050405020304" pitchFamily="18" charset="0"/>
              </a:defRPr>
            </a:lvl2pPr>
            <a:lvl3pPr marL="800100" algn="l" defTabSz="800100">
              <a:defRPr sz="2400">
                <a:solidFill>
                  <a:schemeClr val="tx1"/>
                </a:solidFill>
                <a:latin typeface="Times New Roman" panose="02020603050405020304" pitchFamily="18" charset="0"/>
              </a:defRPr>
            </a:lvl3pPr>
            <a:lvl4pPr marL="1200150" algn="l" defTabSz="800100">
              <a:defRPr sz="2400">
                <a:solidFill>
                  <a:schemeClr val="tx1"/>
                </a:solidFill>
                <a:latin typeface="Times New Roman" panose="02020603050405020304" pitchFamily="18" charset="0"/>
              </a:defRPr>
            </a:lvl4pPr>
            <a:lvl5pPr marL="1600200" algn="l" defTabSz="800100">
              <a:defRPr sz="2400">
                <a:solidFill>
                  <a:schemeClr val="tx1"/>
                </a:solidFill>
                <a:latin typeface="Times New Roman" panose="02020603050405020304" pitchFamily="18" charset="0"/>
              </a:defRPr>
            </a:lvl5pPr>
            <a:lvl6pPr marL="2057400" defTabSz="800100" fontAlgn="base">
              <a:spcBef>
                <a:spcPct val="0"/>
              </a:spcBef>
              <a:spcAft>
                <a:spcPct val="0"/>
              </a:spcAft>
              <a:defRPr sz="2400">
                <a:solidFill>
                  <a:schemeClr val="tx1"/>
                </a:solidFill>
                <a:latin typeface="Times New Roman" panose="02020603050405020304" pitchFamily="18" charset="0"/>
              </a:defRPr>
            </a:lvl6pPr>
            <a:lvl7pPr marL="2514600" defTabSz="800100" fontAlgn="base">
              <a:spcBef>
                <a:spcPct val="0"/>
              </a:spcBef>
              <a:spcAft>
                <a:spcPct val="0"/>
              </a:spcAft>
              <a:defRPr sz="2400">
                <a:solidFill>
                  <a:schemeClr val="tx1"/>
                </a:solidFill>
                <a:latin typeface="Times New Roman" panose="02020603050405020304" pitchFamily="18" charset="0"/>
              </a:defRPr>
            </a:lvl7pPr>
            <a:lvl8pPr marL="2971800" defTabSz="800100" fontAlgn="base">
              <a:spcBef>
                <a:spcPct val="0"/>
              </a:spcBef>
              <a:spcAft>
                <a:spcPct val="0"/>
              </a:spcAft>
              <a:defRPr sz="2400">
                <a:solidFill>
                  <a:schemeClr val="tx1"/>
                </a:solidFill>
                <a:latin typeface="Times New Roman" panose="02020603050405020304" pitchFamily="18" charset="0"/>
              </a:defRPr>
            </a:lvl8pPr>
            <a:lvl9pPr marL="3429000" defTabSz="800100" fontAlgn="base">
              <a:spcBef>
                <a:spcPct val="0"/>
              </a:spcBef>
              <a:spcAft>
                <a:spcPct val="0"/>
              </a:spcAft>
              <a:defRPr sz="2400">
                <a:solidFill>
                  <a:schemeClr val="tx1"/>
                </a:solidFill>
                <a:latin typeface="Times New Roman" panose="02020603050405020304" pitchFamily="18" charset="0"/>
              </a:defRPr>
            </a:lvl9pPr>
          </a:lstStyle>
          <a:p>
            <a:pPr algn="just"/>
            <a:r>
              <a:rPr lang="en-US" altLang="en-US" sz="2000" u="none">
                <a:latin typeface="Tahoma" panose="020B0604030504040204" pitchFamily="34" charset="0"/>
                <a:cs typeface="Tahoma" panose="020B0604030504040204" pitchFamily="34" charset="0"/>
              </a:rPr>
              <a:t>Udin (WP orang pribadi) menyampaikan SPT Tahunan untuk tahun 2008 tepat pada waktunya yang disertai dengan setoran akhir. Pada </a:t>
            </a:r>
            <a:r>
              <a:rPr lang="en-US" altLang="en-US" sz="2000" b="1" u="none">
                <a:solidFill>
                  <a:srgbClr val="0000CC"/>
                </a:solidFill>
                <a:latin typeface="Tahoma" panose="020B0604030504040204" pitchFamily="34" charset="0"/>
                <a:cs typeface="Tahoma" panose="020B0604030504040204" pitchFamily="34" charset="0"/>
              </a:rPr>
              <a:t>tanggal 10 Oktober 2009</a:t>
            </a:r>
            <a:r>
              <a:rPr lang="en-US" altLang="en-US" sz="2000" u="none">
                <a:latin typeface="Tahoma" panose="020B0604030504040204" pitchFamily="34" charset="0"/>
                <a:cs typeface="Tahoma" panose="020B0604030504040204" pitchFamily="34" charset="0"/>
              </a:rPr>
              <a:t> dikeluarkan SKPKB yang menunjukkan kekurangan pajak yang terutang sebesar Rp1.000.000,00. Atas kekurangan tersebut ditambah sanksi administrasi berupa bunga sebesar 2 % (dua persen) sebulan. SKPKB diterbitkan dengan penghitungan sebagai berikut :</a:t>
            </a:r>
          </a:p>
          <a:p>
            <a:pPr eaLnBrk="0" hangingPunct="0"/>
            <a:r>
              <a:rPr lang="en-US" altLang="en-US" sz="2000" u="none">
                <a:latin typeface="Tahoma" panose="020B0604030504040204" pitchFamily="34" charset="0"/>
                <a:cs typeface="Tahoma" panose="020B0604030504040204" pitchFamily="34" charset="0"/>
              </a:rPr>
              <a:t>1. Pajak yang terutang					Rp1.725.000,00</a:t>
            </a:r>
            <a:endParaRPr lang="en-US" altLang="en-US" sz="2000" u="none">
              <a:latin typeface="Tahoma" panose="020B0604030504040204" pitchFamily="34" charset="0"/>
              <a:cs typeface="Times New Roman" panose="02020603050405020304" pitchFamily="18" charset="0"/>
            </a:endParaRPr>
          </a:p>
          <a:p>
            <a:pPr eaLnBrk="0" hangingPunct="0"/>
            <a:r>
              <a:rPr lang="en-US" altLang="en-US" sz="2000" u="none">
                <a:latin typeface="Tahoma" panose="020B0604030504040204" pitchFamily="34" charset="0"/>
                <a:cs typeface="Tahoma" panose="020B0604030504040204" pitchFamily="34" charset="0"/>
              </a:rPr>
              <a:t>2. Kredit Pajak :						</a:t>
            </a:r>
            <a:r>
              <a:rPr lang="en-US" altLang="en-US" sz="2000">
                <a:latin typeface="Tahoma" panose="020B0604030504040204" pitchFamily="34" charset="0"/>
                <a:cs typeface="Tahoma" panose="020B0604030504040204" pitchFamily="34" charset="0"/>
              </a:rPr>
              <a:t>Rp   725.000,00</a:t>
            </a:r>
            <a:endParaRPr lang="en-US" altLang="en-US" sz="2000" u="none">
              <a:latin typeface="Tahoma" panose="020B0604030504040204" pitchFamily="34" charset="0"/>
              <a:cs typeface="Times New Roman" panose="02020603050405020304" pitchFamily="18" charset="0"/>
            </a:endParaRPr>
          </a:p>
          <a:p>
            <a:pPr eaLnBrk="0" hangingPunct="0"/>
            <a:r>
              <a:rPr lang="en-US" altLang="en-US" sz="2000" u="none">
                <a:latin typeface="Tahoma" panose="020B0604030504040204" pitchFamily="34" charset="0"/>
                <a:cs typeface="Tahoma" panose="020B0604030504040204" pitchFamily="34" charset="0"/>
              </a:rPr>
              <a:t>3. Pajak yang kurang dibayar				Rp1.000.000,00</a:t>
            </a:r>
            <a:endParaRPr lang="en-US" altLang="en-US" sz="2000" u="none">
              <a:latin typeface="Tahoma" panose="020B0604030504040204" pitchFamily="34" charset="0"/>
              <a:cs typeface="Times New Roman" panose="02020603050405020304" pitchFamily="18" charset="0"/>
            </a:endParaRPr>
          </a:p>
          <a:p>
            <a:pPr eaLnBrk="0" hangingPunct="0"/>
            <a:r>
              <a:rPr lang="en-US" altLang="en-US" sz="2000" u="none">
                <a:latin typeface="Tahoma" panose="020B0604030504040204" pitchFamily="34" charset="0"/>
                <a:cs typeface="Tahoma" panose="020B0604030504040204" pitchFamily="34" charset="0"/>
              </a:rPr>
              <a:t>4. Bunga 10 bulan =2% X 10 X Rp1.000.000,00 	</a:t>
            </a:r>
            <a:r>
              <a:rPr lang="en-US" altLang="en-US" sz="2000">
                <a:latin typeface="Tahoma" panose="020B0604030504040204" pitchFamily="34" charset="0"/>
                <a:cs typeface="Tahoma" panose="020B0604030504040204" pitchFamily="34" charset="0"/>
              </a:rPr>
              <a:t>Rp   200.000,00</a:t>
            </a:r>
            <a:endParaRPr lang="en-US" altLang="en-US" sz="2000" u="none">
              <a:latin typeface="Tahoma" panose="020B0604030504040204" pitchFamily="34" charset="0"/>
              <a:cs typeface="Times New Roman" panose="02020603050405020304" pitchFamily="18" charset="0"/>
            </a:endParaRPr>
          </a:p>
          <a:p>
            <a:pPr eaLnBrk="0" hangingPunct="0"/>
            <a:r>
              <a:rPr lang="en-US" altLang="en-US" sz="2000" u="none">
                <a:latin typeface="Tahoma" panose="020B0604030504040204" pitchFamily="34" charset="0"/>
                <a:cs typeface="Tahoma" panose="020B0604030504040204" pitchFamily="34" charset="0"/>
              </a:rPr>
              <a:t>5. Pajak yang masih harus dibayar			Rp1.200.000,00</a:t>
            </a:r>
            <a:endParaRPr lang="en-US" altLang="en-US" sz="2000" u="none">
              <a:latin typeface="Tahoma" panose="020B0604030504040204" pitchFamily="34" charset="0"/>
            </a:endParaRPr>
          </a:p>
        </p:txBody>
      </p:sp>
      <p:sp>
        <p:nvSpPr>
          <p:cNvPr id="218116" name="AutoShape 4"/>
          <p:cNvSpPr>
            <a:spLocks noChangeArrowheads="1"/>
          </p:cNvSpPr>
          <p:nvPr/>
        </p:nvSpPr>
        <p:spPr bwMode="auto">
          <a:xfrm>
            <a:off x="7134225" y="4076700"/>
            <a:ext cx="461963"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8117" name="Rectangle 5"/>
          <p:cNvSpPr>
            <a:spLocks noChangeArrowheads="1"/>
          </p:cNvSpPr>
          <p:nvPr/>
        </p:nvSpPr>
        <p:spPr bwMode="auto">
          <a:xfrm>
            <a:off x="317500" y="4440238"/>
            <a:ext cx="8572500" cy="64452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800" u="none">
                <a:latin typeface="Verdana" panose="020B0604030504040204" pitchFamily="34" charset="0"/>
                <a:cs typeface="Times New Roman" panose="02020603050405020304" pitchFamily="18" charset="0"/>
              </a:rPr>
              <a:t>harus dilunasi dalam jangka waktu 1 (satu) bulan sejak tanggal diterbitkan</a:t>
            </a:r>
            <a:r>
              <a:rPr lang="en-US" altLang="en-US" sz="1800" u="none">
                <a:latin typeface="Verdana" panose="020B0604030504040204" pitchFamily="34" charset="0"/>
              </a:rPr>
              <a:t> yaitu sampai dengan tgl 9 November 2009.</a:t>
            </a:r>
          </a:p>
        </p:txBody>
      </p:sp>
      <p:sp>
        <p:nvSpPr>
          <p:cNvPr id="218118" name="Rectangle 6"/>
          <p:cNvSpPr>
            <a:spLocks noChangeArrowheads="1"/>
          </p:cNvSpPr>
          <p:nvPr/>
        </p:nvSpPr>
        <p:spPr bwMode="auto">
          <a:xfrm>
            <a:off x="317500" y="5373688"/>
            <a:ext cx="8572500" cy="1076325"/>
          </a:xfrm>
          <a:prstGeom prst="rect">
            <a:avLst/>
          </a:prstGeom>
          <a:noFill/>
          <a:ln w="2857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100" u="none">
                <a:latin typeface="Verdana" panose="020B0604030504040204" pitchFamily="34" charset="0"/>
              </a:rPr>
              <a:t>Apabila sampai dengan tanggal 9 November 2009 SKPKB tersebut belum dilunasi oleh Penanggung Pajak maka dilakukan penagihan dengan Surat Paksa.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8114"/>
                                        </p:tgtEl>
                                        <p:attrNameLst>
                                          <p:attrName>style.visibility</p:attrName>
                                        </p:attrNameLst>
                                      </p:cBhvr>
                                      <p:to>
                                        <p:strVal val="visible"/>
                                      </p:to>
                                    </p:set>
                                    <p:anim calcmode="lin" valueType="num">
                                      <p:cBhvr additive="base">
                                        <p:cTn id="7" dur="500" fill="hold"/>
                                        <p:tgtEl>
                                          <p:spTgt spid="218114"/>
                                        </p:tgtEl>
                                        <p:attrNameLst>
                                          <p:attrName>ppt_x</p:attrName>
                                        </p:attrNameLst>
                                      </p:cBhvr>
                                      <p:tavLst>
                                        <p:tav tm="0">
                                          <p:val>
                                            <p:strVal val="0-#ppt_w/2"/>
                                          </p:val>
                                        </p:tav>
                                        <p:tav tm="100000">
                                          <p:val>
                                            <p:strVal val="#ppt_x"/>
                                          </p:val>
                                        </p:tav>
                                      </p:tavLst>
                                    </p:anim>
                                    <p:anim calcmode="lin" valueType="num">
                                      <p:cBhvr additive="base">
                                        <p:cTn id="8" dur="500" fill="hold"/>
                                        <p:tgtEl>
                                          <p:spTgt spid="2181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8115"/>
                                        </p:tgtEl>
                                        <p:attrNameLst>
                                          <p:attrName>style.visibility</p:attrName>
                                        </p:attrNameLst>
                                      </p:cBhvr>
                                      <p:to>
                                        <p:strVal val="visible"/>
                                      </p:to>
                                    </p:set>
                                    <p:anim calcmode="lin" valueType="num">
                                      <p:cBhvr additive="base">
                                        <p:cTn id="13" dur="500" fill="hold"/>
                                        <p:tgtEl>
                                          <p:spTgt spid="218115"/>
                                        </p:tgtEl>
                                        <p:attrNameLst>
                                          <p:attrName>ppt_x</p:attrName>
                                        </p:attrNameLst>
                                      </p:cBhvr>
                                      <p:tavLst>
                                        <p:tav tm="0">
                                          <p:val>
                                            <p:strVal val="0-#ppt_w/2"/>
                                          </p:val>
                                        </p:tav>
                                        <p:tav tm="100000">
                                          <p:val>
                                            <p:strVal val="#ppt_x"/>
                                          </p:val>
                                        </p:tav>
                                      </p:tavLst>
                                    </p:anim>
                                    <p:anim calcmode="lin" valueType="num">
                                      <p:cBhvr additive="base">
                                        <p:cTn id="14" dur="500" fill="hold"/>
                                        <p:tgtEl>
                                          <p:spTgt spid="21811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8116"/>
                                        </p:tgtEl>
                                        <p:attrNameLst>
                                          <p:attrName>style.visibility</p:attrName>
                                        </p:attrNameLst>
                                      </p:cBhvr>
                                      <p:to>
                                        <p:strVal val="visible"/>
                                      </p:to>
                                    </p:set>
                                    <p:anim calcmode="lin" valueType="num">
                                      <p:cBhvr additive="base">
                                        <p:cTn id="19" dur="500" fill="hold"/>
                                        <p:tgtEl>
                                          <p:spTgt spid="218116"/>
                                        </p:tgtEl>
                                        <p:attrNameLst>
                                          <p:attrName>ppt_x</p:attrName>
                                        </p:attrNameLst>
                                      </p:cBhvr>
                                      <p:tavLst>
                                        <p:tav tm="0">
                                          <p:val>
                                            <p:strVal val="0-#ppt_w/2"/>
                                          </p:val>
                                        </p:tav>
                                        <p:tav tm="100000">
                                          <p:val>
                                            <p:strVal val="#ppt_x"/>
                                          </p:val>
                                        </p:tav>
                                      </p:tavLst>
                                    </p:anim>
                                    <p:anim calcmode="lin" valueType="num">
                                      <p:cBhvr additive="base">
                                        <p:cTn id="20" dur="500" fill="hold"/>
                                        <p:tgtEl>
                                          <p:spTgt spid="21811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8117"/>
                                        </p:tgtEl>
                                        <p:attrNameLst>
                                          <p:attrName>style.visibility</p:attrName>
                                        </p:attrNameLst>
                                      </p:cBhvr>
                                      <p:to>
                                        <p:strVal val="visible"/>
                                      </p:to>
                                    </p:set>
                                    <p:anim calcmode="lin" valueType="num">
                                      <p:cBhvr additive="base">
                                        <p:cTn id="25" dur="500" fill="hold"/>
                                        <p:tgtEl>
                                          <p:spTgt spid="218117"/>
                                        </p:tgtEl>
                                        <p:attrNameLst>
                                          <p:attrName>ppt_x</p:attrName>
                                        </p:attrNameLst>
                                      </p:cBhvr>
                                      <p:tavLst>
                                        <p:tav tm="0">
                                          <p:val>
                                            <p:strVal val="0-#ppt_w/2"/>
                                          </p:val>
                                        </p:tav>
                                        <p:tav tm="100000">
                                          <p:val>
                                            <p:strVal val="#ppt_x"/>
                                          </p:val>
                                        </p:tav>
                                      </p:tavLst>
                                    </p:anim>
                                    <p:anim calcmode="lin" valueType="num">
                                      <p:cBhvr additive="base">
                                        <p:cTn id="26" dur="500" fill="hold"/>
                                        <p:tgtEl>
                                          <p:spTgt spid="21811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8118"/>
                                        </p:tgtEl>
                                        <p:attrNameLst>
                                          <p:attrName>style.visibility</p:attrName>
                                        </p:attrNameLst>
                                      </p:cBhvr>
                                      <p:to>
                                        <p:strVal val="visible"/>
                                      </p:to>
                                    </p:set>
                                    <p:anim calcmode="lin" valueType="num">
                                      <p:cBhvr additive="base">
                                        <p:cTn id="31" dur="500" fill="hold"/>
                                        <p:tgtEl>
                                          <p:spTgt spid="218118"/>
                                        </p:tgtEl>
                                        <p:attrNameLst>
                                          <p:attrName>ppt_x</p:attrName>
                                        </p:attrNameLst>
                                      </p:cBhvr>
                                      <p:tavLst>
                                        <p:tav tm="0">
                                          <p:val>
                                            <p:strVal val="0-#ppt_w/2"/>
                                          </p:val>
                                        </p:tav>
                                        <p:tav tm="100000">
                                          <p:val>
                                            <p:strVal val="#ppt_x"/>
                                          </p:val>
                                        </p:tav>
                                      </p:tavLst>
                                    </p:anim>
                                    <p:anim calcmode="lin" valueType="num">
                                      <p:cBhvr additive="base">
                                        <p:cTn id="32" dur="500" fill="hold"/>
                                        <p:tgtEl>
                                          <p:spTgt spid="218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4" grpId="0" animBg="1" autoUpdateAnimBg="0"/>
      <p:bldP spid="218115" grpId="0" animBg="1" autoUpdateAnimBg="0"/>
      <p:bldP spid="218116" grpId="0" animBg="1"/>
      <p:bldP spid="218117" grpId="0" animBg="1" autoUpdateAnimBg="0"/>
      <p:bldP spid="218118" grpId="0" animBg="1" autoUpdateAnimBg="0"/>
    </p:bldLst>
  </p:timing>
</p:sld>
</file>

<file path=ppt/slides/slide1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a:xfrm>
            <a:off x="190500" y="142875"/>
            <a:ext cx="1524000" cy="500063"/>
          </a:xfrm>
          <a:ln>
            <a:solidFill>
              <a:srgbClr val="0000CC"/>
            </a:solidFill>
            <a:miter lim="800000"/>
            <a:headEnd/>
            <a:tailEnd/>
          </a:ln>
        </p:spPr>
        <p:txBody>
          <a:bodyPr/>
          <a:lstStyle/>
          <a:p>
            <a:r>
              <a:rPr lang="en-US" altLang="en-US" sz="2000" b="1"/>
              <a:t>CONTOH</a:t>
            </a:r>
          </a:p>
        </p:txBody>
      </p:sp>
      <p:sp>
        <p:nvSpPr>
          <p:cNvPr id="389123" name="AutoShape 3"/>
          <p:cNvSpPr>
            <a:spLocks noChangeArrowheads="1"/>
          </p:cNvSpPr>
          <p:nvPr/>
        </p:nvSpPr>
        <p:spPr bwMode="auto">
          <a:xfrm>
            <a:off x="4254500" y="3214688"/>
            <a:ext cx="762000" cy="50006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124" name="Rectangle 4"/>
          <p:cNvSpPr>
            <a:spLocks noChangeArrowheads="1"/>
          </p:cNvSpPr>
          <p:nvPr/>
        </p:nvSpPr>
        <p:spPr bwMode="auto">
          <a:xfrm>
            <a:off x="317500" y="4000500"/>
            <a:ext cx="8572500" cy="10572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74" tIns="43237" rIns="86474" bIns="43237">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100" u="none">
                <a:latin typeface="Verdana" panose="020B0604030504040204" pitchFamily="34" charset="0"/>
              </a:rPr>
              <a:t>Apabila sampai dengan tanggal 25 Januari 2010 SKPKB tersebut belum dilunasi oleh PT ABC maka dilakukan penagihan dengan Surat Paksa.</a:t>
            </a:r>
          </a:p>
        </p:txBody>
      </p:sp>
      <p:sp>
        <p:nvSpPr>
          <p:cNvPr id="389125" name="Rectangle 5"/>
          <p:cNvSpPr>
            <a:spLocks noChangeArrowheads="1"/>
          </p:cNvSpPr>
          <p:nvPr/>
        </p:nvSpPr>
        <p:spPr bwMode="auto">
          <a:xfrm>
            <a:off x="246063" y="765175"/>
            <a:ext cx="8647112" cy="2566988"/>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74" tIns="43237" rIns="86474" bIns="43237">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800" u="none">
                <a:latin typeface="Verdana" panose="020B0604030504040204" pitchFamily="34" charset="0"/>
              </a:rPr>
              <a:t>Setelah dilakukan pemeriksaan terhadap SPT PPh Badan Tahun 2008 atas nama PT ABC, pada tanggal 20 September 2009 diterbitkan SKPKB dengan perincian sbb:</a:t>
            </a:r>
          </a:p>
          <a:p>
            <a:r>
              <a:rPr lang="en-US" altLang="en-US" sz="1800" u="none">
                <a:latin typeface="Verdana" panose="020B0604030504040204" pitchFamily="34" charset="0"/>
              </a:rPr>
              <a:t>Pajak kurang bayar					Rp1.200.000,00</a:t>
            </a:r>
          </a:p>
          <a:p>
            <a:r>
              <a:rPr lang="en-US" altLang="en-US" sz="1800" u="none">
                <a:latin typeface="Verdana" panose="020B0604030504040204" pitchFamily="34" charset="0"/>
              </a:rPr>
              <a:t>Bunga 9 bulan (Pasal 13 ayat 2)			</a:t>
            </a:r>
            <a:r>
              <a:rPr lang="en-US" altLang="en-US" sz="1800">
                <a:latin typeface="Verdana" panose="020B0604030504040204" pitchFamily="34" charset="0"/>
              </a:rPr>
              <a:t>Rp   216.000,00</a:t>
            </a:r>
          </a:p>
          <a:p>
            <a:r>
              <a:rPr lang="en-US" altLang="en-US" sz="1800" u="none">
                <a:latin typeface="Verdana" panose="020B0604030504040204" pitchFamily="34" charset="0"/>
              </a:rPr>
              <a:t>Pajak yang masih harus dibayar			Rp1.416.000,00</a:t>
            </a:r>
          </a:p>
          <a:p>
            <a:r>
              <a:rPr lang="en-US" altLang="en-US" sz="1800" u="none">
                <a:latin typeface="Verdana" panose="020B0604030504040204" pitchFamily="34" charset="0"/>
              </a:rPr>
              <a:t>SKPKB tersebut harus sudah dilunasi paling lambat tanggal 19 Oktober 2009. Oleh KPP diberikan penundaan sampai dengan tanggal 25 Januari 2010.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9122"/>
                                        </p:tgtEl>
                                        <p:attrNameLst>
                                          <p:attrName>style.visibility</p:attrName>
                                        </p:attrNameLst>
                                      </p:cBhvr>
                                      <p:to>
                                        <p:strVal val="visible"/>
                                      </p:to>
                                    </p:set>
                                    <p:anim calcmode="lin" valueType="num">
                                      <p:cBhvr additive="base">
                                        <p:cTn id="7" dur="500" fill="hold"/>
                                        <p:tgtEl>
                                          <p:spTgt spid="389122"/>
                                        </p:tgtEl>
                                        <p:attrNameLst>
                                          <p:attrName>ppt_x</p:attrName>
                                        </p:attrNameLst>
                                      </p:cBhvr>
                                      <p:tavLst>
                                        <p:tav tm="0">
                                          <p:val>
                                            <p:strVal val="0-#ppt_w/2"/>
                                          </p:val>
                                        </p:tav>
                                        <p:tav tm="100000">
                                          <p:val>
                                            <p:strVal val="#ppt_x"/>
                                          </p:val>
                                        </p:tav>
                                      </p:tavLst>
                                    </p:anim>
                                    <p:anim calcmode="lin" valueType="num">
                                      <p:cBhvr additive="base">
                                        <p:cTn id="8" dur="500" fill="hold"/>
                                        <p:tgtEl>
                                          <p:spTgt spid="38912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9125"/>
                                        </p:tgtEl>
                                        <p:attrNameLst>
                                          <p:attrName>style.visibility</p:attrName>
                                        </p:attrNameLst>
                                      </p:cBhvr>
                                      <p:to>
                                        <p:strVal val="visible"/>
                                      </p:to>
                                    </p:set>
                                    <p:anim calcmode="lin" valueType="num">
                                      <p:cBhvr additive="base">
                                        <p:cTn id="13" dur="500" fill="hold"/>
                                        <p:tgtEl>
                                          <p:spTgt spid="389125"/>
                                        </p:tgtEl>
                                        <p:attrNameLst>
                                          <p:attrName>ppt_x</p:attrName>
                                        </p:attrNameLst>
                                      </p:cBhvr>
                                      <p:tavLst>
                                        <p:tav tm="0">
                                          <p:val>
                                            <p:strVal val="0-#ppt_w/2"/>
                                          </p:val>
                                        </p:tav>
                                        <p:tav tm="100000">
                                          <p:val>
                                            <p:strVal val="#ppt_x"/>
                                          </p:val>
                                        </p:tav>
                                      </p:tavLst>
                                    </p:anim>
                                    <p:anim calcmode="lin" valueType="num">
                                      <p:cBhvr additive="base">
                                        <p:cTn id="14" dur="500" fill="hold"/>
                                        <p:tgtEl>
                                          <p:spTgt spid="38912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89123"/>
                                        </p:tgtEl>
                                        <p:attrNameLst>
                                          <p:attrName>style.visibility</p:attrName>
                                        </p:attrNameLst>
                                      </p:cBhvr>
                                      <p:to>
                                        <p:strVal val="visible"/>
                                      </p:to>
                                    </p:set>
                                    <p:anim calcmode="lin" valueType="num">
                                      <p:cBhvr additive="base">
                                        <p:cTn id="19" dur="500" fill="hold"/>
                                        <p:tgtEl>
                                          <p:spTgt spid="389123"/>
                                        </p:tgtEl>
                                        <p:attrNameLst>
                                          <p:attrName>ppt_x</p:attrName>
                                        </p:attrNameLst>
                                      </p:cBhvr>
                                      <p:tavLst>
                                        <p:tav tm="0">
                                          <p:val>
                                            <p:strVal val="0-#ppt_w/2"/>
                                          </p:val>
                                        </p:tav>
                                        <p:tav tm="100000">
                                          <p:val>
                                            <p:strVal val="#ppt_x"/>
                                          </p:val>
                                        </p:tav>
                                      </p:tavLst>
                                    </p:anim>
                                    <p:anim calcmode="lin" valueType="num">
                                      <p:cBhvr additive="base">
                                        <p:cTn id="20" dur="500" fill="hold"/>
                                        <p:tgtEl>
                                          <p:spTgt spid="38912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89124"/>
                                        </p:tgtEl>
                                        <p:attrNameLst>
                                          <p:attrName>style.visibility</p:attrName>
                                        </p:attrNameLst>
                                      </p:cBhvr>
                                      <p:to>
                                        <p:strVal val="visible"/>
                                      </p:to>
                                    </p:set>
                                    <p:anim calcmode="lin" valueType="num">
                                      <p:cBhvr additive="base">
                                        <p:cTn id="25" dur="500" fill="hold"/>
                                        <p:tgtEl>
                                          <p:spTgt spid="389124"/>
                                        </p:tgtEl>
                                        <p:attrNameLst>
                                          <p:attrName>ppt_x</p:attrName>
                                        </p:attrNameLst>
                                      </p:cBhvr>
                                      <p:tavLst>
                                        <p:tav tm="0">
                                          <p:val>
                                            <p:strVal val="0-#ppt_w/2"/>
                                          </p:val>
                                        </p:tav>
                                        <p:tav tm="100000">
                                          <p:val>
                                            <p:strVal val="#ppt_x"/>
                                          </p:val>
                                        </p:tav>
                                      </p:tavLst>
                                    </p:anim>
                                    <p:anim calcmode="lin" valueType="num">
                                      <p:cBhvr additive="base">
                                        <p:cTn id="26" dur="500" fill="hold"/>
                                        <p:tgtEl>
                                          <p:spTgt spid="3891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22" grpId="0" animBg="1" autoUpdateAnimBg="0"/>
      <p:bldP spid="389123" grpId="0" animBg="1"/>
      <p:bldP spid="389124" grpId="0" animBg="1" autoUpdateAnimBg="0"/>
      <p:bldP spid="389125" grpId="0" animBg="1" autoUpdateAnimBg="0"/>
    </p:bldLst>
  </p:timing>
</p:sld>
</file>

<file path=ppt/slides/slide1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2057400" y="152400"/>
            <a:ext cx="4800600" cy="533400"/>
          </a:xfrm>
          <a:ln w="28575">
            <a:solidFill>
              <a:srgbClr val="0033CC"/>
            </a:solidFill>
            <a:miter lim="800000"/>
            <a:headEnd/>
            <a:tailEnd/>
          </a:ln>
        </p:spPr>
        <p:txBody>
          <a:bodyPr/>
          <a:lstStyle/>
          <a:p>
            <a:r>
              <a:rPr lang="en-US" altLang="en-US" sz="3200">
                <a:latin typeface="Tahoma" panose="020B0604030504040204" pitchFamily="34" charset="0"/>
              </a:rPr>
              <a:t>BUNGA PENAGIHAN</a:t>
            </a:r>
          </a:p>
        </p:txBody>
      </p:sp>
      <p:sp>
        <p:nvSpPr>
          <p:cNvPr id="221187" name="Rectangle 3"/>
          <p:cNvSpPr>
            <a:spLocks noChangeArrowheads="1"/>
          </p:cNvSpPr>
          <p:nvPr/>
        </p:nvSpPr>
        <p:spPr bwMode="auto">
          <a:xfrm>
            <a:off x="457200" y="1193800"/>
            <a:ext cx="8229600" cy="48260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s-ES" altLang="en-US" sz="2000" b="1" u="none"/>
              <a:t>Apabila Surat Ketetapan Pajak Kurang Bayar atau Surat Ketetapan Pajak Kurang Bayar Tambahan, serta Surat Keputusan Pembetulan, Surat Keputusan Keberatan, Putusan Banding atau Putusan Peninjauan Kembali, yang menyebabkan jumlah pajak yang masih harus dibayar bertambah, pada saat jatuh tempo pelunasan tidak atau kurang dibayar, atas jumlah pajak yang tidak atau kurang dibayar itu dikenai sanksi administrasi berupa bunga sebesar 2% (dua persen) per bulan untuk seluruh masa, yang dihitung dari tanggal jatuh tempo sampai dengan tanggal pelunasan atau tanggal diterbitkannya Surat Tagihan Pajak, dan bagian dari bulan dihitung penuh 1 (satu) bulan.</a:t>
            </a:r>
            <a:r>
              <a:rPr lang="es-ES" altLang="en-US" sz="2000" b="1"/>
              <a:t> </a:t>
            </a:r>
            <a:endParaRPr lang="en-US" altLang="en-US" sz="2000" b="1" u="none">
              <a:latin typeface="Lucida Console" panose="020B0609040504020204" pitchFamily="49" charset="0"/>
            </a:endParaRPr>
          </a:p>
          <a:p>
            <a:pPr>
              <a:spcBef>
                <a:spcPct val="50000"/>
              </a:spcBef>
            </a:pPr>
            <a:r>
              <a:rPr lang="en-US" altLang="en-US" sz="2000" b="1" u="none">
                <a:solidFill>
                  <a:srgbClr val="0033CC"/>
                </a:solidFill>
                <a:latin typeface="Kristen ITC" panose="03050502040202030202" pitchFamily="66" charset="0"/>
              </a:rPr>
              <a:t>(Pasal 19 angka 1 UU KUP)</a:t>
            </a:r>
          </a:p>
        </p:txBody>
      </p:sp>
      <p:sp>
        <p:nvSpPr>
          <p:cNvPr id="221188" name="AutoShape 4"/>
          <p:cNvSpPr>
            <a:spLocks noChangeArrowheads="1"/>
          </p:cNvSpPr>
          <p:nvPr/>
        </p:nvSpPr>
        <p:spPr bwMode="auto">
          <a:xfrm>
            <a:off x="4114800" y="762000"/>
            <a:ext cx="6858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1186"/>
                                        </p:tgtEl>
                                        <p:attrNameLst>
                                          <p:attrName>style.visibility</p:attrName>
                                        </p:attrNameLst>
                                      </p:cBhvr>
                                      <p:to>
                                        <p:strVal val="visible"/>
                                      </p:to>
                                    </p:set>
                                    <p:anim calcmode="lin" valueType="num">
                                      <p:cBhvr additive="base">
                                        <p:cTn id="7" dur="500" fill="hold"/>
                                        <p:tgtEl>
                                          <p:spTgt spid="221186"/>
                                        </p:tgtEl>
                                        <p:attrNameLst>
                                          <p:attrName>ppt_x</p:attrName>
                                        </p:attrNameLst>
                                      </p:cBhvr>
                                      <p:tavLst>
                                        <p:tav tm="0">
                                          <p:val>
                                            <p:strVal val="0-#ppt_w/2"/>
                                          </p:val>
                                        </p:tav>
                                        <p:tav tm="100000">
                                          <p:val>
                                            <p:strVal val="#ppt_x"/>
                                          </p:val>
                                        </p:tav>
                                      </p:tavLst>
                                    </p:anim>
                                    <p:anim calcmode="lin" valueType="num">
                                      <p:cBhvr additive="base">
                                        <p:cTn id="8" dur="500" fill="hold"/>
                                        <p:tgtEl>
                                          <p:spTgt spid="22118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1188"/>
                                        </p:tgtEl>
                                        <p:attrNameLst>
                                          <p:attrName>style.visibility</p:attrName>
                                        </p:attrNameLst>
                                      </p:cBhvr>
                                      <p:to>
                                        <p:strVal val="visible"/>
                                      </p:to>
                                    </p:set>
                                    <p:anim calcmode="lin" valueType="num">
                                      <p:cBhvr additive="base">
                                        <p:cTn id="13" dur="500" fill="hold"/>
                                        <p:tgtEl>
                                          <p:spTgt spid="221188"/>
                                        </p:tgtEl>
                                        <p:attrNameLst>
                                          <p:attrName>ppt_x</p:attrName>
                                        </p:attrNameLst>
                                      </p:cBhvr>
                                      <p:tavLst>
                                        <p:tav tm="0">
                                          <p:val>
                                            <p:strVal val="0-#ppt_w/2"/>
                                          </p:val>
                                        </p:tav>
                                        <p:tav tm="100000">
                                          <p:val>
                                            <p:strVal val="#ppt_x"/>
                                          </p:val>
                                        </p:tav>
                                      </p:tavLst>
                                    </p:anim>
                                    <p:anim calcmode="lin" valueType="num">
                                      <p:cBhvr additive="base">
                                        <p:cTn id="14" dur="500" fill="hold"/>
                                        <p:tgtEl>
                                          <p:spTgt spid="22118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1187"/>
                                        </p:tgtEl>
                                        <p:attrNameLst>
                                          <p:attrName>style.visibility</p:attrName>
                                        </p:attrNameLst>
                                      </p:cBhvr>
                                      <p:to>
                                        <p:strVal val="visible"/>
                                      </p:to>
                                    </p:set>
                                    <p:anim calcmode="lin" valueType="num">
                                      <p:cBhvr additive="base">
                                        <p:cTn id="19" dur="500" fill="hold"/>
                                        <p:tgtEl>
                                          <p:spTgt spid="221187"/>
                                        </p:tgtEl>
                                        <p:attrNameLst>
                                          <p:attrName>ppt_x</p:attrName>
                                        </p:attrNameLst>
                                      </p:cBhvr>
                                      <p:tavLst>
                                        <p:tav tm="0">
                                          <p:val>
                                            <p:strVal val="0-#ppt_w/2"/>
                                          </p:val>
                                        </p:tav>
                                        <p:tav tm="100000">
                                          <p:val>
                                            <p:strVal val="#ppt_x"/>
                                          </p:val>
                                        </p:tav>
                                      </p:tavLst>
                                    </p:anim>
                                    <p:anim calcmode="lin" valueType="num">
                                      <p:cBhvr additive="base">
                                        <p:cTn id="20" dur="500" fill="hold"/>
                                        <p:tgtEl>
                                          <p:spTgt spid="2211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animBg="1" autoUpdateAnimBg="0"/>
      <p:bldP spid="221187" grpId="0" animBg="1" autoUpdateAnimBg="0"/>
      <p:bldP spid="221188" grpId="0" animBg="1"/>
    </p:bldLst>
  </p:timing>
</p:sld>
</file>

<file path=ppt/slides/slide1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190500" y="142875"/>
            <a:ext cx="1524000" cy="500063"/>
          </a:xfrm>
          <a:ln>
            <a:solidFill>
              <a:srgbClr val="0000CC"/>
            </a:solidFill>
            <a:miter lim="800000"/>
            <a:headEnd/>
            <a:tailEnd/>
          </a:ln>
        </p:spPr>
        <p:txBody>
          <a:bodyPr/>
          <a:lstStyle/>
          <a:p>
            <a:r>
              <a:rPr lang="en-US" altLang="en-US" sz="2400">
                <a:latin typeface="Tahoma" panose="020B0604030504040204" pitchFamily="34" charset="0"/>
              </a:rPr>
              <a:t>CONTOH</a:t>
            </a:r>
          </a:p>
        </p:txBody>
      </p:sp>
      <p:sp>
        <p:nvSpPr>
          <p:cNvPr id="222211" name="AutoShape 3"/>
          <p:cNvSpPr>
            <a:spLocks noChangeArrowheads="1"/>
          </p:cNvSpPr>
          <p:nvPr/>
        </p:nvSpPr>
        <p:spPr bwMode="auto">
          <a:xfrm>
            <a:off x="4254500" y="2528888"/>
            <a:ext cx="622300" cy="36671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2212" name="Rectangle 4"/>
          <p:cNvSpPr>
            <a:spLocks noChangeArrowheads="1"/>
          </p:cNvSpPr>
          <p:nvPr/>
        </p:nvSpPr>
        <p:spPr bwMode="auto">
          <a:xfrm>
            <a:off x="317500" y="2952750"/>
            <a:ext cx="8572500" cy="4000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latin typeface="Tahoma" panose="020B0604030504040204" pitchFamily="34" charset="0"/>
              </a:rPr>
              <a:t>Misalkan WP melunasi SKPKB tersebut tanggal 25 Oktober 2009.</a:t>
            </a:r>
          </a:p>
        </p:txBody>
      </p:sp>
      <p:sp>
        <p:nvSpPr>
          <p:cNvPr id="222213" name="Rectangle 5"/>
          <p:cNvSpPr>
            <a:spLocks noChangeArrowheads="1"/>
          </p:cNvSpPr>
          <p:nvPr/>
        </p:nvSpPr>
        <p:spPr bwMode="auto">
          <a:xfrm>
            <a:off x="254000" y="838200"/>
            <a:ext cx="8737600" cy="17430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800" u="none">
                <a:latin typeface="Tahoma" panose="020B0604030504040204" pitchFamily="34" charset="0"/>
              </a:rPr>
              <a:t>Setelah dilakukan pemeriksaan terhadap SPT PPh Badan Tahun 2008 atas nama PT ABC, pada tanggal 20 September 2009 diterbitkan SKPKB dengan perincian sbb:</a:t>
            </a:r>
          </a:p>
          <a:p>
            <a:r>
              <a:rPr lang="en-US" altLang="en-US" sz="1800" u="none">
                <a:latin typeface="Tahoma" panose="020B0604030504040204" pitchFamily="34" charset="0"/>
              </a:rPr>
              <a:t>Pajak kurang bayar					Rp1.200.000,00</a:t>
            </a:r>
          </a:p>
          <a:p>
            <a:r>
              <a:rPr lang="en-US" altLang="en-US" sz="1800" u="none">
                <a:latin typeface="Tahoma" panose="020B0604030504040204" pitchFamily="34" charset="0"/>
              </a:rPr>
              <a:t>Bunga 9 bulan (Pasal 13 ayat 2)				</a:t>
            </a:r>
            <a:r>
              <a:rPr lang="en-US" altLang="en-US" sz="1800">
                <a:latin typeface="Tahoma" panose="020B0604030504040204" pitchFamily="34" charset="0"/>
              </a:rPr>
              <a:t>Rp   216.000,00</a:t>
            </a:r>
          </a:p>
          <a:p>
            <a:r>
              <a:rPr lang="en-US" altLang="en-US" sz="1800" u="none">
                <a:latin typeface="Tahoma" panose="020B0604030504040204" pitchFamily="34" charset="0"/>
              </a:rPr>
              <a:t>Pajak yang masih harus dibayar				Rp1.416.000,00</a:t>
            </a:r>
          </a:p>
          <a:p>
            <a:r>
              <a:rPr lang="en-US" altLang="en-US" sz="1800" u="none">
                <a:latin typeface="Tahoma" panose="020B0604030504040204" pitchFamily="34" charset="0"/>
              </a:rPr>
              <a:t>SKPKB tersebut harus sudah dilunasi paling lambat tanggal 19 Oktober 2009. </a:t>
            </a:r>
          </a:p>
        </p:txBody>
      </p:sp>
      <p:sp>
        <p:nvSpPr>
          <p:cNvPr id="222214" name="AutoShape 6"/>
          <p:cNvSpPr>
            <a:spLocks noChangeArrowheads="1"/>
          </p:cNvSpPr>
          <p:nvPr/>
        </p:nvSpPr>
        <p:spPr bwMode="auto">
          <a:xfrm>
            <a:off x="4267200" y="3367088"/>
            <a:ext cx="622300" cy="36671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2215" name="Rectangle 7"/>
          <p:cNvSpPr>
            <a:spLocks noChangeArrowheads="1"/>
          </p:cNvSpPr>
          <p:nvPr/>
        </p:nvSpPr>
        <p:spPr bwMode="auto">
          <a:xfrm>
            <a:off x="304800" y="3867150"/>
            <a:ext cx="8572500" cy="4000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latin typeface="Lucida Console" panose="020B0609040504020204" pitchFamily="49" charset="0"/>
              </a:rPr>
              <a:t>Bunga Penagihan: 2% x 1 x 1.416.000,00 = Rp28.320,00</a:t>
            </a:r>
          </a:p>
        </p:txBody>
      </p:sp>
      <p:sp>
        <p:nvSpPr>
          <p:cNvPr id="222216" name="AutoShape 8"/>
          <p:cNvSpPr>
            <a:spLocks noChangeArrowheads="1"/>
          </p:cNvSpPr>
          <p:nvPr/>
        </p:nvSpPr>
        <p:spPr bwMode="auto">
          <a:xfrm>
            <a:off x="4267200" y="4357688"/>
            <a:ext cx="622300" cy="36671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2218" name="Rectangle 10"/>
          <p:cNvSpPr>
            <a:spLocks noChangeArrowheads="1"/>
          </p:cNvSpPr>
          <p:nvPr/>
        </p:nvSpPr>
        <p:spPr bwMode="auto">
          <a:xfrm>
            <a:off x="2514600" y="4857750"/>
            <a:ext cx="4343400" cy="733425"/>
          </a:xfrm>
          <a:prstGeom prst="rect">
            <a:avLst/>
          </a:prstGeom>
          <a:solidFill>
            <a:srgbClr val="FFFFCC"/>
          </a:solidFill>
          <a:ln w="381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b="1" u="none">
                <a:latin typeface="Lucida Console" panose="020B0609040504020204" pitchFamily="49" charset="0"/>
              </a:rPr>
              <a:t>Ditagih dengan Surat Tagihan Pajak (STP)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2210"/>
                                        </p:tgtEl>
                                        <p:attrNameLst>
                                          <p:attrName>style.visibility</p:attrName>
                                        </p:attrNameLst>
                                      </p:cBhvr>
                                      <p:to>
                                        <p:strVal val="visible"/>
                                      </p:to>
                                    </p:set>
                                    <p:anim calcmode="lin" valueType="num">
                                      <p:cBhvr additive="base">
                                        <p:cTn id="7" dur="500" fill="hold"/>
                                        <p:tgtEl>
                                          <p:spTgt spid="222210"/>
                                        </p:tgtEl>
                                        <p:attrNameLst>
                                          <p:attrName>ppt_x</p:attrName>
                                        </p:attrNameLst>
                                      </p:cBhvr>
                                      <p:tavLst>
                                        <p:tav tm="0">
                                          <p:val>
                                            <p:strVal val="0-#ppt_w/2"/>
                                          </p:val>
                                        </p:tav>
                                        <p:tav tm="100000">
                                          <p:val>
                                            <p:strVal val="#ppt_x"/>
                                          </p:val>
                                        </p:tav>
                                      </p:tavLst>
                                    </p:anim>
                                    <p:anim calcmode="lin" valueType="num">
                                      <p:cBhvr additive="base">
                                        <p:cTn id="8" dur="500" fill="hold"/>
                                        <p:tgtEl>
                                          <p:spTgt spid="2222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2213"/>
                                        </p:tgtEl>
                                        <p:attrNameLst>
                                          <p:attrName>style.visibility</p:attrName>
                                        </p:attrNameLst>
                                      </p:cBhvr>
                                      <p:to>
                                        <p:strVal val="visible"/>
                                      </p:to>
                                    </p:set>
                                    <p:anim calcmode="lin" valueType="num">
                                      <p:cBhvr additive="base">
                                        <p:cTn id="13" dur="500" fill="hold"/>
                                        <p:tgtEl>
                                          <p:spTgt spid="222213"/>
                                        </p:tgtEl>
                                        <p:attrNameLst>
                                          <p:attrName>ppt_x</p:attrName>
                                        </p:attrNameLst>
                                      </p:cBhvr>
                                      <p:tavLst>
                                        <p:tav tm="0">
                                          <p:val>
                                            <p:strVal val="0-#ppt_w/2"/>
                                          </p:val>
                                        </p:tav>
                                        <p:tav tm="100000">
                                          <p:val>
                                            <p:strVal val="#ppt_x"/>
                                          </p:val>
                                        </p:tav>
                                      </p:tavLst>
                                    </p:anim>
                                    <p:anim calcmode="lin" valueType="num">
                                      <p:cBhvr additive="base">
                                        <p:cTn id="14" dur="500" fill="hold"/>
                                        <p:tgtEl>
                                          <p:spTgt spid="22221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2211"/>
                                        </p:tgtEl>
                                        <p:attrNameLst>
                                          <p:attrName>style.visibility</p:attrName>
                                        </p:attrNameLst>
                                      </p:cBhvr>
                                      <p:to>
                                        <p:strVal val="visible"/>
                                      </p:to>
                                    </p:set>
                                    <p:anim calcmode="lin" valueType="num">
                                      <p:cBhvr additive="base">
                                        <p:cTn id="19" dur="500" fill="hold"/>
                                        <p:tgtEl>
                                          <p:spTgt spid="222211"/>
                                        </p:tgtEl>
                                        <p:attrNameLst>
                                          <p:attrName>ppt_x</p:attrName>
                                        </p:attrNameLst>
                                      </p:cBhvr>
                                      <p:tavLst>
                                        <p:tav tm="0">
                                          <p:val>
                                            <p:strVal val="0-#ppt_w/2"/>
                                          </p:val>
                                        </p:tav>
                                        <p:tav tm="100000">
                                          <p:val>
                                            <p:strVal val="#ppt_x"/>
                                          </p:val>
                                        </p:tav>
                                      </p:tavLst>
                                    </p:anim>
                                    <p:anim calcmode="lin" valueType="num">
                                      <p:cBhvr additive="base">
                                        <p:cTn id="20" dur="500" fill="hold"/>
                                        <p:tgtEl>
                                          <p:spTgt spid="22221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2212"/>
                                        </p:tgtEl>
                                        <p:attrNameLst>
                                          <p:attrName>style.visibility</p:attrName>
                                        </p:attrNameLst>
                                      </p:cBhvr>
                                      <p:to>
                                        <p:strVal val="visible"/>
                                      </p:to>
                                    </p:set>
                                    <p:anim calcmode="lin" valueType="num">
                                      <p:cBhvr additive="base">
                                        <p:cTn id="25" dur="500" fill="hold"/>
                                        <p:tgtEl>
                                          <p:spTgt spid="222212"/>
                                        </p:tgtEl>
                                        <p:attrNameLst>
                                          <p:attrName>ppt_x</p:attrName>
                                        </p:attrNameLst>
                                      </p:cBhvr>
                                      <p:tavLst>
                                        <p:tav tm="0">
                                          <p:val>
                                            <p:strVal val="0-#ppt_w/2"/>
                                          </p:val>
                                        </p:tav>
                                        <p:tav tm="100000">
                                          <p:val>
                                            <p:strVal val="#ppt_x"/>
                                          </p:val>
                                        </p:tav>
                                      </p:tavLst>
                                    </p:anim>
                                    <p:anim calcmode="lin" valueType="num">
                                      <p:cBhvr additive="base">
                                        <p:cTn id="26" dur="500" fill="hold"/>
                                        <p:tgtEl>
                                          <p:spTgt spid="22221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2214"/>
                                        </p:tgtEl>
                                        <p:attrNameLst>
                                          <p:attrName>style.visibility</p:attrName>
                                        </p:attrNameLst>
                                      </p:cBhvr>
                                      <p:to>
                                        <p:strVal val="visible"/>
                                      </p:to>
                                    </p:set>
                                    <p:anim calcmode="lin" valueType="num">
                                      <p:cBhvr additive="base">
                                        <p:cTn id="31" dur="500" fill="hold"/>
                                        <p:tgtEl>
                                          <p:spTgt spid="222214"/>
                                        </p:tgtEl>
                                        <p:attrNameLst>
                                          <p:attrName>ppt_x</p:attrName>
                                        </p:attrNameLst>
                                      </p:cBhvr>
                                      <p:tavLst>
                                        <p:tav tm="0">
                                          <p:val>
                                            <p:strVal val="0-#ppt_w/2"/>
                                          </p:val>
                                        </p:tav>
                                        <p:tav tm="100000">
                                          <p:val>
                                            <p:strVal val="#ppt_x"/>
                                          </p:val>
                                        </p:tav>
                                      </p:tavLst>
                                    </p:anim>
                                    <p:anim calcmode="lin" valueType="num">
                                      <p:cBhvr additive="base">
                                        <p:cTn id="32" dur="500" fill="hold"/>
                                        <p:tgtEl>
                                          <p:spTgt spid="22221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22215"/>
                                        </p:tgtEl>
                                        <p:attrNameLst>
                                          <p:attrName>style.visibility</p:attrName>
                                        </p:attrNameLst>
                                      </p:cBhvr>
                                      <p:to>
                                        <p:strVal val="visible"/>
                                      </p:to>
                                    </p:set>
                                    <p:anim calcmode="lin" valueType="num">
                                      <p:cBhvr additive="base">
                                        <p:cTn id="37" dur="500" fill="hold"/>
                                        <p:tgtEl>
                                          <p:spTgt spid="222215"/>
                                        </p:tgtEl>
                                        <p:attrNameLst>
                                          <p:attrName>ppt_x</p:attrName>
                                        </p:attrNameLst>
                                      </p:cBhvr>
                                      <p:tavLst>
                                        <p:tav tm="0">
                                          <p:val>
                                            <p:strVal val="0-#ppt_w/2"/>
                                          </p:val>
                                        </p:tav>
                                        <p:tav tm="100000">
                                          <p:val>
                                            <p:strVal val="#ppt_x"/>
                                          </p:val>
                                        </p:tav>
                                      </p:tavLst>
                                    </p:anim>
                                    <p:anim calcmode="lin" valueType="num">
                                      <p:cBhvr additive="base">
                                        <p:cTn id="38" dur="500" fill="hold"/>
                                        <p:tgtEl>
                                          <p:spTgt spid="222215"/>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22216"/>
                                        </p:tgtEl>
                                        <p:attrNameLst>
                                          <p:attrName>style.visibility</p:attrName>
                                        </p:attrNameLst>
                                      </p:cBhvr>
                                      <p:to>
                                        <p:strVal val="visible"/>
                                      </p:to>
                                    </p:set>
                                    <p:anim calcmode="lin" valueType="num">
                                      <p:cBhvr additive="base">
                                        <p:cTn id="43" dur="500" fill="hold"/>
                                        <p:tgtEl>
                                          <p:spTgt spid="222216"/>
                                        </p:tgtEl>
                                        <p:attrNameLst>
                                          <p:attrName>ppt_x</p:attrName>
                                        </p:attrNameLst>
                                      </p:cBhvr>
                                      <p:tavLst>
                                        <p:tav tm="0">
                                          <p:val>
                                            <p:strVal val="0-#ppt_w/2"/>
                                          </p:val>
                                        </p:tav>
                                        <p:tav tm="100000">
                                          <p:val>
                                            <p:strVal val="#ppt_x"/>
                                          </p:val>
                                        </p:tav>
                                      </p:tavLst>
                                    </p:anim>
                                    <p:anim calcmode="lin" valueType="num">
                                      <p:cBhvr additive="base">
                                        <p:cTn id="44" dur="500" fill="hold"/>
                                        <p:tgtEl>
                                          <p:spTgt spid="222216"/>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222218"/>
                                        </p:tgtEl>
                                        <p:attrNameLst>
                                          <p:attrName>style.visibility</p:attrName>
                                        </p:attrNameLst>
                                      </p:cBhvr>
                                      <p:to>
                                        <p:strVal val="visible"/>
                                      </p:to>
                                    </p:set>
                                    <p:anim calcmode="lin" valueType="num">
                                      <p:cBhvr>
                                        <p:cTn id="49" dur="500" fill="hold"/>
                                        <p:tgtEl>
                                          <p:spTgt spid="222218"/>
                                        </p:tgtEl>
                                        <p:attrNameLst>
                                          <p:attrName>ppt_w</p:attrName>
                                        </p:attrNameLst>
                                      </p:cBhvr>
                                      <p:tavLst>
                                        <p:tav tm="0">
                                          <p:val>
                                            <p:fltVal val="0"/>
                                          </p:val>
                                        </p:tav>
                                        <p:tav tm="100000">
                                          <p:val>
                                            <p:strVal val="#ppt_w"/>
                                          </p:val>
                                        </p:tav>
                                      </p:tavLst>
                                    </p:anim>
                                    <p:anim calcmode="lin" valueType="num">
                                      <p:cBhvr>
                                        <p:cTn id="50" dur="500" fill="hold"/>
                                        <p:tgtEl>
                                          <p:spTgt spid="2222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0" grpId="0" animBg="1" autoUpdateAnimBg="0"/>
      <p:bldP spid="222211" grpId="0" animBg="1"/>
      <p:bldP spid="222212" grpId="0" animBg="1" autoUpdateAnimBg="0"/>
      <p:bldP spid="222213" grpId="0" animBg="1" autoUpdateAnimBg="0"/>
      <p:bldP spid="222214" grpId="0" animBg="1"/>
      <p:bldP spid="222215" grpId="0" animBg="1" autoUpdateAnimBg="0"/>
      <p:bldP spid="222216" grpId="0" animBg="1"/>
      <p:bldP spid="222218" grpId="0" animBg="1" autoUpdateAnimBg="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8" name="Rectangle 4"/>
          <p:cNvSpPr>
            <a:spLocks noGrp="1" noChangeArrowheads="1"/>
          </p:cNvSpPr>
          <p:nvPr>
            <p:ph type="title"/>
          </p:nvPr>
        </p:nvSpPr>
        <p:spPr>
          <a:xfrm>
            <a:off x="755650" y="115888"/>
            <a:ext cx="7704138" cy="431800"/>
          </a:xfrm>
          <a:ln w="28575">
            <a:solidFill>
              <a:srgbClr val="990000"/>
            </a:solidFill>
            <a:miter lim="800000"/>
            <a:headEnd/>
            <a:tailEnd/>
          </a:ln>
        </p:spPr>
        <p:txBody>
          <a:bodyPr/>
          <a:lstStyle/>
          <a:p>
            <a:r>
              <a:rPr lang="en-US" altLang="en-US" sz="2800">
                <a:latin typeface="Verdana" panose="020B0604030504040204" pitchFamily="34" charset="0"/>
              </a:rPr>
              <a:t>PENAGIHAN SEKETIKA DAN SEKALIGUS</a:t>
            </a:r>
          </a:p>
        </p:txBody>
      </p:sp>
      <p:sp>
        <p:nvSpPr>
          <p:cNvPr id="390149" name="Rectangle 5"/>
          <p:cNvSpPr>
            <a:spLocks noChangeArrowheads="1"/>
          </p:cNvSpPr>
          <p:nvPr/>
        </p:nvSpPr>
        <p:spPr bwMode="auto">
          <a:xfrm>
            <a:off x="107950" y="765175"/>
            <a:ext cx="8893175" cy="13208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r>
              <a:rPr lang="en-US" altLang="en-US" sz="2000" b="1" u="none"/>
              <a:t>tindakan penagihan pajak yang dilaksanakan oleh Jurusita Pajak kepada Penanggung Pajak </a:t>
            </a:r>
            <a:r>
              <a:rPr lang="en-US" altLang="en-US" sz="2000" b="1"/>
              <a:t>tanpa menunggu tanggal jatuh tempo pembayaran</a:t>
            </a:r>
            <a:r>
              <a:rPr lang="en-US" altLang="en-US" sz="2000" b="1" u="none"/>
              <a:t> yang meliputi seluruh utang pajak dari semua jenis pajak, Masa Pajak, dan Tahun Pajak.</a:t>
            </a:r>
            <a:r>
              <a:rPr lang="en-US" altLang="en-US" sz="2000" b="1"/>
              <a:t> </a:t>
            </a:r>
          </a:p>
        </p:txBody>
      </p:sp>
      <p:sp>
        <p:nvSpPr>
          <p:cNvPr id="390150" name="AutoShape 6"/>
          <p:cNvSpPr>
            <a:spLocks noChangeArrowheads="1"/>
          </p:cNvSpPr>
          <p:nvPr/>
        </p:nvSpPr>
        <p:spPr bwMode="auto">
          <a:xfrm>
            <a:off x="3995738" y="549275"/>
            <a:ext cx="576262" cy="2873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151" name="Rectangle 7"/>
          <p:cNvSpPr>
            <a:spLocks noChangeArrowheads="1"/>
          </p:cNvSpPr>
          <p:nvPr/>
        </p:nvSpPr>
        <p:spPr bwMode="auto">
          <a:xfrm>
            <a:off x="3300413" y="2060575"/>
            <a:ext cx="2279650" cy="376238"/>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nchor="ctr">
            <a:spAutoFit/>
          </a:bodyPr>
          <a:lstStyle/>
          <a:p>
            <a:pPr algn="l"/>
            <a:r>
              <a:rPr lang="es-ES" altLang="en-US" sz="1800" u="none">
                <a:latin typeface="Verdana" panose="020B0604030504040204" pitchFamily="34" charset="0"/>
              </a:rPr>
              <a:t>dilakukan apabila</a:t>
            </a:r>
            <a:r>
              <a:rPr lang="en-US" altLang="en-US" sz="1800">
                <a:latin typeface="Verdana" panose="020B0604030504040204" pitchFamily="34" charset="0"/>
              </a:rPr>
              <a:t> </a:t>
            </a:r>
          </a:p>
        </p:txBody>
      </p:sp>
      <p:sp>
        <p:nvSpPr>
          <p:cNvPr id="390152" name="Rectangle 8"/>
          <p:cNvSpPr>
            <a:spLocks noChangeArrowheads="1"/>
          </p:cNvSpPr>
          <p:nvPr/>
        </p:nvSpPr>
        <p:spPr bwMode="auto">
          <a:xfrm>
            <a:off x="179388" y="2420938"/>
            <a:ext cx="8785225" cy="408305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lvl1pPr marL="457200" indent="-457200" algn="l">
              <a:tabLst>
                <a:tab pos="2000250" algn="l"/>
              </a:tabLst>
              <a:defRPr sz="2400">
                <a:solidFill>
                  <a:schemeClr val="tx1"/>
                </a:solidFill>
                <a:latin typeface="Times New Roman" panose="02020603050405020304" pitchFamily="18" charset="0"/>
              </a:defRPr>
            </a:lvl1pPr>
            <a:lvl2pPr marL="914400" indent="-457200" algn="l">
              <a:tabLst>
                <a:tab pos="2000250" algn="l"/>
              </a:tabLst>
              <a:defRPr sz="2400">
                <a:solidFill>
                  <a:schemeClr val="tx1"/>
                </a:solidFill>
                <a:latin typeface="Times New Roman" panose="02020603050405020304" pitchFamily="18" charset="0"/>
              </a:defRPr>
            </a:lvl2pPr>
            <a:lvl3pPr marL="1371600" indent="-457200" algn="l">
              <a:tabLst>
                <a:tab pos="2000250" algn="l"/>
              </a:tabLst>
              <a:defRPr sz="2400">
                <a:solidFill>
                  <a:schemeClr val="tx1"/>
                </a:solidFill>
                <a:latin typeface="Times New Roman" panose="02020603050405020304" pitchFamily="18" charset="0"/>
              </a:defRPr>
            </a:lvl3pPr>
            <a:lvl4pPr marL="1828800" indent="-457200" algn="l">
              <a:tabLst>
                <a:tab pos="2000250" algn="l"/>
              </a:tabLst>
              <a:defRPr sz="2400">
                <a:solidFill>
                  <a:schemeClr val="tx1"/>
                </a:solidFill>
                <a:latin typeface="Times New Roman" panose="02020603050405020304" pitchFamily="18" charset="0"/>
              </a:defRPr>
            </a:lvl4pPr>
            <a:lvl5pPr marL="2286000" indent="-457200" algn="l">
              <a:tabLst>
                <a:tab pos="2000250" algn="l"/>
              </a:tabLst>
              <a:defRPr sz="2400">
                <a:solidFill>
                  <a:schemeClr val="tx1"/>
                </a:solidFill>
                <a:latin typeface="Times New Roman" panose="02020603050405020304" pitchFamily="18" charset="0"/>
              </a:defRPr>
            </a:lvl5pPr>
            <a:lvl6pPr marL="2743200" indent="-457200" fontAlgn="base">
              <a:spcBef>
                <a:spcPct val="0"/>
              </a:spcBef>
              <a:spcAft>
                <a:spcPct val="0"/>
              </a:spcAft>
              <a:tabLst>
                <a:tab pos="2000250" algn="l"/>
              </a:tabLst>
              <a:defRPr sz="2400">
                <a:solidFill>
                  <a:schemeClr val="tx1"/>
                </a:solidFill>
                <a:latin typeface="Times New Roman" panose="02020603050405020304" pitchFamily="18" charset="0"/>
              </a:defRPr>
            </a:lvl6pPr>
            <a:lvl7pPr marL="3200400" indent="-457200" fontAlgn="base">
              <a:spcBef>
                <a:spcPct val="0"/>
              </a:spcBef>
              <a:spcAft>
                <a:spcPct val="0"/>
              </a:spcAft>
              <a:tabLst>
                <a:tab pos="2000250" algn="l"/>
              </a:tabLst>
              <a:defRPr sz="2400">
                <a:solidFill>
                  <a:schemeClr val="tx1"/>
                </a:solidFill>
                <a:latin typeface="Times New Roman" panose="02020603050405020304" pitchFamily="18" charset="0"/>
              </a:defRPr>
            </a:lvl7pPr>
            <a:lvl8pPr marL="3657600" indent="-457200" fontAlgn="base">
              <a:spcBef>
                <a:spcPct val="0"/>
              </a:spcBef>
              <a:spcAft>
                <a:spcPct val="0"/>
              </a:spcAft>
              <a:tabLst>
                <a:tab pos="2000250" algn="l"/>
              </a:tabLst>
              <a:defRPr sz="2400">
                <a:solidFill>
                  <a:schemeClr val="tx1"/>
                </a:solidFill>
                <a:latin typeface="Times New Roman" panose="02020603050405020304" pitchFamily="18" charset="0"/>
              </a:defRPr>
            </a:lvl8pPr>
            <a:lvl9pPr marL="4114800" indent="-457200" fontAlgn="base">
              <a:spcBef>
                <a:spcPct val="0"/>
              </a:spcBef>
              <a:spcAft>
                <a:spcPct val="0"/>
              </a:spcAft>
              <a:tabLst>
                <a:tab pos="2000250" algn="l"/>
              </a:tabLst>
              <a:defRPr sz="2400">
                <a:solidFill>
                  <a:schemeClr val="tx1"/>
                </a:solidFill>
                <a:latin typeface="Times New Roman" panose="02020603050405020304" pitchFamily="18" charset="0"/>
              </a:defRPr>
            </a:lvl9pPr>
          </a:lstStyle>
          <a:p>
            <a:pPr>
              <a:lnSpc>
                <a:spcPct val="120000"/>
              </a:lnSpc>
              <a:buFontTx/>
              <a:buAutoNum type="alphaLcPeriod"/>
            </a:pPr>
            <a:r>
              <a:rPr lang="es-ES" altLang="en-US" sz="1800" u="none">
                <a:latin typeface="Verdana" panose="020B0604030504040204" pitchFamily="34" charset="0"/>
              </a:rPr>
              <a:t>Penanggung Pajak akan </a:t>
            </a:r>
            <a:r>
              <a:rPr lang="id-ID" altLang="en-US" sz="1800" u="none">
                <a:latin typeface="Verdana" panose="020B0604030504040204" pitchFamily="34" charset="0"/>
              </a:rPr>
              <a:t>meninggalkan Indonesia untuk selama-lamanya atau berniat untuk itu; </a:t>
            </a:r>
            <a:endParaRPr lang="en-US" altLang="en-US" sz="1800" u="none">
              <a:latin typeface="Verdana" panose="020B0604030504040204" pitchFamily="34" charset="0"/>
            </a:endParaRPr>
          </a:p>
          <a:p>
            <a:pPr>
              <a:lnSpc>
                <a:spcPct val="120000"/>
              </a:lnSpc>
              <a:buFontTx/>
              <a:buAutoNum type="alphaLcPeriod"/>
            </a:pPr>
            <a:r>
              <a:rPr lang="id-ID" altLang="en-US" sz="1800" u="none">
                <a:latin typeface="Verdana" panose="020B0604030504040204" pitchFamily="34" charset="0"/>
              </a:rPr>
              <a:t>Penanggung Pajak memindahtangankan barang yang dimiliki atau yang dikuasai dalam rangka menghentikan atau mengecilkan kegiatan perusahaan atau pekerjaan yang dilakukannya di Indonesia; </a:t>
            </a:r>
            <a:endParaRPr lang="en-US" altLang="en-US" sz="1800" u="none">
              <a:latin typeface="Verdana" panose="020B0604030504040204" pitchFamily="34" charset="0"/>
            </a:endParaRPr>
          </a:p>
          <a:p>
            <a:pPr>
              <a:lnSpc>
                <a:spcPct val="120000"/>
              </a:lnSpc>
            </a:pPr>
            <a:r>
              <a:rPr lang="id-ID" altLang="en-US" sz="1800" u="none">
                <a:latin typeface="Verdana" panose="020B0604030504040204" pitchFamily="34" charset="0"/>
              </a:rPr>
              <a:t>c.	terdapat tanda-tanda bahwa Penanggung Pajak akan membubarkan badan usaha atau menggabungkan atau memekarkan usaha, atau memindahtangankan perusahaan yang dimiliki atau yang dikuasainya, atau melakukan perubahan bentuk lainnya; </a:t>
            </a:r>
            <a:endParaRPr lang="en-US" altLang="en-US" sz="1800" u="none">
              <a:latin typeface="Verdana" panose="020B0604030504040204" pitchFamily="34" charset="0"/>
            </a:endParaRPr>
          </a:p>
          <a:p>
            <a:pPr>
              <a:lnSpc>
                <a:spcPct val="120000"/>
              </a:lnSpc>
            </a:pPr>
            <a:r>
              <a:rPr lang="sv-SE" altLang="en-US" sz="1800" u="none">
                <a:latin typeface="Verdana" panose="020B0604030504040204" pitchFamily="34" charset="0"/>
              </a:rPr>
              <a:t>d.	badan usaha akan dibubarkan oleh negara; atau </a:t>
            </a:r>
          </a:p>
          <a:p>
            <a:pPr>
              <a:lnSpc>
                <a:spcPct val="120000"/>
              </a:lnSpc>
            </a:pPr>
            <a:r>
              <a:rPr lang="sv-SE" altLang="en-US" sz="1800" u="none">
                <a:latin typeface="Verdana" panose="020B0604030504040204" pitchFamily="34" charset="0"/>
              </a:rPr>
              <a:t>e.	terjadi penyitaan atas barang Penanggung Pajak oleh pihak ketiga atau terdapat tanda-tanda kepailitan.</a:t>
            </a:r>
            <a:r>
              <a:rPr lang="sv-SE" altLang="en-US" sz="1800">
                <a:latin typeface="Verdana" panose="020B0604030504040204" pitchFamily="34" charset="0"/>
              </a:rPr>
              <a:t> </a:t>
            </a:r>
          </a:p>
        </p:txBody>
      </p:sp>
      <p:sp>
        <p:nvSpPr>
          <p:cNvPr id="390153" name="Rectangle 9"/>
          <p:cNvSpPr>
            <a:spLocks noChangeArrowheads="1"/>
          </p:cNvSpPr>
          <p:nvPr/>
        </p:nvSpPr>
        <p:spPr bwMode="auto">
          <a:xfrm>
            <a:off x="5116513" y="6453188"/>
            <a:ext cx="3487737" cy="36036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69" tIns="43235" rIns="86469" bIns="43235"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solidFill>
                  <a:srgbClr val="0033CC"/>
                </a:solidFill>
                <a:latin typeface="Kristen ITC" panose="03050502040202030202" pitchFamily="66" charset="0"/>
              </a:rPr>
              <a:t>Pasal 20 ayat 2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0153"/>
                                        </p:tgtEl>
                                        <p:attrNameLst>
                                          <p:attrName>style.visibility</p:attrName>
                                        </p:attrNameLst>
                                      </p:cBhvr>
                                      <p:to>
                                        <p:strVal val="visible"/>
                                      </p:to>
                                    </p:set>
                                    <p:anim calcmode="lin" valueType="num">
                                      <p:cBhvr additive="base">
                                        <p:cTn id="7" dur="500" fill="hold"/>
                                        <p:tgtEl>
                                          <p:spTgt spid="390153"/>
                                        </p:tgtEl>
                                        <p:attrNameLst>
                                          <p:attrName>ppt_x</p:attrName>
                                        </p:attrNameLst>
                                      </p:cBhvr>
                                      <p:tavLst>
                                        <p:tav tm="0">
                                          <p:val>
                                            <p:strVal val="0-#ppt_w/2"/>
                                          </p:val>
                                        </p:tav>
                                        <p:tav tm="100000">
                                          <p:val>
                                            <p:strVal val="#ppt_x"/>
                                          </p:val>
                                        </p:tav>
                                      </p:tavLst>
                                    </p:anim>
                                    <p:anim calcmode="lin" valueType="num">
                                      <p:cBhvr additive="base">
                                        <p:cTn id="8" dur="500" fill="hold"/>
                                        <p:tgtEl>
                                          <p:spTgt spid="39015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390148"/>
                                        </p:tgtEl>
                                        <p:attrNameLst>
                                          <p:attrName>style.visibility</p:attrName>
                                        </p:attrNameLst>
                                      </p:cBhvr>
                                      <p:to>
                                        <p:strVal val="visible"/>
                                      </p:to>
                                    </p:set>
                                    <p:animEffect transition="in" filter="box(in)">
                                      <p:cBhvr>
                                        <p:cTn id="13" dur="500"/>
                                        <p:tgtEl>
                                          <p:spTgt spid="39014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90150"/>
                                        </p:tgtEl>
                                        <p:attrNameLst>
                                          <p:attrName>style.visibility</p:attrName>
                                        </p:attrNameLst>
                                      </p:cBhvr>
                                      <p:to>
                                        <p:strVal val="visible"/>
                                      </p:to>
                                    </p:set>
                                    <p:animEffect transition="in" filter="wipe(down)">
                                      <p:cBhvr>
                                        <p:cTn id="18" dur="500"/>
                                        <p:tgtEl>
                                          <p:spTgt spid="39015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8" presetClass="entr" presetSubtype="16" fill="hold" grpId="0" nodeType="clickEffect">
                                  <p:stCondLst>
                                    <p:cond delay="0"/>
                                  </p:stCondLst>
                                  <p:iterate type="wd">
                                    <p:tmPct val="10000"/>
                                  </p:iterate>
                                  <p:childTnLst>
                                    <p:set>
                                      <p:cBhvr>
                                        <p:cTn id="22" dur="1" fill="hold">
                                          <p:stCondLst>
                                            <p:cond delay="0"/>
                                          </p:stCondLst>
                                        </p:cTn>
                                        <p:tgtEl>
                                          <p:spTgt spid="390149"/>
                                        </p:tgtEl>
                                        <p:attrNameLst>
                                          <p:attrName>style.visibility</p:attrName>
                                        </p:attrNameLst>
                                      </p:cBhvr>
                                      <p:to>
                                        <p:strVal val="visible"/>
                                      </p:to>
                                    </p:set>
                                    <p:animEffect transition="in" filter="diamond(in)">
                                      <p:cBhvr>
                                        <p:cTn id="23" dur="2000"/>
                                        <p:tgtEl>
                                          <p:spTgt spid="39014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390151"/>
                                        </p:tgtEl>
                                        <p:attrNameLst>
                                          <p:attrName>style.visibility</p:attrName>
                                        </p:attrNameLst>
                                      </p:cBhvr>
                                      <p:to>
                                        <p:strVal val="visible"/>
                                      </p:to>
                                    </p:set>
                                    <p:anim calcmode="lin" valueType="num">
                                      <p:cBhvr>
                                        <p:cTn id="28" dur="500" fill="hold"/>
                                        <p:tgtEl>
                                          <p:spTgt spid="390151"/>
                                        </p:tgtEl>
                                        <p:attrNameLst>
                                          <p:attrName>ppt_w</p:attrName>
                                        </p:attrNameLst>
                                      </p:cBhvr>
                                      <p:tavLst>
                                        <p:tav tm="0">
                                          <p:val>
                                            <p:fltVal val="0"/>
                                          </p:val>
                                        </p:tav>
                                        <p:tav tm="100000">
                                          <p:val>
                                            <p:strVal val="#ppt_w"/>
                                          </p:val>
                                        </p:tav>
                                      </p:tavLst>
                                    </p:anim>
                                    <p:anim calcmode="lin" valueType="num">
                                      <p:cBhvr>
                                        <p:cTn id="29" dur="500" fill="hold"/>
                                        <p:tgtEl>
                                          <p:spTgt spid="390151"/>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16" fill="hold" grpId="0" nodeType="clickEffect">
                                  <p:stCondLst>
                                    <p:cond delay="0"/>
                                  </p:stCondLst>
                                  <p:iterate type="wd">
                                    <p:tmPct val="10000"/>
                                  </p:iterate>
                                  <p:childTnLst>
                                    <p:set>
                                      <p:cBhvr>
                                        <p:cTn id="33" dur="1" fill="hold">
                                          <p:stCondLst>
                                            <p:cond delay="0"/>
                                          </p:stCondLst>
                                        </p:cTn>
                                        <p:tgtEl>
                                          <p:spTgt spid="390152"/>
                                        </p:tgtEl>
                                        <p:attrNameLst>
                                          <p:attrName>style.visibility</p:attrName>
                                        </p:attrNameLst>
                                      </p:cBhvr>
                                      <p:to>
                                        <p:strVal val="visible"/>
                                      </p:to>
                                    </p:set>
                                    <p:animEffect transition="in" filter="box(in)">
                                      <p:cBhvr>
                                        <p:cTn id="34" dur="500"/>
                                        <p:tgtEl>
                                          <p:spTgt spid="390152"/>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8" presetClass="entr" presetSubtype="16" fill="hold" grpId="1" nodeType="clickEffect">
                                  <p:stCondLst>
                                    <p:cond delay="0"/>
                                  </p:stCondLst>
                                  <p:childTnLst>
                                    <p:set>
                                      <p:cBhvr>
                                        <p:cTn id="38" dur="1" fill="hold">
                                          <p:stCondLst>
                                            <p:cond delay="0"/>
                                          </p:stCondLst>
                                        </p:cTn>
                                        <p:tgtEl>
                                          <p:spTgt spid="390153"/>
                                        </p:tgtEl>
                                        <p:attrNameLst>
                                          <p:attrName>style.visibility</p:attrName>
                                        </p:attrNameLst>
                                      </p:cBhvr>
                                      <p:to>
                                        <p:strVal val="visible"/>
                                      </p:to>
                                    </p:set>
                                    <p:animEffect transition="in" filter="diamond(in)">
                                      <p:cBhvr>
                                        <p:cTn id="39" dur="2000"/>
                                        <p:tgtEl>
                                          <p:spTgt spid="390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8" grpId="0" animBg="1"/>
      <p:bldP spid="390149" grpId="0" animBg="1"/>
      <p:bldP spid="390150" grpId="0" animBg="1"/>
      <p:bldP spid="390151" grpId="0" animBg="1"/>
      <p:bldP spid="390152" grpId="0" animBg="1"/>
      <p:bldP spid="390153" grpId="0" animBg="1" autoUpdateAnimBg="0"/>
      <p:bldP spid="390153" grpId="1" animBg="1"/>
    </p:bldLst>
  </p:timing>
</p:sld>
</file>

<file path=ppt/slides/slide1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762000" y="285750"/>
            <a:ext cx="7759700" cy="676275"/>
          </a:xfrm>
          <a:solidFill>
            <a:srgbClr val="FFCCFF"/>
          </a:solidFill>
          <a:ln w="28575">
            <a:solidFill>
              <a:srgbClr val="0000CC"/>
            </a:solidFill>
            <a:miter lim="800000"/>
            <a:headEnd/>
            <a:tailEnd/>
          </a:ln>
        </p:spPr>
        <p:txBody>
          <a:bodyPr/>
          <a:lstStyle/>
          <a:p>
            <a:r>
              <a:rPr lang="en-US" altLang="en-US" sz="2800">
                <a:latin typeface="Tahoma" panose="020B0604030504040204" pitchFamily="34" charset="0"/>
              </a:rPr>
              <a:t>PENAGIHAN PAJAK DENGAN SURAT PAKSA</a:t>
            </a:r>
          </a:p>
        </p:txBody>
      </p:sp>
      <p:sp>
        <p:nvSpPr>
          <p:cNvPr id="219139" name="AutoShape 3"/>
          <p:cNvSpPr>
            <a:spLocks noChangeArrowheads="1"/>
          </p:cNvSpPr>
          <p:nvPr/>
        </p:nvSpPr>
        <p:spPr bwMode="auto">
          <a:xfrm>
            <a:off x="4064000" y="1071563"/>
            <a:ext cx="635000" cy="642937"/>
          </a:xfrm>
          <a:prstGeom prst="downArrow">
            <a:avLst>
              <a:gd name="adj1" fmla="val 50000"/>
              <a:gd name="adj2" fmla="val 2531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9140" name="Rectangle 4"/>
          <p:cNvSpPr>
            <a:spLocks noChangeArrowheads="1"/>
          </p:cNvSpPr>
          <p:nvPr/>
        </p:nvSpPr>
        <p:spPr bwMode="auto">
          <a:xfrm>
            <a:off x="508000" y="1857375"/>
            <a:ext cx="8128000" cy="1692275"/>
          </a:xfrm>
          <a:prstGeom prst="rect">
            <a:avLst/>
          </a:prstGeom>
          <a:noFill/>
          <a:ln w="952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algn="l" defTabSz="800100">
              <a:defRPr sz="2400">
                <a:solidFill>
                  <a:schemeClr val="tx1"/>
                </a:solidFill>
                <a:latin typeface="Times New Roman" panose="02020603050405020304" pitchFamily="18" charset="0"/>
              </a:defRPr>
            </a:lvl1pPr>
            <a:lvl2pPr marL="400050" algn="l" defTabSz="800100">
              <a:defRPr sz="2400">
                <a:solidFill>
                  <a:schemeClr val="tx1"/>
                </a:solidFill>
                <a:latin typeface="Times New Roman" panose="02020603050405020304" pitchFamily="18" charset="0"/>
              </a:defRPr>
            </a:lvl2pPr>
            <a:lvl3pPr marL="800100" algn="l" defTabSz="800100">
              <a:defRPr sz="2400">
                <a:solidFill>
                  <a:schemeClr val="tx1"/>
                </a:solidFill>
                <a:latin typeface="Times New Roman" panose="02020603050405020304" pitchFamily="18" charset="0"/>
              </a:defRPr>
            </a:lvl3pPr>
            <a:lvl4pPr marL="1200150" algn="l" defTabSz="800100">
              <a:defRPr sz="2400">
                <a:solidFill>
                  <a:schemeClr val="tx1"/>
                </a:solidFill>
                <a:latin typeface="Times New Roman" panose="02020603050405020304" pitchFamily="18" charset="0"/>
              </a:defRPr>
            </a:lvl4pPr>
            <a:lvl5pPr marL="1600200" algn="l" defTabSz="800100">
              <a:defRPr sz="2400">
                <a:solidFill>
                  <a:schemeClr val="tx1"/>
                </a:solidFill>
                <a:latin typeface="Times New Roman" panose="02020603050405020304" pitchFamily="18" charset="0"/>
              </a:defRPr>
            </a:lvl5pPr>
            <a:lvl6pPr marL="2057400" defTabSz="800100" fontAlgn="base">
              <a:spcBef>
                <a:spcPct val="0"/>
              </a:spcBef>
              <a:spcAft>
                <a:spcPct val="0"/>
              </a:spcAft>
              <a:defRPr sz="2400">
                <a:solidFill>
                  <a:schemeClr val="tx1"/>
                </a:solidFill>
                <a:latin typeface="Times New Roman" panose="02020603050405020304" pitchFamily="18" charset="0"/>
              </a:defRPr>
            </a:lvl6pPr>
            <a:lvl7pPr marL="2514600" defTabSz="800100" fontAlgn="base">
              <a:spcBef>
                <a:spcPct val="0"/>
              </a:spcBef>
              <a:spcAft>
                <a:spcPct val="0"/>
              </a:spcAft>
              <a:defRPr sz="2400">
                <a:solidFill>
                  <a:schemeClr val="tx1"/>
                </a:solidFill>
                <a:latin typeface="Times New Roman" panose="02020603050405020304" pitchFamily="18" charset="0"/>
              </a:defRPr>
            </a:lvl7pPr>
            <a:lvl8pPr marL="2971800" defTabSz="800100" fontAlgn="base">
              <a:spcBef>
                <a:spcPct val="0"/>
              </a:spcBef>
              <a:spcAft>
                <a:spcPct val="0"/>
              </a:spcAft>
              <a:defRPr sz="2400">
                <a:solidFill>
                  <a:schemeClr val="tx1"/>
                </a:solidFill>
                <a:latin typeface="Times New Roman" panose="02020603050405020304" pitchFamily="18" charset="0"/>
              </a:defRPr>
            </a:lvl8pPr>
            <a:lvl9pPr marL="3429000" defTabSz="8001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100" u="none">
                <a:latin typeface="Lucida Console" panose="020B0609040504020204" pitchFamily="49" charset="0"/>
                <a:cs typeface="Tahoma" panose="020B0604030504040204" pitchFamily="34" charset="0"/>
              </a:rPr>
              <a:t>Penagihan pajak dengan Surat Paksa dilaksanakan sesuai dengan ketentuan peraturan perundang-undangan yang berlaku.</a:t>
            </a:r>
            <a:r>
              <a:rPr lang="en-US" altLang="en-US" sz="2100" u="none">
                <a:latin typeface="Lucida Console" panose="020B0609040504020204" pitchFamily="49" charset="0"/>
              </a:rPr>
              <a:t> </a:t>
            </a:r>
          </a:p>
          <a:p>
            <a:pPr algn="ctr"/>
            <a:endParaRPr lang="en-US" altLang="en-US" sz="2100" u="none">
              <a:latin typeface="Lucida Console" panose="020B0609040504020204" pitchFamily="49" charset="0"/>
            </a:endParaRPr>
          </a:p>
          <a:p>
            <a:pPr algn="ctr"/>
            <a:r>
              <a:rPr lang="en-US" altLang="en-US" sz="2100" u="none">
                <a:solidFill>
                  <a:srgbClr val="0033CC"/>
                </a:solidFill>
                <a:latin typeface="Kristen ITC" panose="03050502040202030202" pitchFamily="66" charset="0"/>
              </a:rPr>
              <a:t>(Pasal 20 ayat 3 UU KUP)</a:t>
            </a:r>
          </a:p>
        </p:txBody>
      </p:sp>
      <p:sp>
        <p:nvSpPr>
          <p:cNvPr id="219141" name="AutoShape 5"/>
          <p:cNvSpPr>
            <a:spLocks noChangeArrowheads="1"/>
          </p:cNvSpPr>
          <p:nvPr/>
        </p:nvSpPr>
        <p:spPr bwMode="auto">
          <a:xfrm>
            <a:off x="4064000" y="3649663"/>
            <a:ext cx="723900" cy="50006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9142" name="Rectangle 6"/>
          <p:cNvSpPr>
            <a:spLocks noChangeArrowheads="1"/>
          </p:cNvSpPr>
          <p:nvPr/>
        </p:nvSpPr>
        <p:spPr bwMode="auto">
          <a:xfrm>
            <a:off x="254000" y="4227513"/>
            <a:ext cx="8509000" cy="1260475"/>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algn="l" defTabSz="800100">
              <a:defRPr sz="2400">
                <a:solidFill>
                  <a:schemeClr val="tx1"/>
                </a:solidFill>
                <a:latin typeface="Times New Roman" panose="02020603050405020304" pitchFamily="18" charset="0"/>
              </a:defRPr>
            </a:lvl1pPr>
            <a:lvl2pPr marL="400050" algn="l" defTabSz="800100">
              <a:defRPr sz="2400">
                <a:solidFill>
                  <a:schemeClr val="tx1"/>
                </a:solidFill>
                <a:latin typeface="Times New Roman" panose="02020603050405020304" pitchFamily="18" charset="0"/>
              </a:defRPr>
            </a:lvl2pPr>
            <a:lvl3pPr marL="800100" algn="l" defTabSz="800100">
              <a:defRPr sz="2400">
                <a:solidFill>
                  <a:schemeClr val="tx1"/>
                </a:solidFill>
                <a:latin typeface="Times New Roman" panose="02020603050405020304" pitchFamily="18" charset="0"/>
              </a:defRPr>
            </a:lvl3pPr>
            <a:lvl4pPr marL="1200150" algn="l" defTabSz="800100">
              <a:defRPr sz="2400">
                <a:solidFill>
                  <a:schemeClr val="tx1"/>
                </a:solidFill>
                <a:latin typeface="Times New Roman" panose="02020603050405020304" pitchFamily="18" charset="0"/>
              </a:defRPr>
            </a:lvl4pPr>
            <a:lvl5pPr marL="1600200" algn="l" defTabSz="800100">
              <a:defRPr sz="2400">
                <a:solidFill>
                  <a:schemeClr val="tx1"/>
                </a:solidFill>
                <a:latin typeface="Times New Roman" panose="02020603050405020304" pitchFamily="18" charset="0"/>
              </a:defRPr>
            </a:lvl5pPr>
            <a:lvl6pPr marL="2057400" defTabSz="800100" fontAlgn="base">
              <a:spcBef>
                <a:spcPct val="0"/>
              </a:spcBef>
              <a:spcAft>
                <a:spcPct val="0"/>
              </a:spcAft>
              <a:defRPr sz="2400">
                <a:solidFill>
                  <a:schemeClr val="tx1"/>
                </a:solidFill>
                <a:latin typeface="Times New Roman" panose="02020603050405020304" pitchFamily="18" charset="0"/>
              </a:defRPr>
            </a:lvl6pPr>
            <a:lvl7pPr marL="2514600" defTabSz="800100" fontAlgn="base">
              <a:spcBef>
                <a:spcPct val="0"/>
              </a:spcBef>
              <a:spcAft>
                <a:spcPct val="0"/>
              </a:spcAft>
              <a:defRPr sz="2400">
                <a:solidFill>
                  <a:schemeClr val="tx1"/>
                </a:solidFill>
                <a:latin typeface="Times New Roman" panose="02020603050405020304" pitchFamily="18" charset="0"/>
              </a:defRPr>
            </a:lvl7pPr>
            <a:lvl8pPr marL="2971800" defTabSz="800100" fontAlgn="base">
              <a:spcBef>
                <a:spcPct val="0"/>
              </a:spcBef>
              <a:spcAft>
                <a:spcPct val="0"/>
              </a:spcAft>
              <a:defRPr sz="2400">
                <a:solidFill>
                  <a:schemeClr val="tx1"/>
                </a:solidFill>
                <a:latin typeface="Times New Roman" panose="02020603050405020304" pitchFamily="18" charset="0"/>
              </a:defRPr>
            </a:lvl8pPr>
            <a:lvl9pPr marL="3429000" defTabSz="8001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500" u="none">
                <a:latin typeface="Tahoma" panose="020B0604030504040204" pitchFamily="34" charset="0"/>
                <a:cs typeface="Tahoma" panose="020B0604030504040204" pitchFamily="34" charset="0"/>
              </a:rPr>
              <a:t>UU Nomor 19 Tahun 1997 tentang Penagihan Pajak dengan Surat Paksa sebagaimana telah diubah dengan UU Nomor 19 Tahun 2000</a:t>
            </a:r>
            <a:r>
              <a:rPr lang="en-US" altLang="en-US" sz="2500" u="none">
                <a:latin typeface="Tahoma" panose="020B0604030504040204"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9138"/>
                                        </p:tgtEl>
                                        <p:attrNameLst>
                                          <p:attrName>style.visibility</p:attrName>
                                        </p:attrNameLst>
                                      </p:cBhvr>
                                      <p:to>
                                        <p:strVal val="visible"/>
                                      </p:to>
                                    </p:set>
                                    <p:anim calcmode="lin" valueType="num">
                                      <p:cBhvr additive="base">
                                        <p:cTn id="7" dur="500" fill="hold"/>
                                        <p:tgtEl>
                                          <p:spTgt spid="219138"/>
                                        </p:tgtEl>
                                        <p:attrNameLst>
                                          <p:attrName>ppt_x</p:attrName>
                                        </p:attrNameLst>
                                      </p:cBhvr>
                                      <p:tavLst>
                                        <p:tav tm="0">
                                          <p:val>
                                            <p:strVal val="0-#ppt_w/2"/>
                                          </p:val>
                                        </p:tav>
                                        <p:tav tm="100000">
                                          <p:val>
                                            <p:strVal val="#ppt_x"/>
                                          </p:val>
                                        </p:tav>
                                      </p:tavLst>
                                    </p:anim>
                                    <p:anim calcmode="lin" valueType="num">
                                      <p:cBhvr additive="base">
                                        <p:cTn id="8" dur="500" fill="hold"/>
                                        <p:tgtEl>
                                          <p:spTgt spid="2191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9139"/>
                                        </p:tgtEl>
                                        <p:attrNameLst>
                                          <p:attrName>style.visibility</p:attrName>
                                        </p:attrNameLst>
                                      </p:cBhvr>
                                      <p:to>
                                        <p:strVal val="visible"/>
                                      </p:to>
                                    </p:set>
                                    <p:anim calcmode="lin" valueType="num">
                                      <p:cBhvr additive="base">
                                        <p:cTn id="13" dur="500" fill="hold"/>
                                        <p:tgtEl>
                                          <p:spTgt spid="219139"/>
                                        </p:tgtEl>
                                        <p:attrNameLst>
                                          <p:attrName>ppt_x</p:attrName>
                                        </p:attrNameLst>
                                      </p:cBhvr>
                                      <p:tavLst>
                                        <p:tav tm="0">
                                          <p:val>
                                            <p:strVal val="0-#ppt_w/2"/>
                                          </p:val>
                                        </p:tav>
                                        <p:tav tm="100000">
                                          <p:val>
                                            <p:strVal val="#ppt_x"/>
                                          </p:val>
                                        </p:tav>
                                      </p:tavLst>
                                    </p:anim>
                                    <p:anim calcmode="lin" valueType="num">
                                      <p:cBhvr additive="base">
                                        <p:cTn id="14" dur="500" fill="hold"/>
                                        <p:tgtEl>
                                          <p:spTgt spid="21913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9140"/>
                                        </p:tgtEl>
                                        <p:attrNameLst>
                                          <p:attrName>style.visibility</p:attrName>
                                        </p:attrNameLst>
                                      </p:cBhvr>
                                      <p:to>
                                        <p:strVal val="visible"/>
                                      </p:to>
                                    </p:set>
                                    <p:anim calcmode="lin" valueType="num">
                                      <p:cBhvr additive="base">
                                        <p:cTn id="19" dur="500" fill="hold"/>
                                        <p:tgtEl>
                                          <p:spTgt spid="219140"/>
                                        </p:tgtEl>
                                        <p:attrNameLst>
                                          <p:attrName>ppt_x</p:attrName>
                                        </p:attrNameLst>
                                      </p:cBhvr>
                                      <p:tavLst>
                                        <p:tav tm="0">
                                          <p:val>
                                            <p:strVal val="0-#ppt_w/2"/>
                                          </p:val>
                                        </p:tav>
                                        <p:tav tm="100000">
                                          <p:val>
                                            <p:strVal val="#ppt_x"/>
                                          </p:val>
                                        </p:tav>
                                      </p:tavLst>
                                    </p:anim>
                                    <p:anim calcmode="lin" valueType="num">
                                      <p:cBhvr additive="base">
                                        <p:cTn id="20" dur="500" fill="hold"/>
                                        <p:tgtEl>
                                          <p:spTgt spid="21914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9141"/>
                                        </p:tgtEl>
                                        <p:attrNameLst>
                                          <p:attrName>style.visibility</p:attrName>
                                        </p:attrNameLst>
                                      </p:cBhvr>
                                      <p:to>
                                        <p:strVal val="visible"/>
                                      </p:to>
                                    </p:set>
                                    <p:anim calcmode="lin" valueType="num">
                                      <p:cBhvr additive="base">
                                        <p:cTn id="25" dur="500" fill="hold"/>
                                        <p:tgtEl>
                                          <p:spTgt spid="219141"/>
                                        </p:tgtEl>
                                        <p:attrNameLst>
                                          <p:attrName>ppt_x</p:attrName>
                                        </p:attrNameLst>
                                      </p:cBhvr>
                                      <p:tavLst>
                                        <p:tav tm="0">
                                          <p:val>
                                            <p:strVal val="0-#ppt_w/2"/>
                                          </p:val>
                                        </p:tav>
                                        <p:tav tm="100000">
                                          <p:val>
                                            <p:strVal val="#ppt_x"/>
                                          </p:val>
                                        </p:tav>
                                      </p:tavLst>
                                    </p:anim>
                                    <p:anim calcmode="lin" valueType="num">
                                      <p:cBhvr additive="base">
                                        <p:cTn id="26" dur="500" fill="hold"/>
                                        <p:tgtEl>
                                          <p:spTgt spid="21914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9142"/>
                                        </p:tgtEl>
                                        <p:attrNameLst>
                                          <p:attrName>style.visibility</p:attrName>
                                        </p:attrNameLst>
                                      </p:cBhvr>
                                      <p:to>
                                        <p:strVal val="visible"/>
                                      </p:to>
                                    </p:set>
                                    <p:anim calcmode="lin" valueType="num">
                                      <p:cBhvr additive="base">
                                        <p:cTn id="31" dur="500" fill="hold"/>
                                        <p:tgtEl>
                                          <p:spTgt spid="219142"/>
                                        </p:tgtEl>
                                        <p:attrNameLst>
                                          <p:attrName>ppt_x</p:attrName>
                                        </p:attrNameLst>
                                      </p:cBhvr>
                                      <p:tavLst>
                                        <p:tav tm="0">
                                          <p:val>
                                            <p:strVal val="0-#ppt_w/2"/>
                                          </p:val>
                                        </p:tav>
                                        <p:tav tm="100000">
                                          <p:val>
                                            <p:strVal val="#ppt_x"/>
                                          </p:val>
                                        </p:tav>
                                      </p:tavLst>
                                    </p:anim>
                                    <p:anim calcmode="lin" valueType="num">
                                      <p:cBhvr additive="base">
                                        <p:cTn id="32" dur="500" fill="hold"/>
                                        <p:tgtEl>
                                          <p:spTgt spid="2191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animBg="1" autoUpdateAnimBg="0"/>
      <p:bldP spid="219139" grpId="0" animBg="1"/>
      <p:bldP spid="219140" grpId="0" animBg="1" autoUpdateAnimBg="0"/>
      <p:bldP spid="219141" grpId="0" animBg="1"/>
      <p:bldP spid="219142" grpId="0" animBg="1" autoUpdateAnimBg="0"/>
    </p:bldLst>
  </p:timing>
</p:sld>
</file>

<file path=ppt/slides/slide1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a:xfrm>
            <a:off x="2346325" y="44450"/>
            <a:ext cx="4170363" cy="433388"/>
          </a:xfrm>
          <a:solidFill>
            <a:srgbClr val="FFCCFF"/>
          </a:solidFill>
          <a:ln w="28575">
            <a:solidFill>
              <a:srgbClr val="0000CC"/>
            </a:solidFill>
            <a:miter lim="800000"/>
            <a:headEnd/>
            <a:tailEnd/>
          </a:ln>
        </p:spPr>
        <p:txBody>
          <a:bodyPr/>
          <a:lstStyle/>
          <a:p>
            <a:r>
              <a:rPr lang="en-US" altLang="en-US" sz="2800">
                <a:latin typeface="Tahoma" panose="020B0604030504040204" pitchFamily="34" charset="0"/>
              </a:rPr>
              <a:t>HAK MENDAHULU</a:t>
            </a:r>
          </a:p>
        </p:txBody>
      </p:sp>
      <p:sp>
        <p:nvSpPr>
          <p:cNvPr id="392195" name="AutoShape 3"/>
          <p:cNvSpPr>
            <a:spLocks noChangeArrowheads="1"/>
          </p:cNvSpPr>
          <p:nvPr/>
        </p:nvSpPr>
        <p:spPr bwMode="auto">
          <a:xfrm>
            <a:off x="4137025" y="404813"/>
            <a:ext cx="363538" cy="287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2196" name="Rectangle 4"/>
          <p:cNvSpPr>
            <a:spLocks noChangeArrowheads="1"/>
          </p:cNvSpPr>
          <p:nvPr/>
        </p:nvSpPr>
        <p:spPr bwMode="auto">
          <a:xfrm>
            <a:off x="179388" y="620713"/>
            <a:ext cx="8785225" cy="546100"/>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algn="l" defTabSz="800100">
              <a:defRPr sz="2400">
                <a:solidFill>
                  <a:schemeClr val="tx1"/>
                </a:solidFill>
                <a:latin typeface="Times New Roman" panose="02020603050405020304" pitchFamily="18" charset="0"/>
              </a:defRPr>
            </a:lvl1pPr>
            <a:lvl2pPr marL="400050" algn="l" defTabSz="800100">
              <a:defRPr sz="2400">
                <a:solidFill>
                  <a:schemeClr val="tx1"/>
                </a:solidFill>
                <a:latin typeface="Times New Roman" panose="02020603050405020304" pitchFamily="18" charset="0"/>
              </a:defRPr>
            </a:lvl2pPr>
            <a:lvl3pPr marL="800100" algn="l" defTabSz="800100">
              <a:defRPr sz="2400">
                <a:solidFill>
                  <a:schemeClr val="tx1"/>
                </a:solidFill>
                <a:latin typeface="Times New Roman" panose="02020603050405020304" pitchFamily="18" charset="0"/>
              </a:defRPr>
            </a:lvl3pPr>
            <a:lvl4pPr marL="1200150" algn="l" defTabSz="800100">
              <a:defRPr sz="2400">
                <a:solidFill>
                  <a:schemeClr val="tx1"/>
                </a:solidFill>
                <a:latin typeface="Times New Roman" panose="02020603050405020304" pitchFamily="18" charset="0"/>
              </a:defRPr>
            </a:lvl4pPr>
            <a:lvl5pPr marL="1600200" algn="l" defTabSz="800100">
              <a:defRPr sz="2400">
                <a:solidFill>
                  <a:schemeClr val="tx1"/>
                </a:solidFill>
                <a:latin typeface="Times New Roman" panose="02020603050405020304" pitchFamily="18" charset="0"/>
              </a:defRPr>
            </a:lvl5pPr>
            <a:lvl6pPr marL="2057400" defTabSz="800100" fontAlgn="base">
              <a:spcBef>
                <a:spcPct val="0"/>
              </a:spcBef>
              <a:spcAft>
                <a:spcPct val="0"/>
              </a:spcAft>
              <a:defRPr sz="2400">
                <a:solidFill>
                  <a:schemeClr val="tx1"/>
                </a:solidFill>
                <a:latin typeface="Times New Roman" panose="02020603050405020304" pitchFamily="18" charset="0"/>
              </a:defRPr>
            </a:lvl6pPr>
            <a:lvl7pPr marL="2514600" defTabSz="800100" fontAlgn="base">
              <a:spcBef>
                <a:spcPct val="0"/>
              </a:spcBef>
              <a:spcAft>
                <a:spcPct val="0"/>
              </a:spcAft>
              <a:defRPr sz="2400">
                <a:solidFill>
                  <a:schemeClr val="tx1"/>
                </a:solidFill>
                <a:latin typeface="Times New Roman" panose="02020603050405020304" pitchFamily="18" charset="0"/>
              </a:defRPr>
            </a:lvl7pPr>
            <a:lvl8pPr marL="2971800" defTabSz="800100" fontAlgn="base">
              <a:spcBef>
                <a:spcPct val="0"/>
              </a:spcBef>
              <a:spcAft>
                <a:spcPct val="0"/>
              </a:spcAft>
              <a:defRPr sz="2400">
                <a:solidFill>
                  <a:schemeClr val="tx1"/>
                </a:solidFill>
                <a:latin typeface="Times New Roman" panose="02020603050405020304" pitchFamily="18" charset="0"/>
              </a:defRPr>
            </a:lvl8pPr>
            <a:lvl9pPr marL="3429000" defTabSz="800100" fontAlgn="base">
              <a:spcBef>
                <a:spcPct val="0"/>
              </a:spcBef>
              <a:spcAft>
                <a:spcPct val="0"/>
              </a:spcAft>
              <a:defRPr sz="2400">
                <a:solidFill>
                  <a:schemeClr val="tx1"/>
                </a:solidFill>
                <a:latin typeface="Times New Roman" panose="02020603050405020304" pitchFamily="18" charset="0"/>
              </a:defRPr>
            </a:lvl9pPr>
          </a:lstStyle>
          <a:p>
            <a:pPr algn="ctr">
              <a:lnSpc>
                <a:spcPct val="80000"/>
              </a:lnSpc>
            </a:pPr>
            <a:r>
              <a:rPr lang="sv-SE" altLang="en-US" sz="1800" b="1" u="none">
                <a:latin typeface="Courier New" panose="02070309020205020404" pitchFamily="49" charset="0"/>
              </a:rPr>
              <a:t>Negara mempunyai hak mendahulu untuk utang pajak atas barang-barang milik Penanggung Pajak.</a:t>
            </a:r>
            <a:r>
              <a:rPr lang="en-US" altLang="en-US" sz="1800" b="1">
                <a:latin typeface="Courier New" panose="02070309020205020404" pitchFamily="49" charset="0"/>
              </a:rPr>
              <a:t> </a:t>
            </a:r>
          </a:p>
        </p:txBody>
      </p:sp>
      <p:sp>
        <p:nvSpPr>
          <p:cNvPr id="392199" name="Rectangle 7"/>
          <p:cNvSpPr>
            <a:spLocks noChangeArrowheads="1"/>
          </p:cNvSpPr>
          <p:nvPr/>
        </p:nvSpPr>
        <p:spPr bwMode="auto">
          <a:xfrm>
            <a:off x="1547813" y="1239838"/>
            <a:ext cx="7416800" cy="869950"/>
          </a:xfrm>
          <a:prstGeom prst="rect">
            <a:avLst/>
          </a:prstGeom>
          <a:noFill/>
          <a:ln w="952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algn="l" defTabSz="800100">
              <a:defRPr sz="2400">
                <a:solidFill>
                  <a:schemeClr val="tx1"/>
                </a:solidFill>
                <a:latin typeface="Times New Roman" panose="02020603050405020304" pitchFamily="18" charset="0"/>
              </a:defRPr>
            </a:lvl1pPr>
            <a:lvl2pPr marL="400050" algn="l" defTabSz="800100">
              <a:defRPr sz="2400">
                <a:solidFill>
                  <a:schemeClr val="tx1"/>
                </a:solidFill>
                <a:latin typeface="Times New Roman" panose="02020603050405020304" pitchFamily="18" charset="0"/>
              </a:defRPr>
            </a:lvl2pPr>
            <a:lvl3pPr marL="800100" algn="l" defTabSz="800100">
              <a:defRPr sz="2400">
                <a:solidFill>
                  <a:schemeClr val="tx1"/>
                </a:solidFill>
                <a:latin typeface="Times New Roman" panose="02020603050405020304" pitchFamily="18" charset="0"/>
              </a:defRPr>
            </a:lvl3pPr>
            <a:lvl4pPr marL="1200150" algn="l" defTabSz="800100">
              <a:defRPr sz="2400">
                <a:solidFill>
                  <a:schemeClr val="tx1"/>
                </a:solidFill>
                <a:latin typeface="Times New Roman" panose="02020603050405020304" pitchFamily="18" charset="0"/>
              </a:defRPr>
            </a:lvl4pPr>
            <a:lvl5pPr marL="1600200" algn="l" defTabSz="800100">
              <a:defRPr sz="2400">
                <a:solidFill>
                  <a:schemeClr val="tx1"/>
                </a:solidFill>
                <a:latin typeface="Times New Roman" panose="02020603050405020304" pitchFamily="18" charset="0"/>
              </a:defRPr>
            </a:lvl5pPr>
            <a:lvl6pPr marL="2057400" defTabSz="800100" fontAlgn="base">
              <a:spcBef>
                <a:spcPct val="0"/>
              </a:spcBef>
              <a:spcAft>
                <a:spcPct val="0"/>
              </a:spcAft>
              <a:defRPr sz="2400">
                <a:solidFill>
                  <a:schemeClr val="tx1"/>
                </a:solidFill>
                <a:latin typeface="Times New Roman" panose="02020603050405020304" pitchFamily="18" charset="0"/>
              </a:defRPr>
            </a:lvl6pPr>
            <a:lvl7pPr marL="2514600" defTabSz="800100" fontAlgn="base">
              <a:spcBef>
                <a:spcPct val="0"/>
              </a:spcBef>
              <a:spcAft>
                <a:spcPct val="0"/>
              </a:spcAft>
              <a:defRPr sz="2400">
                <a:solidFill>
                  <a:schemeClr val="tx1"/>
                </a:solidFill>
                <a:latin typeface="Times New Roman" panose="02020603050405020304" pitchFamily="18" charset="0"/>
              </a:defRPr>
            </a:lvl7pPr>
            <a:lvl8pPr marL="2971800" defTabSz="800100" fontAlgn="base">
              <a:spcBef>
                <a:spcPct val="0"/>
              </a:spcBef>
              <a:spcAft>
                <a:spcPct val="0"/>
              </a:spcAft>
              <a:defRPr sz="2400">
                <a:solidFill>
                  <a:schemeClr val="tx1"/>
                </a:solidFill>
                <a:latin typeface="Times New Roman" panose="02020603050405020304" pitchFamily="18" charset="0"/>
              </a:defRPr>
            </a:lvl8pPr>
            <a:lvl9pPr marL="3429000" defTabSz="800100" fontAlgn="base">
              <a:spcBef>
                <a:spcPct val="0"/>
              </a:spcBef>
              <a:spcAft>
                <a:spcPct val="0"/>
              </a:spcAft>
              <a:defRPr sz="2400">
                <a:solidFill>
                  <a:schemeClr val="tx1"/>
                </a:solidFill>
                <a:latin typeface="Times New Roman" panose="02020603050405020304" pitchFamily="18" charset="0"/>
              </a:defRPr>
            </a:lvl9pPr>
          </a:lstStyle>
          <a:p>
            <a:pPr algn="ctr">
              <a:lnSpc>
                <a:spcPct val="80000"/>
              </a:lnSpc>
            </a:pPr>
            <a:r>
              <a:rPr lang="en-US" altLang="en-US" sz="1600" b="1" u="none">
                <a:latin typeface="Arial Narrow" panose="020B0606020202030204" pitchFamily="34" charset="0"/>
              </a:rPr>
              <a:t>Ayat ini menetapkan kedudukan negara sebagai kreditur preferen yang dinyatakan mempunyai hak mendahulu atas barang-barang milik Penanggung Pajak yang akan dilelang di muka umum. </a:t>
            </a:r>
          </a:p>
          <a:p>
            <a:pPr algn="ctr">
              <a:lnSpc>
                <a:spcPct val="80000"/>
              </a:lnSpc>
            </a:pPr>
            <a:r>
              <a:rPr lang="en-US" altLang="en-US" sz="1600" b="1" u="none">
                <a:latin typeface="Arial Narrow" panose="020B0606020202030204" pitchFamily="34" charset="0"/>
              </a:rPr>
              <a:t>Pembayaran kepada kreditur lain diselesaikan setelah utang pajak dilunasi.</a:t>
            </a:r>
            <a:r>
              <a:rPr lang="en-US" altLang="en-US" sz="1600" u="none">
                <a:latin typeface="Arial Narrow" panose="020B0606020202030204" pitchFamily="34" charset="0"/>
              </a:rPr>
              <a:t> </a:t>
            </a:r>
          </a:p>
        </p:txBody>
      </p:sp>
      <p:sp>
        <p:nvSpPr>
          <p:cNvPr id="392200" name="AutoShape 8"/>
          <p:cNvSpPr>
            <a:spLocks noChangeArrowheads="1"/>
          </p:cNvSpPr>
          <p:nvPr/>
        </p:nvSpPr>
        <p:spPr bwMode="auto">
          <a:xfrm>
            <a:off x="8747125" y="1052513"/>
            <a:ext cx="288925"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2201" name="Rectangle 9"/>
          <p:cNvSpPr>
            <a:spLocks noChangeArrowheads="1"/>
          </p:cNvSpPr>
          <p:nvPr/>
        </p:nvSpPr>
        <p:spPr bwMode="auto">
          <a:xfrm>
            <a:off x="179388" y="2205038"/>
            <a:ext cx="8785225" cy="765175"/>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algn="l" defTabSz="800100">
              <a:defRPr sz="2400">
                <a:solidFill>
                  <a:schemeClr val="tx1"/>
                </a:solidFill>
                <a:latin typeface="Times New Roman" panose="02020603050405020304" pitchFamily="18" charset="0"/>
              </a:defRPr>
            </a:lvl1pPr>
            <a:lvl2pPr marL="400050" algn="l" defTabSz="800100">
              <a:defRPr sz="2400">
                <a:solidFill>
                  <a:schemeClr val="tx1"/>
                </a:solidFill>
                <a:latin typeface="Times New Roman" panose="02020603050405020304" pitchFamily="18" charset="0"/>
              </a:defRPr>
            </a:lvl2pPr>
            <a:lvl3pPr marL="800100" algn="l" defTabSz="800100">
              <a:defRPr sz="2400">
                <a:solidFill>
                  <a:schemeClr val="tx1"/>
                </a:solidFill>
                <a:latin typeface="Times New Roman" panose="02020603050405020304" pitchFamily="18" charset="0"/>
              </a:defRPr>
            </a:lvl3pPr>
            <a:lvl4pPr marL="1200150" algn="l" defTabSz="800100">
              <a:defRPr sz="2400">
                <a:solidFill>
                  <a:schemeClr val="tx1"/>
                </a:solidFill>
                <a:latin typeface="Times New Roman" panose="02020603050405020304" pitchFamily="18" charset="0"/>
              </a:defRPr>
            </a:lvl4pPr>
            <a:lvl5pPr marL="1600200" algn="l" defTabSz="800100">
              <a:defRPr sz="2400">
                <a:solidFill>
                  <a:schemeClr val="tx1"/>
                </a:solidFill>
                <a:latin typeface="Times New Roman" panose="02020603050405020304" pitchFamily="18" charset="0"/>
              </a:defRPr>
            </a:lvl5pPr>
            <a:lvl6pPr marL="2057400" defTabSz="800100" fontAlgn="base">
              <a:spcBef>
                <a:spcPct val="0"/>
              </a:spcBef>
              <a:spcAft>
                <a:spcPct val="0"/>
              </a:spcAft>
              <a:defRPr sz="2400">
                <a:solidFill>
                  <a:schemeClr val="tx1"/>
                </a:solidFill>
                <a:latin typeface="Times New Roman" panose="02020603050405020304" pitchFamily="18" charset="0"/>
              </a:defRPr>
            </a:lvl6pPr>
            <a:lvl7pPr marL="2514600" defTabSz="800100" fontAlgn="base">
              <a:spcBef>
                <a:spcPct val="0"/>
              </a:spcBef>
              <a:spcAft>
                <a:spcPct val="0"/>
              </a:spcAft>
              <a:defRPr sz="2400">
                <a:solidFill>
                  <a:schemeClr val="tx1"/>
                </a:solidFill>
                <a:latin typeface="Times New Roman" panose="02020603050405020304" pitchFamily="18" charset="0"/>
              </a:defRPr>
            </a:lvl7pPr>
            <a:lvl8pPr marL="2971800" defTabSz="800100" fontAlgn="base">
              <a:spcBef>
                <a:spcPct val="0"/>
              </a:spcBef>
              <a:spcAft>
                <a:spcPct val="0"/>
              </a:spcAft>
              <a:defRPr sz="2400">
                <a:solidFill>
                  <a:schemeClr val="tx1"/>
                </a:solidFill>
                <a:latin typeface="Times New Roman" panose="02020603050405020304" pitchFamily="18" charset="0"/>
              </a:defRPr>
            </a:lvl8pPr>
            <a:lvl9pPr marL="3429000" defTabSz="800100" fontAlgn="base">
              <a:spcBef>
                <a:spcPct val="0"/>
              </a:spcBef>
              <a:spcAft>
                <a:spcPct val="0"/>
              </a:spcAft>
              <a:defRPr sz="2400">
                <a:solidFill>
                  <a:schemeClr val="tx1"/>
                </a:solidFill>
                <a:latin typeface="Times New Roman" panose="02020603050405020304" pitchFamily="18" charset="0"/>
              </a:defRPr>
            </a:lvl9pPr>
          </a:lstStyle>
          <a:p>
            <a:pPr algn="ctr">
              <a:lnSpc>
                <a:spcPct val="80000"/>
              </a:lnSpc>
            </a:pPr>
            <a:r>
              <a:rPr lang="sv-SE" altLang="en-US" sz="1800" b="1" u="none">
                <a:latin typeface="Courier New" panose="02070309020205020404" pitchFamily="49" charset="0"/>
              </a:rPr>
              <a:t>Ketentuan tentang hak mendahulu sebagaimana dimaksud pada ayat (1) meliputi pokok pajak, sanksi administrasi berupa bunga, denda, kenaikan, dan biaya penagihan pajak.</a:t>
            </a:r>
            <a:r>
              <a:rPr lang="en-US" altLang="en-US" sz="1800" u="none">
                <a:latin typeface="Courier New" panose="02070309020205020404" pitchFamily="49" charset="0"/>
              </a:rPr>
              <a:t> </a:t>
            </a:r>
          </a:p>
        </p:txBody>
      </p:sp>
      <p:sp>
        <p:nvSpPr>
          <p:cNvPr id="392202" name="Rectangle 10"/>
          <p:cNvSpPr>
            <a:spLocks noChangeArrowheads="1"/>
          </p:cNvSpPr>
          <p:nvPr/>
        </p:nvSpPr>
        <p:spPr bwMode="auto">
          <a:xfrm>
            <a:off x="179388" y="333375"/>
            <a:ext cx="1171575" cy="34607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spAutoFit/>
          </a:bodyPr>
          <a:lstStyle/>
          <a:p>
            <a:r>
              <a:rPr lang="sv-SE" altLang="en-US" sz="1600" b="1" u="none"/>
              <a:t>ayat (1)</a:t>
            </a:r>
            <a:endParaRPr lang="en-US" altLang="en-US" sz="1600" b="1" u="none"/>
          </a:p>
        </p:txBody>
      </p:sp>
      <p:sp>
        <p:nvSpPr>
          <p:cNvPr id="392203" name="Rectangle 11"/>
          <p:cNvSpPr>
            <a:spLocks noChangeArrowheads="1"/>
          </p:cNvSpPr>
          <p:nvPr/>
        </p:nvSpPr>
        <p:spPr bwMode="auto">
          <a:xfrm>
            <a:off x="179388" y="1916113"/>
            <a:ext cx="1171575" cy="34607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spAutoFit/>
          </a:bodyPr>
          <a:lstStyle/>
          <a:p>
            <a:r>
              <a:rPr lang="sv-SE" altLang="en-US" sz="1600" b="1" u="none"/>
              <a:t>ayat (2)</a:t>
            </a:r>
            <a:endParaRPr lang="en-US" altLang="en-US" sz="1600" b="1" u="none"/>
          </a:p>
        </p:txBody>
      </p:sp>
      <p:sp>
        <p:nvSpPr>
          <p:cNvPr id="392204" name="Rectangle 12"/>
          <p:cNvSpPr>
            <a:spLocks noChangeArrowheads="1"/>
          </p:cNvSpPr>
          <p:nvPr/>
        </p:nvSpPr>
        <p:spPr bwMode="auto">
          <a:xfrm>
            <a:off x="179388" y="3284538"/>
            <a:ext cx="8785225" cy="1873250"/>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marL="457200" indent="-457200" algn="l" defTabSz="800100">
              <a:defRPr sz="2400">
                <a:solidFill>
                  <a:schemeClr val="tx1"/>
                </a:solidFill>
                <a:latin typeface="Times New Roman" panose="02020603050405020304" pitchFamily="18" charset="0"/>
              </a:defRPr>
            </a:lvl1pPr>
            <a:lvl2pPr marL="857250" indent="-457200" algn="l" defTabSz="800100">
              <a:defRPr sz="2400">
                <a:solidFill>
                  <a:schemeClr val="tx1"/>
                </a:solidFill>
                <a:latin typeface="Times New Roman" panose="02020603050405020304" pitchFamily="18" charset="0"/>
              </a:defRPr>
            </a:lvl2pPr>
            <a:lvl3pPr marL="1257300" indent="-457200" algn="l" defTabSz="800100">
              <a:defRPr sz="2400">
                <a:solidFill>
                  <a:schemeClr val="tx1"/>
                </a:solidFill>
                <a:latin typeface="Times New Roman" panose="02020603050405020304" pitchFamily="18" charset="0"/>
              </a:defRPr>
            </a:lvl3pPr>
            <a:lvl4pPr marL="1657350" indent="-457200" algn="l" defTabSz="800100">
              <a:defRPr sz="2400">
                <a:solidFill>
                  <a:schemeClr val="tx1"/>
                </a:solidFill>
                <a:latin typeface="Times New Roman" panose="02020603050405020304" pitchFamily="18" charset="0"/>
              </a:defRPr>
            </a:lvl4pPr>
            <a:lvl5pPr marL="2057400" indent="-457200" algn="l" defTabSz="800100">
              <a:defRPr sz="2400">
                <a:solidFill>
                  <a:schemeClr val="tx1"/>
                </a:solidFill>
                <a:latin typeface="Times New Roman" panose="02020603050405020304" pitchFamily="18" charset="0"/>
              </a:defRPr>
            </a:lvl5pPr>
            <a:lvl6pPr marL="2514600" indent="-457200" defTabSz="800100" fontAlgn="base">
              <a:spcBef>
                <a:spcPct val="0"/>
              </a:spcBef>
              <a:spcAft>
                <a:spcPct val="0"/>
              </a:spcAft>
              <a:defRPr sz="2400">
                <a:solidFill>
                  <a:schemeClr val="tx1"/>
                </a:solidFill>
                <a:latin typeface="Times New Roman" panose="02020603050405020304" pitchFamily="18" charset="0"/>
              </a:defRPr>
            </a:lvl6pPr>
            <a:lvl7pPr marL="2971800" indent="-457200" defTabSz="800100" fontAlgn="base">
              <a:spcBef>
                <a:spcPct val="0"/>
              </a:spcBef>
              <a:spcAft>
                <a:spcPct val="0"/>
              </a:spcAft>
              <a:defRPr sz="2400">
                <a:solidFill>
                  <a:schemeClr val="tx1"/>
                </a:solidFill>
                <a:latin typeface="Times New Roman" panose="02020603050405020304" pitchFamily="18" charset="0"/>
              </a:defRPr>
            </a:lvl7pPr>
            <a:lvl8pPr marL="3429000" indent="-457200" defTabSz="800100" fontAlgn="base">
              <a:spcBef>
                <a:spcPct val="0"/>
              </a:spcBef>
              <a:spcAft>
                <a:spcPct val="0"/>
              </a:spcAft>
              <a:defRPr sz="2400">
                <a:solidFill>
                  <a:schemeClr val="tx1"/>
                </a:solidFill>
                <a:latin typeface="Times New Roman" panose="02020603050405020304" pitchFamily="18" charset="0"/>
              </a:defRPr>
            </a:lvl8pPr>
            <a:lvl9pPr marL="3886200" indent="-457200" defTabSz="800100"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sv-SE" altLang="en-US" sz="1600" b="1" u="none">
                <a:latin typeface="Courier New" panose="02070309020205020404" pitchFamily="49" charset="0"/>
              </a:rPr>
              <a:t>Hak mendahulu untuk utang pajak melebihi segala hak mendahulu lainnya, kecuali terhadap: </a:t>
            </a:r>
          </a:p>
          <a:p>
            <a:pPr>
              <a:lnSpc>
                <a:spcPct val="90000"/>
              </a:lnSpc>
              <a:buFontTx/>
              <a:buAutoNum type="alphaLcPeriod"/>
            </a:pPr>
            <a:r>
              <a:rPr lang="sv-SE" altLang="en-US" sz="1600" b="1" u="none">
                <a:latin typeface="Courier New" panose="02070309020205020404" pitchFamily="49" charset="0"/>
              </a:rPr>
              <a:t>biaya perkara yang </a:t>
            </a:r>
            <a:r>
              <a:rPr lang="id-ID" altLang="en-US" sz="1600" b="1" u="none">
                <a:latin typeface="Courier New" panose="02070309020205020404" pitchFamily="49" charset="0"/>
              </a:rPr>
              <a:t>hanya disebabkan oleh suatu penghukuman untuk melelang suatu brg bergerak dan/atau brg tidak bergerak; </a:t>
            </a:r>
            <a:endParaRPr lang="en-US" altLang="en-US" sz="1600" b="1" u="none">
              <a:latin typeface="Courier New" panose="02070309020205020404" pitchFamily="49" charset="0"/>
            </a:endParaRPr>
          </a:p>
          <a:p>
            <a:pPr>
              <a:lnSpc>
                <a:spcPct val="90000"/>
              </a:lnSpc>
              <a:buFontTx/>
              <a:buAutoNum type="alphaLcPeriod"/>
            </a:pPr>
            <a:r>
              <a:rPr lang="id-ID" altLang="en-US" sz="1600" b="1" u="none">
                <a:latin typeface="Courier New" panose="02070309020205020404" pitchFamily="49" charset="0"/>
              </a:rPr>
              <a:t>biaya yang telah dikeluarkan untuk menyelamatkan barang dimaksud; dan/atau </a:t>
            </a:r>
            <a:endParaRPr lang="en-US" altLang="en-US" sz="1600" b="1" u="none">
              <a:latin typeface="Courier New" panose="02070309020205020404" pitchFamily="49" charset="0"/>
            </a:endParaRPr>
          </a:p>
          <a:p>
            <a:pPr>
              <a:lnSpc>
                <a:spcPct val="90000"/>
              </a:lnSpc>
              <a:buFontTx/>
              <a:buAutoNum type="alphaLcPeriod"/>
            </a:pPr>
            <a:r>
              <a:rPr lang="id-ID" altLang="en-US" sz="1600" b="1" u="none">
                <a:latin typeface="Courier New" panose="02070309020205020404" pitchFamily="49" charset="0"/>
              </a:rPr>
              <a:t>biaya perkara, yang hanya disebabkan oleh pelelangan dan penyelesaian suatu warisan.</a:t>
            </a:r>
            <a:r>
              <a:rPr lang="en-US" altLang="en-US" sz="1600" b="1">
                <a:latin typeface="Courier New" panose="02070309020205020404" pitchFamily="49" charset="0"/>
              </a:rPr>
              <a:t> </a:t>
            </a:r>
          </a:p>
        </p:txBody>
      </p:sp>
      <p:sp>
        <p:nvSpPr>
          <p:cNvPr id="392205" name="Rectangle 13"/>
          <p:cNvSpPr>
            <a:spLocks noChangeArrowheads="1"/>
          </p:cNvSpPr>
          <p:nvPr/>
        </p:nvSpPr>
        <p:spPr bwMode="auto">
          <a:xfrm>
            <a:off x="179388" y="3011488"/>
            <a:ext cx="1171575" cy="34607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spAutoFit/>
          </a:bodyPr>
          <a:lstStyle/>
          <a:p>
            <a:r>
              <a:rPr lang="sv-SE" altLang="en-US" sz="1600" b="1" u="none"/>
              <a:t>ayat (3)</a:t>
            </a:r>
            <a:endParaRPr lang="en-US" altLang="en-US" sz="1600" b="1" u="none"/>
          </a:p>
        </p:txBody>
      </p:sp>
      <p:sp>
        <p:nvSpPr>
          <p:cNvPr id="392206" name="Rectangle 14"/>
          <p:cNvSpPr>
            <a:spLocks noChangeArrowheads="1"/>
          </p:cNvSpPr>
          <p:nvPr/>
        </p:nvSpPr>
        <p:spPr bwMode="auto">
          <a:xfrm>
            <a:off x="179388" y="5516563"/>
            <a:ext cx="8785225" cy="1211262"/>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algn="l" defTabSz="800100">
              <a:defRPr sz="2400">
                <a:solidFill>
                  <a:schemeClr val="tx1"/>
                </a:solidFill>
                <a:latin typeface="Times New Roman" panose="02020603050405020304" pitchFamily="18" charset="0"/>
              </a:defRPr>
            </a:lvl1pPr>
            <a:lvl2pPr marL="400050" algn="l" defTabSz="800100">
              <a:defRPr sz="2400">
                <a:solidFill>
                  <a:schemeClr val="tx1"/>
                </a:solidFill>
                <a:latin typeface="Times New Roman" panose="02020603050405020304" pitchFamily="18" charset="0"/>
              </a:defRPr>
            </a:lvl2pPr>
            <a:lvl3pPr marL="800100" algn="l" defTabSz="800100">
              <a:defRPr sz="2400">
                <a:solidFill>
                  <a:schemeClr val="tx1"/>
                </a:solidFill>
                <a:latin typeface="Times New Roman" panose="02020603050405020304" pitchFamily="18" charset="0"/>
              </a:defRPr>
            </a:lvl3pPr>
            <a:lvl4pPr marL="1200150" algn="l" defTabSz="800100">
              <a:defRPr sz="2400">
                <a:solidFill>
                  <a:schemeClr val="tx1"/>
                </a:solidFill>
                <a:latin typeface="Times New Roman" panose="02020603050405020304" pitchFamily="18" charset="0"/>
              </a:defRPr>
            </a:lvl4pPr>
            <a:lvl5pPr marL="1600200" algn="l" defTabSz="800100">
              <a:defRPr sz="2400">
                <a:solidFill>
                  <a:schemeClr val="tx1"/>
                </a:solidFill>
                <a:latin typeface="Times New Roman" panose="02020603050405020304" pitchFamily="18" charset="0"/>
              </a:defRPr>
            </a:lvl5pPr>
            <a:lvl6pPr marL="2057400" defTabSz="800100" fontAlgn="base">
              <a:spcBef>
                <a:spcPct val="0"/>
              </a:spcBef>
              <a:spcAft>
                <a:spcPct val="0"/>
              </a:spcAft>
              <a:defRPr sz="2400">
                <a:solidFill>
                  <a:schemeClr val="tx1"/>
                </a:solidFill>
                <a:latin typeface="Times New Roman" panose="02020603050405020304" pitchFamily="18" charset="0"/>
              </a:defRPr>
            </a:lvl6pPr>
            <a:lvl7pPr marL="2514600" defTabSz="800100" fontAlgn="base">
              <a:spcBef>
                <a:spcPct val="0"/>
              </a:spcBef>
              <a:spcAft>
                <a:spcPct val="0"/>
              </a:spcAft>
              <a:defRPr sz="2400">
                <a:solidFill>
                  <a:schemeClr val="tx1"/>
                </a:solidFill>
                <a:latin typeface="Times New Roman" panose="02020603050405020304" pitchFamily="18" charset="0"/>
              </a:defRPr>
            </a:lvl7pPr>
            <a:lvl8pPr marL="2971800" defTabSz="800100" fontAlgn="base">
              <a:spcBef>
                <a:spcPct val="0"/>
              </a:spcBef>
              <a:spcAft>
                <a:spcPct val="0"/>
              </a:spcAft>
              <a:defRPr sz="2400">
                <a:solidFill>
                  <a:schemeClr val="tx1"/>
                </a:solidFill>
                <a:latin typeface="Times New Roman" panose="02020603050405020304" pitchFamily="18" charset="0"/>
              </a:defRPr>
            </a:lvl8pPr>
            <a:lvl9pPr marL="3429000" defTabSz="800100"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id-ID" altLang="en-US" sz="1600" b="1" u="none">
                <a:latin typeface="Courier New" panose="02070309020205020404" pitchFamily="49" charset="0"/>
              </a:rPr>
              <a:t>Dalam hal W</a:t>
            </a:r>
            <a:r>
              <a:rPr lang="en-US" altLang="en-US" sz="1600" b="1" u="none">
                <a:latin typeface="Courier New" panose="02070309020205020404" pitchFamily="49" charset="0"/>
              </a:rPr>
              <a:t>P</a:t>
            </a:r>
            <a:r>
              <a:rPr lang="id-ID" altLang="en-US" sz="1600" b="1" u="none">
                <a:latin typeface="Courier New" panose="02070309020205020404" pitchFamily="49" charset="0"/>
              </a:rPr>
              <a:t> dinyatakan pailit, bubar, atau dilikuidasi maka kurator, likuidator, atau orang atau badan yang ditugasi untuk melakukan pemberesan dilarang membagikan harta W</a:t>
            </a:r>
            <a:r>
              <a:rPr lang="en-US" altLang="en-US" sz="1600" b="1" u="none">
                <a:latin typeface="Courier New" panose="02070309020205020404" pitchFamily="49" charset="0"/>
              </a:rPr>
              <a:t>P</a:t>
            </a:r>
            <a:r>
              <a:rPr lang="id-ID" altLang="en-US" sz="1600" b="1" u="none">
                <a:latin typeface="Courier New" panose="02070309020205020404" pitchFamily="49" charset="0"/>
              </a:rPr>
              <a:t> dalam pailit, pembubaran atau likuidasi kepada pemegang saham atau kreditur lainnya sebelum menggunakan harta tsb untuk membayar utang pajak W</a:t>
            </a:r>
            <a:r>
              <a:rPr lang="en-US" altLang="en-US" sz="1600" b="1" u="none">
                <a:latin typeface="Courier New" panose="02070309020205020404" pitchFamily="49" charset="0"/>
              </a:rPr>
              <a:t>P</a:t>
            </a:r>
            <a:r>
              <a:rPr lang="id-ID" altLang="en-US" sz="1600" b="1" u="none">
                <a:latin typeface="Courier New" panose="02070309020205020404" pitchFamily="49" charset="0"/>
              </a:rPr>
              <a:t> tsb.</a:t>
            </a:r>
            <a:r>
              <a:rPr lang="id-ID" altLang="en-US" sz="1600" u="none">
                <a:latin typeface="Courier New" panose="02070309020205020404" pitchFamily="49" charset="0"/>
              </a:rPr>
              <a:t> </a:t>
            </a:r>
            <a:endParaRPr lang="en-US" altLang="en-US" sz="1600" u="none">
              <a:latin typeface="Courier New" panose="02070309020205020404" pitchFamily="49" charset="0"/>
            </a:endParaRPr>
          </a:p>
        </p:txBody>
      </p:sp>
      <p:sp>
        <p:nvSpPr>
          <p:cNvPr id="392207" name="Rectangle 15"/>
          <p:cNvSpPr>
            <a:spLocks noChangeArrowheads="1"/>
          </p:cNvSpPr>
          <p:nvPr/>
        </p:nvSpPr>
        <p:spPr bwMode="auto">
          <a:xfrm>
            <a:off x="182563" y="5229225"/>
            <a:ext cx="1293812" cy="34607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spAutoFit/>
          </a:bodyPr>
          <a:lstStyle/>
          <a:p>
            <a:r>
              <a:rPr lang="sv-SE" altLang="en-US" sz="1600" b="1" u="none"/>
              <a:t>ayat (3a)</a:t>
            </a:r>
            <a:endParaRPr lang="en-US" altLang="en-US" sz="1600" b="1" u="none"/>
          </a:p>
        </p:txBody>
      </p:sp>
      <p:sp>
        <p:nvSpPr>
          <p:cNvPr id="392208" name="Rectangle 16"/>
          <p:cNvSpPr>
            <a:spLocks noChangeArrowheads="1"/>
          </p:cNvSpPr>
          <p:nvPr/>
        </p:nvSpPr>
        <p:spPr bwMode="auto">
          <a:xfrm>
            <a:off x="6937375" y="58738"/>
            <a:ext cx="2027238" cy="34607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spAutoFit/>
          </a:bodyPr>
          <a:lstStyle/>
          <a:p>
            <a:r>
              <a:rPr lang="en-US" altLang="en-US" sz="1600" b="1" u="none"/>
              <a:t>Pasal 21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2194"/>
                                        </p:tgtEl>
                                        <p:attrNameLst>
                                          <p:attrName>style.visibility</p:attrName>
                                        </p:attrNameLst>
                                      </p:cBhvr>
                                      <p:to>
                                        <p:strVal val="visible"/>
                                      </p:to>
                                    </p:set>
                                    <p:anim calcmode="lin" valueType="num">
                                      <p:cBhvr additive="base">
                                        <p:cTn id="7" dur="500" fill="hold"/>
                                        <p:tgtEl>
                                          <p:spTgt spid="392194"/>
                                        </p:tgtEl>
                                        <p:attrNameLst>
                                          <p:attrName>ppt_x</p:attrName>
                                        </p:attrNameLst>
                                      </p:cBhvr>
                                      <p:tavLst>
                                        <p:tav tm="0">
                                          <p:val>
                                            <p:strVal val="0-#ppt_w/2"/>
                                          </p:val>
                                        </p:tav>
                                        <p:tav tm="100000">
                                          <p:val>
                                            <p:strVal val="#ppt_x"/>
                                          </p:val>
                                        </p:tav>
                                      </p:tavLst>
                                    </p:anim>
                                    <p:anim calcmode="lin" valueType="num">
                                      <p:cBhvr additive="base">
                                        <p:cTn id="8" dur="500" fill="hold"/>
                                        <p:tgtEl>
                                          <p:spTgt spid="3921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92208"/>
                                        </p:tgtEl>
                                        <p:attrNameLst>
                                          <p:attrName>style.visibility</p:attrName>
                                        </p:attrNameLst>
                                      </p:cBhvr>
                                      <p:to>
                                        <p:strVal val="visible"/>
                                      </p:to>
                                    </p:set>
                                    <p:animEffect transition="in" filter="blinds(horizontal)">
                                      <p:cBhvr>
                                        <p:cTn id="13" dur="500"/>
                                        <p:tgtEl>
                                          <p:spTgt spid="39220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92195"/>
                                        </p:tgtEl>
                                        <p:attrNameLst>
                                          <p:attrName>style.visibility</p:attrName>
                                        </p:attrNameLst>
                                      </p:cBhvr>
                                      <p:to>
                                        <p:strVal val="visible"/>
                                      </p:to>
                                    </p:set>
                                    <p:anim calcmode="lin" valueType="num">
                                      <p:cBhvr additive="base">
                                        <p:cTn id="18" dur="500" fill="hold"/>
                                        <p:tgtEl>
                                          <p:spTgt spid="392195"/>
                                        </p:tgtEl>
                                        <p:attrNameLst>
                                          <p:attrName>ppt_x</p:attrName>
                                        </p:attrNameLst>
                                      </p:cBhvr>
                                      <p:tavLst>
                                        <p:tav tm="0">
                                          <p:val>
                                            <p:strVal val="0-#ppt_w/2"/>
                                          </p:val>
                                        </p:tav>
                                        <p:tav tm="100000">
                                          <p:val>
                                            <p:strVal val="#ppt_x"/>
                                          </p:val>
                                        </p:tav>
                                      </p:tavLst>
                                    </p:anim>
                                    <p:anim calcmode="lin" valueType="num">
                                      <p:cBhvr additive="base">
                                        <p:cTn id="19" dur="500" fill="hold"/>
                                        <p:tgtEl>
                                          <p:spTgt spid="392195"/>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392202"/>
                                        </p:tgtEl>
                                        <p:attrNameLst>
                                          <p:attrName>style.visibility</p:attrName>
                                        </p:attrNameLst>
                                      </p:cBhvr>
                                      <p:to>
                                        <p:strVal val="visible"/>
                                      </p:to>
                                    </p:set>
                                    <p:animEffect transition="in" filter="box(in)">
                                      <p:cBhvr>
                                        <p:cTn id="24" dur="500"/>
                                        <p:tgtEl>
                                          <p:spTgt spid="39220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92196"/>
                                        </p:tgtEl>
                                        <p:attrNameLst>
                                          <p:attrName>style.visibility</p:attrName>
                                        </p:attrNameLst>
                                      </p:cBhvr>
                                      <p:to>
                                        <p:strVal val="visible"/>
                                      </p:to>
                                    </p:set>
                                    <p:anim calcmode="lin" valueType="num">
                                      <p:cBhvr additive="base">
                                        <p:cTn id="29" dur="500" fill="hold"/>
                                        <p:tgtEl>
                                          <p:spTgt spid="392196"/>
                                        </p:tgtEl>
                                        <p:attrNameLst>
                                          <p:attrName>ppt_x</p:attrName>
                                        </p:attrNameLst>
                                      </p:cBhvr>
                                      <p:tavLst>
                                        <p:tav tm="0">
                                          <p:val>
                                            <p:strVal val="0-#ppt_w/2"/>
                                          </p:val>
                                        </p:tav>
                                        <p:tav tm="100000">
                                          <p:val>
                                            <p:strVal val="#ppt_x"/>
                                          </p:val>
                                        </p:tav>
                                      </p:tavLst>
                                    </p:anim>
                                    <p:anim calcmode="lin" valueType="num">
                                      <p:cBhvr additive="base">
                                        <p:cTn id="30" dur="500" fill="hold"/>
                                        <p:tgtEl>
                                          <p:spTgt spid="392196"/>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392199"/>
                                        </p:tgtEl>
                                        <p:attrNameLst>
                                          <p:attrName>style.visibility</p:attrName>
                                        </p:attrNameLst>
                                      </p:cBhvr>
                                      <p:to>
                                        <p:strVal val="visible"/>
                                      </p:to>
                                    </p:set>
                                    <p:anim calcmode="lin" valueType="num">
                                      <p:cBhvr additive="base">
                                        <p:cTn id="35" dur="500" fill="hold"/>
                                        <p:tgtEl>
                                          <p:spTgt spid="392199"/>
                                        </p:tgtEl>
                                        <p:attrNameLst>
                                          <p:attrName>ppt_x</p:attrName>
                                        </p:attrNameLst>
                                      </p:cBhvr>
                                      <p:tavLst>
                                        <p:tav tm="0">
                                          <p:val>
                                            <p:strVal val="0-#ppt_w/2"/>
                                          </p:val>
                                        </p:tav>
                                        <p:tav tm="100000">
                                          <p:val>
                                            <p:strVal val="#ppt_x"/>
                                          </p:val>
                                        </p:tav>
                                      </p:tavLst>
                                    </p:anim>
                                    <p:anim calcmode="lin" valueType="num">
                                      <p:cBhvr additive="base">
                                        <p:cTn id="36" dur="500" fill="hold"/>
                                        <p:tgtEl>
                                          <p:spTgt spid="392199"/>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392200"/>
                                        </p:tgtEl>
                                        <p:attrNameLst>
                                          <p:attrName>style.visibility</p:attrName>
                                        </p:attrNameLst>
                                      </p:cBhvr>
                                      <p:to>
                                        <p:strVal val="visible"/>
                                      </p:to>
                                    </p:set>
                                    <p:animEffect transition="in" filter="checkerboard(across)">
                                      <p:cBhvr>
                                        <p:cTn id="41" dur="500"/>
                                        <p:tgtEl>
                                          <p:spTgt spid="39220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3" presetClass="entr" presetSubtype="16" fill="hold" grpId="0" nodeType="clickEffect">
                                  <p:stCondLst>
                                    <p:cond delay="0"/>
                                  </p:stCondLst>
                                  <p:childTnLst>
                                    <p:set>
                                      <p:cBhvr>
                                        <p:cTn id="45" dur="1" fill="hold">
                                          <p:stCondLst>
                                            <p:cond delay="0"/>
                                          </p:stCondLst>
                                        </p:cTn>
                                        <p:tgtEl>
                                          <p:spTgt spid="392203"/>
                                        </p:tgtEl>
                                        <p:attrNameLst>
                                          <p:attrName>style.visibility</p:attrName>
                                        </p:attrNameLst>
                                      </p:cBhvr>
                                      <p:to>
                                        <p:strVal val="visible"/>
                                      </p:to>
                                    </p:set>
                                    <p:anim calcmode="lin" valueType="num">
                                      <p:cBhvr>
                                        <p:cTn id="46" dur="500" fill="hold"/>
                                        <p:tgtEl>
                                          <p:spTgt spid="392203"/>
                                        </p:tgtEl>
                                        <p:attrNameLst>
                                          <p:attrName>ppt_w</p:attrName>
                                        </p:attrNameLst>
                                      </p:cBhvr>
                                      <p:tavLst>
                                        <p:tav tm="0">
                                          <p:val>
                                            <p:fltVal val="0"/>
                                          </p:val>
                                        </p:tav>
                                        <p:tav tm="100000">
                                          <p:val>
                                            <p:strVal val="#ppt_w"/>
                                          </p:val>
                                        </p:tav>
                                      </p:tavLst>
                                    </p:anim>
                                    <p:anim calcmode="lin" valueType="num">
                                      <p:cBhvr>
                                        <p:cTn id="47" dur="500" fill="hold"/>
                                        <p:tgtEl>
                                          <p:spTgt spid="392203"/>
                                        </p:tgtEl>
                                        <p:attrNameLst>
                                          <p:attrName>ppt_h</p:attrName>
                                        </p:attrNameLst>
                                      </p:cBhvr>
                                      <p:tavLst>
                                        <p:tav tm="0">
                                          <p:val>
                                            <p:fltVal val="0"/>
                                          </p:val>
                                        </p:tav>
                                        <p:tav tm="100000">
                                          <p:val>
                                            <p:strVal val="#ppt_h"/>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392201"/>
                                        </p:tgtEl>
                                        <p:attrNameLst>
                                          <p:attrName>style.visibility</p:attrName>
                                        </p:attrNameLst>
                                      </p:cBhvr>
                                      <p:to>
                                        <p:strVal val="visible"/>
                                      </p:to>
                                    </p:set>
                                    <p:anim calcmode="lin" valueType="num">
                                      <p:cBhvr additive="base">
                                        <p:cTn id="52" dur="500" fill="hold"/>
                                        <p:tgtEl>
                                          <p:spTgt spid="392201"/>
                                        </p:tgtEl>
                                        <p:attrNameLst>
                                          <p:attrName>ppt_x</p:attrName>
                                        </p:attrNameLst>
                                      </p:cBhvr>
                                      <p:tavLst>
                                        <p:tav tm="0">
                                          <p:val>
                                            <p:strVal val="0-#ppt_w/2"/>
                                          </p:val>
                                        </p:tav>
                                        <p:tav tm="100000">
                                          <p:val>
                                            <p:strVal val="#ppt_x"/>
                                          </p:val>
                                        </p:tav>
                                      </p:tavLst>
                                    </p:anim>
                                    <p:anim calcmode="lin" valueType="num">
                                      <p:cBhvr additive="base">
                                        <p:cTn id="53" dur="500" fill="hold"/>
                                        <p:tgtEl>
                                          <p:spTgt spid="392201"/>
                                        </p:tgtEl>
                                        <p:attrNameLst>
                                          <p:attrName>ppt_y</p:attrName>
                                        </p:attrNameLst>
                                      </p:cBhvr>
                                      <p:tavLst>
                                        <p:tav tm="0">
                                          <p:val>
                                            <p:strVal val="#ppt_y"/>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3" presetClass="entr" presetSubtype="16" fill="hold" grpId="0" nodeType="clickEffect">
                                  <p:stCondLst>
                                    <p:cond delay="0"/>
                                  </p:stCondLst>
                                  <p:childTnLst>
                                    <p:set>
                                      <p:cBhvr>
                                        <p:cTn id="57" dur="1" fill="hold">
                                          <p:stCondLst>
                                            <p:cond delay="0"/>
                                          </p:stCondLst>
                                        </p:cTn>
                                        <p:tgtEl>
                                          <p:spTgt spid="392205"/>
                                        </p:tgtEl>
                                        <p:attrNameLst>
                                          <p:attrName>style.visibility</p:attrName>
                                        </p:attrNameLst>
                                      </p:cBhvr>
                                      <p:to>
                                        <p:strVal val="visible"/>
                                      </p:to>
                                    </p:set>
                                    <p:anim calcmode="lin" valueType="num">
                                      <p:cBhvr>
                                        <p:cTn id="58" dur="500" fill="hold"/>
                                        <p:tgtEl>
                                          <p:spTgt spid="392205"/>
                                        </p:tgtEl>
                                        <p:attrNameLst>
                                          <p:attrName>ppt_w</p:attrName>
                                        </p:attrNameLst>
                                      </p:cBhvr>
                                      <p:tavLst>
                                        <p:tav tm="0">
                                          <p:val>
                                            <p:fltVal val="0"/>
                                          </p:val>
                                        </p:tav>
                                        <p:tav tm="100000">
                                          <p:val>
                                            <p:strVal val="#ppt_w"/>
                                          </p:val>
                                        </p:tav>
                                      </p:tavLst>
                                    </p:anim>
                                    <p:anim calcmode="lin" valueType="num">
                                      <p:cBhvr>
                                        <p:cTn id="59" dur="500" fill="hold"/>
                                        <p:tgtEl>
                                          <p:spTgt spid="392205"/>
                                        </p:tgtEl>
                                        <p:attrNameLst>
                                          <p:attrName>ppt_h</p:attrName>
                                        </p:attrNameLst>
                                      </p:cBhvr>
                                      <p:tavLst>
                                        <p:tav tm="0">
                                          <p:val>
                                            <p:fltVal val="0"/>
                                          </p:val>
                                        </p:tav>
                                        <p:tav tm="100000">
                                          <p:val>
                                            <p:strVal val="#ppt_h"/>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8" fill="hold" grpId="0" nodeType="clickEffect">
                                  <p:stCondLst>
                                    <p:cond delay="0"/>
                                  </p:stCondLst>
                                  <p:childTnLst>
                                    <p:set>
                                      <p:cBhvr>
                                        <p:cTn id="63" dur="1" fill="hold">
                                          <p:stCondLst>
                                            <p:cond delay="0"/>
                                          </p:stCondLst>
                                        </p:cTn>
                                        <p:tgtEl>
                                          <p:spTgt spid="392204"/>
                                        </p:tgtEl>
                                        <p:attrNameLst>
                                          <p:attrName>style.visibility</p:attrName>
                                        </p:attrNameLst>
                                      </p:cBhvr>
                                      <p:to>
                                        <p:strVal val="visible"/>
                                      </p:to>
                                    </p:set>
                                    <p:anim calcmode="lin" valueType="num">
                                      <p:cBhvr additive="base">
                                        <p:cTn id="64" dur="500" fill="hold"/>
                                        <p:tgtEl>
                                          <p:spTgt spid="392204"/>
                                        </p:tgtEl>
                                        <p:attrNameLst>
                                          <p:attrName>ppt_x</p:attrName>
                                        </p:attrNameLst>
                                      </p:cBhvr>
                                      <p:tavLst>
                                        <p:tav tm="0">
                                          <p:val>
                                            <p:strVal val="0-#ppt_w/2"/>
                                          </p:val>
                                        </p:tav>
                                        <p:tav tm="100000">
                                          <p:val>
                                            <p:strVal val="#ppt_x"/>
                                          </p:val>
                                        </p:tav>
                                      </p:tavLst>
                                    </p:anim>
                                    <p:anim calcmode="lin" valueType="num">
                                      <p:cBhvr additive="base">
                                        <p:cTn id="65" dur="500" fill="hold"/>
                                        <p:tgtEl>
                                          <p:spTgt spid="392204"/>
                                        </p:tgtEl>
                                        <p:attrNameLst>
                                          <p:attrName>ppt_y</p:attrName>
                                        </p:attrNameLst>
                                      </p:cBhvr>
                                      <p:tavLst>
                                        <p:tav tm="0">
                                          <p:val>
                                            <p:strVal val="#ppt_y"/>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23" presetClass="entr" presetSubtype="16" fill="hold" grpId="0" nodeType="clickEffect">
                                  <p:stCondLst>
                                    <p:cond delay="0"/>
                                  </p:stCondLst>
                                  <p:childTnLst>
                                    <p:set>
                                      <p:cBhvr>
                                        <p:cTn id="69" dur="1" fill="hold">
                                          <p:stCondLst>
                                            <p:cond delay="0"/>
                                          </p:stCondLst>
                                        </p:cTn>
                                        <p:tgtEl>
                                          <p:spTgt spid="392207"/>
                                        </p:tgtEl>
                                        <p:attrNameLst>
                                          <p:attrName>style.visibility</p:attrName>
                                        </p:attrNameLst>
                                      </p:cBhvr>
                                      <p:to>
                                        <p:strVal val="visible"/>
                                      </p:to>
                                    </p:set>
                                    <p:anim calcmode="lin" valueType="num">
                                      <p:cBhvr>
                                        <p:cTn id="70" dur="500" fill="hold"/>
                                        <p:tgtEl>
                                          <p:spTgt spid="392207"/>
                                        </p:tgtEl>
                                        <p:attrNameLst>
                                          <p:attrName>ppt_w</p:attrName>
                                        </p:attrNameLst>
                                      </p:cBhvr>
                                      <p:tavLst>
                                        <p:tav tm="0">
                                          <p:val>
                                            <p:fltVal val="0"/>
                                          </p:val>
                                        </p:tav>
                                        <p:tav tm="100000">
                                          <p:val>
                                            <p:strVal val="#ppt_w"/>
                                          </p:val>
                                        </p:tav>
                                      </p:tavLst>
                                    </p:anim>
                                    <p:anim calcmode="lin" valueType="num">
                                      <p:cBhvr>
                                        <p:cTn id="71" dur="500" fill="hold"/>
                                        <p:tgtEl>
                                          <p:spTgt spid="392207"/>
                                        </p:tgtEl>
                                        <p:attrNameLst>
                                          <p:attrName>ppt_h</p:attrName>
                                        </p:attrNameLst>
                                      </p:cBhvr>
                                      <p:tavLst>
                                        <p:tav tm="0">
                                          <p:val>
                                            <p:fltVal val="0"/>
                                          </p:val>
                                        </p:tav>
                                        <p:tav tm="100000">
                                          <p:val>
                                            <p:strVal val="#ppt_h"/>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392206"/>
                                        </p:tgtEl>
                                        <p:attrNameLst>
                                          <p:attrName>style.visibility</p:attrName>
                                        </p:attrNameLst>
                                      </p:cBhvr>
                                      <p:to>
                                        <p:strVal val="visible"/>
                                      </p:to>
                                    </p:set>
                                    <p:anim calcmode="lin" valueType="num">
                                      <p:cBhvr additive="base">
                                        <p:cTn id="76" dur="500" fill="hold"/>
                                        <p:tgtEl>
                                          <p:spTgt spid="392206"/>
                                        </p:tgtEl>
                                        <p:attrNameLst>
                                          <p:attrName>ppt_x</p:attrName>
                                        </p:attrNameLst>
                                      </p:cBhvr>
                                      <p:tavLst>
                                        <p:tav tm="0">
                                          <p:val>
                                            <p:strVal val="0-#ppt_w/2"/>
                                          </p:val>
                                        </p:tav>
                                        <p:tav tm="100000">
                                          <p:val>
                                            <p:strVal val="#ppt_x"/>
                                          </p:val>
                                        </p:tav>
                                      </p:tavLst>
                                    </p:anim>
                                    <p:anim calcmode="lin" valueType="num">
                                      <p:cBhvr additive="base">
                                        <p:cTn id="77" dur="500" fill="hold"/>
                                        <p:tgtEl>
                                          <p:spTgt spid="3922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4" grpId="0" animBg="1" autoUpdateAnimBg="0"/>
      <p:bldP spid="392195" grpId="0" animBg="1"/>
      <p:bldP spid="392196" grpId="0" animBg="1" autoUpdateAnimBg="0"/>
      <p:bldP spid="392199" grpId="0" animBg="1" autoUpdateAnimBg="0"/>
      <p:bldP spid="392200" grpId="0" animBg="1"/>
      <p:bldP spid="392201" grpId="0" animBg="1" autoUpdateAnimBg="0"/>
      <p:bldP spid="392202" grpId="0" animBg="1"/>
      <p:bldP spid="392203" grpId="0" animBg="1"/>
      <p:bldP spid="392204" grpId="0" animBg="1" autoUpdateAnimBg="0"/>
      <p:bldP spid="392205" grpId="0" animBg="1"/>
      <p:bldP spid="392206" grpId="0" animBg="1" autoUpdateAnimBg="0"/>
      <p:bldP spid="392207" grpId="0" animBg="1"/>
      <p:bldP spid="392208" grpId="0" animBg="1"/>
    </p:bldLst>
  </p:timing>
</p:sld>
</file>

<file path=ppt/slides/slide1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a:xfrm>
            <a:off x="1331913" y="44450"/>
            <a:ext cx="5184775" cy="431800"/>
          </a:xfrm>
          <a:solidFill>
            <a:srgbClr val="FFCCFF"/>
          </a:solidFill>
          <a:ln w="28575">
            <a:solidFill>
              <a:srgbClr val="0000CC"/>
            </a:solidFill>
            <a:miter lim="800000"/>
            <a:headEnd/>
            <a:tailEnd/>
          </a:ln>
        </p:spPr>
        <p:txBody>
          <a:bodyPr/>
          <a:lstStyle/>
          <a:p>
            <a:r>
              <a:rPr lang="en-US" altLang="en-US" sz="2800">
                <a:latin typeface="Tahoma" panose="020B0604030504040204" pitchFamily="34" charset="0"/>
              </a:rPr>
              <a:t>DALUWARSA HAK MENDAHULU</a:t>
            </a:r>
          </a:p>
        </p:txBody>
      </p:sp>
      <p:sp>
        <p:nvSpPr>
          <p:cNvPr id="393219" name="AutoShape 3"/>
          <p:cNvSpPr>
            <a:spLocks noChangeArrowheads="1"/>
          </p:cNvSpPr>
          <p:nvPr/>
        </p:nvSpPr>
        <p:spPr bwMode="auto">
          <a:xfrm>
            <a:off x="4137025" y="476250"/>
            <a:ext cx="363538" cy="2873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3220" name="Rectangle 4"/>
          <p:cNvSpPr>
            <a:spLocks noChangeArrowheads="1"/>
          </p:cNvSpPr>
          <p:nvPr/>
        </p:nvSpPr>
        <p:spPr bwMode="auto">
          <a:xfrm>
            <a:off x="179388" y="795338"/>
            <a:ext cx="8785225" cy="2030412"/>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algn="l" defTabSz="800100">
              <a:defRPr sz="2400">
                <a:solidFill>
                  <a:schemeClr val="tx1"/>
                </a:solidFill>
                <a:latin typeface="Times New Roman" panose="02020603050405020304" pitchFamily="18" charset="0"/>
              </a:defRPr>
            </a:lvl1pPr>
            <a:lvl2pPr marL="400050" algn="l" defTabSz="800100">
              <a:defRPr sz="2400">
                <a:solidFill>
                  <a:schemeClr val="tx1"/>
                </a:solidFill>
                <a:latin typeface="Times New Roman" panose="02020603050405020304" pitchFamily="18" charset="0"/>
              </a:defRPr>
            </a:lvl2pPr>
            <a:lvl3pPr marL="800100" algn="l" defTabSz="800100">
              <a:defRPr sz="2400">
                <a:solidFill>
                  <a:schemeClr val="tx1"/>
                </a:solidFill>
                <a:latin typeface="Times New Roman" panose="02020603050405020304" pitchFamily="18" charset="0"/>
              </a:defRPr>
            </a:lvl3pPr>
            <a:lvl4pPr marL="1200150" algn="l" defTabSz="800100">
              <a:defRPr sz="2400">
                <a:solidFill>
                  <a:schemeClr val="tx1"/>
                </a:solidFill>
                <a:latin typeface="Times New Roman" panose="02020603050405020304" pitchFamily="18" charset="0"/>
              </a:defRPr>
            </a:lvl4pPr>
            <a:lvl5pPr marL="1600200" algn="l" defTabSz="800100">
              <a:defRPr sz="2400">
                <a:solidFill>
                  <a:schemeClr val="tx1"/>
                </a:solidFill>
                <a:latin typeface="Times New Roman" panose="02020603050405020304" pitchFamily="18" charset="0"/>
              </a:defRPr>
            </a:lvl5pPr>
            <a:lvl6pPr marL="2057400" defTabSz="800100" fontAlgn="base">
              <a:spcBef>
                <a:spcPct val="0"/>
              </a:spcBef>
              <a:spcAft>
                <a:spcPct val="0"/>
              </a:spcAft>
              <a:defRPr sz="2400">
                <a:solidFill>
                  <a:schemeClr val="tx1"/>
                </a:solidFill>
                <a:latin typeface="Times New Roman" panose="02020603050405020304" pitchFamily="18" charset="0"/>
              </a:defRPr>
            </a:lvl6pPr>
            <a:lvl7pPr marL="2514600" defTabSz="800100" fontAlgn="base">
              <a:spcBef>
                <a:spcPct val="0"/>
              </a:spcBef>
              <a:spcAft>
                <a:spcPct val="0"/>
              </a:spcAft>
              <a:defRPr sz="2400">
                <a:solidFill>
                  <a:schemeClr val="tx1"/>
                </a:solidFill>
                <a:latin typeface="Times New Roman" panose="02020603050405020304" pitchFamily="18" charset="0"/>
              </a:defRPr>
            </a:lvl7pPr>
            <a:lvl8pPr marL="2971800" defTabSz="800100" fontAlgn="base">
              <a:spcBef>
                <a:spcPct val="0"/>
              </a:spcBef>
              <a:spcAft>
                <a:spcPct val="0"/>
              </a:spcAft>
              <a:defRPr sz="2400">
                <a:solidFill>
                  <a:schemeClr val="tx1"/>
                </a:solidFill>
                <a:latin typeface="Times New Roman" panose="02020603050405020304" pitchFamily="18" charset="0"/>
              </a:defRPr>
            </a:lvl8pPr>
            <a:lvl9pPr marL="3429000" defTabSz="800100"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id-ID" altLang="en-US" sz="2000" b="1" u="none">
                <a:latin typeface="Courier New" panose="02070309020205020404" pitchFamily="49" charset="0"/>
              </a:rPr>
              <a:t>Hak mendahulu hilang setelah melampaui waktu </a:t>
            </a:r>
            <a:r>
              <a:rPr lang="id-ID" altLang="en-US" sz="2000" b="1">
                <a:latin typeface="Courier New" panose="02070309020205020404" pitchFamily="49" charset="0"/>
              </a:rPr>
              <a:t>5 (lima) tahun sejak tanggal diterbitkan</a:t>
            </a:r>
            <a:r>
              <a:rPr lang="id-ID" altLang="en-US" sz="2000" b="1" u="none">
                <a:latin typeface="Courier New" panose="02070309020205020404" pitchFamily="49" charset="0"/>
              </a:rPr>
              <a:t> Surat Tagihan Pajak, Surat Ketetapan Pajak Kurang Bayar, Surat Ketetapan Pajak Kurang Bayar Tambahan, Surat Keputusan Pembetulan, Surat Keputusan Keberatan, Putusan Banding, atau Putusan Peninjauan Kembali yang menyebabkan jumlah pajak yang harus dibayar bertambah.</a:t>
            </a:r>
            <a:r>
              <a:rPr lang="en-US" altLang="en-US" sz="2000" u="none">
                <a:latin typeface="Courier New" panose="02070309020205020404" pitchFamily="49" charset="0"/>
              </a:rPr>
              <a:t> </a:t>
            </a:r>
          </a:p>
        </p:txBody>
      </p:sp>
      <p:sp>
        <p:nvSpPr>
          <p:cNvPr id="393224" name="Rectangle 8"/>
          <p:cNvSpPr>
            <a:spLocks noChangeArrowheads="1"/>
          </p:cNvSpPr>
          <p:nvPr/>
        </p:nvSpPr>
        <p:spPr bwMode="auto">
          <a:xfrm>
            <a:off x="179388" y="490538"/>
            <a:ext cx="1171575" cy="34607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spAutoFit/>
          </a:bodyPr>
          <a:lstStyle/>
          <a:p>
            <a:r>
              <a:rPr lang="sv-SE" altLang="en-US" sz="1600" b="1" u="none"/>
              <a:t>ayat (4)</a:t>
            </a:r>
            <a:endParaRPr lang="en-US" altLang="en-US" sz="1600" b="1" u="none"/>
          </a:p>
        </p:txBody>
      </p:sp>
      <p:sp>
        <p:nvSpPr>
          <p:cNvPr id="393226" name="Rectangle 10"/>
          <p:cNvSpPr>
            <a:spLocks noChangeArrowheads="1"/>
          </p:cNvSpPr>
          <p:nvPr/>
        </p:nvSpPr>
        <p:spPr bwMode="auto">
          <a:xfrm>
            <a:off x="179388" y="3284538"/>
            <a:ext cx="8785225" cy="3460750"/>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marL="457200" indent="-457200" algn="l" defTabSz="800100">
              <a:defRPr sz="2400">
                <a:solidFill>
                  <a:schemeClr val="tx1"/>
                </a:solidFill>
                <a:latin typeface="Times New Roman" panose="02020603050405020304" pitchFamily="18" charset="0"/>
              </a:defRPr>
            </a:lvl1pPr>
            <a:lvl2pPr marL="857250" indent="-457200" algn="l" defTabSz="800100">
              <a:defRPr sz="2400">
                <a:solidFill>
                  <a:schemeClr val="tx1"/>
                </a:solidFill>
                <a:latin typeface="Times New Roman" panose="02020603050405020304" pitchFamily="18" charset="0"/>
              </a:defRPr>
            </a:lvl2pPr>
            <a:lvl3pPr marL="1257300" indent="-457200" algn="l" defTabSz="800100">
              <a:defRPr sz="2400">
                <a:solidFill>
                  <a:schemeClr val="tx1"/>
                </a:solidFill>
                <a:latin typeface="Times New Roman" panose="02020603050405020304" pitchFamily="18" charset="0"/>
              </a:defRPr>
            </a:lvl3pPr>
            <a:lvl4pPr marL="1657350" indent="-457200" algn="l" defTabSz="800100">
              <a:defRPr sz="2400">
                <a:solidFill>
                  <a:schemeClr val="tx1"/>
                </a:solidFill>
                <a:latin typeface="Times New Roman" panose="02020603050405020304" pitchFamily="18" charset="0"/>
              </a:defRPr>
            </a:lvl4pPr>
            <a:lvl5pPr marL="2057400" indent="-457200" algn="l" defTabSz="800100">
              <a:defRPr sz="2400">
                <a:solidFill>
                  <a:schemeClr val="tx1"/>
                </a:solidFill>
                <a:latin typeface="Times New Roman" panose="02020603050405020304" pitchFamily="18" charset="0"/>
              </a:defRPr>
            </a:lvl5pPr>
            <a:lvl6pPr marL="2514600" indent="-457200" defTabSz="800100" fontAlgn="base">
              <a:spcBef>
                <a:spcPct val="0"/>
              </a:spcBef>
              <a:spcAft>
                <a:spcPct val="0"/>
              </a:spcAft>
              <a:defRPr sz="2400">
                <a:solidFill>
                  <a:schemeClr val="tx1"/>
                </a:solidFill>
                <a:latin typeface="Times New Roman" panose="02020603050405020304" pitchFamily="18" charset="0"/>
              </a:defRPr>
            </a:lvl6pPr>
            <a:lvl7pPr marL="2971800" indent="-457200" defTabSz="800100" fontAlgn="base">
              <a:spcBef>
                <a:spcPct val="0"/>
              </a:spcBef>
              <a:spcAft>
                <a:spcPct val="0"/>
              </a:spcAft>
              <a:defRPr sz="2400">
                <a:solidFill>
                  <a:schemeClr val="tx1"/>
                </a:solidFill>
                <a:latin typeface="Times New Roman" panose="02020603050405020304" pitchFamily="18" charset="0"/>
              </a:defRPr>
            </a:lvl7pPr>
            <a:lvl8pPr marL="3429000" indent="-457200" defTabSz="800100" fontAlgn="base">
              <a:spcBef>
                <a:spcPct val="0"/>
              </a:spcBef>
              <a:spcAft>
                <a:spcPct val="0"/>
              </a:spcAft>
              <a:defRPr sz="2400">
                <a:solidFill>
                  <a:schemeClr val="tx1"/>
                </a:solidFill>
                <a:latin typeface="Times New Roman" panose="02020603050405020304" pitchFamily="18" charset="0"/>
              </a:defRPr>
            </a:lvl8pPr>
            <a:lvl9pPr marL="3886200" indent="-457200" defTabSz="800100" fontAlgn="base">
              <a:spcBef>
                <a:spcPct val="0"/>
              </a:spcBef>
              <a:spcAft>
                <a:spcPct val="0"/>
              </a:spcAft>
              <a:defRPr sz="2400">
                <a:solidFill>
                  <a:schemeClr val="tx1"/>
                </a:solidFill>
                <a:latin typeface="Times New Roman" panose="02020603050405020304" pitchFamily="18" charset="0"/>
              </a:defRPr>
            </a:lvl9pPr>
          </a:lstStyle>
          <a:p>
            <a:pPr algn="ctr"/>
            <a:r>
              <a:rPr lang="id-ID" altLang="en-US" sz="2000" b="1" u="none">
                <a:latin typeface="Courier New" panose="02070309020205020404" pitchFamily="49" charset="0"/>
              </a:rPr>
              <a:t>Perhitungan jangka waktu hak mendahulu ditetapkan sebagai berikut: </a:t>
            </a:r>
          </a:p>
          <a:p>
            <a:pPr>
              <a:buFontTx/>
              <a:buAutoNum type="alphaLcPeriod"/>
            </a:pPr>
            <a:r>
              <a:rPr lang="en-US" altLang="en-US" sz="2000" b="1" u="none">
                <a:latin typeface="Courier New" panose="02070309020205020404" pitchFamily="49" charset="0"/>
              </a:rPr>
              <a:t> </a:t>
            </a:r>
            <a:r>
              <a:rPr lang="id-ID" altLang="en-US" sz="2000" b="1" u="none">
                <a:latin typeface="Courier New" panose="02070309020205020404" pitchFamily="49" charset="0"/>
              </a:rPr>
              <a:t>dalam hal Surat Paksa untuk membayar diberitahukan secara resmi maka jangka waktu 5 (lima) tahun sebagaimana dimaksud pada ayat (4) dihitung sejak pemberitahuan Surat Paksa; atau</a:t>
            </a:r>
            <a:endParaRPr lang="en-US" altLang="en-US" sz="2000" b="1" u="none">
              <a:latin typeface="Courier New" panose="02070309020205020404" pitchFamily="49" charset="0"/>
            </a:endParaRPr>
          </a:p>
          <a:p>
            <a:pPr>
              <a:buFontTx/>
              <a:buAutoNum type="alphaLcPeriod"/>
            </a:pPr>
            <a:endParaRPr lang="en-US" altLang="en-US" sz="2000" b="1" u="none">
              <a:latin typeface="Courier New" panose="02070309020205020404" pitchFamily="49" charset="0"/>
            </a:endParaRPr>
          </a:p>
          <a:p>
            <a:pPr>
              <a:buFontTx/>
              <a:buAutoNum type="alphaLcPeriod"/>
            </a:pPr>
            <a:r>
              <a:rPr lang="en-US" altLang="en-US" sz="2000" b="1" u="none">
                <a:latin typeface="Courier New" panose="02070309020205020404" pitchFamily="49" charset="0"/>
              </a:rPr>
              <a:t> </a:t>
            </a:r>
            <a:r>
              <a:rPr lang="id-ID" altLang="en-US" sz="2000" b="1" u="none">
                <a:latin typeface="Courier New" panose="02070309020205020404" pitchFamily="49" charset="0"/>
              </a:rPr>
              <a:t>dalam hal diberikan penundaan pembayaran atau persetujuan angsuran pembayaran maka jangka waktu 5 (lima) tahun tersebut dihitung sejak batas akhir penundaan diberikan.</a:t>
            </a:r>
            <a:r>
              <a:rPr lang="id-ID" altLang="en-US" sz="2000" u="none">
                <a:latin typeface="Courier New" panose="02070309020205020404" pitchFamily="49" charset="0"/>
              </a:rPr>
              <a:t> </a:t>
            </a:r>
            <a:endParaRPr lang="en-US" altLang="en-US" sz="2000" u="none">
              <a:latin typeface="Courier New" panose="02070309020205020404" pitchFamily="49" charset="0"/>
            </a:endParaRPr>
          </a:p>
        </p:txBody>
      </p:sp>
      <p:sp>
        <p:nvSpPr>
          <p:cNvPr id="393227" name="Rectangle 11"/>
          <p:cNvSpPr>
            <a:spLocks noChangeArrowheads="1"/>
          </p:cNvSpPr>
          <p:nvPr/>
        </p:nvSpPr>
        <p:spPr bwMode="auto">
          <a:xfrm>
            <a:off x="179388" y="2997200"/>
            <a:ext cx="1171575" cy="34607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spAutoFit/>
          </a:bodyPr>
          <a:lstStyle/>
          <a:p>
            <a:r>
              <a:rPr lang="sv-SE" altLang="en-US" sz="1600" b="1" u="none"/>
              <a:t>ayat (5)</a:t>
            </a:r>
            <a:endParaRPr lang="en-US" altLang="en-US" sz="1600" b="1" u="none"/>
          </a:p>
        </p:txBody>
      </p:sp>
      <p:sp>
        <p:nvSpPr>
          <p:cNvPr id="393230" name="Rectangle 14"/>
          <p:cNvSpPr>
            <a:spLocks noChangeArrowheads="1"/>
          </p:cNvSpPr>
          <p:nvPr/>
        </p:nvSpPr>
        <p:spPr bwMode="auto">
          <a:xfrm>
            <a:off x="6659563" y="100013"/>
            <a:ext cx="2241550" cy="376237"/>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spAutoFit/>
          </a:bodyPr>
          <a:lstStyle/>
          <a:p>
            <a:r>
              <a:rPr lang="en-US" altLang="en-US" sz="1800" b="1" u="none"/>
              <a:t>Pasal 21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3218"/>
                                        </p:tgtEl>
                                        <p:attrNameLst>
                                          <p:attrName>style.visibility</p:attrName>
                                        </p:attrNameLst>
                                      </p:cBhvr>
                                      <p:to>
                                        <p:strVal val="visible"/>
                                      </p:to>
                                    </p:set>
                                    <p:anim calcmode="lin" valueType="num">
                                      <p:cBhvr additive="base">
                                        <p:cTn id="7" dur="500" fill="hold"/>
                                        <p:tgtEl>
                                          <p:spTgt spid="393218"/>
                                        </p:tgtEl>
                                        <p:attrNameLst>
                                          <p:attrName>ppt_x</p:attrName>
                                        </p:attrNameLst>
                                      </p:cBhvr>
                                      <p:tavLst>
                                        <p:tav tm="0">
                                          <p:val>
                                            <p:strVal val="0-#ppt_w/2"/>
                                          </p:val>
                                        </p:tav>
                                        <p:tav tm="100000">
                                          <p:val>
                                            <p:strVal val="#ppt_x"/>
                                          </p:val>
                                        </p:tav>
                                      </p:tavLst>
                                    </p:anim>
                                    <p:anim calcmode="lin" valueType="num">
                                      <p:cBhvr additive="base">
                                        <p:cTn id="8" dur="500" fill="hold"/>
                                        <p:tgtEl>
                                          <p:spTgt spid="3932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93230"/>
                                        </p:tgtEl>
                                        <p:attrNameLst>
                                          <p:attrName>style.visibility</p:attrName>
                                        </p:attrNameLst>
                                      </p:cBhvr>
                                      <p:to>
                                        <p:strVal val="visible"/>
                                      </p:to>
                                    </p:set>
                                    <p:animEffect transition="in" filter="wipe(down)">
                                      <p:cBhvr>
                                        <p:cTn id="13" dur="500"/>
                                        <p:tgtEl>
                                          <p:spTgt spid="39323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93219"/>
                                        </p:tgtEl>
                                        <p:attrNameLst>
                                          <p:attrName>style.visibility</p:attrName>
                                        </p:attrNameLst>
                                      </p:cBhvr>
                                      <p:to>
                                        <p:strVal val="visible"/>
                                      </p:to>
                                    </p:set>
                                    <p:anim calcmode="lin" valueType="num">
                                      <p:cBhvr additive="base">
                                        <p:cTn id="18" dur="500" fill="hold"/>
                                        <p:tgtEl>
                                          <p:spTgt spid="393219"/>
                                        </p:tgtEl>
                                        <p:attrNameLst>
                                          <p:attrName>ppt_x</p:attrName>
                                        </p:attrNameLst>
                                      </p:cBhvr>
                                      <p:tavLst>
                                        <p:tav tm="0">
                                          <p:val>
                                            <p:strVal val="0-#ppt_w/2"/>
                                          </p:val>
                                        </p:tav>
                                        <p:tav tm="100000">
                                          <p:val>
                                            <p:strVal val="#ppt_x"/>
                                          </p:val>
                                        </p:tav>
                                      </p:tavLst>
                                    </p:anim>
                                    <p:anim calcmode="lin" valueType="num">
                                      <p:cBhvr additive="base">
                                        <p:cTn id="19" dur="500" fill="hold"/>
                                        <p:tgtEl>
                                          <p:spTgt spid="393219"/>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393224"/>
                                        </p:tgtEl>
                                        <p:attrNameLst>
                                          <p:attrName>style.visibility</p:attrName>
                                        </p:attrNameLst>
                                      </p:cBhvr>
                                      <p:to>
                                        <p:strVal val="visible"/>
                                      </p:to>
                                    </p:set>
                                    <p:anim calcmode="lin" valueType="num">
                                      <p:cBhvr>
                                        <p:cTn id="24" dur="500" fill="hold"/>
                                        <p:tgtEl>
                                          <p:spTgt spid="393224"/>
                                        </p:tgtEl>
                                        <p:attrNameLst>
                                          <p:attrName>ppt_w</p:attrName>
                                        </p:attrNameLst>
                                      </p:cBhvr>
                                      <p:tavLst>
                                        <p:tav tm="0">
                                          <p:val>
                                            <p:fltVal val="0"/>
                                          </p:val>
                                        </p:tav>
                                        <p:tav tm="100000">
                                          <p:val>
                                            <p:strVal val="#ppt_w"/>
                                          </p:val>
                                        </p:tav>
                                      </p:tavLst>
                                    </p:anim>
                                    <p:anim calcmode="lin" valueType="num">
                                      <p:cBhvr>
                                        <p:cTn id="25" dur="500" fill="hold"/>
                                        <p:tgtEl>
                                          <p:spTgt spid="393224"/>
                                        </p:tgtEl>
                                        <p:attrNameLst>
                                          <p:attrName>ppt_h</p:attrName>
                                        </p:attrNameLst>
                                      </p:cBhvr>
                                      <p:tavLst>
                                        <p:tav tm="0">
                                          <p:val>
                                            <p:fltVal val="0"/>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393220"/>
                                        </p:tgtEl>
                                        <p:attrNameLst>
                                          <p:attrName>style.visibility</p:attrName>
                                        </p:attrNameLst>
                                      </p:cBhvr>
                                      <p:to>
                                        <p:strVal val="visible"/>
                                      </p:to>
                                    </p:set>
                                    <p:anim calcmode="lin" valueType="num">
                                      <p:cBhvr additive="base">
                                        <p:cTn id="30" dur="500" fill="hold"/>
                                        <p:tgtEl>
                                          <p:spTgt spid="393220"/>
                                        </p:tgtEl>
                                        <p:attrNameLst>
                                          <p:attrName>ppt_x</p:attrName>
                                        </p:attrNameLst>
                                      </p:cBhvr>
                                      <p:tavLst>
                                        <p:tav tm="0">
                                          <p:val>
                                            <p:strVal val="0-#ppt_w/2"/>
                                          </p:val>
                                        </p:tav>
                                        <p:tav tm="100000">
                                          <p:val>
                                            <p:strVal val="#ppt_x"/>
                                          </p:val>
                                        </p:tav>
                                      </p:tavLst>
                                    </p:anim>
                                    <p:anim calcmode="lin" valueType="num">
                                      <p:cBhvr additive="base">
                                        <p:cTn id="31" dur="500" fill="hold"/>
                                        <p:tgtEl>
                                          <p:spTgt spid="393220"/>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3" presetClass="entr" presetSubtype="16" fill="hold" grpId="0" nodeType="clickEffect">
                                  <p:stCondLst>
                                    <p:cond delay="0"/>
                                  </p:stCondLst>
                                  <p:childTnLst>
                                    <p:set>
                                      <p:cBhvr>
                                        <p:cTn id="35" dur="1" fill="hold">
                                          <p:stCondLst>
                                            <p:cond delay="0"/>
                                          </p:stCondLst>
                                        </p:cTn>
                                        <p:tgtEl>
                                          <p:spTgt spid="393227"/>
                                        </p:tgtEl>
                                        <p:attrNameLst>
                                          <p:attrName>style.visibility</p:attrName>
                                        </p:attrNameLst>
                                      </p:cBhvr>
                                      <p:to>
                                        <p:strVal val="visible"/>
                                      </p:to>
                                    </p:set>
                                    <p:anim calcmode="lin" valueType="num">
                                      <p:cBhvr>
                                        <p:cTn id="36" dur="500" fill="hold"/>
                                        <p:tgtEl>
                                          <p:spTgt spid="393227"/>
                                        </p:tgtEl>
                                        <p:attrNameLst>
                                          <p:attrName>ppt_w</p:attrName>
                                        </p:attrNameLst>
                                      </p:cBhvr>
                                      <p:tavLst>
                                        <p:tav tm="0">
                                          <p:val>
                                            <p:fltVal val="0"/>
                                          </p:val>
                                        </p:tav>
                                        <p:tav tm="100000">
                                          <p:val>
                                            <p:strVal val="#ppt_w"/>
                                          </p:val>
                                        </p:tav>
                                      </p:tavLst>
                                    </p:anim>
                                    <p:anim calcmode="lin" valueType="num">
                                      <p:cBhvr>
                                        <p:cTn id="37" dur="500" fill="hold"/>
                                        <p:tgtEl>
                                          <p:spTgt spid="393227"/>
                                        </p:tgtEl>
                                        <p:attrNameLst>
                                          <p:attrName>ppt_h</p:attrName>
                                        </p:attrNameLst>
                                      </p:cBhvr>
                                      <p:tavLst>
                                        <p:tav tm="0">
                                          <p:val>
                                            <p:fltVal val="0"/>
                                          </p:val>
                                        </p:tav>
                                        <p:tav tm="100000">
                                          <p:val>
                                            <p:strVal val="#ppt_h"/>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393226"/>
                                        </p:tgtEl>
                                        <p:attrNameLst>
                                          <p:attrName>style.visibility</p:attrName>
                                        </p:attrNameLst>
                                      </p:cBhvr>
                                      <p:to>
                                        <p:strVal val="visible"/>
                                      </p:to>
                                    </p:set>
                                    <p:anim calcmode="lin" valueType="num">
                                      <p:cBhvr additive="base">
                                        <p:cTn id="42" dur="500" fill="hold"/>
                                        <p:tgtEl>
                                          <p:spTgt spid="393226"/>
                                        </p:tgtEl>
                                        <p:attrNameLst>
                                          <p:attrName>ppt_x</p:attrName>
                                        </p:attrNameLst>
                                      </p:cBhvr>
                                      <p:tavLst>
                                        <p:tav tm="0">
                                          <p:val>
                                            <p:strVal val="0-#ppt_w/2"/>
                                          </p:val>
                                        </p:tav>
                                        <p:tav tm="100000">
                                          <p:val>
                                            <p:strVal val="#ppt_x"/>
                                          </p:val>
                                        </p:tav>
                                      </p:tavLst>
                                    </p:anim>
                                    <p:anim calcmode="lin" valueType="num">
                                      <p:cBhvr additive="base">
                                        <p:cTn id="43" dur="500" fill="hold"/>
                                        <p:tgtEl>
                                          <p:spTgt spid="3932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18" grpId="0" animBg="1" autoUpdateAnimBg="0"/>
      <p:bldP spid="393219" grpId="0" animBg="1"/>
      <p:bldP spid="393220" grpId="0" animBg="1" autoUpdateAnimBg="0"/>
      <p:bldP spid="393224" grpId="0" animBg="1"/>
      <p:bldP spid="393226" grpId="0" animBg="1" autoUpdateAnimBg="0"/>
      <p:bldP spid="393227" grpId="0" animBg="1"/>
      <p:bldP spid="393230"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1476375" y="142875"/>
            <a:ext cx="5919788" cy="477838"/>
          </a:xfrm>
          <a:ln w="28575">
            <a:solidFill>
              <a:schemeClr val="accent2"/>
            </a:solidFill>
            <a:miter lim="800000"/>
            <a:headEnd/>
            <a:tailEnd/>
          </a:ln>
        </p:spPr>
        <p:txBody>
          <a:bodyPr/>
          <a:lstStyle/>
          <a:p>
            <a:r>
              <a:rPr lang="en-US" altLang="en-US" sz="2400" b="1">
                <a:latin typeface="Tahoma" panose="020B0604030504040204" pitchFamily="34" charset="0"/>
                <a:cs typeface="Times New Roman" panose="02020603050405020304" pitchFamily="18" charset="0"/>
              </a:rPr>
              <a:t>DALUWARSA PENAGIHAN PAJAK</a:t>
            </a:r>
            <a:r>
              <a:rPr lang="en-US" altLang="en-US" sz="2400" b="1">
                <a:latin typeface="Tahoma" panose="020B0604030504040204" pitchFamily="34" charset="0"/>
              </a:rPr>
              <a:t> </a:t>
            </a:r>
          </a:p>
        </p:txBody>
      </p:sp>
      <p:sp>
        <p:nvSpPr>
          <p:cNvPr id="225283" name="Rectangle 3"/>
          <p:cNvSpPr>
            <a:spLocks noChangeArrowheads="1"/>
          </p:cNvSpPr>
          <p:nvPr/>
        </p:nvSpPr>
        <p:spPr bwMode="auto">
          <a:xfrm>
            <a:off x="508000" y="884238"/>
            <a:ext cx="8255000" cy="310356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algn="l" defTabSz="800100">
              <a:defRPr sz="2400">
                <a:solidFill>
                  <a:schemeClr val="tx1"/>
                </a:solidFill>
                <a:latin typeface="Times New Roman" panose="02020603050405020304" pitchFamily="18" charset="0"/>
              </a:defRPr>
            </a:lvl1pPr>
            <a:lvl2pPr marL="400050" algn="l" defTabSz="800100">
              <a:defRPr sz="2400">
                <a:solidFill>
                  <a:schemeClr val="tx1"/>
                </a:solidFill>
                <a:latin typeface="Times New Roman" panose="02020603050405020304" pitchFamily="18" charset="0"/>
              </a:defRPr>
            </a:lvl2pPr>
            <a:lvl3pPr marL="800100" algn="l" defTabSz="800100">
              <a:defRPr sz="2400">
                <a:solidFill>
                  <a:schemeClr val="tx1"/>
                </a:solidFill>
                <a:latin typeface="Times New Roman" panose="02020603050405020304" pitchFamily="18" charset="0"/>
              </a:defRPr>
            </a:lvl3pPr>
            <a:lvl4pPr marL="1200150" algn="l" defTabSz="800100">
              <a:defRPr sz="2400">
                <a:solidFill>
                  <a:schemeClr val="tx1"/>
                </a:solidFill>
                <a:latin typeface="Times New Roman" panose="02020603050405020304" pitchFamily="18" charset="0"/>
              </a:defRPr>
            </a:lvl4pPr>
            <a:lvl5pPr marL="1600200" algn="l" defTabSz="800100">
              <a:defRPr sz="2400">
                <a:solidFill>
                  <a:schemeClr val="tx1"/>
                </a:solidFill>
                <a:latin typeface="Times New Roman" panose="02020603050405020304" pitchFamily="18" charset="0"/>
              </a:defRPr>
            </a:lvl5pPr>
            <a:lvl6pPr marL="2057400" defTabSz="800100" fontAlgn="base">
              <a:spcBef>
                <a:spcPct val="0"/>
              </a:spcBef>
              <a:spcAft>
                <a:spcPct val="0"/>
              </a:spcAft>
              <a:defRPr sz="2400">
                <a:solidFill>
                  <a:schemeClr val="tx1"/>
                </a:solidFill>
                <a:latin typeface="Times New Roman" panose="02020603050405020304" pitchFamily="18" charset="0"/>
              </a:defRPr>
            </a:lvl6pPr>
            <a:lvl7pPr marL="2514600" defTabSz="800100" fontAlgn="base">
              <a:spcBef>
                <a:spcPct val="0"/>
              </a:spcBef>
              <a:spcAft>
                <a:spcPct val="0"/>
              </a:spcAft>
              <a:defRPr sz="2400">
                <a:solidFill>
                  <a:schemeClr val="tx1"/>
                </a:solidFill>
                <a:latin typeface="Times New Roman" panose="02020603050405020304" pitchFamily="18" charset="0"/>
              </a:defRPr>
            </a:lvl7pPr>
            <a:lvl8pPr marL="2971800" defTabSz="800100" fontAlgn="base">
              <a:spcBef>
                <a:spcPct val="0"/>
              </a:spcBef>
              <a:spcAft>
                <a:spcPct val="0"/>
              </a:spcAft>
              <a:defRPr sz="2400">
                <a:solidFill>
                  <a:schemeClr val="tx1"/>
                </a:solidFill>
                <a:latin typeface="Times New Roman" panose="02020603050405020304" pitchFamily="18" charset="0"/>
              </a:defRPr>
            </a:lvl8pPr>
            <a:lvl9pPr marL="3429000" defTabSz="800100" fontAlgn="base">
              <a:spcBef>
                <a:spcPct val="0"/>
              </a:spcBef>
              <a:spcAft>
                <a:spcPct val="0"/>
              </a:spcAft>
              <a:defRPr sz="2400">
                <a:solidFill>
                  <a:schemeClr val="tx1"/>
                </a:solidFill>
                <a:latin typeface="Times New Roman" panose="02020603050405020304" pitchFamily="18" charset="0"/>
              </a:defRPr>
            </a:lvl9pPr>
          </a:lstStyle>
          <a:p>
            <a:pPr algn="ctr">
              <a:lnSpc>
                <a:spcPct val="110000"/>
              </a:lnSpc>
            </a:pPr>
            <a:r>
              <a:rPr lang="id-ID" altLang="en-US" sz="2000" b="1" u="none">
                <a:latin typeface="Courier New" panose="02070309020205020404" pitchFamily="49" charset="0"/>
              </a:rPr>
              <a:t>Hak untuk melakukan penagihan pajak, termasuk bunga, denda, kenaikan, dan biaya penagihan pajak, </a:t>
            </a:r>
            <a:r>
              <a:rPr lang="id-ID" altLang="en-US" sz="2000" b="1">
                <a:latin typeface="Courier New" panose="02070309020205020404" pitchFamily="49" charset="0"/>
              </a:rPr>
              <a:t>daluwarsa setelah melampaui waktu 5 (lima) tahun terhitung sejak penerbitan</a:t>
            </a:r>
            <a:r>
              <a:rPr lang="id-ID" altLang="en-US" sz="2000" b="1" u="none">
                <a:latin typeface="Courier New" panose="02070309020205020404" pitchFamily="49" charset="0"/>
              </a:rPr>
              <a:t> Surat Tagihan Pajak, Surat Ketetapan Pajak Kurang Bayar, serta Surat Ketetapan Pajak Kurang Bayar Tambahan, dan Surat Keputusan Pembetulan, Surat Keputusan Keberatan, Putusan Banding, serta Putusan Peninjauan Kembali.</a:t>
            </a:r>
            <a:r>
              <a:rPr lang="en-US" altLang="en-US" sz="2000" b="1">
                <a:latin typeface="Courier New" panose="02070309020205020404" pitchFamily="49" charset="0"/>
              </a:rPr>
              <a:t> </a:t>
            </a:r>
            <a:endParaRPr lang="en-US" altLang="en-US" sz="2000" b="1" u="none">
              <a:latin typeface="Tahoma" panose="020B0604030504040204" pitchFamily="34" charset="0"/>
            </a:endParaRPr>
          </a:p>
          <a:p>
            <a:pPr algn="ctr">
              <a:lnSpc>
                <a:spcPct val="110000"/>
              </a:lnSpc>
            </a:pPr>
            <a:r>
              <a:rPr lang="en-US" altLang="en-US" sz="2000" b="1" u="none">
                <a:solidFill>
                  <a:srgbClr val="0033CC"/>
                </a:solidFill>
                <a:latin typeface="Kristen ITC" panose="03050502040202030202" pitchFamily="66" charset="0"/>
              </a:rPr>
              <a:t>(Pasal 22 ayat 1 UU KUP)</a:t>
            </a:r>
          </a:p>
        </p:txBody>
      </p:sp>
      <p:sp>
        <p:nvSpPr>
          <p:cNvPr id="225284" name="AutoShape 4"/>
          <p:cNvSpPr>
            <a:spLocks noChangeArrowheads="1"/>
          </p:cNvSpPr>
          <p:nvPr/>
        </p:nvSpPr>
        <p:spPr bwMode="auto">
          <a:xfrm>
            <a:off x="4152900" y="549275"/>
            <a:ext cx="490538" cy="4143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286" name="Rectangle 6"/>
          <p:cNvSpPr>
            <a:spLocks noChangeArrowheads="1"/>
          </p:cNvSpPr>
          <p:nvPr/>
        </p:nvSpPr>
        <p:spPr bwMode="auto">
          <a:xfrm>
            <a:off x="493713" y="4383088"/>
            <a:ext cx="8255000" cy="2286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algn="l" defTabSz="800100">
              <a:defRPr sz="2400">
                <a:solidFill>
                  <a:schemeClr val="tx1"/>
                </a:solidFill>
                <a:latin typeface="Times New Roman" panose="02020603050405020304" pitchFamily="18" charset="0"/>
              </a:defRPr>
            </a:lvl1pPr>
            <a:lvl2pPr marL="400050" algn="l" defTabSz="800100">
              <a:defRPr sz="2400">
                <a:solidFill>
                  <a:schemeClr val="tx1"/>
                </a:solidFill>
                <a:latin typeface="Times New Roman" panose="02020603050405020304" pitchFamily="18" charset="0"/>
              </a:defRPr>
            </a:lvl2pPr>
            <a:lvl3pPr marL="800100" algn="l" defTabSz="800100">
              <a:defRPr sz="2400">
                <a:solidFill>
                  <a:schemeClr val="tx1"/>
                </a:solidFill>
                <a:latin typeface="Times New Roman" panose="02020603050405020304" pitchFamily="18" charset="0"/>
              </a:defRPr>
            </a:lvl3pPr>
            <a:lvl4pPr marL="1200150" algn="l" defTabSz="800100">
              <a:defRPr sz="2400">
                <a:solidFill>
                  <a:schemeClr val="tx1"/>
                </a:solidFill>
                <a:latin typeface="Times New Roman" panose="02020603050405020304" pitchFamily="18" charset="0"/>
              </a:defRPr>
            </a:lvl4pPr>
            <a:lvl5pPr marL="1600200" algn="l" defTabSz="800100">
              <a:defRPr sz="2400">
                <a:solidFill>
                  <a:schemeClr val="tx1"/>
                </a:solidFill>
                <a:latin typeface="Times New Roman" panose="02020603050405020304" pitchFamily="18" charset="0"/>
              </a:defRPr>
            </a:lvl5pPr>
            <a:lvl6pPr marL="2057400" defTabSz="800100" fontAlgn="base">
              <a:spcBef>
                <a:spcPct val="0"/>
              </a:spcBef>
              <a:spcAft>
                <a:spcPct val="0"/>
              </a:spcAft>
              <a:defRPr sz="2400">
                <a:solidFill>
                  <a:schemeClr val="tx1"/>
                </a:solidFill>
                <a:latin typeface="Times New Roman" panose="02020603050405020304" pitchFamily="18" charset="0"/>
              </a:defRPr>
            </a:lvl6pPr>
            <a:lvl7pPr marL="2514600" defTabSz="800100" fontAlgn="base">
              <a:spcBef>
                <a:spcPct val="0"/>
              </a:spcBef>
              <a:spcAft>
                <a:spcPct val="0"/>
              </a:spcAft>
              <a:defRPr sz="2400">
                <a:solidFill>
                  <a:schemeClr val="tx1"/>
                </a:solidFill>
                <a:latin typeface="Times New Roman" panose="02020603050405020304" pitchFamily="18" charset="0"/>
              </a:defRPr>
            </a:lvl7pPr>
            <a:lvl8pPr marL="2971800" defTabSz="800100" fontAlgn="base">
              <a:spcBef>
                <a:spcPct val="0"/>
              </a:spcBef>
              <a:spcAft>
                <a:spcPct val="0"/>
              </a:spcAft>
              <a:defRPr sz="2400">
                <a:solidFill>
                  <a:schemeClr val="tx1"/>
                </a:solidFill>
                <a:latin typeface="Times New Roman" panose="02020603050405020304" pitchFamily="18" charset="0"/>
              </a:defRPr>
            </a:lvl8pPr>
            <a:lvl9pPr marL="3429000" defTabSz="800100" fontAlgn="base">
              <a:spcBef>
                <a:spcPct val="0"/>
              </a:spcBef>
              <a:spcAft>
                <a:spcPct val="0"/>
              </a:spcAft>
              <a:defRPr sz="2400">
                <a:solidFill>
                  <a:schemeClr val="tx1"/>
                </a:solidFill>
                <a:latin typeface="Times New Roman" panose="02020603050405020304" pitchFamily="18" charset="0"/>
              </a:defRPr>
            </a:lvl9pPr>
          </a:lstStyle>
          <a:p>
            <a:pPr algn="ctr"/>
            <a:r>
              <a:rPr lang="id-ID" altLang="en-US" sz="1800" b="1" u="none">
                <a:latin typeface="Courier New" panose="02070309020205020404" pitchFamily="49" charset="0"/>
              </a:rPr>
              <a:t>Daluwarsa penagihan pajak 5 (lima) tahun dihitung sejak Surat Tagihan Pajak dan surat ketetapan pajak diterbitkan.</a:t>
            </a:r>
          </a:p>
          <a:p>
            <a:pPr algn="ctr"/>
            <a:r>
              <a:rPr lang="id-ID" altLang="en-US" sz="1800" b="1" u="none">
                <a:latin typeface="Courier New" panose="02070309020205020404" pitchFamily="49" charset="0"/>
              </a:rPr>
              <a:t>Dalam hal Wajib Pajak mengajukan permohonan pembetulan, keberatan, banding atau Peninjauan Kembali, daluwarsa penagihan pajak 5 (lima) tahun dihitung sejak tanggal penerbitan Surat Keputusan Pembetulan, Surat Keputusan Keberatan, Putusan Banding, atau Putusan Peninjauan Kembali.</a:t>
            </a:r>
            <a:r>
              <a:rPr lang="id-ID" altLang="en-US" sz="1800">
                <a:latin typeface="Courier New" panose="02070309020205020404" pitchFamily="49" charset="0"/>
              </a:rPr>
              <a:t> </a:t>
            </a:r>
            <a:endParaRPr lang="en-US" altLang="en-US" sz="1800">
              <a:latin typeface="Courier New" panose="02070309020205020404" pitchFamily="49" charset="0"/>
            </a:endParaRPr>
          </a:p>
        </p:txBody>
      </p:sp>
      <p:sp>
        <p:nvSpPr>
          <p:cNvPr id="225287" name="AutoShape 7"/>
          <p:cNvSpPr>
            <a:spLocks noChangeArrowheads="1"/>
          </p:cNvSpPr>
          <p:nvPr/>
        </p:nvSpPr>
        <p:spPr bwMode="auto">
          <a:xfrm>
            <a:off x="6588125" y="3860800"/>
            <a:ext cx="288925" cy="576263"/>
          </a:xfrm>
          <a:prstGeom prst="downArrow">
            <a:avLst>
              <a:gd name="adj1" fmla="val 50000"/>
              <a:gd name="adj2" fmla="val 4986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25282"/>
                                        </p:tgtEl>
                                        <p:attrNameLst>
                                          <p:attrName>style.visibility</p:attrName>
                                        </p:attrNameLst>
                                      </p:cBhvr>
                                      <p:to>
                                        <p:strVal val="visible"/>
                                      </p:to>
                                    </p:set>
                                    <p:animEffect transition="in" filter="diamond(in)">
                                      <p:cBhvr>
                                        <p:cTn id="7" dur="2000"/>
                                        <p:tgtEl>
                                          <p:spTgt spid="2252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225284"/>
                                        </p:tgtEl>
                                        <p:attrNameLst>
                                          <p:attrName>style.visibility</p:attrName>
                                        </p:attrNameLst>
                                      </p:cBhvr>
                                      <p:to>
                                        <p:strVal val="visible"/>
                                      </p:to>
                                    </p:set>
                                    <p:anim calcmode="lin" valueType="num">
                                      <p:cBhvr>
                                        <p:cTn id="12" dur="500" fill="hold"/>
                                        <p:tgtEl>
                                          <p:spTgt spid="225284"/>
                                        </p:tgtEl>
                                        <p:attrNameLst>
                                          <p:attrName>ppt_w</p:attrName>
                                        </p:attrNameLst>
                                      </p:cBhvr>
                                      <p:tavLst>
                                        <p:tav tm="0">
                                          <p:val>
                                            <p:fltVal val="0"/>
                                          </p:val>
                                        </p:tav>
                                        <p:tav tm="100000">
                                          <p:val>
                                            <p:strVal val="#ppt_w"/>
                                          </p:val>
                                        </p:tav>
                                      </p:tavLst>
                                    </p:anim>
                                    <p:anim calcmode="lin" valueType="num">
                                      <p:cBhvr>
                                        <p:cTn id="13" dur="500" fill="hold"/>
                                        <p:tgtEl>
                                          <p:spTgt spid="225284"/>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225283"/>
                                        </p:tgtEl>
                                        <p:attrNameLst>
                                          <p:attrName>style.visibility</p:attrName>
                                        </p:attrNameLst>
                                      </p:cBhvr>
                                      <p:to>
                                        <p:strVal val="visible"/>
                                      </p:to>
                                    </p:set>
                                    <p:animEffect transition="in" filter="checkerboard(across)">
                                      <p:cBhvr>
                                        <p:cTn id="18" dur="500"/>
                                        <p:tgtEl>
                                          <p:spTgt spid="22528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25287"/>
                                        </p:tgtEl>
                                        <p:attrNameLst>
                                          <p:attrName>style.visibility</p:attrName>
                                        </p:attrNameLst>
                                      </p:cBhvr>
                                      <p:to>
                                        <p:strVal val="visible"/>
                                      </p:to>
                                    </p:set>
                                    <p:animEffect transition="in" filter="wipe(down)">
                                      <p:cBhvr>
                                        <p:cTn id="23" dur="500"/>
                                        <p:tgtEl>
                                          <p:spTgt spid="22528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25286"/>
                                        </p:tgtEl>
                                        <p:attrNameLst>
                                          <p:attrName>style.visibility</p:attrName>
                                        </p:attrNameLst>
                                      </p:cBhvr>
                                      <p:to>
                                        <p:strVal val="visible"/>
                                      </p:to>
                                    </p:set>
                                    <p:anim calcmode="lin" valueType="num">
                                      <p:cBhvr additive="base">
                                        <p:cTn id="28" dur="500" fill="hold"/>
                                        <p:tgtEl>
                                          <p:spTgt spid="225286"/>
                                        </p:tgtEl>
                                        <p:attrNameLst>
                                          <p:attrName>ppt_x</p:attrName>
                                        </p:attrNameLst>
                                      </p:cBhvr>
                                      <p:tavLst>
                                        <p:tav tm="0">
                                          <p:val>
                                            <p:strVal val="#ppt_x"/>
                                          </p:val>
                                        </p:tav>
                                        <p:tav tm="100000">
                                          <p:val>
                                            <p:strVal val="#ppt_x"/>
                                          </p:val>
                                        </p:tav>
                                      </p:tavLst>
                                    </p:anim>
                                    <p:anim calcmode="lin" valueType="num">
                                      <p:cBhvr additive="base">
                                        <p:cTn id="29" dur="500" fill="hold"/>
                                        <p:tgtEl>
                                          <p:spTgt spid="2252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2" grpId="0" animBg="1"/>
      <p:bldP spid="225283" grpId="0" animBg="1"/>
      <p:bldP spid="225284" grpId="0" animBg="1"/>
      <p:bldP spid="225286" grpId="0" animBg="1"/>
      <p:bldP spid="225287"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a:xfrm>
            <a:off x="971550" y="44450"/>
            <a:ext cx="6985000" cy="504825"/>
          </a:xfrm>
          <a:ln w="28575">
            <a:solidFill>
              <a:schemeClr val="accent2"/>
            </a:solidFill>
            <a:miter lim="800000"/>
            <a:headEnd/>
            <a:tailEnd/>
          </a:ln>
        </p:spPr>
        <p:txBody>
          <a:bodyPr/>
          <a:lstStyle/>
          <a:p>
            <a:r>
              <a:rPr lang="en-US" altLang="en-US" sz="2000" b="1">
                <a:latin typeface="Tahoma" panose="020B0604030504040204" pitchFamily="34" charset="0"/>
                <a:cs typeface="Times New Roman" panose="02020603050405020304" pitchFamily="18" charset="0"/>
              </a:rPr>
              <a:t>TERTANGGUHNYA DALUWARSA PENAGIHAN PAJAK</a:t>
            </a:r>
          </a:p>
        </p:txBody>
      </p:sp>
      <p:sp>
        <p:nvSpPr>
          <p:cNvPr id="394243" name="Rectangle 3"/>
          <p:cNvSpPr>
            <a:spLocks noChangeArrowheads="1"/>
          </p:cNvSpPr>
          <p:nvPr/>
        </p:nvSpPr>
        <p:spPr bwMode="auto">
          <a:xfrm>
            <a:off x="179388" y="884238"/>
            <a:ext cx="8785225" cy="33655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algn="l" defTabSz="800100">
              <a:defRPr sz="2400">
                <a:solidFill>
                  <a:schemeClr val="tx1"/>
                </a:solidFill>
                <a:latin typeface="Times New Roman" panose="02020603050405020304" pitchFamily="18" charset="0"/>
              </a:defRPr>
            </a:lvl1pPr>
            <a:lvl2pPr marL="400050" algn="l" defTabSz="800100">
              <a:defRPr sz="2400">
                <a:solidFill>
                  <a:schemeClr val="tx1"/>
                </a:solidFill>
                <a:latin typeface="Times New Roman" panose="02020603050405020304" pitchFamily="18" charset="0"/>
              </a:defRPr>
            </a:lvl2pPr>
            <a:lvl3pPr marL="800100" algn="l" defTabSz="800100">
              <a:defRPr sz="2400">
                <a:solidFill>
                  <a:schemeClr val="tx1"/>
                </a:solidFill>
                <a:latin typeface="Times New Roman" panose="02020603050405020304" pitchFamily="18" charset="0"/>
              </a:defRPr>
            </a:lvl3pPr>
            <a:lvl4pPr marL="1200150" algn="l" defTabSz="800100">
              <a:defRPr sz="2400">
                <a:solidFill>
                  <a:schemeClr val="tx1"/>
                </a:solidFill>
                <a:latin typeface="Times New Roman" panose="02020603050405020304" pitchFamily="18" charset="0"/>
              </a:defRPr>
            </a:lvl4pPr>
            <a:lvl5pPr marL="1600200" algn="l" defTabSz="800100">
              <a:defRPr sz="2400">
                <a:solidFill>
                  <a:schemeClr val="tx1"/>
                </a:solidFill>
                <a:latin typeface="Times New Roman" panose="02020603050405020304" pitchFamily="18" charset="0"/>
              </a:defRPr>
            </a:lvl5pPr>
            <a:lvl6pPr marL="2057400" defTabSz="800100" fontAlgn="base">
              <a:spcBef>
                <a:spcPct val="0"/>
              </a:spcBef>
              <a:spcAft>
                <a:spcPct val="0"/>
              </a:spcAft>
              <a:defRPr sz="2400">
                <a:solidFill>
                  <a:schemeClr val="tx1"/>
                </a:solidFill>
                <a:latin typeface="Times New Roman" panose="02020603050405020304" pitchFamily="18" charset="0"/>
              </a:defRPr>
            </a:lvl6pPr>
            <a:lvl7pPr marL="2514600" defTabSz="800100" fontAlgn="base">
              <a:spcBef>
                <a:spcPct val="0"/>
              </a:spcBef>
              <a:spcAft>
                <a:spcPct val="0"/>
              </a:spcAft>
              <a:defRPr sz="2400">
                <a:solidFill>
                  <a:schemeClr val="tx1"/>
                </a:solidFill>
                <a:latin typeface="Times New Roman" panose="02020603050405020304" pitchFamily="18" charset="0"/>
              </a:defRPr>
            </a:lvl7pPr>
            <a:lvl8pPr marL="2971800" defTabSz="800100" fontAlgn="base">
              <a:spcBef>
                <a:spcPct val="0"/>
              </a:spcBef>
              <a:spcAft>
                <a:spcPct val="0"/>
              </a:spcAft>
              <a:defRPr sz="2400">
                <a:solidFill>
                  <a:schemeClr val="tx1"/>
                </a:solidFill>
                <a:latin typeface="Times New Roman" panose="02020603050405020304" pitchFamily="18" charset="0"/>
              </a:defRPr>
            </a:lvl8pPr>
            <a:lvl9pPr marL="3429000" defTabSz="800100"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id-ID" altLang="en-US" sz="1800" u="none">
                <a:latin typeface="Tahoma" panose="020B0604030504040204" pitchFamily="34" charset="0"/>
              </a:rPr>
              <a:t>Daluwarsa penagihan pajak dapat melampaui 5 (lima) tahun apabila:</a:t>
            </a:r>
            <a:r>
              <a:rPr lang="id-ID" altLang="en-US" sz="1800">
                <a:latin typeface="Tahoma" panose="020B0604030504040204" pitchFamily="34" charset="0"/>
              </a:rPr>
              <a:t> </a:t>
            </a:r>
            <a:endParaRPr lang="en-US" altLang="en-US" sz="1800">
              <a:latin typeface="Tahoma" panose="020B0604030504040204" pitchFamily="34" charset="0"/>
            </a:endParaRPr>
          </a:p>
        </p:txBody>
      </p:sp>
      <p:sp>
        <p:nvSpPr>
          <p:cNvPr id="394244" name="AutoShape 4"/>
          <p:cNvSpPr>
            <a:spLocks noChangeArrowheads="1"/>
          </p:cNvSpPr>
          <p:nvPr/>
        </p:nvSpPr>
        <p:spPr bwMode="auto">
          <a:xfrm>
            <a:off x="4152900" y="549275"/>
            <a:ext cx="490538" cy="4143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4247" name="Rectangle 7"/>
          <p:cNvSpPr>
            <a:spLocks noChangeArrowheads="1"/>
          </p:cNvSpPr>
          <p:nvPr/>
        </p:nvSpPr>
        <p:spPr bwMode="auto">
          <a:xfrm>
            <a:off x="250825" y="1341438"/>
            <a:ext cx="8712200" cy="119697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80000"/>
              </a:lnSpc>
            </a:pPr>
            <a:r>
              <a:rPr lang="id-ID" altLang="en-US" sz="1800" b="1" u="none"/>
              <a:t>Dir</a:t>
            </a:r>
            <a:r>
              <a:rPr lang="en-US" altLang="en-US" sz="1800" b="1" u="none"/>
              <a:t>jen</a:t>
            </a:r>
            <a:r>
              <a:rPr lang="id-ID" altLang="en-US" sz="1800" b="1" u="none"/>
              <a:t> Pajak menerbitkan dan memberitahukan Surat Paksa kepada Penanggung Pajak yang tidak melakukan pembayaran utang pajak sampai dengan tanggal jatuh tempo pembayaran. Dalam hal seperti itu, daluwarsa penagihan pajak dihitung sejak tanggal pemberitahuan Surat Paksa tersebut.</a:t>
            </a:r>
            <a:r>
              <a:rPr lang="en-US" altLang="en-US" sz="1800" b="1"/>
              <a:t> </a:t>
            </a:r>
          </a:p>
        </p:txBody>
      </p:sp>
      <p:sp>
        <p:nvSpPr>
          <p:cNvPr id="394248" name="Rectangle 8"/>
          <p:cNvSpPr>
            <a:spLocks noChangeArrowheads="1"/>
          </p:cNvSpPr>
          <p:nvPr/>
        </p:nvSpPr>
        <p:spPr bwMode="auto">
          <a:xfrm>
            <a:off x="250825" y="2589213"/>
            <a:ext cx="8712200" cy="14160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80000"/>
              </a:lnSpc>
            </a:pPr>
            <a:r>
              <a:rPr lang="id-ID" altLang="en-US" sz="1800" b="1" u="none"/>
              <a:t>Wajib Pajak menyatakan pengakuan utang pajak dengan cara mengajukan permohonan angsuran atau penundaan pembayaran utang pajak sebelum tanggal jatuh tempo pembayaran. Dalam hal seperti itu, daluwarsa penagihan pajak dihitung sejak tanggal surat permohonan angsuran atau penundaan pembayaran utang pajak diterima oleh Direktur Jenderal Pajak.</a:t>
            </a:r>
            <a:r>
              <a:rPr lang="en-US" altLang="en-US" sz="1800" u="none"/>
              <a:t> </a:t>
            </a:r>
          </a:p>
        </p:txBody>
      </p:sp>
      <p:sp>
        <p:nvSpPr>
          <p:cNvPr id="394249" name="Rectangle 9"/>
          <p:cNvSpPr>
            <a:spLocks noChangeArrowheads="1"/>
          </p:cNvSpPr>
          <p:nvPr/>
        </p:nvSpPr>
        <p:spPr bwMode="auto">
          <a:xfrm>
            <a:off x="250825" y="4076700"/>
            <a:ext cx="8712200" cy="14160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80000"/>
              </a:lnSpc>
            </a:pPr>
            <a:r>
              <a:rPr lang="id-ID" altLang="en-US" sz="1800" b="1" u="none"/>
              <a:t>Terdapat S</a:t>
            </a:r>
            <a:r>
              <a:rPr lang="en-US" altLang="en-US" sz="1800" b="1" u="none"/>
              <a:t>KPKB</a:t>
            </a:r>
            <a:r>
              <a:rPr lang="id-ID" altLang="en-US" sz="1800" b="1" u="none"/>
              <a:t> atau S</a:t>
            </a:r>
            <a:r>
              <a:rPr lang="en-US" altLang="en-US" sz="1800" b="1" u="none"/>
              <a:t>KPKBT</a:t>
            </a:r>
            <a:r>
              <a:rPr lang="id-ID" altLang="en-US" sz="1800" b="1" u="none"/>
              <a:t> yang diterbitkan terhadap W</a:t>
            </a:r>
            <a:r>
              <a:rPr lang="en-US" altLang="en-US" sz="1800" b="1" u="none"/>
              <a:t>P</a:t>
            </a:r>
            <a:r>
              <a:rPr lang="id-ID" altLang="en-US" sz="1800" b="1" u="none"/>
              <a:t> karena W</a:t>
            </a:r>
            <a:r>
              <a:rPr lang="en-US" altLang="en-US" sz="1800" b="1" u="none"/>
              <a:t>P</a:t>
            </a:r>
            <a:r>
              <a:rPr lang="id-ID" altLang="en-US" sz="1800" b="1" u="none"/>
              <a:t> melakukan tindak pidana di bidang perpajakan dan tindak pidana lain yang dapat merugikan pendapatan negara berdasarkan putusan pengadilan yang telah mempunyai kekuatan hukum tetap. Dalam hal seperti itu, daluwarsa penagihan pajak dihitung sejak tanggal penerbitan surat ketetapan pajak tersebut.</a:t>
            </a:r>
            <a:r>
              <a:rPr lang="en-US" altLang="en-US" sz="1800" b="1"/>
              <a:t> </a:t>
            </a:r>
          </a:p>
        </p:txBody>
      </p:sp>
      <p:sp>
        <p:nvSpPr>
          <p:cNvPr id="394250" name="Rectangle 10"/>
          <p:cNvSpPr>
            <a:spLocks noChangeArrowheads="1"/>
          </p:cNvSpPr>
          <p:nvPr/>
        </p:nvSpPr>
        <p:spPr bwMode="auto">
          <a:xfrm>
            <a:off x="250825" y="5576888"/>
            <a:ext cx="8713788" cy="10922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id-ID" altLang="en-US" sz="1800" b="1" u="none"/>
              <a:t>Terhadap Wajib Pajak dilakukan penyidikan tindak pidana di bidang perpajakan, daluwarsa penagihan pajak dihitung sejak tanggal penerbitan Surat Perintah Penyidikan tindak pidana di bidang perpajakan.</a:t>
            </a:r>
            <a:r>
              <a:rPr lang="en-US" altLang="en-US" sz="1800" b="1"/>
              <a:t> </a:t>
            </a:r>
          </a:p>
        </p:txBody>
      </p:sp>
      <p:sp>
        <p:nvSpPr>
          <p:cNvPr id="394251" name="AutoShape 11"/>
          <p:cNvSpPr>
            <a:spLocks noChangeArrowheads="1"/>
          </p:cNvSpPr>
          <p:nvPr/>
        </p:nvSpPr>
        <p:spPr bwMode="auto">
          <a:xfrm>
            <a:off x="8388350" y="1052513"/>
            <a:ext cx="431800" cy="36036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4252" name="Rectangle 12"/>
          <p:cNvSpPr>
            <a:spLocks noChangeArrowheads="1"/>
          </p:cNvSpPr>
          <p:nvPr/>
        </p:nvSpPr>
        <p:spPr bwMode="auto">
          <a:xfrm>
            <a:off x="6659563" y="531813"/>
            <a:ext cx="2303462" cy="376237"/>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spAutoFit/>
          </a:bodyPr>
          <a:lstStyle/>
          <a:p>
            <a:r>
              <a:rPr lang="en-US" altLang="en-US" sz="1800" b="1" u="none">
                <a:solidFill>
                  <a:srgbClr val="0033CC"/>
                </a:solidFill>
                <a:latin typeface="Arial Narrow" panose="020B0606020202030204" pitchFamily="34" charset="0"/>
              </a:rPr>
              <a:t>Pasal 22 ayat 2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94242"/>
                                        </p:tgtEl>
                                        <p:attrNameLst>
                                          <p:attrName>style.visibility</p:attrName>
                                        </p:attrNameLst>
                                      </p:cBhvr>
                                      <p:to>
                                        <p:strVal val="visible"/>
                                      </p:to>
                                    </p:set>
                                    <p:animEffect transition="in" filter="wipe(down)">
                                      <p:cBhvr>
                                        <p:cTn id="7" dur="500"/>
                                        <p:tgtEl>
                                          <p:spTgt spid="394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94252"/>
                                        </p:tgtEl>
                                        <p:attrNameLst>
                                          <p:attrName>style.visibility</p:attrName>
                                        </p:attrNameLst>
                                      </p:cBhvr>
                                      <p:to>
                                        <p:strVal val="visible"/>
                                      </p:to>
                                    </p:set>
                                    <p:animEffect transition="in" filter="wipe(down)">
                                      <p:cBhvr>
                                        <p:cTn id="12" dur="500"/>
                                        <p:tgtEl>
                                          <p:spTgt spid="3942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4244"/>
                                        </p:tgtEl>
                                        <p:attrNameLst>
                                          <p:attrName>style.visibility</p:attrName>
                                        </p:attrNameLst>
                                      </p:cBhvr>
                                      <p:to>
                                        <p:strVal val="visible"/>
                                      </p:to>
                                    </p:set>
                                    <p:animEffect transition="in" filter="wipe(down)">
                                      <p:cBhvr>
                                        <p:cTn id="17" dur="500"/>
                                        <p:tgtEl>
                                          <p:spTgt spid="3942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iterate type="wd">
                                    <p:tmPct val="10000"/>
                                  </p:iterate>
                                  <p:childTnLst>
                                    <p:set>
                                      <p:cBhvr>
                                        <p:cTn id="21" dur="1" fill="hold">
                                          <p:stCondLst>
                                            <p:cond delay="0"/>
                                          </p:stCondLst>
                                        </p:cTn>
                                        <p:tgtEl>
                                          <p:spTgt spid="394243"/>
                                        </p:tgtEl>
                                        <p:attrNameLst>
                                          <p:attrName>style.visibility</p:attrName>
                                        </p:attrNameLst>
                                      </p:cBhvr>
                                      <p:to>
                                        <p:strVal val="visible"/>
                                      </p:to>
                                    </p:set>
                                    <p:animEffect transition="in" filter="checkerboard(across)">
                                      <p:cBhvr>
                                        <p:cTn id="22" dur="500"/>
                                        <p:tgtEl>
                                          <p:spTgt spid="39424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94251"/>
                                        </p:tgtEl>
                                        <p:attrNameLst>
                                          <p:attrName>style.visibility</p:attrName>
                                        </p:attrNameLst>
                                      </p:cBhvr>
                                      <p:to>
                                        <p:strVal val="visible"/>
                                      </p:to>
                                    </p:set>
                                    <p:anim calcmode="lin" valueType="num">
                                      <p:cBhvr additive="base">
                                        <p:cTn id="27" dur="500" fill="hold"/>
                                        <p:tgtEl>
                                          <p:spTgt spid="394251"/>
                                        </p:tgtEl>
                                        <p:attrNameLst>
                                          <p:attrName>ppt_x</p:attrName>
                                        </p:attrNameLst>
                                      </p:cBhvr>
                                      <p:tavLst>
                                        <p:tav tm="0">
                                          <p:val>
                                            <p:strVal val="#ppt_x"/>
                                          </p:val>
                                        </p:tav>
                                        <p:tav tm="100000">
                                          <p:val>
                                            <p:strVal val="#ppt_x"/>
                                          </p:val>
                                        </p:tav>
                                      </p:tavLst>
                                    </p:anim>
                                    <p:anim calcmode="lin" valueType="num">
                                      <p:cBhvr additive="base">
                                        <p:cTn id="28" dur="500" fill="hold"/>
                                        <p:tgtEl>
                                          <p:spTgt spid="394251"/>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iterate type="wd">
                                    <p:tmPct val="10000"/>
                                  </p:iterate>
                                  <p:childTnLst>
                                    <p:set>
                                      <p:cBhvr>
                                        <p:cTn id="32" dur="1" fill="hold">
                                          <p:stCondLst>
                                            <p:cond delay="0"/>
                                          </p:stCondLst>
                                        </p:cTn>
                                        <p:tgtEl>
                                          <p:spTgt spid="394247"/>
                                        </p:tgtEl>
                                        <p:attrNameLst>
                                          <p:attrName>style.visibility</p:attrName>
                                        </p:attrNameLst>
                                      </p:cBhvr>
                                      <p:to>
                                        <p:strVal val="visible"/>
                                      </p:to>
                                    </p:set>
                                    <p:anim calcmode="lin" valueType="num">
                                      <p:cBhvr additive="base">
                                        <p:cTn id="33" dur="500" fill="hold"/>
                                        <p:tgtEl>
                                          <p:spTgt spid="394247"/>
                                        </p:tgtEl>
                                        <p:attrNameLst>
                                          <p:attrName>ppt_x</p:attrName>
                                        </p:attrNameLst>
                                      </p:cBhvr>
                                      <p:tavLst>
                                        <p:tav tm="0">
                                          <p:val>
                                            <p:strVal val="#ppt_x"/>
                                          </p:val>
                                        </p:tav>
                                        <p:tav tm="100000">
                                          <p:val>
                                            <p:strVal val="#ppt_x"/>
                                          </p:val>
                                        </p:tav>
                                      </p:tavLst>
                                    </p:anim>
                                    <p:anim calcmode="lin" valueType="num">
                                      <p:cBhvr additive="base">
                                        <p:cTn id="34" dur="500" fill="hold"/>
                                        <p:tgtEl>
                                          <p:spTgt spid="394247"/>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4" fill="hold" grpId="0" nodeType="clickEffect">
                                  <p:stCondLst>
                                    <p:cond delay="0"/>
                                  </p:stCondLst>
                                  <p:iterate type="wd">
                                    <p:tmPct val="10000"/>
                                  </p:iterate>
                                  <p:childTnLst>
                                    <p:set>
                                      <p:cBhvr>
                                        <p:cTn id="38" dur="1" fill="hold">
                                          <p:stCondLst>
                                            <p:cond delay="0"/>
                                          </p:stCondLst>
                                        </p:cTn>
                                        <p:tgtEl>
                                          <p:spTgt spid="394248"/>
                                        </p:tgtEl>
                                        <p:attrNameLst>
                                          <p:attrName>style.visibility</p:attrName>
                                        </p:attrNameLst>
                                      </p:cBhvr>
                                      <p:to>
                                        <p:strVal val="visible"/>
                                      </p:to>
                                    </p:set>
                                    <p:animEffect transition="in" filter="wipe(down)">
                                      <p:cBhvr>
                                        <p:cTn id="39" dur="500"/>
                                        <p:tgtEl>
                                          <p:spTgt spid="39424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3" presetClass="entr" presetSubtype="16" fill="hold" grpId="0" nodeType="clickEffect">
                                  <p:stCondLst>
                                    <p:cond delay="0"/>
                                  </p:stCondLst>
                                  <p:iterate type="wd">
                                    <p:tmPct val="10000"/>
                                  </p:iterate>
                                  <p:childTnLst>
                                    <p:set>
                                      <p:cBhvr>
                                        <p:cTn id="43" dur="1" fill="hold">
                                          <p:stCondLst>
                                            <p:cond delay="0"/>
                                          </p:stCondLst>
                                        </p:cTn>
                                        <p:tgtEl>
                                          <p:spTgt spid="394249"/>
                                        </p:tgtEl>
                                        <p:attrNameLst>
                                          <p:attrName>style.visibility</p:attrName>
                                        </p:attrNameLst>
                                      </p:cBhvr>
                                      <p:to>
                                        <p:strVal val="visible"/>
                                      </p:to>
                                    </p:set>
                                    <p:anim calcmode="lin" valueType="num">
                                      <p:cBhvr>
                                        <p:cTn id="44" dur="500" fill="hold"/>
                                        <p:tgtEl>
                                          <p:spTgt spid="394249"/>
                                        </p:tgtEl>
                                        <p:attrNameLst>
                                          <p:attrName>ppt_w</p:attrName>
                                        </p:attrNameLst>
                                      </p:cBhvr>
                                      <p:tavLst>
                                        <p:tav tm="0">
                                          <p:val>
                                            <p:fltVal val="0"/>
                                          </p:val>
                                        </p:tav>
                                        <p:tav tm="100000">
                                          <p:val>
                                            <p:strVal val="#ppt_w"/>
                                          </p:val>
                                        </p:tav>
                                      </p:tavLst>
                                    </p:anim>
                                    <p:anim calcmode="lin" valueType="num">
                                      <p:cBhvr>
                                        <p:cTn id="45" dur="500" fill="hold"/>
                                        <p:tgtEl>
                                          <p:spTgt spid="394249"/>
                                        </p:tgtEl>
                                        <p:attrNameLst>
                                          <p:attrName>ppt_h</p:attrName>
                                        </p:attrNameLst>
                                      </p:cBhvr>
                                      <p:tavLst>
                                        <p:tav tm="0">
                                          <p:val>
                                            <p:fltVal val="0"/>
                                          </p:val>
                                        </p:tav>
                                        <p:tav tm="100000">
                                          <p:val>
                                            <p:strVal val="#ppt_h"/>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2" fill="hold" grpId="0" nodeType="clickEffect">
                                  <p:stCondLst>
                                    <p:cond delay="0"/>
                                  </p:stCondLst>
                                  <p:iterate type="wd">
                                    <p:tmPct val="10000"/>
                                  </p:iterate>
                                  <p:childTnLst>
                                    <p:set>
                                      <p:cBhvr>
                                        <p:cTn id="49" dur="1" fill="hold">
                                          <p:stCondLst>
                                            <p:cond delay="0"/>
                                          </p:stCondLst>
                                        </p:cTn>
                                        <p:tgtEl>
                                          <p:spTgt spid="394250"/>
                                        </p:tgtEl>
                                        <p:attrNameLst>
                                          <p:attrName>style.visibility</p:attrName>
                                        </p:attrNameLst>
                                      </p:cBhvr>
                                      <p:to>
                                        <p:strVal val="visible"/>
                                      </p:to>
                                    </p:set>
                                    <p:anim calcmode="lin" valueType="num">
                                      <p:cBhvr additive="base">
                                        <p:cTn id="50" dur="500" fill="hold"/>
                                        <p:tgtEl>
                                          <p:spTgt spid="394250"/>
                                        </p:tgtEl>
                                        <p:attrNameLst>
                                          <p:attrName>ppt_x</p:attrName>
                                        </p:attrNameLst>
                                      </p:cBhvr>
                                      <p:tavLst>
                                        <p:tav tm="0">
                                          <p:val>
                                            <p:strVal val="1+#ppt_w/2"/>
                                          </p:val>
                                        </p:tav>
                                        <p:tav tm="100000">
                                          <p:val>
                                            <p:strVal val="#ppt_x"/>
                                          </p:val>
                                        </p:tav>
                                      </p:tavLst>
                                    </p:anim>
                                    <p:anim calcmode="lin" valueType="num">
                                      <p:cBhvr additive="base">
                                        <p:cTn id="51" dur="500" fill="hold"/>
                                        <p:tgtEl>
                                          <p:spTgt spid="3942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2" grpId="0" animBg="1"/>
      <p:bldP spid="394243" grpId="0" animBg="1"/>
      <p:bldP spid="394244" grpId="0" animBg="1"/>
      <p:bldP spid="394247" grpId="0" animBg="1"/>
      <p:bldP spid="394248" grpId="0" animBg="1"/>
      <p:bldP spid="394249" grpId="0" animBg="1"/>
      <p:bldP spid="394250" grpId="0" animBg="1"/>
      <p:bldP spid="394251" grpId="0" animBg="1"/>
      <p:bldP spid="394252"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a:xfrm>
            <a:off x="1001713" y="609600"/>
            <a:ext cx="7315200" cy="3276600"/>
          </a:xfrm>
          <a:ln w="38100">
            <a:solidFill>
              <a:srgbClr val="FF33CC"/>
            </a:solidFill>
            <a:miter lim="800000"/>
            <a:headEnd/>
            <a:tailEnd/>
          </a:ln>
        </p:spPr>
        <p:txBody>
          <a:bodyPr/>
          <a:lstStyle/>
          <a:p>
            <a:r>
              <a:rPr lang="en-US" altLang="en-US" sz="4800" b="1">
                <a:latin typeface="Lucida Console" panose="020B0609040504020204" pitchFamily="49" charset="0"/>
              </a:rPr>
              <a:t>IX</a:t>
            </a:r>
            <a:br>
              <a:rPr lang="en-US" altLang="en-US" sz="4800" b="1">
                <a:latin typeface="Lucida Console" panose="020B0609040504020204" pitchFamily="49" charset="0"/>
              </a:rPr>
            </a:br>
            <a:r>
              <a:rPr lang="en-US" altLang="en-US" sz="4800" b="1">
                <a:latin typeface="Lucida Console" panose="020B0609040504020204" pitchFamily="49" charset="0"/>
              </a:rPr>
              <a:t/>
            </a:r>
            <a:br>
              <a:rPr lang="en-US" altLang="en-US" sz="4800" b="1">
                <a:latin typeface="Lucida Console" panose="020B0609040504020204" pitchFamily="49" charset="0"/>
              </a:rPr>
            </a:br>
            <a:r>
              <a:rPr lang="en-US" altLang="en-US" sz="4800" b="1">
                <a:latin typeface="Lucida Console" panose="020B0609040504020204" pitchFamily="49" charset="0"/>
              </a:rPr>
              <a:t>SENGKETA PAJAK</a:t>
            </a: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a:xfrm>
            <a:off x="1793875" y="188913"/>
            <a:ext cx="5299075" cy="647700"/>
          </a:xfrm>
          <a:ln w="38100">
            <a:solidFill>
              <a:srgbClr val="FF33CC"/>
            </a:solidFill>
            <a:miter lim="800000"/>
            <a:headEnd/>
            <a:tailEnd/>
          </a:ln>
        </p:spPr>
        <p:txBody>
          <a:bodyPr/>
          <a:lstStyle/>
          <a:p>
            <a:r>
              <a:rPr lang="en-US" altLang="en-US" sz="4000" b="1">
                <a:latin typeface="Lucida Console" panose="020B0609040504020204" pitchFamily="49" charset="0"/>
              </a:rPr>
              <a:t>SENGKETA PAJAK</a:t>
            </a:r>
          </a:p>
        </p:txBody>
      </p:sp>
      <p:sp>
        <p:nvSpPr>
          <p:cNvPr id="356355" name="Rectangle 3"/>
          <p:cNvSpPr>
            <a:spLocks noChangeArrowheads="1"/>
          </p:cNvSpPr>
          <p:nvPr/>
        </p:nvSpPr>
        <p:spPr bwMode="auto">
          <a:xfrm>
            <a:off x="396875" y="1268413"/>
            <a:ext cx="8351838" cy="4322762"/>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t>Sengketa Pajak adalah sengketa yang timbul dalam bidang perpajakan antara Wajib Pajak atau penanggung Pajak dengan pejabat yang berwenang sebagai </a:t>
            </a:r>
            <a:r>
              <a:rPr lang="en-US" altLang="en-US" sz="2800" b="1" u="none">
                <a:solidFill>
                  <a:schemeClr val="accent2"/>
                </a:solidFill>
              </a:rPr>
              <a:t>akibat dikeluarkannya keputusan yang dapat diajukan Banding atau Gugatan kepada Pengadilan Pajak</a:t>
            </a:r>
            <a:r>
              <a:rPr lang="en-US" altLang="en-US" b="1" u="none"/>
              <a:t> berdasarkan peraturan perundang-undangan perpajakan, termasuk Gugatan atas pelaksanaan penagihan berdasarkan Undang-undang Penagihan Pajak dengan Surat Paksa.</a:t>
            </a:r>
          </a:p>
          <a:p>
            <a:r>
              <a:rPr lang="en-US" altLang="en-US" b="1" u="none"/>
              <a:t>(Pasal 1 angka 5 UU Pengadilan Pajak)</a:t>
            </a:r>
          </a:p>
        </p:txBody>
      </p:sp>
      <p:sp>
        <p:nvSpPr>
          <p:cNvPr id="356356" name="AutoShape 4"/>
          <p:cNvSpPr>
            <a:spLocks noChangeArrowheads="1"/>
          </p:cNvSpPr>
          <p:nvPr/>
        </p:nvSpPr>
        <p:spPr bwMode="auto">
          <a:xfrm>
            <a:off x="3995738" y="979488"/>
            <a:ext cx="792162" cy="43338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6357" name="Rectangle 5"/>
          <p:cNvSpPr>
            <a:spLocks noChangeArrowheads="1"/>
          </p:cNvSpPr>
          <p:nvPr/>
        </p:nvSpPr>
        <p:spPr bwMode="auto">
          <a:xfrm>
            <a:off x="396875" y="5751513"/>
            <a:ext cx="8351838" cy="7302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000" b="1" i="1" u="none"/>
              <a:t>Catatan: Penyelesaian sengketa pajak hanya dilakukan melalui Banding atau Gugatan di Pengadilan Pajak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56354"/>
                                        </p:tgtEl>
                                        <p:attrNameLst>
                                          <p:attrName>style.visibility</p:attrName>
                                        </p:attrNameLst>
                                      </p:cBhvr>
                                      <p:to>
                                        <p:strVal val="visible"/>
                                      </p:to>
                                    </p:set>
                                    <p:animEffect transition="in" filter="diamond(in)">
                                      <p:cBhvr>
                                        <p:cTn id="7" dur="2000"/>
                                        <p:tgtEl>
                                          <p:spTgt spid="3563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56356"/>
                                        </p:tgtEl>
                                        <p:attrNameLst>
                                          <p:attrName>style.visibility</p:attrName>
                                        </p:attrNameLst>
                                      </p:cBhvr>
                                      <p:to>
                                        <p:strVal val="visible"/>
                                      </p:to>
                                    </p:set>
                                    <p:anim calcmode="lin" valueType="num">
                                      <p:cBhvr additive="base">
                                        <p:cTn id="12" dur="500" fill="hold"/>
                                        <p:tgtEl>
                                          <p:spTgt spid="356356"/>
                                        </p:tgtEl>
                                        <p:attrNameLst>
                                          <p:attrName>ppt_x</p:attrName>
                                        </p:attrNameLst>
                                      </p:cBhvr>
                                      <p:tavLst>
                                        <p:tav tm="0">
                                          <p:val>
                                            <p:strVal val="#ppt_x"/>
                                          </p:val>
                                        </p:tav>
                                        <p:tav tm="100000">
                                          <p:val>
                                            <p:strVal val="#ppt_x"/>
                                          </p:val>
                                        </p:tav>
                                      </p:tavLst>
                                    </p:anim>
                                    <p:anim calcmode="lin" valueType="num">
                                      <p:cBhvr additive="base">
                                        <p:cTn id="13" dur="500" fill="hold"/>
                                        <p:tgtEl>
                                          <p:spTgt spid="356356"/>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1" presetClass="entr" presetSubtype="0" fill="hold" grpId="0" nodeType="clickEffect">
                                  <p:stCondLst>
                                    <p:cond delay="0"/>
                                  </p:stCondLst>
                                  <p:iterate type="wd">
                                    <p:tmPct val="10000"/>
                                  </p:iterate>
                                  <p:childTnLst>
                                    <p:set>
                                      <p:cBhvr>
                                        <p:cTn id="17" dur="1" fill="hold">
                                          <p:stCondLst>
                                            <p:cond delay="0"/>
                                          </p:stCondLst>
                                        </p:cTn>
                                        <p:tgtEl>
                                          <p:spTgt spid="356355"/>
                                        </p:tgtEl>
                                        <p:attrNameLst>
                                          <p:attrName>style.visibility</p:attrName>
                                        </p:attrNameLst>
                                      </p:cBhvr>
                                      <p:to>
                                        <p:strVal val="visible"/>
                                      </p:to>
                                    </p:set>
                                    <p:animEffect transition="in" filter="fade">
                                      <p:cBhvr>
                                        <p:cTn id="18" dur="770" decel="100000"/>
                                        <p:tgtEl>
                                          <p:spTgt spid="356355"/>
                                        </p:tgtEl>
                                      </p:cBhvr>
                                    </p:animEffect>
                                    <p:animScale>
                                      <p:cBhvr>
                                        <p:cTn id="19" dur="770" decel="100000"/>
                                        <p:tgtEl>
                                          <p:spTgt spid="356355"/>
                                        </p:tgtEl>
                                      </p:cBhvr>
                                      <p:from x="10000" y="10000"/>
                                      <p:to x="200000" y="450000"/>
                                    </p:animScale>
                                    <p:animScale>
                                      <p:cBhvr>
                                        <p:cTn id="20" dur="1230" accel="100000" fill="hold">
                                          <p:stCondLst>
                                            <p:cond delay="770"/>
                                          </p:stCondLst>
                                        </p:cTn>
                                        <p:tgtEl>
                                          <p:spTgt spid="356355"/>
                                        </p:tgtEl>
                                      </p:cBhvr>
                                      <p:from x="200000" y="450000"/>
                                      <p:to x="100000" y="100000"/>
                                    </p:animScale>
                                    <p:set>
                                      <p:cBhvr>
                                        <p:cTn id="21" dur="770" fill="hold"/>
                                        <p:tgtEl>
                                          <p:spTgt spid="356355"/>
                                        </p:tgtEl>
                                        <p:attrNameLst>
                                          <p:attrName>ppt_x</p:attrName>
                                        </p:attrNameLst>
                                      </p:cBhvr>
                                      <p:to>
                                        <p:strVal val="(0.5)"/>
                                      </p:to>
                                    </p:set>
                                    <p:anim from="(0.5)" to="(#ppt_x)" calcmode="lin" valueType="num">
                                      <p:cBhvr>
                                        <p:cTn id="22" dur="1230" accel="100000" fill="hold">
                                          <p:stCondLst>
                                            <p:cond delay="770"/>
                                          </p:stCondLst>
                                        </p:cTn>
                                        <p:tgtEl>
                                          <p:spTgt spid="356355"/>
                                        </p:tgtEl>
                                        <p:attrNameLst>
                                          <p:attrName>ppt_x</p:attrName>
                                        </p:attrNameLst>
                                      </p:cBhvr>
                                    </p:anim>
                                    <p:set>
                                      <p:cBhvr>
                                        <p:cTn id="23" dur="770" fill="hold"/>
                                        <p:tgtEl>
                                          <p:spTgt spid="356355"/>
                                        </p:tgtEl>
                                        <p:attrNameLst>
                                          <p:attrName>ppt_y</p:attrName>
                                        </p:attrNameLst>
                                      </p:cBhvr>
                                      <p:to>
                                        <p:strVal val="(#ppt_y+0.4)"/>
                                      </p:to>
                                    </p:set>
                                    <p:anim from="(#ppt_y+0.4)" to="(#ppt_y)" calcmode="lin" valueType="num">
                                      <p:cBhvr>
                                        <p:cTn id="24" dur="1230" accel="100000" fill="hold">
                                          <p:stCondLst>
                                            <p:cond delay="770"/>
                                          </p:stCondLst>
                                        </p:cTn>
                                        <p:tgtEl>
                                          <p:spTgt spid="356355"/>
                                        </p:tgtEl>
                                        <p:attrNameLst>
                                          <p:attrName>ppt_y</p:attrName>
                                        </p:attrNameLst>
                                      </p:cBhvr>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51" presetClass="entr" presetSubtype="0" fill="hold" grpId="0" nodeType="clickEffect">
                                  <p:stCondLst>
                                    <p:cond delay="0"/>
                                  </p:stCondLst>
                                  <p:childTnLst>
                                    <p:set>
                                      <p:cBhvr>
                                        <p:cTn id="28" dur="1" fill="hold">
                                          <p:stCondLst>
                                            <p:cond delay="0"/>
                                          </p:stCondLst>
                                        </p:cTn>
                                        <p:tgtEl>
                                          <p:spTgt spid="356357"/>
                                        </p:tgtEl>
                                        <p:attrNameLst>
                                          <p:attrName>style.visibility</p:attrName>
                                        </p:attrNameLst>
                                      </p:cBhvr>
                                      <p:to>
                                        <p:strVal val="visible"/>
                                      </p:to>
                                    </p:set>
                                    <p:animEffect transition="in" filter="fade">
                                      <p:cBhvr>
                                        <p:cTn id="29" dur="770" decel="100000"/>
                                        <p:tgtEl>
                                          <p:spTgt spid="356357"/>
                                        </p:tgtEl>
                                      </p:cBhvr>
                                    </p:animEffect>
                                    <p:animScale>
                                      <p:cBhvr>
                                        <p:cTn id="30" dur="770" decel="100000"/>
                                        <p:tgtEl>
                                          <p:spTgt spid="356357"/>
                                        </p:tgtEl>
                                      </p:cBhvr>
                                      <p:from x="10000" y="10000"/>
                                      <p:to x="200000" y="450000"/>
                                    </p:animScale>
                                    <p:animScale>
                                      <p:cBhvr>
                                        <p:cTn id="31" dur="1230" accel="100000" fill="hold">
                                          <p:stCondLst>
                                            <p:cond delay="770"/>
                                          </p:stCondLst>
                                        </p:cTn>
                                        <p:tgtEl>
                                          <p:spTgt spid="356357"/>
                                        </p:tgtEl>
                                      </p:cBhvr>
                                      <p:from x="200000" y="450000"/>
                                      <p:to x="100000" y="100000"/>
                                    </p:animScale>
                                    <p:set>
                                      <p:cBhvr>
                                        <p:cTn id="32" dur="770" fill="hold"/>
                                        <p:tgtEl>
                                          <p:spTgt spid="356357"/>
                                        </p:tgtEl>
                                        <p:attrNameLst>
                                          <p:attrName>ppt_x</p:attrName>
                                        </p:attrNameLst>
                                      </p:cBhvr>
                                      <p:to>
                                        <p:strVal val="(0.5)"/>
                                      </p:to>
                                    </p:set>
                                    <p:anim from="(0.5)" to="(#ppt_x)" calcmode="lin" valueType="num">
                                      <p:cBhvr>
                                        <p:cTn id="33" dur="1230" accel="100000" fill="hold">
                                          <p:stCondLst>
                                            <p:cond delay="770"/>
                                          </p:stCondLst>
                                        </p:cTn>
                                        <p:tgtEl>
                                          <p:spTgt spid="356357"/>
                                        </p:tgtEl>
                                        <p:attrNameLst>
                                          <p:attrName>ppt_x</p:attrName>
                                        </p:attrNameLst>
                                      </p:cBhvr>
                                    </p:anim>
                                    <p:set>
                                      <p:cBhvr>
                                        <p:cTn id="34" dur="770" fill="hold"/>
                                        <p:tgtEl>
                                          <p:spTgt spid="356357"/>
                                        </p:tgtEl>
                                        <p:attrNameLst>
                                          <p:attrName>ppt_y</p:attrName>
                                        </p:attrNameLst>
                                      </p:cBhvr>
                                      <p:to>
                                        <p:strVal val="(#ppt_y+0.4)"/>
                                      </p:to>
                                    </p:set>
                                    <p:anim from="(#ppt_y+0.4)" to="(#ppt_y)" calcmode="lin" valueType="num">
                                      <p:cBhvr>
                                        <p:cTn id="35" dur="1230" accel="100000" fill="hold">
                                          <p:stCondLst>
                                            <p:cond delay="770"/>
                                          </p:stCondLst>
                                        </p:cTn>
                                        <p:tgtEl>
                                          <p:spTgt spid="35635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54" grpId="0" animBg="1"/>
      <p:bldP spid="356355" grpId="0" animBg="1"/>
      <p:bldP spid="356356" grpId="0" animBg="1"/>
      <p:bldP spid="356357" grpId="0" animBg="1"/>
    </p:bldLst>
  </p:timing>
</p:sld>
</file>

<file path=ppt/slides/slide1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7378" name="Rectangle 2"/>
          <p:cNvSpPr>
            <a:spLocks noGrp="1" noChangeArrowheads="1"/>
          </p:cNvSpPr>
          <p:nvPr>
            <p:ph type="title"/>
          </p:nvPr>
        </p:nvSpPr>
        <p:spPr>
          <a:xfrm>
            <a:off x="1879600" y="44450"/>
            <a:ext cx="5140325" cy="463550"/>
          </a:xfrm>
          <a:solidFill>
            <a:srgbClr val="FFFFCC"/>
          </a:solidFill>
          <a:ln w="38100">
            <a:solidFill>
              <a:srgbClr val="0033CC"/>
            </a:solidFill>
            <a:miter lim="800000"/>
            <a:headEnd/>
            <a:tailEnd/>
          </a:ln>
        </p:spPr>
        <p:txBody>
          <a:bodyPr/>
          <a:lstStyle/>
          <a:p>
            <a:r>
              <a:rPr lang="en-US" altLang="en-US" sz="4000" b="1">
                <a:latin typeface="Lucida Console" panose="020B0609040504020204" pitchFamily="49" charset="0"/>
              </a:rPr>
              <a:t>SENGKETA PAJAK</a:t>
            </a:r>
          </a:p>
        </p:txBody>
      </p:sp>
      <p:sp>
        <p:nvSpPr>
          <p:cNvPr id="357379" name="AutoShape 3"/>
          <p:cNvSpPr>
            <a:spLocks noChangeArrowheads="1"/>
          </p:cNvSpPr>
          <p:nvPr/>
        </p:nvSpPr>
        <p:spPr bwMode="auto">
          <a:xfrm>
            <a:off x="4105275" y="476250"/>
            <a:ext cx="538163"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7380" name="Rectangle 4"/>
          <p:cNvSpPr>
            <a:spLocks noChangeArrowheads="1"/>
          </p:cNvSpPr>
          <p:nvPr/>
        </p:nvSpPr>
        <p:spPr bwMode="auto">
          <a:xfrm>
            <a:off x="152400" y="790575"/>
            <a:ext cx="4038600" cy="406400"/>
          </a:xfrm>
          <a:prstGeom prst="rect">
            <a:avLst/>
          </a:prstGeom>
          <a:solidFill>
            <a:srgbClr val="FFFF99"/>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cs typeface="Times New Roman" panose="02020603050405020304" pitchFamily="18" charset="0"/>
              </a:rPr>
              <a:t>Pembetulan suatu keputusan</a:t>
            </a:r>
            <a:r>
              <a:rPr lang="en-GB" altLang="en-US" sz="2000" u="none">
                <a:latin typeface="Tahoma" panose="020B0604030504040204" pitchFamily="34" charset="0"/>
              </a:rPr>
              <a:t> </a:t>
            </a:r>
          </a:p>
        </p:txBody>
      </p:sp>
      <p:sp>
        <p:nvSpPr>
          <p:cNvPr id="357381" name="Rectangle 5"/>
          <p:cNvSpPr>
            <a:spLocks noChangeArrowheads="1"/>
          </p:cNvSpPr>
          <p:nvPr/>
        </p:nvSpPr>
        <p:spPr bwMode="auto">
          <a:xfrm>
            <a:off x="152400" y="1268413"/>
            <a:ext cx="4038600" cy="711200"/>
          </a:xfrm>
          <a:prstGeom prst="rect">
            <a:avLst/>
          </a:prstGeom>
          <a:solidFill>
            <a:srgbClr val="FFFF99"/>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cs typeface="Times New Roman" panose="02020603050405020304" pitchFamily="18" charset="0"/>
              </a:rPr>
              <a:t>Pengurangan atau penghapusan sanksi administrasi</a:t>
            </a:r>
            <a:r>
              <a:rPr lang="en-GB" altLang="en-US" sz="2000" u="none">
                <a:latin typeface="Tahoma" panose="020B0604030504040204" pitchFamily="34" charset="0"/>
              </a:rPr>
              <a:t> </a:t>
            </a:r>
          </a:p>
        </p:txBody>
      </p:sp>
      <p:sp>
        <p:nvSpPr>
          <p:cNvPr id="357382" name="Rectangle 6"/>
          <p:cNvSpPr>
            <a:spLocks noChangeArrowheads="1"/>
          </p:cNvSpPr>
          <p:nvPr/>
        </p:nvSpPr>
        <p:spPr bwMode="auto">
          <a:xfrm>
            <a:off x="152400" y="2060575"/>
            <a:ext cx="4038600" cy="711200"/>
          </a:xfrm>
          <a:prstGeom prst="rect">
            <a:avLst/>
          </a:prstGeom>
          <a:solidFill>
            <a:srgbClr val="FFFF99"/>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cs typeface="Times New Roman" panose="02020603050405020304" pitchFamily="18" charset="0"/>
              </a:rPr>
              <a:t>Pengurangan atau pembatalan ketetapan pajak</a:t>
            </a:r>
            <a:r>
              <a:rPr lang="en-GB" altLang="en-US" sz="2000" u="none">
                <a:latin typeface="Tahoma" panose="020B0604030504040204" pitchFamily="34" charset="0"/>
              </a:rPr>
              <a:t> </a:t>
            </a:r>
          </a:p>
        </p:txBody>
      </p:sp>
      <p:sp>
        <p:nvSpPr>
          <p:cNvPr id="357383" name="Rectangle 7"/>
          <p:cNvSpPr>
            <a:spLocks noChangeArrowheads="1"/>
          </p:cNvSpPr>
          <p:nvPr/>
        </p:nvSpPr>
        <p:spPr bwMode="auto">
          <a:xfrm>
            <a:off x="180975" y="4102100"/>
            <a:ext cx="3886200" cy="406400"/>
          </a:xfrm>
          <a:prstGeom prst="rect">
            <a:avLst/>
          </a:prstGeom>
          <a:solidFill>
            <a:srgbClr val="FFFF99"/>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cs typeface="Times New Roman" panose="02020603050405020304" pitchFamily="18" charset="0"/>
              </a:rPr>
              <a:t>Keberatan</a:t>
            </a:r>
            <a:r>
              <a:rPr lang="en-GB" altLang="en-US" sz="2000" u="none">
                <a:latin typeface="Tahoma" panose="020B0604030504040204" pitchFamily="34" charset="0"/>
              </a:rPr>
              <a:t> </a:t>
            </a:r>
          </a:p>
        </p:txBody>
      </p:sp>
      <p:sp>
        <p:nvSpPr>
          <p:cNvPr id="357384" name="Rectangle 8"/>
          <p:cNvSpPr>
            <a:spLocks noChangeArrowheads="1"/>
          </p:cNvSpPr>
          <p:nvPr/>
        </p:nvSpPr>
        <p:spPr bwMode="auto">
          <a:xfrm>
            <a:off x="152400" y="4598988"/>
            <a:ext cx="3267075" cy="485775"/>
          </a:xfrm>
          <a:prstGeom prst="rect">
            <a:avLst/>
          </a:prstGeom>
          <a:solidFill>
            <a:schemeClr val="hlink"/>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b="1" u="none">
                <a:latin typeface="Lucida Console" panose="020B0609040504020204" pitchFamily="49" charset="0"/>
                <a:cs typeface="Times New Roman" panose="02020603050405020304" pitchFamily="18" charset="0"/>
              </a:rPr>
              <a:t>Gugatan</a:t>
            </a:r>
            <a:r>
              <a:rPr lang="en-GB" altLang="en-US" b="1" u="none">
                <a:latin typeface="Lucida Console" panose="020B0609040504020204" pitchFamily="49" charset="0"/>
              </a:rPr>
              <a:t> </a:t>
            </a:r>
          </a:p>
        </p:txBody>
      </p:sp>
      <p:sp>
        <p:nvSpPr>
          <p:cNvPr id="357385" name="Rectangle 9"/>
          <p:cNvSpPr>
            <a:spLocks noChangeArrowheads="1"/>
          </p:cNvSpPr>
          <p:nvPr/>
        </p:nvSpPr>
        <p:spPr bwMode="auto">
          <a:xfrm>
            <a:off x="152400" y="5175250"/>
            <a:ext cx="3267075" cy="485775"/>
          </a:xfrm>
          <a:prstGeom prst="rect">
            <a:avLst/>
          </a:prstGeom>
          <a:solidFill>
            <a:schemeClr val="hlink"/>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GB" altLang="en-US" b="1" u="none">
                <a:latin typeface="Lucida Console" panose="020B0609040504020204" pitchFamily="49" charset="0"/>
              </a:rPr>
              <a:t>Banding</a:t>
            </a:r>
          </a:p>
        </p:txBody>
      </p:sp>
      <p:sp>
        <p:nvSpPr>
          <p:cNvPr id="357386" name="Rectangle 10"/>
          <p:cNvSpPr>
            <a:spLocks noChangeArrowheads="1"/>
          </p:cNvSpPr>
          <p:nvPr/>
        </p:nvSpPr>
        <p:spPr bwMode="auto">
          <a:xfrm>
            <a:off x="152400" y="6262688"/>
            <a:ext cx="3195638" cy="406400"/>
          </a:xfrm>
          <a:prstGeom prst="rect">
            <a:avLst/>
          </a:prstGeom>
          <a:solidFill>
            <a:srgbClr val="99FFCC"/>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u="none">
                <a:latin typeface="Tahoma" panose="020B0604030504040204" pitchFamily="34" charset="0"/>
                <a:cs typeface="Times New Roman" panose="02020603050405020304" pitchFamily="18" charset="0"/>
              </a:rPr>
              <a:t>Peninjauan Kembali (PK) </a:t>
            </a:r>
            <a:endParaRPr lang="en-US" altLang="en-US" sz="2000" u="none">
              <a:latin typeface="Tahoma" panose="020B0604030504040204" pitchFamily="34" charset="0"/>
            </a:endParaRPr>
          </a:p>
        </p:txBody>
      </p:sp>
      <p:sp>
        <p:nvSpPr>
          <p:cNvPr id="357387" name="AutoShape 11"/>
          <p:cNvSpPr>
            <a:spLocks/>
          </p:cNvSpPr>
          <p:nvPr/>
        </p:nvSpPr>
        <p:spPr bwMode="auto">
          <a:xfrm>
            <a:off x="4427538" y="908050"/>
            <a:ext cx="504825" cy="3529013"/>
          </a:xfrm>
          <a:prstGeom prst="rightBrace">
            <a:avLst>
              <a:gd name="adj1" fmla="val 58255"/>
              <a:gd name="adj2" fmla="val 50000"/>
            </a:avLst>
          </a:prstGeom>
          <a:noFill/>
          <a:ln w="57150">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7388" name="Rectangle 12"/>
          <p:cNvSpPr>
            <a:spLocks noChangeArrowheads="1"/>
          </p:cNvSpPr>
          <p:nvPr/>
        </p:nvSpPr>
        <p:spPr bwMode="auto">
          <a:xfrm>
            <a:off x="5364163" y="1689100"/>
            <a:ext cx="3429000" cy="1955800"/>
          </a:xfrm>
          <a:prstGeom prst="rect">
            <a:avLst/>
          </a:prstGeom>
          <a:noFill/>
          <a:ln w="3810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latin typeface="Lucida Console" panose="020B0609040504020204" pitchFamily="49" charset="0"/>
                <a:cs typeface="Times New Roman" panose="02020603050405020304" pitchFamily="18" charset="0"/>
              </a:rPr>
              <a:t>Penyelesaian di Direktorat Jenderal Pajak “</a:t>
            </a:r>
            <a:r>
              <a:rPr lang="en-US" altLang="en-US" b="1" i="1" u="none">
                <a:latin typeface="Lucida Console" panose="020B0609040504020204" pitchFamily="49" charset="0"/>
                <a:cs typeface="Times New Roman" panose="02020603050405020304" pitchFamily="18" charset="0"/>
              </a:rPr>
              <a:t>sebelum” ke Pengadilan Pajak</a:t>
            </a:r>
            <a:r>
              <a:rPr lang="en-GB" altLang="en-US" b="1" u="none">
                <a:latin typeface="Lucida Console" panose="020B0609040504020204" pitchFamily="49" charset="0"/>
              </a:rPr>
              <a:t> </a:t>
            </a:r>
          </a:p>
        </p:txBody>
      </p:sp>
      <p:sp>
        <p:nvSpPr>
          <p:cNvPr id="357389" name="AutoShape 13"/>
          <p:cNvSpPr>
            <a:spLocks noChangeArrowheads="1"/>
          </p:cNvSpPr>
          <p:nvPr/>
        </p:nvSpPr>
        <p:spPr bwMode="auto">
          <a:xfrm>
            <a:off x="4686300" y="2390775"/>
            <a:ext cx="533400" cy="5334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7390" name="AutoShape 14"/>
          <p:cNvSpPr>
            <a:spLocks/>
          </p:cNvSpPr>
          <p:nvPr/>
        </p:nvSpPr>
        <p:spPr bwMode="auto">
          <a:xfrm>
            <a:off x="3419475" y="4675188"/>
            <a:ext cx="533400" cy="914400"/>
          </a:xfrm>
          <a:prstGeom prst="rightBrace">
            <a:avLst>
              <a:gd name="adj1" fmla="val 14286"/>
              <a:gd name="adj2" fmla="val 50000"/>
            </a:avLst>
          </a:prstGeom>
          <a:noFill/>
          <a:ln w="57150">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7391" name="AutoShape 15"/>
          <p:cNvSpPr>
            <a:spLocks noChangeArrowheads="1"/>
          </p:cNvSpPr>
          <p:nvPr/>
        </p:nvSpPr>
        <p:spPr bwMode="auto">
          <a:xfrm>
            <a:off x="3851275" y="4840288"/>
            <a:ext cx="533400" cy="5334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7392" name="Rectangle 16"/>
          <p:cNvSpPr>
            <a:spLocks noChangeArrowheads="1"/>
          </p:cNvSpPr>
          <p:nvPr/>
        </p:nvSpPr>
        <p:spPr bwMode="auto">
          <a:xfrm>
            <a:off x="4427538" y="4605338"/>
            <a:ext cx="4392612" cy="984250"/>
          </a:xfrm>
          <a:prstGeom prst="rect">
            <a:avLst/>
          </a:prstGeom>
          <a:solidFill>
            <a:srgbClr val="75FF4F"/>
          </a:solidFill>
          <a:ln w="38100">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2800" b="1" u="none">
                <a:latin typeface="Lucida Console" panose="020B0609040504020204" pitchFamily="49" charset="0"/>
                <a:cs typeface="Times New Roman" panose="02020603050405020304" pitchFamily="18" charset="0"/>
              </a:rPr>
              <a:t>Penyelesaian di Pengadilan Pajak</a:t>
            </a:r>
            <a:r>
              <a:rPr lang="en-GB" altLang="en-US" sz="2800" b="1" u="none">
                <a:latin typeface="Lucida Console" panose="020B0609040504020204" pitchFamily="49" charset="0"/>
              </a:rPr>
              <a:t> </a:t>
            </a:r>
          </a:p>
        </p:txBody>
      </p:sp>
      <p:sp>
        <p:nvSpPr>
          <p:cNvPr id="357393" name="AutoShape 17"/>
          <p:cNvSpPr>
            <a:spLocks noChangeArrowheads="1"/>
          </p:cNvSpPr>
          <p:nvPr/>
        </p:nvSpPr>
        <p:spPr bwMode="auto">
          <a:xfrm>
            <a:off x="3276600" y="6208713"/>
            <a:ext cx="533400" cy="5334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7394" name="Rectangle 18"/>
          <p:cNvSpPr>
            <a:spLocks noChangeArrowheads="1"/>
          </p:cNvSpPr>
          <p:nvPr/>
        </p:nvSpPr>
        <p:spPr bwMode="auto">
          <a:xfrm>
            <a:off x="4284663" y="5648325"/>
            <a:ext cx="4679950" cy="1165225"/>
          </a:xfrm>
          <a:prstGeom prst="rect">
            <a:avLst/>
          </a:prstGeom>
          <a:noFill/>
          <a:ln w="3810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b="1" u="none">
                <a:latin typeface="Lucida Console" panose="020B0609040504020204" pitchFamily="49" charset="0"/>
                <a:cs typeface="Times New Roman" panose="02020603050405020304" pitchFamily="18" charset="0"/>
              </a:rPr>
              <a:t>Penyelesaian di Mahkamah Agung, </a:t>
            </a:r>
            <a:r>
              <a:rPr lang="en-US" altLang="en-US" b="1" i="1" u="none">
                <a:latin typeface="Lucida Console" panose="020B0609040504020204" pitchFamily="49" charset="0"/>
                <a:cs typeface="Times New Roman" panose="02020603050405020304" pitchFamily="18" charset="0"/>
              </a:rPr>
              <a:t>“</a:t>
            </a:r>
            <a:r>
              <a:rPr lang="en-US" altLang="en-US" sz="2000" b="1" i="1" u="none">
                <a:latin typeface="Lucida Console" panose="020B0609040504020204" pitchFamily="49" charset="0"/>
                <a:cs typeface="Times New Roman" panose="02020603050405020304" pitchFamily="18" charset="0"/>
              </a:rPr>
              <a:t>setelah” di Pengadilan Pajak</a:t>
            </a:r>
            <a:endParaRPr lang="en-GB" altLang="en-US" sz="2000" b="1" i="1" u="none">
              <a:latin typeface="Lucida Console" panose="020B0609040504020204" pitchFamily="49" charset="0"/>
            </a:endParaRPr>
          </a:p>
        </p:txBody>
      </p:sp>
      <p:sp>
        <p:nvSpPr>
          <p:cNvPr id="357395" name="Rectangle 19"/>
          <p:cNvSpPr>
            <a:spLocks noChangeArrowheads="1"/>
          </p:cNvSpPr>
          <p:nvPr/>
        </p:nvSpPr>
        <p:spPr bwMode="auto">
          <a:xfrm>
            <a:off x="179388" y="2852738"/>
            <a:ext cx="4392612" cy="406400"/>
          </a:xfrm>
          <a:prstGeom prst="rect">
            <a:avLst/>
          </a:prstGeom>
          <a:solidFill>
            <a:srgbClr val="FF33CC"/>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GB" altLang="en-US" sz="2000" b="1" u="none">
                <a:latin typeface="Tahoma" panose="020B0604030504040204" pitchFamily="34" charset="0"/>
              </a:rPr>
              <a:t>Pengurangan/Pembatalan STP</a:t>
            </a:r>
          </a:p>
        </p:txBody>
      </p:sp>
      <p:sp>
        <p:nvSpPr>
          <p:cNvPr id="357396" name="Rectangle 20"/>
          <p:cNvSpPr>
            <a:spLocks noChangeArrowheads="1"/>
          </p:cNvSpPr>
          <p:nvPr/>
        </p:nvSpPr>
        <p:spPr bwMode="auto">
          <a:xfrm>
            <a:off x="179388" y="3309938"/>
            <a:ext cx="4248150" cy="711200"/>
          </a:xfrm>
          <a:prstGeom prst="rect">
            <a:avLst/>
          </a:prstGeom>
          <a:solidFill>
            <a:srgbClr val="FF33CC"/>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GB" altLang="en-US" sz="2000" b="1" u="none">
                <a:latin typeface="Tahoma" panose="020B0604030504040204" pitchFamily="34" charset="0"/>
              </a:rPr>
              <a:t>Pembatalan hasil pemeriksaan dan SKP-nya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iterate type="lt">
                                    <p:tmPct val="10000"/>
                                  </p:iterate>
                                  <p:childTnLst>
                                    <p:set>
                                      <p:cBhvr>
                                        <p:cTn id="6" dur="1" fill="hold">
                                          <p:stCondLst>
                                            <p:cond delay="0"/>
                                          </p:stCondLst>
                                        </p:cTn>
                                        <p:tgtEl>
                                          <p:spTgt spid="357378"/>
                                        </p:tgtEl>
                                        <p:attrNameLst>
                                          <p:attrName>style.visibility</p:attrName>
                                        </p:attrNameLst>
                                      </p:cBhvr>
                                      <p:to>
                                        <p:strVal val="visible"/>
                                      </p:to>
                                    </p:set>
                                    <p:anim from="(-#ppt_w/2)" to="(#ppt_x)" calcmode="lin" valueType="num">
                                      <p:cBhvr>
                                        <p:cTn id="7" dur="600" fill="hold">
                                          <p:stCondLst>
                                            <p:cond delay="0"/>
                                          </p:stCondLst>
                                        </p:cTn>
                                        <p:tgtEl>
                                          <p:spTgt spid="357378"/>
                                        </p:tgtEl>
                                        <p:attrNameLst>
                                          <p:attrName>ppt_x</p:attrName>
                                        </p:attrNameLst>
                                      </p:cBhvr>
                                    </p:anim>
                                    <p:anim from="0" to="-1.0" calcmode="lin" valueType="num">
                                      <p:cBhvr>
                                        <p:cTn id="8" dur="200" decel="50000" autoRev="1" fill="hold">
                                          <p:stCondLst>
                                            <p:cond delay="600"/>
                                          </p:stCondLst>
                                        </p:cTn>
                                        <p:tgtEl>
                                          <p:spTgt spid="357378"/>
                                        </p:tgtEl>
                                        <p:attrNameLst>
                                          <p:attrName>xshear</p:attrName>
                                        </p:attrNameLst>
                                      </p:cBhvr>
                                    </p:anim>
                                    <p:animScale>
                                      <p:cBhvr>
                                        <p:cTn id="9" dur="200" decel="100000" autoRev="1" fill="hold">
                                          <p:stCondLst>
                                            <p:cond delay="600"/>
                                          </p:stCondLst>
                                        </p:cTn>
                                        <p:tgtEl>
                                          <p:spTgt spid="357378"/>
                                        </p:tgtEl>
                                      </p:cBhvr>
                                      <p:from x="100000" y="100000"/>
                                      <p:to x="80000" y="100000"/>
                                    </p:animScale>
                                    <p:anim by="(#ppt_h/3+#ppt_w*0.1)" calcmode="lin" valueType="num">
                                      <p:cBhvr additive="sum">
                                        <p:cTn id="10" dur="200" decel="100000" autoRev="1" fill="hold">
                                          <p:stCondLst>
                                            <p:cond delay="600"/>
                                          </p:stCondLst>
                                        </p:cTn>
                                        <p:tgtEl>
                                          <p:spTgt spid="357378"/>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357379"/>
                                        </p:tgtEl>
                                        <p:attrNameLst>
                                          <p:attrName>style.visibility</p:attrName>
                                        </p:attrNameLst>
                                      </p:cBhvr>
                                      <p:to>
                                        <p:strVal val="visible"/>
                                      </p:to>
                                    </p:set>
                                    <p:anim calcmode="lin" valueType="num">
                                      <p:cBhvr additive="base">
                                        <p:cTn id="15" dur="500" fill="hold"/>
                                        <p:tgtEl>
                                          <p:spTgt spid="357379"/>
                                        </p:tgtEl>
                                        <p:attrNameLst>
                                          <p:attrName>ppt_x</p:attrName>
                                        </p:attrNameLst>
                                      </p:cBhvr>
                                      <p:tavLst>
                                        <p:tav tm="0">
                                          <p:val>
                                            <p:strVal val="0-#ppt_w/2"/>
                                          </p:val>
                                        </p:tav>
                                        <p:tav tm="100000">
                                          <p:val>
                                            <p:strVal val="#ppt_x"/>
                                          </p:val>
                                        </p:tav>
                                      </p:tavLst>
                                    </p:anim>
                                    <p:anim calcmode="lin" valueType="num">
                                      <p:cBhvr additive="base">
                                        <p:cTn id="16" dur="500" fill="hold"/>
                                        <p:tgtEl>
                                          <p:spTgt spid="357379"/>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9" presetClass="entr" presetSubtype="0" decel="100000" fill="hold" grpId="0" nodeType="clickEffect">
                                  <p:stCondLst>
                                    <p:cond delay="0"/>
                                  </p:stCondLst>
                                  <p:childTnLst>
                                    <p:set>
                                      <p:cBhvr>
                                        <p:cTn id="20" dur="1" fill="hold">
                                          <p:stCondLst>
                                            <p:cond delay="0"/>
                                          </p:stCondLst>
                                        </p:cTn>
                                        <p:tgtEl>
                                          <p:spTgt spid="357380"/>
                                        </p:tgtEl>
                                        <p:attrNameLst>
                                          <p:attrName>style.visibility</p:attrName>
                                        </p:attrNameLst>
                                      </p:cBhvr>
                                      <p:to>
                                        <p:strVal val="visible"/>
                                      </p:to>
                                    </p:set>
                                    <p:anim calcmode="lin" valueType="num">
                                      <p:cBhvr>
                                        <p:cTn id="21" dur="500" fill="hold"/>
                                        <p:tgtEl>
                                          <p:spTgt spid="357380"/>
                                        </p:tgtEl>
                                        <p:attrNameLst>
                                          <p:attrName>ppt_w</p:attrName>
                                        </p:attrNameLst>
                                      </p:cBhvr>
                                      <p:tavLst>
                                        <p:tav tm="0">
                                          <p:val>
                                            <p:fltVal val="0"/>
                                          </p:val>
                                        </p:tav>
                                        <p:tav tm="100000">
                                          <p:val>
                                            <p:strVal val="#ppt_w"/>
                                          </p:val>
                                        </p:tav>
                                      </p:tavLst>
                                    </p:anim>
                                    <p:anim calcmode="lin" valueType="num">
                                      <p:cBhvr>
                                        <p:cTn id="22" dur="500" fill="hold"/>
                                        <p:tgtEl>
                                          <p:spTgt spid="357380"/>
                                        </p:tgtEl>
                                        <p:attrNameLst>
                                          <p:attrName>ppt_h</p:attrName>
                                        </p:attrNameLst>
                                      </p:cBhvr>
                                      <p:tavLst>
                                        <p:tav tm="0">
                                          <p:val>
                                            <p:fltVal val="0"/>
                                          </p:val>
                                        </p:tav>
                                        <p:tav tm="100000">
                                          <p:val>
                                            <p:strVal val="#ppt_h"/>
                                          </p:val>
                                        </p:tav>
                                      </p:tavLst>
                                    </p:anim>
                                    <p:anim calcmode="lin" valueType="num">
                                      <p:cBhvr>
                                        <p:cTn id="23" dur="500" fill="hold"/>
                                        <p:tgtEl>
                                          <p:spTgt spid="357380"/>
                                        </p:tgtEl>
                                        <p:attrNameLst>
                                          <p:attrName>style.rotation</p:attrName>
                                        </p:attrNameLst>
                                      </p:cBhvr>
                                      <p:tavLst>
                                        <p:tav tm="0">
                                          <p:val>
                                            <p:fltVal val="360"/>
                                          </p:val>
                                        </p:tav>
                                        <p:tav tm="100000">
                                          <p:val>
                                            <p:fltVal val="0"/>
                                          </p:val>
                                        </p:tav>
                                      </p:tavLst>
                                    </p:anim>
                                    <p:animEffect transition="in" filter="fade">
                                      <p:cBhvr>
                                        <p:cTn id="24" dur="500"/>
                                        <p:tgtEl>
                                          <p:spTgt spid="357380"/>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5" presetClass="entr" presetSubtype="0" fill="hold" grpId="0" nodeType="clickEffect">
                                  <p:stCondLst>
                                    <p:cond delay="0"/>
                                  </p:stCondLst>
                                  <p:childTnLst>
                                    <p:set>
                                      <p:cBhvr>
                                        <p:cTn id="28" dur="1" fill="hold">
                                          <p:stCondLst>
                                            <p:cond delay="0"/>
                                          </p:stCondLst>
                                        </p:cTn>
                                        <p:tgtEl>
                                          <p:spTgt spid="357381"/>
                                        </p:tgtEl>
                                        <p:attrNameLst>
                                          <p:attrName>style.visibility</p:attrName>
                                        </p:attrNameLst>
                                      </p:cBhvr>
                                      <p:to>
                                        <p:strVal val="visible"/>
                                      </p:to>
                                    </p:set>
                                    <p:anim calcmode="lin" valueType="num">
                                      <p:cBhvr>
                                        <p:cTn id="29" dur="1000" fill="hold"/>
                                        <p:tgtEl>
                                          <p:spTgt spid="357381"/>
                                        </p:tgtEl>
                                        <p:attrNameLst>
                                          <p:attrName>ppt_w</p:attrName>
                                        </p:attrNameLst>
                                      </p:cBhvr>
                                      <p:tavLst>
                                        <p:tav tm="0">
                                          <p:val>
                                            <p:fltVal val="0"/>
                                          </p:val>
                                        </p:tav>
                                        <p:tav tm="100000">
                                          <p:val>
                                            <p:strVal val="#ppt_w"/>
                                          </p:val>
                                        </p:tav>
                                      </p:tavLst>
                                    </p:anim>
                                    <p:anim calcmode="lin" valueType="num">
                                      <p:cBhvr>
                                        <p:cTn id="30" dur="1000" fill="hold"/>
                                        <p:tgtEl>
                                          <p:spTgt spid="357381"/>
                                        </p:tgtEl>
                                        <p:attrNameLst>
                                          <p:attrName>ppt_h</p:attrName>
                                        </p:attrNameLst>
                                      </p:cBhvr>
                                      <p:tavLst>
                                        <p:tav tm="0">
                                          <p:val>
                                            <p:fltVal val="0"/>
                                          </p:val>
                                        </p:tav>
                                        <p:tav tm="100000">
                                          <p:val>
                                            <p:strVal val="#ppt_h"/>
                                          </p:val>
                                        </p:tav>
                                      </p:tavLst>
                                    </p:anim>
                                    <p:anim calcmode="lin" valueType="num">
                                      <p:cBhvr>
                                        <p:cTn id="31" dur="1000" fill="hold"/>
                                        <p:tgtEl>
                                          <p:spTgt spid="357381"/>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35738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4" presetClass="entr" presetSubtype="0" fill="hold" grpId="0" nodeType="clickEffect">
                                  <p:stCondLst>
                                    <p:cond delay="0"/>
                                  </p:stCondLst>
                                  <p:childTnLst>
                                    <p:set>
                                      <p:cBhvr>
                                        <p:cTn id="36" dur="1" fill="hold">
                                          <p:stCondLst>
                                            <p:cond delay="0"/>
                                          </p:stCondLst>
                                        </p:cTn>
                                        <p:tgtEl>
                                          <p:spTgt spid="357382"/>
                                        </p:tgtEl>
                                        <p:attrNameLst>
                                          <p:attrName>style.visibility</p:attrName>
                                        </p:attrNameLst>
                                      </p:cBhvr>
                                      <p:to>
                                        <p:strVal val="visible"/>
                                      </p:to>
                                    </p:set>
                                    <p:anim from="(-#ppt_w/2)" to="(#ppt_x)" calcmode="lin" valueType="num">
                                      <p:cBhvr>
                                        <p:cTn id="37" dur="600" fill="hold">
                                          <p:stCondLst>
                                            <p:cond delay="0"/>
                                          </p:stCondLst>
                                        </p:cTn>
                                        <p:tgtEl>
                                          <p:spTgt spid="357382"/>
                                        </p:tgtEl>
                                        <p:attrNameLst>
                                          <p:attrName>ppt_x</p:attrName>
                                        </p:attrNameLst>
                                      </p:cBhvr>
                                    </p:anim>
                                    <p:anim from="0" to="-1.0" calcmode="lin" valueType="num">
                                      <p:cBhvr>
                                        <p:cTn id="38" dur="200" decel="50000" autoRev="1" fill="hold">
                                          <p:stCondLst>
                                            <p:cond delay="600"/>
                                          </p:stCondLst>
                                        </p:cTn>
                                        <p:tgtEl>
                                          <p:spTgt spid="357382"/>
                                        </p:tgtEl>
                                        <p:attrNameLst>
                                          <p:attrName>xshear</p:attrName>
                                        </p:attrNameLst>
                                      </p:cBhvr>
                                    </p:anim>
                                    <p:animScale>
                                      <p:cBhvr>
                                        <p:cTn id="39" dur="200" decel="100000" autoRev="1" fill="hold">
                                          <p:stCondLst>
                                            <p:cond delay="600"/>
                                          </p:stCondLst>
                                        </p:cTn>
                                        <p:tgtEl>
                                          <p:spTgt spid="357382"/>
                                        </p:tgtEl>
                                      </p:cBhvr>
                                      <p:from x="100000" y="100000"/>
                                      <p:to x="80000" y="100000"/>
                                    </p:animScale>
                                    <p:anim by="(#ppt_h/3+#ppt_w*0.1)" calcmode="lin" valueType="num">
                                      <p:cBhvr additive="sum">
                                        <p:cTn id="40" dur="200" decel="100000" autoRev="1" fill="hold">
                                          <p:stCondLst>
                                            <p:cond delay="600"/>
                                          </p:stCondLst>
                                        </p:cTn>
                                        <p:tgtEl>
                                          <p:spTgt spid="357382"/>
                                        </p:tgtEl>
                                        <p:attrNameLst>
                                          <p:attrName>ppt_x</p:attrName>
                                        </p:attrNameLst>
                                      </p:cBhvr>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48" presetClass="entr" presetSubtype="0" accel="50000" fill="hold" grpId="0" nodeType="clickEffect">
                                  <p:stCondLst>
                                    <p:cond delay="0"/>
                                  </p:stCondLst>
                                  <p:childTnLst>
                                    <p:set>
                                      <p:cBhvr>
                                        <p:cTn id="44" dur="1" fill="hold">
                                          <p:stCondLst>
                                            <p:cond delay="0"/>
                                          </p:stCondLst>
                                        </p:cTn>
                                        <p:tgtEl>
                                          <p:spTgt spid="357395"/>
                                        </p:tgtEl>
                                        <p:attrNameLst>
                                          <p:attrName>style.visibility</p:attrName>
                                        </p:attrNameLst>
                                      </p:cBhvr>
                                      <p:to>
                                        <p:strVal val="visible"/>
                                      </p:to>
                                    </p:set>
                                    <p:anim calcmode="lin" valueType="num">
                                      <p:cBhvr>
                                        <p:cTn id="45" dur="1000" fill="hold"/>
                                        <p:tgtEl>
                                          <p:spTgt spid="35739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6" dur="1000" fill="hold"/>
                                        <p:tgtEl>
                                          <p:spTgt spid="357395"/>
                                        </p:tgtEl>
                                        <p:attrNameLst>
                                          <p:attrName>ppt_x</p:attrName>
                                        </p:attrNameLst>
                                      </p:cBhvr>
                                      <p:tavLst>
                                        <p:tav tm="0">
                                          <p:val>
                                            <p:fltVal val="-1"/>
                                          </p:val>
                                        </p:tav>
                                        <p:tav tm="50000">
                                          <p:val>
                                            <p:fltVal val="0.95"/>
                                          </p:val>
                                        </p:tav>
                                        <p:tav tm="100000">
                                          <p:val>
                                            <p:strVal val="#ppt_x"/>
                                          </p:val>
                                        </p:tav>
                                      </p:tavLst>
                                    </p:anim>
                                    <p:anim calcmode="lin" valueType="num">
                                      <p:cBhvr>
                                        <p:cTn id="47" dur="1000" fill="hold"/>
                                        <p:tgtEl>
                                          <p:spTgt spid="357395"/>
                                        </p:tgtEl>
                                        <p:attrNameLst>
                                          <p:attrName>ppt_y</p:attrName>
                                        </p:attrNameLst>
                                      </p:cBhvr>
                                      <p:tavLst>
                                        <p:tav tm="0">
                                          <p:val>
                                            <p:strVal val="#ppt_y"/>
                                          </p:val>
                                        </p:tav>
                                        <p:tav tm="100000">
                                          <p:val>
                                            <p:strVal val="#ppt_y"/>
                                          </p:val>
                                        </p:tav>
                                      </p:tavLst>
                                    </p:anim>
                                    <p:animEffect transition="in" filter="fade">
                                      <p:cBhvr>
                                        <p:cTn id="48" dur="1000"/>
                                        <p:tgtEl>
                                          <p:spTgt spid="357395"/>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48" presetClass="entr" presetSubtype="0" accel="50000" fill="hold" grpId="0" nodeType="clickEffect">
                                  <p:stCondLst>
                                    <p:cond delay="0"/>
                                  </p:stCondLst>
                                  <p:childTnLst>
                                    <p:set>
                                      <p:cBhvr>
                                        <p:cTn id="52" dur="1" fill="hold">
                                          <p:stCondLst>
                                            <p:cond delay="0"/>
                                          </p:stCondLst>
                                        </p:cTn>
                                        <p:tgtEl>
                                          <p:spTgt spid="357396"/>
                                        </p:tgtEl>
                                        <p:attrNameLst>
                                          <p:attrName>style.visibility</p:attrName>
                                        </p:attrNameLst>
                                      </p:cBhvr>
                                      <p:to>
                                        <p:strVal val="visible"/>
                                      </p:to>
                                    </p:set>
                                    <p:anim calcmode="lin" valueType="num">
                                      <p:cBhvr>
                                        <p:cTn id="53" dur="1000" fill="hold"/>
                                        <p:tgtEl>
                                          <p:spTgt spid="35739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4" dur="1000" fill="hold"/>
                                        <p:tgtEl>
                                          <p:spTgt spid="357396"/>
                                        </p:tgtEl>
                                        <p:attrNameLst>
                                          <p:attrName>ppt_x</p:attrName>
                                        </p:attrNameLst>
                                      </p:cBhvr>
                                      <p:tavLst>
                                        <p:tav tm="0">
                                          <p:val>
                                            <p:fltVal val="-1"/>
                                          </p:val>
                                        </p:tav>
                                        <p:tav tm="50000">
                                          <p:val>
                                            <p:fltVal val="0.95"/>
                                          </p:val>
                                        </p:tav>
                                        <p:tav tm="100000">
                                          <p:val>
                                            <p:strVal val="#ppt_x"/>
                                          </p:val>
                                        </p:tav>
                                      </p:tavLst>
                                    </p:anim>
                                    <p:anim calcmode="lin" valueType="num">
                                      <p:cBhvr>
                                        <p:cTn id="55" dur="1000" fill="hold"/>
                                        <p:tgtEl>
                                          <p:spTgt spid="357396"/>
                                        </p:tgtEl>
                                        <p:attrNameLst>
                                          <p:attrName>ppt_y</p:attrName>
                                        </p:attrNameLst>
                                      </p:cBhvr>
                                      <p:tavLst>
                                        <p:tav tm="0">
                                          <p:val>
                                            <p:strVal val="#ppt_y"/>
                                          </p:val>
                                        </p:tav>
                                        <p:tav tm="100000">
                                          <p:val>
                                            <p:strVal val="#ppt_y"/>
                                          </p:val>
                                        </p:tav>
                                      </p:tavLst>
                                    </p:anim>
                                    <p:animEffect transition="in" filter="fade">
                                      <p:cBhvr>
                                        <p:cTn id="56" dur="1000"/>
                                        <p:tgtEl>
                                          <p:spTgt spid="357396"/>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7" presetClass="entr" presetSubtype="0" fill="hold" grpId="0" nodeType="clickEffect">
                                  <p:stCondLst>
                                    <p:cond delay="0"/>
                                  </p:stCondLst>
                                  <p:childTnLst>
                                    <p:set>
                                      <p:cBhvr>
                                        <p:cTn id="60" dur="1" fill="hold">
                                          <p:stCondLst>
                                            <p:cond delay="0"/>
                                          </p:stCondLst>
                                        </p:cTn>
                                        <p:tgtEl>
                                          <p:spTgt spid="357383"/>
                                        </p:tgtEl>
                                        <p:attrNameLst>
                                          <p:attrName>style.visibility</p:attrName>
                                        </p:attrNameLst>
                                      </p:cBhvr>
                                      <p:to>
                                        <p:strVal val="visible"/>
                                      </p:to>
                                    </p:set>
                                    <p:animEffect transition="in" filter="fade">
                                      <p:cBhvr>
                                        <p:cTn id="61" dur="1000"/>
                                        <p:tgtEl>
                                          <p:spTgt spid="357383"/>
                                        </p:tgtEl>
                                      </p:cBhvr>
                                    </p:animEffect>
                                    <p:anim calcmode="lin" valueType="num">
                                      <p:cBhvr>
                                        <p:cTn id="62" dur="1000" fill="hold"/>
                                        <p:tgtEl>
                                          <p:spTgt spid="357383"/>
                                        </p:tgtEl>
                                        <p:attrNameLst>
                                          <p:attrName>ppt_x</p:attrName>
                                        </p:attrNameLst>
                                      </p:cBhvr>
                                      <p:tavLst>
                                        <p:tav tm="0">
                                          <p:val>
                                            <p:strVal val="#ppt_x"/>
                                          </p:val>
                                        </p:tav>
                                        <p:tav tm="100000">
                                          <p:val>
                                            <p:strVal val="#ppt_x"/>
                                          </p:val>
                                        </p:tav>
                                      </p:tavLst>
                                    </p:anim>
                                    <p:anim calcmode="lin" valueType="num">
                                      <p:cBhvr>
                                        <p:cTn id="63" dur="900" decel="100000" fill="hold"/>
                                        <p:tgtEl>
                                          <p:spTgt spid="357383"/>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357383"/>
                                        </p:tgtEl>
                                        <p:attrNameLst>
                                          <p:attrName>ppt_y</p:attrName>
                                        </p:attrNameLst>
                                      </p:cBhvr>
                                      <p:tavLst>
                                        <p:tav tm="0">
                                          <p:val>
                                            <p:strVal val="#ppt_y-.03"/>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357384"/>
                                        </p:tgtEl>
                                        <p:attrNameLst>
                                          <p:attrName>style.visibility</p:attrName>
                                        </p:attrNameLst>
                                      </p:cBhvr>
                                      <p:to>
                                        <p:strVal val="visible"/>
                                      </p:to>
                                    </p:set>
                                    <p:anim calcmode="lin" valueType="num">
                                      <p:cBhvr additive="base">
                                        <p:cTn id="69" dur="500" fill="hold"/>
                                        <p:tgtEl>
                                          <p:spTgt spid="357384"/>
                                        </p:tgtEl>
                                        <p:attrNameLst>
                                          <p:attrName>ppt_x</p:attrName>
                                        </p:attrNameLst>
                                      </p:cBhvr>
                                      <p:tavLst>
                                        <p:tav tm="0">
                                          <p:val>
                                            <p:strVal val="0-#ppt_w/2"/>
                                          </p:val>
                                        </p:tav>
                                        <p:tav tm="100000">
                                          <p:val>
                                            <p:strVal val="#ppt_x"/>
                                          </p:val>
                                        </p:tav>
                                      </p:tavLst>
                                    </p:anim>
                                    <p:anim calcmode="lin" valueType="num">
                                      <p:cBhvr additive="base">
                                        <p:cTn id="70" dur="500" fill="hold"/>
                                        <p:tgtEl>
                                          <p:spTgt spid="357384"/>
                                        </p:tgtEl>
                                        <p:attrNameLst>
                                          <p:attrName>ppt_y</p:attrName>
                                        </p:attrNameLst>
                                      </p:cBhvr>
                                      <p:tavLst>
                                        <p:tav tm="0">
                                          <p:val>
                                            <p:strVal val="#ppt_y"/>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357385"/>
                                        </p:tgtEl>
                                        <p:attrNameLst>
                                          <p:attrName>style.visibility</p:attrName>
                                        </p:attrNameLst>
                                      </p:cBhvr>
                                      <p:to>
                                        <p:strVal val="visible"/>
                                      </p:to>
                                    </p:set>
                                    <p:anim calcmode="lin" valueType="num">
                                      <p:cBhvr additive="base">
                                        <p:cTn id="75" dur="500" fill="hold"/>
                                        <p:tgtEl>
                                          <p:spTgt spid="357385"/>
                                        </p:tgtEl>
                                        <p:attrNameLst>
                                          <p:attrName>ppt_x</p:attrName>
                                        </p:attrNameLst>
                                      </p:cBhvr>
                                      <p:tavLst>
                                        <p:tav tm="0">
                                          <p:val>
                                            <p:strVal val="0-#ppt_w/2"/>
                                          </p:val>
                                        </p:tav>
                                        <p:tav tm="100000">
                                          <p:val>
                                            <p:strVal val="#ppt_x"/>
                                          </p:val>
                                        </p:tav>
                                      </p:tavLst>
                                    </p:anim>
                                    <p:anim calcmode="lin" valueType="num">
                                      <p:cBhvr additive="base">
                                        <p:cTn id="76" dur="500" fill="hold"/>
                                        <p:tgtEl>
                                          <p:spTgt spid="357385"/>
                                        </p:tgtEl>
                                        <p:attrNameLst>
                                          <p:attrName>ppt_y</p:attrName>
                                        </p:attrNameLst>
                                      </p:cBhvr>
                                      <p:tavLst>
                                        <p:tav tm="0">
                                          <p:val>
                                            <p:strVal val="#ppt_y"/>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8" fill="hold" grpId="0" nodeType="clickEffect">
                                  <p:stCondLst>
                                    <p:cond delay="0"/>
                                  </p:stCondLst>
                                  <p:childTnLst>
                                    <p:set>
                                      <p:cBhvr>
                                        <p:cTn id="80" dur="1" fill="hold">
                                          <p:stCondLst>
                                            <p:cond delay="0"/>
                                          </p:stCondLst>
                                        </p:cTn>
                                        <p:tgtEl>
                                          <p:spTgt spid="357386"/>
                                        </p:tgtEl>
                                        <p:attrNameLst>
                                          <p:attrName>style.visibility</p:attrName>
                                        </p:attrNameLst>
                                      </p:cBhvr>
                                      <p:to>
                                        <p:strVal val="visible"/>
                                      </p:to>
                                    </p:set>
                                    <p:anim calcmode="lin" valueType="num">
                                      <p:cBhvr additive="base">
                                        <p:cTn id="81" dur="500" fill="hold"/>
                                        <p:tgtEl>
                                          <p:spTgt spid="357386"/>
                                        </p:tgtEl>
                                        <p:attrNameLst>
                                          <p:attrName>ppt_x</p:attrName>
                                        </p:attrNameLst>
                                      </p:cBhvr>
                                      <p:tavLst>
                                        <p:tav tm="0">
                                          <p:val>
                                            <p:strVal val="0-#ppt_w/2"/>
                                          </p:val>
                                        </p:tav>
                                        <p:tav tm="100000">
                                          <p:val>
                                            <p:strVal val="#ppt_x"/>
                                          </p:val>
                                        </p:tav>
                                      </p:tavLst>
                                    </p:anim>
                                    <p:anim calcmode="lin" valueType="num">
                                      <p:cBhvr additive="base">
                                        <p:cTn id="82" dur="500" fill="hold"/>
                                        <p:tgtEl>
                                          <p:spTgt spid="357386"/>
                                        </p:tgtEl>
                                        <p:attrNameLst>
                                          <p:attrName>ppt_y</p:attrName>
                                        </p:attrNameLst>
                                      </p:cBhvr>
                                      <p:tavLst>
                                        <p:tav tm="0">
                                          <p:val>
                                            <p:strVal val="#ppt_y"/>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2" presetClass="entr" presetSubtype="8" fill="hold" grpId="0" nodeType="clickEffect">
                                  <p:stCondLst>
                                    <p:cond delay="0"/>
                                  </p:stCondLst>
                                  <p:childTnLst>
                                    <p:set>
                                      <p:cBhvr>
                                        <p:cTn id="86" dur="1" fill="hold">
                                          <p:stCondLst>
                                            <p:cond delay="0"/>
                                          </p:stCondLst>
                                        </p:cTn>
                                        <p:tgtEl>
                                          <p:spTgt spid="357387"/>
                                        </p:tgtEl>
                                        <p:attrNameLst>
                                          <p:attrName>style.visibility</p:attrName>
                                        </p:attrNameLst>
                                      </p:cBhvr>
                                      <p:to>
                                        <p:strVal val="visible"/>
                                      </p:to>
                                    </p:set>
                                    <p:anim calcmode="lin" valueType="num">
                                      <p:cBhvr additive="base">
                                        <p:cTn id="87" dur="500" fill="hold"/>
                                        <p:tgtEl>
                                          <p:spTgt spid="357387"/>
                                        </p:tgtEl>
                                        <p:attrNameLst>
                                          <p:attrName>ppt_x</p:attrName>
                                        </p:attrNameLst>
                                      </p:cBhvr>
                                      <p:tavLst>
                                        <p:tav tm="0">
                                          <p:val>
                                            <p:strVal val="0-#ppt_w/2"/>
                                          </p:val>
                                        </p:tav>
                                        <p:tav tm="100000">
                                          <p:val>
                                            <p:strVal val="#ppt_x"/>
                                          </p:val>
                                        </p:tav>
                                      </p:tavLst>
                                    </p:anim>
                                    <p:anim calcmode="lin" valueType="num">
                                      <p:cBhvr additive="base">
                                        <p:cTn id="88" dur="500" fill="hold"/>
                                        <p:tgtEl>
                                          <p:spTgt spid="357387"/>
                                        </p:tgtEl>
                                        <p:attrNameLst>
                                          <p:attrName>ppt_y</p:attrName>
                                        </p:attrNameLst>
                                      </p:cBhvr>
                                      <p:tavLst>
                                        <p:tav tm="0">
                                          <p:val>
                                            <p:strVal val="#ppt_y"/>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2" presetClass="entr" presetSubtype="8" fill="hold" grpId="0" nodeType="clickEffect">
                                  <p:stCondLst>
                                    <p:cond delay="0"/>
                                  </p:stCondLst>
                                  <p:childTnLst>
                                    <p:set>
                                      <p:cBhvr>
                                        <p:cTn id="92" dur="1" fill="hold">
                                          <p:stCondLst>
                                            <p:cond delay="0"/>
                                          </p:stCondLst>
                                        </p:cTn>
                                        <p:tgtEl>
                                          <p:spTgt spid="357389"/>
                                        </p:tgtEl>
                                        <p:attrNameLst>
                                          <p:attrName>style.visibility</p:attrName>
                                        </p:attrNameLst>
                                      </p:cBhvr>
                                      <p:to>
                                        <p:strVal val="visible"/>
                                      </p:to>
                                    </p:set>
                                    <p:anim calcmode="lin" valueType="num">
                                      <p:cBhvr additive="base">
                                        <p:cTn id="93" dur="500" fill="hold"/>
                                        <p:tgtEl>
                                          <p:spTgt spid="357389"/>
                                        </p:tgtEl>
                                        <p:attrNameLst>
                                          <p:attrName>ppt_x</p:attrName>
                                        </p:attrNameLst>
                                      </p:cBhvr>
                                      <p:tavLst>
                                        <p:tav tm="0">
                                          <p:val>
                                            <p:strVal val="0-#ppt_w/2"/>
                                          </p:val>
                                        </p:tav>
                                        <p:tav tm="100000">
                                          <p:val>
                                            <p:strVal val="#ppt_x"/>
                                          </p:val>
                                        </p:tav>
                                      </p:tavLst>
                                    </p:anim>
                                    <p:anim calcmode="lin" valueType="num">
                                      <p:cBhvr additive="base">
                                        <p:cTn id="94" dur="500" fill="hold"/>
                                        <p:tgtEl>
                                          <p:spTgt spid="357389"/>
                                        </p:tgtEl>
                                        <p:attrNameLst>
                                          <p:attrName>ppt_y</p:attrName>
                                        </p:attrNameLst>
                                      </p:cBhvr>
                                      <p:tavLst>
                                        <p:tav tm="0">
                                          <p:val>
                                            <p:strVal val="#ppt_y"/>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30" presetClass="entr" presetSubtype="0" fill="hold" grpId="0" nodeType="clickEffect">
                                  <p:stCondLst>
                                    <p:cond delay="0"/>
                                  </p:stCondLst>
                                  <p:iterate type="wd">
                                    <p:tmPct val="10000"/>
                                  </p:iterate>
                                  <p:childTnLst>
                                    <p:set>
                                      <p:cBhvr>
                                        <p:cTn id="98" dur="1" fill="hold">
                                          <p:stCondLst>
                                            <p:cond delay="0"/>
                                          </p:stCondLst>
                                        </p:cTn>
                                        <p:tgtEl>
                                          <p:spTgt spid="357388"/>
                                        </p:tgtEl>
                                        <p:attrNameLst>
                                          <p:attrName>style.visibility</p:attrName>
                                        </p:attrNameLst>
                                      </p:cBhvr>
                                      <p:to>
                                        <p:strVal val="visible"/>
                                      </p:to>
                                    </p:set>
                                    <p:animEffect transition="in" filter="fade">
                                      <p:cBhvr>
                                        <p:cTn id="99" dur="800" decel="100000"/>
                                        <p:tgtEl>
                                          <p:spTgt spid="357388"/>
                                        </p:tgtEl>
                                      </p:cBhvr>
                                    </p:animEffect>
                                    <p:anim calcmode="lin" valueType="num">
                                      <p:cBhvr>
                                        <p:cTn id="100" dur="800" decel="100000" fill="hold"/>
                                        <p:tgtEl>
                                          <p:spTgt spid="357388"/>
                                        </p:tgtEl>
                                        <p:attrNameLst>
                                          <p:attrName>style.rotation</p:attrName>
                                        </p:attrNameLst>
                                      </p:cBhvr>
                                      <p:tavLst>
                                        <p:tav tm="0">
                                          <p:val>
                                            <p:fltVal val="-90"/>
                                          </p:val>
                                        </p:tav>
                                        <p:tav tm="100000">
                                          <p:val>
                                            <p:fltVal val="0"/>
                                          </p:val>
                                        </p:tav>
                                      </p:tavLst>
                                    </p:anim>
                                    <p:anim calcmode="lin" valueType="num">
                                      <p:cBhvr>
                                        <p:cTn id="101" dur="800" decel="100000" fill="hold"/>
                                        <p:tgtEl>
                                          <p:spTgt spid="357388"/>
                                        </p:tgtEl>
                                        <p:attrNameLst>
                                          <p:attrName>ppt_x</p:attrName>
                                        </p:attrNameLst>
                                      </p:cBhvr>
                                      <p:tavLst>
                                        <p:tav tm="0">
                                          <p:val>
                                            <p:strVal val="#ppt_x+0.4"/>
                                          </p:val>
                                        </p:tav>
                                        <p:tav tm="100000">
                                          <p:val>
                                            <p:strVal val="#ppt_x-0.05"/>
                                          </p:val>
                                        </p:tav>
                                      </p:tavLst>
                                    </p:anim>
                                    <p:anim calcmode="lin" valueType="num">
                                      <p:cBhvr>
                                        <p:cTn id="102" dur="800" decel="100000" fill="hold"/>
                                        <p:tgtEl>
                                          <p:spTgt spid="357388"/>
                                        </p:tgtEl>
                                        <p:attrNameLst>
                                          <p:attrName>ppt_y</p:attrName>
                                        </p:attrNameLst>
                                      </p:cBhvr>
                                      <p:tavLst>
                                        <p:tav tm="0">
                                          <p:val>
                                            <p:strVal val="#ppt_y-0.4"/>
                                          </p:val>
                                        </p:tav>
                                        <p:tav tm="100000">
                                          <p:val>
                                            <p:strVal val="#ppt_y+0.1"/>
                                          </p:val>
                                        </p:tav>
                                      </p:tavLst>
                                    </p:anim>
                                    <p:anim calcmode="lin" valueType="num">
                                      <p:cBhvr>
                                        <p:cTn id="103" dur="200" accel="100000" fill="hold">
                                          <p:stCondLst>
                                            <p:cond delay="800"/>
                                          </p:stCondLst>
                                        </p:cTn>
                                        <p:tgtEl>
                                          <p:spTgt spid="357388"/>
                                        </p:tgtEl>
                                        <p:attrNameLst>
                                          <p:attrName>ppt_x</p:attrName>
                                        </p:attrNameLst>
                                      </p:cBhvr>
                                      <p:tavLst>
                                        <p:tav tm="0">
                                          <p:val>
                                            <p:strVal val="#ppt_x-0.05"/>
                                          </p:val>
                                        </p:tav>
                                        <p:tav tm="100000">
                                          <p:val>
                                            <p:strVal val="#ppt_x"/>
                                          </p:val>
                                        </p:tav>
                                      </p:tavLst>
                                    </p:anim>
                                    <p:anim calcmode="lin" valueType="num">
                                      <p:cBhvr>
                                        <p:cTn id="104" dur="200" accel="100000" fill="hold">
                                          <p:stCondLst>
                                            <p:cond delay="800"/>
                                          </p:stCondLst>
                                        </p:cTn>
                                        <p:tgtEl>
                                          <p:spTgt spid="357388"/>
                                        </p:tgtEl>
                                        <p:attrNameLst>
                                          <p:attrName>ppt_y</p:attrName>
                                        </p:attrNameLst>
                                      </p:cBhvr>
                                      <p:tavLst>
                                        <p:tav tm="0">
                                          <p:val>
                                            <p:strVal val="#ppt_y+0.1"/>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357390"/>
                                        </p:tgtEl>
                                        <p:attrNameLst>
                                          <p:attrName>style.visibility</p:attrName>
                                        </p:attrNameLst>
                                      </p:cBhvr>
                                      <p:to>
                                        <p:strVal val="visible"/>
                                      </p:to>
                                    </p:set>
                                    <p:anim calcmode="lin" valueType="num">
                                      <p:cBhvr additive="base">
                                        <p:cTn id="109" dur="500" fill="hold"/>
                                        <p:tgtEl>
                                          <p:spTgt spid="357390"/>
                                        </p:tgtEl>
                                        <p:attrNameLst>
                                          <p:attrName>ppt_x</p:attrName>
                                        </p:attrNameLst>
                                      </p:cBhvr>
                                      <p:tavLst>
                                        <p:tav tm="0">
                                          <p:val>
                                            <p:strVal val="0-#ppt_w/2"/>
                                          </p:val>
                                        </p:tav>
                                        <p:tav tm="100000">
                                          <p:val>
                                            <p:strVal val="#ppt_x"/>
                                          </p:val>
                                        </p:tav>
                                      </p:tavLst>
                                    </p:anim>
                                    <p:anim calcmode="lin" valueType="num">
                                      <p:cBhvr additive="base">
                                        <p:cTn id="110" dur="500" fill="hold"/>
                                        <p:tgtEl>
                                          <p:spTgt spid="357390"/>
                                        </p:tgtEl>
                                        <p:attrNameLst>
                                          <p:attrName>ppt_y</p:attrName>
                                        </p:attrNameLst>
                                      </p:cBhvr>
                                      <p:tavLst>
                                        <p:tav tm="0">
                                          <p:val>
                                            <p:strVal val="#ppt_y"/>
                                          </p:val>
                                        </p:tav>
                                        <p:tav tm="100000">
                                          <p:val>
                                            <p:strVal val="#ppt_y"/>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8" fill="hold" grpId="0" nodeType="clickEffect">
                                  <p:stCondLst>
                                    <p:cond delay="0"/>
                                  </p:stCondLst>
                                  <p:childTnLst>
                                    <p:set>
                                      <p:cBhvr>
                                        <p:cTn id="114" dur="1" fill="hold">
                                          <p:stCondLst>
                                            <p:cond delay="0"/>
                                          </p:stCondLst>
                                        </p:cTn>
                                        <p:tgtEl>
                                          <p:spTgt spid="357391"/>
                                        </p:tgtEl>
                                        <p:attrNameLst>
                                          <p:attrName>style.visibility</p:attrName>
                                        </p:attrNameLst>
                                      </p:cBhvr>
                                      <p:to>
                                        <p:strVal val="visible"/>
                                      </p:to>
                                    </p:set>
                                    <p:anim calcmode="lin" valueType="num">
                                      <p:cBhvr additive="base">
                                        <p:cTn id="115" dur="500" fill="hold"/>
                                        <p:tgtEl>
                                          <p:spTgt spid="357391"/>
                                        </p:tgtEl>
                                        <p:attrNameLst>
                                          <p:attrName>ppt_x</p:attrName>
                                        </p:attrNameLst>
                                      </p:cBhvr>
                                      <p:tavLst>
                                        <p:tav tm="0">
                                          <p:val>
                                            <p:strVal val="0-#ppt_w/2"/>
                                          </p:val>
                                        </p:tav>
                                        <p:tav tm="100000">
                                          <p:val>
                                            <p:strVal val="#ppt_x"/>
                                          </p:val>
                                        </p:tav>
                                      </p:tavLst>
                                    </p:anim>
                                    <p:anim calcmode="lin" valueType="num">
                                      <p:cBhvr additive="base">
                                        <p:cTn id="116" dur="500" fill="hold"/>
                                        <p:tgtEl>
                                          <p:spTgt spid="357391"/>
                                        </p:tgtEl>
                                        <p:attrNameLst>
                                          <p:attrName>ppt_y</p:attrName>
                                        </p:attrNameLst>
                                      </p:cBhvr>
                                      <p:tavLst>
                                        <p:tav tm="0">
                                          <p:val>
                                            <p:strVal val="#ppt_y"/>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38" presetClass="entr" presetSubtype="0" accel="50000" fill="hold" grpId="0" nodeType="clickEffect">
                                  <p:stCondLst>
                                    <p:cond delay="0"/>
                                  </p:stCondLst>
                                  <p:iterate type="lt">
                                    <p:tmPct val="50000"/>
                                  </p:iterate>
                                  <p:childTnLst>
                                    <p:set>
                                      <p:cBhvr>
                                        <p:cTn id="120" dur="1" fill="hold">
                                          <p:stCondLst>
                                            <p:cond delay="0"/>
                                          </p:stCondLst>
                                        </p:cTn>
                                        <p:tgtEl>
                                          <p:spTgt spid="357392"/>
                                        </p:tgtEl>
                                        <p:attrNameLst>
                                          <p:attrName>style.visibility</p:attrName>
                                        </p:attrNameLst>
                                      </p:cBhvr>
                                      <p:to>
                                        <p:strVal val="visible"/>
                                      </p:to>
                                    </p:set>
                                    <p:set>
                                      <p:cBhvr>
                                        <p:cTn id="121" dur="228" fill="hold">
                                          <p:stCondLst>
                                            <p:cond delay="0"/>
                                          </p:stCondLst>
                                        </p:cTn>
                                        <p:tgtEl>
                                          <p:spTgt spid="357392"/>
                                        </p:tgtEl>
                                        <p:attrNameLst>
                                          <p:attrName>style.rotation</p:attrName>
                                        </p:attrNameLst>
                                      </p:cBhvr>
                                      <p:to>
                                        <p:strVal val="-45.0"/>
                                      </p:to>
                                    </p:set>
                                    <p:anim calcmode="lin" valueType="num">
                                      <p:cBhvr>
                                        <p:cTn id="122" dur="228" fill="hold">
                                          <p:stCondLst>
                                            <p:cond delay="228"/>
                                          </p:stCondLst>
                                        </p:cTn>
                                        <p:tgtEl>
                                          <p:spTgt spid="357392"/>
                                        </p:tgtEl>
                                        <p:attrNameLst>
                                          <p:attrName>style.rotation</p:attrName>
                                        </p:attrNameLst>
                                      </p:cBhvr>
                                      <p:tavLst>
                                        <p:tav tm="0">
                                          <p:val>
                                            <p:fltVal val="-45"/>
                                          </p:val>
                                        </p:tav>
                                        <p:tav tm="69900">
                                          <p:val>
                                            <p:fltVal val="45"/>
                                          </p:val>
                                        </p:tav>
                                        <p:tav tm="100000">
                                          <p:val>
                                            <p:fltVal val="0"/>
                                          </p:val>
                                        </p:tav>
                                      </p:tavLst>
                                    </p:anim>
                                    <p:anim calcmode="lin" valueType="num">
                                      <p:cBhvr>
                                        <p:cTn id="123" dur="228" fill="hold">
                                          <p:stCondLst>
                                            <p:cond delay="0"/>
                                          </p:stCondLst>
                                        </p:cTn>
                                        <p:tgtEl>
                                          <p:spTgt spid="357392"/>
                                        </p:tgtEl>
                                        <p:attrNameLst>
                                          <p:attrName>ppt_y</p:attrName>
                                        </p:attrNameLst>
                                      </p:cBhvr>
                                      <p:tavLst>
                                        <p:tav tm="0">
                                          <p:val>
                                            <p:strVal val="#ppt_y-1"/>
                                          </p:val>
                                        </p:tav>
                                        <p:tav tm="100000">
                                          <p:val>
                                            <p:strVal val="#ppt_y-(0.354*#ppt_w-0.172*#ppt_h)"/>
                                          </p:val>
                                        </p:tav>
                                      </p:tavLst>
                                    </p:anim>
                                    <p:anim calcmode="lin" valueType="num">
                                      <p:cBhvr>
                                        <p:cTn id="124" dur="78" decel="50000" autoRev="1" fill="hold">
                                          <p:stCondLst>
                                            <p:cond delay="228"/>
                                          </p:stCondLst>
                                        </p:cTn>
                                        <p:tgtEl>
                                          <p:spTgt spid="357392"/>
                                        </p:tgtEl>
                                        <p:attrNameLst>
                                          <p:attrName>ppt_y</p:attrName>
                                        </p:attrNameLst>
                                      </p:cBhvr>
                                      <p:tavLst>
                                        <p:tav tm="0">
                                          <p:val>
                                            <p:strVal val="#ppt_y-(0.354*#ppt_w-0.172*#ppt_h)"/>
                                          </p:val>
                                        </p:tav>
                                        <p:tav tm="100000">
                                          <p:val>
                                            <p:strVal val="#ppt_y-(0.354*#ppt_w-0.172*#ppt_h)-#ppt_h/2"/>
                                          </p:val>
                                        </p:tav>
                                      </p:tavLst>
                                    </p:anim>
                                    <p:anim calcmode="lin" valueType="num">
                                      <p:cBhvr>
                                        <p:cTn id="125" dur="68" fill="hold">
                                          <p:stCondLst>
                                            <p:cond delay="432"/>
                                          </p:stCondLst>
                                        </p:cTn>
                                        <p:tgtEl>
                                          <p:spTgt spid="357392"/>
                                        </p:tgtEl>
                                        <p:attrNameLst>
                                          <p:attrName>ppt_y</p:attrName>
                                        </p:attrNameLst>
                                      </p:cBhvr>
                                      <p:tavLst>
                                        <p:tav tm="0">
                                          <p:val>
                                            <p:strVal val="#ppt_y-(0.354*#ppt_w-0.172*#ppt_h)"/>
                                          </p:val>
                                        </p:tav>
                                        <p:tav tm="100000">
                                          <p:val>
                                            <p:strVal val="#ppt_y"/>
                                          </p:val>
                                        </p:tav>
                                      </p:tavLst>
                                    </p:anim>
                                  </p:childTnLst>
                                </p:cTn>
                              </p:par>
                            </p:childTnLst>
                          </p:cTn>
                        </p:par>
                      </p:childTnLst>
                    </p:cTn>
                  </p:par>
                  <p:par>
                    <p:cTn id="126" fill="hold" nodeType="clickPar">
                      <p:stCondLst>
                        <p:cond delay="indefinite"/>
                      </p:stCondLst>
                      <p:childTnLst>
                        <p:par>
                          <p:cTn id="127" fill="hold" nodeType="withGroup">
                            <p:stCondLst>
                              <p:cond delay="0"/>
                            </p:stCondLst>
                            <p:childTnLst>
                              <p:par>
                                <p:cTn id="128" presetID="2" presetClass="entr" presetSubtype="8" fill="hold" grpId="0" nodeType="clickEffect">
                                  <p:stCondLst>
                                    <p:cond delay="0"/>
                                  </p:stCondLst>
                                  <p:childTnLst>
                                    <p:set>
                                      <p:cBhvr>
                                        <p:cTn id="129" dur="1" fill="hold">
                                          <p:stCondLst>
                                            <p:cond delay="0"/>
                                          </p:stCondLst>
                                        </p:cTn>
                                        <p:tgtEl>
                                          <p:spTgt spid="357393"/>
                                        </p:tgtEl>
                                        <p:attrNameLst>
                                          <p:attrName>style.visibility</p:attrName>
                                        </p:attrNameLst>
                                      </p:cBhvr>
                                      <p:to>
                                        <p:strVal val="visible"/>
                                      </p:to>
                                    </p:set>
                                    <p:anim calcmode="lin" valueType="num">
                                      <p:cBhvr additive="base">
                                        <p:cTn id="130" dur="500" fill="hold"/>
                                        <p:tgtEl>
                                          <p:spTgt spid="357393"/>
                                        </p:tgtEl>
                                        <p:attrNameLst>
                                          <p:attrName>ppt_x</p:attrName>
                                        </p:attrNameLst>
                                      </p:cBhvr>
                                      <p:tavLst>
                                        <p:tav tm="0">
                                          <p:val>
                                            <p:strVal val="0-#ppt_w/2"/>
                                          </p:val>
                                        </p:tav>
                                        <p:tav tm="100000">
                                          <p:val>
                                            <p:strVal val="#ppt_x"/>
                                          </p:val>
                                        </p:tav>
                                      </p:tavLst>
                                    </p:anim>
                                    <p:anim calcmode="lin" valueType="num">
                                      <p:cBhvr additive="base">
                                        <p:cTn id="131" dur="500" fill="hold"/>
                                        <p:tgtEl>
                                          <p:spTgt spid="357393"/>
                                        </p:tgtEl>
                                        <p:attrNameLst>
                                          <p:attrName>ppt_y</p:attrName>
                                        </p:attrNameLst>
                                      </p:cBhvr>
                                      <p:tavLst>
                                        <p:tav tm="0">
                                          <p:val>
                                            <p:strVal val="#ppt_y"/>
                                          </p:val>
                                        </p:tav>
                                        <p:tav tm="100000">
                                          <p:val>
                                            <p:strVal val="#ppt_y"/>
                                          </p:val>
                                        </p:tav>
                                      </p:tavLst>
                                    </p:anim>
                                  </p:childTnLst>
                                </p:cTn>
                              </p:par>
                            </p:childTnLst>
                          </p:cTn>
                        </p:par>
                      </p:childTnLst>
                    </p:cTn>
                  </p:par>
                  <p:par>
                    <p:cTn id="132" fill="hold" nodeType="clickPar">
                      <p:stCondLst>
                        <p:cond delay="indefinite"/>
                      </p:stCondLst>
                      <p:childTnLst>
                        <p:par>
                          <p:cTn id="133" fill="hold" nodeType="withGroup">
                            <p:stCondLst>
                              <p:cond delay="0"/>
                            </p:stCondLst>
                            <p:childTnLst>
                              <p:par>
                                <p:cTn id="134" presetID="2" presetClass="entr" presetSubtype="8" fill="hold" grpId="0" nodeType="clickEffect">
                                  <p:stCondLst>
                                    <p:cond delay="0"/>
                                  </p:stCondLst>
                                  <p:childTnLst>
                                    <p:set>
                                      <p:cBhvr>
                                        <p:cTn id="135" dur="1" fill="hold">
                                          <p:stCondLst>
                                            <p:cond delay="0"/>
                                          </p:stCondLst>
                                        </p:cTn>
                                        <p:tgtEl>
                                          <p:spTgt spid="357394"/>
                                        </p:tgtEl>
                                        <p:attrNameLst>
                                          <p:attrName>style.visibility</p:attrName>
                                        </p:attrNameLst>
                                      </p:cBhvr>
                                      <p:to>
                                        <p:strVal val="visible"/>
                                      </p:to>
                                    </p:set>
                                    <p:anim calcmode="lin" valueType="num">
                                      <p:cBhvr additive="base">
                                        <p:cTn id="136" dur="500" fill="hold"/>
                                        <p:tgtEl>
                                          <p:spTgt spid="357394"/>
                                        </p:tgtEl>
                                        <p:attrNameLst>
                                          <p:attrName>ppt_x</p:attrName>
                                        </p:attrNameLst>
                                      </p:cBhvr>
                                      <p:tavLst>
                                        <p:tav tm="0">
                                          <p:val>
                                            <p:strVal val="0-#ppt_w/2"/>
                                          </p:val>
                                        </p:tav>
                                        <p:tav tm="100000">
                                          <p:val>
                                            <p:strVal val="#ppt_x"/>
                                          </p:val>
                                        </p:tav>
                                      </p:tavLst>
                                    </p:anim>
                                    <p:anim calcmode="lin" valueType="num">
                                      <p:cBhvr additive="base">
                                        <p:cTn id="137" dur="500" fill="hold"/>
                                        <p:tgtEl>
                                          <p:spTgt spid="3573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78" grpId="0" animBg="1" autoUpdateAnimBg="0"/>
      <p:bldP spid="357379" grpId="0" animBg="1"/>
      <p:bldP spid="357380" grpId="0" animBg="1" autoUpdateAnimBg="0"/>
      <p:bldP spid="357381" grpId="0" animBg="1" autoUpdateAnimBg="0"/>
      <p:bldP spid="357382" grpId="0" animBg="1" autoUpdateAnimBg="0"/>
      <p:bldP spid="357383" grpId="0" animBg="1" autoUpdateAnimBg="0"/>
      <p:bldP spid="357384" grpId="0" animBg="1" autoUpdateAnimBg="0"/>
      <p:bldP spid="357385" grpId="0" animBg="1" autoUpdateAnimBg="0"/>
      <p:bldP spid="357386" grpId="0" animBg="1" autoUpdateAnimBg="0"/>
      <p:bldP spid="357387" grpId="0" animBg="1"/>
      <p:bldP spid="357388" grpId="0" animBg="1" autoUpdateAnimBg="0"/>
      <p:bldP spid="357389" grpId="0" animBg="1"/>
      <p:bldP spid="357390" grpId="0" animBg="1"/>
      <p:bldP spid="357391" grpId="0" animBg="1"/>
      <p:bldP spid="357392" grpId="0" animBg="1" autoUpdateAnimBg="0"/>
      <p:bldP spid="357393" grpId="0" animBg="1"/>
      <p:bldP spid="357394" grpId="0" animBg="1" autoUpdateAnimBg="0"/>
      <p:bldP spid="357395" grpId="0" animBg="1" autoUpdateAnimBg="0"/>
      <p:bldP spid="357396" grpId="0" animBg="1" autoUpdateAnimBg="0"/>
    </p:bldLst>
  </p:timing>
</p:sld>
</file>

<file path=ppt/slides/slide1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1905000" y="152400"/>
            <a:ext cx="6400800" cy="533400"/>
          </a:xfrm>
          <a:ln w="28575">
            <a:solidFill>
              <a:srgbClr val="0033CC"/>
            </a:solidFill>
            <a:miter lim="800000"/>
            <a:headEnd/>
            <a:tailEnd/>
          </a:ln>
        </p:spPr>
        <p:txBody>
          <a:bodyPr/>
          <a:lstStyle/>
          <a:p>
            <a:r>
              <a:rPr lang="en-US" altLang="en-US" sz="2800" b="1">
                <a:latin typeface="Tahoma" panose="020B0604030504040204" pitchFamily="34" charset="0"/>
              </a:rPr>
              <a:t>PEMBETULAN SUATU KEPUTUSAN</a:t>
            </a:r>
          </a:p>
        </p:txBody>
      </p:sp>
      <p:sp>
        <p:nvSpPr>
          <p:cNvPr id="358403" name="Rectangle 3"/>
          <p:cNvSpPr>
            <a:spLocks noChangeArrowheads="1"/>
          </p:cNvSpPr>
          <p:nvPr/>
        </p:nvSpPr>
        <p:spPr bwMode="auto">
          <a:xfrm>
            <a:off x="179388" y="765175"/>
            <a:ext cx="8785225" cy="268287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fr-FR" altLang="en-US" sz="1800" u="none">
                <a:latin typeface="Tahoma" panose="020B0604030504040204" pitchFamily="34" charset="0"/>
              </a:rPr>
              <a:t>Atas permohonan Wajib Pajak atau karena jabatannya, Direktur Jenderal Pajak dapat membetulkan surat ketetapan pajak, Surat Tagihan Pajak, </a:t>
            </a:r>
            <a:r>
              <a:rPr lang="fr-FR" altLang="en-US" sz="1800" b="1" i="1" u="none">
                <a:latin typeface="Tahoma" panose="020B0604030504040204" pitchFamily="34" charset="0"/>
              </a:rPr>
              <a:t>Surat Keputusan Pembetulan</a:t>
            </a:r>
            <a:r>
              <a:rPr lang="fr-FR" altLang="en-US" sz="1800" u="none">
                <a:latin typeface="Tahoma" panose="020B0604030504040204" pitchFamily="34" charset="0"/>
              </a:rPr>
              <a:t>, Surat Keputusan Keberatan, Surat Keputusan Pengurangan Sanksi Administrasi, Surat Keputusan Penghapusan Sanksi Administrasi, Surat Keputusan Pengurangan Ketetapan Pajak, Surat Keputusan Pembatalan Ketetapan Pajak, Surat Keputusan Pengembalian Pendahuluan Kelebihan Pajak, atau </a:t>
            </a:r>
            <a:r>
              <a:rPr lang="fr-FR" altLang="en-US" sz="1800" i="1" u="none">
                <a:latin typeface="Tahoma" panose="020B0604030504040204" pitchFamily="34" charset="0"/>
              </a:rPr>
              <a:t>Surat Keputusan Pemberian Imbalan Bunga</a:t>
            </a:r>
            <a:r>
              <a:rPr lang="fr-FR" altLang="en-US" sz="1800" u="none">
                <a:latin typeface="Tahoma" panose="020B0604030504040204" pitchFamily="34" charset="0"/>
              </a:rPr>
              <a:t>, yang dalam penerbitannya terdapat </a:t>
            </a:r>
            <a:r>
              <a:rPr lang="fr-FR" altLang="en-US" sz="2000">
                <a:solidFill>
                  <a:schemeClr val="accent2"/>
                </a:solidFill>
                <a:latin typeface="Tahoma" panose="020B0604030504040204" pitchFamily="34" charset="0"/>
              </a:rPr>
              <a:t>kesalahan tulis</a:t>
            </a:r>
            <a:r>
              <a:rPr lang="fr-FR" altLang="en-US" sz="1800" u="none">
                <a:latin typeface="Tahoma" panose="020B0604030504040204" pitchFamily="34" charset="0"/>
              </a:rPr>
              <a:t>, </a:t>
            </a:r>
            <a:r>
              <a:rPr lang="fr-FR" altLang="en-US" sz="2000">
                <a:solidFill>
                  <a:srgbClr val="008000"/>
                </a:solidFill>
                <a:latin typeface="Tahoma" panose="020B0604030504040204" pitchFamily="34" charset="0"/>
              </a:rPr>
              <a:t>kesalahan hitung</a:t>
            </a:r>
            <a:r>
              <a:rPr lang="fr-FR" altLang="en-US" sz="1800" u="none">
                <a:latin typeface="Tahoma" panose="020B0604030504040204" pitchFamily="34" charset="0"/>
              </a:rPr>
              <a:t>, dan/atau </a:t>
            </a:r>
            <a:r>
              <a:rPr lang="fr-FR" altLang="en-US" sz="2000">
                <a:solidFill>
                  <a:srgbClr val="990000"/>
                </a:solidFill>
                <a:latin typeface="Tahoma" panose="020B0604030504040204" pitchFamily="34" charset="0"/>
              </a:rPr>
              <a:t>kekeliruan penerapan ketentuan tertentu dalam peraturan perundang-undangan perpajakan</a:t>
            </a:r>
            <a:r>
              <a:rPr lang="fr-FR" altLang="en-US" sz="1800" u="none">
                <a:latin typeface="Tahoma" panose="020B0604030504040204" pitchFamily="34" charset="0"/>
              </a:rPr>
              <a:t>. </a:t>
            </a:r>
            <a:endParaRPr lang="en-GB" altLang="en-US" sz="1800" u="none">
              <a:latin typeface="Tahoma" panose="020B0604030504040204" pitchFamily="34" charset="0"/>
            </a:endParaRPr>
          </a:p>
        </p:txBody>
      </p:sp>
      <p:sp>
        <p:nvSpPr>
          <p:cNvPr id="358404" name="Rectangle 4"/>
          <p:cNvSpPr>
            <a:spLocks noChangeArrowheads="1"/>
          </p:cNvSpPr>
          <p:nvPr/>
        </p:nvSpPr>
        <p:spPr bwMode="auto">
          <a:xfrm>
            <a:off x="2195513" y="3573463"/>
            <a:ext cx="4391025" cy="22987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cs typeface="Times New Roman" panose="02020603050405020304" pitchFamily="18" charset="0"/>
              </a:rPr>
              <a:t>yaitu kekeliruan dalam penerapan tarif, kekeliruan penerapan persentase Norma Penghitungan Penghasilan Neto, kekeliruan penerapan sanksi administrasi, kekeliruan Penghasilan Tidak Kena Pajak (PTKP), kekeliruan penghitungan PPh dalam tahun berjalan, kekeliruan pengkreditan pajak.</a:t>
            </a:r>
            <a:r>
              <a:rPr lang="en-GB" altLang="en-US" sz="1800" u="none">
                <a:latin typeface="Tahoma" panose="020B0604030504040204" pitchFamily="34" charset="0"/>
              </a:rPr>
              <a:t> </a:t>
            </a:r>
          </a:p>
        </p:txBody>
      </p:sp>
      <p:sp>
        <p:nvSpPr>
          <p:cNvPr id="358405" name="Rectangle 5"/>
          <p:cNvSpPr>
            <a:spLocks noChangeArrowheads="1"/>
          </p:cNvSpPr>
          <p:nvPr/>
        </p:nvSpPr>
        <p:spPr bwMode="auto">
          <a:xfrm>
            <a:off x="6588125" y="3573463"/>
            <a:ext cx="2484438" cy="2301875"/>
          </a:xfrm>
          <a:prstGeom prst="rect">
            <a:avLst/>
          </a:prstGeom>
          <a:noFill/>
          <a:ln w="12700">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cs typeface="Times New Roman" panose="02020603050405020304" pitchFamily="18" charset="0"/>
              </a:rPr>
              <a:t>yaitu antara lain kesalahan penulisan nama, alamat, NPWP, nomor ketetapan  pajak, jenis pajak, masa atau tahun pajak dan tanggal jatuh tempo.</a:t>
            </a:r>
            <a:r>
              <a:rPr lang="en-GB" altLang="en-US" sz="1800" u="none">
                <a:latin typeface="Tahoma" panose="020B0604030504040204" pitchFamily="34" charset="0"/>
              </a:rPr>
              <a:t> </a:t>
            </a:r>
          </a:p>
        </p:txBody>
      </p:sp>
      <p:sp>
        <p:nvSpPr>
          <p:cNvPr id="358406" name="Rectangle 6"/>
          <p:cNvSpPr>
            <a:spLocks noChangeArrowheads="1"/>
          </p:cNvSpPr>
          <p:nvPr/>
        </p:nvSpPr>
        <p:spPr bwMode="auto">
          <a:xfrm>
            <a:off x="34925" y="3573463"/>
            <a:ext cx="2160588" cy="22987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US" altLang="en-US" sz="1800" u="none">
                <a:latin typeface="Tahoma" panose="020B0604030504040204" pitchFamily="34" charset="0"/>
                <a:cs typeface="Times New Roman" panose="02020603050405020304" pitchFamily="18" charset="0"/>
              </a:rPr>
              <a:t>yaitu kesalahan yang berasal dari penjumlahan dan atau pengurangan dan atau perkalian dan atau pembagian suatu bilangan.</a:t>
            </a:r>
            <a:r>
              <a:rPr lang="en-GB" altLang="en-US" sz="1800" u="none">
                <a:latin typeface="Tahoma" panose="020B0604030504040204" pitchFamily="34" charset="0"/>
              </a:rPr>
              <a:t> </a:t>
            </a:r>
          </a:p>
        </p:txBody>
      </p:sp>
      <p:sp>
        <p:nvSpPr>
          <p:cNvPr id="358407" name="Rectangle 7"/>
          <p:cNvSpPr>
            <a:spLocks noChangeArrowheads="1"/>
          </p:cNvSpPr>
          <p:nvPr/>
        </p:nvSpPr>
        <p:spPr bwMode="auto">
          <a:xfrm>
            <a:off x="76200" y="76200"/>
            <a:ext cx="1676400" cy="65087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1800" u="none">
                <a:latin typeface="Tahoma" panose="020B0604030504040204" pitchFamily="34" charset="0"/>
                <a:cs typeface="Times New Roman" panose="02020603050405020304" pitchFamily="18" charset="0"/>
              </a:rPr>
              <a:t>Pasal 16 UU KUP ayat (1)</a:t>
            </a:r>
            <a:r>
              <a:rPr lang="en-GB" altLang="en-US" sz="1800" u="none">
                <a:latin typeface="Tahoma" panose="020B0604030504040204" pitchFamily="34" charset="0"/>
              </a:rPr>
              <a:t> </a:t>
            </a:r>
          </a:p>
        </p:txBody>
      </p:sp>
      <p:sp>
        <p:nvSpPr>
          <p:cNvPr id="358408" name="Line 8"/>
          <p:cNvSpPr>
            <a:spLocks noChangeShapeType="1"/>
          </p:cNvSpPr>
          <p:nvPr/>
        </p:nvSpPr>
        <p:spPr bwMode="auto">
          <a:xfrm>
            <a:off x="8388350" y="2781300"/>
            <a:ext cx="0" cy="86360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409" name="Line 9"/>
          <p:cNvSpPr>
            <a:spLocks noChangeShapeType="1"/>
          </p:cNvSpPr>
          <p:nvPr/>
        </p:nvSpPr>
        <p:spPr bwMode="auto">
          <a:xfrm flipH="1">
            <a:off x="1116013" y="3068638"/>
            <a:ext cx="360362" cy="576262"/>
          </a:xfrm>
          <a:prstGeom prst="line">
            <a:avLst/>
          </a:prstGeom>
          <a:noFill/>
          <a:ln w="381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410" name="Line 10"/>
          <p:cNvSpPr>
            <a:spLocks noChangeShapeType="1"/>
          </p:cNvSpPr>
          <p:nvPr/>
        </p:nvSpPr>
        <p:spPr bwMode="auto">
          <a:xfrm flipH="1">
            <a:off x="4716463" y="3068638"/>
            <a:ext cx="287337" cy="576262"/>
          </a:xfrm>
          <a:prstGeom prst="line">
            <a:avLst/>
          </a:prstGeom>
          <a:noFill/>
          <a:ln w="38100">
            <a:solidFill>
              <a:srgbClr val="99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iterate type="lt">
                                    <p:tmPct val="10000"/>
                                  </p:iterate>
                                  <p:childTnLst>
                                    <p:set>
                                      <p:cBhvr>
                                        <p:cTn id="6" dur="1" fill="hold">
                                          <p:stCondLst>
                                            <p:cond delay="0"/>
                                          </p:stCondLst>
                                        </p:cTn>
                                        <p:tgtEl>
                                          <p:spTgt spid="358402"/>
                                        </p:tgtEl>
                                        <p:attrNameLst>
                                          <p:attrName>style.visibility</p:attrName>
                                        </p:attrNameLst>
                                      </p:cBhvr>
                                      <p:to>
                                        <p:strVal val="visible"/>
                                      </p:to>
                                    </p:set>
                                    <p:animEffect transition="in" filter="wipe(down)">
                                      <p:cBhvr>
                                        <p:cTn id="7" dur="580">
                                          <p:stCondLst>
                                            <p:cond delay="0"/>
                                          </p:stCondLst>
                                        </p:cTn>
                                        <p:tgtEl>
                                          <p:spTgt spid="358402"/>
                                        </p:tgtEl>
                                      </p:cBhvr>
                                    </p:animEffect>
                                    <p:anim calcmode="lin" valueType="num">
                                      <p:cBhvr>
                                        <p:cTn id="8" dur="1822" tmFilter="0,0; 0.14,0.36; 0.43,0.73; 0.71,0.91; 1.0,1.0">
                                          <p:stCondLst>
                                            <p:cond delay="0"/>
                                          </p:stCondLst>
                                        </p:cTn>
                                        <p:tgtEl>
                                          <p:spTgt spid="35840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5840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5840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5840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58402"/>
                                        </p:tgtEl>
                                        <p:attrNameLst>
                                          <p:attrName>ppt_y</p:attrName>
                                        </p:attrNameLst>
                                      </p:cBhvr>
                                      <p:tavLst>
                                        <p:tav tm="0" fmla="#ppt_y-sin(pi*$)/81">
                                          <p:val>
                                            <p:fltVal val="0"/>
                                          </p:val>
                                        </p:tav>
                                        <p:tav tm="100000">
                                          <p:val>
                                            <p:fltVal val="1"/>
                                          </p:val>
                                        </p:tav>
                                      </p:tavLst>
                                    </p:anim>
                                    <p:animScale>
                                      <p:cBhvr>
                                        <p:cTn id="13" dur="26">
                                          <p:stCondLst>
                                            <p:cond delay="650"/>
                                          </p:stCondLst>
                                        </p:cTn>
                                        <p:tgtEl>
                                          <p:spTgt spid="358402"/>
                                        </p:tgtEl>
                                      </p:cBhvr>
                                      <p:to x="100000" y="60000"/>
                                    </p:animScale>
                                    <p:animScale>
                                      <p:cBhvr>
                                        <p:cTn id="14" dur="166" decel="50000">
                                          <p:stCondLst>
                                            <p:cond delay="676"/>
                                          </p:stCondLst>
                                        </p:cTn>
                                        <p:tgtEl>
                                          <p:spTgt spid="358402"/>
                                        </p:tgtEl>
                                      </p:cBhvr>
                                      <p:to x="100000" y="100000"/>
                                    </p:animScale>
                                    <p:animScale>
                                      <p:cBhvr>
                                        <p:cTn id="15" dur="26">
                                          <p:stCondLst>
                                            <p:cond delay="1312"/>
                                          </p:stCondLst>
                                        </p:cTn>
                                        <p:tgtEl>
                                          <p:spTgt spid="358402"/>
                                        </p:tgtEl>
                                      </p:cBhvr>
                                      <p:to x="100000" y="80000"/>
                                    </p:animScale>
                                    <p:animScale>
                                      <p:cBhvr>
                                        <p:cTn id="16" dur="166" decel="50000">
                                          <p:stCondLst>
                                            <p:cond delay="1338"/>
                                          </p:stCondLst>
                                        </p:cTn>
                                        <p:tgtEl>
                                          <p:spTgt spid="358402"/>
                                        </p:tgtEl>
                                      </p:cBhvr>
                                      <p:to x="100000" y="100000"/>
                                    </p:animScale>
                                    <p:animScale>
                                      <p:cBhvr>
                                        <p:cTn id="17" dur="26">
                                          <p:stCondLst>
                                            <p:cond delay="1642"/>
                                          </p:stCondLst>
                                        </p:cTn>
                                        <p:tgtEl>
                                          <p:spTgt spid="358402"/>
                                        </p:tgtEl>
                                      </p:cBhvr>
                                      <p:to x="100000" y="90000"/>
                                    </p:animScale>
                                    <p:animScale>
                                      <p:cBhvr>
                                        <p:cTn id="18" dur="166" decel="50000">
                                          <p:stCondLst>
                                            <p:cond delay="1668"/>
                                          </p:stCondLst>
                                        </p:cTn>
                                        <p:tgtEl>
                                          <p:spTgt spid="358402"/>
                                        </p:tgtEl>
                                      </p:cBhvr>
                                      <p:to x="100000" y="100000"/>
                                    </p:animScale>
                                    <p:animScale>
                                      <p:cBhvr>
                                        <p:cTn id="19" dur="26">
                                          <p:stCondLst>
                                            <p:cond delay="1808"/>
                                          </p:stCondLst>
                                        </p:cTn>
                                        <p:tgtEl>
                                          <p:spTgt spid="358402"/>
                                        </p:tgtEl>
                                      </p:cBhvr>
                                      <p:to x="100000" y="95000"/>
                                    </p:animScale>
                                    <p:animScale>
                                      <p:cBhvr>
                                        <p:cTn id="20" dur="166" decel="50000">
                                          <p:stCondLst>
                                            <p:cond delay="1834"/>
                                          </p:stCondLst>
                                        </p:cTn>
                                        <p:tgtEl>
                                          <p:spTgt spid="358402"/>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8407"/>
                                        </p:tgtEl>
                                        <p:attrNameLst>
                                          <p:attrName>style.visibility</p:attrName>
                                        </p:attrNameLst>
                                      </p:cBhvr>
                                      <p:to>
                                        <p:strVal val="visible"/>
                                      </p:to>
                                    </p:set>
                                    <p:anim calcmode="lin" valueType="num">
                                      <p:cBhvr additive="base">
                                        <p:cTn id="25" dur="500" fill="hold"/>
                                        <p:tgtEl>
                                          <p:spTgt spid="358407"/>
                                        </p:tgtEl>
                                        <p:attrNameLst>
                                          <p:attrName>ppt_x</p:attrName>
                                        </p:attrNameLst>
                                      </p:cBhvr>
                                      <p:tavLst>
                                        <p:tav tm="0">
                                          <p:val>
                                            <p:strVal val="0-#ppt_w/2"/>
                                          </p:val>
                                        </p:tav>
                                        <p:tav tm="100000">
                                          <p:val>
                                            <p:strVal val="#ppt_x"/>
                                          </p:val>
                                        </p:tav>
                                      </p:tavLst>
                                    </p:anim>
                                    <p:anim calcmode="lin" valueType="num">
                                      <p:cBhvr additive="base">
                                        <p:cTn id="26" dur="500" fill="hold"/>
                                        <p:tgtEl>
                                          <p:spTgt spid="35840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58403"/>
                                        </p:tgtEl>
                                        <p:attrNameLst>
                                          <p:attrName>style.visibility</p:attrName>
                                        </p:attrNameLst>
                                      </p:cBhvr>
                                      <p:to>
                                        <p:strVal val="visible"/>
                                      </p:to>
                                    </p:set>
                                    <p:anim calcmode="lin" valueType="num">
                                      <p:cBhvr additive="base">
                                        <p:cTn id="31" dur="500" fill="hold"/>
                                        <p:tgtEl>
                                          <p:spTgt spid="358403"/>
                                        </p:tgtEl>
                                        <p:attrNameLst>
                                          <p:attrName>ppt_x</p:attrName>
                                        </p:attrNameLst>
                                      </p:cBhvr>
                                      <p:tavLst>
                                        <p:tav tm="0">
                                          <p:val>
                                            <p:strVal val="0-#ppt_w/2"/>
                                          </p:val>
                                        </p:tav>
                                        <p:tav tm="100000">
                                          <p:val>
                                            <p:strVal val="#ppt_x"/>
                                          </p:val>
                                        </p:tav>
                                      </p:tavLst>
                                    </p:anim>
                                    <p:anim calcmode="lin" valueType="num">
                                      <p:cBhvr additive="base">
                                        <p:cTn id="32" dur="500" fill="hold"/>
                                        <p:tgtEl>
                                          <p:spTgt spid="35840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58408"/>
                                        </p:tgtEl>
                                        <p:attrNameLst>
                                          <p:attrName>style.visibility</p:attrName>
                                        </p:attrNameLst>
                                      </p:cBhvr>
                                      <p:to>
                                        <p:strVal val="visible"/>
                                      </p:to>
                                    </p:set>
                                    <p:anim calcmode="lin" valueType="num">
                                      <p:cBhvr additive="base">
                                        <p:cTn id="37" dur="500" fill="hold"/>
                                        <p:tgtEl>
                                          <p:spTgt spid="358408"/>
                                        </p:tgtEl>
                                        <p:attrNameLst>
                                          <p:attrName>ppt_x</p:attrName>
                                        </p:attrNameLst>
                                      </p:cBhvr>
                                      <p:tavLst>
                                        <p:tav tm="0">
                                          <p:val>
                                            <p:strVal val="#ppt_x"/>
                                          </p:val>
                                        </p:tav>
                                        <p:tav tm="100000">
                                          <p:val>
                                            <p:strVal val="#ppt_x"/>
                                          </p:val>
                                        </p:tav>
                                      </p:tavLst>
                                    </p:anim>
                                    <p:anim calcmode="lin" valueType="num">
                                      <p:cBhvr additive="base">
                                        <p:cTn id="38" dur="500" fill="hold"/>
                                        <p:tgtEl>
                                          <p:spTgt spid="358408"/>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58405"/>
                                        </p:tgtEl>
                                        <p:attrNameLst>
                                          <p:attrName>style.visibility</p:attrName>
                                        </p:attrNameLst>
                                      </p:cBhvr>
                                      <p:to>
                                        <p:strVal val="visible"/>
                                      </p:to>
                                    </p:set>
                                    <p:anim calcmode="lin" valueType="num">
                                      <p:cBhvr additive="base">
                                        <p:cTn id="43" dur="500" fill="hold"/>
                                        <p:tgtEl>
                                          <p:spTgt spid="358405"/>
                                        </p:tgtEl>
                                        <p:attrNameLst>
                                          <p:attrName>ppt_x</p:attrName>
                                        </p:attrNameLst>
                                      </p:cBhvr>
                                      <p:tavLst>
                                        <p:tav tm="0">
                                          <p:val>
                                            <p:strVal val="0-#ppt_w/2"/>
                                          </p:val>
                                        </p:tav>
                                        <p:tav tm="100000">
                                          <p:val>
                                            <p:strVal val="#ppt_x"/>
                                          </p:val>
                                        </p:tav>
                                      </p:tavLst>
                                    </p:anim>
                                    <p:anim calcmode="lin" valueType="num">
                                      <p:cBhvr additive="base">
                                        <p:cTn id="44" dur="500" fill="hold"/>
                                        <p:tgtEl>
                                          <p:spTgt spid="358405"/>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58409"/>
                                        </p:tgtEl>
                                        <p:attrNameLst>
                                          <p:attrName>style.visibility</p:attrName>
                                        </p:attrNameLst>
                                      </p:cBhvr>
                                      <p:to>
                                        <p:strVal val="visible"/>
                                      </p:to>
                                    </p:set>
                                    <p:anim calcmode="lin" valueType="num">
                                      <p:cBhvr additive="base">
                                        <p:cTn id="49" dur="500" fill="hold"/>
                                        <p:tgtEl>
                                          <p:spTgt spid="358409"/>
                                        </p:tgtEl>
                                        <p:attrNameLst>
                                          <p:attrName>ppt_x</p:attrName>
                                        </p:attrNameLst>
                                      </p:cBhvr>
                                      <p:tavLst>
                                        <p:tav tm="0">
                                          <p:val>
                                            <p:strVal val="#ppt_x"/>
                                          </p:val>
                                        </p:tav>
                                        <p:tav tm="100000">
                                          <p:val>
                                            <p:strVal val="#ppt_x"/>
                                          </p:val>
                                        </p:tav>
                                      </p:tavLst>
                                    </p:anim>
                                    <p:anim calcmode="lin" valueType="num">
                                      <p:cBhvr additive="base">
                                        <p:cTn id="50" dur="500" fill="hold"/>
                                        <p:tgtEl>
                                          <p:spTgt spid="358409"/>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58406"/>
                                        </p:tgtEl>
                                        <p:attrNameLst>
                                          <p:attrName>style.visibility</p:attrName>
                                        </p:attrNameLst>
                                      </p:cBhvr>
                                      <p:to>
                                        <p:strVal val="visible"/>
                                      </p:to>
                                    </p:set>
                                    <p:anim calcmode="lin" valueType="num">
                                      <p:cBhvr additive="base">
                                        <p:cTn id="55" dur="500" fill="hold"/>
                                        <p:tgtEl>
                                          <p:spTgt spid="358406"/>
                                        </p:tgtEl>
                                        <p:attrNameLst>
                                          <p:attrName>ppt_x</p:attrName>
                                        </p:attrNameLst>
                                      </p:cBhvr>
                                      <p:tavLst>
                                        <p:tav tm="0">
                                          <p:val>
                                            <p:strVal val="0-#ppt_w/2"/>
                                          </p:val>
                                        </p:tav>
                                        <p:tav tm="100000">
                                          <p:val>
                                            <p:strVal val="#ppt_x"/>
                                          </p:val>
                                        </p:tav>
                                      </p:tavLst>
                                    </p:anim>
                                    <p:anim calcmode="lin" valueType="num">
                                      <p:cBhvr additive="base">
                                        <p:cTn id="56" dur="500" fill="hold"/>
                                        <p:tgtEl>
                                          <p:spTgt spid="358406"/>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58410"/>
                                        </p:tgtEl>
                                        <p:attrNameLst>
                                          <p:attrName>style.visibility</p:attrName>
                                        </p:attrNameLst>
                                      </p:cBhvr>
                                      <p:to>
                                        <p:strVal val="visible"/>
                                      </p:to>
                                    </p:set>
                                    <p:anim calcmode="lin" valueType="num">
                                      <p:cBhvr additive="base">
                                        <p:cTn id="61" dur="500" fill="hold"/>
                                        <p:tgtEl>
                                          <p:spTgt spid="358410"/>
                                        </p:tgtEl>
                                        <p:attrNameLst>
                                          <p:attrName>ppt_x</p:attrName>
                                        </p:attrNameLst>
                                      </p:cBhvr>
                                      <p:tavLst>
                                        <p:tav tm="0">
                                          <p:val>
                                            <p:strVal val="#ppt_x"/>
                                          </p:val>
                                        </p:tav>
                                        <p:tav tm="100000">
                                          <p:val>
                                            <p:strVal val="#ppt_x"/>
                                          </p:val>
                                        </p:tav>
                                      </p:tavLst>
                                    </p:anim>
                                    <p:anim calcmode="lin" valueType="num">
                                      <p:cBhvr additive="base">
                                        <p:cTn id="62" dur="500" fill="hold"/>
                                        <p:tgtEl>
                                          <p:spTgt spid="358410"/>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58404"/>
                                        </p:tgtEl>
                                        <p:attrNameLst>
                                          <p:attrName>style.visibility</p:attrName>
                                        </p:attrNameLst>
                                      </p:cBhvr>
                                      <p:to>
                                        <p:strVal val="visible"/>
                                      </p:to>
                                    </p:set>
                                    <p:anim calcmode="lin" valueType="num">
                                      <p:cBhvr additive="base">
                                        <p:cTn id="67" dur="500" fill="hold"/>
                                        <p:tgtEl>
                                          <p:spTgt spid="358404"/>
                                        </p:tgtEl>
                                        <p:attrNameLst>
                                          <p:attrName>ppt_x</p:attrName>
                                        </p:attrNameLst>
                                      </p:cBhvr>
                                      <p:tavLst>
                                        <p:tav tm="0">
                                          <p:val>
                                            <p:strVal val="0-#ppt_w/2"/>
                                          </p:val>
                                        </p:tav>
                                        <p:tav tm="100000">
                                          <p:val>
                                            <p:strVal val="#ppt_x"/>
                                          </p:val>
                                        </p:tav>
                                      </p:tavLst>
                                    </p:anim>
                                    <p:anim calcmode="lin" valueType="num">
                                      <p:cBhvr additive="base">
                                        <p:cTn id="68" dur="500" fill="hold"/>
                                        <p:tgtEl>
                                          <p:spTgt spid="3584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2" grpId="0" animBg="1" autoUpdateAnimBg="0"/>
      <p:bldP spid="358403" grpId="0" animBg="1" autoUpdateAnimBg="0"/>
      <p:bldP spid="358404" grpId="0" animBg="1" autoUpdateAnimBg="0"/>
      <p:bldP spid="358405" grpId="0" animBg="1" autoUpdateAnimBg="0"/>
      <p:bldP spid="358406" grpId="0" animBg="1" autoUpdateAnimBg="0"/>
      <p:bldP spid="358407" grpId="0" animBg="1" autoUpdateAnimBg="0"/>
      <p:bldP spid="358408" grpId="0" animBg="1"/>
      <p:bldP spid="358409" grpId="0" animBg="1"/>
      <p:bldP spid="358410" grpId="0" animBg="1"/>
    </p:bldLst>
  </p:timing>
</p:sld>
</file>

<file path=ppt/slides/slide1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547813" y="115888"/>
            <a:ext cx="5832475" cy="433387"/>
          </a:xfrm>
          <a:ln w="28575">
            <a:solidFill>
              <a:srgbClr val="0033CC"/>
            </a:solidFill>
            <a:miter lim="800000"/>
            <a:headEnd/>
            <a:tailEnd/>
          </a:ln>
        </p:spPr>
        <p:txBody>
          <a:bodyPr/>
          <a:lstStyle/>
          <a:p>
            <a:r>
              <a:rPr lang="en-US" altLang="en-US" sz="2400" b="1">
                <a:latin typeface="Tahoma" panose="020B0604030504040204" pitchFamily="34" charset="0"/>
              </a:rPr>
              <a:t>PEMBETULAN SUATU KEPUTUSAN</a:t>
            </a:r>
          </a:p>
        </p:txBody>
      </p:sp>
      <p:sp>
        <p:nvSpPr>
          <p:cNvPr id="359427" name="Rectangle 3"/>
          <p:cNvSpPr>
            <a:spLocks noChangeArrowheads="1"/>
          </p:cNvSpPr>
          <p:nvPr/>
        </p:nvSpPr>
        <p:spPr bwMode="auto">
          <a:xfrm>
            <a:off x="179388" y="765175"/>
            <a:ext cx="8785225" cy="146050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fr-FR" altLang="en-US" sz="2000" u="none">
                <a:latin typeface="Tahoma" panose="020B0604030504040204" pitchFamily="34" charset="0"/>
              </a:rPr>
              <a:t>Direktur Jenderal Pajak dalam jangka waktu paling lama </a:t>
            </a:r>
            <a:r>
              <a:rPr lang="fr-FR" altLang="en-US" b="1" u="none">
                <a:latin typeface="Tahoma" panose="020B0604030504040204" pitchFamily="34" charset="0"/>
              </a:rPr>
              <a:t>6 (enam) bulan</a:t>
            </a:r>
            <a:r>
              <a:rPr lang="fr-FR" altLang="en-US" sz="2000" u="none">
                <a:latin typeface="Tahoma" panose="020B0604030504040204" pitchFamily="34" charset="0"/>
              </a:rPr>
              <a:t> sejak tanggal surat permohonan pembetulan diterima, harus memberi keputusan atas permohonan pembetulan yang diajukan Wajib Pajak sebagaimana dimaksud pada ayat (1).</a:t>
            </a:r>
            <a:r>
              <a:rPr lang="en-US" altLang="en-US" sz="2000" u="none">
                <a:latin typeface="Tahoma" panose="020B0604030504040204" pitchFamily="34" charset="0"/>
              </a:rPr>
              <a:t>  (Pasal 16 ayat 2)</a:t>
            </a:r>
            <a:endParaRPr lang="en-GB" altLang="en-US" sz="2000" u="none">
              <a:latin typeface="Tahoma" panose="020B0604030504040204" pitchFamily="34" charset="0"/>
            </a:endParaRPr>
          </a:p>
        </p:txBody>
      </p:sp>
      <p:sp>
        <p:nvSpPr>
          <p:cNvPr id="359428" name="Rectangle 4"/>
          <p:cNvSpPr>
            <a:spLocks noChangeArrowheads="1"/>
          </p:cNvSpPr>
          <p:nvPr/>
        </p:nvSpPr>
        <p:spPr bwMode="auto">
          <a:xfrm>
            <a:off x="250825" y="2687638"/>
            <a:ext cx="8713788" cy="13398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fr-FR" altLang="en-US" sz="2000" u="none">
                <a:latin typeface="Tahoma" panose="020B0604030504040204" pitchFamily="34" charset="0"/>
              </a:rPr>
              <a:t>Apabila jangka waktu sebagaimana dimaksud pada ayat (2) telah lewat, tetapi Direktur Jenderal Pajak tidak memberi suatu keputusan, permohonan pembetulan yang diajukan tersebut dianggap dikabulkan. (Pasal 16 ayat 3)</a:t>
            </a:r>
          </a:p>
        </p:txBody>
      </p:sp>
      <p:sp>
        <p:nvSpPr>
          <p:cNvPr id="359429" name="Rectangle 5"/>
          <p:cNvSpPr>
            <a:spLocks noChangeArrowheads="1"/>
          </p:cNvSpPr>
          <p:nvPr/>
        </p:nvSpPr>
        <p:spPr bwMode="auto">
          <a:xfrm>
            <a:off x="250825" y="4362450"/>
            <a:ext cx="8713788" cy="194627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fr-FR" altLang="en-US" u="none">
                <a:latin typeface="Tahoma" panose="020B0604030504040204" pitchFamily="34" charset="0"/>
              </a:rPr>
              <a:t>Apabila diminta oleh Wajib Pajak, Direktur Jenderal Pajak wajib memberikan keterangan secara tertulis mengenai hal-hal yang menjadi dasar untuk menolak atau mengabulkan sebagian permohonan Wajib Pajak sebagaimana dimaksud pada ayat (1).  (Pasal 16 ayat 4)</a:t>
            </a:r>
          </a:p>
        </p:txBody>
      </p:sp>
      <p:sp>
        <p:nvSpPr>
          <p:cNvPr id="359430" name="AutoShape 6"/>
          <p:cNvSpPr>
            <a:spLocks noChangeArrowheads="1"/>
          </p:cNvSpPr>
          <p:nvPr/>
        </p:nvSpPr>
        <p:spPr bwMode="auto">
          <a:xfrm>
            <a:off x="34925" y="549275"/>
            <a:ext cx="360363" cy="4318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9431" name="AutoShape 7"/>
          <p:cNvSpPr>
            <a:spLocks noChangeArrowheads="1"/>
          </p:cNvSpPr>
          <p:nvPr/>
        </p:nvSpPr>
        <p:spPr bwMode="auto">
          <a:xfrm>
            <a:off x="107950" y="2492375"/>
            <a:ext cx="360363" cy="4318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9432" name="AutoShape 8"/>
          <p:cNvSpPr>
            <a:spLocks noChangeArrowheads="1"/>
          </p:cNvSpPr>
          <p:nvPr/>
        </p:nvSpPr>
        <p:spPr bwMode="auto">
          <a:xfrm>
            <a:off x="107950" y="4149725"/>
            <a:ext cx="360363" cy="4318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9433" name="AutoShape 9"/>
          <p:cNvSpPr>
            <a:spLocks noChangeArrowheads="1"/>
          </p:cNvSpPr>
          <p:nvPr/>
        </p:nvSpPr>
        <p:spPr bwMode="auto">
          <a:xfrm>
            <a:off x="4067175" y="476250"/>
            <a:ext cx="576263" cy="360363"/>
          </a:xfrm>
          <a:prstGeom prst="downArrow">
            <a:avLst>
              <a:gd name="adj1" fmla="val 50000"/>
              <a:gd name="adj2" fmla="val 25000"/>
            </a:avLst>
          </a:prstGeom>
          <a:solidFill>
            <a:srgbClr val="99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9426"/>
                                        </p:tgtEl>
                                        <p:attrNameLst>
                                          <p:attrName>style.visibility</p:attrName>
                                        </p:attrNameLst>
                                      </p:cBhvr>
                                      <p:to>
                                        <p:strVal val="visible"/>
                                      </p:to>
                                    </p:set>
                                    <p:anim calcmode="lin" valueType="num">
                                      <p:cBhvr additive="base">
                                        <p:cTn id="7" dur="500" fill="hold"/>
                                        <p:tgtEl>
                                          <p:spTgt spid="359426"/>
                                        </p:tgtEl>
                                        <p:attrNameLst>
                                          <p:attrName>ppt_x</p:attrName>
                                        </p:attrNameLst>
                                      </p:cBhvr>
                                      <p:tavLst>
                                        <p:tav tm="0">
                                          <p:val>
                                            <p:strVal val="0-#ppt_w/2"/>
                                          </p:val>
                                        </p:tav>
                                        <p:tav tm="100000">
                                          <p:val>
                                            <p:strVal val="#ppt_x"/>
                                          </p:val>
                                        </p:tav>
                                      </p:tavLst>
                                    </p:anim>
                                    <p:anim calcmode="lin" valueType="num">
                                      <p:cBhvr additive="base">
                                        <p:cTn id="8" dur="500" fill="hold"/>
                                        <p:tgtEl>
                                          <p:spTgt spid="35942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9433"/>
                                        </p:tgtEl>
                                        <p:attrNameLst>
                                          <p:attrName>style.visibility</p:attrName>
                                        </p:attrNameLst>
                                      </p:cBhvr>
                                      <p:to>
                                        <p:strVal val="visible"/>
                                      </p:to>
                                    </p:set>
                                    <p:anim calcmode="lin" valueType="num">
                                      <p:cBhvr additive="base">
                                        <p:cTn id="13" dur="500" fill="hold"/>
                                        <p:tgtEl>
                                          <p:spTgt spid="359433"/>
                                        </p:tgtEl>
                                        <p:attrNameLst>
                                          <p:attrName>ppt_x</p:attrName>
                                        </p:attrNameLst>
                                      </p:cBhvr>
                                      <p:tavLst>
                                        <p:tav tm="0">
                                          <p:val>
                                            <p:strVal val="#ppt_x"/>
                                          </p:val>
                                        </p:tav>
                                        <p:tav tm="100000">
                                          <p:val>
                                            <p:strVal val="#ppt_x"/>
                                          </p:val>
                                        </p:tav>
                                      </p:tavLst>
                                    </p:anim>
                                    <p:anim calcmode="lin" valueType="num">
                                      <p:cBhvr additive="base">
                                        <p:cTn id="14" dur="500" fill="hold"/>
                                        <p:tgtEl>
                                          <p:spTgt spid="35943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9427"/>
                                        </p:tgtEl>
                                        <p:attrNameLst>
                                          <p:attrName>style.visibility</p:attrName>
                                        </p:attrNameLst>
                                      </p:cBhvr>
                                      <p:to>
                                        <p:strVal val="visible"/>
                                      </p:to>
                                    </p:set>
                                    <p:anim calcmode="lin" valueType="num">
                                      <p:cBhvr additive="base">
                                        <p:cTn id="19" dur="500" fill="hold"/>
                                        <p:tgtEl>
                                          <p:spTgt spid="359427"/>
                                        </p:tgtEl>
                                        <p:attrNameLst>
                                          <p:attrName>ppt_x</p:attrName>
                                        </p:attrNameLst>
                                      </p:cBhvr>
                                      <p:tavLst>
                                        <p:tav tm="0">
                                          <p:val>
                                            <p:strVal val="0-#ppt_w/2"/>
                                          </p:val>
                                        </p:tav>
                                        <p:tav tm="100000">
                                          <p:val>
                                            <p:strVal val="#ppt_x"/>
                                          </p:val>
                                        </p:tav>
                                      </p:tavLst>
                                    </p:anim>
                                    <p:anim calcmode="lin" valueType="num">
                                      <p:cBhvr additive="base">
                                        <p:cTn id="20" dur="500" fill="hold"/>
                                        <p:tgtEl>
                                          <p:spTgt spid="35942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359430"/>
                                        </p:tgtEl>
                                        <p:attrNameLst>
                                          <p:attrName>style.visibility</p:attrName>
                                        </p:attrNameLst>
                                      </p:cBhvr>
                                      <p:to>
                                        <p:strVal val="visible"/>
                                      </p:to>
                                    </p:set>
                                    <p:animEffect transition="in" filter="box(in)">
                                      <p:cBhvr>
                                        <p:cTn id="25" dur="500"/>
                                        <p:tgtEl>
                                          <p:spTgt spid="35943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59428"/>
                                        </p:tgtEl>
                                        <p:attrNameLst>
                                          <p:attrName>style.visibility</p:attrName>
                                        </p:attrNameLst>
                                      </p:cBhvr>
                                      <p:to>
                                        <p:strVal val="visible"/>
                                      </p:to>
                                    </p:set>
                                    <p:anim calcmode="lin" valueType="num">
                                      <p:cBhvr additive="base">
                                        <p:cTn id="30" dur="500" fill="hold"/>
                                        <p:tgtEl>
                                          <p:spTgt spid="359428"/>
                                        </p:tgtEl>
                                        <p:attrNameLst>
                                          <p:attrName>ppt_x</p:attrName>
                                        </p:attrNameLst>
                                      </p:cBhvr>
                                      <p:tavLst>
                                        <p:tav tm="0">
                                          <p:val>
                                            <p:strVal val="#ppt_x"/>
                                          </p:val>
                                        </p:tav>
                                        <p:tav tm="100000">
                                          <p:val>
                                            <p:strVal val="#ppt_x"/>
                                          </p:val>
                                        </p:tav>
                                      </p:tavLst>
                                    </p:anim>
                                    <p:anim calcmode="lin" valueType="num">
                                      <p:cBhvr additive="base">
                                        <p:cTn id="31" dur="500" fill="hold"/>
                                        <p:tgtEl>
                                          <p:spTgt spid="359428"/>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359431"/>
                                        </p:tgtEl>
                                        <p:attrNameLst>
                                          <p:attrName>style.visibility</p:attrName>
                                        </p:attrNameLst>
                                      </p:cBhvr>
                                      <p:to>
                                        <p:strVal val="visible"/>
                                      </p:to>
                                    </p:set>
                                    <p:animEffect transition="in" filter="box(in)">
                                      <p:cBhvr>
                                        <p:cTn id="36" dur="500"/>
                                        <p:tgtEl>
                                          <p:spTgt spid="35943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359429"/>
                                        </p:tgtEl>
                                        <p:attrNameLst>
                                          <p:attrName>style.visibility</p:attrName>
                                        </p:attrNameLst>
                                      </p:cBhvr>
                                      <p:to>
                                        <p:strVal val="visible"/>
                                      </p:to>
                                    </p:set>
                                    <p:animEffect transition="in" filter="wipe(down)">
                                      <p:cBhvr>
                                        <p:cTn id="41" dur="500"/>
                                        <p:tgtEl>
                                          <p:spTgt spid="35942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4" presetClass="entr" presetSubtype="16" fill="hold" grpId="0" nodeType="clickEffect">
                                  <p:stCondLst>
                                    <p:cond delay="0"/>
                                  </p:stCondLst>
                                  <p:childTnLst>
                                    <p:set>
                                      <p:cBhvr>
                                        <p:cTn id="45" dur="1" fill="hold">
                                          <p:stCondLst>
                                            <p:cond delay="0"/>
                                          </p:stCondLst>
                                        </p:cTn>
                                        <p:tgtEl>
                                          <p:spTgt spid="359432"/>
                                        </p:tgtEl>
                                        <p:attrNameLst>
                                          <p:attrName>style.visibility</p:attrName>
                                        </p:attrNameLst>
                                      </p:cBhvr>
                                      <p:to>
                                        <p:strVal val="visible"/>
                                      </p:to>
                                    </p:set>
                                    <p:animEffect transition="in" filter="box(in)">
                                      <p:cBhvr>
                                        <p:cTn id="46" dur="500"/>
                                        <p:tgtEl>
                                          <p:spTgt spid="3594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26" grpId="0" animBg="1" autoUpdateAnimBg="0"/>
      <p:bldP spid="359427" grpId="0" animBg="1" autoUpdateAnimBg="0"/>
      <p:bldP spid="359428" grpId="0" animBg="1"/>
      <p:bldP spid="359429" grpId="0" animBg="1"/>
      <p:bldP spid="359430" grpId="0" animBg="1"/>
      <p:bldP spid="359431" grpId="0" animBg="1"/>
      <p:bldP spid="359432" grpId="0" animBg="1"/>
      <p:bldP spid="359433" grpId="0" animBg="1"/>
    </p:bldLst>
  </p:timing>
</p:sld>
</file>

<file path=ppt/slides/slide1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323850" y="115888"/>
            <a:ext cx="8569325" cy="433387"/>
          </a:xfrm>
          <a:ln w="28575">
            <a:solidFill>
              <a:srgbClr val="FF33CC"/>
            </a:solidFill>
            <a:miter lim="800000"/>
            <a:headEnd/>
            <a:tailEnd/>
          </a:ln>
        </p:spPr>
        <p:txBody>
          <a:bodyPr/>
          <a:lstStyle/>
          <a:p>
            <a:r>
              <a:rPr lang="id-ID" altLang="en-US" sz="2000" b="1">
                <a:latin typeface="Tahoma" panose="020B0604030504040204" pitchFamily="34" charset="0"/>
                <a:cs typeface="Times New Roman" panose="02020603050405020304" pitchFamily="18" charset="0"/>
              </a:rPr>
              <a:t>PENGURANGAN/PENGHAPUSAN SANKSI</a:t>
            </a:r>
            <a:r>
              <a:rPr lang="en-US" altLang="en-US" sz="2000" b="1">
                <a:latin typeface="Tahoma" panose="020B0604030504040204" pitchFamily="34" charset="0"/>
                <a:cs typeface="Times New Roman" panose="02020603050405020304" pitchFamily="18" charset="0"/>
              </a:rPr>
              <a:t> </a:t>
            </a:r>
            <a:r>
              <a:rPr lang="id-ID" altLang="en-US" sz="2000" b="1">
                <a:latin typeface="Tahoma" panose="020B0604030504040204" pitchFamily="34" charset="0"/>
                <a:cs typeface="Times New Roman" panose="02020603050405020304" pitchFamily="18" charset="0"/>
              </a:rPr>
              <a:t>ADMINISTRASI</a:t>
            </a:r>
            <a:r>
              <a:rPr lang="en-US" altLang="en-US" sz="2000" b="1">
                <a:latin typeface="Tahoma" panose="020B0604030504040204" pitchFamily="34" charset="0"/>
              </a:rPr>
              <a:t> </a:t>
            </a:r>
          </a:p>
        </p:txBody>
      </p:sp>
      <p:sp>
        <p:nvSpPr>
          <p:cNvPr id="360451" name="Rectangle 3"/>
          <p:cNvSpPr>
            <a:spLocks noChangeArrowheads="1"/>
          </p:cNvSpPr>
          <p:nvPr/>
        </p:nvSpPr>
        <p:spPr bwMode="auto">
          <a:xfrm>
            <a:off x="304800" y="688975"/>
            <a:ext cx="8610600" cy="174942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s-ES" altLang="en-US" sz="1800" u="none">
                <a:latin typeface="Tahoma" panose="020B0604030504040204" pitchFamily="34" charset="0"/>
              </a:rPr>
              <a:t>Direktur Jenderal Pajak karena jabatan atau atas </a:t>
            </a:r>
            <a:r>
              <a:rPr lang="es-ES" altLang="en-US" sz="1800">
                <a:latin typeface="Tahoma" panose="020B0604030504040204" pitchFamily="34" charset="0"/>
              </a:rPr>
              <a:t>permohonan Wajib Pajak</a:t>
            </a:r>
            <a:r>
              <a:rPr lang="es-ES" altLang="en-US" sz="1800" u="none">
                <a:latin typeface="Tahoma" panose="020B0604030504040204" pitchFamily="34" charset="0"/>
              </a:rPr>
              <a:t> dapat</a:t>
            </a:r>
            <a:r>
              <a:rPr lang="en-GB" altLang="en-US" sz="1800" u="none">
                <a:solidFill>
                  <a:srgbClr val="0033CC"/>
                </a:solidFill>
                <a:latin typeface="Tahoma" panose="020B0604030504040204" pitchFamily="34" charset="0"/>
              </a:rPr>
              <a:t> </a:t>
            </a:r>
            <a:r>
              <a:rPr lang="id-ID" altLang="en-US" sz="1800" u="none">
                <a:solidFill>
                  <a:srgbClr val="0033CC"/>
                </a:solidFill>
                <a:latin typeface="Tahoma" panose="020B0604030504040204" pitchFamily="34" charset="0"/>
                <a:cs typeface="Times New Roman" panose="02020603050405020304" pitchFamily="18" charset="0"/>
              </a:rPr>
              <a:t>mengurangkan atau menghapuskan sanksi administrasi</a:t>
            </a:r>
            <a:r>
              <a:rPr lang="id-ID" altLang="en-US" sz="1800" u="none">
                <a:latin typeface="Tahoma" panose="020B0604030504040204" pitchFamily="34" charset="0"/>
                <a:cs typeface="Times New Roman" panose="02020603050405020304" pitchFamily="18" charset="0"/>
              </a:rPr>
              <a:t> berupa bunga, denda, dan kenaikan yang terutang menurut ketentuan peraturan perundang-undangan perpajakan </a:t>
            </a:r>
            <a:r>
              <a:rPr lang="id-ID" altLang="en-US" sz="1800" u="none">
                <a:solidFill>
                  <a:srgbClr val="0033CC"/>
                </a:solidFill>
                <a:latin typeface="Tahoma" panose="020B0604030504040204" pitchFamily="34" charset="0"/>
                <a:cs typeface="Times New Roman" panose="02020603050405020304" pitchFamily="18" charset="0"/>
              </a:rPr>
              <a:t>dalam hal sanksi tersebut dikenakan karena kekhilafan Wajib Pajak atau bukan karena kesalahannya</a:t>
            </a:r>
            <a:r>
              <a:rPr lang="id-ID" altLang="en-US" sz="1800" u="none">
                <a:latin typeface="Tahoma" panose="020B0604030504040204" pitchFamily="34" charset="0"/>
                <a:cs typeface="Times New Roman" panose="02020603050405020304" pitchFamily="18" charset="0"/>
              </a:rPr>
              <a:t>;</a:t>
            </a:r>
            <a:r>
              <a:rPr lang="en-US" altLang="en-US" sz="1800" u="none">
                <a:latin typeface="Tahoma" panose="020B0604030504040204" pitchFamily="34" charset="0"/>
              </a:rPr>
              <a:t> </a:t>
            </a:r>
          </a:p>
          <a:p>
            <a:r>
              <a:rPr lang="en-US" altLang="en-US" sz="1800" u="none">
                <a:latin typeface="Tahoma" panose="020B0604030504040204" pitchFamily="34" charset="0"/>
              </a:rPr>
              <a:t>(Pasal 36 ayat (1) huruf a UU KUP)</a:t>
            </a:r>
            <a:endParaRPr lang="en-GB" altLang="en-US" sz="1800" u="none">
              <a:latin typeface="Tahoma" panose="020B0604030504040204" pitchFamily="34" charset="0"/>
            </a:endParaRPr>
          </a:p>
        </p:txBody>
      </p:sp>
      <p:sp>
        <p:nvSpPr>
          <p:cNvPr id="360452" name="AutoShape 4"/>
          <p:cNvSpPr>
            <a:spLocks noChangeArrowheads="1"/>
          </p:cNvSpPr>
          <p:nvPr/>
        </p:nvSpPr>
        <p:spPr bwMode="auto">
          <a:xfrm>
            <a:off x="144463" y="549275"/>
            <a:ext cx="323850"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0453" name="Rectangle 5"/>
          <p:cNvSpPr>
            <a:spLocks noChangeArrowheads="1"/>
          </p:cNvSpPr>
          <p:nvPr/>
        </p:nvSpPr>
        <p:spPr bwMode="auto">
          <a:xfrm>
            <a:off x="323850" y="2636838"/>
            <a:ext cx="6048375" cy="711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id-ID" altLang="en-US" sz="2000" u="none">
                <a:latin typeface="Tahoma" panose="020B0604030504040204" pitchFamily="34" charset="0"/>
              </a:rPr>
              <a:t>Permohonan hanya dapat diajukan oleh Wajib Pajak paling banyak 2 (dua) kali.</a:t>
            </a:r>
            <a:r>
              <a:rPr lang="en-US" altLang="en-US" sz="2000" u="none">
                <a:latin typeface="Tahoma" panose="020B0604030504040204" pitchFamily="34" charset="0"/>
              </a:rPr>
              <a:t> (Pasal 36 ayat 1a)</a:t>
            </a:r>
          </a:p>
        </p:txBody>
      </p:sp>
      <p:sp>
        <p:nvSpPr>
          <p:cNvPr id="360454" name="Line 6"/>
          <p:cNvSpPr>
            <a:spLocks noChangeShapeType="1"/>
          </p:cNvSpPr>
          <p:nvPr/>
        </p:nvSpPr>
        <p:spPr bwMode="auto">
          <a:xfrm flipH="1">
            <a:off x="3924300" y="981075"/>
            <a:ext cx="3384550" cy="1800225"/>
          </a:xfrm>
          <a:prstGeom prst="line">
            <a:avLst/>
          </a:prstGeom>
          <a:noFill/>
          <a:ln w="28575">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0455" name="Rectangle 7"/>
          <p:cNvSpPr>
            <a:spLocks noChangeArrowheads="1"/>
          </p:cNvSpPr>
          <p:nvPr/>
        </p:nvSpPr>
        <p:spPr bwMode="auto">
          <a:xfrm>
            <a:off x="323850" y="3573463"/>
            <a:ext cx="8569325" cy="10160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2000" u="none">
                <a:latin typeface="Tahoma" panose="020B0604030504040204" pitchFamily="34" charset="0"/>
              </a:rPr>
              <a:t>Direktur Jenderal Pajak dalam jangka waktu paling lama 6 (enam) bulan sejak tanggal permohonan diterima, harus memberi keputusan atas permohonan yang diajukan. </a:t>
            </a:r>
            <a:r>
              <a:rPr lang="en-US" altLang="en-US" sz="2000" u="none">
                <a:latin typeface="Tahoma" panose="020B0604030504040204" pitchFamily="34" charset="0"/>
              </a:rPr>
              <a:t>(Pasal 36 ayat 1c)</a:t>
            </a:r>
            <a:endParaRPr lang="id-ID" altLang="en-US" sz="2000" u="none">
              <a:latin typeface="Tahoma" panose="020B0604030504040204" pitchFamily="34" charset="0"/>
            </a:endParaRPr>
          </a:p>
        </p:txBody>
      </p:sp>
      <p:sp>
        <p:nvSpPr>
          <p:cNvPr id="360456" name="AutoShape 8"/>
          <p:cNvSpPr>
            <a:spLocks noChangeArrowheads="1"/>
          </p:cNvSpPr>
          <p:nvPr/>
        </p:nvSpPr>
        <p:spPr bwMode="auto">
          <a:xfrm>
            <a:off x="144463" y="2492375"/>
            <a:ext cx="323850"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0457" name="AutoShape 9"/>
          <p:cNvSpPr>
            <a:spLocks noChangeArrowheads="1"/>
          </p:cNvSpPr>
          <p:nvPr/>
        </p:nvSpPr>
        <p:spPr bwMode="auto">
          <a:xfrm>
            <a:off x="144463" y="3427413"/>
            <a:ext cx="323850"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0458" name="Rectangle 10"/>
          <p:cNvSpPr>
            <a:spLocks noChangeArrowheads="1"/>
          </p:cNvSpPr>
          <p:nvPr/>
        </p:nvSpPr>
        <p:spPr bwMode="auto">
          <a:xfrm>
            <a:off x="323850" y="5743575"/>
            <a:ext cx="8569325" cy="925513"/>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u="none">
                <a:latin typeface="Tahoma" panose="020B0604030504040204" pitchFamily="34" charset="0"/>
              </a:rPr>
              <a:t>Apabila diminta oleh W</a:t>
            </a:r>
            <a:r>
              <a:rPr lang="en-US" altLang="en-US" sz="1800" u="none">
                <a:latin typeface="Tahoma" panose="020B0604030504040204" pitchFamily="34" charset="0"/>
              </a:rPr>
              <a:t>P</a:t>
            </a:r>
            <a:r>
              <a:rPr lang="id-ID" altLang="en-US" sz="1800" u="none">
                <a:latin typeface="Tahoma" panose="020B0604030504040204" pitchFamily="34" charset="0"/>
              </a:rPr>
              <a:t>, Dir</a:t>
            </a:r>
            <a:r>
              <a:rPr lang="en-US" altLang="en-US" sz="1800" u="none">
                <a:latin typeface="Tahoma" panose="020B0604030504040204" pitchFamily="34" charset="0"/>
              </a:rPr>
              <a:t>jen</a:t>
            </a:r>
            <a:r>
              <a:rPr lang="id-ID" altLang="en-US" sz="1800" u="none">
                <a:latin typeface="Tahoma" panose="020B0604030504040204" pitchFamily="34" charset="0"/>
              </a:rPr>
              <a:t> Pajak </a:t>
            </a:r>
            <a:r>
              <a:rPr lang="id-ID" altLang="en-US" sz="1800" b="1" u="none">
                <a:solidFill>
                  <a:schemeClr val="accent2"/>
                </a:solidFill>
                <a:latin typeface="Tahoma" panose="020B0604030504040204" pitchFamily="34" charset="0"/>
              </a:rPr>
              <a:t>wajib memberikan keterangan secara tertulis</a:t>
            </a:r>
            <a:r>
              <a:rPr lang="id-ID" altLang="en-US" sz="1800" u="none">
                <a:latin typeface="Tahoma" panose="020B0604030504040204" pitchFamily="34" charset="0"/>
              </a:rPr>
              <a:t> hal-hal yang menjadi dasar untuk menolak atau mengabulkan sebagian permohonan W</a:t>
            </a:r>
            <a:r>
              <a:rPr lang="en-US" altLang="en-US" sz="1800" u="none">
                <a:latin typeface="Tahoma" panose="020B0604030504040204" pitchFamily="34" charset="0"/>
              </a:rPr>
              <a:t>P</a:t>
            </a:r>
            <a:r>
              <a:rPr lang="id-ID" altLang="en-US" sz="1800" u="none">
                <a:latin typeface="Tahoma" panose="020B0604030504040204" pitchFamily="34" charset="0"/>
              </a:rPr>
              <a:t> sebagaimana dimaksud pada ayat (1c). </a:t>
            </a:r>
            <a:r>
              <a:rPr lang="en-US" altLang="en-US" sz="1800" u="none">
                <a:latin typeface="Tahoma" panose="020B0604030504040204" pitchFamily="34" charset="0"/>
              </a:rPr>
              <a:t> (Pasal 36 ayat 1e)</a:t>
            </a:r>
            <a:endParaRPr lang="id-ID" altLang="en-US" sz="1800" u="none">
              <a:latin typeface="Tahoma" panose="020B0604030504040204" pitchFamily="34" charset="0"/>
            </a:endParaRPr>
          </a:p>
        </p:txBody>
      </p:sp>
      <p:sp>
        <p:nvSpPr>
          <p:cNvPr id="360459" name="AutoShape 11"/>
          <p:cNvSpPr>
            <a:spLocks noChangeArrowheads="1"/>
          </p:cNvSpPr>
          <p:nvPr/>
        </p:nvSpPr>
        <p:spPr bwMode="auto">
          <a:xfrm>
            <a:off x="179388" y="5588000"/>
            <a:ext cx="323850"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0460" name="Rectangle 12"/>
          <p:cNvSpPr>
            <a:spLocks noChangeArrowheads="1"/>
          </p:cNvSpPr>
          <p:nvPr/>
        </p:nvSpPr>
        <p:spPr bwMode="auto">
          <a:xfrm>
            <a:off x="323850" y="4797425"/>
            <a:ext cx="8569325" cy="711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id-ID" altLang="en-US" sz="2000" u="none">
                <a:latin typeface="Tahoma" panose="020B0604030504040204" pitchFamily="34" charset="0"/>
              </a:rPr>
              <a:t>Apabila jangka waktu </a:t>
            </a:r>
            <a:r>
              <a:rPr lang="en-US" altLang="en-US" sz="2000" u="none">
                <a:latin typeface="Tahoma" panose="020B0604030504040204" pitchFamily="34" charset="0"/>
              </a:rPr>
              <a:t>tersebut </a:t>
            </a:r>
            <a:r>
              <a:rPr lang="id-ID" altLang="en-US" sz="2000" u="none">
                <a:latin typeface="Tahoma" panose="020B0604030504040204" pitchFamily="34" charset="0"/>
              </a:rPr>
              <a:t>telah lewat tetapi Direktur Jenderal Pajak tidak memberi suatu keputusan, permohonan W</a:t>
            </a:r>
            <a:r>
              <a:rPr lang="en-US" altLang="en-US" sz="2000" u="none">
                <a:latin typeface="Tahoma" panose="020B0604030504040204" pitchFamily="34" charset="0"/>
              </a:rPr>
              <a:t>P</a:t>
            </a:r>
            <a:r>
              <a:rPr lang="id-ID" altLang="en-US" sz="2000" u="none">
                <a:latin typeface="Tahoma" panose="020B0604030504040204" pitchFamily="34" charset="0"/>
              </a:rPr>
              <a:t> dianggap dikabulkan.</a:t>
            </a:r>
            <a:r>
              <a:rPr lang="en-US" altLang="en-US" sz="2000" u="none">
                <a:latin typeface="Tahoma" panose="020B0604030504040204" pitchFamily="34" charset="0"/>
              </a:rPr>
              <a:t> </a:t>
            </a:r>
          </a:p>
        </p:txBody>
      </p:sp>
      <p:sp>
        <p:nvSpPr>
          <p:cNvPr id="360461" name="AutoShape 13"/>
          <p:cNvSpPr>
            <a:spLocks noChangeArrowheads="1"/>
          </p:cNvSpPr>
          <p:nvPr/>
        </p:nvSpPr>
        <p:spPr bwMode="auto">
          <a:xfrm>
            <a:off x="179388" y="4652963"/>
            <a:ext cx="323850"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iterate type="lt">
                                    <p:tmPct val="10000"/>
                                  </p:iterate>
                                  <p:childTnLst>
                                    <p:set>
                                      <p:cBhvr>
                                        <p:cTn id="6" dur="1" fill="hold">
                                          <p:stCondLst>
                                            <p:cond delay="0"/>
                                          </p:stCondLst>
                                        </p:cTn>
                                        <p:tgtEl>
                                          <p:spTgt spid="360450"/>
                                        </p:tgtEl>
                                        <p:attrNameLst>
                                          <p:attrName>style.visibility</p:attrName>
                                        </p:attrNameLst>
                                      </p:cBhvr>
                                      <p:to>
                                        <p:strVal val="visible"/>
                                      </p:to>
                                    </p:set>
                                    <p:animEffect transition="in" filter="fade">
                                      <p:cBhvr>
                                        <p:cTn id="7" dur="2000"/>
                                        <p:tgtEl>
                                          <p:spTgt spid="360450"/>
                                        </p:tgtEl>
                                      </p:cBhvr>
                                    </p:animEffect>
                                    <p:anim calcmode="lin" valueType="num">
                                      <p:cBhvr>
                                        <p:cTn id="8" dur="2000" fill="hold"/>
                                        <p:tgtEl>
                                          <p:spTgt spid="360450"/>
                                        </p:tgtEl>
                                        <p:attrNameLst>
                                          <p:attrName>style.rotation</p:attrName>
                                        </p:attrNameLst>
                                      </p:cBhvr>
                                      <p:tavLst>
                                        <p:tav tm="0">
                                          <p:val>
                                            <p:fltVal val="720"/>
                                          </p:val>
                                        </p:tav>
                                        <p:tav tm="100000">
                                          <p:val>
                                            <p:fltVal val="0"/>
                                          </p:val>
                                        </p:tav>
                                      </p:tavLst>
                                    </p:anim>
                                    <p:anim calcmode="lin" valueType="num">
                                      <p:cBhvr>
                                        <p:cTn id="9" dur="2000" fill="hold"/>
                                        <p:tgtEl>
                                          <p:spTgt spid="360450"/>
                                        </p:tgtEl>
                                        <p:attrNameLst>
                                          <p:attrName>ppt_h</p:attrName>
                                        </p:attrNameLst>
                                      </p:cBhvr>
                                      <p:tavLst>
                                        <p:tav tm="0">
                                          <p:val>
                                            <p:fltVal val="0"/>
                                          </p:val>
                                        </p:tav>
                                        <p:tav tm="100000">
                                          <p:val>
                                            <p:strVal val="#ppt_h"/>
                                          </p:val>
                                        </p:tav>
                                      </p:tavLst>
                                    </p:anim>
                                    <p:anim calcmode="lin" valueType="num">
                                      <p:cBhvr>
                                        <p:cTn id="10" dur="2000" fill="hold"/>
                                        <p:tgtEl>
                                          <p:spTgt spid="360450"/>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360451"/>
                                        </p:tgtEl>
                                        <p:attrNameLst>
                                          <p:attrName>style.visibility</p:attrName>
                                        </p:attrNameLst>
                                      </p:cBhvr>
                                      <p:to>
                                        <p:strVal val="visible"/>
                                      </p:to>
                                    </p:set>
                                    <p:anim calcmode="lin" valueType="num">
                                      <p:cBhvr additive="base">
                                        <p:cTn id="15" dur="500" fill="hold"/>
                                        <p:tgtEl>
                                          <p:spTgt spid="360451"/>
                                        </p:tgtEl>
                                        <p:attrNameLst>
                                          <p:attrName>ppt_x</p:attrName>
                                        </p:attrNameLst>
                                      </p:cBhvr>
                                      <p:tavLst>
                                        <p:tav tm="0">
                                          <p:val>
                                            <p:strVal val="0-#ppt_w/2"/>
                                          </p:val>
                                        </p:tav>
                                        <p:tav tm="100000">
                                          <p:val>
                                            <p:strVal val="#ppt_x"/>
                                          </p:val>
                                        </p:tav>
                                      </p:tavLst>
                                    </p:anim>
                                    <p:anim calcmode="lin" valueType="num">
                                      <p:cBhvr additive="base">
                                        <p:cTn id="16" dur="500" fill="hold"/>
                                        <p:tgtEl>
                                          <p:spTgt spid="360451"/>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360452"/>
                                        </p:tgtEl>
                                        <p:attrNameLst>
                                          <p:attrName>style.visibility</p:attrName>
                                        </p:attrNameLst>
                                      </p:cBhvr>
                                      <p:to>
                                        <p:strVal val="visible"/>
                                      </p:to>
                                    </p:set>
                                    <p:animEffect transition="in" filter="box(in)">
                                      <p:cBhvr>
                                        <p:cTn id="21" dur="500"/>
                                        <p:tgtEl>
                                          <p:spTgt spid="36045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8" presetClass="entr" presetSubtype="16" fill="hold" grpId="0" nodeType="clickEffect">
                                  <p:stCondLst>
                                    <p:cond delay="0"/>
                                  </p:stCondLst>
                                  <p:childTnLst>
                                    <p:set>
                                      <p:cBhvr>
                                        <p:cTn id="25" dur="1" fill="hold">
                                          <p:stCondLst>
                                            <p:cond delay="0"/>
                                          </p:stCondLst>
                                        </p:cTn>
                                        <p:tgtEl>
                                          <p:spTgt spid="360454"/>
                                        </p:tgtEl>
                                        <p:attrNameLst>
                                          <p:attrName>style.visibility</p:attrName>
                                        </p:attrNameLst>
                                      </p:cBhvr>
                                      <p:to>
                                        <p:strVal val="visible"/>
                                      </p:to>
                                    </p:set>
                                    <p:animEffect transition="in" filter="diamond(in)">
                                      <p:cBhvr>
                                        <p:cTn id="26" dur="2000"/>
                                        <p:tgtEl>
                                          <p:spTgt spid="36045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360453"/>
                                        </p:tgtEl>
                                        <p:attrNameLst>
                                          <p:attrName>style.visibility</p:attrName>
                                        </p:attrNameLst>
                                      </p:cBhvr>
                                      <p:to>
                                        <p:strVal val="visible"/>
                                      </p:to>
                                    </p:set>
                                    <p:animEffect transition="in" filter="checkerboard(across)">
                                      <p:cBhvr>
                                        <p:cTn id="31" dur="500"/>
                                        <p:tgtEl>
                                          <p:spTgt spid="36045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360456"/>
                                        </p:tgtEl>
                                        <p:attrNameLst>
                                          <p:attrName>style.visibility</p:attrName>
                                        </p:attrNameLst>
                                      </p:cBhvr>
                                      <p:to>
                                        <p:strVal val="visible"/>
                                      </p:to>
                                    </p:set>
                                    <p:animEffect transition="in" filter="checkerboard(across)">
                                      <p:cBhvr>
                                        <p:cTn id="36" dur="500"/>
                                        <p:tgtEl>
                                          <p:spTgt spid="36045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8" presetClass="entr" presetSubtype="16" fill="hold" grpId="0" nodeType="clickEffect">
                                  <p:stCondLst>
                                    <p:cond delay="0"/>
                                  </p:stCondLst>
                                  <p:childTnLst>
                                    <p:set>
                                      <p:cBhvr>
                                        <p:cTn id="40" dur="1" fill="hold">
                                          <p:stCondLst>
                                            <p:cond delay="0"/>
                                          </p:stCondLst>
                                        </p:cTn>
                                        <p:tgtEl>
                                          <p:spTgt spid="360455"/>
                                        </p:tgtEl>
                                        <p:attrNameLst>
                                          <p:attrName>style.visibility</p:attrName>
                                        </p:attrNameLst>
                                      </p:cBhvr>
                                      <p:to>
                                        <p:strVal val="visible"/>
                                      </p:to>
                                    </p:set>
                                    <p:animEffect transition="in" filter="diamond(in)">
                                      <p:cBhvr>
                                        <p:cTn id="41" dur="2000"/>
                                        <p:tgtEl>
                                          <p:spTgt spid="36045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8" presetClass="entr" presetSubtype="16" fill="hold" grpId="0" nodeType="clickEffect">
                                  <p:stCondLst>
                                    <p:cond delay="0"/>
                                  </p:stCondLst>
                                  <p:childTnLst>
                                    <p:set>
                                      <p:cBhvr>
                                        <p:cTn id="45" dur="1" fill="hold">
                                          <p:stCondLst>
                                            <p:cond delay="0"/>
                                          </p:stCondLst>
                                        </p:cTn>
                                        <p:tgtEl>
                                          <p:spTgt spid="360457"/>
                                        </p:tgtEl>
                                        <p:attrNameLst>
                                          <p:attrName>style.visibility</p:attrName>
                                        </p:attrNameLst>
                                      </p:cBhvr>
                                      <p:to>
                                        <p:strVal val="visible"/>
                                      </p:to>
                                    </p:set>
                                    <p:animEffect transition="in" filter="diamond(in)">
                                      <p:cBhvr>
                                        <p:cTn id="46" dur="2000"/>
                                        <p:tgtEl>
                                          <p:spTgt spid="36045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60460"/>
                                        </p:tgtEl>
                                        <p:attrNameLst>
                                          <p:attrName>style.visibility</p:attrName>
                                        </p:attrNameLst>
                                      </p:cBhvr>
                                      <p:to>
                                        <p:strVal val="visible"/>
                                      </p:to>
                                    </p:set>
                                    <p:animEffect transition="in" filter="blinds(horizontal)">
                                      <p:cBhvr>
                                        <p:cTn id="51" dur="500"/>
                                        <p:tgtEl>
                                          <p:spTgt spid="360460"/>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4" presetClass="entr" presetSubtype="16" fill="hold" grpId="0" nodeType="clickEffect">
                                  <p:stCondLst>
                                    <p:cond delay="0"/>
                                  </p:stCondLst>
                                  <p:childTnLst>
                                    <p:set>
                                      <p:cBhvr>
                                        <p:cTn id="55" dur="1" fill="hold">
                                          <p:stCondLst>
                                            <p:cond delay="0"/>
                                          </p:stCondLst>
                                        </p:cTn>
                                        <p:tgtEl>
                                          <p:spTgt spid="360461"/>
                                        </p:tgtEl>
                                        <p:attrNameLst>
                                          <p:attrName>style.visibility</p:attrName>
                                        </p:attrNameLst>
                                      </p:cBhvr>
                                      <p:to>
                                        <p:strVal val="visible"/>
                                      </p:to>
                                    </p:set>
                                    <p:animEffect transition="in" filter="box(in)">
                                      <p:cBhvr>
                                        <p:cTn id="56" dur="500"/>
                                        <p:tgtEl>
                                          <p:spTgt spid="360461"/>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360458"/>
                                        </p:tgtEl>
                                        <p:attrNameLst>
                                          <p:attrName>style.visibility</p:attrName>
                                        </p:attrNameLst>
                                      </p:cBhvr>
                                      <p:to>
                                        <p:strVal val="visible"/>
                                      </p:to>
                                    </p:set>
                                    <p:anim calcmode="lin" valueType="num">
                                      <p:cBhvr>
                                        <p:cTn id="61" dur="500" fill="hold"/>
                                        <p:tgtEl>
                                          <p:spTgt spid="360458"/>
                                        </p:tgtEl>
                                        <p:attrNameLst>
                                          <p:attrName>ppt_w</p:attrName>
                                        </p:attrNameLst>
                                      </p:cBhvr>
                                      <p:tavLst>
                                        <p:tav tm="0">
                                          <p:val>
                                            <p:fltVal val="0"/>
                                          </p:val>
                                        </p:tav>
                                        <p:tav tm="100000">
                                          <p:val>
                                            <p:strVal val="#ppt_w"/>
                                          </p:val>
                                        </p:tav>
                                      </p:tavLst>
                                    </p:anim>
                                    <p:anim calcmode="lin" valueType="num">
                                      <p:cBhvr>
                                        <p:cTn id="62" dur="500" fill="hold"/>
                                        <p:tgtEl>
                                          <p:spTgt spid="360458"/>
                                        </p:tgtEl>
                                        <p:attrNameLst>
                                          <p:attrName>ppt_h</p:attrName>
                                        </p:attrNameLst>
                                      </p:cBhvr>
                                      <p:tavLst>
                                        <p:tav tm="0">
                                          <p:val>
                                            <p:fltVal val="0"/>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16" fill="hold" grpId="0" nodeType="clickEffect">
                                  <p:stCondLst>
                                    <p:cond delay="0"/>
                                  </p:stCondLst>
                                  <p:childTnLst>
                                    <p:set>
                                      <p:cBhvr>
                                        <p:cTn id="66" dur="1" fill="hold">
                                          <p:stCondLst>
                                            <p:cond delay="0"/>
                                          </p:stCondLst>
                                        </p:cTn>
                                        <p:tgtEl>
                                          <p:spTgt spid="360459"/>
                                        </p:tgtEl>
                                        <p:attrNameLst>
                                          <p:attrName>style.visibility</p:attrName>
                                        </p:attrNameLst>
                                      </p:cBhvr>
                                      <p:to>
                                        <p:strVal val="visible"/>
                                      </p:to>
                                    </p:set>
                                    <p:animEffect transition="in" filter="box(in)">
                                      <p:cBhvr>
                                        <p:cTn id="67" dur="500"/>
                                        <p:tgtEl>
                                          <p:spTgt spid="360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0" grpId="0" animBg="1" autoUpdateAnimBg="0"/>
      <p:bldP spid="360451" grpId="0" animBg="1" autoUpdateAnimBg="0"/>
      <p:bldP spid="360452" grpId="0" animBg="1"/>
      <p:bldP spid="360453" grpId="0" animBg="1"/>
      <p:bldP spid="360454" grpId="0" animBg="1"/>
      <p:bldP spid="360455" grpId="0" animBg="1"/>
      <p:bldP spid="360456" grpId="0" animBg="1"/>
      <p:bldP spid="360457" grpId="0" animBg="1"/>
      <p:bldP spid="360458" grpId="0" animBg="1"/>
      <p:bldP spid="360459" grpId="0" animBg="1"/>
      <p:bldP spid="360460" grpId="0" animBg="1"/>
      <p:bldP spid="360461" grpId="0" animBg="1"/>
    </p:bldLst>
  </p:timing>
</p:sld>
</file>

<file path=ppt/slides/slide1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a:xfrm>
            <a:off x="323850" y="115888"/>
            <a:ext cx="8569325" cy="433387"/>
          </a:xfrm>
          <a:ln w="28575">
            <a:solidFill>
              <a:srgbClr val="FF33CC"/>
            </a:solidFill>
            <a:miter lim="800000"/>
            <a:headEnd/>
            <a:tailEnd/>
          </a:ln>
        </p:spPr>
        <p:txBody>
          <a:bodyPr/>
          <a:lstStyle/>
          <a:p>
            <a:r>
              <a:rPr lang="id-ID" altLang="en-US" sz="2000" b="1">
                <a:latin typeface="Tahoma" panose="020B0604030504040204" pitchFamily="34" charset="0"/>
                <a:cs typeface="Times New Roman" panose="02020603050405020304" pitchFamily="18" charset="0"/>
              </a:rPr>
              <a:t>PENGURANGAN/PENGHAPUSAN SANKSI</a:t>
            </a:r>
            <a:r>
              <a:rPr lang="en-US" altLang="en-US" sz="2000" b="1">
                <a:latin typeface="Tahoma" panose="020B0604030504040204" pitchFamily="34" charset="0"/>
                <a:cs typeface="Times New Roman" panose="02020603050405020304" pitchFamily="18" charset="0"/>
              </a:rPr>
              <a:t> </a:t>
            </a:r>
            <a:r>
              <a:rPr lang="id-ID" altLang="en-US" sz="2000" b="1">
                <a:latin typeface="Tahoma" panose="020B0604030504040204" pitchFamily="34" charset="0"/>
                <a:cs typeface="Times New Roman" panose="02020603050405020304" pitchFamily="18" charset="0"/>
              </a:rPr>
              <a:t>ADMINISTRASI</a:t>
            </a:r>
            <a:r>
              <a:rPr lang="en-US" altLang="en-US" sz="2000" b="1">
                <a:latin typeface="Tahoma" panose="020B0604030504040204" pitchFamily="34" charset="0"/>
              </a:rPr>
              <a:t> </a:t>
            </a:r>
          </a:p>
        </p:txBody>
      </p:sp>
      <p:sp>
        <p:nvSpPr>
          <p:cNvPr id="361475" name="Rectangle 3"/>
          <p:cNvSpPr>
            <a:spLocks noChangeArrowheads="1"/>
          </p:cNvSpPr>
          <p:nvPr/>
        </p:nvSpPr>
        <p:spPr bwMode="auto">
          <a:xfrm>
            <a:off x="125413" y="817563"/>
            <a:ext cx="8839200" cy="25400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r>
              <a:rPr lang="en-US" altLang="en-US" sz="2000" b="1" u="none">
                <a:latin typeface="Courier New" panose="02070309020205020404" pitchFamily="49" charset="0"/>
              </a:rPr>
              <a:t>	</a:t>
            </a:r>
            <a:r>
              <a:rPr lang="id-ID" altLang="en-US" sz="2000" b="1" u="none">
                <a:latin typeface="Courier New" panose="02070309020205020404" pitchFamily="49" charset="0"/>
              </a:rPr>
              <a:t>Sanksi administrasi yang dapat dikurangkan atau dihapuskan yang dikenakan karena kekhilafan Wajib Pajak atau bukan karena kesalahannya meliputi sanksi administrasi berupa bunga, denda, dan/atau kenaikan, yang tercantum dalam:</a:t>
            </a:r>
            <a:endParaRPr lang="en-US" altLang="en-US" sz="2000" b="1" u="none">
              <a:latin typeface="Courier New" panose="02070309020205020404" pitchFamily="49" charset="0"/>
            </a:endParaRPr>
          </a:p>
          <a:p>
            <a:pPr>
              <a:buFont typeface="Wingdings" panose="05000000000000000000" pitchFamily="2" charset="2"/>
              <a:buChar char="Ø"/>
            </a:pPr>
            <a:r>
              <a:rPr lang="id-ID" altLang="en-US" sz="2000" b="1" u="none">
                <a:latin typeface="Courier New" panose="02070309020205020404" pitchFamily="49" charset="0"/>
              </a:rPr>
              <a:t>Surat Tagihan Pajak</a:t>
            </a:r>
            <a:r>
              <a:rPr lang="en-US" altLang="en-US" sz="2000" b="1" u="none">
                <a:latin typeface="Courier New" panose="02070309020205020404" pitchFamily="49" charset="0"/>
              </a:rPr>
              <a:t>;</a:t>
            </a:r>
          </a:p>
          <a:p>
            <a:pPr>
              <a:buFont typeface="Wingdings" panose="05000000000000000000" pitchFamily="2" charset="2"/>
              <a:buChar char="Ø"/>
            </a:pPr>
            <a:r>
              <a:rPr lang="id-ID" altLang="en-US" sz="2000" b="1" u="none">
                <a:latin typeface="Courier New" panose="02070309020205020404" pitchFamily="49" charset="0"/>
              </a:rPr>
              <a:t>Surat Ketetapan Pajak Kurang Bayar (SKPKB); atau</a:t>
            </a:r>
            <a:endParaRPr lang="en-US" altLang="en-US" sz="2000" b="1" u="none">
              <a:latin typeface="Courier New" panose="02070309020205020404" pitchFamily="49" charset="0"/>
            </a:endParaRPr>
          </a:p>
          <a:p>
            <a:pPr>
              <a:buFont typeface="Wingdings" panose="05000000000000000000" pitchFamily="2" charset="2"/>
              <a:buChar char="Ø"/>
            </a:pPr>
            <a:r>
              <a:rPr lang="id-ID" altLang="en-US" sz="2000" b="1" u="none">
                <a:latin typeface="Courier New" panose="02070309020205020404" pitchFamily="49" charset="0"/>
              </a:rPr>
              <a:t>Surat Ketetapan Pajak Kurang Bayar Tambahan (SKPKBT).</a:t>
            </a:r>
            <a:endParaRPr lang="en-GB" altLang="en-US" sz="2000" b="1" u="none">
              <a:latin typeface="Courier New" panose="02070309020205020404" pitchFamily="49" charset="0"/>
            </a:endParaRPr>
          </a:p>
        </p:txBody>
      </p:sp>
      <p:sp>
        <p:nvSpPr>
          <p:cNvPr id="361476" name="Rectangle 4"/>
          <p:cNvSpPr>
            <a:spLocks noChangeArrowheads="1"/>
          </p:cNvSpPr>
          <p:nvPr/>
        </p:nvSpPr>
        <p:spPr bwMode="auto">
          <a:xfrm>
            <a:off x="107950" y="3498850"/>
            <a:ext cx="8856663" cy="2235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gn="ctr"/>
            <a:r>
              <a:rPr lang="id-ID" altLang="en-US" sz="2000" b="1" u="none">
                <a:latin typeface="Courier New" panose="02070309020205020404" pitchFamily="49" charset="0"/>
              </a:rPr>
              <a:t>Pengurangan atau penghapusan sanksi administrasi yang tercantum dalam SKPKB atau SKPKBT, hanya dapat dilakukan dalam hal surat ketetapan pajak tersebut:</a:t>
            </a:r>
            <a:endParaRPr lang="en-US" altLang="en-US" sz="2000" b="1" u="none">
              <a:latin typeface="Courier New" panose="02070309020205020404" pitchFamily="49" charset="0"/>
            </a:endParaRPr>
          </a:p>
          <a:p>
            <a:r>
              <a:rPr lang="en-US" altLang="en-US" sz="2000" b="1" u="none">
                <a:latin typeface="Courier New" panose="02070309020205020404" pitchFamily="49" charset="0"/>
              </a:rPr>
              <a:t>A&gt; </a:t>
            </a:r>
            <a:r>
              <a:rPr lang="id-ID" altLang="en-US" sz="2000" b="1" u="none">
                <a:latin typeface="Courier New" panose="02070309020205020404" pitchFamily="49" charset="0"/>
              </a:rPr>
              <a:t>tidak diajukan keberatan;</a:t>
            </a:r>
            <a:endParaRPr lang="en-US" altLang="en-US" sz="2000" b="1" u="none">
              <a:latin typeface="Courier New" panose="02070309020205020404" pitchFamily="49" charset="0"/>
            </a:endParaRPr>
          </a:p>
          <a:p>
            <a:r>
              <a:rPr lang="en-US" altLang="en-US" sz="2000" b="1" u="none">
                <a:latin typeface="Courier New" panose="02070309020205020404" pitchFamily="49" charset="0"/>
              </a:rPr>
              <a:t>B&gt; </a:t>
            </a:r>
            <a:r>
              <a:rPr lang="id-ID" altLang="en-US" sz="2000" b="1" u="none">
                <a:latin typeface="Courier New" panose="02070309020205020404" pitchFamily="49" charset="0"/>
              </a:rPr>
              <a:t>diajukan keberatan tetapi telah dicabut oleh W</a:t>
            </a:r>
            <a:r>
              <a:rPr lang="en-US" altLang="en-US" sz="2000" b="1" u="none">
                <a:latin typeface="Courier New" panose="02070309020205020404" pitchFamily="49" charset="0"/>
              </a:rPr>
              <a:t>ajib</a:t>
            </a:r>
            <a:r>
              <a:rPr lang="id-ID" altLang="en-US" sz="2000" b="1" u="none">
                <a:latin typeface="Courier New" panose="02070309020205020404" pitchFamily="49" charset="0"/>
              </a:rPr>
              <a:t> Pajak; atau</a:t>
            </a:r>
            <a:endParaRPr lang="en-US" altLang="en-US" sz="2000" b="1" u="none">
              <a:latin typeface="Courier New" panose="02070309020205020404" pitchFamily="49" charset="0"/>
            </a:endParaRPr>
          </a:p>
          <a:p>
            <a:r>
              <a:rPr lang="en-US" altLang="en-US" sz="2000" b="1" u="none">
                <a:latin typeface="Courier New" panose="02070309020205020404" pitchFamily="49" charset="0"/>
              </a:rPr>
              <a:t>C&gt; </a:t>
            </a:r>
            <a:r>
              <a:rPr lang="id-ID" altLang="en-US" sz="2000" b="1" u="none">
                <a:latin typeface="Courier New" panose="02070309020205020404" pitchFamily="49" charset="0"/>
              </a:rPr>
              <a:t>diajukan keberatan, tetapi tidak dipertimbangkan.</a:t>
            </a:r>
            <a:r>
              <a:rPr lang="en-US" altLang="en-US" sz="2000" b="1" u="none">
                <a:latin typeface="Courier New" panose="02070309020205020404" pitchFamily="49" charset="0"/>
              </a:rPr>
              <a:t> </a:t>
            </a:r>
          </a:p>
        </p:txBody>
      </p:sp>
      <p:sp>
        <p:nvSpPr>
          <p:cNvPr id="361477" name="Rectangle 5"/>
          <p:cNvSpPr>
            <a:spLocks noChangeArrowheads="1"/>
          </p:cNvSpPr>
          <p:nvPr/>
        </p:nvSpPr>
        <p:spPr bwMode="auto">
          <a:xfrm>
            <a:off x="817563" y="6267450"/>
            <a:ext cx="7508875"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p>
            <a:pPr algn="l"/>
            <a:r>
              <a:rPr lang="id-ID" altLang="en-US" sz="2000" b="1" u="none"/>
              <a:t>Peraturan Menteri Keuangan Nomor 21/PMK.03/2008</a:t>
            </a:r>
            <a:r>
              <a:rPr lang="en-US" altLang="en-US" sz="2000" b="1" u="none"/>
              <a:t> </a:t>
            </a:r>
          </a:p>
        </p:txBody>
      </p:sp>
      <p:sp>
        <p:nvSpPr>
          <p:cNvPr id="361478" name="AutoShape 6"/>
          <p:cNvSpPr>
            <a:spLocks noChangeArrowheads="1"/>
          </p:cNvSpPr>
          <p:nvPr/>
        </p:nvSpPr>
        <p:spPr bwMode="auto">
          <a:xfrm>
            <a:off x="3708400" y="549275"/>
            <a:ext cx="576263" cy="3587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1474"/>
                                        </p:tgtEl>
                                        <p:attrNameLst>
                                          <p:attrName>style.visibility</p:attrName>
                                        </p:attrNameLst>
                                      </p:cBhvr>
                                      <p:to>
                                        <p:strVal val="visible"/>
                                      </p:to>
                                    </p:set>
                                    <p:anim calcmode="lin" valueType="num">
                                      <p:cBhvr additive="base">
                                        <p:cTn id="7" dur="500" fill="hold"/>
                                        <p:tgtEl>
                                          <p:spTgt spid="361474"/>
                                        </p:tgtEl>
                                        <p:attrNameLst>
                                          <p:attrName>ppt_x</p:attrName>
                                        </p:attrNameLst>
                                      </p:cBhvr>
                                      <p:tavLst>
                                        <p:tav tm="0">
                                          <p:val>
                                            <p:strVal val="0-#ppt_w/2"/>
                                          </p:val>
                                        </p:tav>
                                        <p:tav tm="100000">
                                          <p:val>
                                            <p:strVal val="#ppt_x"/>
                                          </p:val>
                                        </p:tav>
                                      </p:tavLst>
                                    </p:anim>
                                    <p:anim calcmode="lin" valueType="num">
                                      <p:cBhvr additive="base">
                                        <p:cTn id="8" dur="500" fill="hold"/>
                                        <p:tgtEl>
                                          <p:spTgt spid="36147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61478"/>
                                        </p:tgtEl>
                                        <p:attrNameLst>
                                          <p:attrName>style.visibility</p:attrName>
                                        </p:attrNameLst>
                                      </p:cBhvr>
                                      <p:to>
                                        <p:strVal val="visible"/>
                                      </p:to>
                                    </p:set>
                                    <p:animEffect transition="in" filter="blinds(horizontal)">
                                      <p:cBhvr>
                                        <p:cTn id="13" dur="500"/>
                                        <p:tgtEl>
                                          <p:spTgt spid="36147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61475"/>
                                        </p:tgtEl>
                                        <p:attrNameLst>
                                          <p:attrName>style.visibility</p:attrName>
                                        </p:attrNameLst>
                                      </p:cBhvr>
                                      <p:to>
                                        <p:strVal val="visible"/>
                                      </p:to>
                                    </p:set>
                                    <p:anim calcmode="lin" valueType="num">
                                      <p:cBhvr additive="base">
                                        <p:cTn id="18" dur="500" fill="hold"/>
                                        <p:tgtEl>
                                          <p:spTgt spid="361475"/>
                                        </p:tgtEl>
                                        <p:attrNameLst>
                                          <p:attrName>ppt_x</p:attrName>
                                        </p:attrNameLst>
                                      </p:cBhvr>
                                      <p:tavLst>
                                        <p:tav tm="0">
                                          <p:val>
                                            <p:strVal val="0-#ppt_w/2"/>
                                          </p:val>
                                        </p:tav>
                                        <p:tav tm="100000">
                                          <p:val>
                                            <p:strVal val="#ppt_x"/>
                                          </p:val>
                                        </p:tav>
                                      </p:tavLst>
                                    </p:anim>
                                    <p:anim calcmode="lin" valueType="num">
                                      <p:cBhvr additive="base">
                                        <p:cTn id="19" dur="500" fill="hold"/>
                                        <p:tgtEl>
                                          <p:spTgt spid="361475"/>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61476"/>
                                        </p:tgtEl>
                                        <p:attrNameLst>
                                          <p:attrName>style.visibility</p:attrName>
                                        </p:attrNameLst>
                                      </p:cBhvr>
                                      <p:to>
                                        <p:strVal val="visible"/>
                                      </p:to>
                                    </p:set>
                                    <p:animEffect transition="in" filter="wipe(down)">
                                      <p:cBhvr>
                                        <p:cTn id="24" dur="500"/>
                                        <p:tgtEl>
                                          <p:spTgt spid="361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74" grpId="0" animBg="1" autoUpdateAnimBg="0"/>
      <p:bldP spid="361475" grpId="0" animBg="1" autoUpdateAnimBg="0"/>
      <p:bldP spid="361476" grpId="0" animBg="1"/>
      <p:bldP spid="361478" grpId="0" animBg="1"/>
    </p:bldLst>
  </p:timing>
</p:sld>
</file>

<file path=ppt/slides/slide1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a:xfrm>
            <a:off x="323850" y="115888"/>
            <a:ext cx="8569325" cy="433387"/>
          </a:xfrm>
          <a:ln w="28575">
            <a:solidFill>
              <a:srgbClr val="FF33CC"/>
            </a:solidFill>
            <a:miter lim="800000"/>
            <a:headEnd/>
            <a:tailEnd/>
          </a:ln>
        </p:spPr>
        <p:txBody>
          <a:bodyPr/>
          <a:lstStyle/>
          <a:p>
            <a:r>
              <a:rPr lang="id-ID" altLang="en-US" sz="2000" b="1">
                <a:latin typeface="Tahoma" panose="020B0604030504040204" pitchFamily="34" charset="0"/>
                <a:cs typeface="Times New Roman" panose="02020603050405020304" pitchFamily="18" charset="0"/>
              </a:rPr>
              <a:t>PENGURANGAN/PENGHAPUSAN SANKSI</a:t>
            </a:r>
            <a:r>
              <a:rPr lang="en-US" altLang="en-US" sz="2000" b="1">
                <a:latin typeface="Tahoma" panose="020B0604030504040204" pitchFamily="34" charset="0"/>
                <a:cs typeface="Times New Roman" panose="02020603050405020304" pitchFamily="18" charset="0"/>
              </a:rPr>
              <a:t> </a:t>
            </a:r>
            <a:r>
              <a:rPr lang="id-ID" altLang="en-US" sz="2000" b="1">
                <a:latin typeface="Tahoma" panose="020B0604030504040204" pitchFamily="34" charset="0"/>
                <a:cs typeface="Times New Roman" panose="02020603050405020304" pitchFamily="18" charset="0"/>
              </a:rPr>
              <a:t>ADMINISTRASI</a:t>
            </a:r>
            <a:r>
              <a:rPr lang="en-US" altLang="en-US" sz="2000" b="1">
                <a:latin typeface="Tahoma" panose="020B0604030504040204" pitchFamily="34" charset="0"/>
              </a:rPr>
              <a:t> </a:t>
            </a:r>
          </a:p>
        </p:txBody>
      </p:sp>
      <p:sp>
        <p:nvSpPr>
          <p:cNvPr id="362499" name="Rectangle 3"/>
          <p:cNvSpPr>
            <a:spLocks noChangeArrowheads="1"/>
          </p:cNvSpPr>
          <p:nvPr/>
        </p:nvSpPr>
        <p:spPr bwMode="auto">
          <a:xfrm>
            <a:off x="817563" y="6335713"/>
            <a:ext cx="7508875"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p>
            <a:pPr algn="l"/>
            <a:r>
              <a:rPr lang="id-ID" altLang="en-US" sz="2000" b="1" u="none"/>
              <a:t>Peraturan Menteri Keuangan Nomor 21/PMK.03/2008</a:t>
            </a:r>
            <a:r>
              <a:rPr lang="en-US" altLang="en-US" sz="2000" b="1" u="none"/>
              <a:t> </a:t>
            </a:r>
          </a:p>
        </p:txBody>
      </p:sp>
      <p:sp>
        <p:nvSpPr>
          <p:cNvPr id="362500" name="AutoShape 4"/>
          <p:cNvSpPr>
            <a:spLocks noChangeArrowheads="1"/>
          </p:cNvSpPr>
          <p:nvPr/>
        </p:nvSpPr>
        <p:spPr bwMode="auto">
          <a:xfrm>
            <a:off x="3708400" y="549275"/>
            <a:ext cx="576263" cy="3587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2501" name="Rectangle 5"/>
          <p:cNvSpPr>
            <a:spLocks noChangeArrowheads="1"/>
          </p:cNvSpPr>
          <p:nvPr/>
        </p:nvSpPr>
        <p:spPr bwMode="auto">
          <a:xfrm>
            <a:off x="250825" y="836613"/>
            <a:ext cx="72009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id-ID" altLang="en-US" sz="2000" b="1" u="none"/>
              <a:t>Permohonan harus memenuhi persyaratan sbb:</a:t>
            </a:r>
            <a:endParaRPr lang="en-US" altLang="en-US" sz="2000" b="1" u="none"/>
          </a:p>
        </p:txBody>
      </p:sp>
      <p:sp>
        <p:nvSpPr>
          <p:cNvPr id="362502" name="Rectangle 6"/>
          <p:cNvSpPr>
            <a:spLocks noChangeArrowheads="1"/>
          </p:cNvSpPr>
          <p:nvPr/>
        </p:nvSpPr>
        <p:spPr bwMode="auto">
          <a:xfrm>
            <a:off x="250825" y="4797425"/>
            <a:ext cx="8551863"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p>
            <a:pPr algn="l"/>
            <a:r>
              <a:rPr lang="id-ID" altLang="en-US" sz="2000" b="1" u="none">
                <a:latin typeface="Arial Narrow" panose="020B0606020202030204" pitchFamily="34" charset="0"/>
              </a:rPr>
              <a:t>Permohonan yang tidak memenuhi persyaratan di atas tidak dapat dipertimbangkan</a:t>
            </a:r>
            <a:r>
              <a:rPr lang="en-US" altLang="en-US" sz="2000" b="1" u="none">
                <a:latin typeface="Arial Narrow" panose="020B0606020202030204" pitchFamily="34" charset="0"/>
              </a:rPr>
              <a:t> </a:t>
            </a:r>
          </a:p>
        </p:txBody>
      </p:sp>
      <p:sp>
        <p:nvSpPr>
          <p:cNvPr id="362503" name="Rectangle 7"/>
          <p:cNvSpPr>
            <a:spLocks noChangeArrowheads="1"/>
          </p:cNvSpPr>
          <p:nvPr/>
        </p:nvSpPr>
        <p:spPr bwMode="auto">
          <a:xfrm>
            <a:off x="250825" y="5295900"/>
            <a:ext cx="8566150" cy="925513"/>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id-ID" altLang="en-US" sz="1800" b="1" u="none">
                <a:latin typeface="Arial Narrow" panose="020B0606020202030204" pitchFamily="34" charset="0"/>
              </a:rPr>
              <a:t>Dalam hal W</a:t>
            </a:r>
            <a:r>
              <a:rPr lang="en-US" altLang="en-US" sz="1800" b="1" u="none">
                <a:latin typeface="Arial Narrow" panose="020B0606020202030204" pitchFamily="34" charset="0"/>
              </a:rPr>
              <a:t>P</a:t>
            </a:r>
            <a:r>
              <a:rPr lang="id-ID" altLang="en-US" sz="1800" b="1" u="none">
                <a:latin typeface="Arial Narrow" panose="020B0606020202030204" pitchFamily="34" charset="0"/>
              </a:rPr>
              <a:t> mengajukan permohonan kedua, permohonan tsb harus diajukan dalam jangka waktu paling lama 3 (tiga) bulan sejak tgl keputusan Dirjen Pajak atas permohonan yang pertama dikirim;</a:t>
            </a:r>
            <a:r>
              <a:rPr lang="en-US" altLang="en-US" sz="1800" b="1" u="none">
                <a:latin typeface="Arial Narrow" panose="020B0606020202030204" pitchFamily="34" charset="0"/>
              </a:rPr>
              <a:t> </a:t>
            </a:r>
          </a:p>
        </p:txBody>
      </p:sp>
      <p:sp>
        <p:nvSpPr>
          <p:cNvPr id="362504" name="Rectangle 8"/>
          <p:cNvSpPr>
            <a:spLocks noChangeArrowheads="1"/>
          </p:cNvSpPr>
          <p:nvPr/>
        </p:nvSpPr>
        <p:spPr bwMode="auto">
          <a:xfrm>
            <a:off x="250825" y="1268413"/>
            <a:ext cx="8569325" cy="339725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lvl="2">
              <a:buFontTx/>
              <a:buAutoNum type="alphaLcParenR"/>
            </a:pPr>
            <a:r>
              <a:rPr lang="id-ID" altLang="en-US" sz="1800" b="1" u="none">
                <a:latin typeface="Courier New" panose="02070309020205020404" pitchFamily="49" charset="0"/>
              </a:rPr>
              <a:t>1 (satu) permohonan untuk 1 (satu) S</a:t>
            </a:r>
            <a:r>
              <a:rPr lang="en-US" altLang="en-US" sz="1800" b="1" u="none">
                <a:latin typeface="Courier New" panose="02070309020205020404" pitchFamily="49" charset="0"/>
              </a:rPr>
              <a:t>TP</a:t>
            </a:r>
            <a:r>
              <a:rPr lang="id-ID" altLang="en-US" sz="1800" b="1" u="none">
                <a:latin typeface="Courier New" panose="02070309020205020404" pitchFamily="49" charset="0"/>
              </a:rPr>
              <a:t>, S</a:t>
            </a:r>
            <a:r>
              <a:rPr lang="en-US" altLang="en-US" sz="1800" b="1" u="none">
                <a:latin typeface="Courier New" panose="02070309020205020404" pitchFamily="49" charset="0"/>
              </a:rPr>
              <a:t>KPKB</a:t>
            </a:r>
            <a:r>
              <a:rPr lang="id-ID" altLang="en-US" sz="1800" b="1" u="none">
                <a:latin typeface="Courier New" panose="02070309020205020404" pitchFamily="49" charset="0"/>
              </a:rPr>
              <a:t> atau</a:t>
            </a:r>
            <a:r>
              <a:rPr lang="en-US" altLang="en-US" sz="1800" b="1" u="none">
                <a:latin typeface="Courier New" panose="02070309020205020404" pitchFamily="49" charset="0"/>
              </a:rPr>
              <a:t> SKPKBT</a:t>
            </a:r>
            <a:r>
              <a:rPr lang="id-ID" altLang="en-US" sz="1800" b="1" u="none">
                <a:latin typeface="Courier New" panose="02070309020205020404" pitchFamily="49" charset="0"/>
              </a:rPr>
              <a:t>;</a:t>
            </a:r>
            <a:endParaRPr lang="en-US" altLang="en-US" sz="1800" b="1" u="none">
              <a:latin typeface="Courier New" panose="02070309020205020404" pitchFamily="49" charset="0"/>
            </a:endParaRPr>
          </a:p>
          <a:p>
            <a:pPr lvl="2">
              <a:buFontTx/>
              <a:buAutoNum type="alphaLcParenR"/>
            </a:pPr>
            <a:r>
              <a:rPr lang="en-US" altLang="en-US" sz="1800" b="1" u="none">
                <a:latin typeface="Courier New" panose="02070309020205020404" pitchFamily="49" charset="0"/>
              </a:rPr>
              <a:t> </a:t>
            </a:r>
            <a:r>
              <a:rPr lang="id-ID" altLang="en-US" sz="1800" b="1" u="none">
                <a:latin typeface="Courier New" panose="02070309020205020404" pitchFamily="49" charset="0"/>
              </a:rPr>
              <a:t>Permohonan harus diajukan secara tertulis dalam bahasa Indonesia dengan memberikan alasan yang mendukung permohonannya;</a:t>
            </a:r>
            <a:endParaRPr lang="en-US" altLang="en-US" sz="1800" b="1" u="none">
              <a:latin typeface="Courier New" panose="02070309020205020404" pitchFamily="49" charset="0"/>
            </a:endParaRPr>
          </a:p>
          <a:p>
            <a:pPr lvl="2">
              <a:buFontTx/>
              <a:buAutoNum type="alphaLcParenR"/>
            </a:pPr>
            <a:r>
              <a:rPr lang="en-US" altLang="en-US" sz="1800" b="1" u="none">
                <a:latin typeface="Courier New" panose="02070309020205020404" pitchFamily="49" charset="0"/>
              </a:rPr>
              <a:t> </a:t>
            </a:r>
            <a:r>
              <a:rPr lang="id-ID" altLang="en-US" sz="1800" b="1" u="none">
                <a:latin typeface="Courier New" panose="02070309020205020404" pitchFamily="49" charset="0"/>
              </a:rPr>
              <a:t>Permohonan harus disampaikan ke Kantor Pelayanan Pajak tempat WP terdaftar;</a:t>
            </a:r>
            <a:endParaRPr lang="en-US" altLang="en-US" sz="1800" b="1" u="none">
              <a:latin typeface="Courier New" panose="02070309020205020404" pitchFamily="49" charset="0"/>
            </a:endParaRPr>
          </a:p>
          <a:p>
            <a:pPr lvl="2">
              <a:buFontTx/>
              <a:buAutoNum type="alphaLcParenR"/>
            </a:pPr>
            <a:r>
              <a:rPr lang="en-US" altLang="en-US" sz="1800" b="1" u="none">
                <a:latin typeface="Courier New" panose="02070309020205020404" pitchFamily="49" charset="0"/>
              </a:rPr>
              <a:t> </a:t>
            </a:r>
            <a:r>
              <a:rPr lang="id-ID" altLang="en-US" sz="1800" b="1" u="none">
                <a:latin typeface="Courier New" panose="02070309020205020404" pitchFamily="49" charset="0"/>
              </a:rPr>
              <a:t>W</a:t>
            </a:r>
            <a:r>
              <a:rPr lang="en-US" altLang="en-US" sz="1800" b="1" u="none">
                <a:latin typeface="Courier New" panose="02070309020205020404" pitchFamily="49" charset="0"/>
              </a:rPr>
              <a:t>P</a:t>
            </a:r>
            <a:r>
              <a:rPr lang="id-ID" altLang="en-US" sz="1800" b="1" u="none">
                <a:latin typeface="Courier New" panose="02070309020205020404" pitchFamily="49" charset="0"/>
              </a:rPr>
              <a:t> telah melunasi pajak yang terutang; dan</a:t>
            </a:r>
            <a:endParaRPr lang="en-US" altLang="en-US" sz="1800" b="1" u="none">
              <a:latin typeface="Courier New" panose="02070309020205020404" pitchFamily="49" charset="0"/>
            </a:endParaRPr>
          </a:p>
          <a:p>
            <a:pPr lvl="2">
              <a:buFontTx/>
              <a:buAutoNum type="alphaLcParenR"/>
            </a:pPr>
            <a:r>
              <a:rPr lang="en-US" altLang="en-US" sz="1800" b="1" u="none">
                <a:latin typeface="Courier New" panose="02070309020205020404" pitchFamily="49" charset="0"/>
              </a:rPr>
              <a:t> </a:t>
            </a:r>
            <a:r>
              <a:rPr lang="id-ID" altLang="en-US" sz="1800" b="1" u="none">
                <a:latin typeface="Courier New" panose="02070309020205020404" pitchFamily="49" charset="0"/>
              </a:rPr>
              <a:t>Surat permohonan ditandatangani oleh W</a:t>
            </a:r>
            <a:r>
              <a:rPr lang="en-US" altLang="en-US" sz="1800" b="1" u="none">
                <a:latin typeface="Courier New" panose="02070309020205020404" pitchFamily="49" charset="0"/>
              </a:rPr>
              <a:t>P</a:t>
            </a:r>
            <a:r>
              <a:rPr lang="id-ID" altLang="en-US" sz="1800" b="1" u="none">
                <a:latin typeface="Courier New" panose="02070309020205020404" pitchFamily="49" charset="0"/>
              </a:rPr>
              <a:t>, dan dalam hal surat permohonan ditandatangani oleh bukan W</a:t>
            </a:r>
            <a:r>
              <a:rPr lang="en-US" altLang="en-US" sz="1800" b="1" u="none">
                <a:latin typeface="Courier New" panose="02070309020205020404" pitchFamily="49" charset="0"/>
              </a:rPr>
              <a:t>P</a:t>
            </a:r>
            <a:r>
              <a:rPr lang="id-ID" altLang="en-US" sz="1800" b="1" u="none">
                <a:latin typeface="Courier New" panose="02070309020205020404" pitchFamily="49" charset="0"/>
              </a:rPr>
              <a:t>, surat permohonan tsb harus dilampiri dgn surat kuasa khusus.</a:t>
            </a:r>
            <a:endParaRPr lang="en-US" altLang="en-US" sz="1800" b="1" u="none">
              <a:latin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2498"/>
                                        </p:tgtEl>
                                        <p:attrNameLst>
                                          <p:attrName>style.visibility</p:attrName>
                                        </p:attrNameLst>
                                      </p:cBhvr>
                                      <p:to>
                                        <p:strVal val="visible"/>
                                      </p:to>
                                    </p:set>
                                    <p:anim calcmode="lin" valueType="num">
                                      <p:cBhvr additive="base">
                                        <p:cTn id="7" dur="500" fill="hold"/>
                                        <p:tgtEl>
                                          <p:spTgt spid="362498"/>
                                        </p:tgtEl>
                                        <p:attrNameLst>
                                          <p:attrName>ppt_x</p:attrName>
                                        </p:attrNameLst>
                                      </p:cBhvr>
                                      <p:tavLst>
                                        <p:tav tm="0">
                                          <p:val>
                                            <p:strVal val="0-#ppt_w/2"/>
                                          </p:val>
                                        </p:tav>
                                        <p:tav tm="100000">
                                          <p:val>
                                            <p:strVal val="#ppt_x"/>
                                          </p:val>
                                        </p:tav>
                                      </p:tavLst>
                                    </p:anim>
                                    <p:anim calcmode="lin" valueType="num">
                                      <p:cBhvr additive="base">
                                        <p:cTn id="8" dur="500" fill="hold"/>
                                        <p:tgtEl>
                                          <p:spTgt spid="3624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62500"/>
                                        </p:tgtEl>
                                        <p:attrNameLst>
                                          <p:attrName>style.visibility</p:attrName>
                                        </p:attrNameLst>
                                      </p:cBhvr>
                                      <p:to>
                                        <p:strVal val="visible"/>
                                      </p:to>
                                    </p:set>
                                    <p:animEffect transition="in" filter="blinds(horizontal)">
                                      <p:cBhvr>
                                        <p:cTn id="13" dur="500"/>
                                        <p:tgtEl>
                                          <p:spTgt spid="36250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62501"/>
                                        </p:tgtEl>
                                        <p:attrNameLst>
                                          <p:attrName>style.visibility</p:attrName>
                                        </p:attrNameLst>
                                      </p:cBhvr>
                                      <p:to>
                                        <p:strVal val="visible"/>
                                      </p:to>
                                    </p:set>
                                    <p:animEffect transition="in" filter="blinds(horizontal)">
                                      <p:cBhvr>
                                        <p:cTn id="18" dur="500"/>
                                        <p:tgtEl>
                                          <p:spTgt spid="36250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62504"/>
                                        </p:tgtEl>
                                        <p:attrNameLst>
                                          <p:attrName>style.visibility</p:attrName>
                                        </p:attrNameLst>
                                      </p:cBhvr>
                                      <p:to>
                                        <p:strVal val="visible"/>
                                      </p:to>
                                    </p:set>
                                    <p:anim calcmode="lin" valueType="num">
                                      <p:cBhvr additive="base">
                                        <p:cTn id="23" dur="500" fill="hold"/>
                                        <p:tgtEl>
                                          <p:spTgt spid="362504"/>
                                        </p:tgtEl>
                                        <p:attrNameLst>
                                          <p:attrName>ppt_x</p:attrName>
                                        </p:attrNameLst>
                                      </p:cBhvr>
                                      <p:tavLst>
                                        <p:tav tm="0">
                                          <p:val>
                                            <p:strVal val="#ppt_x"/>
                                          </p:val>
                                        </p:tav>
                                        <p:tav tm="100000">
                                          <p:val>
                                            <p:strVal val="#ppt_x"/>
                                          </p:val>
                                        </p:tav>
                                      </p:tavLst>
                                    </p:anim>
                                    <p:anim calcmode="lin" valueType="num">
                                      <p:cBhvr additive="base">
                                        <p:cTn id="24" dur="500" fill="hold"/>
                                        <p:tgtEl>
                                          <p:spTgt spid="362504"/>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62502"/>
                                        </p:tgtEl>
                                        <p:attrNameLst>
                                          <p:attrName>style.visibility</p:attrName>
                                        </p:attrNameLst>
                                      </p:cBhvr>
                                      <p:to>
                                        <p:strVal val="visible"/>
                                      </p:to>
                                    </p:set>
                                    <p:anim calcmode="lin" valueType="num">
                                      <p:cBhvr additive="base">
                                        <p:cTn id="29" dur="500" fill="hold"/>
                                        <p:tgtEl>
                                          <p:spTgt spid="362502"/>
                                        </p:tgtEl>
                                        <p:attrNameLst>
                                          <p:attrName>ppt_x</p:attrName>
                                        </p:attrNameLst>
                                      </p:cBhvr>
                                      <p:tavLst>
                                        <p:tav tm="0">
                                          <p:val>
                                            <p:strVal val="#ppt_x"/>
                                          </p:val>
                                        </p:tav>
                                        <p:tav tm="100000">
                                          <p:val>
                                            <p:strVal val="#ppt_x"/>
                                          </p:val>
                                        </p:tav>
                                      </p:tavLst>
                                    </p:anim>
                                    <p:anim calcmode="lin" valueType="num">
                                      <p:cBhvr additive="base">
                                        <p:cTn id="30" dur="500" fill="hold"/>
                                        <p:tgtEl>
                                          <p:spTgt spid="362502"/>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62503"/>
                                        </p:tgtEl>
                                        <p:attrNameLst>
                                          <p:attrName>style.visibility</p:attrName>
                                        </p:attrNameLst>
                                      </p:cBhvr>
                                      <p:to>
                                        <p:strVal val="visible"/>
                                      </p:to>
                                    </p:set>
                                    <p:anim calcmode="lin" valueType="num">
                                      <p:cBhvr additive="base">
                                        <p:cTn id="35" dur="500" fill="hold"/>
                                        <p:tgtEl>
                                          <p:spTgt spid="362503"/>
                                        </p:tgtEl>
                                        <p:attrNameLst>
                                          <p:attrName>ppt_x</p:attrName>
                                        </p:attrNameLst>
                                      </p:cBhvr>
                                      <p:tavLst>
                                        <p:tav tm="0">
                                          <p:val>
                                            <p:strVal val="#ppt_x"/>
                                          </p:val>
                                        </p:tav>
                                        <p:tav tm="100000">
                                          <p:val>
                                            <p:strVal val="#ppt_x"/>
                                          </p:val>
                                        </p:tav>
                                      </p:tavLst>
                                    </p:anim>
                                    <p:anim calcmode="lin" valueType="num">
                                      <p:cBhvr additive="base">
                                        <p:cTn id="36" dur="500" fill="hold"/>
                                        <p:tgtEl>
                                          <p:spTgt spid="3625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498" grpId="0" animBg="1" autoUpdateAnimBg="0"/>
      <p:bldP spid="362500" grpId="0" animBg="1"/>
      <p:bldP spid="362501" grpId="0"/>
      <p:bldP spid="362502" grpId="0" animBg="1"/>
      <p:bldP spid="362503" grpId="0" animBg="1"/>
      <p:bldP spid="362504" grpId="0" animBg="1"/>
    </p:bldLst>
  </p:timing>
</p:sld>
</file>

<file path=ppt/slides/slide1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a:xfrm>
            <a:off x="323850" y="115888"/>
            <a:ext cx="8569325" cy="433387"/>
          </a:xfrm>
          <a:ln w="28575">
            <a:solidFill>
              <a:srgbClr val="FF33CC"/>
            </a:solidFill>
            <a:miter lim="800000"/>
            <a:headEnd/>
            <a:tailEnd/>
          </a:ln>
        </p:spPr>
        <p:txBody>
          <a:bodyPr/>
          <a:lstStyle/>
          <a:p>
            <a:r>
              <a:rPr lang="id-ID" altLang="en-US" sz="2000" b="1">
                <a:latin typeface="Tahoma" panose="020B0604030504040204" pitchFamily="34" charset="0"/>
                <a:cs typeface="Times New Roman" panose="02020603050405020304" pitchFamily="18" charset="0"/>
              </a:rPr>
              <a:t>PENGURANGAN/PENGHAPUSAN SANKSI</a:t>
            </a:r>
            <a:r>
              <a:rPr lang="en-US" altLang="en-US" sz="2000" b="1">
                <a:latin typeface="Tahoma" panose="020B0604030504040204" pitchFamily="34" charset="0"/>
                <a:cs typeface="Times New Roman" panose="02020603050405020304" pitchFamily="18" charset="0"/>
              </a:rPr>
              <a:t> </a:t>
            </a:r>
            <a:r>
              <a:rPr lang="id-ID" altLang="en-US" sz="2000" b="1">
                <a:latin typeface="Tahoma" panose="020B0604030504040204" pitchFamily="34" charset="0"/>
                <a:cs typeface="Times New Roman" panose="02020603050405020304" pitchFamily="18" charset="0"/>
              </a:rPr>
              <a:t>ADMINISTRASI</a:t>
            </a:r>
            <a:r>
              <a:rPr lang="en-US" altLang="en-US" sz="2000" b="1">
                <a:latin typeface="Tahoma" panose="020B0604030504040204" pitchFamily="34" charset="0"/>
              </a:rPr>
              <a:t> </a:t>
            </a:r>
          </a:p>
        </p:txBody>
      </p:sp>
      <p:sp>
        <p:nvSpPr>
          <p:cNvPr id="363523" name="Rectangle 3"/>
          <p:cNvSpPr>
            <a:spLocks noChangeArrowheads="1"/>
          </p:cNvSpPr>
          <p:nvPr/>
        </p:nvSpPr>
        <p:spPr bwMode="auto">
          <a:xfrm>
            <a:off x="817563" y="6335713"/>
            <a:ext cx="7508875"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p>
            <a:pPr algn="l"/>
            <a:r>
              <a:rPr lang="id-ID" altLang="en-US" sz="2000" b="1" u="none"/>
              <a:t>Peraturan Menteri Keuangan Nomor 21/PMK.03/2008</a:t>
            </a:r>
            <a:r>
              <a:rPr lang="en-US" altLang="en-US" sz="2000" b="1" u="none"/>
              <a:t> </a:t>
            </a:r>
          </a:p>
        </p:txBody>
      </p:sp>
      <p:sp>
        <p:nvSpPr>
          <p:cNvPr id="363524" name="AutoShape 4"/>
          <p:cNvSpPr>
            <a:spLocks noChangeArrowheads="1"/>
          </p:cNvSpPr>
          <p:nvPr/>
        </p:nvSpPr>
        <p:spPr bwMode="auto">
          <a:xfrm>
            <a:off x="3708400" y="549275"/>
            <a:ext cx="576263" cy="3587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3525" name="Rectangle 5"/>
          <p:cNvSpPr>
            <a:spLocks noChangeArrowheads="1"/>
          </p:cNvSpPr>
          <p:nvPr/>
        </p:nvSpPr>
        <p:spPr bwMode="auto">
          <a:xfrm>
            <a:off x="179388" y="765175"/>
            <a:ext cx="8602662"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2000" b="1" u="none"/>
              <a:t>Dir</a:t>
            </a:r>
            <a:r>
              <a:rPr lang="en-US" altLang="en-US" sz="2000" b="1" u="none"/>
              <a:t>jen</a:t>
            </a:r>
            <a:r>
              <a:rPr lang="id-ID" altLang="en-US" sz="2000" b="1" u="none"/>
              <a:t> Pajak secara jabatan dapat mengurangkan atau menghapuskan sanksi administrasi dalam Surat Tagihan Pajak yang diterbitkan sebagai akibat dari:</a:t>
            </a:r>
            <a:r>
              <a:rPr lang="en-US" altLang="en-US" sz="2000" b="1" u="none"/>
              <a:t> </a:t>
            </a:r>
          </a:p>
        </p:txBody>
      </p:sp>
      <p:sp>
        <p:nvSpPr>
          <p:cNvPr id="363526" name="Rectangle 6"/>
          <p:cNvSpPr>
            <a:spLocks noChangeArrowheads="1"/>
          </p:cNvSpPr>
          <p:nvPr/>
        </p:nvSpPr>
        <p:spPr bwMode="auto">
          <a:xfrm>
            <a:off x="252413" y="4292600"/>
            <a:ext cx="8567737" cy="1930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id-ID" altLang="en-US" sz="2000" b="1" u="none"/>
              <a:t>Pengurangan atau penghapusan sanksi administrasi tersebut dilakukan apabila diterbitkan SK Pembetulan, SK Pengurangan/Pembatalan Ketetapan Pajak yang tidak benar, atau SK Keberatan, Putusan Banding, atau Putusan Peninjauan Kembali, yang mengakibatkan pajak yang masih harus dibayar berkurang atau dibatalkan.</a:t>
            </a:r>
            <a:endParaRPr lang="en-US" altLang="en-US" sz="2000" b="1" u="none"/>
          </a:p>
        </p:txBody>
      </p:sp>
      <p:sp>
        <p:nvSpPr>
          <p:cNvPr id="363527" name="AutoShape 7"/>
          <p:cNvSpPr>
            <a:spLocks noChangeArrowheads="1"/>
          </p:cNvSpPr>
          <p:nvPr/>
        </p:nvSpPr>
        <p:spPr bwMode="auto">
          <a:xfrm>
            <a:off x="7667625" y="1628775"/>
            <a:ext cx="576263"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3528" name="Rectangle 8"/>
          <p:cNvSpPr>
            <a:spLocks noChangeArrowheads="1"/>
          </p:cNvSpPr>
          <p:nvPr/>
        </p:nvSpPr>
        <p:spPr bwMode="auto">
          <a:xfrm>
            <a:off x="684213" y="1916113"/>
            <a:ext cx="7920037" cy="2024062"/>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lvl="2">
              <a:buFont typeface="Wingdings" panose="05000000000000000000" pitchFamily="2" charset="2"/>
              <a:buChar char="Ø"/>
            </a:pPr>
            <a:r>
              <a:rPr lang="id-ID" altLang="en-US" sz="1800" b="1" u="none">
                <a:latin typeface="Courier New" panose="02070309020205020404" pitchFamily="49" charset="0"/>
              </a:rPr>
              <a:t>diterbitkannya surat ketetapan pajak karena Pengusaha Kena Pajak tidak membuat faktur pajak; dan</a:t>
            </a:r>
            <a:endParaRPr lang="en-US" altLang="en-US" sz="1800" b="1" u="none">
              <a:latin typeface="Courier New" panose="02070309020205020404" pitchFamily="49" charset="0"/>
            </a:endParaRPr>
          </a:p>
          <a:p>
            <a:pPr lvl="2">
              <a:buFont typeface="Wingdings" panose="05000000000000000000" pitchFamily="2" charset="2"/>
              <a:buChar char="Ø"/>
            </a:pPr>
            <a:endParaRPr lang="en-US" altLang="en-US" sz="1800" b="1" u="none">
              <a:latin typeface="Courier New" panose="02070309020205020404" pitchFamily="49" charset="0"/>
            </a:endParaRPr>
          </a:p>
          <a:p>
            <a:pPr lvl="2">
              <a:buFont typeface="Wingdings" panose="05000000000000000000" pitchFamily="2" charset="2"/>
              <a:buChar char="Ø"/>
            </a:pPr>
            <a:r>
              <a:rPr lang="id-ID" altLang="en-US" sz="1800" b="1" u="none">
                <a:latin typeface="Courier New" panose="02070309020205020404" pitchFamily="49" charset="0"/>
              </a:rPr>
              <a:t>penerapan ketentuan Pasal 19 ayat 1 UU KUP (bunga penagihan terlambat melunasi utang pajak)</a:t>
            </a:r>
            <a:endParaRPr lang="en-US" altLang="en-US" sz="1800" b="1" u="none">
              <a:latin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3522"/>
                                        </p:tgtEl>
                                        <p:attrNameLst>
                                          <p:attrName>style.visibility</p:attrName>
                                        </p:attrNameLst>
                                      </p:cBhvr>
                                      <p:to>
                                        <p:strVal val="visible"/>
                                      </p:to>
                                    </p:set>
                                    <p:anim calcmode="lin" valueType="num">
                                      <p:cBhvr additive="base">
                                        <p:cTn id="7" dur="500" fill="hold"/>
                                        <p:tgtEl>
                                          <p:spTgt spid="363522"/>
                                        </p:tgtEl>
                                        <p:attrNameLst>
                                          <p:attrName>ppt_x</p:attrName>
                                        </p:attrNameLst>
                                      </p:cBhvr>
                                      <p:tavLst>
                                        <p:tav tm="0">
                                          <p:val>
                                            <p:strVal val="0-#ppt_w/2"/>
                                          </p:val>
                                        </p:tav>
                                        <p:tav tm="100000">
                                          <p:val>
                                            <p:strVal val="#ppt_x"/>
                                          </p:val>
                                        </p:tav>
                                      </p:tavLst>
                                    </p:anim>
                                    <p:anim calcmode="lin" valueType="num">
                                      <p:cBhvr additive="base">
                                        <p:cTn id="8" dur="500" fill="hold"/>
                                        <p:tgtEl>
                                          <p:spTgt spid="36352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63524"/>
                                        </p:tgtEl>
                                        <p:attrNameLst>
                                          <p:attrName>style.visibility</p:attrName>
                                        </p:attrNameLst>
                                      </p:cBhvr>
                                      <p:to>
                                        <p:strVal val="visible"/>
                                      </p:to>
                                    </p:set>
                                    <p:animEffect transition="in" filter="blinds(horizontal)">
                                      <p:cBhvr>
                                        <p:cTn id="13" dur="500"/>
                                        <p:tgtEl>
                                          <p:spTgt spid="36352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63525"/>
                                        </p:tgtEl>
                                        <p:attrNameLst>
                                          <p:attrName>style.visibility</p:attrName>
                                        </p:attrNameLst>
                                      </p:cBhvr>
                                      <p:to>
                                        <p:strVal val="visible"/>
                                      </p:to>
                                    </p:set>
                                    <p:animEffect transition="in" filter="blinds(horizontal)">
                                      <p:cBhvr>
                                        <p:cTn id="18" dur="500"/>
                                        <p:tgtEl>
                                          <p:spTgt spid="36352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63527"/>
                                        </p:tgtEl>
                                        <p:attrNameLst>
                                          <p:attrName>style.visibility</p:attrName>
                                        </p:attrNameLst>
                                      </p:cBhvr>
                                      <p:to>
                                        <p:strVal val="visible"/>
                                      </p:to>
                                    </p:set>
                                    <p:anim calcmode="lin" valueType="num">
                                      <p:cBhvr additive="base">
                                        <p:cTn id="23" dur="500" fill="hold"/>
                                        <p:tgtEl>
                                          <p:spTgt spid="363527"/>
                                        </p:tgtEl>
                                        <p:attrNameLst>
                                          <p:attrName>ppt_x</p:attrName>
                                        </p:attrNameLst>
                                      </p:cBhvr>
                                      <p:tavLst>
                                        <p:tav tm="0">
                                          <p:val>
                                            <p:strVal val="#ppt_x"/>
                                          </p:val>
                                        </p:tav>
                                        <p:tav tm="100000">
                                          <p:val>
                                            <p:strVal val="#ppt_x"/>
                                          </p:val>
                                        </p:tav>
                                      </p:tavLst>
                                    </p:anim>
                                    <p:anim calcmode="lin" valueType="num">
                                      <p:cBhvr additive="base">
                                        <p:cTn id="24" dur="500" fill="hold"/>
                                        <p:tgtEl>
                                          <p:spTgt spid="363527"/>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63528"/>
                                        </p:tgtEl>
                                        <p:attrNameLst>
                                          <p:attrName>style.visibility</p:attrName>
                                        </p:attrNameLst>
                                      </p:cBhvr>
                                      <p:to>
                                        <p:strVal val="visible"/>
                                      </p:to>
                                    </p:set>
                                    <p:animEffect transition="in" filter="wipe(down)">
                                      <p:cBhvr>
                                        <p:cTn id="29" dur="500"/>
                                        <p:tgtEl>
                                          <p:spTgt spid="36352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63526"/>
                                        </p:tgtEl>
                                        <p:attrNameLst>
                                          <p:attrName>style.visibility</p:attrName>
                                        </p:attrNameLst>
                                      </p:cBhvr>
                                      <p:to>
                                        <p:strVal val="visible"/>
                                      </p:to>
                                    </p:set>
                                    <p:animEffect transition="in" filter="wipe(down)">
                                      <p:cBhvr>
                                        <p:cTn id="34" dur="500"/>
                                        <p:tgtEl>
                                          <p:spTgt spid="363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22" grpId="0" animBg="1" autoUpdateAnimBg="0"/>
      <p:bldP spid="363524" grpId="0" animBg="1"/>
      <p:bldP spid="363525" grpId="0"/>
      <p:bldP spid="363526" grpId="0" animBg="1"/>
      <p:bldP spid="363527" grpId="0" animBg="1"/>
      <p:bldP spid="363528"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a:xfrm>
            <a:off x="757238" y="115888"/>
            <a:ext cx="7702550" cy="755650"/>
          </a:xfrm>
          <a:ln w="28575">
            <a:solidFill>
              <a:srgbClr val="FF33CC"/>
            </a:solidFill>
            <a:miter lim="800000"/>
            <a:headEnd/>
            <a:tailEnd/>
          </a:ln>
        </p:spPr>
        <p:txBody>
          <a:bodyPr/>
          <a:lstStyle/>
          <a:p>
            <a:r>
              <a:rPr lang="id-ID" altLang="en-US" sz="2400" b="1">
                <a:latin typeface="Tahoma" panose="020B0604030504040204" pitchFamily="34" charset="0"/>
                <a:cs typeface="Times New Roman" panose="02020603050405020304" pitchFamily="18" charset="0"/>
              </a:rPr>
              <a:t>PENGURANGAN / PEMBATALAN KETETAPAN PAJAK YANG TIDAK BENAR</a:t>
            </a:r>
            <a:r>
              <a:rPr lang="en-US" altLang="en-US" sz="2400" b="1">
                <a:latin typeface="Tahoma" panose="020B0604030504040204" pitchFamily="34" charset="0"/>
              </a:rPr>
              <a:t> </a:t>
            </a:r>
          </a:p>
        </p:txBody>
      </p:sp>
      <p:sp>
        <p:nvSpPr>
          <p:cNvPr id="364547" name="Rectangle 3"/>
          <p:cNvSpPr>
            <a:spLocks noChangeArrowheads="1"/>
          </p:cNvSpPr>
          <p:nvPr/>
        </p:nvSpPr>
        <p:spPr bwMode="auto">
          <a:xfrm>
            <a:off x="152400" y="981075"/>
            <a:ext cx="8915400" cy="13208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s-ES" altLang="en-US" sz="2000" b="1" u="none"/>
              <a:t>Direktur Jenderal Pajak karena jabatan atau atas </a:t>
            </a:r>
            <a:r>
              <a:rPr lang="es-ES" altLang="en-US" sz="2000" b="1"/>
              <a:t>permohonan Wajib Pajak</a:t>
            </a:r>
            <a:r>
              <a:rPr lang="es-ES" altLang="en-US" sz="2000" b="1" u="none"/>
              <a:t> dapat</a:t>
            </a:r>
            <a:r>
              <a:rPr lang="en-US" altLang="en-US" sz="2000" b="1" u="none"/>
              <a:t> </a:t>
            </a:r>
            <a:r>
              <a:rPr lang="id-ID" altLang="en-US" sz="2000" b="1" u="none"/>
              <a:t>mengurangkan atau membatalkan surat ketetapan pajak yang tidak benar</a:t>
            </a:r>
            <a:r>
              <a:rPr lang="en-US" altLang="en-US" sz="2000" b="1" u="none"/>
              <a:t>.</a:t>
            </a:r>
          </a:p>
          <a:p>
            <a:r>
              <a:rPr lang="en-US" altLang="en-US" sz="2000" b="1" u="none"/>
              <a:t>(Pasal 36 ayat 1 huruf b)</a:t>
            </a:r>
            <a:endParaRPr lang="en-GB" altLang="en-US" sz="2000" b="1" u="none"/>
          </a:p>
        </p:txBody>
      </p:sp>
      <p:sp>
        <p:nvSpPr>
          <p:cNvPr id="364548" name="AutoShape 4"/>
          <p:cNvSpPr>
            <a:spLocks noChangeArrowheads="1"/>
          </p:cNvSpPr>
          <p:nvPr/>
        </p:nvSpPr>
        <p:spPr bwMode="auto">
          <a:xfrm>
            <a:off x="34925" y="836613"/>
            <a:ext cx="288925"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4549" name="Rectangle 5"/>
          <p:cNvSpPr>
            <a:spLocks noChangeArrowheads="1"/>
          </p:cNvSpPr>
          <p:nvPr/>
        </p:nvSpPr>
        <p:spPr bwMode="auto">
          <a:xfrm>
            <a:off x="179388" y="2420938"/>
            <a:ext cx="4248150" cy="10160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id-ID" altLang="en-US" sz="2000" u="none">
                <a:latin typeface="Tahoma" panose="020B0604030504040204" pitchFamily="34" charset="0"/>
              </a:rPr>
              <a:t>Permohonan hanya dapat diajukan oleh Wajib Pajak paling banyak 2 (dua) kali.</a:t>
            </a:r>
            <a:r>
              <a:rPr lang="en-US" altLang="en-US" sz="2000" u="none">
                <a:latin typeface="Tahoma" panose="020B0604030504040204" pitchFamily="34" charset="0"/>
              </a:rPr>
              <a:t> (Pasal 36 ayat 1a)</a:t>
            </a:r>
          </a:p>
        </p:txBody>
      </p:sp>
      <p:sp>
        <p:nvSpPr>
          <p:cNvPr id="364550" name="Line 6"/>
          <p:cNvSpPr>
            <a:spLocks noChangeShapeType="1"/>
          </p:cNvSpPr>
          <p:nvPr/>
        </p:nvSpPr>
        <p:spPr bwMode="auto">
          <a:xfrm flipH="1">
            <a:off x="1042988" y="1628775"/>
            <a:ext cx="1584325" cy="86360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4551" name="Rectangle 7"/>
          <p:cNvSpPr>
            <a:spLocks noChangeArrowheads="1"/>
          </p:cNvSpPr>
          <p:nvPr/>
        </p:nvSpPr>
        <p:spPr bwMode="auto">
          <a:xfrm>
            <a:off x="179388" y="3605213"/>
            <a:ext cx="8785225" cy="10160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2000" u="none">
                <a:latin typeface="Tahoma" panose="020B0604030504040204" pitchFamily="34" charset="0"/>
              </a:rPr>
              <a:t>Direktur Jenderal Pajak dalam jangka waktu paling lama 6 (enam) bulan sejak tanggal permohonan diterima, harus memberi keputusan atas permohonan yang diajukan. </a:t>
            </a:r>
            <a:r>
              <a:rPr lang="en-US" altLang="en-US" sz="2000" u="none">
                <a:latin typeface="Tahoma" panose="020B0604030504040204" pitchFamily="34" charset="0"/>
              </a:rPr>
              <a:t>(Pasal 36 ayat 1c)</a:t>
            </a:r>
            <a:endParaRPr lang="id-ID" altLang="en-US" sz="2000" u="none">
              <a:latin typeface="Tahoma" panose="020B0604030504040204" pitchFamily="34" charset="0"/>
            </a:endParaRPr>
          </a:p>
        </p:txBody>
      </p:sp>
      <p:sp>
        <p:nvSpPr>
          <p:cNvPr id="364552" name="AutoShape 8"/>
          <p:cNvSpPr>
            <a:spLocks noChangeArrowheads="1"/>
          </p:cNvSpPr>
          <p:nvPr/>
        </p:nvSpPr>
        <p:spPr bwMode="auto">
          <a:xfrm>
            <a:off x="34925" y="2349500"/>
            <a:ext cx="288925"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4553" name="AutoShape 9"/>
          <p:cNvSpPr>
            <a:spLocks noChangeArrowheads="1"/>
          </p:cNvSpPr>
          <p:nvPr/>
        </p:nvSpPr>
        <p:spPr bwMode="auto">
          <a:xfrm>
            <a:off x="34925" y="3571875"/>
            <a:ext cx="288925"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4554" name="Rectangle 10"/>
          <p:cNvSpPr>
            <a:spLocks noChangeArrowheads="1"/>
          </p:cNvSpPr>
          <p:nvPr/>
        </p:nvSpPr>
        <p:spPr bwMode="auto">
          <a:xfrm>
            <a:off x="179388" y="5672138"/>
            <a:ext cx="8713787" cy="925512"/>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u="none">
                <a:latin typeface="Tahoma" panose="020B0604030504040204" pitchFamily="34" charset="0"/>
              </a:rPr>
              <a:t>Apabila diminta oleh W</a:t>
            </a:r>
            <a:r>
              <a:rPr lang="en-US" altLang="en-US" sz="1800" u="none">
                <a:latin typeface="Tahoma" panose="020B0604030504040204" pitchFamily="34" charset="0"/>
              </a:rPr>
              <a:t>P</a:t>
            </a:r>
            <a:r>
              <a:rPr lang="id-ID" altLang="en-US" sz="1800" u="none">
                <a:latin typeface="Tahoma" panose="020B0604030504040204" pitchFamily="34" charset="0"/>
              </a:rPr>
              <a:t>, Dir</a:t>
            </a:r>
            <a:r>
              <a:rPr lang="en-US" altLang="en-US" sz="1800" u="none">
                <a:latin typeface="Tahoma" panose="020B0604030504040204" pitchFamily="34" charset="0"/>
              </a:rPr>
              <a:t>jen</a:t>
            </a:r>
            <a:r>
              <a:rPr lang="id-ID" altLang="en-US" sz="1800" u="none">
                <a:latin typeface="Tahoma" panose="020B0604030504040204" pitchFamily="34" charset="0"/>
              </a:rPr>
              <a:t> Pajak </a:t>
            </a:r>
            <a:r>
              <a:rPr lang="id-ID" altLang="en-US" sz="1800" b="1" u="none">
                <a:solidFill>
                  <a:schemeClr val="accent2"/>
                </a:solidFill>
                <a:latin typeface="Tahoma" panose="020B0604030504040204" pitchFamily="34" charset="0"/>
              </a:rPr>
              <a:t>wajib memberikan keterangan secara tertulis</a:t>
            </a:r>
            <a:r>
              <a:rPr lang="id-ID" altLang="en-US" sz="1800" u="none">
                <a:latin typeface="Tahoma" panose="020B0604030504040204" pitchFamily="34" charset="0"/>
              </a:rPr>
              <a:t> hal-hal yang menjadi dasar untuk menolak atau mengabulkan sebagian permohonan W</a:t>
            </a:r>
            <a:r>
              <a:rPr lang="en-US" altLang="en-US" sz="1800" u="none">
                <a:latin typeface="Tahoma" panose="020B0604030504040204" pitchFamily="34" charset="0"/>
              </a:rPr>
              <a:t>P</a:t>
            </a:r>
            <a:r>
              <a:rPr lang="id-ID" altLang="en-US" sz="1800" u="none">
                <a:latin typeface="Tahoma" panose="020B0604030504040204" pitchFamily="34" charset="0"/>
              </a:rPr>
              <a:t> sebagaimana dimaksud pada ayat (1c). </a:t>
            </a:r>
            <a:r>
              <a:rPr lang="en-US" altLang="en-US" sz="1800" u="none">
                <a:latin typeface="Tahoma" panose="020B0604030504040204" pitchFamily="34" charset="0"/>
              </a:rPr>
              <a:t> (Pasal 36 ayat 1e)</a:t>
            </a:r>
            <a:endParaRPr lang="id-ID" altLang="en-US" sz="1800" u="none">
              <a:latin typeface="Tahoma" panose="020B0604030504040204" pitchFamily="34" charset="0"/>
            </a:endParaRPr>
          </a:p>
        </p:txBody>
      </p:sp>
      <p:sp>
        <p:nvSpPr>
          <p:cNvPr id="364555" name="AutoShape 11"/>
          <p:cNvSpPr>
            <a:spLocks noChangeArrowheads="1"/>
          </p:cNvSpPr>
          <p:nvPr/>
        </p:nvSpPr>
        <p:spPr bwMode="auto">
          <a:xfrm>
            <a:off x="34925" y="5588000"/>
            <a:ext cx="288925"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4556" name="Rectangle 12"/>
          <p:cNvSpPr>
            <a:spLocks noChangeArrowheads="1"/>
          </p:cNvSpPr>
          <p:nvPr/>
        </p:nvSpPr>
        <p:spPr bwMode="auto">
          <a:xfrm>
            <a:off x="323850" y="4797425"/>
            <a:ext cx="8569325" cy="711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id-ID" altLang="en-US" sz="2000" u="none">
                <a:latin typeface="Tahoma" panose="020B0604030504040204" pitchFamily="34" charset="0"/>
              </a:rPr>
              <a:t>Apabila jangka waktu </a:t>
            </a:r>
            <a:r>
              <a:rPr lang="en-US" altLang="en-US" sz="2000" u="none">
                <a:latin typeface="Tahoma" panose="020B0604030504040204" pitchFamily="34" charset="0"/>
              </a:rPr>
              <a:t>tersebut </a:t>
            </a:r>
            <a:r>
              <a:rPr lang="id-ID" altLang="en-US" sz="2000" u="none">
                <a:latin typeface="Tahoma" panose="020B0604030504040204" pitchFamily="34" charset="0"/>
              </a:rPr>
              <a:t>telah lewat tetapi Direktur Jenderal Pajak tidak memberi suatu keputusan, permohonan W</a:t>
            </a:r>
            <a:r>
              <a:rPr lang="en-US" altLang="en-US" sz="2000" u="none">
                <a:latin typeface="Tahoma" panose="020B0604030504040204" pitchFamily="34" charset="0"/>
              </a:rPr>
              <a:t>P</a:t>
            </a:r>
            <a:r>
              <a:rPr lang="id-ID" altLang="en-US" sz="2000" u="none">
                <a:latin typeface="Tahoma" panose="020B0604030504040204" pitchFamily="34" charset="0"/>
              </a:rPr>
              <a:t> dianggap dikabulkan.</a:t>
            </a:r>
            <a:r>
              <a:rPr lang="en-US" altLang="en-US" sz="2000" u="none">
                <a:latin typeface="Tahoma" panose="020B0604030504040204" pitchFamily="34" charset="0"/>
              </a:rPr>
              <a:t> </a:t>
            </a:r>
          </a:p>
        </p:txBody>
      </p:sp>
      <p:sp>
        <p:nvSpPr>
          <p:cNvPr id="364557" name="AutoShape 13"/>
          <p:cNvSpPr>
            <a:spLocks noChangeArrowheads="1"/>
          </p:cNvSpPr>
          <p:nvPr/>
        </p:nvSpPr>
        <p:spPr bwMode="auto">
          <a:xfrm>
            <a:off x="179388" y="4652963"/>
            <a:ext cx="288925" cy="2889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64546"/>
                                        </p:tgtEl>
                                        <p:attrNameLst>
                                          <p:attrName>style.visibility</p:attrName>
                                        </p:attrNameLst>
                                      </p:cBhvr>
                                      <p:to>
                                        <p:strVal val="visible"/>
                                      </p:to>
                                    </p:set>
                                    <p:anim calcmode="lin" valueType="num">
                                      <p:cBhvr>
                                        <p:cTn id="7" dur="500" fill="hold"/>
                                        <p:tgtEl>
                                          <p:spTgt spid="364546"/>
                                        </p:tgtEl>
                                        <p:attrNameLst>
                                          <p:attrName>ppt_w</p:attrName>
                                        </p:attrNameLst>
                                      </p:cBhvr>
                                      <p:tavLst>
                                        <p:tav tm="0">
                                          <p:val>
                                            <p:fltVal val="0"/>
                                          </p:val>
                                        </p:tav>
                                        <p:tav tm="100000">
                                          <p:val>
                                            <p:strVal val="#ppt_w"/>
                                          </p:val>
                                        </p:tav>
                                      </p:tavLst>
                                    </p:anim>
                                    <p:anim calcmode="lin" valueType="num">
                                      <p:cBhvr>
                                        <p:cTn id="8" dur="500" fill="hold"/>
                                        <p:tgtEl>
                                          <p:spTgt spid="364546"/>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64547"/>
                                        </p:tgtEl>
                                        <p:attrNameLst>
                                          <p:attrName>style.visibility</p:attrName>
                                        </p:attrNameLst>
                                      </p:cBhvr>
                                      <p:to>
                                        <p:strVal val="visible"/>
                                      </p:to>
                                    </p:set>
                                    <p:anim calcmode="lin" valueType="num">
                                      <p:cBhvr>
                                        <p:cTn id="13" dur="500" fill="hold"/>
                                        <p:tgtEl>
                                          <p:spTgt spid="364547"/>
                                        </p:tgtEl>
                                        <p:attrNameLst>
                                          <p:attrName>ppt_w</p:attrName>
                                        </p:attrNameLst>
                                      </p:cBhvr>
                                      <p:tavLst>
                                        <p:tav tm="0">
                                          <p:val>
                                            <p:fltVal val="0"/>
                                          </p:val>
                                        </p:tav>
                                        <p:tav tm="100000">
                                          <p:val>
                                            <p:strVal val="#ppt_w"/>
                                          </p:val>
                                        </p:tav>
                                      </p:tavLst>
                                    </p:anim>
                                    <p:anim calcmode="lin" valueType="num">
                                      <p:cBhvr>
                                        <p:cTn id="14" dur="500" fill="hold"/>
                                        <p:tgtEl>
                                          <p:spTgt spid="364547"/>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364548"/>
                                        </p:tgtEl>
                                        <p:attrNameLst>
                                          <p:attrName>style.visibility</p:attrName>
                                        </p:attrNameLst>
                                      </p:cBhvr>
                                      <p:to>
                                        <p:strVal val="visible"/>
                                      </p:to>
                                    </p:set>
                                    <p:animEffect transition="in" filter="box(in)">
                                      <p:cBhvr>
                                        <p:cTn id="19" dur="500"/>
                                        <p:tgtEl>
                                          <p:spTgt spid="36454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64550"/>
                                        </p:tgtEl>
                                        <p:attrNameLst>
                                          <p:attrName>style.visibility</p:attrName>
                                        </p:attrNameLst>
                                      </p:cBhvr>
                                      <p:to>
                                        <p:strVal val="visible"/>
                                      </p:to>
                                    </p:set>
                                    <p:anim calcmode="lin" valueType="num">
                                      <p:cBhvr additive="base">
                                        <p:cTn id="24" dur="500" fill="hold"/>
                                        <p:tgtEl>
                                          <p:spTgt spid="364550"/>
                                        </p:tgtEl>
                                        <p:attrNameLst>
                                          <p:attrName>ppt_x</p:attrName>
                                        </p:attrNameLst>
                                      </p:cBhvr>
                                      <p:tavLst>
                                        <p:tav tm="0">
                                          <p:val>
                                            <p:strVal val="#ppt_x"/>
                                          </p:val>
                                        </p:tav>
                                        <p:tav tm="100000">
                                          <p:val>
                                            <p:strVal val="#ppt_x"/>
                                          </p:val>
                                        </p:tav>
                                      </p:tavLst>
                                    </p:anim>
                                    <p:anim calcmode="lin" valueType="num">
                                      <p:cBhvr additive="base">
                                        <p:cTn id="25" dur="500" fill="hold"/>
                                        <p:tgtEl>
                                          <p:spTgt spid="364550"/>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364549"/>
                                        </p:tgtEl>
                                        <p:attrNameLst>
                                          <p:attrName>style.visibility</p:attrName>
                                        </p:attrNameLst>
                                      </p:cBhvr>
                                      <p:to>
                                        <p:strVal val="visible"/>
                                      </p:to>
                                    </p:set>
                                    <p:anim calcmode="lin" valueType="num">
                                      <p:cBhvr>
                                        <p:cTn id="30" dur="500" fill="hold"/>
                                        <p:tgtEl>
                                          <p:spTgt spid="364549"/>
                                        </p:tgtEl>
                                        <p:attrNameLst>
                                          <p:attrName>ppt_w</p:attrName>
                                        </p:attrNameLst>
                                      </p:cBhvr>
                                      <p:tavLst>
                                        <p:tav tm="0">
                                          <p:val>
                                            <p:fltVal val="0"/>
                                          </p:val>
                                        </p:tav>
                                        <p:tav tm="100000">
                                          <p:val>
                                            <p:strVal val="#ppt_w"/>
                                          </p:val>
                                        </p:tav>
                                      </p:tavLst>
                                    </p:anim>
                                    <p:anim calcmode="lin" valueType="num">
                                      <p:cBhvr>
                                        <p:cTn id="31" dur="500" fill="hold"/>
                                        <p:tgtEl>
                                          <p:spTgt spid="364549"/>
                                        </p:tgtEl>
                                        <p:attrNameLst>
                                          <p:attrName>ppt_h</p:attrName>
                                        </p:attrNameLst>
                                      </p:cBhvr>
                                      <p:tavLst>
                                        <p:tav tm="0">
                                          <p:val>
                                            <p:fltVal val="0"/>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364552"/>
                                        </p:tgtEl>
                                        <p:attrNameLst>
                                          <p:attrName>style.visibility</p:attrName>
                                        </p:attrNameLst>
                                      </p:cBhvr>
                                      <p:to>
                                        <p:strVal val="visible"/>
                                      </p:to>
                                    </p:set>
                                    <p:animEffect transition="in" filter="diamond(in)">
                                      <p:cBhvr>
                                        <p:cTn id="36" dur="2000"/>
                                        <p:tgtEl>
                                          <p:spTgt spid="36455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3" presetClass="entr" presetSubtype="16" fill="hold" grpId="0" nodeType="clickEffect">
                                  <p:stCondLst>
                                    <p:cond delay="0"/>
                                  </p:stCondLst>
                                  <p:childTnLst>
                                    <p:set>
                                      <p:cBhvr>
                                        <p:cTn id="40" dur="1" fill="hold">
                                          <p:stCondLst>
                                            <p:cond delay="0"/>
                                          </p:stCondLst>
                                        </p:cTn>
                                        <p:tgtEl>
                                          <p:spTgt spid="364551"/>
                                        </p:tgtEl>
                                        <p:attrNameLst>
                                          <p:attrName>style.visibility</p:attrName>
                                        </p:attrNameLst>
                                      </p:cBhvr>
                                      <p:to>
                                        <p:strVal val="visible"/>
                                      </p:to>
                                    </p:set>
                                    <p:anim calcmode="lin" valueType="num">
                                      <p:cBhvr>
                                        <p:cTn id="41" dur="500" fill="hold"/>
                                        <p:tgtEl>
                                          <p:spTgt spid="364551"/>
                                        </p:tgtEl>
                                        <p:attrNameLst>
                                          <p:attrName>ppt_w</p:attrName>
                                        </p:attrNameLst>
                                      </p:cBhvr>
                                      <p:tavLst>
                                        <p:tav tm="0">
                                          <p:val>
                                            <p:fltVal val="0"/>
                                          </p:val>
                                        </p:tav>
                                        <p:tav tm="100000">
                                          <p:val>
                                            <p:strVal val="#ppt_w"/>
                                          </p:val>
                                        </p:tav>
                                      </p:tavLst>
                                    </p:anim>
                                    <p:anim calcmode="lin" valueType="num">
                                      <p:cBhvr>
                                        <p:cTn id="42" dur="500" fill="hold"/>
                                        <p:tgtEl>
                                          <p:spTgt spid="364551"/>
                                        </p:tgtEl>
                                        <p:attrNameLst>
                                          <p:attrName>ppt_h</p:attrName>
                                        </p:attrNameLst>
                                      </p:cBhvr>
                                      <p:tavLst>
                                        <p:tav tm="0">
                                          <p:val>
                                            <p:fltVal val="0"/>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364553"/>
                                        </p:tgtEl>
                                        <p:attrNameLst>
                                          <p:attrName>style.visibility</p:attrName>
                                        </p:attrNameLst>
                                      </p:cBhvr>
                                      <p:to>
                                        <p:strVal val="visible"/>
                                      </p:to>
                                    </p:set>
                                    <p:animEffect transition="in" filter="diamond(in)">
                                      <p:cBhvr>
                                        <p:cTn id="47" dur="2000"/>
                                        <p:tgtEl>
                                          <p:spTgt spid="36455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64556"/>
                                        </p:tgtEl>
                                        <p:attrNameLst>
                                          <p:attrName>style.visibility</p:attrName>
                                        </p:attrNameLst>
                                      </p:cBhvr>
                                      <p:to>
                                        <p:strVal val="visible"/>
                                      </p:to>
                                    </p:set>
                                    <p:animEffect transition="in" filter="blinds(horizontal)">
                                      <p:cBhvr>
                                        <p:cTn id="52" dur="500"/>
                                        <p:tgtEl>
                                          <p:spTgt spid="36455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8" presetClass="entr" presetSubtype="16" fill="hold" grpId="0" nodeType="clickEffect">
                                  <p:stCondLst>
                                    <p:cond delay="0"/>
                                  </p:stCondLst>
                                  <p:childTnLst>
                                    <p:set>
                                      <p:cBhvr>
                                        <p:cTn id="56" dur="1" fill="hold">
                                          <p:stCondLst>
                                            <p:cond delay="0"/>
                                          </p:stCondLst>
                                        </p:cTn>
                                        <p:tgtEl>
                                          <p:spTgt spid="364557"/>
                                        </p:tgtEl>
                                        <p:attrNameLst>
                                          <p:attrName>style.visibility</p:attrName>
                                        </p:attrNameLst>
                                      </p:cBhvr>
                                      <p:to>
                                        <p:strVal val="visible"/>
                                      </p:to>
                                    </p:set>
                                    <p:animEffect transition="in" filter="diamond(in)">
                                      <p:cBhvr>
                                        <p:cTn id="57" dur="2000"/>
                                        <p:tgtEl>
                                          <p:spTgt spid="36455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3" presetClass="entr" presetSubtype="16" fill="hold" grpId="0" nodeType="clickEffect">
                                  <p:stCondLst>
                                    <p:cond delay="0"/>
                                  </p:stCondLst>
                                  <p:childTnLst>
                                    <p:set>
                                      <p:cBhvr>
                                        <p:cTn id="61" dur="1" fill="hold">
                                          <p:stCondLst>
                                            <p:cond delay="0"/>
                                          </p:stCondLst>
                                        </p:cTn>
                                        <p:tgtEl>
                                          <p:spTgt spid="364554"/>
                                        </p:tgtEl>
                                        <p:attrNameLst>
                                          <p:attrName>style.visibility</p:attrName>
                                        </p:attrNameLst>
                                      </p:cBhvr>
                                      <p:to>
                                        <p:strVal val="visible"/>
                                      </p:to>
                                    </p:set>
                                    <p:anim calcmode="lin" valueType="num">
                                      <p:cBhvr>
                                        <p:cTn id="62" dur="500" fill="hold"/>
                                        <p:tgtEl>
                                          <p:spTgt spid="364554"/>
                                        </p:tgtEl>
                                        <p:attrNameLst>
                                          <p:attrName>ppt_w</p:attrName>
                                        </p:attrNameLst>
                                      </p:cBhvr>
                                      <p:tavLst>
                                        <p:tav tm="0">
                                          <p:val>
                                            <p:fltVal val="0"/>
                                          </p:val>
                                        </p:tav>
                                        <p:tav tm="100000">
                                          <p:val>
                                            <p:strVal val="#ppt_w"/>
                                          </p:val>
                                        </p:tav>
                                      </p:tavLst>
                                    </p:anim>
                                    <p:anim calcmode="lin" valueType="num">
                                      <p:cBhvr>
                                        <p:cTn id="63" dur="500" fill="hold"/>
                                        <p:tgtEl>
                                          <p:spTgt spid="364554"/>
                                        </p:tgtEl>
                                        <p:attrNameLst>
                                          <p:attrName>ppt_h</p:attrName>
                                        </p:attrNameLst>
                                      </p:cBhvr>
                                      <p:tavLst>
                                        <p:tav tm="0">
                                          <p:val>
                                            <p:fltVal val="0"/>
                                          </p:val>
                                        </p:tav>
                                        <p:tav tm="100000">
                                          <p:val>
                                            <p:strVal val="#ppt_h"/>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364555"/>
                                        </p:tgtEl>
                                        <p:attrNameLst>
                                          <p:attrName>style.visibility</p:attrName>
                                        </p:attrNameLst>
                                      </p:cBhvr>
                                      <p:to>
                                        <p:strVal val="visible"/>
                                      </p:to>
                                    </p:set>
                                    <p:anim calcmode="lin" valueType="num">
                                      <p:cBhvr>
                                        <p:cTn id="68" dur="1000" fill="hold"/>
                                        <p:tgtEl>
                                          <p:spTgt spid="364555"/>
                                        </p:tgtEl>
                                        <p:attrNameLst>
                                          <p:attrName>ppt_w</p:attrName>
                                        </p:attrNameLst>
                                      </p:cBhvr>
                                      <p:tavLst>
                                        <p:tav tm="0">
                                          <p:val>
                                            <p:strVal val="#ppt_w*0.70"/>
                                          </p:val>
                                        </p:tav>
                                        <p:tav tm="100000">
                                          <p:val>
                                            <p:strVal val="#ppt_w"/>
                                          </p:val>
                                        </p:tav>
                                      </p:tavLst>
                                    </p:anim>
                                    <p:anim calcmode="lin" valueType="num">
                                      <p:cBhvr>
                                        <p:cTn id="69" dur="1000" fill="hold"/>
                                        <p:tgtEl>
                                          <p:spTgt spid="364555"/>
                                        </p:tgtEl>
                                        <p:attrNameLst>
                                          <p:attrName>ppt_h</p:attrName>
                                        </p:attrNameLst>
                                      </p:cBhvr>
                                      <p:tavLst>
                                        <p:tav tm="0">
                                          <p:val>
                                            <p:strVal val="#ppt_h"/>
                                          </p:val>
                                        </p:tav>
                                        <p:tav tm="100000">
                                          <p:val>
                                            <p:strVal val="#ppt_h"/>
                                          </p:val>
                                        </p:tav>
                                      </p:tavLst>
                                    </p:anim>
                                    <p:animEffect transition="in" filter="fade">
                                      <p:cBhvr>
                                        <p:cTn id="70" dur="1000"/>
                                        <p:tgtEl>
                                          <p:spTgt spid="364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46" grpId="0" animBg="1"/>
      <p:bldP spid="364547" grpId="0" animBg="1"/>
      <p:bldP spid="364548" grpId="0" animBg="1"/>
      <p:bldP spid="364549" grpId="0" animBg="1"/>
      <p:bldP spid="364550" grpId="0" animBg="1"/>
      <p:bldP spid="364551" grpId="0" animBg="1"/>
      <p:bldP spid="364552" grpId="0" animBg="1"/>
      <p:bldP spid="364553" grpId="0" animBg="1"/>
      <p:bldP spid="364554" grpId="0" animBg="1"/>
      <p:bldP spid="364555" grpId="0" animBg="1"/>
      <p:bldP spid="364556" grpId="0" animBg="1"/>
      <p:bldP spid="364557"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a:xfrm>
            <a:off x="757238" y="44450"/>
            <a:ext cx="7702550" cy="755650"/>
          </a:xfrm>
          <a:ln w="28575">
            <a:solidFill>
              <a:srgbClr val="FF33CC"/>
            </a:solidFill>
            <a:miter lim="800000"/>
            <a:headEnd/>
            <a:tailEnd/>
          </a:ln>
        </p:spPr>
        <p:txBody>
          <a:bodyPr/>
          <a:lstStyle/>
          <a:p>
            <a:r>
              <a:rPr lang="id-ID" altLang="en-US" sz="2400" b="1">
                <a:latin typeface="Tahoma" panose="020B0604030504040204" pitchFamily="34" charset="0"/>
                <a:cs typeface="Times New Roman" panose="02020603050405020304" pitchFamily="18" charset="0"/>
              </a:rPr>
              <a:t>PENGURANGAN / PEMBATALAN KETETAPAN PAJAK YANG TIDAK BENAR</a:t>
            </a:r>
            <a:r>
              <a:rPr lang="en-US" altLang="en-US" sz="2400" b="1">
                <a:latin typeface="Tahoma" panose="020B0604030504040204" pitchFamily="34" charset="0"/>
              </a:rPr>
              <a:t> </a:t>
            </a:r>
          </a:p>
        </p:txBody>
      </p:sp>
      <p:sp>
        <p:nvSpPr>
          <p:cNvPr id="365571" name="Rectangle 3"/>
          <p:cNvSpPr>
            <a:spLocks noChangeArrowheads="1"/>
          </p:cNvSpPr>
          <p:nvPr/>
        </p:nvSpPr>
        <p:spPr bwMode="auto">
          <a:xfrm>
            <a:off x="152400" y="836613"/>
            <a:ext cx="8915400" cy="4064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id-ID" altLang="en-US" sz="2000" b="1" u="none"/>
              <a:t>Permohonan dapat diajukan oleh Wajib Pajak dalam hal:</a:t>
            </a:r>
            <a:r>
              <a:rPr lang="en-US" altLang="en-US" sz="2000" u="none"/>
              <a:t> </a:t>
            </a:r>
            <a:endParaRPr lang="en-GB" altLang="en-US" sz="2000" u="none"/>
          </a:p>
        </p:txBody>
      </p:sp>
      <p:sp>
        <p:nvSpPr>
          <p:cNvPr id="365572" name="Rectangle 4"/>
          <p:cNvSpPr>
            <a:spLocks noChangeArrowheads="1"/>
          </p:cNvSpPr>
          <p:nvPr/>
        </p:nvSpPr>
        <p:spPr bwMode="auto">
          <a:xfrm>
            <a:off x="1147763" y="2924175"/>
            <a:ext cx="6746875" cy="4064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p>
            <a:pPr algn="l"/>
            <a:r>
              <a:rPr lang="id-ID" altLang="en-US" sz="2000" b="1" u="none"/>
              <a:t>Permohonan harus memenuhi persyaratan sbb:</a:t>
            </a:r>
            <a:r>
              <a:rPr lang="en-US" altLang="en-US" sz="2000" b="1" u="none"/>
              <a:t> </a:t>
            </a:r>
          </a:p>
        </p:txBody>
      </p:sp>
      <p:sp>
        <p:nvSpPr>
          <p:cNvPr id="365573" name="Rectangle 5"/>
          <p:cNvSpPr>
            <a:spLocks noChangeArrowheads="1"/>
          </p:cNvSpPr>
          <p:nvPr/>
        </p:nvSpPr>
        <p:spPr bwMode="auto">
          <a:xfrm>
            <a:off x="179388" y="3357563"/>
            <a:ext cx="8785225" cy="22987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buFontTx/>
              <a:buAutoNum type="alphaLcParenR"/>
            </a:pPr>
            <a:r>
              <a:rPr lang="id-ID" altLang="en-US" sz="1800" b="1" u="none">
                <a:latin typeface="Courier New" panose="02070309020205020404" pitchFamily="49" charset="0"/>
              </a:rPr>
              <a:t>1 (satu) permohonan untuk 1 (satu) surat ketetapan pajak;</a:t>
            </a:r>
            <a:endParaRPr lang="en-US" altLang="en-US" sz="1800" b="1" u="none">
              <a:latin typeface="Courier New" panose="02070309020205020404" pitchFamily="49" charset="0"/>
            </a:endParaRPr>
          </a:p>
          <a:p>
            <a:pPr>
              <a:buFontTx/>
              <a:buAutoNum type="alphaLcParenR"/>
            </a:pPr>
            <a:r>
              <a:rPr lang="id-ID" altLang="en-US" sz="1800" b="1" u="none">
                <a:latin typeface="Courier New" panose="02070309020205020404" pitchFamily="49" charset="0"/>
              </a:rPr>
              <a:t>Diajukan secara tertulis dalam bahasa Indonesia;</a:t>
            </a:r>
            <a:endParaRPr lang="en-US" altLang="en-US" sz="1800" b="1" u="none">
              <a:latin typeface="Courier New" panose="02070309020205020404" pitchFamily="49" charset="0"/>
            </a:endParaRPr>
          </a:p>
          <a:p>
            <a:pPr>
              <a:buFontTx/>
              <a:buAutoNum type="alphaLcParenR"/>
            </a:pPr>
            <a:r>
              <a:rPr lang="id-ID" altLang="en-US" sz="1800" b="1" u="none">
                <a:latin typeface="Courier New" panose="02070309020205020404" pitchFamily="49" charset="0"/>
              </a:rPr>
              <a:t>Mencantumkan j</a:t>
            </a:r>
            <a:r>
              <a:rPr lang="en-US" altLang="en-US" sz="1800" b="1" u="none">
                <a:latin typeface="Courier New" panose="02070309020205020404" pitchFamily="49" charset="0"/>
              </a:rPr>
              <a:t>u</a:t>
            </a:r>
            <a:r>
              <a:rPr lang="id-ID" altLang="en-US" sz="1800" b="1" u="none">
                <a:latin typeface="Courier New" panose="02070309020205020404" pitchFamily="49" charset="0"/>
              </a:rPr>
              <a:t>m</a:t>
            </a:r>
            <a:r>
              <a:rPr lang="en-US" altLang="en-US" sz="1800" b="1" u="none">
                <a:latin typeface="Courier New" panose="02070309020205020404" pitchFamily="49" charset="0"/>
              </a:rPr>
              <a:t>la</a:t>
            </a:r>
            <a:r>
              <a:rPr lang="id-ID" altLang="en-US" sz="1800" b="1" u="none">
                <a:latin typeface="Courier New" panose="02070309020205020404" pitchFamily="49" charset="0"/>
              </a:rPr>
              <a:t>h pajak yang seharusnya terutang menurut penghitungan W</a:t>
            </a:r>
            <a:r>
              <a:rPr lang="en-US" altLang="en-US" sz="1800" b="1" u="none">
                <a:latin typeface="Courier New" panose="02070309020205020404" pitchFamily="49" charset="0"/>
              </a:rPr>
              <a:t>P</a:t>
            </a:r>
            <a:r>
              <a:rPr lang="id-ID" altLang="en-US" sz="1800" b="1" u="none">
                <a:latin typeface="Courier New" panose="02070309020205020404" pitchFamily="49" charset="0"/>
              </a:rPr>
              <a:t> disertai dgn alasan yg mendukung permohonannya;</a:t>
            </a:r>
            <a:endParaRPr lang="en-US" altLang="en-US" sz="1800" b="1" u="none">
              <a:latin typeface="Courier New" panose="02070309020205020404" pitchFamily="49" charset="0"/>
            </a:endParaRPr>
          </a:p>
          <a:p>
            <a:pPr>
              <a:buFontTx/>
              <a:buAutoNum type="alphaLcParenR"/>
            </a:pPr>
            <a:r>
              <a:rPr lang="id-ID" altLang="en-US" sz="1800" b="1" u="none">
                <a:latin typeface="Courier New" panose="02070309020205020404" pitchFamily="49" charset="0"/>
              </a:rPr>
              <a:t>Disampaikan ke KPP tempat WP terdaftar; dan</a:t>
            </a:r>
            <a:endParaRPr lang="en-US" altLang="en-US" sz="1800" b="1" u="none">
              <a:latin typeface="Courier New" panose="02070309020205020404" pitchFamily="49" charset="0"/>
            </a:endParaRPr>
          </a:p>
          <a:p>
            <a:pPr>
              <a:buFontTx/>
              <a:buAutoNum type="alphaLcParenR"/>
            </a:pPr>
            <a:r>
              <a:rPr lang="id-ID" altLang="en-US" sz="1800" b="1" u="none">
                <a:latin typeface="Courier New" panose="02070309020205020404" pitchFamily="49" charset="0"/>
              </a:rPr>
              <a:t>Dalam hal surat permohonan ditandatangani oleh bukan W</a:t>
            </a:r>
            <a:r>
              <a:rPr lang="en-US" altLang="en-US" sz="1800" b="1" u="none">
                <a:latin typeface="Courier New" panose="02070309020205020404" pitchFamily="49" charset="0"/>
              </a:rPr>
              <a:t>P</a:t>
            </a:r>
            <a:r>
              <a:rPr lang="id-ID" altLang="en-US" sz="1800" b="1" u="none">
                <a:latin typeface="Courier New" panose="02070309020205020404" pitchFamily="49" charset="0"/>
              </a:rPr>
              <a:t> surat permohonan harus dilampiri dengan surat kuasa khusus.</a:t>
            </a:r>
            <a:r>
              <a:rPr lang="en-US" altLang="en-US" sz="1800" b="1" u="none">
                <a:latin typeface="Courier New" panose="02070309020205020404" pitchFamily="49" charset="0"/>
              </a:rPr>
              <a:t> </a:t>
            </a:r>
          </a:p>
        </p:txBody>
      </p:sp>
      <p:sp>
        <p:nvSpPr>
          <p:cNvPr id="365574" name="Rectangle 6"/>
          <p:cNvSpPr>
            <a:spLocks noChangeArrowheads="1"/>
          </p:cNvSpPr>
          <p:nvPr/>
        </p:nvSpPr>
        <p:spPr bwMode="auto">
          <a:xfrm>
            <a:off x="815975" y="5734050"/>
            <a:ext cx="7797800" cy="376238"/>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p>
            <a:pPr algn="l"/>
            <a:r>
              <a:rPr lang="id-ID" altLang="en-US" sz="1800" b="1" u="none">
                <a:latin typeface="Arial Narrow" panose="020B0606020202030204" pitchFamily="34" charset="0"/>
              </a:rPr>
              <a:t>Permohonan yang tidak memenuhi persyaratan di atas tidak dapat dipertimbangkan;</a:t>
            </a:r>
            <a:r>
              <a:rPr lang="en-US" altLang="en-US" sz="1800" b="1" u="none">
                <a:latin typeface="Arial Narrow" panose="020B0606020202030204" pitchFamily="34" charset="0"/>
              </a:rPr>
              <a:t> </a:t>
            </a:r>
          </a:p>
        </p:txBody>
      </p:sp>
      <p:sp>
        <p:nvSpPr>
          <p:cNvPr id="365575" name="Rectangle 7"/>
          <p:cNvSpPr>
            <a:spLocks noChangeArrowheads="1"/>
          </p:cNvSpPr>
          <p:nvPr/>
        </p:nvSpPr>
        <p:spPr bwMode="auto">
          <a:xfrm>
            <a:off x="34925" y="6162675"/>
            <a:ext cx="9036050" cy="65087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id-ID" altLang="en-US" sz="1800" b="1" u="none">
                <a:latin typeface="Arial Narrow" panose="020B0606020202030204" pitchFamily="34" charset="0"/>
              </a:rPr>
              <a:t>Dalam hal W</a:t>
            </a:r>
            <a:r>
              <a:rPr lang="en-US" altLang="en-US" sz="1800" b="1" u="none">
                <a:latin typeface="Arial Narrow" panose="020B0606020202030204" pitchFamily="34" charset="0"/>
              </a:rPr>
              <a:t>P</a:t>
            </a:r>
            <a:r>
              <a:rPr lang="id-ID" altLang="en-US" sz="1800" b="1" u="none">
                <a:latin typeface="Arial Narrow" panose="020B0606020202030204" pitchFamily="34" charset="0"/>
              </a:rPr>
              <a:t> mengajukan permohonan kedua, permohonan tsb harus diajukan dlm jangka waktu paling lama 3 (tiga) bulan sejak tgl keputusan Dirjen Pajak atas permohonan yg pertama dikirim;</a:t>
            </a:r>
            <a:r>
              <a:rPr lang="en-US" altLang="en-US" sz="1800" b="1" u="none">
                <a:latin typeface="Arial Narrow" panose="020B0606020202030204" pitchFamily="34" charset="0"/>
              </a:rPr>
              <a:t> </a:t>
            </a:r>
          </a:p>
        </p:txBody>
      </p:sp>
      <p:sp>
        <p:nvSpPr>
          <p:cNvPr id="365576" name="Rectangle 8"/>
          <p:cNvSpPr>
            <a:spLocks noChangeArrowheads="1"/>
          </p:cNvSpPr>
          <p:nvPr/>
        </p:nvSpPr>
        <p:spPr bwMode="auto">
          <a:xfrm>
            <a:off x="323850" y="1341438"/>
            <a:ext cx="8569325" cy="1446212"/>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lvl="2">
              <a:lnSpc>
                <a:spcPct val="70000"/>
              </a:lnSpc>
            </a:pPr>
            <a:r>
              <a:rPr lang="en-US" altLang="en-US" sz="1800" b="1" u="none">
                <a:latin typeface="Courier New" panose="02070309020205020404" pitchFamily="49" charset="0"/>
              </a:rPr>
              <a:t>- </a:t>
            </a:r>
            <a:r>
              <a:rPr lang="id-ID" altLang="en-US" sz="1800" b="1" u="none">
                <a:latin typeface="Courier New" panose="02070309020205020404" pitchFamily="49" charset="0"/>
              </a:rPr>
              <a:t>Wajib Pajak tidak mengajukan keberatan;</a:t>
            </a:r>
            <a:endParaRPr lang="en-US" altLang="en-US" sz="1800" b="1" u="none">
              <a:latin typeface="Courier New" panose="02070309020205020404" pitchFamily="49" charset="0"/>
            </a:endParaRPr>
          </a:p>
          <a:p>
            <a:pPr lvl="2">
              <a:lnSpc>
                <a:spcPct val="70000"/>
              </a:lnSpc>
            </a:pPr>
            <a:endParaRPr lang="en-US" altLang="en-US" sz="1800" b="1" u="none">
              <a:latin typeface="Courier New" panose="02070309020205020404" pitchFamily="49" charset="0"/>
            </a:endParaRPr>
          </a:p>
          <a:p>
            <a:pPr lvl="2">
              <a:lnSpc>
                <a:spcPct val="70000"/>
              </a:lnSpc>
            </a:pPr>
            <a:r>
              <a:rPr lang="en-US" altLang="en-US" sz="1800" b="1" u="none">
                <a:latin typeface="Courier New" panose="02070309020205020404" pitchFamily="49" charset="0"/>
              </a:rPr>
              <a:t>- </a:t>
            </a:r>
            <a:r>
              <a:rPr lang="id-ID" altLang="en-US" sz="1800" b="1" u="none">
                <a:latin typeface="Courier New" panose="02070309020205020404" pitchFamily="49" charset="0"/>
              </a:rPr>
              <a:t>Wajib Pajak mengajukan keberatan tetapi kemudian mencabut pengajuan keberatan tersebut; atau</a:t>
            </a:r>
            <a:endParaRPr lang="en-US" altLang="en-US" sz="1800" b="1" u="none">
              <a:latin typeface="Courier New" panose="02070309020205020404" pitchFamily="49" charset="0"/>
            </a:endParaRPr>
          </a:p>
          <a:p>
            <a:pPr lvl="2">
              <a:lnSpc>
                <a:spcPct val="70000"/>
              </a:lnSpc>
            </a:pPr>
            <a:endParaRPr lang="en-US" altLang="en-US" sz="1800" b="1" u="none">
              <a:latin typeface="Courier New" panose="02070309020205020404" pitchFamily="49" charset="0"/>
            </a:endParaRPr>
          </a:p>
          <a:p>
            <a:pPr lvl="2">
              <a:lnSpc>
                <a:spcPct val="70000"/>
              </a:lnSpc>
            </a:pPr>
            <a:r>
              <a:rPr lang="en-US" altLang="en-US" sz="1800" b="1" u="none">
                <a:latin typeface="Courier New" panose="02070309020205020404" pitchFamily="49" charset="0"/>
              </a:rPr>
              <a:t>- </a:t>
            </a:r>
            <a:r>
              <a:rPr lang="id-ID" altLang="en-US" sz="1800" b="1" u="none">
                <a:latin typeface="Courier New" panose="02070309020205020404" pitchFamily="49" charset="0"/>
              </a:rPr>
              <a:t>W</a:t>
            </a:r>
            <a:r>
              <a:rPr lang="en-US" altLang="en-US" sz="1800" b="1" u="none">
                <a:latin typeface="Courier New" panose="02070309020205020404" pitchFamily="49" charset="0"/>
              </a:rPr>
              <a:t>P</a:t>
            </a:r>
            <a:r>
              <a:rPr lang="id-ID" altLang="en-US" sz="1800" b="1" u="none">
                <a:latin typeface="Courier New" panose="02070309020205020404" pitchFamily="49" charset="0"/>
              </a:rPr>
              <a:t> mengajukan keberatan, tetapi tidak dipertimbangkan.</a:t>
            </a:r>
            <a:endParaRPr lang="en-US" altLang="en-US" sz="1800" b="1" u="none">
              <a:latin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65570"/>
                                        </p:tgtEl>
                                        <p:attrNameLst>
                                          <p:attrName>style.visibility</p:attrName>
                                        </p:attrNameLst>
                                      </p:cBhvr>
                                      <p:to>
                                        <p:strVal val="visible"/>
                                      </p:to>
                                    </p:set>
                                    <p:anim calcmode="lin" valueType="num">
                                      <p:cBhvr>
                                        <p:cTn id="7" dur="500" fill="hold"/>
                                        <p:tgtEl>
                                          <p:spTgt spid="365570"/>
                                        </p:tgtEl>
                                        <p:attrNameLst>
                                          <p:attrName>ppt_w</p:attrName>
                                        </p:attrNameLst>
                                      </p:cBhvr>
                                      <p:tavLst>
                                        <p:tav tm="0">
                                          <p:val>
                                            <p:fltVal val="0"/>
                                          </p:val>
                                        </p:tav>
                                        <p:tav tm="100000">
                                          <p:val>
                                            <p:strVal val="#ppt_w"/>
                                          </p:val>
                                        </p:tav>
                                      </p:tavLst>
                                    </p:anim>
                                    <p:anim calcmode="lin" valueType="num">
                                      <p:cBhvr>
                                        <p:cTn id="8" dur="500" fill="hold"/>
                                        <p:tgtEl>
                                          <p:spTgt spid="365570"/>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65571"/>
                                        </p:tgtEl>
                                        <p:attrNameLst>
                                          <p:attrName>style.visibility</p:attrName>
                                        </p:attrNameLst>
                                      </p:cBhvr>
                                      <p:to>
                                        <p:strVal val="visible"/>
                                      </p:to>
                                    </p:set>
                                    <p:anim calcmode="lin" valueType="num">
                                      <p:cBhvr>
                                        <p:cTn id="13" dur="500" fill="hold"/>
                                        <p:tgtEl>
                                          <p:spTgt spid="365571"/>
                                        </p:tgtEl>
                                        <p:attrNameLst>
                                          <p:attrName>ppt_w</p:attrName>
                                        </p:attrNameLst>
                                      </p:cBhvr>
                                      <p:tavLst>
                                        <p:tav tm="0">
                                          <p:val>
                                            <p:fltVal val="0"/>
                                          </p:val>
                                        </p:tav>
                                        <p:tav tm="100000">
                                          <p:val>
                                            <p:strVal val="#ppt_w"/>
                                          </p:val>
                                        </p:tav>
                                      </p:tavLst>
                                    </p:anim>
                                    <p:anim calcmode="lin" valueType="num">
                                      <p:cBhvr>
                                        <p:cTn id="14" dur="500" fill="hold"/>
                                        <p:tgtEl>
                                          <p:spTgt spid="365571"/>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365576"/>
                                        </p:tgtEl>
                                        <p:attrNameLst>
                                          <p:attrName>style.visibility</p:attrName>
                                        </p:attrNameLst>
                                      </p:cBhvr>
                                      <p:to>
                                        <p:strVal val="visible"/>
                                      </p:to>
                                    </p:set>
                                    <p:animEffect transition="in" filter="box(in)">
                                      <p:cBhvr>
                                        <p:cTn id="19" dur="500"/>
                                        <p:tgtEl>
                                          <p:spTgt spid="36557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365572"/>
                                        </p:tgtEl>
                                        <p:attrNameLst>
                                          <p:attrName>style.visibility</p:attrName>
                                        </p:attrNameLst>
                                      </p:cBhvr>
                                      <p:to>
                                        <p:strVal val="visible"/>
                                      </p:to>
                                    </p:set>
                                    <p:animEffect transition="in" filter="box(in)">
                                      <p:cBhvr>
                                        <p:cTn id="24" dur="500"/>
                                        <p:tgtEl>
                                          <p:spTgt spid="36557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65573"/>
                                        </p:tgtEl>
                                        <p:attrNameLst>
                                          <p:attrName>style.visibility</p:attrName>
                                        </p:attrNameLst>
                                      </p:cBhvr>
                                      <p:to>
                                        <p:strVal val="visible"/>
                                      </p:to>
                                    </p:set>
                                    <p:animEffect transition="in" filter="wipe(down)">
                                      <p:cBhvr>
                                        <p:cTn id="29" dur="500"/>
                                        <p:tgtEl>
                                          <p:spTgt spid="365573"/>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365574"/>
                                        </p:tgtEl>
                                        <p:attrNameLst>
                                          <p:attrName>style.visibility</p:attrName>
                                        </p:attrNameLst>
                                      </p:cBhvr>
                                      <p:to>
                                        <p:strVal val="visible"/>
                                      </p:to>
                                    </p:set>
                                    <p:anim calcmode="lin" valueType="num">
                                      <p:cBhvr>
                                        <p:cTn id="34" dur="500" fill="hold"/>
                                        <p:tgtEl>
                                          <p:spTgt spid="365574"/>
                                        </p:tgtEl>
                                        <p:attrNameLst>
                                          <p:attrName>ppt_w</p:attrName>
                                        </p:attrNameLst>
                                      </p:cBhvr>
                                      <p:tavLst>
                                        <p:tav tm="0">
                                          <p:val>
                                            <p:fltVal val="0"/>
                                          </p:val>
                                        </p:tav>
                                        <p:tav tm="100000">
                                          <p:val>
                                            <p:strVal val="#ppt_w"/>
                                          </p:val>
                                        </p:tav>
                                      </p:tavLst>
                                    </p:anim>
                                    <p:anim calcmode="lin" valueType="num">
                                      <p:cBhvr>
                                        <p:cTn id="35" dur="500" fill="hold"/>
                                        <p:tgtEl>
                                          <p:spTgt spid="365574"/>
                                        </p:tgtEl>
                                        <p:attrNameLst>
                                          <p:attrName>ppt_h</p:attrName>
                                        </p:attrNameLst>
                                      </p:cBhvr>
                                      <p:tavLst>
                                        <p:tav tm="0">
                                          <p:val>
                                            <p:fltVal val="0"/>
                                          </p:val>
                                        </p:tav>
                                        <p:tav tm="100000">
                                          <p:val>
                                            <p:strVal val="#ppt_h"/>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365575"/>
                                        </p:tgtEl>
                                        <p:attrNameLst>
                                          <p:attrName>style.visibility</p:attrName>
                                        </p:attrNameLst>
                                      </p:cBhvr>
                                      <p:to>
                                        <p:strVal val="visible"/>
                                      </p:to>
                                    </p:set>
                                    <p:anim calcmode="lin" valueType="num">
                                      <p:cBhvr>
                                        <p:cTn id="40" dur="500" fill="hold"/>
                                        <p:tgtEl>
                                          <p:spTgt spid="365575"/>
                                        </p:tgtEl>
                                        <p:attrNameLst>
                                          <p:attrName>ppt_w</p:attrName>
                                        </p:attrNameLst>
                                      </p:cBhvr>
                                      <p:tavLst>
                                        <p:tav tm="0">
                                          <p:val>
                                            <p:fltVal val="0"/>
                                          </p:val>
                                        </p:tav>
                                        <p:tav tm="100000">
                                          <p:val>
                                            <p:strVal val="#ppt_w"/>
                                          </p:val>
                                        </p:tav>
                                      </p:tavLst>
                                    </p:anim>
                                    <p:anim calcmode="lin" valueType="num">
                                      <p:cBhvr>
                                        <p:cTn id="41" dur="500" fill="hold"/>
                                        <p:tgtEl>
                                          <p:spTgt spid="36557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0" grpId="0" animBg="1"/>
      <p:bldP spid="365571" grpId="0" animBg="1"/>
      <p:bldP spid="365572" grpId="0" animBg="1"/>
      <p:bldP spid="365573" grpId="0" animBg="1"/>
      <p:bldP spid="365574" grpId="0" animBg="1"/>
      <p:bldP spid="365575" grpId="0" animBg="1"/>
      <p:bldP spid="365576"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395288" y="44450"/>
            <a:ext cx="8134350" cy="539750"/>
          </a:xfrm>
          <a:solidFill>
            <a:srgbClr val="FFFF99"/>
          </a:solidFill>
          <a:ln w="28575">
            <a:solidFill>
              <a:srgbClr val="FF33CC"/>
            </a:solidFill>
            <a:miter lim="800000"/>
            <a:headEnd/>
            <a:tailEnd/>
          </a:ln>
        </p:spPr>
        <p:txBody>
          <a:bodyPr/>
          <a:lstStyle/>
          <a:p>
            <a:r>
              <a:rPr lang="id-ID" altLang="en-US" sz="2400">
                <a:latin typeface="Tahoma" panose="020B0604030504040204" pitchFamily="34" charset="0"/>
                <a:cs typeface="Times New Roman" panose="02020603050405020304" pitchFamily="18" charset="0"/>
              </a:rPr>
              <a:t>PENGURANGAN / PEMBATALAN</a:t>
            </a:r>
            <a:r>
              <a:rPr lang="en-US" altLang="en-US" sz="2400">
                <a:latin typeface="Tahoma" panose="020B0604030504040204" pitchFamily="34" charset="0"/>
                <a:cs typeface="Times New Roman" panose="02020603050405020304" pitchFamily="18" charset="0"/>
              </a:rPr>
              <a:t> SURAT TAGIHAN PAJAK</a:t>
            </a:r>
            <a:endParaRPr lang="en-US" altLang="en-US" sz="2400">
              <a:latin typeface="Tahoma" panose="020B0604030504040204" pitchFamily="34" charset="0"/>
            </a:endParaRPr>
          </a:p>
        </p:txBody>
      </p:sp>
      <p:sp>
        <p:nvSpPr>
          <p:cNvPr id="366595" name="Rectangle 3"/>
          <p:cNvSpPr>
            <a:spLocks noChangeArrowheads="1"/>
          </p:cNvSpPr>
          <p:nvPr/>
        </p:nvSpPr>
        <p:spPr bwMode="auto">
          <a:xfrm>
            <a:off x="152400" y="692150"/>
            <a:ext cx="8915400" cy="16256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s-ES" altLang="en-US" sz="2000" b="1" u="none"/>
              <a:t>Direktur Jenderal Pajak karena jabatan atau atas </a:t>
            </a:r>
            <a:r>
              <a:rPr lang="es-ES" altLang="en-US" sz="2000" b="1"/>
              <a:t>permohonan Wajib Pajak</a:t>
            </a:r>
            <a:r>
              <a:rPr lang="es-ES" altLang="en-US" sz="2000" b="1" u="none"/>
              <a:t> dapat</a:t>
            </a:r>
            <a:r>
              <a:rPr lang="en-US" altLang="en-US" sz="2000" b="1" u="none"/>
              <a:t> </a:t>
            </a:r>
            <a:r>
              <a:rPr lang="id-ID" altLang="en-US" sz="2000" b="1" u="none"/>
              <a:t>mengurangkan atau membatalkan Surat Tagihan Pajak sebagaimana dimaksud dalam Pasal 14 yang tidak benar</a:t>
            </a:r>
            <a:r>
              <a:rPr lang="en-US" altLang="en-US" sz="2000" b="1" u="none"/>
              <a:t>.</a:t>
            </a:r>
          </a:p>
          <a:p>
            <a:r>
              <a:rPr lang="en-US" altLang="en-US" sz="2000" b="1" u="none"/>
              <a:t>(Pasal 36 ayat 1 huruf c)</a:t>
            </a:r>
            <a:endParaRPr lang="en-GB" altLang="en-US" sz="2000" b="1" u="none"/>
          </a:p>
        </p:txBody>
      </p:sp>
      <p:sp>
        <p:nvSpPr>
          <p:cNvPr id="366596" name="Rectangle 4"/>
          <p:cNvSpPr>
            <a:spLocks noChangeArrowheads="1"/>
          </p:cNvSpPr>
          <p:nvPr/>
        </p:nvSpPr>
        <p:spPr bwMode="auto">
          <a:xfrm>
            <a:off x="179388" y="2420938"/>
            <a:ext cx="8856662" cy="6477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b="1" u="none"/>
              <a:t>Permohonan hanya dapat diajukan oleh Wajib Pajak paling banyak 2 (dua) kali.</a:t>
            </a:r>
            <a:r>
              <a:rPr lang="en-US" altLang="en-US" sz="1800" b="1" u="none"/>
              <a:t> (Pasal 36 ayat 1a)</a:t>
            </a:r>
          </a:p>
        </p:txBody>
      </p:sp>
      <p:sp>
        <p:nvSpPr>
          <p:cNvPr id="366597" name="Line 5"/>
          <p:cNvSpPr>
            <a:spLocks noChangeShapeType="1"/>
          </p:cNvSpPr>
          <p:nvPr/>
        </p:nvSpPr>
        <p:spPr bwMode="auto">
          <a:xfrm flipH="1">
            <a:off x="1403350" y="1341438"/>
            <a:ext cx="936625" cy="1223962"/>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6598" name="AutoShape 6"/>
          <p:cNvSpPr>
            <a:spLocks noChangeArrowheads="1"/>
          </p:cNvSpPr>
          <p:nvPr/>
        </p:nvSpPr>
        <p:spPr bwMode="auto">
          <a:xfrm>
            <a:off x="34925" y="620713"/>
            <a:ext cx="215900" cy="2159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6599" name="AutoShape 7"/>
          <p:cNvSpPr>
            <a:spLocks noChangeArrowheads="1"/>
          </p:cNvSpPr>
          <p:nvPr/>
        </p:nvSpPr>
        <p:spPr bwMode="auto">
          <a:xfrm>
            <a:off x="107950" y="2349500"/>
            <a:ext cx="215900" cy="2159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6600" name="Rectangle 8"/>
          <p:cNvSpPr>
            <a:spLocks noChangeArrowheads="1"/>
          </p:cNvSpPr>
          <p:nvPr/>
        </p:nvSpPr>
        <p:spPr bwMode="auto">
          <a:xfrm>
            <a:off x="179388" y="3127375"/>
            <a:ext cx="8785225" cy="13208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2000" u="none">
                <a:latin typeface="Tahoma" panose="020B0604030504040204" pitchFamily="34" charset="0"/>
              </a:rPr>
              <a:t>Direktur Jenderal Pajak dalam jangka waktu paling lama 6 (enam) bulan sejak tanggal permohonan sebagaimana dimaksud pada ayat (1) diterima, harus memberi keputusan atas permohonan yang diajukan. </a:t>
            </a:r>
            <a:endParaRPr lang="en-US" altLang="en-US" sz="2000" u="none">
              <a:latin typeface="Tahoma" panose="020B0604030504040204" pitchFamily="34" charset="0"/>
            </a:endParaRPr>
          </a:p>
          <a:p>
            <a:r>
              <a:rPr lang="en-US" altLang="en-US" sz="2000" u="none">
                <a:latin typeface="Tahoma" panose="020B0604030504040204" pitchFamily="34" charset="0"/>
              </a:rPr>
              <a:t>(Pasal 36 ayat 1c)</a:t>
            </a:r>
            <a:endParaRPr lang="id-ID" altLang="en-US" sz="2000" u="none">
              <a:latin typeface="Tahoma" panose="020B0604030504040204" pitchFamily="34" charset="0"/>
            </a:endParaRPr>
          </a:p>
        </p:txBody>
      </p:sp>
      <p:sp>
        <p:nvSpPr>
          <p:cNvPr id="366601" name="Rectangle 9"/>
          <p:cNvSpPr>
            <a:spLocks noChangeArrowheads="1"/>
          </p:cNvSpPr>
          <p:nvPr/>
        </p:nvSpPr>
        <p:spPr bwMode="auto">
          <a:xfrm>
            <a:off x="179388" y="5743575"/>
            <a:ext cx="8713787" cy="925513"/>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u="none">
                <a:latin typeface="Tahoma" panose="020B0604030504040204" pitchFamily="34" charset="0"/>
              </a:rPr>
              <a:t>Apabila diminta oleh W</a:t>
            </a:r>
            <a:r>
              <a:rPr lang="en-US" altLang="en-US" sz="1800" u="none">
                <a:latin typeface="Tahoma" panose="020B0604030504040204" pitchFamily="34" charset="0"/>
              </a:rPr>
              <a:t>P</a:t>
            </a:r>
            <a:r>
              <a:rPr lang="id-ID" altLang="en-US" sz="1800" u="none">
                <a:latin typeface="Tahoma" panose="020B0604030504040204" pitchFamily="34" charset="0"/>
              </a:rPr>
              <a:t>, Dir</a:t>
            </a:r>
            <a:r>
              <a:rPr lang="en-US" altLang="en-US" sz="1800" u="none">
                <a:latin typeface="Tahoma" panose="020B0604030504040204" pitchFamily="34" charset="0"/>
              </a:rPr>
              <a:t>jen</a:t>
            </a:r>
            <a:r>
              <a:rPr lang="id-ID" altLang="en-US" sz="1800" u="none">
                <a:latin typeface="Tahoma" panose="020B0604030504040204" pitchFamily="34" charset="0"/>
              </a:rPr>
              <a:t> Pajak </a:t>
            </a:r>
            <a:r>
              <a:rPr lang="id-ID" altLang="en-US" sz="1800" b="1" u="none">
                <a:solidFill>
                  <a:schemeClr val="accent2"/>
                </a:solidFill>
                <a:latin typeface="Tahoma" panose="020B0604030504040204" pitchFamily="34" charset="0"/>
              </a:rPr>
              <a:t>wajib memberikan keterangan secara tertulis</a:t>
            </a:r>
            <a:r>
              <a:rPr lang="id-ID" altLang="en-US" sz="1800" u="none">
                <a:latin typeface="Tahoma" panose="020B0604030504040204" pitchFamily="34" charset="0"/>
              </a:rPr>
              <a:t> hal-hal yang menjadi dasar untuk menolak atau mengabulkan sebagian permohonan W</a:t>
            </a:r>
            <a:r>
              <a:rPr lang="en-US" altLang="en-US" sz="1800" u="none">
                <a:latin typeface="Tahoma" panose="020B0604030504040204" pitchFamily="34" charset="0"/>
              </a:rPr>
              <a:t>P</a:t>
            </a:r>
            <a:r>
              <a:rPr lang="id-ID" altLang="en-US" sz="1800" u="none">
                <a:latin typeface="Tahoma" panose="020B0604030504040204" pitchFamily="34" charset="0"/>
              </a:rPr>
              <a:t> sebagaimana dimaksud pada ayat (1c). </a:t>
            </a:r>
            <a:r>
              <a:rPr lang="en-US" altLang="en-US" sz="1800" u="none">
                <a:latin typeface="Tahoma" panose="020B0604030504040204" pitchFamily="34" charset="0"/>
              </a:rPr>
              <a:t> (Pasal 36 ayat 1e)</a:t>
            </a:r>
            <a:endParaRPr lang="id-ID" altLang="en-US" sz="1800" u="none">
              <a:latin typeface="Tahoma" panose="020B0604030504040204" pitchFamily="34" charset="0"/>
            </a:endParaRPr>
          </a:p>
        </p:txBody>
      </p:sp>
      <p:sp>
        <p:nvSpPr>
          <p:cNvPr id="366602" name="AutoShape 10"/>
          <p:cNvSpPr>
            <a:spLocks noChangeArrowheads="1"/>
          </p:cNvSpPr>
          <p:nvPr/>
        </p:nvSpPr>
        <p:spPr bwMode="auto">
          <a:xfrm>
            <a:off x="107950" y="3068638"/>
            <a:ext cx="215900" cy="2159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6603" name="AutoShape 11"/>
          <p:cNvSpPr>
            <a:spLocks noChangeArrowheads="1"/>
          </p:cNvSpPr>
          <p:nvPr/>
        </p:nvSpPr>
        <p:spPr bwMode="auto">
          <a:xfrm>
            <a:off x="107950" y="5661025"/>
            <a:ext cx="215900" cy="2159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6604" name="Rectangle 12"/>
          <p:cNvSpPr>
            <a:spLocks noChangeArrowheads="1"/>
          </p:cNvSpPr>
          <p:nvPr/>
        </p:nvSpPr>
        <p:spPr bwMode="auto">
          <a:xfrm>
            <a:off x="323850" y="4652963"/>
            <a:ext cx="8569325" cy="711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id-ID" altLang="en-US" sz="2000" u="none">
                <a:latin typeface="Tahoma" panose="020B0604030504040204" pitchFamily="34" charset="0"/>
              </a:rPr>
              <a:t>Apabila jangka waktu </a:t>
            </a:r>
            <a:r>
              <a:rPr lang="en-US" altLang="en-US" sz="2000" u="none">
                <a:latin typeface="Tahoma" panose="020B0604030504040204" pitchFamily="34" charset="0"/>
              </a:rPr>
              <a:t>tersebut </a:t>
            </a:r>
            <a:r>
              <a:rPr lang="id-ID" altLang="en-US" sz="2000" u="none">
                <a:latin typeface="Tahoma" panose="020B0604030504040204" pitchFamily="34" charset="0"/>
              </a:rPr>
              <a:t>telah lewat tetapi Direktur Jenderal Pajak tidak memberi suatu keputusan, permohonan W</a:t>
            </a:r>
            <a:r>
              <a:rPr lang="en-US" altLang="en-US" sz="2000" u="none">
                <a:latin typeface="Tahoma" panose="020B0604030504040204" pitchFamily="34" charset="0"/>
              </a:rPr>
              <a:t>P</a:t>
            </a:r>
            <a:r>
              <a:rPr lang="id-ID" altLang="en-US" sz="2000" u="none">
                <a:latin typeface="Tahoma" panose="020B0604030504040204" pitchFamily="34" charset="0"/>
              </a:rPr>
              <a:t> dianggap dikabulkan.</a:t>
            </a:r>
            <a:r>
              <a:rPr lang="en-US" altLang="en-US" sz="2000" u="none">
                <a:latin typeface="Tahoma" panose="020B0604030504040204" pitchFamily="34" charset="0"/>
              </a:rPr>
              <a:t> </a:t>
            </a:r>
          </a:p>
        </p:txBody>
      </p:sp>
      <p:sp>
        <p:nvSpPr>
          <p:cNvPr id="366605" name="AutoShape 13"/>
          <p:cNvSpPr>
            <a:spLocks noChangeArrowheads="1"/>
          </p:cNvSpPr>
          <p:nvPr/>
        </p:nvSpPr>
        <p:spPr bwMode="auto">
          <a:xfrm>
            <a:off x="252413" y="4581525"/>
            <a:ext cx="215900" cy="2159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6594"/>
                                        </p:tgtEl>
                                        <p:attrNameLst>
                                          <p:attrName>style.visibility</p:attrName>
                                        </p:attrNameLst>
                                      </p:cBhvr>
                                      <p:to>
                                        <p:strVal val="visible"/>
                                      </p:to>
                                    </p:set>
                                    <p:animEffect transition="in" filter="checkerboard(across)">
                                      <p:cBhvr>
                                        <p:cTn id="7" dur="500"/>
                                        <p:tgtEl>
                                          <p:spTgt spid="3665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366595"/>
                                        </p:tgtEl>
                                        <p:attrNameLst>
                                          <p:attrName>style.visibility</p:attrName>
                                        </p:attrNameLst>
                                      </p:cBhvr>
                                      <p:to>
                                        <p:strVal val="visible"/>
                                      </p:to>
                                    </p:set>
                                    <p:anim calcmode="lin" valueType="num">
                                      <p:cBhvr>
                                        <p:cTn id="12" dur="500" fill="hold"/>
                                        <p:tgtEl>
                                          <p:spTgt spid="366595"/>
                                        </p:tgtEl>
                                        <p:attrNameLst>
                                          <p:attrName>ppt_w</p:attrName>
                                        </p:attrNameLst>
                                      </p:cBhvr>
                                      <p:tavLst>
                                        <p:tav tm="0">
                                          <p:val>
                                            <p:fltVal val="0"/>
                                          </p:val>
                                        </p:tav>
                                        <p:tav tm="100000">
                                          <p:val>
                                            <p:strVal val="#ppt_w"/>
                                          </p:val>
                                        </p:tav>
                                      </p:tavLst>
                                    </p:anim>
                                    <p:anim calcmode="lin" valueType="num">
                                      <p:cBhvr>
                                        <p:cTn id="13" dur="500" fill="hold"/>
                                        <p:tgtEl>
                                          <p:spTgt spid="366595"/>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366598"/>
                                        </p:tgtEl>
                                        <p:attrNameLst>
                                          <p:attrName>style.visibility</p:attrName>
                                        </p:attrNameLst>
                                      </p:cBhvr>
                                      <p:to>
                                        <p:strVal val="visible"/>
                                      </p:to>
                                    </p:set>
                                    <p:animEffect transition="in" filter="box(in)">
                                      <p:cBhvr>
                                        <p:cTn id="18" dur="500"/>
                                        <p:tgtEl>
                                          <p:spTgt spid="36659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366597"/>
                                        </p:tgtEl>
                                        <p:attrNameLst>
                                          <p:attrName>style.visibility</p:attrName>
                                        </p:attrNameLst>
                                      </p:cBhvr>
                                      <p:to>
                                        <p:strVal val="visible"/>
                                      </p:to>
                                    </p:set>
                                    <p:animEffect transition="in" filter="diamond(in)">
                                      <p:cBhvr>
                                        <p:cTn id="23" dur="2000"/>
                                        <p:tgtEl>
                                          <p:spTgt spid="36659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366596"/>
                                        </p:tgtEl>
                                        <p:attrNameLst>
                                          <p:attrName>style.visibility</p:attrName>
                                        </p:attrNameLst>
                                      </p:cBhvr>
                                      <p:to>
                                        <p:strVal val="visible"/>
                                      </p:to>
                                    </p:set>
                                    <p:animEffect transition="in" filter="box(in)">
                                      <p:cBhvr>
                                        <p:cTn id="28" dur="500"/>
                                        <p:tgtEl>
                                          <p:spTgt spid="36659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366599"/>
                                        </p:tgtEl>
                                        <p:attrNameLst>
                                          <p:attrName>style.visibility</p:attrName>
                                        </p:attrNameLst>
                                      </p:cBhvr>
                                      <p:to>
                                        <p:strVal val="visible"/>
                                      </p:to>
                                    </p:set>
                                    <p:animEffect transition="in" filter="blinds(horizontal)">
                                      <p:cBhvr>
                                        <p:cTn id="33" dur="500"/>
                                        <p:tgtEl>
                                          <p:spTgt spid="366599"/>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3" presetClass="entr" presetSubtype="16" fill="hold" grpId="0" nodeType="clickEffect">
                                  <p:stCondLst>
                                    <p:cond delay="0"/>
                                  </p:stCondLst>
                                  <p:childTnLst>
                                    <p:set>
                                      <p:cBhvr>
                                        <p:cTn id="37" dur="1" fill="hold">
                                          <p:stCondLst>
                                            <p:cond delay="0"/>
                                          </p:stCondLst>
                                        </p:cTn>
                                        <p:tgtEl>
                                          <p:spTgt spid="366600"/>
                                        </p:tgtEl>
                                        <p:attrNameLst>
                                          <p:attrName>style.visibility</p:attrName>
                                        </p:attrNameLst>
                                      </p:cBhvr>
                                      <p:to>
                                        <p:strVal val="visible"/>
                                      </p:to>
                                    </p:set>
                                    <p:anim calcmode="lin" valueType="num">
                                      <p:cBhvr>
                                        <p:cTn id="38" dur="500" fill="hold"/>
                                        <p:tgtEl>
                                          <p:spTgt spid="366600"/>
                                        </p:tgtEl>
                                        <p:attrNameLst>
                                          <p:attrName>ppt_w</p:attrName>
                                        </p:attrNameLst>
                                      </p:cBhvr>
                                      <p:tavLst>
                                        <p:tav tm="0">
                                          <p:val>
                                            <p:fltVal val="0"/>
                                          </p:val>
                                        </p:tav>
                                        <p:tav tm="100000">
                                          <p:val>
                                            <p:strVal val="#ppt_w"/>
                                          </p:val>
                                        </p:tav>
                                      </p:tavLst>
                                    </p:anim>
                                    <p:anim calcmode="lin" valueType="num">
                                      <p:cBhvr>
                                        <p:cTn id="39" dur="500" fill="hold"/>
                                        <p:tgtEl>
                                          <p:spTgt spid="366600"/>
                                        </p:tgtEl>
                                        <p:attrNameLst>
                                          <p:attrName>ppt_h</p:attrName>
                                        </p:attrNameLst>
                                      </p:cBhvr>
                                      <p:tavLst>
                                        <p:tav tm="0">
                                          <p:val>
                                            <p:fltVal val="0"/>
                                          </p:val>
                                        </p:tav>
                                        <p:tav tm="100000">
                                          <p:val>
                                            <p:strVal val="#ppt_h"/>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366602"/>
                                        </p:tgtEl>
                                        <p:attrNameLst>
                                          <p:attrName>style.visibility</p:attrName>
                                        </p:attrNameLst>
                                      </p:cBhvr>
                                      <p:to>
                                        <p:strVal val="visible"/>
                                      </p:to>
                                    </p:set>
                                    <p:animEffect transition="in" filter="box(in)">
                                      <p:cBhvr>
                                        <p:cTn id="44" dur="500"/>
                                        <p:tgtEl>
                                          <p:spTgt spid="366602"/>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366604"/>
                                        </p:tgtEl>
                                        <p:attrNameLst>
                                          <p:attrName>style.visibility</p:attrName>
                                        </p:attrNameLst>
                                      </p:cBhvr>
                                      <p:to>
                                        <p:strVal val="visible"/>
                                      </p:to>
                                    </p:set>
                                    <p:animEffect transition="in" filter="wipe(down)">
                                      <p:cBhvr>
                                        <p:cTn id="49" dur="500"/>
                                        <p:tgtEl>
                                          <p:spTgt spid="366604"/>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8" presetClass="entr" presetSubtype="16" fill="hold" grpId="0" nodeType="clickEffect">
                                  <p:stCondLst>
                                    <p:cond delay="0"/>
                                  </p:stCondLst>
                                  <p:childTnLst>
                                    <p:set>
                                      <p:cBhvr>
                                        <p:cTn id="53" dur="1" fill="hold">
                                          <p:stCondLst>
                                            <p:cond delay="0"/>
                                          </p:stCondLst>
                                        </p:cTn>
                                        <p:tgtEl>
                                          <p:spTgt spid="366605"/>
                                        </p:tgtEl>
                                        <p:attrNameLst>
                                          <p:attrName>style.visibility</p:attrName>
                                        </p:attrNameLst>
                                      </p:cBhvr>
                                      <p:to>
                                        <p:strVal val="visible"/>
                                      </p:to>
                                    </p:set>
                                    <p:animEffect transition="in" filter="diamond(in)">
                                      <p:cBhvr>
                                        <p:cTn id="54" dur="2000"/>
                                        <p:tgtEl>
                                          <p:spTgt spid="366605"/>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66601"/>
                                        </p:tgtEl>
                                        <p:attrNameLst>
                                          <p:attrName>style.visibility</p:attrName>
                                        </p:attrNameLst>
                                      </p:cBhvr>
                                      <p:to>
                                        <p:strVal val="visible"/>
                                      </p:to>
                                    </p:set>
                                    <p:anim calcmode="lin" valueType="num">
                                      <p:cBhvr additive="base">
                                        <p:cTn id="59" dur="500" fill="hold"/>
                                        <p:tgtEl>
                                          <p:spTgt spid="366601"/>
                                        </p:tgtEl>
                                        <p:attrNameLst>
                                          <p:attrName>ppt_x</p:attrName>
                                        </p:attrNameLst>
                                      </p:cBhvr>
                                      <p:tavLst>
                                        <p:tav tm="0">
                                          <p:val>
                                            <p:strVal val="#ppt_x"/>
                                          </p:val>
                                        </p:tav>
                                        <p:tav tm="100000">
                                          <p:val>
                                            <p:strVal val="#ppt_x"/>
                                          </p:val>
                                        </p:tav>
                                      </p:tavLst>
                                    </p:anim>
                                    <p:anim calcmode="lin" valueType="num">
                                      <p:cBhvr additive="base">
                                        <p:cTn id="60" dur="500" fill="hold"/>
                                        <p:tgtEl>
                                          <p:spTgt spid="366601"/>
                                        </p:tgtEl>
                                        <p:attrNameLst>
                                          <p:attrName>ppt_y</p:attrName>
                                        </p:attrNameLst>
                                      </p:cBhvr>
                                      <p:tavLst>
                                        <p:tav tm="0">
                                          <p:val>
                                            <p:strVal val="1+#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8" presetClass="entr" presetSubtype="16" fill="hold" grpId="0" nodeType="clickEffect">
                                  <p:stCondLst>
                                    <p:cond delay="0"/>
                                  </p:stCondLst>
                                  <p:childTnLst>
                                    <p:set>
                                      <p:cBhvr>
                                        <p:cTn id="64" dur="1" fill="hold">
                                          <p:stCondLst>
                                            <p:cond delay="0"/>
                                          </p:stCondLst>
                                        </p:cTn>
                                        <p:tgtEl>
                                          <p:spTgt spid="366603"/>
                                        </p:tgtEl>
                                        <p:attrNameLst>
                                          <p:attrName>style.visibility</p:attrName>
                                        </p:attrNameLst>
                                      </p:cBhvr>
                                      <p:to>
                                        <p:strVal val="visible"/>
                                      </p:to>
                                    </p:set>
                                    <p:animEffect transition="in" filter="diamond(in)">
                                      <p:cBhvr>
                                        <p:cTn id="65" dur="2000"/>
                                        <p:tgtEl>
                                          <p:spTgt spid="366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4" grpId="0" animBg="1"/>
      <p:bldP spid="366595" grpId="0" animBg="1"/>
      <p:bldP spid="366596" grpId="0" animBg="1"/>
      <p:bldP spid="366597" grpId="0" animBg="1"/>
      <p:bldP spid="366598" grpId="0" animBg="1"/>
      <p:bldP spid="366599" grpId="0" animBg="1"/>
      <p:bldP spid="366600" grpId="0" animBg="1"/>
      <p:bldP spid="366601" grpId="0" animBg="1"/>
      <p:bldP spid="366602" grpId="0" animBg="1"/>
      <p:bldP spid="366603" grpId="0" animBg="1"/>
      <p:bldP spid="366604" grpId="0" animBg="1"/>
      <p:bldP spid="366605"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a:xfrm>
            <a:off x="395288" y="44450"/>
            <a:ext cx="8134350" cy="539750"/>
          </a:xfrm>
          <a:solidFill>
            <a:srgbClr val="FFFF99"/>
          </a:solidFill>
          <a:ln w="28575">
            <a:solidFill>
              <a:srgbClr val="FF33CC"/>
            </a:solidFill>
            <a:miter lim="800000"/>
            <a:headEnd/>
            <a:tailEnd/>
          </a:ln>
        </p:spPr>
        <p:txBody>
          <a:bodyPr/>
          <a:lstStyle/>
          <a:p>
            <a:r>
              <a:rPr lang="id-ID" altLang="en-US" sz="2400">
                <a:latin typeface="Tahoma" panose="020B0604030504040204" pitchFamily="34" charset="0"/>
                <a:cs typeface="Times New Roman" panose="02020603050405020304" pitchFamily="18" charset="0"/>
              </a:rPr>
              <a:t>PENGURANGAN / PEMBATALAN</a:t>
            </a:r>
            <a:r>
              <a:rPr lang="en-US" altLang="en-US" sz="2400">
                <a:latin typeface="Tahoma" panose="020B0604030504040204" pitchFamily="34" charset="0"/>
                <a:cs typeface="Times New Roman" panose="02020603050405020304" pitchFamily="18" charset="0"/>
              </a:rPr>
              <a:t> SURAT TAGIHAN PAJAK</a:t>
            </a:r>
            <a:endParaRPr lang="en-US" altLang="en-US" sz="2400">
              <a:latin typeface="Tahoma" panose="020B0604030504040204" pitchFamily="34" charset="0"/>
            </a:endParaRPr>
          </a:p>
        </p:txBody>
      </p:sp>
      <p:sp>
        <p:nvSpPr>
          <p:cNvPr id="367619" name="Rectangle 3"/>
          <p:cNvSpPr>
            <a:spLocks noChangeArrowheads="1"/>
          </p:cNvSpPr>
          <p:nvPr/>
        </p:nvSpPr>
        <p:spPr bwMode="auto">
          <a:xfrm>
            <a:off x="152400" y="692150"/>
            <a:ext cx="8915400" cy="4064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id-ID" altLang="en-US" sz="2000" b="1" u="none"/>
              <a:t>Permohonan harus memenuhi persyaratan sbb:</a:t>
            </a:r>
            <a:r>
              <a:rPr lang="en-US" altLang="en-US" sz="2000" u="none"/>
              <a:t> </a:t>
            </a:r>
            <a:endParaRPr lang="en-GB" altLang="en-US" sz="2000" u="none"/>
          </a:p>
        </p:txBody>
      </p:sp>
      <p:sp>
        <p:nvSpPr>
          <p:cNvPr id="367620" name="Rectangle 4"/>
          <p:cNvSpPr>
            <a:spLocks noChangeArrowheads="1"/>
          </p:cNvSpPr>
          <p:nvPr/>
        </p:nvSpPr>
        <p:spPr bwMode="auto">
          <a:xfrm>
            <a:off x="219075" y="4076700"/>
            <a:ext cx="8745538" cy="711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2000" b="1" u="none"/>
              <a:t>Permohonan yang tidak memenuhi persyaratan di atas tidak dapat dipertimbangkan;</a:t>
            </a:r>
            <a:r>
              <a:rPr lang="en-US" altLang="en-US" sz="2000" b="1" u="none"/>
              <a:t> </a:t>
            </a:r>
          </a:p>
        </p:txBody>
      </p:sp>
      <p:sp>
        <p:nvSpPr>
          <p:cNvPr id="367621" name="Rectangle 5"/>
          <p:cNvSpPr>
            <a:spLocks noChangeArrowheads="1"/>
          </p:cNvSpPr>
          <p:nvPr/>
        </p:nvSpPr>
        <p:spPr bwMode="auto">
          <a:xfrm>
            <a:off x="34925" y="4868863"/>
            <a:ext cx="9036050" cy="13208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2000" b="1" u="none"/>
              <a:t>Dalam hal W</a:t>
            </a:r>
            <a:r>
              <a:rPr lang="en-US" altLang="en-US" sz="2000" b="1" u="none"/>
              <a:t>P</a:t>
            </a:r>
            <a:r>
              <a:rPr lang="id-ID" altLang="en-US" sz="2000" b="1" u="none"/>
              <a:t> mengajukan permohonan kedua, permohonan tsb harus diajukan dlm jangka waktu paling lama 3 (tiga) bulan sejak tgl keputusan Dirjen Pajak atas permohonan yg pertama dikirim;</a:t>
            </a:r>
            <a:r>
              <a:rPr lang="en-US" altLang="en-US" sz="2000" b="1" u="none"/>
              <a:t> </a:t>
            </a:r>
          </a:p>
        </p:txBody>
      </p:sp>
      <p:sp>
        <p:nvSpPr>
          <p:cNvPr id="367623" name="Rectangle 7"/>
          <p:cNvSpPr>
            <a:spLocks noChangeArrowheads="1"/>
          </p:cNvSpPr>
          <p:nvPr/>
        </p:nvSpPr>
        <p:spPr bwMode="auto">
          <a:xfrm>
            <a:off x="817563" y="6335713"/>
            <a:ext cx="7508875" cy="406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p>
            <a:pPr algn="l"/>
            <a:r>
              <a:rPr lang="id-ID" altLang="en-US" sz="2000" b="1" u="none"/>
              <a:t>Peraturan Menteri Keuangan Nomor 21/PMK.03/2008</a:t>
            </a:r>
            <a:r>
              <a:rPr lang="en-US" altLang="en-US" sz="2000" b="1" u="none"/>
              <a:t> </a:t>
            </a:r>
          </a:p>
        </p:txBody>
      </p:sp>
      <p:sp>
        <p:nvSpPr>
          <p:cNvPr id="367626" name="Rectangle 10"/>
          <p:cNvSpPr>
            <a:spLocks noChangeArrowheads="1"/>
          </p:cNvSpPr>
          <p:nvPr/>
        </p:nvSpPr>
        <p:spPr bwMode="auto">
          <a:xfrm>
            <a:off x="323850" y="1268413"/>
            <a:ext cx="8496300" cy="2592387"/>
          </a:xfrm>
          <a:prstGeom prst="rect">
            <a:avLst/>
          </a:prstGeom>
          <a:solidFill>
            <a:schemeClr val="bg1"/>
          </a:solidFill>
          <a:ln w="12700">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pPr algn="l">
              <a:buFont typeface="Wingdings" panose="05000000000000000000" pitchFamily="2" charset="2"/>
              <a:buNone/>
            </a:pPr>
            <a:r>
              <a:rPr lang="en-US" altLang="en-US" sz="1800" b="1" u="none">
                <a:solidFill>
                  <a:schemeClr val="tx1"/>
                </a:solidFill>
                <a:latin typeface="Courier New" panose="02070309020205020404" pitchFamily="49" charset="0"/>
              </a:rPr>
              <a:t>&gt; </a:t>
            </a:r>
            <a:r>
              <a:rPr lang="id-ID" altLang="en-US" sz="1800" b="1" u="none">
                <a:solidFill>
                  <a:schemeClr val="tx1"/>
                </a:solidFill>
                <a:latin typeface="Courier New" panose="02070309020205020404" pitchFamily="49" charset="0"/>
              </a:rPr>
              <a:t>1 (satu) permohonan untuk 1 (satu) surat ketetapan pajak;</a:t>
            </a:r>
            <a:r>
              <a:rPr lang="en-US" altLang="en-US" sz="1800" b="1" u="none">
                <a:solidFill>
                  <a:schemeClr val="tx1"/>
                </a:solidFill>
                <a:latin typeface="Courier New" panose="02070309020205020404" pitchFamily="49" charset="0"/>
              </a:rPr>
              <a:t/>
            </a:r>
            <a:br>
              <a:rPr lang="en-US" altLang="en-US" sz="1800" b="1" u="none">
                <a:solidFill>
                  <a:schemeClr val="tx1"/>
                </a:solidFill>
                <a:latin typeface="Courier New" panose="02070309020205020404" pitchFamily="49" charset="0"/>
              </a:rPr>
            </a:br>
            <a:r>
              <a:rPr lang="en-US" altLang="en-US" sz="1800" b="1" u="none">
                <a:solidFill>
                  <a:schemeClr val="tx1"/>
                </a:solidFill>
                <a:latin typeface="Courier New" panose="02070309020205020404" pitchFamily="49" charset="0"/>
              </a:rPr>
              <a:t>&gt; </a:t>
            </a:r>
            <a:r>
              <a:rPr lang="id-ID" altLang="en-US" sz="1800" b="1" u="none">
                <a:solidFill>
                  <a:schemeClr val="tx1"/>
                </a:solidFill>
                <a:latin typeface="Courier New" panose="02070309020205020404" pitchFamily="49" charset="0"/>
              </a:rPr>
              <a:t>Diajukan secara tertulis dalam bahasa Indonesia;</a:t>
            </a:r>
            <a:r>
              <a:rPr lang="en-US" altLang="en-US" sz="1800" b="1" u="none">
                <a:solidFill>
                  <a:schemeClr val="tx1"/>
                </a:solidFill>
                <a:latin typeface="Courier New" panose="02070309020205020404" pitchFamily="49" charset="0"/>
              </a:rPr>
              <a:t/>
            </a:r>
            <a:br>
              <a:rPr lang="en-US" altLang="en-US" sz="1800" b="1" u="none">
                <a:solidFill>
                  <a:schemeClr val="tx1"/>
                </a:solidFill>
                <a:latin typeface="Courier New" panose="02070309020205020404" pitchFamily="49" charset="0"/>
              </a:rPr>
            </a:br>
            <a:r>
              <a:rPr lang="en-US" altLang="en-US" sz="1800" b="1" u="none">
                <a:solidFill>
                  <a:schemeClr val="tx1"/>
                </a:solidFill>
                <a:latin typeface="Courier New" panose="02070309020205020404" pitchFamily="49" charset="0"/>
              </a:rPr>
              <a:t>&gt; </a:t>
            </a:r>
            <a:r>
              <a:rPr lang="id-ID" altLang="en-US" sz="1800" b="1" u="none">
                <a:solidFill>
                  <a:schemeClr val="tx1"/>
                </a:solidFill>
                <a:latin typeface="Courier New" panose="02070309020205020404" pitchFamily="49" charset="0"/>
              </a:rPr>
              <a:t>Mencantumkan jumlah pajak yang seharusnya terutang menurut penghitungan W</a:t>
            </a:r>
            <a:r>
              <a:rPr lang="en-US" altLang="en-US" sz="1800" b="1" u="none">
                <a:solidFill>
                  <a:schemeClr val="tx1"/>
                </a:solidFill>
                <a:latin typeface="Courier New" panose="02070309020205020404" pitchFamily="49" charset="0"/>
              </a:rPr>
              <a:t>P</a:t>
            </a:r>
            <a:r>
              <a:rPr lang="id-ID" altLang="en-US" sz="1800" b="1" u="none">
                <a:solidFill>
                  <a:schemeClr val="tx1"/>
                </a:solidFill>
                <a:latin typeface="Courier New" panose="02070309020205020404" pitchFamily="49" charset="0"/>
              </a:rPr>
              <a:t> disertai dgn alasan yg mendukung permohonannya;</a:t>
            </a:r>
            <a:r>
              <a:rPr lang="en-US" altLang="en-US" sz="1800" b="1" u="none">
                <a:solidFill>
                  <a:schemeClr val="tx1"/>
                </a:solidFill>
                <a:latin typeface="Courier New" panose="02070309020205020404" pitchFamily="49" charset="0"/>
              </a:rPr>
              <a:t> </a:t>
            </a:r>
            <a:br>
              <a:rPr lang="en-US" altLang="en-US" sz="1800" b="1" u="none">
                <a:solidFill>
                  <a:schemeClr val="tx1"/>
                </a:solidFill>
                <a:latin typeface="Courier New" panose="02070309020205020404" pitchFamily="49" charset="0"/>
              </a:rPr>
            </a:br>
            <a:r>
              <a:rPr lang="en-US" altLang="en-US" sz="1800" b="1" u="none">
                <a:solidFill>
                  <a:schemeClr val="tx1"/>
                </a:solidFill>
                <a:latin typeface="Courier New" panose="02070309020205020404" pitchFamily="49" charset="0"/>
              </a:rPr>
              <a:t>&gt; </a:t>
            </a:r>
            <a:r>
              <a:rPr lang="id-ID" altLang="en-US" sz="1800" b="1" u="none">
                <a:solidFill>
                  <a:schemeClr val="tx1"/>
                </a:solidFill>
                <a:latin typeface="Courier New" panose="02070309020205020404" pitchFamily="49" charset="0"/>
              </a:rPr>
              <a:t>Disampaikan ke KPP tempat WP terdaftar; dan</a:t>
            </a:r>
            <a:r>
              <a:rPr lang="en-US" altLang="en-US" sz="1800" b="1" u="none">
                <a:solidFill>
                  <a:schemeClr val="tx1"/>
                </a:solidFill>
                <a:latin typeface="Courier New" panose="02070309020205020404" pitchFamily="49" charset="0"/>
              </a:rPr>
              <a:t/>
            </a:r>
            <a:br>
              <a:rPr lang="en-US" altLang="en-US" sz="1800" b="1" u="none">
                <a:solidFill>
                  <a:schemeClr val="tx1"/>
                </a:solidFill>
                <a:latin typeface="Courier New" panose="02070309020205020404" pitchFamily="49" charset="0"/>
              </a:rPr>
            </a:br>
            <a:r>
              <a:rPr lang="en-US" altLang="en-US" sz="1800" b="1" u="none">
                <a:solidFill>
                  <a:schemeClr val="tx1"/>
                </a:solidFill>
                <a:latin typeface="Courier New" panose="02070309020205020404" pitchFamily="49" charset="0"/>
              </a:rPr>
              <a:t>&gt; </a:t>
            </a:r>
            <a:r>
              <a:rPr lang="id-ID" altLang="en-US" sz="1800" b="1" u="none">
                <a:solidFill>
                  <a:schemeClr val="tx1"/>
                </a:solidFill>
                <a:latin typeface="Courier New" panose="02070309020205020404" pitchFamily="49" charset="0"/>
              </a:rPr>
              <a:t>Dalam hal surat permohonan ditandatangani oleh bukan W</a:t>
            </a:r>
            <a:r>
              <a:rPr lang="en-US" altLang="en-US" sz="1800" b="1" u="none">
                <a:solidFill>
                  <a:schemeClr val="tx1"/>
                </a:solidFill>
                <a:latin typeface="Courier New" panose="02070309020205020404" pitchFamily="49" charset="0"/>
              </a:rPr>
              <a:t>P </a:t>
            </a:r>
            <a:r>
              <a:rPr lang="id-ID" altLang="en-US" sz="1800" b="1" u="none">
                <a:solidFill>
                  <a:schemeClr val="tx1"/>
                </a:solidFill>
                <a:latin typeface="Courier New" panose="02070309020205020404" pitchFamily="49" charset="0"/>
              </a:rPr>
              <a:t>surat permohonan harus dilampiri dengan surat kuasa khusus.</a:t>
            </a:r>
            <a:endParaRPr lang="en-US" altLang="en-US" sz="1800" b="1" u="none">
              <a:solidFill>
                <a:schemeClr val="tx1"/>
              </a:solidFill>
              <a:latin typeface="Courier New" panose="02070309020205020404" pitchFamily="49" charset="0"/>
            </a:endParaRPr>
          </a:p>
        </p:txBody>
      </p:sp>
      <p:sp>
        <p:nvSpPr>
          <p:cNvPr id="367627" name="AutoShape 11"/>
          <p:cNvSpPr>
            <a:spLocks noChangeArrowheads="1"/>
          </p:cNvSpPr>
          <p:nvPr/>
        </p:nvSpPr>
        <p:spPr bwMode="auto">
          <a:xfrm>
            <a:off x="8172450" y="908050"/>
            <a:ext cx="431800" cy="504825"/>
          </a:xfrm>
          <a:prstGeom prst="downArrow">
            <a:avLst>
              <a:gd name="adj1" fmla="val 50000"/>
              <a:gd name="adj2" fmla="val 2922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7618"/>
                                        </p:tgtEl>
                                        <p:attrNameLst>
                                          <p:attrName>style.visibility</p:attrName>
                                        </p:attrNameLst>
                                      </p:cBhvr>
                                      <p:to>
                                        <p:strVal val="visible"/>
                                      </p:to>
                                    </p:set>
                                    <p:animEffect transition="in" filter="checkerboard(across)">
                                      <p:cBhvr>
                                        <p:cTn id="7" dur="500"/>
                                        <p:tgtEl>
                                          <p:spTgt spid="3676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367619"/>
                                        </p:tgtEl>
                                        <p:attrNameLst>
                                          <p:attrName>style.visibility</p:attrName>
                                        </p:attrNameLst>
                                      </p:cBhvr>
                                      <p:to>
                                        <p:strVal val="visible"/>
                                      </p:to>
                                    </p:set>
                                    <p:anim calcmode="lin" valueType="num">
                                      <p:cBhvr>
                                        <p:cTn id="12" dur="500" fill="hold"/>
                                        <p:tgtEl>
                                          <p:spTgt spid="367619"/>
                                        </p:tgtEl>
                                        <p:attrNameLst>
                                          <p:attrName>ppt_w</p:attrName>
                                        </p:attrNameLst>
                                      </p:cBhvr>
                                      <p:tavLst>
                                        <p:tav tm="0">
                                          <p:val>
                                            <p:fltVal val="0"/>
                                          </p:val>
                                        </p:tav>
                                        <p:tav tm="100000">
                                          <p:val>
                                            <p:strVal val="#ppt_w"/>
                                          </p:val>
                                        </p:tav>
                                      </p:tavLst>
                                    </p:anim>
                                    <p:anim calcmode="lin" valueType="num">
                                      <p:cBhvr>
                                        <p:cTn id="13" dur="500" fill="hold"/>
                                        <p:tgtEl>
                                          <p:spTgt spid="367619"/>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67620"/>
                                        </p:tgtEl>
                                        <p:attrNameLst>
                                          <p:attrName>style.visibility</p:attrName>
                                        </p:attrNameLst>
                                      </p:cBhvr>
                                      <p:to>
                                        <p:strVal val="visible"/>
                                      </p:to>
                                    </p:set>
                                    <p:animEffect transition="in" filter="wipe(down)">
                                      <p:cBhvr>
                                        <p:cTn id="18" dur="500"/>
                                        <p:tgtEl>
                                          <p:spTgt spid="36762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67621"/>
                                        </p:tgtEl>
                                        <p:attrNameLst>
                                          <p:attrName>style.visibility</p:attrName>
                                        </p:attrNameLst>
                                      </p:cBhvr>
                                      <p:to>
                                        <p:strVal val="visible"/>
                                      </p:to>
                                    </p:set>
                                    <p:anim calcmode="lin" valueType="num">
                                      <p:cBhvr additive="base">
                                        <p:cTn id="23" dur="500" fill="hold"/>
                                        <p:tgtEl>
                                          <p:spTgt spid="367621"/>
                                        </p:tgtEl>
                                        <p:attrNameLst>
                                          <p:attrName>ppt_x</p:attrName>
                                        </p:attrNameLst>
                                      </p:cBhvr>
                                      <p:tavLst>
                                        <p:tav tm="0">
                                          <p:val>
                                            <p:strVal val="#ppt_x"/>
                                          </p:val>
                                        </p:tav>
                                        <p:tav tm="100000">
                                          <p:val>
                                            <p:strVal val="#ppt_x"/>
                                          </p:val>
                                        </p:tav>
                                      </p:tavLst>
                                    </p:anim>
                                    <p:anim calcmode="lin" valueType="num">
                                      <p:cBhvr additive="base">
                                        <p:cTn id="24" dur="500" fill="hold"/>
                                        <p:tgtEl>
                                          <p:spTgt spid="367621"/>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367626"/>
                                        </p:tgtEl>
                                        <p:attrNameLst>
                                          <p:attrName>style.visibility</p:attrName>
                                        </p:attrNameLst>
                                      </p:cBhvr>
                                      <p:to>
                                        <p:strVal val="visible"/>
                                      </p:to>
                                    </p:set>
                                    <p:animEffect transition="in" filter="checkerboard(across)">
                                      <p:cBhvr>
                                        <p:cTn id="29" dur="500"/>
                                        <p:tgtEl>
                                          <p:spTgt spid="36762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367627"/>
                                        </p:tgtEl>
                                        <p:attrNameLst>
                                          <p:attrName>style.visibility</p:attrName>
                                        </p:attrNameLst>
                                      </p:cBhvr>
                                      <p:to>
                                        <p:strVal val="visible"/>
                                      </p:to>
                                    </p:set>
                                    <p:animEffect transition="in" filter="blinds(horizontal)">
                                      <p:cBhvr>
                                        <p:cTn id="34" dur="500"/>
                                        <p:tgtEl>
                                          <p:spTgt spid="367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18" grpId="0" animBg="1"/>
      <p:bldP spid="367619" grpId="0" animBg="1"/>
      <p:bldP spid="367620" grpId="0" animBg="1"/>
      <p:bldP spid="367621" grpId="0" animBg="1"/>
      <p:bldP spid="367626" grpId="0" animBg="1"/>
      <p:bldP spid="367627"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ChangeArrowheads="1"/>
          </p:cNvSpPr>
          <p:nvPr/>
        </p:nvSpPr>
        <p:spPr bwMode="auto">
          <a:xfrm>
            <a:off x="468313" y="115888"/>
            <a:ext cx="8134350" cy="539750"/>
          </a:xfrm>
          <a:prstGeom prst="rect">
            <a:avLst/>
          </a:prstGeom>
          <a:solidFill>
            <a:srgbClr val="FFFF99"/>
          </a:solidFill>
          <a:ln w="28575">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id-ID" altLang="en-US" sz="2400" u="none">
                <a:latin typeface="Tahoma" panose="020B0604030504040204" pitchFamily="34" charset="0"/>
                <a:cs typeface="Times New Roman" panose="02020603050405020304" pitchFamily="18" charset="0"/>
              </a:rPr>
              <a:t>PE</a:t>
            </a:r>
            <a:r>
              <a:rPr lang="en-US" altLang="en-US" sz="2400" u="none">
                <a:latin typeface="Tahoma" panose="020B0604030504040204" pitchFamily="34" charset="0"/>
                <a:cs typeface="Times New Roman" panose="02020603050405020304" pitchFamily="18" charset="0"/>
              </a:rPr>
              <a:t>MBATALAN HASIL PEMERIKSAAN DAN SKP</a:t>
            </a:r>
            <a:endParaRPr lang="en-US" altLang="en-US" sz="2400" u="none">
              <a:latin typeface="Tahoma" panose="020B0604030504040204" pitchFamily="34" charset="0"/>
            </a:endParaRPr>
          </a:p>
        </p:txBody>
      </p:sp>
      <p:sp>
        <p:nvSpPr>
          <p:cNvPr id="368643" name="Rectangle 3"/>
          <p:cNvSpPr>
            <a:spLocks noChangeArrowheads="1"/>
          </p:cNvSpPr>
          <p:nvPr/>
        </p:nvSpPr>
        <p:spPr bwMode="auto">
          <a:xfrm>
            <a:off x="120650" y="836613"/>
            <a:ext cx="8915400" cy="22352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s-ES" altLang="en-US" sz="2000" b="1" u="none"/>
              <a:t>Direktur Jenderal Pajak karena jabatan atau atas </a:t>
            </a:r>
            <a:r>
              <a:rPr lang="es-ES" altLang="en-US" sz="2000" b="1"/>
              <a:t>permohonan Wajib Pajak</a:t>
            </a:r>
            <a:r>
              <a:rPr lang="es-ES" altLang="en-US" sz="2000" b="1" u="none"/>
              <a:t> dapat </a:t>
            </a:r>
            <a:r>
              <a:rPr lang="id-ID" altLang="en-US" sz="2000" b="1" u="none"/>
              <a:t>membatalkan hasil pemeriksaan pajak atau surat ketetapan pajak dari hasil pemeriksaan yang dilaksanakan tanpa: </a:t>
            </a:r>
            <a:r>
              <a:rPr lang="fi-FI" altLang="en-US" sz="2000" b="1" u="none">
                <a:solidFill>
                  <a:srgbClr val="990000"/>
                </a:solidFill>
              </a:rPr>
              <a:t>1. </a:t>
            </a:r>
            <a:r>
              <a:rPr lang="id-ID" altLang="en-US" sz="2000" b="1" u="none">
                <a:solidFill>
                  <a:srgbClr val="990000"/>
                </a:solidFill>
              </a:rPr>
              <a:t>penyampaian surat pemberitahuan hasil pemeriksaan</a:t>
            </a:r>
            <a:r>
              <a:rPr lang="id-ID" altLang="en-US" sz="2000" b="1" u="none"/>
              <a:t>; atau </a:t>
            </a:r>
            <a:r>
              <a:rPr lang="id-ID" altLang="en-US" sz="2000" b="1" u="none">
                <a:solidFill>
                  <a:schemeClr val="accent2"/>
                </a:solidFill>
              </a:rPr>
              <a:t>2.</a:t>
            </a:r>
            <a:r>
              <a:rPr lang="en-US" altLang="en-US" sz="2000" b="1" u="none">
                <a:solidFill>
                  <a:schemeClr val="accent2"/>
                </a:solidFill>
              </a:rPr>
              <a:t> </a:t>
            </a:r>
            <a:r>
              <a:rPr lang="id-ID" altLang="en-US" sz="2000" b="1" u="none">
                <a:solidFill>
                  <a:schemeClr val="accent2"/>
                </a:solidFill>
              </a:rPr>
              <a:t>pembahasan akhir hasil pemeriksaan dengan Wajib Pajak.</a:t>
            </a:r>
            <a:r>
              <a:rPr lang="en-US" altLang="en-US" sz="2000" u="none"/>
              <a:t> </a:t>
            </a:r>
          </a:p>
          <a:p>
            <a:r>
              <a:rPr lang="en-US" altLang="en-US" sz="2000" b="1" u="none"/>
              <a:t>(Pasal 36 ayat 1 huruf d)</a:t>
            </a:r>
            <a:endParaRPr lang="en-GB" altLang="en-US" sz="2000" b="1" u="none"/>
          </a:p>
        </p:txBody>
      </p:sp>
      <p:sp>
        <p:nvSpPr>
          <p:cNvPr id="368644" name="Rectangle 4"/>
          <p:cNvSpPr>
            <a:spLocks noChangeArrowheads="1"/>
          </p:cNvSpPr>
          <p:nvPr/>
        </p:nvSpPr>
        <p:spPr bwMode="auto">
          <a:xfrm>
            <a:off x="179388" y="3213100"/>
            <a:ext cx="8785225" cy="65087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b="1" u="none"/>
              <a:t>Permohonan hanya dapat diajukan oleh Wajib Pajak paling banyak </a:t>
            </a:r>
            <a:r>
              <a:rPr lang="en-US" altLang="en-US" sz="1800" b="1" u="none"/>
              <a:t>1</a:t>
            </a:r>
            <a:r>
              <a:rPr lang="id-ID" altLang="en-US" sz="1800" b="1" u="none"/>
              <a:t> (</a:t>
            </a:r>
            <a:r>
              <a:rPr lang="en-US" altLang="en-US" sz="1800" b="1" u="none"/>
              <a:t>satu</a:t>
            </a:r>
            <a:r>
              <a:rPr lang="id-ID" altLang="en-US" sz="1800" b="1" u="none"/>
              <a:t>) kali.</a:t>
            </a:r>
            <a:r>
              <a:rPr lang="en-US" altLang="en-US" sz="1800" b="1" u="none"/>
              <a:t> (Pasal 36 ayat 1b)</a:t>
            </a:r>
          </a:p>
        </p:txBody>
      </p:sp>
      <p:sp>
        <p:nvSpPr>
          <p:cNvPr id="368645" name="Line 5"/>
          <p:cNvSpPr>
            <a:spLocks noChangeShapeType="1"/>
          </p:cNvSpPr>
          <p:nvPr/>
        </p:nvSpPr>
        <p:spPr bwMode="auto">
          <a:xfrm flipH="1">
            <a:off x="1258888" y="1484313"/>
            <a:ext cx="1296987" cy="187325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646" name="AutoShape 6"/>
          <p:cNvSpPr>
            <a:spLocks noChangeArrowheads="1"/>
          </p:cNvSpPr>
          <p:nvPr/>
        </p:nvSpPr>
        <p:spPr bwMode="auto">
          <a:xfrm>
            <a:off x="71438" y="765175"/>
            <a:ext cx="323850" cy="14287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647" name="AutoShape 7"/>
          <p:cNvSpPr>
            <a:spLocks noChangeArrowheads="1"/>
          </p:cNvSpPr>
          <p:nvPr/>
        </p:nvSpPr>
        <p:spPr bwMode="auto">
          <a:xfrm>
            <a:off x="71438" y="3141663"/>
            <a:ext cx="323850" cy="14287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648" name="Rectangle 8"/>
          <p:cNvSpPr>
            <a:spLocks noChangeArrowheads="1"/>
          </p:cNvSpPr>
          <p:nvPr/>
        </p:nvSpPr>
        <p:spPr bwMode="auto">
          <a:xfrm>
            <a:off x="179388" y="4005263"/>
            <a:ext cx="8785225" cy="92551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u="none">
                <a:latin typeface="Tahoma" panose="020B0604030504040204" pitchFamily="34" charset="0"/>
              </a:rPr>
              <a:t>Direktur Jenderal Pajak dalam jangka waktu paling lama 6 (enam) bulan sejak tanggal permohonan sebagaimana dimaksud pada ayat (1) diterima, harus memberi keputusan atas permohonan yang diajukan. </a:t>
            </a:r>
            <a:r>
              <a:rPr lang="en-US" altLang="en-US" sz="1800" u="none">
                <a:latin typeface="Tahoma" panose="020B0604030504040204" pitchFamily="34" charset="0"/>
              </a:rPr>
              <a:t>(Pasal 36 ayat 1c)</a:t>
            </a:r>
            <a:endParaRPr lang="id-ID" altLang="en-US" sz="1800" u="none">
              <a:latin typeface="Tahoma" panose="020B0604030504040204" pitchFamily="34" charset="0"/>
            </a:endParaRPr>
          </a:p>
        </p:txBody>
      </p:sp>
      <p:sp>
        <p:nvSpPr>
          <p:cNvPr id="368649" name="AutoShape 9"/>
          <p:cNvSpPr>
            <a:spLocks noChangeArrowheads="1"/>
          </p:cNvSpPr>
          <p:nvPr/>
        </p:nvSpPr>
        <p:spPr bwMode="auto">
          <a:xfrm>
            <a:off x="34925" y="3933825"/>
            <a:ext cx="323850" cy="14287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650" name="Rectangle 10"/>
          <p:cNvSpPr>
            <a:spLocks noChangeArrowheads="1"/>
          </p:cNvSpPr>
          <p:nvPr/>
        </p:nvSpPr>
        <p:spPr bwMode="auto">
          <a:xfrm>
            <a:off x="179388" y="5888038"/>
            <a:ext cx="8713787" cy="925512"/>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u="none">
                <a:latin typeface="Tahoma" panose="020B0604030504040204" pitchFamily="34" charset="0"/>
              </a:rPr>
              <a:t>Apabila diminta oleh W</a:t>
            </a:r>
            <a:r>
              <a:rPr lang="en-US" altLang="en-US" sz="1800" u="none">
                <a:latin typeface="Tahoma" panose="020B0604030504040204" pitchFamily="34" charset="0"/>
              </a:rPr>
              <a:t>P</a:t>
            </a:r>
            <a:r>
              <a:rPr lang="id-ID" altLang="en-US" sz="1800" u="none">
                <a:latin typeface="Tahoma" panose="020B0604030504040204" pitchFamily="34" charset="0"/>
              </a:rPr>
              <a:t>, Dir</a:t>
            </a:r>
            <a:r>
              <a:rPr lang="en-US" altLang="en-US" sz="1800" u="none">
                <a:latin typeface="Tahoma" panose="020B0604030504040204" pitchFamily="34" charset="0"/>
              </a:rPr>
              <a:t>jen</a:t>
            </a:r>
            <a:r>
              <a:rPr lang="id-ID" altLang="en-US" sz="1800" u="none">
                <a:latin typeface="Tahoma" panose="020B0604030504040204" pitchFamily="34" charset="0"/>
              </a:rPr>
              <a:t> Pajak </a:t>
            </a:r>
            <a:r>
              <a:rPr lang="id-ID" altLang="en-US" sz="1800" b="1" u="none">
                <a:solidFill>
                  <a:schemeClr val="accent2"/>
                </a:solidFill>
                <a:latin typeface="Tahoma" panose="020B0604030504040204" pitchFamily="34" charset="0"/>
              </a:rPr>
              <a:t>wajib memberikan keterangan secara tertulis</a:t>
            </a:r>
            <a:r>
              <a:rPr lang="id-ID" altLang="en-US" sz="1800" u="none">
                <a:latin typeface="Tahoma" panose="020B0604030504040204" pitchFamily="34" charset="0"/>
              </a:rPr>
              <a:t> hal-hal yang menjadi dasar untuk menolak atau mengabulkan sebagian permohonan W</a:t>
            </a:r>
            <a:r>
              <a:rPr lang="en-US" altLang="en-US" sz="1800" u="none">
                <a:latin typeface="Tahoma" panose="020B0604030504040204" pitchFamily="34" charset="0"/>
              </a:rPr>
              <a:t>P</a:t>
            </a:r>
            <a:r>
              <a:rPr lang="id-ID" altLang="en-US" sz="1800" u="none">
                <a:latin typeface="Tahoma" panose="020B0604030504040204" pitchFamily="34" charset="0"/>
              </a:rPr>
              <a:t> sebagaimana dimaksud pada ayat (1c). </a:t>
            </a:r>
            <a:r>
              <a:rPr lang="en-US" altLang="en-US" sz="1800" u="none">
                <a:latin typeface="Tahoma" panose="020B0604030504040204" pitchFamily="34" charset="0"/>
              </a:rPr>
              <a:t> (Pasal 36 ayat 1e)</a:t>
            </a:r>
            <a:endParaRPr lang="id-ID" altLang="en-US" sz="1800" u="none">
              <a:latin typeface="Tahoma" panose="020B0604030504040204" pitchFamily="34" charset="0"/>
            </a:endParaRPr>
          </a:p>
        </p:txBody>
      </p:sp>
      <p:sp>
        <p:nvSpPr>
          <p:cNvPr id="368651" name="AutoShape 11"/>
          <p:cNvSpPr>
            <a:spLocks noChangeArrowheads="1"/>
          </p:cNvSpPr>
          <p:nvPr/>
        </p:nvSpPr>
        <p:spPr bwMode="auto">
          <a:xfrm>
            <a:off x="34925" y="5876925"/>
            <a:ext cx="323850" cy="14287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652" name="Rectangle 12"/>
          <p:cNvSpPr>
            <a:spLocks noChangeArrowheads="1"/>
          </p:cNvSpPr>
          <p:nvPr/>
        </p:nvSpPr>
        <p:spPr bwMode="auto">
          <a:xfrm>
            <a:off x="323850" y="5013325"/>
            <a:ext cx="8569325" cy="7112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id-ID" altLang="en-US" sz="2000" u="none">
                <a:latin typeface="Tahoma" panose="020B0604030504040204" pitchFamily="34" charset="0"/>
              </a:rPr>
              <a:t>Apabila jangka waktu </a:t>
            </a:r>
            <a:r>
              <a:rPr lang="en-US" altLang="en-US" sz="2000" u="none">
                <a:latin typeface="Tahoma" panose="020B0604030504040204" pitchFamily="34" charset="0"/>
              </a:rPr>
              <a:t>tersebut </a:t>
            </a:r>
            <a:r>
              <a:rPr lang="id-ID" altLang="en-US" sz="2000" u="none">
                <a:latin typeface="Tahoma" panose="020B0604030504040204" pitchFamily="34" charset="0"/>
              </a:rPr>
              <a:t>telah lewat tetapi Direktur Jenderal Pajak tidak memberi suatu keputusan, permohonan W</a:t>
            </a:r>
            <a:r>
              <a:rPr lang="en-US" altLang="en-US" sz="2000" u="none">
                <a:latin typeface="Tahoma" panose="020B0604030504040204" pitchFamily="34" charset="0"/>
              </a:rPr>
              <a:t>P</a:t>
            </a:r>
            <a:r>
              <a:rPr lang="id-ID" altLang="en-US" sz="2000" u="none">
                <a:latin typeface="Tahoma" panose="020B0604030504040204" pitchFamily="34" charset="0"/>
              </a:rPr>
              <a:t> dianggap dikabulkan.</a:t>
            </a:r>
            <a:r>
              <a:rPr lang="en-US" altLang="en-US" sz="2000" u="none">
                <a:latin typeface="Tahoma" panose="020B0604030504040204" pitchFamily="34" charset="0"/>
              </a:rPr>
              <a:t> </a:t>
            </a:r>
          </a:p>
        </p:txBody>
      </p:sp>
      <p:sp>
        <p:nvSpPr>
          <p:cNvPr id="368653" name="AutoShape 13"/>
          <p:cNvSpPr>
            <a:spLocks noChangeArrowheads="1"/>
          </p:cNvSpPr>
          <p:nvPr/>
        </p:nvSpPr>
        <p:spPr bwMode="auto">
          <a:xfrm>
            <a:off x="144463" y="5014913"/>
            <a:ext cx="323850" cy="14287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68642"/>
                                        </p:tgtEl>
                                        <p:attrNameLst>
                                          <p:attrName>style.visibility</p:attrName>
                                        </p:attrNameLst>
                                      </p:cBhvr>
                                      <p:to>
                                        <p:strVal val="visible"/>
                                      </p:to>
                                    </p:set>
                                    <p:anim calcmode="lin" valueType="num">
                                      <p:cBhvr>
                                        <p:cTn id="7" dur="500" fill="hold"/>
                                        <p:tgtEl>
                                          <p:spTgt spid="368642"/>
                                        </p:tgtEl>
                                        <p:attrNameLst>
                                          <p:attrName>ppt_w</p:attrName>
                                        </p:attrNameLst>
                                      </p:cBhvr>
                                      <p:tavLst>
                                        <p:tav tm="0">
                                          <p:val>
                                            <p:fltVal val="0"/>
                                          </p:val>
                                        </p:tav>
                                        <p:tav tm="100000">
                                          <p:val>
                                            <p:strVal val="#ppt_w"/>
                                          </p:val>
                                        </p:tav>
                                      </p:tavLst>
                                    </p:anim>
                                    <p:anim calcmode="lin" valueType="num">
                                      <p:cBhvr>
                                        <p:cTn id="8" dur="500" fill="hold"/>
                                        <p:tgtEl>
                                          <p:spTgt spid="368642"/>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68643"/>
                                        </p:tgtEl>
                                        <p:attrNameLst>
                                          <p:attrName>style.visibility</p:attrName>
                                        </p:attrNameLst>
                                      </p:cBhvr>
                                      <p:to>
                                        <p:strVal val="visible"/>
                                      </p:to>
                                    </p:set>
                                    <p:anim calcmode="lin" valueType="num">
                                      <p:cBhvr>
                                        <p:cTn id="13" dur="500" fill="hold"/>
                                        <p:tgtEl>
                                          <p:spTgt spid="368643"/>
                                        </p:tgtEl>
                                        <p:attrNameLst>
                                          <p:attrName>ppt_w</p:attrName>
                                        </p:attrNameLst>
                                      </p:cBhvr>
                                      <p:tavLst>
                                        <p:tav tm="0">
                                          <p:val>
                                            <p:fltVal val="0"/>
                                          </p:val>
                                        </p:tav>
                                        <p:tav tm="100000">
                                          <p:val>
                                            <p:strVal val="#ppt_w"/>
                                          </p:val>
                                        </p:tav>
                                      </p:tavLst>
                                    </p:anim>
                                    <p:anim calcmode="lin" valueType="num">
                                      <p:cBhvr>
                                        <p:cTn id="14" dur="500" fill="hold"/>
                                        <p:tgtEl>
                                          <p:spTgt spid="368643"/>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368646"/>
                                        </p:tgtEl>
                                        <p:attrNameLst>
                                          <p:attrName>style.visibility</p:attrName>
                                        </p:attrNameLst>
                                      </p:cBhvr>
                                      <p:to>
                                        <p:strVal val="visible"/>
                                      </p:to>
                                    </p:set>
                                    <p:animEffect transition="in" filter="box(in)">
                                      <p:cBhvr>
                                        <p:cTn id="19" dur="500"/>
                                        <p:tgtEl>
                                          <p:spTgt spid="36864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68645"/>
                                        </p:tgtEl>
                                        <p:attrNameLst>
                                          <p:attrName>style.visibility</p:attrName>
                                        </p:attrNameLst>
                                      </p:cBhvr>
                                      <p:to>
                                        <p:strVal val="visible"/>
                                      </p:to>
                                    </p:set>
                                    <p:anim calcmode="lin" valueType="num">
                                      <p:cBhvr additive="base">
                                        <p:cTn id="24" dur="500" fill="hold"/>
                                        <p:tgtEl>
                                          <p:spTgt spid="368645"/>
                                        </p:tgtEl>
                                        <p:attrNameLst>
                                          <p:attrName>ppt_x</p:attrName>
                                        </p:attrNameLst>
                                      </p:cBhvr>
                                      <p:tavLst>
                                        <p:tav tm="0">
                                          <p:val>
                                            <p:strVal val="#ppt_x"/>
                                          </p:val>
                                        </p:tav>
                                        <p:tav tm="100000">
                                          <p:val>
                                            <p:strVal val="#ppt_x"/>
                                          </p:val>
                                        </p:tav>
                                      </p:tavLst>
                                    </p:anim>
                                    <p:anim calcmode="lin" valueType="num">
                                      <p:cBhvr additive="base">
                                        <p:cTn id="25" dur="500" fill="hold"/>
                                        <p:tgtEl>
                                          <p:spTgt spid="368645"/>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8" presetClass="entr" presetSubtype="16" fill="hold" grpId="0" nodeType="clickEffect">
                                  <p:stCondLst>
                                    <p:cond delay="0"/>
                                  </p:stCondLst>
                                  <p:childTnLst>
                                    <p:set>
                                      <p:cBhvr>
                                        <p:cTn id="29" dur="1" fill="hold">
                                          <p:stCondLst>
                                            <p:cond delay="0"/>
                                          </p:stCondLst>
                                        </p:cTn>
                                        <p:tgtEl>
                                          <p:spTgt spid="368644"/>
                                        </p:tgtEl>
                                        <p:attrNameLst>
                                          <p:attrName>style.visibility</p:attrName>
                                        </p:attrNameLst>
                                      </p:cBhvr>
                                      <p:to>
                                        <p:strVal val="visible"/>
                                      </p:to>
                                    </p:set>
                                    <p:animEffect transition="in" filter="diamond(in)">
                                      <p:cBhvr>
                                        <p:cTn id="30" dur="2000"/>
                                        <p:tgtEl>
                                          <p:spTgt spid="36864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368647"/>
                                        </p:tgtEl>
                                        <p:attrNameLst>
                                          <p:attrName>style.visibility</p:attrName>
                                        </p:attrNameLst>
                                      </p:cBhvr>
                                      <p:to>
                                        <p:strVal val="visible"/>
                                      </p:to>
                                    </p:set>
                                    <p:animEffect transition="in" filter="box(in)">
                                      <p:cBhvr>
                                        <p:cTn id="35" dur="500"/>
                                        <p:tgtEl>
                                          <p:spTgt spid="36864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368648"/>
                                        </p:tgtEl>
                                        <p:attrNameLst>
                                          <p:attrName>style.visibility</p:attrName>
                                        </p:attrNameLst>
                                      </p:cBhvr>
                                      <p:to>
                                        <p:strVal val="visible"/>
                                      </p:to>
                                    </p:set>
                                    <p:anim calcmode="lin" valueType="num">
                                      <p:cBhvr>
                                        <p:cTn id="40" dur="500" fill="hold"/>
                                        <p:tgtEl>
                                          <p:spTgt spid="368648"/>
                                        </p:tgtEl>
                                        <p:attrNameLst>
                                          <p:attrName>ppt_w</p:attrName>
                                        </p:attrNameLst>
                                      </p:cBhvr>
                                      <p:tavLst>
                                        <p:tav tm="0">
                                          <p:val>
                                            <p:fltVal val="0"/>
                                          </p:val>
                                        </p:tav>
                                        <p:tav tm="100000">
                                          <p:val>
                                            <p:strVal val="#ppt_w"/>
                                          </p:val>
                                        </p:tav>
                                      </p:tavLst>
                                    </p:anim>
                                    <p:anim calcmode="lin" valueType="num">
                                      <p:cBhvr>
                                        <p:cTn id="41" dur="500" fill="hold"/>
                                        <p:tgtEl>
                                          <p:spTgt spid="368648"/>
                                        </p:tgtEl>
                                        <p:attrNameLst>
                                          <p:attrName>ppt_h</p:attrName>
                                        </p:attrNameLst>
                                      </p:cBhvr>
                                      <p:tavLst>
                                        <p:tav tm="0">
                                          <p:val>
                                            <p:fltVal val="0"/>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4" presetClass="entr" presetSubtype="16" fill="hold" grpId="0" nodeType="clickEffect">
                                  <p:stCondLst>
                                    <p:cond delay="0"/>
                                  </p:stCondLst>
                                  <p:childTnLst>
                                    <p:set>
                                      <p:cBhvr>
                                        <p:cTn id="45" dur="1" fill="hold">
                                          <p:stCondLst>
                                            <p:cond delay="0"/>
                                          </p:stCondLst>
                                        </p:cTn>
                                        <p:tgtEl>
                                          <p:spTgt spid="368649"/>
                                        </p:tgtEl>
                                        <p:attrNameLst>
                                          <p:attrName>style.visibility</p:attrName>
                                        </p:attrNameLst>
                                      </p:cBhvr>
                                      <p:to>
                                        <p:strVal val="visible"/>
                                      </p:to>
                                    </p:set>
                                    <p:animEffect transition="in" filter="box(in)">
                                      <p:cBhvr>
                                        <p:cTn id="46" dur="500"/>
                                        <p:tgtEl>
                                          <p:spTgt spid="368649"/>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68652"/>
                                        </p:tgtEl>
                                        <p:attrNameLst>
                                          <p:attrName>style.visibility</p:attrName>
                                        </p:attrNameLst>
                                      </p:cBhvr>
                                      <p:to>
                                        <p:strVal val="visible"/>
                                      </p:to>
                                    </p:set>
                                    <p:animEffect transition="in" filter="blinds(horizontal)">
                                      <p:cBhvr>
                                        <p:cTn id="51" dur="500"/>
                                        <p:tgtEl>
                                          <p:spTgt spid="368652"/>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4" presetClass="entr" presetSubtype="16" fill="hold" grpId="0" nodeType="clickEffect">
                                  <p:stCondLst>
                                    <p:cond delay="0"/>
                                  </p:stCondLst>
                                  <p:childTnLst>
                                    <p:set>
                                      <p:cBhvr>
                                        <p:cTn id="55" dur="1" fill="hold">
                                          <p:stCondLst>
                                            <p:cond delay="0"/>
                                          </p:stCondLst>
                                        </p:cTn>
                                        <p:tgtEl>
                                          <p:spTgt spid="368653"/>
                                        </p:tgtEl>
                                        <p:attrNameLst>
                                          <p:attrName>style.visibility</p:attrName>
                                        </p:attrNameLst>
                                      </p:cBhvr>
                                      <p:to>
                                        <p:strVal val="visible"/>
                                      </p:to>
                                    </p:set>
                                    <p:animEffect transition="in" filter="box(in)">
                                      <p:cBhvr>
                                        <p:cTn id="56" dur="500"/>
                                        <p:tgtEl>
                                          <p:spTgt spid="368653"/>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368650"/>
                                        </p:tgtEl>
                                        <p:attrNameLst>
                                          <p:attrName>style.visibility</p:attrName>
                                        </p:attrNameLst>
                                      </p:cBhvr>
                                      <p:to>
                                        <p:strVal val="visible"/>
                                      </p:to>
                                    </p:set>
                                    <p:anim calcmode="lin" valueType="num">
                                      <p:cBhvr>
                                        <p:cTn id="61" dur="500" fill="hold"/>
                                        <p:tgtEl>
                                          <p:spTgt spid="368650"/>
                                        </p:tgtEl>
                                        <p:attrNameLst>
                                          <p:attrName>ppt_w</p:attrName>
                                        </p:attrNameLst>
                                      </p:cBhvr>
                                      <p:tavLst>
                                        <p:tav tm="0">
                                          <p:val>
                                            <p:fltVal val="0"/>
                                          </p:val>
                                        </p:tav>
                                        <p:tav tm="100000">
                                          <p:val>
                                            <p:strVal val="#ppt_w"/>
                                          </p:val>
                                        </p:tav>
                                      </p:tavLst>
                                    </p:anim>
                                    <p:anim calcmode="lin" valueType="num">
                                      <p:cBhvr>
                                        <p:cTn id="62" dur="500" fill="hold"/>
                                        <p:tgtEl>
                                          <p:spTgt spid="368650"/>
                                        </p:tgtEl>
                                        <p:attrNameLst>
                                          <p:attrName>ppt_h</p:attrName>
                                        </p:attrNameLst>
                                      </p:cBhvr>
                                      <p:tavLst>
                                        <p:tav tm="0">
                                          <p:val>
                                            <p:fltVal val="0"/>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8" presetClass="entr" presetSubtype="16" fill="hold" grpId="0" nodeType="clickEffect">
                                  <p:stCondLst>
                                    <p:cond delay="0"/>
                                  </p:stCondLst>
                                  <p:childTnLst>
                                    <p:set>
                                      <p:cBhvr>
                                        <p:cTn id="66" dur="1" fill="hold">
                                          <p:stCondLst>
                                            <p:cond delay="0"/>
                                          </p:stCondLst>
                                        </p:cTn>
                                        <p:tgtEl>
                                          <p:spTgt spid="368651"/>
                                        </p:tgtEl>
                                        <p:attrNameLst>
                                          <p:attrName>style.visibility</p:attrName>
                                        </p:attrNameLst>
                                      </p:cBhvr>
                                      <p:to>
                                        <p:strVal val="visible"/>
                                      </p:to>
                                    </p:set>
                                    <p:animEffect transition="in" filter="diamond(in)">
                                      <p:cBhvr>
                                        <p:cTn id="67" dur="2000"/>
                                        <p:tgtEl>
                                          <p:spTgt spid="368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2" grpId="0" animBg="1"/>
      <p:bldP spid="368643" grpId="0" animBg="1"/>
      <p:bldP spid="368644" grpId="0" animBg="1"/>
      <p:bldP spid="368645" grpId="0" animBg="1"/>
      <p:bldP spid="368646" grpId="0" animBg="1"/>
      <p:bldP spid="368647" grpId="0" animBg="1"/>
      <p:bldP spid="368648" grpId="0" animBg="1"/>
      <p:bldP spid="368649" grpId="0" animBg="1"/>
      <p:bldP spid="368650" grpId="0" animBg="1"/>
      <p:bldP spid="368651" grpId="0" animBg="1"/>
      <p:bldP spid="368652" grpId="0" animBg="1"/>
      <p:bldP spid="368653"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p:cNvSpPr>
            <a:spLocks noChangeArrowheads="1"/>
          </p:cNvSpPr>
          <p:nvPr/>
        </p:nvSpPr>
        <p:spPr bwMode="auto">
          <a:xfrm>
            <a:off x="900113" y="44450"/>
            <a:ext cx="7127875" cy="431800"/>
          </a:xfrm>
          <a:prstGeom prst="rect">
            <a:avLst/>
          </a:prstGeom>
          <a:solidFill>
            <a:srgbClr val="FFFF99"/>
          </a:solidFill>
          <a:ln w="28575">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id-ID" altLang="en-US" sz="2400" u="none">
                <a:latin typeface="Tahoma" panose="020B0604030504040204" pitchFamily="34" charset="0"/>
                <a:cs typeface="Times New Roman" panose="02020603050405020304" pitchFamily="18" charset="0"/>
              </a:rPr>
              <a:t>PE</a:t>
            </a:r>
            <a:r>
              <a:rPr lang="en-US" altLang="en-US" sz="2400" u="none">
                <a:latin typeface="Tahoma" panose="020B0604030504040204" pitchFamily="34" charset="0"/>
                <a:cs typeface="Times New Roman" panose="02020603050405020304" pitchFamily="18" charset="0"/>
              </a:rPr>
              <a:t>MBATALAN HASIL PEMERIKSAAN DAN SKP</a:t>
            </a:r>
            <a:endParaRPr lang="en-US" altLang="en-US" sz="2400" u="none">
              <a:latin typeface="Tahoma" panose="020B0604030504040204" pitchFamily="34" charset="0"/>
            </a:endParaRPr>
          </a:p>
        </p:txBody>
      </p:sp>
      <p:sp>
        <p:nvSpPr>
          <p:cNvPr id="369667" name="Rectangle 3"/>
          <p:cNvSpPr>
            <a:spLocks noChangeArrowheads="1"/>
          </p:cNvSpPr>
          <p:nvPr/>
        </p:nvSpPr>
        <p:spPr bwMode="auto">
          <a:xfrm>
            <a:off x="1460500" y="1828800"/>
            <a:ext cx="6064250" cy="376238"/>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p>
            <a:pPr algn="l"/>
            <a:r>
              <a:rPr lang="id-ID" altLang="en-US" sz="1800" b="1" u="none"/>
              <a:t>Permohonan harus memenuhi persyaratan sbb:</a:t>
            </a:r>
            <a:r>
              <a:rPr lang="en-US" altLang="en-US" sz="1800" b="1" u="none"/>
              <a:t> </a:t>
            </a:r>
          </a:p>
        </p:txBody>
      </p:sp>
      <p:sp>
        <p:nvSpPr>
          <p:cNvPr id="369669" name="Rectangle 5"/>
          <p:cNvSpPr>
            <a:spLocks noChangeArrowheads="1"/>
          </p:cNvSpPr>
          <p:nvPr/>
        </p:nvSpPr>
        <p:spPr bwMode="auto">
          <a:xfrm>
            <a:off x="107950" y="4857750"/>
            <a:ext cx="8856663" cy="109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nSpc>
                <a:spcPct val="90000"/>
              </a:lnSpc>
            </a:pPr>
            <a:r>
              <a:rPr lang="id-ID" altLang="en-US" sz="1800" b="1" u="none"/>
              <a:t>Pembahasan akhir hasil pemeriksaan dianggap telah dilaksanakan apabila pemeriksa pajak telah memberikan kesempatan untuk hadir kepada W</a:t>
            </a:r>
            <a:r>
              <a:rPr lang="en-US" altLang="en-US" sz="1800" b="1" u="none"/>
              <a:t>P</a:t>
            </a:r>
            <a:r>
              <a:rPr lang="id-ID" altLang="en-US" sz="1800" b="1" u="none"/>
              <a:t> dlm rangka pembahasan akhir dan W</a:t>
            </a:r>
            <a:r>
              <a:rPr lang="en-US" altLang="en-US" sz="1800" b="1" u="none"/>
              <a:t>P</a:t>
            </a:r>
            <a:r>
              <a:rPr lang="id-ID" altLang="en-US" sz="1800" b="1" u="none"/>
              <a:t> tidak menggunakan hak tersebut sesuai dengan batas waktu yang ditentukan;</a:t>
            </a:r>
            <a:r>
              <a:rPr lang="en-US" altLang="en-US" sz="1800" b="1" u="none"/>
              <a:t> </a:t>
            </a:r>
          </a:p>
        </p:txBody>
      </p:sp>
      <p:sp>
        <p:nvSpPr>
          <p:cNvPr id="369670" name="Rectangle 6"/>
          <p:cNvSpPr>
            <a:spLocks noChangeArrowheads="1"/>
          </p:cNvSpPr>
          <p:nvPr/>
        </p:nvSpPr>
        <p:spPr bwMode="auto">
          <a:xfrm>
            <a:off x="466725" y="6005513"/>
            <a:ext cx="8137525" cy="376237"/>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id-ID" altLang="en-US" sz="1800" b="1" u="none">
                <a:latin typeface="Arial Narrow" panose="020B0606020202030204" pitchFamily="34" charset="0"/>
              </a:rPr>
              <a:t>Permohonan yang tidak memenuhi persyaratan di atas tidak dapat dipertimbangkan;</a:t>
            </a:r>
            <a:r>
              <a:rPr lang="en-US" altLang="en-US" sz="1800" b="1" u="none">
                <a:latin typeface="Arial Narrow" panose="020B0606020202030204" pitchFamily="34" charset="0"/>
              </a:rPr>
              <a:t> </a:t>
            </a:r>
          </a:p>
        </p:txBody>
      </p:sp>
      <p:sp>
        <p:nvSpPr>
          <p:cNvPr id="369671" name="Rectangle 7"/>
          <p:cNvSpPr>
            <a:spLocks noChangeArrowheads="1"/>
          </p:cNvSpPr>
          <p:nvPr/>
        </p:nvSpPr>
        <p:spPr bwMode="auto">
          <a:xfrm>
            <a:off x="817563" y="6407150"/>
            <a:ext cx="7508875" cy="406400"/>
          </a:xfrm>
          <a:prstGeom prst="rect">
            <a:avLst/>
          </a:prstGeom>
          <a:solidFill>
            <a:srgbClr val="FFFFCC"/>
          </a:solidFill>
          <a:ln w="9525">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spAutoFit/>
          </a:bodyPr>
          <a:lstStyle/>
          <a:p>
            <a:pPr algn="l"/>
            <a:r>
              <a:rPr lang="id-ID" altLang="en-US" sz="2000" b="1" u="none"/>
              <a:t>Peraturan Menteri Keuangan Nomor 21/PMK.03/2008</a:t>
            </a:r>
            <a:r>
              <a:rPr lang="en-US" altLang="en-US" sz="2000" b="1" u="none"/>
              <a:t> </a:t>
            </a:r>
          </a:p>
        </p:txBody>
      </p:sp>
      <p:sp>
        <p:nvSpPr>
          <p:cNvPr id="369673" name="Rectangle 9"/>
          <p:cNvSpPr>
            <a:spLocks noChangeArrowheads="1"/>
          </p:cNvSpPr>
          <p:nvPr/>
        </p:nvSpPr>
        <p:spPr bwMode="auto">
          <a:xfrm>
            <a:off x="250825" y="549275"/>
            <a:ext cx="8785225" cy="120015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r>
              <a:rPr lang="id-ID" altLang="en-US" sz="1800" b="1" u="none">
                <a:latin typeface="Courier New" panose="02070309020205020404" pitchFamily="49" charset="0"/>
              </a:rPr>
              <a:t>Permohonan dapat diajukan oleh Wajib Pajak dalam hal:</a:t>
            </a:r>
            <a:r>
              <a:rPr lang="en-US" altLang="en-US" sz="1800" u="none">
                <a:latin typeface="Courier New" panose="02070309020205020404" pitchFamily="49" charset="0"/>
              </a:rPr>
              <a:t> </a:t>
            </a:r>
          </a:p>
          <a:p>
            <a:pPr lvl="2"/>
            <a:r>
              <a:rPr lang="en-US" altLang="en-US" sz="1800" b="1" u="none">
                <a:latin typeface="Courier New" panose="02070309020205020404" pitchFamily="49" charset="0"/>
              </a:rPr>
              <a:t> - </a:t>
            </a:r>
            <a:r>
              <a:rPr lang="id-ID" altLang="en-US" sz="1800" b="1" u="none">
                <a:latin typeface="Courier New" panose="02070309020205020404" pitchFamily="49" charset="0"/>
              </a:rPr>
              <a:t>tidak diajukan keberatan;</a:t>
            </a:r>
            <a:endParaRPr lang="en-US" altLang="en-US" sz="1800" b="1" u="none">
              <a:latin typeface="Courier New" panose="02070309020205020404" pitchFamily="49" charset="0"/>
            </a:endParaRPr>
          </a:p>
          <a:p>
            <a:pPr lvl="2"/>
            <a:r>
              <a:rPr lang="en-US" altLang="en-US" sz="1800" b="1" u="none">
                <a:latin typeface="Courier New" panose="02070309020205020404" pitchFamily="49" charset="0"/>
              </a:rPr>
              <a:t> - </a:t>
            </a:r>
            <a:r>
              <a:rPr lang="id-ID" altLang="en-US" sz="1800" b="1" u="none">
                <a:latin typeface="Courier New" panose="02070309020205020404" pitchFamily="49" charset="0"/>
              </a:rPr>
              <a:t>diajukan keberatan tetapi telah dicabut oleh W</a:t>
            </a:r>
            <a:r>
              <a:rPr lang="en-US" altLang="en-US" sz="1800" b="1" u="none">
                <a:latin typeface="Courier New" panose="02070309020205020404" pitchFamily="49" charset="0"/>
              </a:rPr>
              <a:t>P</a:t>
            </a:r>
            <a:r>
              <a:rPr lang="id-ID" altLang="en-US" sz="1800" b="1" u="none">
                <a:latin typeface="Courier New" panose="02070309020205020404" pitchFamily="49" charset="0"/>
              </a:rPr>
              <a:t>; atau</a:t>
            </a:r>
            <a:endParaRPr lang="en-US" altLang="en-US" sz="1800" b="1" u="none">
              <a:latin typeface="Courier New" panose="02070309020205020404" pitchFamily="49" charset="0"/>
            </a:endParaRPr>
          </a:p>
          <a:p>
            <a:pPr lvl="2"/>
            <a:r>
              <a:rPr lang="en-US" altLang="en-US" sz="1800" b="1" u="none">
                <a:latin typeface="Courier New" panose="02070309020205020404" pitchFamily="49" charset="0"/>
              </a:rPr>
              <a:t> - </a:t>
            </a:r>
            <a:r>
              <a:rPr lang="id-ID" altLang="en-US" sz="1800" b="1" u="none">
                <a:latin typeface="Courier New" panose="02070309020205020404" pitchFamily="49" charset="0"/>
              </a:rPr>
              <a:t>diajukan keberatan, tetapi tidak dipertimbangkan.</a:t>
            </a:r>
            <a:endParaRPr lang="en-US" altLang="en-US" sz="1800" b="1" u="none">
              <a:latin typeface="Courier New" panose="02070309020205020404" pitchFamily="49" charset="0"/>
            </a:endParaRPr>
          </a:p>
        </p:txBody>
      </p:sp>
      <p:sp>
        <p:nvSpPr>
          <p:cNvPr id="369675" name="Rectangle 11"/>
          <p:cNvSpPr>
            <a:spLocks noChangeArrowheads="1"/>
          </p:cNvSpPr>
          <p:nvPr/>
        </p:nvSpPr>
        <p:spPr bwMode="auto">
          <a:xfrm>
            <a:off x="250825" y="2349500"/>
            <a:ext cx="8642350" cy="2447925"/>
          </a:xfrm>
          <a:prstGeom prst="rect">
            <a:avLst/>
          </a:prstGeom>
          <a:solidFill>
            <a:schemeClr val="bg1"/>
          </a:solidFill>
          <a:ln w="12700">
            <a:solidFill>
              <a:srgbClr val="FF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pPr algn="l">
              <a:buFont typeface="Wingdings" panose="05000000000000000000" pitchFamily="2" charset="2"/>
              <a:buNone/>
            </a:pPr>
            <a:r>
              <a:rPr lang="en-US" altLang="en-US" sz="1800" b="1" u="none">
                <a:solidFill>
                  <a:schemeClr val="tx1"/>
                </a:solidFill>
                <a:latin typeface="Courier New" panose="02070309020205020404" pitchFamily="49" charset="0"/>
              </a:rPr>
              <a:t>&gt; </a:t>
            </a:r>
            <a:r>
              <a:rPr lang="id-ID" altLang="en-US" sz="1800" b="1" u="none">
                <a:solidFill>
                  <a:schemeClr val="tx1"/>
                </a:solidFill>
                <a:latin typeface="Courier New" panose="02070309020205020404" pitchFamily="49" charset="0"/>
              </a:rPr>
              <a:t>1 (satu) permohonan untuk 1 (satu) surat ketetapan pajak;</a:t>
            </a:r>
            <a:r>
              <a:rPr lang="en-US" altLang="en-US" sz="1800" b="1" u="none">
                <a:solidFill>
                  <a:schemeClr val="tx1"/>
                </a:solidFill>
                <a:latin typeface="Courier New" panose="02070309020205020404" pitchFamily="49" charset="0"/>
              </a:rPr>
              <a:t/>
            </a:r>
            <a:br>
              <a:rPr lang="en-US" altLang="en-US" sz="1800" b="1" u="none">
                <a:solidFill>
                  <a:schemeClr val="tx1"/>
                </a:solidFill>
                <a:latin typeface="Courier New" panose="02070309020205020404" pitchFamily="49" charset="0"/>
              </a:rPr>
            </a:br>
            <a:r>
              <a:rPr lang="en-US" altLang="en-US" sz="1800" b="1" u="none">
                <a:solidFill>
                  <a:schemeClr val="tx1"/>
                </a:solidFill>
                <a:latin typeface="Courier New" panose="02070309020205020404" pitchFamily="49" charset="0"/>
              </a:rPr>
              <a:t>&gt; d</a:t>
            </a:r>
            <a:r>
              <a:rPr lang="id-ID" altLang="en-US" sz="1800" b="1" u="none">
                <a:solidFill>
                  <a:schemeClr val="tx1"/>
                </a:solidFill>
                <a:latin typeface="Courier New" panose="02070309020205020404" pitchFamily="49" charset="0"/>
              </a:rPr>
              <a:t>iajukan secara tertulis dalam bahasa Indonesia;</a:t>
            </a:r>
            <a:r>
              <a:rPr lang="en-US" altLang="en-US" sz="1800" b="1" u="none">
                <a:solidFill>
                  <a:schemeClr val="tx1"/>
                </a:solidFill>
                <a:latin typeface="Courier New" panose="02070309020205020404" pitchFamily="49" charset="0"/>
              </a:rPr>
              <a:t/>
            </a:r>
            <a:br>
              <a:rPr lang="en-US" altLang="en-US" sz="1800" b="1" u="none">
                <a:solidFill>
                  <a:schemeClr val="tx1"/>
                </a:solidFill>
                <a:latin typeface="Courier New" panose="02070309020205020404" pitchFamily="49" charset="0"/>
              </a:rPr>
            </a:br>
            <a:r>
              <a:rPr lang="en-US" altLang="en-US" sz="1800" b="1" u="none">
                <a:solidFill>
                  <a:schemeClr val="tx1"/>
                </a:solidFill>
                <a:latin typeface="Courier New" panose="02070309020205020404" pitchFamily="49" charset="0"/>
              </a:rPr>
              <a:t>&gt; m</a:t>
            </a:r>
            <a:r>
              <a:rPr lang="id-ID" altLang="en-US" sz="1800" b="1" u="none">
                <a:solidFill>
                  <a:schemeClr val="tx1"/>
                </a:solidFill>
                <a:latin typeface="Courier New" panose="02070309020205020404" pitchFamily="49" charset="0"/>
              </a:rPr>
              <a:t>encantumkan jumlah pajak yang seharusnya terutang menurut penghitungan W</a:t>
            </a:r>
            <a:r>
              <a:rPr lang="en-US" altLang="en-US" sz="1800" b="1" u="none">
                <a:solidFill>
                  <a:schemeClr val="tx1"/>
                </a:solidFill>
                <a:latin typeface="Courier New" panose="02070309020205020404" pitchFamily="49" charset="0"/>
              </a:rPr>
              <a:t>P</a:t>
            </a:r>
            <a:r>
              <a:rPr lang="id-ID" altLang="en-US" sz="1800" b="1" u="none">
                <a:solidFill>
                  <a:schemeClr val="tx1"/>
                </a:solidFill>
                <a:latin typeface="Courier New" panose="02070309020205020404" pitchFamily="49" charset="0"/>
              </a:rPr>
              <a:t> disertai dgn alasan yg mendukung </a:t>
            </a:r>
            <a:r>
              <a:rPr lang="en-US" altLang="en-US" sz="1800" b="1" u="none">
                <a:solidFill>
                  <a:schemeClr val="tx1"/>
                </a:solidFill>
                <a:latin typeface="Courier New" panose="02070309020205020404" pitchFamily="49" charset="0"/>
              </a:rPr>
              <a:t>p</a:t>
            </a:r>
            <a:r>
              <a:rPr lang="id-ID" altLang="en-US" sz="1800" b="1" u="none">
                <a:solidFill>
                  <a:schemeClr val="tx1"/>
                </a:solidFill>
                <a:latin typeface="Courier New" panose="02070309020205020404" pitchFamily="49" charset="0"/>
              </a:rPr>
              <a:t>ermohonannya;</a:t>
            </a:r>
            <a:r>
              <a:rPr lang="en-US" altLang="en-US" sz="1800" b="1" u="none">
                <a:solidFill>
                  <a:schemeClr val="tx1"/>
                </a:solidFill>
                <a:latin typeface="Courier New" panose="02070309020205020404" pitchFamily="49" charset="0"/>
              </a:rPr>
              <a:t/>
            </a:r>
            <a:br>
              <a:rPr lang="en-US" altLang="en-US" sz="1800" b="1" u="none">
                <a:solidFill>
                  <a:schemeClr val="tx1"/>
                </a:solidFill>
                <a:latin typeface="Courier New" panose="02070309020205020404" pitchFamily="49" charset="0"/>
              </a:rPr>
            </a:br>
            <a:r>
              <a:rPr lang="en-US" altLang="en-US" sz="1800" b="1" u="none">
                <a:solidFill>
                  <a:schemeClr val="tx1"/>
                </a:solidFill>
                <a:latin typeface="Courier New" panose="02070309020205020404" pitchFamily="49" charset="0"/>
              </a:rPr>
              <a:t>&gt; </a:t>
            </a:r>
            <a:r>
              <a:rPr lang="id-ID" altLang="en-US" sz="1800" b="1" u="none">
                <a:solidFill>
                  <a:schemeClr val="tx1"/>
                </a:solidFill>
                <a:latin typeface="Courier New" panose="02070309020205020404" pitchFamily="49" charset="0"/>
              </a:rPr>
              <a:t>Disampaikan ke KPP tempat WP terdaftar; dan</a:t>
            </a:r>
            <a:r>
              <a:rPr lang="en-US" altLang="en-US" sz="1800" b="1" u="none">
                <a:solidFill>
                  <a:schemeClr val="tx1"/>
                </a:solidFill>
                <a:latin typeface="Courier New" panose="02070309020205020404" pitchFamily="49" charset="0"/>
              </a:rPr>
              <a:t/>
            </a:r>
            <a:br>
              <a:rPr lang="en-US" altLang="en-US" sz="1800" b="1" u="none">
                <a:solidFill>
                  <a:schemeClr val="tx1"/>
                </a:solidFill>
                <a:latin typeface="Courier New" panose="02070309020205020404" pitchFamily="49" charset="0"/>
              </a:rPr>
            </a:br>
            <a:r>
              <a:rPr lang="en-US" altLang="en-US" sz="1800" b="1" u="none">
                <a:solidFill>
                  <a:schemeClr val="tx1"/>
                </a:solidFill>
                <a:latin typeface="Courier New" panose="02070309020205020404" pitchFamily="49" charset="0"/>
              </a:rPr>
              <a:t>&gt; </a:t>
            </a:r>
            <a:r>
              <a:rPr lang="id-ID" altLang="en-US" sz="1800" b="1" u="none">
                <a:solidFill>
                  <a:schemeClr val="tx1"/>
                </a:solidFill>
                <a:latin typeface="Courier New" panose="02070309020205020404" pitchFamily="49" charset="0"/>
              </a:rPr>
              <a:t>Dalam hal surat permohonan ditandatangani oleh bukan W</a:t>
            </a:r>
            <a:r>
              <a:rPr lang="en-US" altLang="en-US" sz="1800" b="1" u="none">
                <a:solidFill>
                  <a:schemeClr val="tx1"/>
                </a:solidFill>
                <a:latin typeface="Courier New" panose="02070309020205020404" pitchFamily="49" charset="0"/>
              </a:rPr>
              <a:t>P</a:t>
            </a:r>
            <a:r>
              <a:rPr lang="id-ID" altLang="en-US" sz="1800" b="1" u="none">
                <a:solidFill>
                  <a:schemeClr val="tx1"/>
                </a:solidFill>
                <a:latin typeface="Courier New" panose="02070309020205020404" pitchFamily="49" charset="0"/>
              </a:rPr>
              <a:t> surat permohonan harus dilampiri dengan surat kuasa khusus.</a:t>
            </a:r>
            <a:endParaRPr lang="en-US" altLang="en-US" sz="1800" b="1" u="none">
              <a:solidFill>
                <a:schemeClr val="tx1"/>
              </a:solidFill>
              <a:latin typeface="Courier New" panose="02070309020205020404" pitchFamily="49" charset="0"/>
            </a:endParaRPr>
          </a:p>
        </p:txBody>
      </p:sp>
      <p:sp>
        <p:nvSpPr>
          <p:cNvPr id="369676" name="AutoShape 12"/>
          <p:cNvSpPr>
            <a:spLocks noChangeArrowheads="1"/>
          </p:cNvSpPr>
          <p:nvPr/>
        </p:nvSpPr>
        <p:spPr bwMode="auto">
          <a:xfrm>
            <a:off x="7308850" y="2060575"/>
            <a:ext cx="431800" cy="2873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69666"/>
                                        </p:tgtEl>
                                        <p:attrNameLst>
                                          <p:attrName>style.visibility</p:attrName>
                                        </p:attrNameLst>
                                      </p:cBhvr>
                                      <p:to>
                                        <p:strVal val="visible"/>
                                      </p:to>
                                    </p:set>
                                    <p:anim calcmode="lin" valueType="num">
                                      <p:cBhvr>
                                        <p:cTn id="7" dur="500" fill="hold"/>
                                        <p:tgtEl>
                                          <p:spTgt spid="369666"/>
                                        </p:tgtEl>
                                        <p:attrNameLst>
                                          <p:attrName>ppt_w</p:attrName>
                                        </p:attrNameLst>
                                      </p:cBhvr>
                                      <p:tavLst>
                                        <p:tav tm="0">
                                          <p:val>
                                            <p:fltVal val="0"/>
                                          </p:val>
                                        </p:tav>
                                        <p:tav tm="100000">
                                          <p:val>
                                            <p:strVal val="#ppt_w"/>
                                          </p:val>
                                        </p:tav>
                                      </p:tavLst>
                                    </p:anim>
                                    <p:anim calcmode="lin" valueType="num">
                                      <p:cBhvr>
                                        <p:cTn id="8" dur="500" fill="hold"/>
                                        <p:tgtEl>
                                          <p:spTgt spid="369666"/>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69673"/>
                                        </p:tgtEl>
                                        <p:attrNameLst>
                                          <p:attrName>style.visibility</p:attrName>
                                        </p:attrNameLst>
                                      </p:cBhvr>
                                      <p:to>
                                        <p:strVal val="visible"/>
                                      </p:to>
                                    </p:set>
                                    <p:animEffect transition="in" filter="blinds(horizontal)">
                                      <p:cBhvr>
                                        <p:cTn id="13" dur="500"/>
                                        <p:tgtEl>
                                          <p:spTgt spid="36967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69667"/>
                                        </p:tgtEl>
                                        <p:attrNameLst>
                                          <p:attrName>style.visibility</p:attrName>
                                        </p:attrNameLst>
                                      </p:cBhvr>
                                      <p:to>
                                        <p:strVal val="visible"/>
                                      </p:to>
                                    </p:set>
                                    <p:anim calcmode="lin" valueType="num">
                                      <p:cBhvr additive="base">
                                        <p:cTn id="18" dur="500" fill="hold"/>
                                        <p:tgtEl>
                                          <p:spTgt spid="369667"/>
                                        </p:tgtEl>
                                        <p:attrNameLst>
                                          <p:attrName>ppt_x</p:attrName>
                                        </p:attrNameLst>
                                      </p:cBhvr>
                                      <p:tavLst>
                                        <p:tav tm="0">
                                          <p:val>
                                            <p:strVal val="#ppt_x"/>
                                          </p:val>
                                        </p:tav>
                                        <p:tav tm="100000">
                                          <p:val>
                                            <p:strVal val="#ppt_x"/>
                                          </p:val>
                                        </p:tav>
                                      </p:tavLst>
                                    </p:anim>
                                    <p:anim calcmode="lin" valueType="num">
                                      <p:cBhvr additive="base">
                                        <p:cTn id="19" dur="500" fill="hold"/>
                                        <p:tgtEl>
                                          <p:spTgt spid="369667"/>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69669"/>
                                        </p:tgtEl>
                                        <p:attrNameLst>
                                          <p:attrName>style.visibility</p:attrName>
                                        </p:attrNameLst>
                                      </p:cBhvr>
                                      <p:to>
                                        <p:strVal val="visible"/>
                                      </p:to>
                                    </p:set>
                                    <p:animEffect transition="in" filter="wipe(down)">
                                      <p:cBhvr>
                                        <p:cTn id="24" dur="500"/>
                                        <p:tgtEl>
                                          <p:spTgt spid="36966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369670"/>
                                        </p:tgtEl>
                                        <p:attrNameLst>
                                          <p:attrName>style.visibility</p:attrName>
                                        </p:attrNameLst>
                                      </p:cBhvr>
                                      <p:to>
                                        <p:strVal val="visible"/>
                                      </p:to>
                                    </p:set>
                                    <p:animEffect transition="in" filter="checkerboard(across)">
                                      <p:cBhvr>
                                        <p:cTn id="29" dur="500"/>
                                        <p:tgtEl>
                                          <p:spTgt spid="36967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369675"/>
                                        </p:tgtEl>
                                        <p:attrNameLst>
                                          <p:attrName>style.visibility</p:attrName>
                                        </p:attrNameLst>
                                      </p:cBhvr>
                                      <p:to>
                                        <p:strVal val="visible"/>
                                      </p:to>
                                    </p:set>
                                    <p:anim calcmode="lin" valueType="num">
                                      <p:cBhvr>
                                        <p:cTn id="34" dur="500" fill="hold"/>
                                        <p:tgtEl>
                                          <p:spTgt spid="369675"/>
                                        </p:tgtEl>
                                        <p:attrNameLst>
                                          <p:attrName>ppt_w</p:attrName>
                                        </p:attrNameLst>
                                      </p:cBhvr>
                                      <p:tavLst>
                                        <p:tav tm="0">
                                          <p:val>
                                            <p:fltVal val="0"/>
                                          </p:val>
                                        </p:tav>
                                        <p:tav tm="100000">
                                          <p:val>
                                            <p:strVal val="#ppt_w"/>
                                          </p:val>
                                        </p:tav>
                                      </p:tavLst>
                                    </p:anim>
                                    <p:anim calcmode="lin" valueType="num">
                                      <p:cBhvr>
                                        <p:cTn id="35" dur="500" fill="hold"/>
                                        <p:tgtEl>
                                          <p:spTgt spid="369675"/>
                                        </p:tgtEl>
                                        <p:attrNameLst>
                                          <p:attrName>ppt_h</p:attrName>
                                        </p:attrNameLst>
                                      </p:cBhvr>
                                      <p:tavLst>
                                        <p:tav tm="0">
                                          <p:val>
                                            <p:fltVal val="0"/>
                                          </p:val>
                                        </p:tav>
                                        <p:tav tm="100000">
                                          <p:val>
                                            <p:strVal val="#ppt_h"/>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69676"/>
                                        </p:tgtEl>
                                        <p:attrNameLst>
                                          <p:attrName>style.visibility</p:attrName>
                                        </p:attrNameLst>
                                      </p:cBhvr>
                                      <p:to>
                                        <p:strVal val="visible"/>
                                      </p:to>
                                    </p:set>
                                    <p:anim calcmode="lin" valueType="num">
                                      <p:cBhvr additive="base">
                                        <p:cTn id="40" dur="500" fill="hold"/>
                                        <p:tgtEl>
                                          <p:spTgt spid="369676"/>
                                        </p:tgtEl>
                                        <p:attrNameLst>
                                          <p:attrName>ppt_x</p:attrName>
                                        </p:attrNameLst>
                                      </p:cBhvr>
                                      <p:tavLst>
                                        <p:tav tm="0">
                                          <p:val>
                                            <p:strVal val="#ppt_x"/>
                                          </p:val>
                                        </p:tav>
                                        <p:tav tm="100000">
                                          <p:val>
                                            <p:strVal val="#ppt_x"/>
                                          </p:val>
                                        </p:tav>
                                      </p:tavLst>
                                    </p:anim>
                                    <p:anim calcmode="lin" valueType="num">
                                      <p:cBhvr additive="base">
                                        <p:cTn id="41" dur="500" fill="hold"/>
                                        <p:tgtEl>
                                          <p:spTgt spid="3696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6" grpId="0" animBg="1"/>
      <p:bldP spid="369667" grpId="0" animBg="1"/>
      <p:bldP spid="369669" grpId="0" animBg="1"/>
      <p:bldP spid="369670" grpId="0" animBg="1"/>
      <p:bldP spid="369673" grpId="0" animBg="1"/>
      <p:bldP spid="369675" grpId="0" animBg="1"/>
      <p:bldP spid="369676" grpId="0" animBg="1"/>
    </p:bldLst>
  </p:timing>
</p:sld>
</file>

<file path=ppt/slides/slide1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a:xfrm>
            <a:off x="3429000" y="76200"/>
            <a:ext cx="4038600" cy="533400"/>
          </a:xfrm>
          <a:ln w="28575">
            <a:solidFill>
              <a:srgbClr val="990000"/>
            </a:solidFill>
            <a:miter lim="800000"/>
            <a:headEnd/>
            <a:tailEnd/>
          </a:ln>
        </p:spPr>
        <p:txBody>
          <a:bodyPr/>
          <a:lstStyle/>
          <a:p>
            <a:r>
              <a:rPr lang="en-US" altLang="en-US">
                <a:latin typeface="Lucida Console" panose="020B0609040504020204" pitchFamily="49" charset="0"/>
              </a:rPr>
              <a:t>KEBERATAN</a:t>
            </a:r>
          </a:p>
        </p:txBody>
      </p:sp>
      <p:sp>
        <p:nvSpPr>
          <p:cNvPr id="370691" name="Rectangle 3"/>
          <p:cNvSpPr>
            <a:spLocks noChangeArrowheads="1"/>
          </p:cNvSpPr>
          <p:nvPr/>
        </p:nvSpPr>
        <p:spPr bwMode="auto">
          <a:xfrm>
            <a:off x="228600" y="765175"/>
            <a:ext cx="8686800" cy="2592388"/>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en-US" altLang="en-US" sz="2000" b="1" u="none">
                <a:latin typeface="Courier New" panose="02070309020205020404" pitchFamily="49" charset="0"/>
                <a:cs typeface="Times New Roman" panose="02020603050405020304" pitchFamily="18" charset="0"/>
              </a:rPr>
              <a:t>	Wajib Pajak </a:t>
            </a:r>
            <a:r>
              <a:rPr lang="en-US" altLang="en-US" sz="2000" b="1">
                <a:solidFill>
                  <a:schemeClr val="accent2"/>
                </a:solidFill>
                <a:latin typeface="Courier New" panose="02070309020205020404" pitchFamily="49" charset="0"/>
                <a:cs typeface="Times New Roman" panose="02020603050405020304" pitchFamily="18" charset="0"/>
              </a:rPr>
              <a:t>dapat mengajukan keberatan</a:t>
            </a:r>
            <a:r>
              <a:rPr lang="en-US" altLang="en-US" sz="2000" b="1" u="none">
                <a:latin typeface="Courier New" panose="02070309020205020404" pitchFamily="49" charset="0"/>
                <a:cs typeface="Times New Roman" panose="02020603050405020304" pitchFamily="18" charset="0"/>
              </a:rPr>
              <a:t> hanya kepada Direktur Jenderal Pajak atas </a:t>
            </a:r>
            <a:r>
              <a:rPr lang="en-US" altLang="en-US" sz="2000" b="1">
                <a:solidFill>
                  <a:schemeClr val="accent2"/>
                </a:solidFill>
                <a:latin typeface="Courier New" panose="02070309020205020404" pitchFamily="49" charset="0"/>
                <a:cs typeface="Times New Roman" panose="02020603050405020304" pitchFamily="18" charset="0"/>
              </a:rPr>
              <a:t>suatu</a:t>
            </a:r>
            <a:r>
              <a:rPr lang="en-US" altLang="en-US" sz="2000" b="1" u="none">
                <a:latin typeface="Courier New" panose="02070309020205020404" pitchFamily="49" charset="0"/>
                <a:cs typeface="Times New Roman" panose="02020603050405020304" pitchFamily="18" charset="0"/>
              </a:rPr>
              <a:t>:</a:t>
            </a:r>
            <a:r>
              <a:rPr lang="en-GB" altLang="en-US" sz="2000" b="1" u="none">
                <a:latin typeface="Courier New" panose="02070309020205020404" pitchFamily="49" charset="0"/>
              </a:rPr>
              <a:t> </a:t>
            </a:r>
          </a:p>
          <a:p>
            <a:pPr>
              <a:lnSpc>
                <a:spcPct val="90000"/>
              </a:lnSpc>
              <a:buFontTx/>
              <a:buAutoNum type="alphaLcPeriod"/>
            </a:pPr>
            <a:r>
              <a:rPr lang="en-US" altLang="en-US" sz="2000" b="1" u="none">
                <a:latin typeface="Courier New" panose="02070309020205020404" pitchFamily="49" charset="0"/>
                <a:cs typeface="Times New Roman" panose="02020603050405020304" pitchFamily="18" charset="0"/>
              </a:rPr>
              <a:t>Surat Ketetapan Pajak Kurang Bayar;</a:t>
            </a:r>
          </a:p>
          <a:p>
            <a:pPr>
              <a:lnSpc>
                <a:spcPct val="90000"/>
              </a:lnSpc>
              <a:buFontTx/>
              <a:buAutoNum type="alphaLcPeriod"/>
            </a:pPr>
            <a:r>
              <a:rPr lang="en-US" altLang="en-US" sz="2000" b="1" u="none">
                <a:latin typeface="Courier New" panose="02070309020205020404" pitchFamily="49" charset="0"/>
                <a:cs typeface="Times New Roman" panose="02020603050405020304" pitchFamily="18" charset="0"/>
              </a:rPr>
              <a:t>Surat Ketetapan Pajak Kurang Bayar Tambahan;</a:t>
            </a:r>
          </a:p>
          <a:p>
            <a:pPr>
              <a:lnSpc>
                <a:spcPct val="90000"/>
              </a:lnSpc>
              <a:buFontTx/>
              <a:buAutoNum type="alphaLcPeriod"/>
            </a:pPr>
            <a:r>
              <a:rPr lang="en-US" altLang="en-US" sz="2000" b="1" u="none">
                <a:latin typeface="Courier New" panose="02070309020205020404" pitchFamily="49" charset="0"/>
                <a:cs typeface="Times New Roman" panose="02020603050405020304" pitchFamily="18" charset="0"/>
              </a:rPr>
              <a:t>Surat Ketetapan Pajak Lebih Bayar;</a:t>
            </a:r>
          </a:p>
          <a:p>
            <a:pPr>
              <a:lnSpc>
                <a:spcPct val="90000"/>
              </a:lnSpc>
              <a:buFontTx/>
              <a:buAutoNum type="alphaLcPeriod"/>
            </a:pPr>
            <a:r>
              <a:rPr lang="en-US" altLang="en-US" sz="2000" b="1" u="none">
                <a:latin typeface="Courier New" panose="02070309020205020404" pitchFamily="49" charset="0"/>
                <a:cs typeface="Times New Roman" panose="02020603050405020304" pitchFamily="18" charset="0"/>
              </a:rPr>
              <a:t>Surat Ketetapan Pajak Nihil;</a:t>
            </a:r>
          </a:p>
          <a:p>
            <a:pPr>
              <a:lnSpc>
                <a:spcPct val="90000"/>
              </a:lnSpc>
              <a:buFontTx/>
              <a:buAutoNum type="alphaLcPeriod"/>
            </a:pPr>
            <a:r>
              <a:rPr lang="en-US" altLang="en-US" sz="2000" b="1" u="none">
                <a:latin typeface="Courier New" panose="02070309020205020404" pitchFamily="49" charset="0"/>
                <a:cs typeface="Times New Roman" panose="02020603050405020304" pitchFamily="18" charset="0"/>
              </a:rPr>
              <a:t>Pemotongan atau pemungutan oleh pihak ketiga berdasarkan ketentuan peraturan perundangan-undangan perpajakan.</a:t>
            </a:r>
            <a:r>
              <a:rPr lang="en-US" altLang="en-US" sz="2000" b="1" u="none">
                <a:latin typeface="Courier New" panose="02070309020205020404" pitchFamily="49" charset="0"/>
              </a:rPr>
              <a:t> </a:t>
            </a:r>
            <a:endParaRPr lang="en-GB" altLang="en-US" sz="2000" b="1" u="none">
              <a:latin typeface="Courier New" panose="02070309020205020404" pitchFamily="49" charset="0"/>
            </a:endParaRPr>
          </a:p>
        </p:txBody>
      </p:sp>
      <p:sp>
        <p:nvSpPr>
          <p:cNvPr id="370692" name="Rectangle 4"/>
          <p:cNvSpPr>
            <a:spLocks noChangeArrowheads="1"/>
          </p:cNvSpPr>
          <p:nvPr/>
        </p:nvSpPr>
        <p:spPr bwMode="auto">
          <a:xfrm>
            <a:off x="76200" y="76200"/>
            <a:ext cx="3200400" cy="533400"/>
          </a:xfrm>
          <a:prstGeom prst="rect">
            <a:avLst/>
          </a:prstGeom>
          <a:solidFill>
            <a:srgbClr val="FF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solidFill>
                  <a:schemeClr val="tx2"/>
                </a:solidFill>
                <a:latin typeface="Tahoma" panose="020B0604030504040204" pitchFamily="34" charset="0"/>
              </a:rPr>
              <a:t>Pasal 25 ayat 1 UU KUP</a:t>
            </a:r>
          </a:p>
        </p:txBody>
      </p:sp>
      <p:sp>
        <p:nvSpPr>
          <p:cNvPr id="370693" name="AutoShape 5"/>
          <p:cNvSpPr>
            <a:spLocks noChangeArrowheads="1"/>
          </p:cNvSpPr>
          <p:nvPr/>
        </p:nvSpPr>
        <p:spPr bwMode="auto">
          <a:xfrm>
            <a:off x="7235825" y="476250"/>
            <a:ext cx="503238" cy="3587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695" name="Line 7"/>
          <p:cNvSpPr>
            <a:spLocks noChangeShapeType="1"/>
          </p:cNvSpPr>
          <p:nvPr/>
        </p:nvSpPr>
        <p:spPr bwMode="auto">
          <a:xfrm>
            <a:off x="4067175" y="1052513"/>
            <a:ext cx="0" cy="2520950"/>
          </a:xfrm>
          <a:prstGeom prst="line">
            <a:avLst/>
          </a:prstGeom>
          <a:noFill/>
          <a:ln w="95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0696" name="Rectangle 8"/>
          <p:cNvSpPr>
            <a:spLocks noChangeArrowheads="1"/>
          </p:cNvSpPr>
          <p:nvPr/>
        </p:nvSpPr>
        <p:spPr bwMode="auto">
          <a:xfrm>
            <a:off x="2555875" y="3429000"/>
            <a:ext cx="1905000" cy="395288"/>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spAutoFit/>
          </a:bodyPr>
          <a:lstStyle/>
          <a:p>
            <a:pPr>
              <a:spcBef>
                <a:spcPct val="50000"/>
              </a:spcBef>
            </a:pPr>
            <a:r>
              <a:rPr lang="en-US" altLang="en-US" sz="1800" u="none">
                <a:latin typeface="Tahoma" panose="020B0604030504040204" pitchFamily="34" charset="0"/>
              </a:rPr>
              <a:t>DALAM HAL</a:t>
            </a:r>
          </a:p>
        </p:txBody>
      </p:sp>
      <p:sp>
        <p:nvSpPr>
          <p:cNvPr id="370697" name="Rectangle 9"/>
          <p:cNvSpPr>
            <a:spLocks noChangeArrowheads="1"/>
          </p:cNvSpPr>
          <p:nvPr/>
        </p:nvSpPr>
        <p:spPr bwMode="auto">
          <a:xfrm>
            <a:off x="2555875" y="3860800"/>
            <a:ext cx="6337300" cy="75882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spAutoFit/>
          </a:bodyPr>
          <a:lstStyle/>
          <a:p>
            <a:pPr>
              <a:lnSpc>
                <a:spcPct val="80000"/>
              </a:lnSpc>
              <a:spcBef>
                <a:spcPct val="50000"/>
              </a:spcBef>
            </a:pPr>
            <a:r>
              <a:rPr lang="id-ID" altLang="en-US" sz="1800" b="1" u="none"/>
              <a:t>Apabila Wajib Pajak berpendapat bahwa jumlah rugi, jumlah pajak, dan pemotongan atau pemungutan pajak tidak sebagaimana mestinya.</a:t>
            </a:r>
            <a:r>
              <a:rPr lang="en-US" altLang="en-US" sz="1800" b="1"/>
              <a:t> </a:t>
            </a:r>
          </a:p>
        </p:txBody>
      </p:sp>
      <p:sp>
        <p:nvSpPr>
          <p:cNvPr id="370698" name="Rectangle 10"/>
          <p:cNvSpPr>
            <a:spLocks noChangeArrowheads="1"/>
          </p:cNvSpPr>
          <p:nvPr/>
        </p:nvSpPr>
        <p:spPr bwMode="auto">
          <a:xfrm>
            <a:off x="2555875" y="4652963"/>
            <a:ext cx="6337300" cy="141605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spAutoFit/>
          </a:bodyPr>
          <a:lstStyle/>
          <a:p>
            <a:pPr>
              <a:lnSpc>
                <a:spcPct val="80000"/>
              </a:lnSpc>
              <a:spcBef>
                <a:spcPct val="50000"/>
              </a:spcBef>
            </a:pPr>
            <a:r>
              <a:rPr lang="id-ID" altLang="en-US" sz="1800" b="1" u="none"/>
              <a:t>Keberatan yang diajukan adalah mengenai materi atau isi dari ketetapan pajak, yaitu jumlah rugi berdasarkan ketentuan peraturan perundang-undangan perpajakan, jumlah besarnya pajak, atau pemotongan atau pemungutan pajak.</a:t>
            </a:r>
            <a:r>
              <a:rPr lang="en-US" altLang="en-US" sz="1800" u="none"/>
              <a:t> </a:t>
            </a:r>
          </a:p>
        </p:txBody>
      </p:sp>
      <p:sp>
        <p:nvSpPr>
          <p:cNvPr id="370699" name="AutoShape 11"/>
          <p:cNvSpPr>
            <a:spLocks noChangeArrowheads="1"/>
          </p:cNvSpPr>
          <p:nvPr/>
        </p:nvSpPr>
        <p:spPr bwMode="auto">
          <a:xfrm>
            <a:off x="8820150" y="3644900"/>
            <a:ext cx="144463" cy="4318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700" name="AutoShape 12"/>
          <p:cNvSpPr>
            <a:spLocks noChangeArrowheads="1"/>
          </p:cNvSpPr>
          <p:nvPr/>
        </p:nvSpPr>
        <p:spPr bwMode="auto">
          <a:xfrm>
            <a:off x="8820150" y="4437063"/>
            <a:ext cx="144463" cy="4318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701" name="Rectangle 13"/>
          <p:cNvSpPr>
            <a:spLocks noChangeArrowheads="1"/>
          </p:cNvSpPr>
          <p:nvPr/>
        </p:nvSpPr>
        <p:spPr bwMode="auto">
          <a:xfrm>
            <a:off x="6302375" y="3413125"/>
            <a:ext cx="2590800" cy="376238"/>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spAutoFit/>
          </a:bodyPr>
          <a:lstStyle/>
          <a:p>
            <a:pPr>
              <a:spcBef>
                <a:spcPct val="50000"/>
              </a:spcBef>
            </a:pPr>
            <a:r>
              <a:rPr lang="en-US" altLang="en-US" sz="1800" u="none">
                <a:latin typeface="Tahoma" panose="020B0604030504040204" pitchFamily="34" charset="0"/>
              </a:rPr>
              <a:t>Penjelasan UU KUP</a:t>
            </a:r>
          </a:p>
        </p:txBody>
      </p:sp>
      <p:sp>
        <p:nvSpPr>
          <p:cNvPr id="370702" name="Rectangle 14"/>
          <p:cNvSpPr>
            <a:spLocks noChangeArrowheads="1"/>
          </p:cNvSpPr>
          <p:nvPr/>
        </p:nvSpPr>
        <p:spPr bwMode="auto">
          <a:xfrm>
            <a:off x="2555875" y="6126163"/>
            <a:ext cx="6337300" cy="61595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spAutoFit/>
          </a:bodyPr>
          <a:lstStyle/>
          <a:p>
            <a:pPr>
              <a:lnSpc>
                <a:spcPct val="90000"/>
              </a:lnSpc>
              <a:spcBef>
                <a:spcPct val="50000"/>
              </a:spcBef>
            </a:pPr>
            <a:r>
              <a:rPr lang="en-US" altLang="en-US" sz="1800" b="1" u="none"/>
              <a:t>Keberatan diajukan oleh Wajib Pajak dengan menyampaikan surat keberatan. (PMK 194/2007)</a:t>
            </a:r>
          </a:p>
        </p:txBody>
      </p:sp>
      <p:sp>
        <p:nvSpPr>
          <p:cNvPr id="370703" name="AutoShape 15"/>
          <p:cNvSpPr>
            <a:spLocks noChangeArrowheads="1"/>
          </p:cNvSpPr>
          <p:nvPr/>
        </p:nvSpPr>
        <p:spPr bwMode="auto">
          <a:xfrm>
            <a:off x="8532813" y="6021388"/>
            <a:ext cx="468312" cy="287337"/>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704" name="Line 16"/>
          <p:cNvSpPr>
            <a:spLocks noChangeShapeType="1"/>
          </p:cNvSpPr>
          <p:nvPr/>
        </p:nvSpPr>
        <p:spPr bwMode="auto">
          <a:xfrm flipH="1">
            <a:off x="755650" y="1341438"/>
            <a:ext cx="4752975" cy="2159000"/>
          </a:xfrm>
          <a:prstGeom prst="line">
            <a:avLst/>
          </a:prstGeom>
          <a:noFill/>
          <a:ln w="95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0705" name="Rectangle 17"/>
          <p:cNvSpPr>
            <a:spLocks noChangeArrowheads="1"/>
          </p:cNvSpPr>
          <p:nvPr/>
        </p:nvSpPr>
        <p:spPr bwMode="auto">
          <a:xfrm>
            <a:off x="179388" y="3451225"/>
            <a:ext cx="2160587" cy="3082925"/>
          </a:xfrm>
          <a:prstGeom prst="rect">
            <a:avLst/>
          </a:prstGeom>
          <a:noFill/>
          <a:ln w="190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spAutoFit/>
          </a:bodyPr>
          <a:lstStyle/>
          <a:p>
            <a:pPr>
              <a:lnSpc>
                <a:spcPct val="90000"/>
              </a:lnSpc>
              <a:spcBef>
                <a:spcPct val="50000"/>
              </a:spcBef>
            </a:pPr>
            <a:r>
              <a:rPr lang="id-ID" altLang="en-US" sz="1800" b="1" u="none"/>
              <a:t>Yang dimaksud dengan "suatu" adalah 1 (satu) keberatan harus diajukan terhadap 1 (satu) jenis pajak dan 1 (satu) Masa Pajak atau Tahun Pajak.</a:t>
            </a:r>
            <a:r>
              <a:rPr lang="en-US" altLang="en-US" sz="1800" b="1"/>
              <a:t> </a:t>
            </a:r>
          </a:p>
        </p:txBody>
      </p:sp>
      <p:sp>
        <p:nvSpPr>
          <p:cNvPr id="370706" name="Line 18"/>
          <p:cNvSpPr>
            <a:spLocks noChangeShapeType="1"/>
          </p:cNvSpPr>
          <p:nvPr/>
        </p:nvSpPr>
        <p:spPr bwMode="auto">
          <a:xfrm>
            <a:off x="4500563" y="3644900"/>
            <a:ext cx="1943100" cy="0"/>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370690"/>
                                        </p:tgtEl>
                                        <p:attrNameLst>
                                          <p:attrName>style.visibility</p:attrName>
                                        </p:attrNameLst>
                                      </p:cBhvr>
                                      <p:to>
                                        <p:strVal val="visible"/>
                                      </p:to>
                                    </p:set>
                                    <p:set>
                                      <p:cBhvr>
                                        <p:cTn id="7" dur="455" fill="hold">
                                          <p:stCondLst>
                                            <p:cond delay="0"/>
                                          </p:stCondLst>
                                        </p:cTn>
                                        <p:tgtEl>
                                          <p:spTgt spid="370690"/>
                                        </p:tgtEl>
                                        <p:attrNameLst>
                                          <p:attrName>style.rotation</p:attrName>
                                        </p:attrNameLst>
                                      </p:cBhvr>
                                      <p:to>
                                        <p:strVal val="-45.0"/>
                                      </p:to>
                                    </p:set>
                                    <p:anim calcmode="lin" valueType="num">
                                      <p:cBhvr>
                                        <p:cTn id="8" dur="455" fill="hold">
                                          <p:stCondLst>
                                            <p:cond delay="455"/>
                                          </p:stCondLst>
                                        </p:cTn>
                                        <p:tgtEl>
                                          <p:spTgt spid="370690"/>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70690"/>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70690"/>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70690"/>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370692"/>
                                        </p:tgtEl>
                                        <p:attrNameLst>
                                          <p:attrName>style.visibility</p:attrName>
                                        </p:attrNameLst>
                                      </p:cBhvr>
                                      <p:to>
                                        <p:strVal val="visible"/>
                                      </p:to>
                                    </p:set>
                                    <p:anim calcmode="lin" valueType="num">
                                      <p:cBhvr additive="base">
                                        <p:cTn id="16" dur="500" fill="hold"/>
                                        <p:tgtEl>
                                          <p:spTgt spid="370692"/>
                                        </p:tgtEl>
                                        <p:attrNameLst>
                                          <p:attrName>ppt_x</p:attrName>
                                        </p:attrNameLst>
                                      </p:cBhvr>
                                      <p:tavLst>
                                        <p:tav tm="0">
                                          <p:val>
                                            <p:strVal val="0-#ppt_w/2"/>
                                          </p:val>
                                        </p:tav>
                                        <p:tav tm="100000">
                                          <p:val>
                                            <p:strVal val="#ppt_x"/>
                                          </p:val>
                                        </p:tav>
                                      </p:tavLst>
                                    </p:anim>
                                    <p:anim calcmode="lin" valueType="num">
                                      <p:cBhvr additive="base">
                                        <p:cTn id="17" dur="500" fill="hold"/>
                                        <p:tgtEl>
                                          <p:spTgt spid="370692"/>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70693"/>
                                        </p:tgtEl>
                                        <p:attrNameLst>
                                          <p:attrName>style.visibility</p:attrName>
                                        </p:attrNameLst>
                                      </p:cBhvr>
                                      <p:to>
                                        <p:strVal val="visible"/>
                                      </p:to>
                                    </p:set>
                                    <p:animEffect transition="in" filter="diamond(in)">
                                      <p:cBhvr>
                                        <p:cTn id="22" dur="2000"/>
                                        <p:tgtEl>
                                          <p:spTgt spid="37069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70691"/>
                                        </p:tgtEl>
                                        <p:attrNameLst>
                                          <p:attrName>style.visibility</p:attrName>
                                        </p:attrNameLst>
                                      </p:cBhvr>
                                      <p:to>
                                        <p:strVal val="visible"/>
                                      </p:to>
                                    </p:set>
                                    <p:anim calcmode="lin" valueType="num">
                                      <p:cBhvr additive="base">
                                        <p:cTn id="27" dur="500" fill="hold"/>
                                        <p:tgtEl>
                                          <p:spTgt spid="370691"/>
                                        </p:tgtEl>
                                        <p:attrNameLst>
                                          <p:attrName>ppt_x</p:attrName>
                                        </p:attrNameLst>
                                      </p:cBhvr>
                                      <p:tavLst>
                                        <p:tav tm="0">
                                          <p:val>
                                            <p:strVal val="0-#ppt_w/2"/>
                                          </p:val>
                                        </p:tav>
                                        <p:tav tm="100000">
                                          <p:val>
                                            <p:strVal val="#ppt_x"/>
                                          </p:val>
                                        </p:tav>
                                      </p:tavLst>
                                    </p:anim>
                                    <p:anim calcmode="lin" valueType="num">
                                      <p:cBhvr additive="base">
                                        <p:cTn id="28" dur="500" fill="hold"/>
                                        <p:tgtEl>
                                          <p:spTgt spid="370691"/>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70695"/>
                                        </p:tgtEl>
                                        <p:attrNameLst>
                                          <p:attrName>style.visibility</p:attrName>
                                        </p:attrNameLst>
                                      </p:cBhvr>
                                      <p:to>
                                        <p:strVal val="visible"/>
                                      </p:to>
                                    </p:set>
                                    <p:animEffect transition="in" filter="wipe(down)">
                                      <p:cBhvr>
                                        <p:cTn id="33" dur="500"/>
                                        <p:tgtEl>
                                          <p:spTgt spid="37069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370696"/>
                                        </p:tgtEl>
                                        <p:attrNameLst>
                                          <p:attrName>style.visibility</p:attrName>
                                        </p:attrNameLst>
                                      </p:cBhvr>
                                      <p:to>
                                        <p:strVal val="visible"/>
                                      </p:to>
                                    </p:set>
                                    <p:anim calcmode="lin" valueType="num">
                                      <p:cBhvr additive="base">
                                        <p:cTn id="38" dur="500" fill="hold"/>
                                        <p:tgtEl>
                                          <p:spTgt spid="370696"/>
                                        </p:tgtEl>
                                        <p:attrNameLst>
                                          <p:attrName>ppt_x</p:attrName>
                                        </p:attrNameLst>
                                      </p:cBhvr>
                                      <p:tavLst>
                                        <p:tav tm="0">
                                          <p:val>
                                            <p:strVal val="0-#ppt_w/2"/>
                                          </p:val>
                                        </p:tav>
                                        <p:tav tm="100000">
                                          <p:val>
                                            <p:strVal val="#ppt_x"/>
                                          </p:val>
                                        </p:tav>
                                      </p:tavLst>
                                    </p:anim>
                                    <p:anim calcmode="lin" valueType="num">
                                      <p:cBhvr additive="base">
                                        <p:cTn id="39" dur="500" fill="hold"/>
                                        <p:tgtEl>
                                          <p:spTgt spid="370696"/>
                                        </p:tgtEl>
                                        <p:attrNameLst>
                                          <p:attrName>ppt_y</p:attrName>
                                        </p:attrNameLst>
                                      </p:cBhvr>
                                      <p:tavLst>
                                        <p:tav tm="0">
                                          <p:val>
                                            <p:strVal val="#ppt_y"/>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70706"/>
                                        </p:tgtEl>
                                        <p:attrNameLst>
                                          <p:attrName>style.visibility</p:attrName>
                                        </p:attrNameLst>
                                      </p:cBhvr>
                                      <p:to>
                                        <p:strVal val="visible"/>
                                      </p:to>
                                    </p:set>
                                    <p:animEffect transition="in" filter="wipe(down)">
                                      <p:cBhvr>
                                        <p:cTn id="44" dur="500"/>
                                        <p:tgtEl>
                                          <p:spTgt spid="370706"/>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70701"/>
                                        </p:tgtEl>
                                        <p:attrNameLst>
                                          <p:attrName>style.visibility</p:attrName>
                                        </p:attrNameLst>
                                      </p:cBhvr>
                                      <p:to>
                                        <p:strVal val="visible"/>
                                      </p:to>
                                    </p:set>
                                    <p:anim calcmode="lin" valueType="num">
                                      <p:cBhvr additive="base">
                                        <p:cTn id="49" dur="500" fill="hold"/>
                                        <p:tgtEl>
                                          <p:spTgt spid="370701"/>
                                        </p:tgtEl>
                                        <p:attrNameLst>
                                          <p:attrName>ppt_x</p:attrName>
                                        </p:attrNameLst>
                                      </p:cBhvr>
                                      <p:tavLst>
                                        <p:tav tm="0">
                                          <p:val>
                                            <p:strVal val="0-#ppt_w/2"/>
                                          </p:val>
                                        </p:tav>
                                        <p:tav tm="100000">
                                          <p:val>
                                            <p:strVal val="#ppt_x"/>
                                          </p:val>
                                        </p:tav>
                                      </p:tavLst>
                                    </p:anim>
                                    <p:anim calcmode="lin" valueType="num">
                                      <p:cBhvr additive="base">
                                        <p:cTn id="50" dur="500" fill="hold"/>
                                        <p:tgtEl>
                                          <p:spTgt spid="370701"/>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70697"/>
                                        </p:tgtEl>
                                        <p:attrNameLst>
                                          <p:attrName>style.visibility</p:attrName>
                                        </p:attrNameLst>
                                      </p:cBhvr>
                                      <p:to>
                                        <p:strVal val="visible"/>
                                      </p:to>
                                    </p:set>
                                    <p:anim calcmode="lin" valueType="num">
                                      <p:cBhvr additive="base">
                                        <p:cTn id="55" dur="500" fill="hold"/>
                                        <p:tgtEl>
                                          <p:spTgt spid="370697"/>
                                        </p:tgtEl>
                                        <p:attrNameLst>
                                          <p:attrName>ppt_x</p:attrName>
                                        </p:attrNameLst>
                                      </p:cBhvr>
                                      <p:tavLst>
                                        <p:tav tm="0">
                                          <p:val>
                                            <p:strVal val="0-#ppt_w/2"/>
                                          </p:val>
                                        </p:tav>
                                        <p:tav tm="100000">
                                          <p:val>
                                            <p:strVal val="#ppt_x"/>
                                          </p:val>
                                        </p:tav>
                                      </p:tavLst>
                                    </p:anim>
                                    <p:anim calcmode="lin" valueType="num">
                                      <p:cBhvr additive="base">
                                        <p:cTn id="56" dur="500" fill="hold"/>
                                        <p:tgtEl>
                                          <p:spTgt spid="370697"/>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5" presetClass="entr" presetSubtype="10" fill="hold" grpId="0" nodeType="clickEffect">
                                  <p:stCondLst>
                                    <p:cond delay="0"/>
                                  </p:stCondLst>
                                  <p:childTnLst>
                                    <p:set>
                                      <p:cBhvr>
                                        <p:cTn id="60" dur="1" fill="hold">
                                          <p:stCondLst>
                                            <p:cond delay="0"/>
                                          </p:stCondLst>
                                        </p:cTn>
                                        <p:tgtEl>
                                          <p:spTgt spid="370699"/>
                                        </p:tgtEl>
                                        <p:attrNameLst>
                                          <p:attrName>style.visibility</p:attrName>
                                        </p:attrNameLst>
                                      </p:cBhvr>
                                      <p:to>
                                        <p:strVal val="visible"/>
                                      </p:to>
                                    </p:set>
                                    <p:animEffect transition="in" filter="checkerboard(across)">
                                      <p:cBhvr>
                                        <p:cTn id="61" dur="500"/>
                                        <p:tgtEl>
                                          <p:spTgt spid="370699"/>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370698"/>
                                        </p:tgtEl>
                                        <p:attrNameLst>
                                          <p:attrName>style.visibility</p:attrName>
                                        </p:attrNameLst>
                                      </p:cBhvr>
                                      <p:to>
                                        <p:strVal val="visible"/>
                                      </p:to>
                                    </p:set>
                                    <p:anim calcmode="lin" valueType="num">
                                      <p:cBhvr additive="base">
                                        <p:cTn id="66" dur="500" fill="hold"/>
                                        <p:tgtEl>
                                          <p:spTgt spid="370698"/>
                                        </p:tgtEl>
                                        <p:attrNameLst>
                                          <p:attrName>ppt_x</p:attrName>
                                        </p:attrNameLst>
                                      </p:cBhvr>
                                      <p:tavLst>
                                        <p:tav tm="0">
                                          <p:val>
                                            <p:strVal val="0-#ppt_w/2"/>
                                          </p:val>
                                        </p:tav>
                                        <p:tav tm="100000">
                                          <p:val>
                                            <p:strVal val="#ppt_x"/>
                                          </p:val>
                                        </p:tav>
                                      </p:tavLst>
                                    </p:anim>
                                    <p:anim calcmode="lin" valueType="num">
                                      <p:cBhvr additive="base">
                                        <p:cTn id="67" dur="500" fill="hold"/>
                                        <p:tgtEl>
                                          <p:spTgt spid="370698"/>
                                        </p:tgtEl>
                                        <p:attrNameLst>
                                          <p:attrName>ppt_y</p:attrName>
                                        </p:attrNameLst>
                                      </p:cBhvr>
                                      <p:tavLst>
                                        <p:tav tm="0">
                                          <p:val>
                                            <p:strVal val="#ppt_y"/>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5" presetClass="entr" presetSubtype="10" fill="hold" grpId="0" nodeType="clickEffect">
                                  <p:stCondLst>
                                    <p:cond delay="0"/>
                                  </p:stCondLst>
                                  <p:childTnLst>
                                    <p:set>
                                      <p:cBhvr>
                                        <p:cTn id="71" dur="1" fill="hold">
                                          <p:stCondLst>
                                            <p:cond delay="0"/>
                                          </p:stCondLst>
                                        </p:cTn>
                                        <p:tgtEl>
                                          <p:spTgt spid="370700"/>
                                        </p:tgtEl>
                                        <p:attrNameLst>
                                          <p:attrName>style.visibility</p:attrName>
                                        </p:attrNameLst>
                                      </p:cBhvr>
                                      <p:to>
                                        <p:strVal val="visible"/>
                                      </p:to>
                                    </p:set>
                                    <p:animEffect transition="in" filter="checkerboard(across)">
                                      <p:cBhvr>
                                        <p:cTn id="72" dur="500"/>
                                        <p:tgtEl>
                                          <p:spTgt spid="370700"/>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370703"/>
                                        </p:tgtEl>
                                        <p:attrNameLst>
                                          <p:attrName>style.visibility</p:attrName>
                                        </p:attrNameLst>
                                      </p:cBhvr>
                                      <p:to>
                                        <p:strVal val="visible"/>
                                      </p:to>
                                    </p:set>
                                    <p:animEffect transition="in" filter="wipe(down)">
                                      <p:cBhvr>
                                        <p:cTn id="77" dur="500"/>
                                        <p:tgtEl>
                                          <p:spTgt spid="370703"/>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 presetClass="entr" presetSubtype="8" fill="hold" grpId="0" nodeType="clickEffect">
                                  <p:stCondLst>
                                    <p:cond delay="0"/>
                                  </p:stCondLst>
                                  <p:childTnLst>
                                    <p:set>
                                      <p:cBhvr>
                                        <p:cTn id="81" dur="1" fill="hold">
                                          <p:stCondLst>
                                            <p:cond delay="0"/>
                                          </p:stCondLst>
                                        </p:cTn>
                                        <p:tgtEl>
                                          <p:spTgt spid="370702"/>
                                        </p:tgtEl>
                                        <p:attrNameLst>
                                          <p:attrName>style.visibility</p:attrName>
                                        </p:attrNameLst>
                                      </p:cBhvr>
                                      <p:to>
                                        <p:strVal val="visible"/>
                                      </p:to>
                                    </p:set>
                                    <p:anim calcmode="lin" valueType="num">
                                      <p:cBhvr additive="base">
                                        <p:cTn id="82" dur="500" fill="hold"/>
                                        <p:tgtEl>
                                          <p:spTgt spid="370702"/>
                                        </p:tgtEl>
                                        <p:attrNameLst>
                                          <p:attrName>ppt_x</p:attrName>
                                        </p:attrNameLst>
                                      </p:cBhvr>
                                      <p:tavLst>
                                        <p:tav tm="0">
                                          <p:val>
                                            <p:strVal val="0-#ppt_w/2"/>
                                          </p:val>
                                        </p:tav>
                                        <p:tav tm="100000">
                                          <p:val>
                                            <p:strVal val="#ppt_x"/>
                                          </p:val>
                                        </p:tav>
                                      </p:tavLst>
                                    </p:anim>
                                    <p:anim calcmode="lin" valueType="num">
                                      <p:cBhvr additive="base">
                                        <p:cTn id="83" dur="500" fill="hold"/>
                                        <p:tgtEl>
                                          <p:spTgt spid="370702"/>
                                        </p:tgtEl>
                                        <p:attrNameLst>
                                          <p:attrName>ppt_y</p:attrName>
                                        </p:attrNameLst>
                                      </p:cBhvr>
                                      <p:tavLst>
                                        <p:tav tm="0">
                                          <p:val>
                                            <p:strVal val="#ppt_y"/>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370704"/>
                                        </p:tgtEl>
                                        <p:attrNameLst>
                                          <p:attrName>style.visibility</p:attrName>
                                        </p:attrNameLst>
                                      </p:cBhvr>
                                      <p:to>
                                        <p:strVal val="visible"/>
                                      </p:to>
                                    </p:set>
                                    <p:animEffect transition="in" filter="wipe(down)">
                                      <p:cBhvr>
                                        <p:cTn id="88" dur="500"/>
                                        <p:tgtEl>
                                          <p:spTgt spid="370704"/>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2" presetClass="entr" presetSubtype="8" fill="hold" grpId="0" nodeType="clickEffect">
                                  <p:stCondLst>
                                    <p:cond delay="0"/>
                                  </p:stCondLst>
                                  <p:childTnLst>
                                    <p:set>
                                      <p:cBhvr>
                                        <p:cTn id="92" dur="1" fill="hold">
                                          <p:stCondLst>
                                            <p:cond delay="0"/>
                                          </p:stCondLst>
                                        </p:cTn>
                                        <p:tgtEl>
                                          <p:spTgt spid="370705"/>
                                        </p:tgtEl>
                                        <p:attrNameLst>
                                          <p:attrName>style.visibility</p:attrName>
                                        </p:attrNameLst>
                                      </p:cBhvr>
                                      <p:to>
                                        <p:strVal val="visible"/>
                                      </p:to>
                                    </p:set>
                                    <p:anim calcmode="lin" valueType="num">
                                      <p:cBhvr additive="base">
                                        <p:cTn id="93" dur="500" fill="hold"/>
                                        <p:tgtEl>
                                          <p:spTgt spid="370705"/>
                                        </p:tgtEl>
                                        <p:attrNameLst>
                                          <p:attrName>ppt_x</p:attrName>
                                        </p:attrNameLst>
                                      </p:cBhvr>
                                      <p:tavLst>
                                        <p:tav tm="0">
                                          <p:val>
                                            <p:strVal val="0-#ppt_w/2"/>
                                          </p:val>
                                        </p:tav>
                                        <p:tav tm="100000">
                                          <p:val>
                                            <p:strVal val="#ppt_x"/>
                                          </p:val>
                                        </p:tav>
                                      </p:tavLst>
                                    </p:anim>
                                    <p:anim calcmode="lin" valueType="num">
                                      <p:cBhvr additive="base">
                                        <p:cTn id="94" dur="500" fill="hold"/>
                                        <p:tgtEl>
                                          <p:spTgt spid="3707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0" grpId="0" animBg="1" autoUpdateAnimBg="0"/>
      <p:bldP spid="370691" grpId="0" animBg="1" autoUpdateAnimBg="0"/>
      <p:bldP spid="370692" grpId="0" animBg="1" autoUpdateAnimBg="0"/>
      <p:bldP spid="370693" grpId="0" animBg="1"/>
      <p:bldP spid="370695" grpId="0" animBg="1"/>
      <p:bldP spid="370696" grpId="0" animBg="1" autoUpdateAnimBg="0"/>
      <p:bldP spid="370697" grpId="0" animBg="1" autoUpdateAnimBg="0"/>
      <p:bldP spid="370698" grpId="0" animBg="1" autoUpdateAnimBg="0"/>
      <p:bldP spid="370699" grpId="0" animBg="1"/>
      <p:bldP spid="370700" grpId="0" animBg="1"/>
      <p:bldP spid="370701" grpId="0" animBg="1" autoUpdateAnimBg="0"/>
      <p:bldP spid="370702" grpId="0" animBg="1" autoUpdateAnimBg="0"/>
      <p:bldP spid="370703" grpId="0" animBg="1"/>
      <p:bldP spid="370704" grpId="0" animBg="1"/>
      <p:bldP spid="370705" grpId="0" animBg="1" autoUpdateAnimBg="0"/>
      <p:bldP spid="370706"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a:xfrm>
            <a:off x="2287588" y="44450"/>
            <a:ext cx="6172200" cy="431800"/>
          </a:xfrm>
          <a:ln w="28575">
            <a:solidFill>
              <a:srgbClr val="0033CC"/>
            </a:solidFill>
            <a:miter lim="800000"/>
            <a:headEnd/>
            <a:tailEnd/>
          </a:ln>
        </p:spPr>
        <p:txBody>
          <a:bodyPr/>
          <a:lstStyle/>
          <a:p>
            <a:r>
              <a:rPr lang="en-US" altLang="en-US" sz="2400">
                <a:latin typeface="Lucida Console" panose="020B0609040504020204" pitchFamily="49" charset="0"/>
              </a:rPr>
              <a:t>SYARAT PENGAJUAN KEBERATAN</a:t>
            </a:r>
          </a:p>
        </p:txBody>
      </p:sp>
      <p:sp>
        <p:nvSpPr>
          <p:cNvPr id="371715" name="AutoShape 3"/>
          <p:cNvSpPr>
            <a:spLocks noChangeArrowheads="1"/>
          </p:cNvSpPr>
          <p:nvPr/>
        </p:nvSpPr>
        <p:spPr bwMode="auto">
          <a:xfrm>
            <a:off x="8070850" y="333375"/>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1716" name="Rectangle 4"/>
          <p:cNvSpPr>
            <a:spLocks noChangeArrowheads="1"/>
          </p:cNvSpPr>
          <p:nvPr/>
        </p:nvSpPr>
        <p:spPr bwMode="auto">
          <a:xfrm>
            <a:off x="107950" y="1403350"/>
            <a:ext cx="8964613" cy="811213"/>
          </a:xfrm>
          <a:prstGeom prst="rect">
            <a:avLst/>
          </a:prstGeom>
          <a:noFill/>
          <a:ln w="19050">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110000"/>
              </a:lnSpc>
            </a:pPr>
            <a:r>
              <a:rPr lang="en-US" altLang="en-US" sz="1400" b="1" u="none">
                <a:latin typeface="Tahoma" panose="020B0604030504040204" pitchFamily="34" charset="0"/>
                <a:cs typeface="Times New Roman" panose="02020603050405020304" pitchFamily="18" charset="0"/>
              </a:rPr>
              <a:t>Keberatan </a:t>
            </a:r>
            <a:r>
              <a:rPr lang="en-US" altLang="en-US" sz="1400" b="1" u="none">
                <a:solidFill>
                  <a:schemeClr val="accent2"/>
                </a:solidFill>
                <a:latin typeface="Tahoma" panose="020B0604030504040204" pitchFamily="34" charset="0"/>
                <a:cs typeface="Times New Roman" panose="02020603050405020304" pitchFamily="18" charset="0"/>
              </a:rPr>
              <a:t>diajukan secara tertulis dalam bahasa Indonesia</a:t>
            </a:r>
            <a:r>
              <a:rPr lang="en-US" altLang="en-US" sz="1400" b="1" u="none">
                <a:latin typeface="Tahoma" panose="020B0604030504040204" pitchFamily="34" charset="0"/>
                <a:cs typeface="Times New Roman" panose="02020603050405020304" pitchFamily="18" charset="0"/>
              </a:rPr>
              <a:t> dengan </a:t>
            </a:r>
            <a:r>
              <a:rPr lang="en-US" altLang="en-US" sz="1400" b="1" u="none">
                <a:solidFill>
                  <a:srgbClr val="990000"/>
                </a:solidFill>
                <a:latin typeface="Tahoma" panose="020B0604030504040204" pitchFamily="34" charset="0"/>
                <a:cs typeface="Times New Roman" panose="02020603050405020304" pitchFamily="18" charset="0"/>
              </a:rPr>
              <a:t>mengemukakan jumlah pajak yang terutang atau jumlah pajak yang dipotong atau dipungut atau jumlah rugi menurut penghitungan Wajib Pajak </a:t>
            </a:r>
            <a:r>
              <a:rPr lang="en-US" altLang="en-US" sz="1400" b="1" u="none">
                <a:latin typeface="Tahoma" panose="020B0604030504040204" pitchFamily="34" charset="0"/>
                <a:cs typeface="Times New Roman" panose="02020603050405020304" pitchFamily="18" charset="0"/>
              </a:rPr>
              <a:t>dengan </a:t>
            </a:r>
            <a:r>
              <a:rPr lang="en-US" altLang="en-US" sz="1400" b="1" u="none">
                <a:solidFill>
                  <a:srgbClr val="008000"/>
                </a:solidFill>
                <a:latin typeface="Tahoma" panose="020B0604030504040204" pitchFamily="34" charset="0"/>
                <a:cs typeface="Times New Roman" panose="02020603050405020304" pitchFamily="18" charset="0"/>
              </a:rPr>
              <a:t>disertai alasan-alasan yang jelas</a:t>
            </a:r>
            <a:r>
              <a:rPr lang="en-US" altLang="en-US" sz="1400" b="1" u="none">
                <a:latin typeface="Tahoma" panose="020B0604030504040204" pitchFamily="34" charset="0"/>
                <a:cs typeface="Times New Roman" panose="02020603050405020304" pitchFamily="18" charset="0"/>
              </a:rPr>
              <a:t>. </a:t>
            </a:r>
            <a:r>
              <a:rPr lang="en-US" altLang="en-US" sz="1400" b="1" u="none">
                <a:solidFill>
                  <a:srgbClr val="0033CC"/>
                </a:solidFill>
                <a:latin typeface="Tahoma" panose="020B0604030504040204" pitchFamily="34" charset="0"/>
                <a:cs typeface="Times New Roman" panose="02020603050405020304" pitchFamily="18" charset="0"/>
              </a:rPr>
              <a:t>(ayat 2)</a:t>
            </a:r>
            <a:r>
              <a:rPr lang="en-GB" altLang="en-US" sz="1400" b="1" u="none">
                <a:solidFill>
                  <a:srgbClr val="0033CC"/>
                </a:solidFill>
                <a:latin typeface="Tahoma" panose="020B0604030504040204" pitchFamily="34" charset="0"/>
              </a:rPr>
              <a:t> </a:t>
            </a:r>
          </a:p>
        </p:txBody>
      </p:sp>
      <p:sp>
        <p:nvSpPr>
          <p:cNvPr id="371717" name="Rectangle 5"/>
          <p:cNvSpPr>
            <a:spLocks noChangeArrowheads="1"/>
          </p:cNvSpPr>
          <p:nvPr/>
        </p:nvSpPr>
        <p:spPr bwMode="auto">
          <a:xfrm>
            <a:off x="196850" y="2276475"/>
            <a:ext cx="8839200" cy="1087438"/>
          </a:xfrm>
          <a:prstGeom prst="rect">
            <a:avLst/>
          </a:prstGeom>
          <a:noFill/>
          <a:ln w="19050">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pPr>
            <a:r>
              <a:rPr lang="fi-FI" altLang="en-US" sz="1600" b="1" u="none"/>
              <a:t>Keberatan harus diajukan dalam jangka waktu 3 (tiga) bulan sejak tanggal dikirim surat ketetapan pajak atau sejak tanggal pemotongan atau pemungutan pajak sebagaimana dimaksud pada ayat (1) </a:t>
            </a:r>
            <a:r>
              <a:rPr lang="id-ID" altLang="en-US" sz="1600" b="1" u="none"/>
              <a:t>kecuali</a:t>
            </a:r>
            <a:r>
              <a:rPr lang="fi-FI" altLang="en-US" sz="1600" b="1" u="none"/>
              <a:t> apabila WP dapat menunjukkan bahwa jangka waktu tersebut tidak dapat dipenuhi karena keadaan di luar kekuasaannya.</a:t>
            </a:r>
            <a:r>
              <a:rPr lang="en-US" altLang="en-US" sz="1600" b="1" u="none"/>
              <a:t> </a:t>
            </a:r>
            <a:r>
              <a:rPr lang="en-GB" altLang="en-US" sz="1600" b="1" u="none">
                <a:solidFill>
                  <a:srgbClr val="0033CC"/>
                </a:solidFill>
              </a:rPr>
              <a:t>(ayat 3)</a:t>
            </a:r>
          </a:p>
        </p:txBody>
      </p:sp>
      <p:sp>
        <p:nvSpPr>
          <p:cNvPr id="371718" name="Rectangle 6"/>
          <p:cNvSpPr>
            <a:spLocks noChangeArrowheads="1"/>
          </p:cNvSpPr>
          <p:nvPr/>
        </p:nvSpPr>
        <p:spPr bwMode="auto">
          <a:xfrm>
            <a:off x="250825" y="6143625"/>
            <a:ext cx="8713788" cy="669925"/>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u="none">
                <a:latin typeface="Tahoma" panose="020B0604030504040204" pitchFamily="34" charset="0"/>
              </a:rPr>
              <a:t>Keberatan yang </a:t>
            </a:r>
            <a:r>
              <a:rPr lang="en-US" altLang="en-US" sz="1800" u="none">
                <a:solidFill>
                  <a:srgbClr val="0033CC"/>
                </a:solidFill>
                <a:latin typeface="Tahoma" panose="020B0604030504040204" pitchFamily="34" charset="0"/>
              </a:rPr>
              <a:t>tidak memenuhi persyaratan</a:t>
            </a:r>
            <a:r>
              <a:rPr lang="en-US" altLang="en-US" sz="1800" u="none">
                <a:latin typeface="Tahoma" panose="020B0604030504040204" pitchFamily="34" charset="0"/>
              </a:rPr>
              <a:t> di atas </a:t>
            </a:r>
            <a:r>
              <a:rPr lang="en-US" altLang="en-US" sz="1800" u="none">
                <a:solidFill>
                  <a:srgbClr val="990000"/>
                </a:solidFill>
                <a:latin typeface="Tahoma" panose="020B0604030504040204" pitchFamily="34" charset="0"/>
              </a:rPr>
              <a:t>tidak dianggap sebagai surat keberatan</a:t>
            </a:r>
            <a:r>
              <a:rPr lang="en-US" altLang="en-US" sz="1800" u="none">
                <a:latin typeface="Tahoma" panose="020B0604030504040204" pitchFamily="34" charset="0"/>
              </a:rPr>
              <a:t>, sehingga tidak dipertimbangkan. (ayat 4)</a:t>
            </a:r>
          </a:p>
        </p:txBody>
      </p:sp>
      <p:sp>
        <p:nvSpPr>
          <p:cNvPr id="371719" name="Rectangle 7"/>
          <p:cNvSpPr>
            <a:spLocks noChangeArrowheads="1"/>
          </p:cNvSpPr>
          <p:nvPr/>
        </p:nvSpPr>
        <p:spPr bwMode="auto">
          <a:xfrm>
            <a:off x="179388" y="568325"/>
            <a:ext cx="8785225" cy="773113"/>
          </a:xfrm>
          <a:prstGeom prst="rect">
            <a:avLst/>
          </a:prstGeom>
          <a:noFill/>
          <a:ln w="19050">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1600" b="1" u="none">
                <a:latin typeface="Tahoma" panose="020B0604030504040204" pitchFamily="34" charset="0"/>
              </a:rPr>
              <a:t>Keberatan diajukan atas </a:t>
            </a:r>
            <a:r>
              <a:rPr lang="en-US" altLang="en-US" sz="1600" b="1" u="none">
                <a:solidFill>
                  <a:srgbClr val="990000"/>
                </a:solidFill>
                <a:latin typeface="Tahoma" panose="020B0604030504040204" pitchFamily="34" charset="0"/>
              </a:rPr>
              <a:t>suatu </a:t>
            </a:r>
            <a:r>
              <a:rPr lang="en-US" altLang="en-US" sz="1600" b="1" u="none">
                <a:solidFill>
                  <a:srgbClr val="0033CC"/>
                </a:solidFill>
                <a:latin typeface="Tahoma" panose="020B0604030504040204" pitchFamily="34" charset="0"/>
              </a:rPr>
              <a:t>SKPKB, SKPKBT, SKPLB, SKPN, Pemotongan atau pemungutan oleh pihak ketiga berdasarkan ketentuan peraturan perundang-undangan perpajakan</a:t>
            </a:r>
            <a:r>
              <a:rPr lang="en-US" altLang="en-US" sz="1600" b="1" u="none">
                <a:solidFill>
                  <a:srgbClr val="990000"/>
                </a:solidFill>
                <a:latin typeface="Tahoma" panose="020B0604030504040204" pitchFamily="34" charset="0"/>
              </a:rPr>
              <a:t>.</a:t>
            </a:r>
            <a:r>
              <a:rPr lang="en-US" altLang="en-US" sz="1600" b="1" u="none">
                <a:solidFill>
                  <a:srgbClr val="0033CC"/>
                </a:solidFill>
                <a:latin typeface="Tahoma" panose="020B0604030504040204" pitchFamily="34" charset="0"/>
              </a:rPr>
              <a:t>(ayat 1)</a:t>
            </a:r>
          </a:p>
        </p:txBody>
      </p:sp>
      <p:sp>
        <p:nvSpPr>
          <p:cNvPr id="371720" name="Rectangle 8"/>
          <p:cNvSpPr>
            <a:spLocks noChangeArrowheads="1"/>
          </p:cNvSpPr>
          <p:nvPr/>
        </p:nvSpPr>
        <p:spPr bwMode="auto">
          <a:xfrm>
            <a:off x="179388" y="3500438"/>
            <a:ext cx="8839200" cy="1219200"/>
          </a:xfrm>
          <a:prstGeom prst="rect">
            <a:avLst/>
          </a:prstGeom>
          <a:solidFill>
            <a:srgbClr val="99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id-ID" altLang="en-US" sz="2000" u="none">
                <a:latin typeface="Tahoma" panose="020B0604030504040204" pitchFamily="34" charset="0"/>
              </a:rPr>
              <a:t>Dalam hal Wajib Pajak mengajukan keberatan atas surat ketetapan pajak, Wajib Pajak wajib melunasi </a:t>
            </a:r>
            <a:r>
              <a:rPr lang="id-ID" altLang="en-US" sz="2000">
                <a:latin typeface="Tahoma" panose="020B0604030504040204" pitchFamily="34" charset="0"/>
              </a:rPr>
              <a:t>pajak yang masih harus dibayar</a:t>
            </a:r>
            <a:r>
              <a:rPr lang="id-ID" altLang="en-US" sz="2000" u="none">
                <a:latin typeface="Tahoma" panose="020B0604030504040204" pitchFamily="34" charset="0"/>
              </a:rPr>
              <a:t> paling sedikit sejumlah yang telah disetujui Wajib Pajak dalam pembahasan akhir hasil pemeriksaan, sebelum surat keberatan disampaikan.</a:t>
            </a:r>
            <a:r>
              <a:rPr lang="en-US" altLang="en-US" sz="2000" u="none">
                <a:latin typeface="Tahoma" panose="020B0604030504040204" pitchFamily="34" charset="0"/>
              </a:rPr>
              <a:t> </a:t>
            </a:r>
            <a:r>
              <a:rPr lang="en-GB" altLang="en-US" sz="2000" u="none">
                <a:solidFill>
                  <a:srgbClr val="0033CC"/>
                </a:solidFill>
                <a:latin typeface="Tahoma" panose="020B0604030504040204" pitchFamily="34" charset="0"/>
              </a:rPr>
              <a:t>(ayat 3a)</a:t>
            </a:r>
          </a:p>
        </p:txBody>
      </p:sp>
      <p:sp>
        <p:nvSpPr>
          <p:cNvPr id="371722" name="Line 10"/>
          <p:cNvSpPr>
            <a:spLocks noChangeShapeType="1"/>
          </p:cNvSpPr>
          <p:nvPr/>
        </p:nvSpPr>
        <p:spPr bwMode="auto">
          <a:xfrm>
            <a:off x="6877050" y="4076700"/>
            <a:ext cx="0" cy="719138"/>
          </a:xfrm>
          <a:prstGeom prst="line">
            <a:avLst/>
          </a:prstGeom>
          <a:noFill/>
          <a:ln w="28575">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1723" name="Rectangle 11"/>
          <p:cNvSpPr>
            <a:spLocks noChangeArrowheads="1"/>
          </p:cNvSpPr>
          <p:nvPr/>
        </p:nvSpPr>
        <p:spPr bwMode="auto">
          <a:xfrm>
            <a:off x="539750" y="4797425"/>
            <a:ext cx="8229600" cy="5969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spcBef>
                <a:spcPct val="50000"/>
              </a:spcBef>
            </a:pPr>
            <a:r>
              <a:rPr lang="en-US" altLang="en-US" sz="1800" b="1" i="1" u="none"/>
              <a:t>Catatan: Jumlah kekurangan pembayaran pokok pajak ditambah sanksi administrasi</a:t>
            </a:r>
          </a:p>
        </p:txBody>
      </p:sp>
      <p:sp>
        <p:nvSpPr>
          <p:cNvPr id="371724" name="Rectangle 12"/>
          <p:cNvSpPr>
            <a:spLocks noChangeArrowheads="1"/>
          </p:cNvSpPr>
          <p:nvPr/>
        </p:nvSpPr>
        <p:spPr bwMode="auto">
          <a:xfrm>
            <a:off x="179388" y="71438"/>
            <a:ext cx="2016125" cy="333375"/>
          </a:xfrm>
          <a:prstGeom prst="rect">
            <a:avLst/>
          </a:prstGeom>
          <a:solidFill>
            <a:srgbClr val="FFFFCC"/>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nchor="ctr"/>
          <a:lstStyle/>
          <a:p>
            <a:r>
              <a:rPr lang="en-US" altLang="en-US" sz="2000" u="none">
                <a:latin typeface="Tahoma" panose="020B0604030504040204" pitchFamily="34" charset="0"/>
              </a:rPr>
              <a:t>Pasal 25 UU KUP</a:t>
            </a:r>
          </a:p>
        </p:txBody>
      </p:sp>
      <p:sp>
        <p:nvSpPr>
          <p:cNvPr id="371725" name="AutoShape 13"/>
          <p:cNvSpPr>
            <a:spLocks noChangeArrowheads="1"/>
          </p:cNvSpPr>
          <p:nvPr/>
        </p:nvSpPr>
        <p:spPr bwMode="auto">
          <a:xfrm>
            <a:off x="179388" y="476250"/>
            <a:ext cx="288925" cy="144463"/>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1726" name="AutoShape 14"/>
          <p:cNvSpPr>
            <a:spLocks noChangeArrowheads="1"/>
          </p:cNvSpPr>
          <p:nvPr/>
        </p:nvSpPr>
        <p:spPr bwMode="auto">
          <a:xfrm>
            <a:off x="34925" y="1339850"/>
            <a:ext cx="288925" cy="144463"/>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1727" name="AutoShape 15"/>
          <p:cNvSpPr>
            <a:spLocks noChangeArrowheads="1"/>
          </p:cNvSpPr>
          <p:nvPr/>
        </p:nvSpPr>
        <p:spPr bwMode="auto">
          <a:xfrm>
            <a:off x="179388" y="2205038"/>
            <a:ext cx="288925" cy="144462"/>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1729" name="AutoShape 17"/>
          <p:cNvSpPr>
            <a:spLocks noChangeArrowheads="1"/>
          </p:cNvSpPr>
          <p:nvPr/>
        </p:nvSpPr>
        <p:spPr bwMode="auto">
          <a:xfrm>
            <a:off x="107950" y="3429000"/>
            <a:ext cx="288925" cy="144463"/>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nchor="ctr"/>
          <a:lstStyle/>
          <a:p>
            <a:endParaRPr lang="en-US" altLang="en-US"/>
          </a:p>
        </p:txBody>
      </p:sp>
      <p:sp>
        <p:nvSpPr>
          <p:cNvPr id="371730" name="Rectangle 18"/>
          <p:cNvSpPr>
            <a:spLocks noChangeArrowheads="1"/>
          </p:cNvSpPr>
          <p:nvPr/>
        </p:nvSpPr>
        <p:spPr bwMode="auto">
          <a:xfrm>
            <a:off x="179388" y="5499100"/>
            <a:ext cx="8839200" cy="536575"/>
          </a:xfrm>
          <a:prstGeom prst="rect">
            <a:avLst/>
          </a:prstGeom>
          <a:noFill/>
          <a:ln w="19050">
            <a:solidFill>
              <a:srgbClr val="0033CC"/>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1400" b="1" u="none">
                <a:solidFill>
                  <a:srgbClr val="0033CC"/>
                </a:solidFill>
                <a:latin typeface="Tahoma" panose="020B0604030504040204" pitchFamily="34" charset="0"/>
              </a:rPr>
              <a:t>Surat keberatan ditandatangani oleh WP, dan dalam hal ditandatangani oleh bukan WP surat keberatan tersebut harus dilampiri dengan surat kuasa khusus. (PMK 194/2007)</a:t>
            </a:r>
          </a:p>
        </p:txBody>
      </p:sp>
      <p:sp>
        <p:nvSpPr>
          <p:cNvPr id="371731" name="AutoShape 19"/>
          <p:cNvSpPr>
            <a:spLocks noChangeArrowheads="1"/>
          </p:cNvSpPr>
          <p:nvPr/>
        </p:nvSpPr>
        <p:spPr bwMode="auto">
          <a:xfrm>
            <a:off x="107950" y="5445125"/>
            <a:ext cx="288925" cy="144463"/>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71714"/>
                                        </p:tgtEl>
                                        <p:attrNameLst>
                                          <p:attrName>style.visibility</p:attrName>
                                        </p:attrNameLst>
                                      </p:cBhvr>
                                      <p:to>
                                        <p:strVal val="visible"/>
                                      </p:to>
                                    </p:set>
                                    <p:anim calcmode="lin" valueType="num">
                                      <p:cBhvr>
                                        <p:cTn id="7" dur="500" fill="hold"/>
                                        <p:tgtEl>
                                          <p:spTgt spid="371714"/>
                                        </p:tgtEl>
                                        <p:attrNameLst>
                                          <p:attrName>ppt_w</p:attrName>
                                        </p:attrNameLst>
                                      </p:cBhvr>
                                      <p:tavLst>
                                        <p:tav tm="0">
                                          <p:val>
                                            <p:fltVal val="0"/>
                                          </p:val>
                                        </p:tav>
                                        <p:tav tm="100000">
                                          <p:val>
                                            <p:strVal val="#ppt_w"/>
                                          </p:val>
                                        </p:tav>
                                      </p:tavLst>
                                    </p:anim>
                                    <p:anim calcmode="lin" valueType="num">
                                      <p:cBhvr>
                                        <p:cTn id="8" dur="500" fill="hold"/>
                                        <p:tgtEl>
                                          <p:spTgt spid="37171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371724"/>
                                        </p:tgtEl>
                                        <p:attrNameLst>
                                          <p:attrName>style.visibility</p:attrName>
                                        </p:attrNameLst>
                                      </p:cBhvr>
                                      <p:to>
                                        <p:strVal val="visible"/>
                                      </p:to>
                                    </p:set>
                                    <p:animEffect transition="in" filter="diamond(in)">
                                      <p:cBhvr>
                                        <p:cTn id="13" dur="2000"/>
                                        <p:tgtEl>
                                          <p:spTgt spid="37172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71715"/>
                                        </p:tgtEl>
                                        <p:attrNameLst>
                                          <p:attrName>style.visibility</p:attrName>
                                        </p:attrNameLst>
                                      </p:cBhvr>
                                      <p:to>
                                        <p:strVal val="visible"/>
                                      </p:to>
                                    </p:set>
                                    <p:anim calcmode="lin" valueType="num">
                                      <p:cBhvr additive="base">
                                        <p:cTn id="18" dur="500" fill="hold"/>
                                        <p:tgtEl>
                                          <p:spTgt spid="371715"/>
                                        </p:tgtEl>
                                        <p:attrNameLst>
                                          <p:attrName>ppt_x</p:attrName>
                                        </p:attrNameLst>
                                      </p:cBhvr>
                                      <p:tavLst>
                                        <p:tav tm="0">
                                          <p:val>
                                            <p:strVal val="#ppt_x"/>
                                          </p:val>
                                        </p:tav>
                                        <p:tav tm="100000">
                                          <p:val>
                                            <p:strVal val="#ppt_x"/>
                                          </p:val>
                                        </p:tav>
                                      </p:tavLst>
                                    </p:anim>
                                    <p:anim calcmode="lin" valueType="num">
                                      <p:cBhvr additive="base">
                                        <p:cTn id="19" dur="500" fill="hold"/>
                                        <p:tgtEl>
                                          <p:spTgt spid="371715"/>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371719"/>
                                        </p:tgtEl>
                                        <p:attrNameLst>
                                          <p:attrName>style.visibility</p:attrName>
                                        </p:attrNameLst>
                                      </p:cBhvr>
                                      <p:to>
                                        <p:strVal val="visible"/>
                                      </p:to>
                                    </p:set>
                                    <p:anim calcmode="lin" valueType="num">
                                      <p:cBhvr>
                                        <p:cTn id="24" dur="500" fill="hold"/>
                                        <p:tgtEl>
                                          <p:spTgt spid="371719"/>
                                        </p:tgtEl>
                                        <p:attrNameLst>
                                          <p:attrName>ppt_w</p:attrName>
                                        </p:attrNameLst>
                                      </p:cBhvr>
                                      <p:tavLst>
                                        <p:tav tm="0">
                                          <p:val>
                                            <p:fltVal val="0"/>
                                          </p:val>
                                        </p:tav>
                                        <p:tav tm="100000">
                                          <p:val>
                                            <p:strVal val="#ppt_w"/>
                                          </p:val>
                                        </p:tav>
                                      </p:tavLst>
                                    </p:anim>
                                    <p:anim calcmode="lin" valueType="num">
                                      <p:cBhvr>
                                        <p:cTn id="25" dur="500" fill="hold"/>
                                        <p:tgtEl>
                                          <p:spTgt spid="371719"/>
                                        </p:tgtEl>
                                        <p:attrNameLst>
                                          <p:attrName>ppt_h</p:attrName>
                                        </p:attrNameLst>
                                      </p:cBhvr>
                                      <p:tavLst>
                                        <p:tav tm="0">
                                          <p:val>
                                            <p:fltVal val="0"/>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371725"/>
                                        </p:tgtEl>
                                        <p:attrNameLst>
                                          <p:attrName>style.visibility</p:attrName>
                                        </p:attrNameLst>
                                      </p:cBhvr>
                                      <p:to>
                                        <p:strVal val="visible"/>
                                      </p:to>
                                    </p:set>
                                    <p:animEffect transition="in" filter="box(in)">
                                      <p:cBhvr>
                                        <p:cTn id="30" dur="500"/>
                                        <p:tgtEl>
                                          <p:spTgt spid="37172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371716"/>
                                        </p:tgtEl>
                                        <p:attrNameLst>
                                          <p:attrName>style.visibility</p:attrName>
                                        </p:attrNameLst>
                                      </p:cBhvr>
                                      <p:to>
                                        <p:strVal val="visible"/>
                                      </p:to>
                                    </p:set>
                                    <p:anim calcmode="lin" valueType="num">
                                      <p:cBhvr>
                                        <p:cTn id="35" dur="500" fill="hold"/>
                                        <p:tgtEl>
                                          <p:spTgt spid="371716"/>
                                        </p:tgtEl>
                                        <p:attrNameLst>
                                          <p:attrName>ppt_w</p:attrName>
                                        </p:attrNameLst>
                                      </p:cBhvr>
                                      <p:tavLst>
                                        <p:tav tm="0">
                                          <p:val>
                                            <p:fltVal val="0"/>
                                          </p:val>
                                        </p:tav>
                                        <p:tav tm="100000">
                                          <p:val>
                                            <p:strVal val="#ppt_w"/>
                                          </p:val>
                                        </p:tav>
                                      </p:tavLst>
                                    </p:anim>
                                    <p:anim calcmode="lin" valueType="num">
                                      <p:cBhvr>
                                        <p:cTn id="36" dur="500" fill="hold"/>
                                        <p:tgtEl>
                                          <p:spTgt spid="371716"/>
                                        </p:tgtEl>
                                        <p:attrNameLst>
                                          <p:attrName>ppt_h</p:attrName>
                                        </p:attrNameLst>
                                      </p:cBhvr>
                                      <p:tavLst>
                                        <p:tav tm="0">
                                          <p:val>
                                            <p:fltVal val="0"/>
                                          </p:val>
                                        </p:tav>
                                        <p:tav tm="100000">
                                          <p:val>
                                            <p:strVal val="#ppt_h"/>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71726"/>
                                        </p:tgtEl>
                                        <p:attrNameLst>
                                          <p:attrName>style.visibility</p:attrName>
                                        </p:attrNameLst>
                                      </p:cBhvr>
                                      <p:to>
                                        <p:strVal val="visible"/>
                                      </p:to>
                                    </p:set>
                                    <p:anim calcmode="lin" valueType="num">
                                      <p:cBhvr additive="base">
                                        <p:cTn id="41" dur="500" fill="hold"/>
                                        <p:tgtEl>
                                          <p:spTgt spid="371726"/>
                                        </p:tgtEl>
                                        <p:attrNameLst>
                                          <p:attrName>ppt_x</p:attrName>
                                        </p:attrNameLst>
                                      </p:cBhvr>
                                      <p:tavLst>
                                        <p:tav tm="0">
                                          <p:val>
                                            <p:strVal val="#ppt_x"/>
                                          </p:val>
                                        </p:tav>
                                        <p:tav tm="100000">
                                          <p:val>
                                            <p:strVal val="#ppt_x"/>
                                          </p:val>
                                        </p:tav>
                                      </p:tavLst>
                                    </p:anim>
                                    <p:anim calcmode="lin" valueType="num">
                                      <p:cBhvr additive="base">
                                        <p:cTn id="42" dur="500" fill="hold"/>
                                        <p:tgtEl>
                                          <p:spTgt spid="371726"/>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3" presetClass="entr" presetSubtype="16" fill="hold" grpId="0" nodeType="clickEffect">
                                  <p:stCondLst>
                                    <p:cond delay="0"/>
                                  </p:stCondLst>
                                  <p:childTnLst>
                                    <p:set>
                                      <p:cBhvr>
                                        <p:cTn id="46" dur="1" fill="hold">
                                          <p:stCondLst>
                                            <p:cond delay="0"/>
                                          </p:stCondLst>
                                        </p:cTn>
                                        <p:tgtEl>
                                          <p:spTgt spid="371717"/>
                                        </p:tgtEl>
                                        <p:attrNameLst>
                                          <p:attrName>style.visibility</p:attrName>
                                        </p:attrNameLst>
                                      </p:cBhvr>
                                      <p:to>
                                        <p:strVal val="visible"/>
                                      </p:to>
                                    </p:set>
                                    <p:anim calcmode="lin" valueType="num">
                                      <p:cBhvr>
                                        <p:cTn id="47" dur="500" fill="hold"/>
                                        <p:tgtEl>
                                          <p:spTgt spid="371717"/>
                                        </p:tgtEl>
                                        <p:attrNameLst>
                                          <p:attrName>ppt_w</p:attrName>
                                        </p:attrNameLst>
                                      </p:cBhvr>
                                      <p:tavLst>
                                        <p:tav tm="0">
                                          <p:val>
                                            <p:fltVal val="0"/>
                                          </p:val>
                                        </p:tav>
                                        <p:tav tm="100000">
                                          <p:val>
                                            <p:strVal val="#ppt_w"/>
                                          </p:val>
                                        </p:tav>
                                      </p:tavLst>
                                    </p:anim>
                                    <p:anim calcmode="lin" valueType="num">
                                      <p:cBhvr>
                                        <p:cTn id="48" dur="500" fill="hold"/>
                                        <p:tgtEl>
                                          <p:spTgt spid="371717"/>
                                        </p:tgtEl>
                                        <p:attrNameLst>
                                          <p:attrName>ppt_h</p:attrName>
                                        </p:attrNameLst>
                                      </p:cBhvr>
                                      <p:tavLst>
                                        <p:tav tm="0">
                                          <p:val>
                                            <p:fltVal val="0"/>
                                          </p:val>
                                        </p:tav>
                                        <p:tav tm="100000">
                                          <p:val>
                                            <p:strVal val="#ppt_h"/>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4" presetClass="entr" presetSubtype="16" fill="hold" grpId="0" nodeType="clickEffect">
                                  <p:stCondLst>
                                    <p:cond delay="0"/>
                                  </p:stCondLst>
                                  <p:childTnLst>
                                    <p:set>
                                      <p:cBhvr>
                                        <p:cTn id="52" dur="1" fill="hold">
                                          <p:stCondLst>
                                            <p:cond delay="0"/>
                                          </p:stCondLst>
                                        </p:cTn>
                                        <p:tgtEl>
                                          <p:spTgt spid="371727"/>
                                        </p:tgtEl>
                                        <p:attrNameLst>
                                          <p:attrName>style.visibility</p:attrName>
                                        </p:attrNameLst>
                                      </p:cBhvr>
                                      <p:to>
                                        <p:strVal val="visible"/>
                                      </p:to>
                                    </p:set>
                                    <p:animEffect transition="in" filter="box(in)">
                                      <p:cBhvr>
                                        <p:cTn id="53" dur="500"/>
                                        <p:tgtEl>
                                          <p:spTgt spid="371727"/>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3" presetClass="entr" presetSubtype="16" fill="hold" grpId="0" nodeType="clickEffect">
                                  <p:stCondLst>
                                    <p:cond delay="0"/>
                                  </p:stCondLst>
                                  <p:iterate type="wd">
                                    <p:tmPct val="10000"/>
                                  </p:iterate>
                                  <p:childTnLst>
                                    <p:set>
                                      <p:cBhvr>
                                        <p:cTn id="57" dur="1" fill="hold">
                                          <p:stCondLst>
                                            <p:cond delay="0"/>
                                          </p:stCondLst>
                                        </p:cTn>
                                        <p:tgtEl>
                                          <p:spTgt spid="371720"/>
                                        </p:tgtEl>
                                        <p:attrNameLst>
                                          <p:attrName>style.visibility</p:attrName>
                                        </p:attrNameLst>
                                      </p:cBhvr>
                                      <p:to>
                                        <p:strVal val="visible"/>
                                      </p:to>
                                    </p:set>
                                    <p:anim calcmode="lin" valueType="num">
                                      <p:cBhvr>
                                        <p:cTn id="58" dur="1000" fill="hold"/>
                                        <p:tgtEl>
                                          <p:spTgt spid="371720"/>
                                        </p:tgtEl>
                                        <p:attrNameLst>
                                          <p:attrName>ppt_w</p:attrName>
                                        </p:attrNameLst>
                                      </p:cBhvr>
                                      <p:tavLst>
                                        <p:tav tm="0">
                                          <p:val>
                                            <p:fltVal val="0"/>
                                          </p:val>
                                        </p:tav>
                                        <p:tav tm="100000">
                                          <p:val>
                                            <p:strVal val="#ppt_w"/>
                                          </p:val>
                                        </p:tav>
                                      </p:tavLst>
                                    </p:anim>
                                    <p:anim calcmode="lin" valueType="num">
                                      <p:cBhvr>
                                        <p:cTn id="59" dur="1000" fill="hold"/>
                                        <p:tgtEl>
                                          <p:spTgt spid="371720"/>
                                        </p:tgtEl>
                                        <p:attrNameLst>
                                          <p:attrName>ppt_h</p:attrName>
                                        </p:attrNameLst>
                                      </p:cBhvr>
                                      <p:tavLst>
                                        <p:tav tm="0">
                                          <p:val>
                                            <p:fltVal val="0"/>
                                          </p:val>
                                        </p:tav>
                                        <p:tav tm="100000">
                                          <p:val>
                                            <p:strVal val="#ppt_h"/>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4" presetClass="entr" presetSubtype="16" fill="hold" grpId="0" nodeType="clickEffect">
                                  <p:stCondLst>
                                    <p:cond delay="0"/>
                                  </p:stCondLst>
                                  <p:childTnLst>
                                    <p:set>
                                      <p:cBhvr>
                                        <p:cTn id="63" dur="1" fill="hold">
                                          <p:stCondLst>
                                            <p:cond delay="0"/>
                                          </p:stCondLst>
                                        </p:cTn>
                                        <p:tgtEl>
                                          <p:spTgt spid="371729"/>
                                        </p:tgtEl>
                                        <p:attrNameLst>
                                          <p:attrName>style.visibility</p:attrName>
                                        </p:attrNameLst>
                                      </p:cBhvr>
                                      <p:to>
                                        <p:strVal val="visible"/>
                                      </p:to>
                                    </p:set>
                                    <p:animEffect transition="in" filter="box(in)">
                                      <p:cBhvr>
                                        <p:cTn id="64" dur="500"/>
                                        <p:tgtEl>
                                          <p:spTgt spid="371729"/>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71722"/>
                                        </p:tgtEl>
                                        <p:attrNameLst>
                                          <p:attrName>style.visibility</p:attrName>
                                        </p:attrNameLst>
                                      </p:cBhvr>
                                      <p:to>
                                        <p:strVal val="visible"/>
                                      </p:to>
                                    </p:set>
                                    <p:anim calcmode="lin" valueType="num">
                                      <p:cBhvr additive="base">
                                        <p:cTn id="69" dur="500" fill="hold"/>
                                        <p:tgtEl>
                                          <p:spTgt spid="371722"/>
                                        </p:tgtEl>
                                        <p:attrNameLst>
                                          <p:attrName>ppt_x</p:attrName>
                                        </p:attrNameLst>
                                      </p:cBhvr>
                                      <p:tavLst>
                                        <p:tav tm="0">
                                          <p:val>
                                            <p:strVal val="#ppt_x"/>
                                          </p:val>
                                        </p:tav>
                                        <p:tav tm="100000">
                                          <p:val>
                                            <p:strVal val="#ppt_x"/>
                                          </p:val>
                                        </p:tav>
                                      </p:tavLst>
                                    </p:anim>
                                    <p:anim calcmode="lin" valueType="num">
                                      <p:cBhvr additive="base">
                                        <p:cTn id="70" dur="500" fill="hold"/>
                                        <p:tgtEl>
                                          <p:spTgt spid="371722"/>
                                        </p:tgtEl>
                                        <p:attrNameLst>
                                          <p:attrName>ppt_y</p:attrName>
                                        </p:attrNameLst>
                                      </p:cBhvr>
                                      <p:tavLst>
                                        <p:tav tm="0">
                                          <p:val>
                                            <p:strVal val="1+#ppt_h/2"/>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3" presetClass="entr" presetSubtype="16" fill="hold" grpId="0" nodeType="clickEffect">
                                  <p:stCondLst>
                                    <p:cond delay="0"/>
                                  </p:stCondLst>
                                  <p:childTnLst>
                                    <p:set>
                                      <p:cBhvr>
                                        <p:cTn id="74" dur="1" fill="hold">
                                          <p:stCondLst>
                                            <p:cond delay="0"/>
                                          </p:stCondLst>
                                        </p:cTn>
                                        <p:tgtEl>
                                          <p:spTgt spid="371723"/>
                                        </p:tgtEl>
                                        <p:attrNameLst>
                                          <p:attrName>style.visibility</p:attrName>
                                        </p:attrNameLst>
                                      </p:cBhvr>
                                      <p:to>
                                        <p:strVal val="visible"/>
                                      </p:to>
                                    </p:set>
                                    <p:anim calcmode="lin" valueType="num">
                                      <p:cBhvr>
                                        <p:cTn id="75" dur="500" fill="hold"/>
                                        <p:tgtEl>
                                          <p:spTgt spid="371723"/>
                                        </p:tgtEl>
                                        <p:attrNameLst>
                                          <p:attrName>ppt_w</p:attrName>
                                        </p:attrNameLst>
                                      </p:cBhvr>
                                      <p:tavLst>
                                        <p:tav tm="0">
                                          <p:val>
                                            <p:fltVal val="0"/>
                                          </p:val>
                                        </p:tav>
                                        <p:tav tm="100000">
                                          <p:val>
                                            <p:strVal val="#ppt_w"/>
                                          </p:val>
                                        </p:tav>
                                      </p:tavLst>
                                    </p:anim>
                                    <p:anim calcmode="lin" valueType="num">
                                      <p:cBhvr>
                                        <p:cTn id="76" dur="500" fill="hold"/>
                                        <p:tgtEl>
                                          <p:spTgt spid="371723"/>
                                        </p:tgtEl>
                                        <p:attrNameLst>
                                          <p:attrName>ppt_h</p:attrName>
                                        </p:attrNameLst>
                                      </p:cBhvr>
                                      <p:tavLst>
                                        <p:tav tm="0">
                                          <p:val>
                                            <p:fltVal val="0"/>
                                          </p:val>
                                        </p:tav>
                                        <p:tav tm="100000">
                                          <p:val>
                                            <p:strVal val="#ppt_h"/>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3" presetClass="entr" presetSubtype="16" fill="hold" grpId="0" nodeType="clickEffect">
                                  <p:stCondLst>
                                    <p:cond delay="0"/>
                                  </p:stCondLst>
                                  <p:childTnLst>
                                    <p:set>
                                      <p:cBhvr>
                                        <p:cTn id="80" dur="1" fill="hold">
                                          <p:stCondLst>
                                            <p:cond delay="0"/>
                                          </p:stCondLst>
                                        </p:cTn>
                                        <p:tgtEl>
                                          <p:spTgt spid="371730"/>
                                        </p:tgtEl>
                                        <p:attrNameLst>
                                          <p:attrName>style.visibility</p:attrName>
                                        </p:attrNameLst>
                                      </p:cBhvr>
                                      <p:to>
                                        <p:strVal val="visible"/>
                                      </p:to>
                                    </p:set>
                                    <p:anim calcmode="lin" valueType="num">
                                      <p:cBhvr>
                                        <p:cTn id="81" dur="500" fill="hold"/>
                                        <p:tgtEl>
                                          <p:spTgt spid="371730"/>
                                        </p:tgtEl>
                                        <p:attrNameLst>
                                          <p:attrName>ppt_w</p:attrName>
                                        </p:attrNameLst>
                                      </p:cBhvr>
                                      <p:tavLst>
                                        <p:tav tm="0">
                                          <p:val>
                                            <p:fltVal val="0"/>
                                          </p:val>
                                        </p:tav>
                                        <p:tav tm="100000">
                                          <p:val>
                                            <p:strVal val="#ppt_w"/>
                                          </p:val>
                                        </p:tav>
                                      </p:tavLst>
                                    </p:anim>
                                    <p:anim calcmode="lin" valueType="num">
                                      <p:cBhvr>
                                        <p:cTn id="82" dur="500" fill="hold"/>
                                        <p:tgtEl>
                                          <p:spTgt spid="371730"/>
                                        </p:tgtEl>
                                        <p:attrNameLst>
                                          <p:attrName>ppt_h</p:attrName>
                                        </p:attrNameLst>
                                      </p:cBhvr>
                                      <p:tavLst>
                                        <p:tav tm="0">
                                          <p:val>
                                            <p:fltVal val="0"/>
                                          </p:val>
                                        </p:tav>
                                        <p:tav tm="100000">
                                          <p:val>
                                            <p:strVal val="#ppt_h"/>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4" presetClass="entr" presetSubtype="16" fill="hold" grpId="0" nodeType="clickEffect">
                                  <p:stCondLst>
                                    <p:cond delay="0"/>
                                  </p:stCondLst>
                                  <p:childTnLst>
                                    <p:set>
                                      <p:cBhvr>
                                        <p:cTn id="86" dur="1" fill="hold">
                                          <p:stCondLst>
                                            <p:cond delay="0"/>
                                          </p:stCondLst>
                                        </p:cTn>
                                        <p:tgtEl>
                                          <p:spTgt spid="371731"/>
                                        </p:tgtEl>
                                        <p:attrNameLst>
                                          <p:attrName>style.visibility</p:attrName>
                                        </p:attrNameLst>
                                      </p:cBhvr>
                                      <p:to>
                                        <p:strVal val="visible"/>
                                      </p:to>
                                    </p:set>
                                    <p:animEffect transition="in" filter="box(in)">
                                      <p:cBhvr>
                                        <p:cTn id="87" dur="500"/>
                                        <p:tgtEl>
                                          <p:spTgt spid="371731"/>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23" presetClass="entr" presetSubtype="16" fill="hold" grpId="0" nodeType="clickEffect">
                                  <p:stCondLst>
                                    <p:cond delay="0"/>
                                  </p:stCondLst>
                                  <p:childTnLst>
                                    <p:set>
                                      <p:cBhvr>
                                        <p:cTn id="91" dur="1" fill="hold">
                                          <p:stCondLst>
                                            <p:cond delay="0"/>
                                          </p:stCondLst>
                                        </p:cTn>
                                        <p:tgtEl>
                                          <p:spTgt spid="371718"/>
                                        </p:tgtEl>
                                        <p:attrNameLst>
                                          <p:attrName>style.visibility</p:attrName>
                                        </p:attrNameLst>
                                      </p:cBhvr>
                                      <p:to>
                                        <p:strVal val="visible"/>
                                      </p:to>
                                    </p:set>
                                    <p:anim calcmode="lin" valueType="num">
                                      <p:cBhvr>
                                        <p:cTn id="92" dur="500" fill="hold"/>
                                        <p:tgtEl>
                                          <p:spTgt spid="371718"/>
                                        </p:tgtEl>
                                        <p:attrNameLst>
                                          <p:attrName>ppt_w</p:attrName>
                                        </p:attrNameLst>
                                      </p:cBhvr>
                                      <p:tavLst>
                                        <p:tav tm="0">
                                          <p:val>
                                            <p:fltVal val="0"/>
                                          </p:val>
                                        </p:tav>
                                        <p:tav tm="100000">
                                          <p:val>
                                            <p:strVal val="#ppt_w"/>
                                          </p:val>
                                        </p:tav>
                                      </p:tavLst>
                                    </p:anim>
                                    <p:anim calcmode="lin" valueType="num">
                                      <p:cBhvr>
                                        <p:cTn id="93" dur="500" fill="hold"/>
                                        <p:tgtEl>
                                          <p:spTgt spid="3717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4" grpId="0" animBg="1"/>
      <p:bldP spid="371715" grpId="0" animBg="1"/>
      <p:bldP spid="371716" grpId="0" animBg="1"/>
      <p:bldP spid="371717" grpId="0" animBg="1"/>
      <p:bldP spid="371718" grpId="0" animBg="1"/>
      <p:bldP spid="371719" grpId="0" animBg="1"/>
      <p:bldP spid="371720" grpId="0" animBg="1"/>
      <p:bldP spid="371722" grpId="0" animBg="1"/>
      <p:bldP spid="371723" grpId="0" animBg="1"/>
      <p:bldP spid="371724" grpId="0" animBg="1"/>
      <p:bldP spid="371725" grpId="0" animBg="1"/>
      <p:bldP spid="371726" grpId="0" animBg="1"/>
      <p:bldP spid="371727" grpId="0" animBg="1"/>
      <p:bldP spid="371729" grpId="0" animBg="1"/>
      <p:bldP spid="371730" grpId="0" animBg="1"/>
      <p:bldP spid="371731"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a:xfrm>
            <a:off x="179388" y="115888"/>
            <a:ext cx="8713787" cy="433387"/>
          </a:xfrm>
          <a:solidFill>
            <a:srgbClr val="99FFCC"/>
          </a:solidFill>
          <a:ln w="28575">
            <a:solidFill>
              <a:srgbClr val="008000"/>
            </a:solidFill>
            <a:miter lim="800000"/>
            <a:headEnd/>
            <a:tailEnd/>
          </a:ln>
        </p:spPr>
        <p:txBody>
          <a:bodyPr/>
          <a:lstStyle/>
          <a:p>
            <a:pPr>
              <a:lnSpc>
                <a:spcPct val="90000"/>
              </a:lnSpc>
            </a:pPr>
            <a:r>
              <a:rPr lang="en-US" altLang="en-US" sz="2400">
                <a:latin typeface="Tahoma" panose="020B0604030504040204" pitchFamily="34" charset="0"/>
              </a:rPr>
              <a:t>Hak WP lainnya berkaitan dengan pengajuan keberatan</a:t>
            </a:r>
          </a:p>
        </p:txBody>
      </p:sp>
      <p:sp>
        <p:nvSpPr>
          <p:cNvPr id="396292" name="Rectangle 4"/>
          <p:cNvSpPr>
            <a:spLocks noChangeArrowheads="1"/>
          </p:cNvSpPr>
          <p:nvPr/>
        </p:nvSpPr>
        <p:spPr bwMode="auto">
          <a:xfrm>
            <a:off x="180975" y="692150"/>
            <a:ext cx="8783638" cy="8826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80000"/>
              </a:lnSpc>
            </a:pPr>
            <a:r>
              <a:rPr lang="id-ID" altLang="en-US" sz="1600" b="1" u="none">
                <a:latin typeface="Tahoma" panose="020B0604030504040204" pitchFamily="34" charset="0"/>
              </a:rPr>
              <a:t>Apabila diminta oleh Wajib Pajak untuk keperluan pengajuan keberatan, Direktur Jenderal Pajak wajib memberikan keterangan secara tertulis hal-hal yang menjadi dasar pengenaan pajak, penghitungan rugi, atau pemotongan atau pemungutan pajak.</a:t>
            </a:r>
            <a:r>
              <a:rPr lang="en-US" altLang="en-US" sz="1600" b="1" u="none">
                <a:latin typeface="Tahoma" panose="020B0604030504040204" pitchFamily="34" charset="0"/>
              </a:rPr>
              <a:t>(Pasal 25 ayat 6 UU KUP)</a:t>
            </a:r>
            <a:endParaRPr lang="en-US" altLang="en-US" sz="1600" b="1">
              <a:latin typeface="Tahoma" panose="020B0604030504040204" pitchFamily="34" charset="0"/>
            </a:endParaRPr>
          </a:p>
        </p:txBody>
      </p:sp>
      <p:sp>
        <p:nvSpPr>
          <p:cNvPr id="396293" name="Music"/>
          <p:cNvSpPr>
            <a:spLocks noEditPoints="1" noChangeArrowheads="1"/>
          </p:cNvSpPr>
          <p:nvPr/>
        </p:nvSpPr>
        <p:spPr bwMode="auto">
          <a:xfrm>
            <a:off x="-4763" y="549275"/>
            <a:ext cx="328613" cy="328613"/>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96294" name="Rectangle 6"/>
          <p:cNvSpPr>
            <a:spLocks noChangeArrowheads="1"/>
          </p:cNvSpPr>
          <p:nvPr/>
        </p:nvSpPr>
        <p:spPr bwMode="auto">
          <a:xfrm>
            <a:off x="684213" y="1628775"/>
            <a:ext cx="8280400" cy="596900"/>
          </a:xfrm>
          <a:prstGeom prst="rect">
            <a:avLst/>
          </a:prstGeom>
          <a:solidFill>
            <a:srgbClr val="FFFFCC"/>
          </a:solidFill>
          <a:ln w="952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en-US" altLang="en-US" sz="1800" b="1" u="none">
                <a:latin typeface="Arial Narrow" panose="020B0606020202030204" pitchFamily="34" charset="0"/>
              </a:rPr>
              <a:t>Dirjen Pajak wajib memberi keterangan yang diminta oleh WP dalam jangka waktu paling lama 20 (dua puluh) hari kerja sejak surat permintaan WP diterima. (PMK 194/2007)</a:t>
            </a:r>
          </a:p>
        </p:txBody>
      </p:sp>
      <p:sp>
        <p:nvSpPr>
          <p:cNvPr id="396295" name="Rectangle 7"/>
          <p:cNvSpPr>
            <a:spLocks noChangeArrowheads="1"/>
          </p:cNvSpPr>
          <p:nvPr/>
        </p:nvSpPr>
        <p:spPr bwMode="auto">
          <a:xfrm>
            <a:off x="179388" y="2349500"/>
            <a:ext cx="8785225" cy="9842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en-US" altLang="en-US" sz="1600" b="1" u="none">
                <a:latin typeface="Tahoma" panose="020B0604030504040204" pitchFamily="34" charset="0"/>
              </a:rPr>
              <a:t>Dalam hal surat keberatan yang disampaikan oleh WP belum memenuhi persyaratan, WP dapat menyampaikan perbaikan surat keberatan dengan melengkapi persyaratan yang belum dipenuhi sebelum jangka waktu 3 bulan terlampaui. (PMK 194/2007)</a:t>
            </a:r>
            <a:endParaRPr lang="en-US" altLang="en-US" sz="1600" b="1">
              <a:latin typeface="Tahoma" panose="020B0604030504040204" pitchFamily="34" charset="0"/>
            </a:endParaRPr>
          </a:p>
        </p:txBody>
      </p:sp>
      <p:sp>
        <p:nvSpPr>
          <p:cNvPr id="396296" name="Music"/>
          <p:cNvSpPr>
            <a:spLocks noEditPoints="1" noChangeArrowheads="1"/>
          </p:cNvSpPr>
          <p:nvPr/>
        </p:nvSpPr>
        <p:spPr bwMode="auto">
          <a:xfrm>
            <a:off x="-36513" y="2163763"/>
            <a:ext cx="328613" cy="328612"/>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96297" name="Rectangle 9"/>
          <p:cNvSpPr>
            <a:spLocks noChangeArrowheads="1"/>
          </p:cNvSpPr>
          <p:nvPr/>
        </p:nvSpPr>
        <p:spPr bwMode="auto">
          <a:xfrm>
            <a:off x="684213" y="3357563"/>
            <a:ext cx="8280400" cy="596900"/>
          </a:xfrm>
          <a:prstGeom prst="rect">
            <a:avLst/>
          </a:prstGeom>
          <a:solidFill>
            <a:srgbClr val="FFFFCC"/>
          </a:solidFill>
          <a:ln w="952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en-US" altLang="en-US" sz="1800" b="1" u="none">
                <a:latin typeface="Arial Narrow" panose="020B0606020202030204" pitchFamily="34" charset="0"/>
              </a:rPr>
              <a:t>Dalam hal WP menyampaikan perbaikan surat keberatan, tanggal penyampaian perbaikan surat keberatan merupakan tanggal surat keberatan diterima. (PMK 194/2007)</a:t>
            </a:r>
          </a:p>
        </p:txBody>
      </p:sp>
      <p:sp>
        <p:nvSpPr>
          <p:cNvPr id="396298" name="Rectangle 10"/>
          <p:cNvSpPr>
            <a:spLocks noChangeArrowheads="1"/>
          </p:cNvSpPr>
          <p:nvPr/>
        </p:nvSpPr>
        <p:spPr bwMode="auto">
          <a:xfrm>
            <a:off x="179388" y="4038600"/>
            <a:ext cx="8785225" cy="54292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es-ES" altLang="en-US" sz="1600" b="1" u="none">
                <a:latin typeface="Tahoma" panose="020B0604030504040204" pitchFamily="34" charset="0"/>
              </a:rPr>
              <a:t>Sebelum surat keputusan diterbitkan, Wajib Pajak dapat menyampaikan alasan </a:t>
            </a:r>
            <a:r>
              <a:rPr lang="id-ID" altLang="en-US" sz="1600" b="1" u="none">
                <a:latin typeface="Tahoma" panose="020B0604030504040204" pitchFamily="34" charset="0"/>
              </a:rPr>
              <a:t>tambahan</a:t>
            </a:r>
            <a:r>
              <a:rPr lang="es-ES" altLang="en-US" sz="1600" b="1" u="none">
                <a:latin typeface="Tahoma" panose="020B0604030504040204" pitchFamily="34" charset="0"/>
              </a:rPr>
              <a:t> atau penjelasan tertulis. (Pasal 26 ayat 2 UU KUP)</a:t>
            </a:r>
            <a:r>
              <a:rPr lang="en-US" altLang="en-US" sz="1600" b="1">
                <a:latin typeface="Tahoma" panose="020B0604030504040204" pitchFamily="34" charset="0"/>
              </a:rPr>
              <a:t> </a:t>
            </a:r>
          </a:p>
        </p:txBody>
      </p:sp>
      <p:sp>
        <p:nvSpPr>
          <p:cNvPr id="396299" name="Music"/>
          <p:cNvSpPr>
            <a:spLocks noEditPoints="1" noChangeArrowheads="1"/>
          </p:cNvSpPr>
          <p:nvPr/>
        </p:nvSpPr>
        <p:spPr bwMode="auto">
          <a:xfrm>
            <a:off x="-36513" y="3860800"/>
            <a:ext cx="328613" cy="328613"/>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96300" name="Rectangle 12"/>
          <p:cNvSpPr>
            <a:spLocks noChangeArrowheads="1"/>
          </p:cNvSpPr>
          <p:nvPr/>
        </p:nvSpPr>
        <p:spPr bwMode="auto">
          <a:xfrm>
            <a:off x="179388" y="5661025"/>
            <a:ext cx="8785225" cy="54292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es-ES" altLang="en-US" sz="1600" b="1" u="none">
                <a:latin typeface="Tahoma" panose="020B0604030504040204" pitchFamily="34" charset="0"/>
              </a:rPr>
              <a:t>WP dapat mencabut pengajuan keberatan yang telah disampaikan sepanjang Surat Pemberitahuan Untuk Hadir belum disampaikan kepada WP. (PMK 194/2007)</a:t>
            </a:r>
            <a:r>
              <a:rPr lang="en-US" altLang="en-US" sz="1600" b="1">
                <a:latin typeface="Tahoma" panose="020B0604030504040204" pitchFamily="34" charset="0"/>
              </a:rPr>
              <a:t> </a:t>
            </a:r>
          </a:p>
        </p:txBody>
      </p:sp>
      <p:sp>
        <p:nvSpPr>
          <p:cNvPr id="396301" name="Music"/>
          <p:cNvSpPr>
            <a:spLocks noEditPoints="1" noChangeArrowheads="1"/>
          </p:cNvSpPr>
          <p:nvPr/>
        </p:nvSpPr>
        <p:spPr bwMode="auto">
          <a:xfrm>
            <a:off x="-36513" y="5548313"/>
            <a:ext cx="328613" cy="328612"/>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96302" name="AutoShape 14"/>
          <p:cNvSpPr>
            <a:spLocks noChangeArrowheads="1"/>
          </p:cNvSpPr>
          <p:nvPr/>
        </p:nvSpPr>
        <p:spPr bwMode="auto">
          <a:xfrm>
            <a:off x="8820150" y="1412875"/>
            <a:ext cx="144463" cy="360363"/>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6303" name="AutoShape 15"/>
          <p:cNvSpPr>
            <a:spLocks noChangeArrowheads="1"/>
          </p:cNvSpPr>
          <p:nvPr/>
        </p:nvSpPr>
        <p:spPr bwMode="auto">
          <a:xfrm>
            <a:off x="8820150" y="3141663"/>
            <a:ext cx="144463" cy="360362"/>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6304" name="Rectangle 16"/>
          <p:cNvSpPr>
            <a:spLocks noChangeArrowheads="1"/>
          </p:cNvSpPr>
          <p:nvPr/>
        </p:nvSpPr>
        <p:spPr bwMode="auto">
          <a:xfrm>
            <a:off x="684213" y="6237288"/>
            <a:ext cx="8280400" cy="596900"/>
          </a:xfrm>
          <a:prstGeom prst="rect">
            <a:avLst/>
          </a:prstGeom>
          <a:solidFill>
            <a:srgbClr val="FFFFCC"/>
          </a:solidFill>
          <a:ln w="952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en-US" altLang="en-US" sz="1800" b="1" u="none">
                <a:latin typeface="Arial Narrow" panose="020B0606020202030204" pitchFamily="34" charset="0"/>
              </a:rPr>
              <a:t>WP tidak dapat mengajukan permohonan pengurangan atau pembatalan skp yang tidak benar. (PMK 194/2007)</a:t>
            </a:r>
          </a:p>
        </p:txBody>
      </p:sp>
      <p:sp>
        <p:nvSpPr>
          <p:cNvPr id="396305" name="AutoShape 17"/>
          <p:cNvSpPr>
            <a:spLocks noChangeArrowheads="1"/>
          </p:cNvSpPr>
          <p:nvPr/>
        </p:nvSpPr>
        <p:spPr bwMode="auto">
          <a:xfrm>
            <a:off x="8820150" y="6021388"/>
            <a:ext cx="144463" cy="360362"/>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6306" name="Rectangle 18"/>
          <p:cNvSpPr>
            <a:spLocks noChangeArrowheads="1"/>
          </p:cNvSpPr>
          <p:nvPr/>
        </p:nvSpPr>
        <p:spPr bwMode="auto">
          <a:xfrm>
            <a:off x="179388" y="4752975"/>
            <a:ext cx="8785225" cy="763588"/>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es-ES" altLang="en-US" sz="1600" b="1" u="none">
                <a:latin typeface="Tahoma" panose="020B0604030504040204" pitchFamily="34" charset="0"/>
              </a:rPr>
              <a:t>Sebelum menerbitkan Surat Keputusan Keberatan, Dirjen Pajak harus menyampaikan Surat Pemberitahuan Untuk Hadir kpd WP guna memberi keterangan atau memperoleh penjelasan mengenai keberatannya. (PMK194/2007)</a:t>
            </a:r>
            <a:endParaRPr lang="en-US" altLang="en-US" sz="1600" b="1">
              <a:latin typeface="Tahoma" panose="020B0604030504040204" pitchFamily="34" charset="0"/>
            </a:endParaRPr>
          </a:p>
        </p:txBody>
      </p:sp>
      <p:sp>
        <p:nvSpPr>
          <p:cNvPr id="396307" name="Music"/>
          <p:cNvSpPr>
            <a:spLocks noEditPoints="1" noChangeArrowheads="1"/>
          </p:cNvSpPr>
          <p:nvPr/>
        </p:nvSpPr>
        <p:spPr bwMode="auto">
          <a:xfrm>
            <a:off x="-36513" y="4613275"/>
            <a:ext cx="328613" cy="328613"/>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96290"/>
                                        </p:tgtEl>
                                        <p:attrNameLst>
                                          <p:attrName>style.visibility</p:attrName>
                                        </p:attrNameLst>
                                      </p:cBhvr>
                                      <p:to>
                                        <p:strVal val="visible"/>
                                      </p:to>
                                    </p:set>
                                    <p:anim calcmode="lin" valueType="num">
                                      <p:cBhvr>
                                        <p:cTn id="7" dur="1000" fill="hold"/>
                                        <p:tgtEl>
                                          <p:spTgt spid="396290"/>
                                        </p:tgtEl>
                                        <p:attrNameLst>
                                          <p:attrName>ppt_w</p:attrName>
                                        </p:attrNameLst>
                                      </p:cBhvr>
                                      <p:tavLst>
                                        <p:tav tm="0">
                                          <p:val>
                                            <p:strVal val="#ppt_w*0.70"/>
                                          </p:val>
                                        </p:tav>
                                        <p:tav tm="100000">
                                          <p:val>
                                            <p:strVal val="#ppt_w"/>
                                          </p:val>
                                        </p:tav>
                                      </p:tavLst>
                                    </p:anim>
                                    <p:anim calcmode="lin" valueType="num">
                                      <p:cBhvr>
                                        <p:cTn id="8" dur="1000" fill="hold"/>
                                        <p:tgtEl>
                                          <p:spTgt spid="396290"/>
                                        </p:tgtEl>
                                        <p:attrNameLst>
                                          <p:attrName>ppt_h</p:attrName>
                                        </p:attrNameLst>
                                      </p:cBhvr>
                                      <p:tavLst>
                                        <p:tav tm="0">
                                          <p:val>
                                            <p:strVal val="#ppt_h"/>
                                          </p:val>
                                        </p:tav>
                                        <p:tav tm="100000">
                                          <p:val>
                                            <p:strVal val="#ppt_h"/>
                                          </p:val>
                                        </p:tav>
                                      </p:tavLst>
                                    </p:anim>
                                    <p:animEffect transition="in" filter="fade">
                                      <p:cBhvr>
                                        <p:cTn id="9" dur="1000"/>
                                        <p:tgtEl>
                                          <p:spTgt spid="39629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6" presetClass="entr" presetSubtype="26" fill="hold" grpId="0" nodeType="clickEffect">
                                  <p:stCondLst>
                                    <p:cond delay="0"/>
                                  </p:stCondLst>
                                  <p:childTnLst>
                                    <p:set>
                                      <p:cBhvr>
                                        <p:cTn id="13" dur="1" fill="hold">
                                          <p:stCondLst>
                                            <p:cond delay="0"/>
                                          </p:stCondLst>
                                        </p:cTn>
                                        <p:tgtEl>
                                          <p:spTgt spid="396293"/>
                                        </p:tgtEl>
                                        <p:attrNameLst>
                                          <p:attrName>style.visibility</p:attrName>
                                        </p:attrNameLst>
                                      </p:cBhvr>
                                      <p:to>
                                        <p:strVal val="visible"/>
                                      </p:to>
                                    </p:set>
                                    <p:animEffect transition="in" filter="barn(inHorizontal)">
                                      <p:cBhvr>
                                        <p:cTn id="14" dur="500"/>
                                        <p:tgtEl>
                                          <p:spTgt spid="396293"/>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396292"/>
                                        </p:tgtEl>
                                        <p:attrNameLst>
                                          <p:attrName>style.visibility</p:attrName>
                                        </p:attrNameLst>
                                      </p:cBhvr>
                                      <p:to>
                                        <p:strVal val="visible"/>
                                      </p:to>
                                    </p:set>
                                    <p:animEffect transition="in" filter="diamond(in)">
                                      <p:cBhvr>
                                        <p:cTn id="19" dur="2000"/>
                                        <p:tgtEl>
                                          <p:spTgt spid="39629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396294"/>
                                        </p:tgtEl>
                                        <p:attrNameLst>
                                          <p:attrName>style.visibility</p:attrName>
                                        </p:attrNameLst>
                                      </p:cBhvr>
                                      <p:to>
                                        <p:strVal val="visible"/>
                                      </p:to>
                                    </p:set>
                                    <p:animEffect transition="in" filter="box(in)">
                                      <p:cBhvr>
                                        <p:cTn id="24" dur="500"/>
                                        <p:tgtEl>
                                          <p:spTgt spid="39629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6" presetClass="entr" presetSubtype="26" fill="hold" grpId="0" nodeType="clickEffect">
                                  <p:stCondLst>
                                    <p:cond delay="0"/>
                                  </p:stCondLst>
                                  <p:childTnLst>
                                    <p:set>
                                      <p:cBhvr>
                                        <p:cTn id="28" dur="1" fill="hold">
                                          <p:stCondLst>
                                            <p:cond delay="0"/>
                                          </p:stCondLst>
                                        </p:cTn>
                                        <p:tgtEl>
                                          <p:spTgt spid="396302"/>
                                        </p:tgtEl>
                                        <p:attrNameLst>
                                          <p:attrName>style.visibility</p:attrName>
                                        </p:attrNameLst>
                                      </p:cBhvr>
                                      <p:to>
                                        <p:strVal val="visible"/>
                                      </p:to>
                                    </p:set>
                                    <p:animEffect transition="in" filter="barn(inHorizontal)">
                                      <p:cBhvr>
                                        <p:cTn id="29" dur="500"/>
                                        <p:tgtEl>
                                          <p:spTgt spid="39630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8" presetClass="entr" presetSubtype="12" fill="hold" grpId="0" nodeType="clickEffect">
                                  <p:stCondLst>
                                    <p:cond delay="0"/>
                                  </p:stCondLst>
                                  <p:childTnLst>
                                    <p:set>
                                      <p:cBhvr>
                                        <p:cTn id="33" dur="1" fill="hold">
                                          <p:stCondLst>
                                            <p:cond delay="0"/>
                                          </p:stCondLst>
                                        </p:cTn>
                                        <p:tgtEl>
                                          <p:spTgt spid="396296"/>
                                        </p:tgtEl>
                                        <p:attrNameLst>
                                          <p:attrName>style.visibility</p:attrName>
                                        </p:attrNameLst>
                                      </p:cBhvr>
                                      <p:to>
                                        <p:strVal val="visible"/>
                                      </p:to>
                                    </p:set>
                                    <p:animEffect transition="in" filter="strips(downLeft)">
                                      <p:cBhvr>
                                        <p:cTn id="34" dur="500"/>
                                        <p:tgtEl>
                                          <p:spTgt spid="39629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96295"/>
                                        </p:tgtEl>
                                        <p:attrNameLst>
                                          <p:attrName>style.visibility</p:attrName>
                                        </p:attrNameLst>
                                      </p:cBhvr>
                                      <p:to>
                                        <p:strVal val="visible"/>
                                      </p:to>
                                    </p:set>
                                    <p:anim calcmode="lin" valueType="num">
                                      <p:cBhvr additive="base">
                                        <p:cTn id="39" dur="500" fill="hold"/>
                                        <p:tgtEl>
                                          <p:spTgt spid="396295"/>
                                        </p:tgtEl>
                                        <p:attrNameLst>
                                          <p:attrName>ppt_x</p:attrName>
                                        </p:attrNameLst>
                                      </p:cBhvr>
                                      <p:tavLst>
                                        <p:tav tm="0">
                                          <p:val>
                                            <p:strVal val="#ppt_x"/>
                                          </p:val>
                                        </p:tav>
                                        <p:tav tm="100000">
                                          <p:val>
                                            <p:strVal val="#ppt_x"/>
                                          </p:val>
                                        </p:tav>
                                      </p:tavLst>
                                    </p:anim>
                                    <p:anim calcmode="lin" valueType="num">
                                      <p:cBhvr additive="base">
                                        <p:cTn id="40" dur="500" fill="hold"/>
                                        <p:tgtEl>
                                          <p:spTgt spid="396295"/>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96297"/>
                                        </p:tgtEl>
                                        <p:attrNameLst>
                                          <p:attrName>style.visibility</p:attrName>
                                        </p:attrNameLst>
                                      </p:cBhvr>
                                      <p:to>
                                        <p:strVal val="visible"/>
                                      </p:to>
                                    </p:set>
                                    <p:anim calcmode="lin" valueType="num">
                                      <p:cBhvr additive="base">
                                        <p:cTn id="45" dur="500" fill="hold"/>
                                        <p:tgtEl>
                                          <p:spTgt spid="396297"/>
                                        </p:tgtEl>
                                        <p:attrNameLst>
                                          <p:attrName>ppt_x</p:attrName>
                                        </p:attrNameLst>
                                      </p:cBhvr>
                                      <p:tavLst>
                                        <p:tav tm="0">
                                          <p:val>
                                            <p:strVal val="#ppt_x"/>
                                          </p:val>
                                        </p:tav>
                                        <p:tav tm="100000">
                                          <p:val>
                                            <p:strVal val="#ppt_x"/>
                                          </p:val>
                                        </p:tav>
                                      </p:tavLst>
                                    </p:anim>
                                    <p:anim calcmode="lin" valueType="num">
                                      <p:cBhvr additive="base">
                                        <p:cTn id="46" dur="500" fill="hold"/>
                                        <p:tgtEl>
                                          <p:spTgt spid="396297"/>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55" presetClass="entr" presetSubtype="0" fill="hold" grpId="0" nodeType="clickEffect">
                                  <p:stCondLst>
                                    <p:cond delay="0"/>
                                  </p:stCondLst>
                                  <p:childTnLst>
                                    <p:set>
                                      <p:cBhvr>
                                        <p:cTn id="50" dur="1" fill="hold">
                                          <p:stCondLst>
                                            <p:cond delay="0"/>
                                          </p:stCondLst>
                                        </p:cTn>
                                        <p:tgtEl>
                                          <p:spTgt spid="396303"/>
                                        </p:tgtEl>
                                        <p:attrNameLst>
                                          <p:attrName>style.visibility</p:attrName>
                                        </p:attrNameLst>
                                      </p:cBhvr>
                                      <p:to>
                                        <p:strVal val="visible"/>
                                      </p:to>
                                    </p:set>
                                    <p:anim calcmode="lin" valueType="num">
                                      <p:cBhvr>
                                        <p:cTn id="51" dur="1000" fill="hold"/>
                                        <p:tgtEl>
                                          <p:spTgt spid="396303"/>
                                        </p:tgtEl>
                                        <p:attrNameLst>
                                          <p:attrName>ppt_w</p:attrName>
                                        </p:attrNameLst>
                                      </p:cBhvr>
                                      <p:tavLst>
                                        <p:tav tm="0">
                                          <p:val>
                                            <p:strVal val="#ppt_w*0.70"/>
                                          </p:val>
                                        </p:tav>
                                        <p:tav tm="100000">
                                          <p:val>
                                            <p:strVal val="#ppt_w"/>
                                          </p:val>
                                        </p:tav>
                                      </p:tavLst>
                                    </p:anim>
                                    <p:anim calcmode="lin" valueType="num">
                                      <p:cBhvr>
                                        <p:cTn id="52" dur="1000" fill="hold"/>
                                        <p:tgtEl>
                                          <p:spTgt spid="396303"/>
                                        </p:tgtEl>
                                        <p:attrNameLst>
                                          <p:attrName>ppt_h</p:attrName>
                                        </p:attrNameLst>
                                      </p:cBhvr>
                                      <p:tavLst>
                                        <p:tav tm="0">
                                          <p:val>
                                            <p:strVal val="#ppt_h"/>
                                          </p:val>
                                        </p:tav>
                                        <p:tav tm="100000">
                                          <p:val>
                                            <p:strVal val="#ppt_h"/>
                                          </p:val>
                                        </p:tav>
                                      </p:tavLst>
                                    </p:anim>
                                    <p:animEffect transition="in" filter="fade">
                                      <p:cBhvr>
                                        <p:cTn id="53" dur="1000"/>
                                        <p:tgtEl>
                                          <p:spTgt spid="396303"/>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1" presetClass="entr" presetSubtype="4" fill="hold" grpId="0" nodeType="clickEffect">
                                  <p:stCondLst>
                                    <p:cond delay="0"/>
                                  </p:stCondLst>
                                  <p:childTnLst>
                                    <p:set>
                                      <p:cBhvr>
                                        <p:cTn id="57" dur="1" fill="hold">
                                          <p:stCondLst>
                                            <p:cond delay="0"/>
                                          </p:stCondLst>
                                        </p:cTn>
                                        <p:tgtEl>
                                          <p:spTgt spid="396299"/>
                                        </p:tgtEl>
                                        <p:attrNameLst>
                                          <p:attrName>style.visibility</p:attrName>
                                        </p:attrNameLst>
                                      </p:cBhvr>
                                      <p:to>
                                        <p:strVal val="visible"/>
                                      </p:to>
                                    </p:set>
                                    <p:animEffect transition="in" filter="wheel(4)">
                                      <p:cBhvr>
                                        <p:cTn id="58" dur="2000"/>
                                        <p:tgtEl>
                                          <p:spTgt spid="396299"/>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396298"/>
                                        </p:tgtEl>
                                        <p:attrNameLst>
                                          <p:attrName>style.visibility</p:attrName>
                                        </p:attrNameLst>
                                      </p:cBhvr>
                                      <p:to>
                                        <p:strVal val="visible"/>
                                      </p:to>
                                    </p:set>
                                    <p:animEffect transition="in" filter="wipe(down)">
                                      <p:cBhvr>
                                        <p:cTn id="63" dur="500"/>
                                        <p:tgtEl>
                                          <p:spTgt spid="396298"/>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1" presetClass="entr" presetSubtype="4" fill="hold" grpId="0" nodeType="clickEffect">
                                  <p:stCondLst>
                                    <p:cond delay="0"/>
                                  </p:stCondLst>
                                  <p:childTnLst>
                                    <p:set>
                                      <p:cBhvr>
                                        <p:cTn id="67" dur="1" fill="hold">
                                          <p:stCondLst>
                                            <p:cond delay="0"/>
                                          </p:stCondLst>
                                        </p:cTn>
                                        <p:tgtEl>
                                          <p:spTgt spid="396307"/>
                                        </p:tgtEl>
                                        <p:attrNameLst>
                                          <p:attrName>style.visibility</p:attrName>
                                        </p:attrNameLst>
                                      </p:cBhvr>
                                      <p:to>
                                        <p:strVal val="visible"/>
                                      </p:to>
                                    </p:set>
                                    <p:animEffect transition="in" filter="wheel(4)">
                                      <p:cBhvr>
                                        <p:cTn id="68" dur="2000"/>
                                        <p:tgtEl>
                                          <p:spTgt spid="396307"/>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396306"/>
                                        </p:tgtEl>
                                        <p:attrNameLst>
                                          <p:attrName>style.visibility</p:attrName>
                                        </p:attrNameLst>
                                      </p:cBhvr>
                                      <p:to>
                                        <p:strVal val="visible"/>
                                      </p:to>
                                    </p:set>
                                    <p:anim calcmode="lin" valueType="num">
                                      <p:cBhvr additive="base">
                                        <p:cTn id="73" dur="500" fill="hold"/>
                                        <p:tgtEl>
                                          <p:spTgt spid="396306"/>
                                        </p:tgtEl>
                                        <p:attrNameLst>
                                          <p:attrName>ppt_x</p:attrName>
                                        </p:attrNameLst>
                                      </p:cBhvr>
                                      <p:tavLst>
                                        <p:tav tm="0">
                                          <p:val>
                                            <p:strVal val="1+#ppt_w/2"/>
                                          </p:val>
                                        </p:tav>
                                        <p:tav tm="100000">
                                          <p:val>
                                            <p:strVal val="#ppt_x"/>
                                          </p:val>
                                        </p:tav>
                                      </p:tavLst>
                                    </p:anim>
                                    <p:anim calcmode="lin" valueType="num">
                                      <p:cBhvr additive="base">
                                        <p:cTn id="74" dur="500" fill="hold"/>
                                        <p:tgtEl>
                                          <p:spTgt spid="396306"/>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1" presetClass="entr" presetSubtype="4" fill="hold" grpId="0" nodeType="clickEffect">
                                  <p:stCondLst>
                                    <p:cond delay="0"/>
                                  </p:stCondLst>
                                  <p:childTnLst>
                                    <p:set>
                                      <p:cBhvr>
                                        <p:cTn id="78" dur="1" fill="hold">
                                          <p:stCondLst>
                                            <p:cond delay="0"/>
                                          </p:stCondLst>
                                        </p:cTn>
                                        <p:tgtEl>
                                          <p:spTgt spid="396301"/>
                                        </p:tgtEl>
                                        <p:attrNameLst>
                                          <p:attrName>style.visibility</p:attrName>
                                        </p:attrNameLst>
                                      </p:cBhvr>
                                      <p:to>
                                        <p:strVal val="visible"/>
                                      </p:to>
                                    </p:set>
                                    <p:animEffect transition="in" filter="wheel(4)">
                                      <p:cBhvr>
                                        <p:cTn id="79" dur="2000"/>
                                        <p:tgtEl>
                                          <p:spTgt spid="396301"/>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2" presetClass="entr" presetSubtype="8" fill="hold" grpId="0" nodeType="clickEffect">
                                  <p:stCondLst>
                                    <p:cond delay="0"/>
                                  </p:stCondLst>
                                  <p:childTnLst>
                                    <p:set>
                                      <p:cBhvr>
                                        <p:cTn id="83" dur="1" fill="hold">
                                          <p:stCondLst>
                                            <p:cond delay="0"/>
                                          </p:stCondLst>
                                        </p:cTn>
                                        <p:tgtEl>
                                          <p:spTgt spid="396300"/>
                                        </p:tgtEl>
                                        <p:attrNameLst>
                                          <p:attrName>style.visibility</p:attrName>
                                        </p:attrNameLst>
                                      </p:cBhvr>
                                      <p:to>
                                        <p:strVal val="visible"/>
                                      </p:to>
                                    </p:set>
                                    <p:anim calcmode="lin" valueType="num">
                                      <p:cBhvr additive="base">
                                        <p:cTn id="84" dur="500" fill="hold"/>
                                        <p:tgtEl>
                                          <p:spTgt spid="396300"/>
                                        </p:tgtEl>
                                        <p:attrNameLst>
                                          <p:attrName>ppt_x</p:attrName>
                                        </p:attrNameLst>
                                      </p:cBhvr>
                                      <p:tavLst>
                                        <p:tav tm="0">
                                          <p:val>
                                            <p:strVal val="0-#ppt_w/2"/>
                                          </p:val>
                                        </p:tav>
                                        <p:tav tm="100000">
                                          <p:val>
                                            <p:strVal val="#ppt_x"/>
                                          </p:val>
                                        </p:tav>
                                      </p:tavLst>
                                    </p:anim>
                                    <p:anim calcmode="lin" valueType="num">
                                      <p:cBhvr additive="base">
                                        <p:cTn id="85" dur="500" fill="hold"/>
                                        <p:tgtEl>
                                          <p:spTgt spid="396300"/>
                                        </p:tgtEl>
                                        <p:attrNameLst>
                                          <p:attrName>ppt_y</p:attrName>
                                        </p:attrNameLst>
                                      </p:cBhvr>
                                      <p:tavLst>
                                        <p:tav tm="0">
                                          <p:val>
                                            <p:strVal val="#ppt_y"/>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396304"/>
                                        </p:tgtEl>
                                        <p:attrNameLst>
                                          <p:attrName>style.visibility</p:attrName>
                                        </p:attrNameLst>
                                      </p:cBhvr>
                                      <p:to>
                                        <p:strVal val="visible"/>
                                      </p:to>
                                    </p:set>
                                    <p:anim calcmode="lin" valueType="num">
                                      <p:cBhvr additive="base">
                                        <p:cTn id="90" dur="500" fill="hold"/>
                                        <p:tgtEl>
                                          <p:spTgt spid="396304"/>
                                        </p:tgtEl>
                                        <p:attrNameLst>
                                          <p:attrName>ppt_x</p:attrName>
                                        </p:attrNameLst>
                                      </p:cBhvr>
                                      <p:tavLst>
                                        <p:tav tm="0">
                                          <p:val>
                                            <p:strVal val="#ppt_x"/>
                                          </p:val>
                                        </p:tav>
                                        <p:tav tm="100000">
                                          <p:val>
                                            <p:strVal val="#ppt_x"/>
                                          </p:val>
                                        </p:tav>
                                      </p:tavLst>
                                    </p:anim>
                                    <p:anim calcmode="lin" valueType="num">
                                      <p:cBhvr additive="base">
                                        <p:cTn id="91" dur="500" fill="hold"/>
                                        <p:tgtEl>
                                          <p:spTgt spid="396304"/>
                                        </p:tgtEl>
                                        <p:attrNameLst>
                                          <p:attrName>ppt_y</p:attrName>
                                        </p:attrNameLst>
                                      </p:cBhvr>
                                      <p:tavLst>
                                        <p:tav tm="0">
                                          <p:val>
                                            <p:strVal val="1+#ppt_h/2"/>
                                          </p:val>
                                        </p:tav>
                                        <p:tav tm="100000">
                                          <p:val>
                                            <p:strVal val="#ppt_y"/>
                                          </p:val>
                                        </p:tav>
                                      </p:tavLst>
                                    </p:anim>
                                  </p:childTnLst>
                                </p:cTn>
                              </p:par>
                            </p:childTnLst>
                          </p:cTn>
                        </p:par>
                      </p:childTnLst>
                    </p:cTn>
                  </p:par>
                  <p:par>
                    <p:cTn id="92" fill="hold" nodeType="clickPar">
                      <p:stCondLst>
                        <p:cond delay="indefinite"/>
                      </p:stCondLst>
                      <p:childTnLst>
                        <p:par>
                          <p:cTn id="93" fill="hold" nodeType="withGroup">
                            <p:stCondLst>
                              <p:cond delay="0"/>
                            </p:stCondLst>
                            <p:childTnLst>
                              <p:par>
                                <p:cTn id="94" presetID="8" presetClass="entr" presetSubtype="16" fill="hold" grpId="0" nodeType="clickEffect">
                                  <p:stCondLst>
                                    <p:cond delay="0"/>
                                  </p:stCondLst>
                                  <p:childTnLst>
                                    <p:set>
                                      <p:cBhvr>
                                        <p:cTn id="95" dur="1" fill="hold">
                                          <p:stCondLst>
                                            <p:cond delay="0"/>
                                          </p:stCondLst>
                                        </p:cTn>
                                        <p:tgtEl>
                                          <p:spTgt spid="396305"/>
                                        </p:tgtEl>
                                        <p:attrNameLst>
                                          <p:attrName>style.visibility</p:attrName>
                                        </p:attrNameLst>
                                      </p:cBhvr>
                                      <p:to>
                                        <p:strVal val="visible"/>
                                      </p:to>
                                    </p:set>
                                    <p:animEffect transition="in" filter="diamond(in)">
                                      <p:cBhvr>
                                        <p:cTn id="96" dur="2000"/>
                                        <p:tgtEl>
                                          <p:spTgt spid="396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0" grpId="0" animBg="1"/>
      <p:bldP spid="396292" grpId="0" animBg="1"/>
      <p:bldP spid="396293" grpId="0" animBg="1"/>
      <p:bldP spid="396294" grpId="0" animBg="1"/>
      <p:bldP spid="396295" grpId="0" animBg="1"/>
      <p:bldP spid="396296" grpId="0" animBg="1"/>
      <p:bldP spid="396297" grpId="0" animBg="1"/>
      <p:bldP spid="396298" grpId="0" animBg="1"/>
      <p:bldP spid="396299" grpId="0" animBg="1"/>
      <p:bldP spid="396300" grpId="0" animBg="1"/>
      <p:bldP spid="396301" grpId="0" animBg="1"/>
      <p:bldP spid="396302" grpId="0" animBg="1"/>
      <p:bldP spid="396303" grpId="0" animBg="1"/>
      <p:bldP spid="396304" grpId="0" animBg="1"/>
      <p:bldP spid="396305" grpId="0" animBg="1"/>
      <p:bldP spid="396306" grpId="0" animBg="1"/>
      <p:bldP spid="396307"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a:xfrm>
            <a:off x="755650" y="44450"/>
            <a:ext cx="7632700" cy="647700"/>
          </a:xfrm>
          <a:ln w="28575">
            <a:solidFill>
              <a:srgbClr val="0033CC"/>
            </a:solidFill>
            <a:miter lim="800000"/>
            <a:headEnd/>
            <a:tailEnd/>
          </a:ln>
        </p:spPr>
        <p:txBody>
          <a:bodyPr/>
          <a:lstStyle/>
          <a:p>
            <a:pPr>
              <a:lnSpc>
                <a:spcPct val="80000"/>
              </a:lnSpc>
            </a:pPr>
            <a:r>
              <a:rPr lang="en-US" altLang="en-US" sz="2400">
                <a:latin typeface="Lucida Console" panose="020B0609040504020204" pitchFamily="49" charset="0"/>
              </a:rPr>
              <a:t>JANGKA WAKTU PELUNASAN PAJAK AKIBAT PENGAJUAN KEBERATAN</a:t>
            </a:r>
          </a:p>
        </p:txBody>
      </p:sp>
      <p:sp>
        <p:nvSpPr>
          <p:cNvPr id="372739" name="AutoShape 3"/>
          <p:cNvSpPr>
            <a:spLocks noChangeArrowheads="1"/>
          </p:cNvSpPr>
          <p:nvPr/>
        </p:nvSpPr>
        <p:spPr bwMode="auto">
          <a:xfrm>
            <a:off x="4191000" y="620713"/>
            <a:ext cx="533400" cy="304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2740" name="Rectangle 4"/>
          <p:cNvSpPr>
            <a:spLocks noChangeArrowheads="1"/>
          </p:cNvSpPr>
          <p:nvPr/>
        </p:nvSpPr>
        <p:spPr bwMode="auto">
          <a:xfrm>
            <a:off x="179388" y="836613"/>
            <a:ext cx="7129462" cy="59055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1600" b="1" u="none"/>
              <a:t>Pengajuan keberatan tidak menunda kewajiban membayar pajak dan pelaksanaan penagihan pajak. (Pasal 25 ayat 7)</a:t>
            </a:r>
            <a:endParaRPr lang="en-GB" altLang="en-US" sz="1600" b="1" u="none"/>
          </a:p>
        </p:txBody>
      </p:sp>
      <p:sp>
        <p:nvSpPr>
          <p:cNvPr id="372741" name="Rectangle 5"/>
          <p:cNvSpPr>
            <a:spLocks noChangeArrowheads="1"/>
          </p:cNvSpPr>
          <p:nvPr/>
        </p:nvSpPr>
        <p:spPr bwMode="auto">
          <a:xfrm>
            <a:off x="179388" y="1557338"/>
            <a:ext cx="8839200" cy="1768475"/>
          </a:xfrm>
          <a:prstGeom prst="rect">
            <a:avLst/>
          </a:prstGeom>
          <a:solidFill>
            <a:srgbClr val="99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id-ID" altLang="en-US" sz="1800" b="1" u="none"/>
              <a:t>Dalam hal Wajib Pajak mengajukan keberatan, jangka waktu pelunasan pajak sebagaimana dimaksud dalam </a:t>
            </a:r>
            <a:r>
              <a:rPr lang="id-ID" altLang="en-US" sz="1800" b="1"/>
              <a:t>Pasal 9 ayat (3)</a:t>
            </a:r>
            <a:r>
              <a:rPr lang="id-ID" altLang="en-US" sz="1800" b="1" u="none"/>
              <a:t> atau ayat (3a) atas jumlah pajak yang belum dibayar pada saat pengajuan keberatan, </a:t>
            </a:r>
            <a:r>
              <a:rPr lang="id-ID" altLang="en-US" sz="1800" b="1"/>
              <a:t>tertangguh sampai dengan 1 (satu) bulan sejak tanggal penerbitan Surat Keputusan Keberatan</a:t>
            </a:r>
            <a:r>
              <a:rPr lang="id-ID" altLang="en-US" sz="1800" b="1" u="none"/>
              <a:t>.</a:t>
            </a:r>
            <a:r>
              <a:rPr lang="en-US" altLang="en-US" sz="1800" u="none"/>
              <a:t> </a:t>
            </a:r>
            <a:r>
              <a:rPr lang="en-GB" altLang="en-US" sz="1800" b="1" u="none">
                <a:solidFill>
                  <a:srgbClr val="990000"/>
                </a:solidFill>
              </a:rPr>
              <a:t>(Pasal 25 ayat 7 UU KUP (baru))</a:t>
            </a:r>
          </a:p>
        </p:txBody>
      </p:sp>
      <p:sp>
        <p:nvSpPr>
          <p:cNvPr id="372742" name="Rectangle 6"/>
          <p:cNvSpPr>
            <a:spLocks noChangeArrowheads="1"/>
          </p:cNvSpPr>
          <p:nvPr/>
        </p:nvSpPr>
        <p:spPr bwMode="auto">
          <a:xfrm>
            <a:off x="179388" y="4383088"/>
            <a:ext cx="8785225" cy="1493837"/>
          </a:xfrm>
          <a:prstGeom prst="rect">
            <a:avLst/>
          </a:prstGeom>
          <a:solidFill>
            <a:srgbClr val="99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b="1" u="none"/>
              <a:t>Dalam hal keberatan W</a:t>
            </a:r>
            <a:r>
              <a:rPr lang="en-US" altLang="en-US" sz="1800" b="1" u="none"/>
              <a:t>P</a:t>
            </a:r>
            <a:r>
              <a:rPr lang="id-ID" altLang="en-US" sz="1800" b="1" u="none"/>
              <a:t> ditolak atau dikabulkan sebagian, W</a:t>
            </a:r>
            <a:r>
              <a:rPr lang="en-US" altLang="en-US" sz="1800" b="1" u="none"/>
              <a:t>P</a:t>
            </a:r>
            <a:r>
              <a:rPr lang="id-ID" altLang="en-US" sz="1800" b="1" u="none"/>
              <a:t> dikenai sanksi administrasi berupa denda sebesar 50% (lima puluh persen) dari jumlah pajak berdasarkan keputusan keberatan dikurangi dengan pajak yang telah dibayar sebelum mengajukan keberatan.</a:t>
            </a:r>
            <a:r>
              <a:rPr lang="en-US" altLang="en-US" sz="1800" b="1" u="none"/>
              <a:t> </a:t>
            </a:r>
            <a:r>
              <a:rPr lang="en-US" altLang="en-US" sz="1800" b="1" u="none">
                <a:solidFill>
                  <a:srgbClr val="990000"/>
                </a:solidFill>
              </a:rPr>
              <a:t>(Pasal 25 ayat 9 UU KUP (baru))</a:t>
            </a:r>
          </a:p>
        </p:txBody>
      </p:sp>
      <p:sp>
        <p:nvSpPr>
          <p:cNvPr id="372743" name="Rectangle 7"/>
          <p:cNvSpPr>
            <a:spLocks noChangeArrowheads="1"/>
          </p:cNvSpPr>
          <p:nvPr/>
        </p:nvSpPr>
        <p:spPr bwMode="auto">
          <a:xfrm>
            <a:off x="107950" y="5959475"/>
            <a:ext cx="8964613" cy="854075"/>
          </a:xfrm>
          <a:prstGeom prst="rect">
            <a:avLst/>
          </a:prstGeom>
          <a:solidFill>
            <a:srgbClr val="99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600" b="1" u="none"/>
              <a:t>Dalam hal W</a:t>
            </a:r>
            <a:r>
              <a:rPr lang="en-US" altLang="en-US" sz="1600" b="1" u="none"/>
              <a:t>P</a:t>
            </a:r>
            <a:r>
              <a:rPr lang="id-ID" altLang="en-US" sz="1600" b="1" u="none"/>
              <a:t> mengajukan permohonan banding, sanksi administrasi berupa denda sebesar 50% (lima puluh persen) sebagaimana dimaksud pada ayat (9) tidak dikenakan.</a:t>
            </a:r>
            <a:r>
              <a:rPr lang="en-US" altLang="en-US" sz="1600" b="1" u="none"/>
              <a:t> </a:t>
            </a:r>
            <a:r>
              <a:rPr lang="en-US" altLang="en-US" sz="1600" b="1" u="none">
                <a:solidFill>
                  <a:srgbClr val="990000"/>
                </a:solidFill>
              </a:rPr>
              <a:t>(Pasal 25 ayat 10 KUP (baru))</a:t>
            </a:r>
          </a:p>
        </p:txBody>
      </p:sp>
      <p:sp>
        <p:nvSpPr>
          <p:cNvPr id="372744" name="Rectangle 8"/>
          <p:cNvSpPr>
            <a:spLocks noChangeArrowheads="1"/>
          </p:cNvSpPr>
          <p:nvPr/>
        </p:nvSpPr>
        <p:spPr bwMode="auto">
          <a:xfrm>
            <a:off x="4572000" y="3357563"/>
            <a:ext cx="4392613" cy="925512"/>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1800" b="1" u="none"/>
              <a:t>Sanksi administrasi berupa bunga 2% per bulan (Pasal 19) tidak diberlakukan.</a:t>
            </a:r>
          </a:p>
        </p:txBody>
      </p:sp>
      <p:sp>
        <p:nvSpPr>
          <p:cNvPr id="372745" name="AutoShape 9"/>
          <p:cNvSpPr>
            <a:spLocks noChangeArrowheads="1"/>
          </p:cNvSpPr>
          <p:nvPr/>
        </p:nvSpPr>
        <p:spPr bwMode="auto">
          <a:xfrm>
            <a:off x="7380288" y="2708275"/>
            <a:ext cx="215900" cy="720725"/>
          </a:xfrm>
          <a:prstGeom prst="downArrow">
            <a:avLst>
              <a:gd name="adj1" fmla="val 50000"/>
              <a:gd name="adj2" fmla="val 8345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2746" name="Rectangle 10"/>
          <p:cNvSpPr>
            <a:spLocks noChangeArrowheads="1"/>
          </p:cNvSpPr>
          <p:nvPr/>
        </p:nvSpPr>
        <p:spPr bwMode="auto">
          <a:xfrm>
            <a:off x="250825" y="3367088"/>
            <a:ext cx="3671888" cy="925512"/>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1800" b="1" u="none"/>
              <a:t>Satu bulan sejak tanggal diterbitkan SKPKB atau SKPKBT</a:t>
            </a:r>
          </a:p>
        </p:txBody>
      </p:sp>
      <p:sp>
        <p:nvSpPr>
          <p:cNvPr id="372747" name="Line 11"/>
          <p:cNvSpPr>
            <a:spLocks noChangeShapeType="1"/>
          </p:cNvSpPr>
          <p:nvPr/>
        </p:nvSpPr>
        <p:spPr bwMode="auto">
          <a:xfrm flipH="1">
            <a:off x="3635375" y="2133600"/>
            <a:ext cx="3744913" cy="1295400"/>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2748" name="Rectangle 12"/>
          <p:cNvSpPr>
            <a:spLocks noChangeArrowheads="1"/>
          </p:cNvSpPr>
          <p:nvPr/>
        </p:nvSpPr>
        <p:spPr bwMode="auto">
          <a:xfrm>
            <a:off x="7596188" y="836613"/>
            <a:ext cx="1296987" cy="425450"/>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r>
              <a:rPr lang="en-GB" altLang="en-US" sz="2000" b="1" u="none"/>
              <a:t>DIUBAH</a:t>
            </a:r>
          </a:p>
        </p:txBody>
      </p:sp>
      <p:sp>
        <p:nvSpPr>
          <p:cNvPr id="372749" name="AutoShape 13"/>
          <p:cNvSpPr>
            <a:spLocks noChangeArrowheads="1"/>
          </p:cNvSpPr>
          <p:nvPr/>
        </p:nvSpPr>
        <p:spPr bwMode="auto">
          <a:xfrm>
            <a:off x="7235825" y="836613"/>
            <a:ext cx="431800" cy="360362"/>
          </a:xfrm>
          <a:prstGeom prst="rightArrow">
            <a:avLst>
              <a:gd name="adj1" fmla="val 50000"/>
              <a:gd name="adj2" fmla="val 2995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2750" name="AutoShape 14"/>
          <p:cNvSpPr>
            <a:spLocks noChangeArrowheads="1"/>
          </p:cNvSpPr>
          <p:nvPr/>
        </p:nvSpPr>
        <p:spPr bwMode="auto">
          <a:xfrm>
            <a:off x="8602663" y="1125538"/>
            <a:ext cx="433387"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72738"/>
                                        </p:tgtEl>
                                        <p:attrNameLst>
                                          <p:attrName>style.visibility</p:attrName>
                                        </p:attrNameLst>
                                      </p:cBhvr>
                                      <p:to>
                                        <p:strVal val="visible"/>
                                      </p:to>
                                    </p:set>
                                    <p:anim calcmode="lin" valueType="num">
                                      <p:cBhvr>
                                        <p:cTn id="7" dur="500" fill="hold"/>
                                        <p:tgtEl>
                                          <p:spTgt spid="372738"/>
                                        </p:tgtEl>
                                        <p:attrNameLst>
                                          <p:attrName>ppt_w</p:attrName>
                                        </p:attrNameLst>
                                      </p:cBhvr>
                                      <p:tavLst>
                                        <p:tav tm="0">
                                          <p:val>
                                            <p:fltVal val="0"/>
                                          </p:val>
                                        </p:tav>
                                        <p:tav tm="100000">
                                          <p:val>
                                            <p:strVal val="#ppt_w"/>
                                          </p:val>
                                        </p:tav>
                                      </p:tavLst>
                                    </p:anim>
                                    <p:anim calcmode="lin" valueType="num">
                                      <p:cBhvr>
                                        <p:cTn id="8" dur="500" fill="hold"/>
                                        <p:tgtEl>
                                          <p:spTgt spid="37273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2739"/>
                                        </p:tgtEl>
                                        <p:attrNameLst>
                                          <p:attrName>style.visibility</p:attrName>
                                        </p:attrNameLst>
                                      </p:cBhvr>
                                      <p:to>
                                        <p:strVal val="visible"/>
                                      </p:to>
                                    </p:set>
                                    <p:anim calcmode="lin" valueType="num">
                                      <p:cBhvr additive="base">
                                        <p:cTn id="13" dur="500" fill="hold"/>
                                        <p:tgtEl>
                                          <p:spTgt spid="372739"/>
                                        </p:tgtEl>
                                        <p:attrNameLst>
                                          <p:attrName>ppt_x</p:attrName>
                                        </p:attrNameLst>
                                      </p:cBhvr>
                                      <p:tavLst>
                                        <p:tav tm="0">
                                          <p:val>
                                            <p:strVal val="#ppt_x"/>
                                          </p:val>
                                        </p:tav>
                                        <p:tav tm="100000">
                                          <p:val>
                                            <p:strVal val="#ppt_x"/>
                                          </p:val>
                                        </p:tav>
                                      </p:tavLst>
                                    </p:anim>
                                    <p:anim calcmode="lin" valueType="num">
                                      <p:cBhvr additive="base">
                                        <p:cTn id="14" dur="500" fill="hold"/>
                                        <p:tgtEl>
                                          <p:spTgt spid="37273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72740"/>
                                        </p:tgtEl>
                                        <p:attrNameLst>
                                          <p:attrName>style.visibility</p:attrName>
                                        </p:attrNameLst>
                                      </p:cBhvr>
                                      <p:to>
                                        <p:strVal val="visible"/>
                                      </p:to>
                                    </p:set>
                                    <p:anim calcmode="lin" valueType="num">
                                      <p:cBhvr additive="base">
                                        <p:cTn id="19" dur="500" fill="hold"/>
                                        <p:tgtEl>
                                          <p:spTgt spid="372740"/>
                                        </p:tgtEl>
                                        <p:attrNameLst>
                                          <p:attrName>ppt_x</p:attrName>
                                        </p:attrNameLst>
                                      </p:cBhvr>
                                      <p:tavLst>
                                        <p:tav tm="0">
                                          <p:val>
                                            <p:strVal val="#ppt_x"/>
                                          </p:val>
                                        </p:tav>
                                        <p:tav tm="100000">
                                          <p:val>
                                            <p:strVal val="#ppt_x"/>
                                          </p:val>
                                        </p:tav>
                                      </p:tavLst>
                                    </p:anim>
                                    <p:anim calcmode="lin" valueType="num">
                                      <p:cBhvr additive="base">
                                        <p:cTn id="20" dur="500" fill="hold"/>
                                        <p:tgtEl>
                                          <p:spTgt spid="37274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372749"/>
                                        </p:tgtEl>
                                        <p:attrNameLst>
                                          <p:attrName>style.visibility</p:attrName>
                                        </p:attrNameLst>
                                      </p:cBhvr>
                                      <p:to>
                                        <p:strVal val="visible"/>
                                      </p:to>
                                    </p:set>
                                    <p:animEffect transition="in" filter="box(in)">
                                      <p:cBhvr>
                                        <p:cTn id="25" dur="500"/>
                                        <p:tgtEl>
                                          <p:spTgt spid="37274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372748"/>
                                        </p:tgtEl>
                                        <p:attrNameLst>
                                          <p:attrName>style.visibility</p:attrName>
                                        </p:attrNameLst>
                                      </p:cBhvr>
                                      <p:to>
                                        <p:strVal val="visible"/>
                                      </p:to>
                                    </p:set>
                                    <p:animEffect transition="in" filter="checkerboard(across)">
                                      <p:cBhvr>
                                        <p:cTn id="30" dur="500"/>
                                        <p:tgtEl>
                                          <p:spTgt spid="37274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8" presetClass="entr" presetSubtype="16" fill="hold" grpId="0" nodeType="clickEffect">
                                  <p:stCondLst>
                                    <p:cond delay="0"/>
                                  </p:stCondLst>
                                  <p:childTnLst>
                                    <p:set>
                                      <p:cBhvr>
                                        <p:cTn id="34" dur="1" fill="hold">
                                          <p:stCondLst>
                                            <p:cond delay="0"/>
                                          </p:stCondLst>
                                        </p:cTn>
                                        <p:tgtEl>
                                          <p:spTgt spid="372750"/>
                                        </p:tgtEl>
                                        <p:attrNameLst>
                                          <p:attrName>style.visibility</p:attrName>
                                        </p:attrNameLst>
                                      </p:cBhvr>
                                      <p:to>
                                        <p:strVal val="visible"/>
                                      </p:to>
                                    </p:set>
                                    <p:animEffect transition="in" filter="diamond(in)">
                                      <p:cBhvr>
                                        <p:cTn id="35" dur="2000"/>
                                        <p:tgtEl>
                                          <p:spTgt spid="37275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 presetClass="entr" presetSubtype="10" fill="hold" grpId="0" nodeType="clickEffect">
                                  <p:stCondLst>
                                    <p:cond delay="0"/>
                                  </p:stCondLst>
                                  <p:iterate type="wd">
                                    <p:tmPct val="10000"/>
                                  </p:iterate>
                                  <p:childTnLst>
                                    <p:set>
                                      <p:cBhvr>
                                        <p:cTn id="39" dur="1" fill="hold">
                                          <p:stCondLst>
                                            <p:cond delay="0"/>
                                          </p:stCondLst>
                                        </p:cTn>
                                        <p:tgtEl>
                                          <p:spTgt spid="372741"/>
                                        </p:tgtEl>
                                        <p:attrNameLst>
                                          <p:attrName>style.visibility</p:attrName>
                                        </p:attrNameLst>
                                      </p:cBhvr>
                                      <p:to>
                                        <p:strVal val="visible"/>
                                      </p:to>
                                    </p:set>
                                    <p:animEffect transition="in" filter="checkerboard(across)">
                                      <p:cBhvr>
                                        <p:cTn id="40" dur="1000"/>
                                        <p:tgtEl>
                                          <p:spTgt spid="37274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72747"/>
                                        </p:tgtEl>
                                        <p:attrNameLst>
                                          <p:attrName>style.visibility</p:attrName>
                                        </p:attrNameLst>
                                      </p:cBhvr>
                                      <p:to>
                                        <p:strVal val="visible"/>
                                      </p:to>
                                    </p:set>
                                    <p:anim calcmode="lin" valueType="num">
                                      <p:cBhvr additive="base">
                                        <p:cTn id="45" dur="500" fill="hold"/>
                                        <p:tgtEl>
                                          <p:spTgt spid="372747"/>
                                        </p:tgtEl>
                                        <p:attrNameLst>
                                          <p:attrName>ppt_x</p:attrName>
                                        </p:attrNameLst>
                                      </p:cBhvr>
                                      <p:tavLst>
                                        <p:tav tm="0">
                                          <p:val>
                                            <p:strVal val="#ppt_x"/>
                                          </p:val>
                                        </p:tav>
                                        <p:tav tm="100000">
                                          <p:val>
                                            <p:strVal val="#ppt_x"/>
                                          </p:val>
                                        </p:tav>
                                      </p:tavLst>
                                    </p:anim>
                                    <p:anim calcmode="lin" valueType="num">
                                      <p:cBhvr additive="base">
                                        <p:cTn id="46" dur="500" fill="hold"/>
                                        <p:tgtEl>
                                          <p:spTgt spid="372747"/>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3" presetClass="entr" presetSubtype="16" fill="hold" grpId="0" nodeType="clickEffect">
                                  <p:stCondLst>
                                    <p:cond delay="0"/>
                                  </p:stCondLst>
                                  <p:childTnLst>
                                    <p:set>
                                      <p:cBhvr>
                                        <p:cTn id="50" dur="1" fill="hold">
                                          <p:stCondLst>
                                            <p:cond delay="0"/>
                                          </p:stCondLst>
                                        </p:cTn>
                                        <p:tgtEl>
                                          <p:spTgt spid="372746"/>
                                        </p:tgtEl>
                                        <p:attrNameLst>
                                          <p:attrName>style.visibility</p:attrName>
                                        </p:attrNameLst>
                                      </p:cBhvr>
                                      <p:to>
                                        <p:strVal val="visible"/>
                                      </p:to>
                                    </p:set>
                                    <p:anim calcmode="lin" valueType="num">
                                      <p:cBhvr>
                                        <p:cTn id="51" dur="500" fill="hold"/>
                                        <p:tgtEl>
                                          <p:spTgt spid="372746"/>
                                        </p:tgtEl>
                                        <p:attrNameLst>
                                          <p:attrName>ppt_w</p:attrName>
                                        </p:attrNameLst>
                                      </p:cBhvr>
                                      <p:tavLst>
                                        <p:tav tm="0">
                                          <p:val>
                                            <p:fltVal val="0"/>
                                          </p:val>
                                        </p:tav>
                                        <p:tav tm="100000">
                                          <p:val>
                                            <p:strVal val="#ppt_w"/>
                                          </p:val>
                                        </p:tav>
                                      </p:tavLst>
                                    </p:anim>
                                    <p:anim calcmode="lin" valueType="num">
                                      <p:cBhvr>
                                        <p:cTn id="52" dur="500" fill="hold"/>
                                        <p:tgtEl>
                                          <p:spTgt spid="372746"/>
                                        </p:tgtEl>
                                        <p:attrNameLst>
                                          <p:attrName>ppt_h</p:attrName>
                                        </p:attrNameLst>
                                      </p:cBhvr>
                                      <p:tavLst>
                                        <p:tav tm="0">
                                          <p:val>
                                            <p:fltVal val="0"/>
                                          </p:val>
                                        </p:tav>
                                        <p:tav tm="100000">
                                          <p:val>
                                            <p:strVal val="#ppt_h"/>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72745"/>
                                        </p:tgtEl>
                                        <p:attrNameLst>
                                          <p:attrName>style.visibility</p:attrName>
                                        </p:attrNameLst>
                                      </p:cBhvr>
                                      <p:to>
                                        <p:strVal val="visible"/>
                                      </p:to>
                                    </p:set>
                                    <p:anim calcmode="lin" valueType="num">
                                      <p:cBhvr additive="base">
                                        <p:cTn id="57" dur="500" fill="hold"/>
                                        <p:tgtEl>
                                          <p:spTgt spid="372745"/>
                                        </p:tgtEl>
                                        <p:attrNameLst>
                                          <p:attrName>ppt_x</p:attrName>
                                        </p:attrNameLst>
                                      </p:cBhvr>
                                      <p:tavLst>
                                        <p:tav tm="0">
                                          <p:val>
                                            <p:strVal val="#ppt_x"/>
                                          </p:val>
                                        </p:tav>
                                        <p:tav tm="100000">
                                          <p:val>
                                            <p:strVal val="#ppt_x"/>
                                          </p:val>
                                        </p:tav>
                                      </p:tavLst>
                                    </p:anim>
                                    <p:anim calcmode="lin" valueType="num">
                                      <p:cBhvr additive="base">
                                        <p:cTn id="58" dur="500" fill="hold"/>
                                        <p:tgtEl>
                                          <p:spTgt spid="372745"/>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3" presetClass="entr" presetSubtype="16" fill="hold" grpId="0" nodeType="clickEffect">
                                  <p:stCondLst>
                                    <p:cond delay="0"/>
                                  </p:stCondLst>
                                  <p:childTnLst>
                                    <p:set>
                                      <p:cBhvr>
                                        <p:cTn id="62" dur="1" fill="hold">
                                          <p:stCondLst>
                                            <p:cond delay="0"/>
                                          </p:stCondLst>
                                        </p:cTn>
                                        <p:tgtEl>
                                          <p:spTgt spid="372744"/>
                                        </p:tgtEl>
                                        <p:attrNameLst>
                                          <p:attrName>style.visibility</p:attrName>
                                        </p:attrNameLst>
                                      </p:cBhvr>
                                      <p:to>
                                        <p:strVal val="visible"/>
                                      </p:to>
                                    </p:set>
                                    <p:anim calcmode="lin" valueType="num">
                                      <p:cBhvr>
                                        <p:cTn id="63" dur="500" fill="hold"/>
                                        <p:tgtEl>
                                          <p:spTgt spid="372744"/>
                                        </p:tgtEl>
                                        <p:attrNameLst>
                                          <p:attrName>ppt_w</p:attrName>
                                        </p:attrNameLst>
                                      </p:cBhvr>
                                      <p:tavLst>
                                        <p:tav tm="0">
                                          <p:val>
                                            <p:fltVal val="0"/>
                                          </p:val>
                                        </p:tav>
                                        <p:tav tm="100000">
                                          <p:val>
                                            <p:strVal val="#ppt_w"/>
                                          </p:val>
                                        </p:tav>
                                      </p:tavLst>
                                    </p:anim>
                                    <p:anim calcmode="lin" valueType="num">
                                      <p:cBhvr>
                                        <p:cTn id="64" dur="500" fill="hold"/>
                                        <p:tgtEl>
                                          <p:spTgt spid="372744"/>
                                        </p:tgtEl>
                                        <p:attrNameLst>
                                          <p:attrName>ppt_h</p:attrName>
                                        </p:attrNameLst>
                                      </p:cBhvr>
                                      <p:tavLst>
                                        <p:tav tm="0">
                                          <p:val>
                                            <p:fltVal val="0"/>
                                          </p:val>
                                        </p:tav>
                                        <p:tav tm="100000">
                                          <p:val>
                                            <p:strVal val="#ppt_h"/>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3" presetClass="entr" presetSubtype="16" fill="hold" grpId="0" nodeType="clickEffect">
                                  <p:stCondLst>
                                    <p:cond delay="0"/>
                                  </p:stCondLst>
                                  <p:iterate type="wd">
                                    <p:tmPct val="10000"/>
                                  </p:iterate>
                                  <p:childTnLst>
                                    <p:set>
                                      <p:cBhvr>
                                        <p:cTn id="68" dur="1" fill="hold">
                                          <p:stCondLst>
                                            <p:cond delay="0"/>
                                          </p:stCondLst>
                                        </p:cTn>
                                        <p:tgtEl>
                                          <p:spTgt spid="372742"/>
                                        </p:tgtEl>
                                        <p:attrNameLst>
                                          <p:attrName>style.visibility</p:attrName>
                                        </p:attrNameLst>
                                      </p:cBhvr>
                                      <p:to>
                                        <p:strVal val="visible"/>
                                      </p:to>
                                    </p:set>
                                    <p:anim calcmode="lin" valueType="num">
                                      <p:cBhvr>
                                        <p:cTn id="69" dur="1000" fill="hold"/>
                                        <p:tgtEl>
                                          <p:spTgt spid="372742"/>
                                        </p:tgtEl>
                                        <p:attrNameLst>
                                          <p:attrName>ppt_w</p:attrName>
                                        </p:attrNameLst>
                                      </p:cBhvr>
                                      <p:tavLst>
                                        <p:tav tm="0">
                                          <p:val>
                                            <p:fltVal val="0"/>
                                          </p:val>
                                        </p:tav>
                                        <p:tav tm="100000">
                                          <p:val>
                                            <p:strVal val="#ppt_w"/>
                                          </p:val>
                                        </p:tav>
                                      </p:tavLst>
                                    </p:anim>
                                    <p:anim calcmode="lin" valueType="num">
                                      <p:cBhvr>
                                        <p:cTn id="70" dur="1000" fill="hold"/>
                                        <p:tgtEl>
                                          <p:spTgt spid="372742"/>
                                        </p:tgtEl>
                                        <p:attrNameLst>
                                          <p:attrName>ppt_h</p:attrName>
                                        </p:attrNameLst>
                                      </p:cBhvr>
                                      <p:tavLst>
                                        <p:tav tm="0">
                                          <p:val>
                                            <p:fltVal val="0"/>
                                          </p:val>
                                        </p:tav>
                                        <p:tav tm="100000">
                                          <p:val>
                                            <p:strVal val="#ppt_h"/>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3" presetClass="entr" presetSubtype="16" fill="hold" grpId="0" nodeType="clickEffect">
                                  <p:stCondLst>
                                    <p:cond delay="0"/>
                                  </p:stCondLst>
                                  <p:iterate type="wd">
                                    <p:tmPct val="10000"/>
                                  </p:iterate>
                                  <p:childTnLst>
                                    <p:set>
                                      <p:cBhvr>
                                        <p:cTn id="74" dur="1" fill="hold">
                                          <p:stCondLst>
                                            <p:cond delay="0"/>
                                          </p:stCondLst>
                                        </p:cTn>
                                        <p:tgtEl>
                                          <p:spTgt spid="372743"/>
                                        </p:tgtEl>
                                        <p:attrNameLst>
                                          <p:attrName>style.visibility</p:attrName>
                                        </p:attrNameLst>
                                      </p:cBhvr>
                                      <p:to>
                                        <p:strVal val="visible"/>
                                      </p:to>
                                    </p:set>
                                    <p:anim calcmode="lin" valueType="num">
                                      <p:cBhvr>
                                        <p:cTn id="75" dur="1000" fill="hold"/>
                                        <p:tgtEl>
                                          <p:spTgt spid="372743"/>
                                        </p:tgtEl>
                                        <p:attrNameLst>
                                          <p:attrName>ppt_w</p:attrName>
                                        </p:attrNameLst>
                                      </p:cBhvr>
                                      <p:tavLst>
                                        <p:tav tm="0">
                                          <p:val>
                                            <p:fltVal val="0"/>
                                          </p:val>
                                        </p:tav>
                                        <p:tav tm="100000">
                                          <p:val>
                                            <p:strVal val="#ppt_w"/>
                                          </p:val>
                                        </p:tav>
                                      </p:tavLst>
                                    </p:anim>
                                    <p:anim calcmode="lin" valueType="num">
                                      <p:cBhvr>
                                        <p:cTn id="76" dur="1000" fill="hold"/>
                                        <p:tgtEl>
                                          <p:spTgt spid="37274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38" grpId="0" animBg="1"/>
      <p:bldP spid="372739" grpId="0" animBg="1"/>
      <p:bldP spid="372740" grpId="0" animBg="1"/>
      <p:bldP spid="372741" grpId="0" animBg="1"/>
      <p:bldP spid="372742" grpId="0" animBg="1"/>
      <p:bldP spid="372743" grpId="0" animBg="1"/>
      <p:bldP spid="372744" grpId="0" animBg="1"/>
      <p:bldP spid="372745" grpId="0" animBg="1"/>
      <p:bldP spid="372746" grpId="0" animBg="1"/>
      <p:bldP spid="372747" grpId="0" animBg="1"/>
      <p:bldP spid="372748" grpId="0" animBg="1"/>
      <p:bldP spid="372749" grpId="0" animBg="1"/>
      <p:bldP spid="372750"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a:xfrm>
            <a:off x="71438" y="117475"/>
            <a:ext cx="8893175" cy="2232025"/>
          </a:xfrm>
          <a:ln w="28575">
            <a:solidFill>
              <a:srgbClr val="0033CC"/>
            </a:solidFill>
            <a:miter lim="800000"/>
            <a:headEnd/>
            <a:tailEnd/>
          </a:ln>
        </p:spPr>
        <p:txBody>
          <a:bodyPr/>
          <a:lstStyle/>
          <a:p>
            <a:pPr algn="l">
              <a:lnSpc>
                <a:spcPct val="90000"/>
              </a:lnSpc>
            </a:pPr>
            <a:r>
              <a:rPr lang="en-US" altLang="en-US" sz="1800" b="1">
                <a:latin typeface="Courier New" panose="02070309020205020404" pitchFamily="49" charset="0"/>
              </a:rPr>
              <a:t>Contoh:</a:t>
            </a:r>
            <a:br>
              <a:rPr lang="en-US" altLang="en-US" sz="1800" b="1">
                <a:latin typeface="Courier New" panose="02070309020205020404" pitchFamily="49" charset="0"/>
              </a:rPr>
            </a:br>
            <a:r>
              <a:rPr lang="en-US" altLang="en-US" sz="1800" b="1">
                <a:latin typeface="Courier New" panose="02070309020205020404" pitchFamily="49" charset="0"/>
              </a:rPr>
              <a:t>Setelah dilakukan pemeriksaan atas SPT PPh badan tahun 2008 atas nama PT ABC diterbitkan SKPKB tertanggal 10 Oktober 2009 dengan rincian sbb:</a:t>
            </a:r>
            <a:br>
              <a:rPr lang="en-US" altLang="en-US" sz="1800" b="1">
                <a:latin typeface="Courier New" panose="02070309020205020404" pitchFamily="49" charset="0"/>
              </a:rPr>
            </a:br>
            <a:r>
              <a:rPr lang="en-US" altLang="en-US" sz="1800" b="1">
                <a:latin typeface="Courier New" panose="02070309020205020404" pitchFamily="49" charset="0"/>
              </a:rPr>
              <a:t>Jumlah Pokok Pajak					Rp120.000.000,00</a:t>
            </a:r>
            <a:br>
              <a:rPr lang="en-US" altLang="en-US" sz="1800" b="1">
                <a:latin typeface="Courier New" panose="02070309020205020404" pitchFamily="49" charset="0"/>
              </a:rPr>
            </a:br>
            <a:r>
              <a:rPr lang="en-US" altLang="en-US" sz="1800" b="1">
                <a:latin typeface="Courier New" panose="02070309020205020404" pitchFamily="49" charset="0"/>
              </a:rPr>
              <a:t>Jumlah kredit pajak					</a:t>
            </a:r>
            <a:r>
              <a:rPr lang="en-US" altLang="en-US" sz="1800" b="1" u="sng">
                <a:latin typeface="Courier New" panose="02070309020205020404" pitchFamily="49" charset="0"/>
              </a:rPr>
              <a:t>Rp100.000.000,00</a:t>
            </a:r>
            <a:r>
              <a:rPr lang="en-US" altLang="en-US" sz="1800" b="1">
                <a:latin typeface="Courier New" panose="02070309020205020404" pitchFamily="49" charset="0"/>
              </a:rPr>
              <a:t/>
            </a:r>
            <a:br>
              <a:rPr lang="en-US" altLang="en-US" sz="1800" b="1">
                <a:latin typeface="Courier New" panose="02070309020205020404" pitchFamily="49" charset="0"/>
              </a:rPr>
            </a:br>
            <a:r>
              <a:rPr lang="en-US" altLang="en-US" sz="1800" b="1">
                <a:latin typeface="Courier New" panose="02070309020205020404" pitchFamily="49" charset="0"/>
              </a:rPr>
              <a:t>Jumlah kekurangan pembayaran pokok pajak		Rp 20.000.000,00</a:t>
            </a:r>
            <a:br>
              <a:rPr lang="en-US" altLang="en-US" sz="1800" b="1">
                <a:latin typeface="Courier New" panose="02070309020205020404" pitchFamily="49" charset="0"/>
              </a:rPr>
            </a:br>
            <a:r>
              <a:rPr lang="en-US" altLang="en-US" sz="1800" b="1">
                <a:latin typeface="Courier New" panose="02070309020205020404" pitchFamily="49" charset="0"/>
              </a:rPr>
              <a:t>Besarnya sanksi administrasi (2% x 10 bulan)	</a:t>
            </a:r>
            <a:r>
              <a:rPr lang="en-US" altLang="en-US" sz="1800" b="1" u="sng">
                <a:latin typeface="Courier New" panose="02070309020205020404" pitchFamily="49" charset="0"/>
              </a:rPr>
              <a:t>Rp  4.000.000,00</a:t>
            </a:r>
            <a:r>
              <a:rPr lang="en-US" altLang="en-US" sz="1800" b="1">
                <a:latin typeface="Courier New" panose="02070309020205020404" pitchFamily="49" charset="0"/>
              </a:rPr>
              <a:t/>
            </a:r>
            <a:br>
              <a:rPr lang="en-US" altLang="en-US" sz="1800" b="1">
                <a:latin typeface="Courier New" panose="02070309020205020404" pitchFamily="49" charset="0"/>
              </a:rPr>
            </a:br>
            <a:r>
              <a:rPr lang="en-US" altLang="en-US" sz="1800" b="1">
                <a:latin typeface="Courier New" panose="02070309020205020404" pitchFamily="49" charset="0"/>
              </a:rPr>
              <a:t>Jumlah pajak yang masih harus dibayar		Rp 24.000.000,00</a:t>
            </a:r>
          </a:p>
        </p:txBody>
      </p:sp>
      <p:sp>
        <p:nvSpPr>
          <p:cNvPr id="373763" name="Rectangle 3"/>
          <p:cNvSpPr>
            <a:spLocks noChangeArrowheads="1"/>
          </p:cNvSpPr>
          <p:nvPr/>
        </p:nvSpPr>
        <p:spPr bwMode="auto">
          <a:xfrm>
            <a:off x="107950" y="2420938"/>
            <a:ext cx="8856663" cy="65087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gn="l"/>
            <a:r>
              <a:rPr lang="en-US" altLang="en-US" sz="1800" b="1" u="none"/>
              <a:t>Misalkan dalam pembahasan akhir, PT ABC hanya menyetujui jumlah kekurangan pembayaran pokok pajak sebesar Rp5.000.000,00. </a:t>
            </a:r>
          </a:p>
        </p:txBody>
      </p:sp>
      <p:sp>
        <p:nvSpPr>
          <p:cNvPr id="373764" name="AutoShape 4"/>
          <p:cNvSpPr>
            <a:spLocks noChangeArrowheads="1"/>
          </p:cNvSpPr>
          <p:nvPr/>
        </p:nvSpPr>
        <p:spPr bwMode="auto">
          <a:xfrm>
            <a:off x="8101013" y="2924175"/>
            <a:ext cx="503237"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3765" name="Rectangle 5"/>
          <p:cNvSpPr>
            <a:spLocks noChangeArrowheads="1"/>
          </p:cNvSpPr>
          <p:nvPr/>
        </p:nvSpPr>
        <p:spPr bwMode="auto">
          <a:xfrm>
            <a:off x="107950" y="3141663"/>
            <a:ext cx="8856663" cy="132397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1600" b="1" u="none">
                <a:latin typeface="Tahoma" panose="020B0604030504040204" pitchFamily="34" charset="0"/>
              </a:rPr>
              <a:t>Dalam hal PT ABC mengajukan keberatan maka PT ABC wajib melunasi pajak yang masih harus dibayar yang telah disetujui yaitu sebesar Rp6juta {Rp5juta + (20% x Rp5juta)} sebelum surat keberatan disampaikan. Jumlah pajak yang belum dibayar pada saat mengajukan keberatan yaitu sebesar Rp18juta, tertangguh sampai dengan 1 bulan sejak tanggal penerbitan SK Keberatan.</a:t>
            </a:r>
          </a:p>
        </p:txBody>
      </p:sp>
      <p:sp>
        <p:nvSpPr>
          <p:cNvPr id="373766" name="AutoShape 6"/>
          <p:cNvSpPr>
            <a:spLocks noChangeArrowheads="1"/>
          </p:cNvSpPr>
          <p:nvPr/>
        </p:nvSpPr>
        <p:spPr bwMode="auto">
          <a:xfrm>
            <a:off x="8101013" y="4221163"/>
            <a:ext cx="503237" cy="36036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3767" name="Rectangle 7"/>
          <p:cNvSpPr>
            <a:spLocks noChangeArrowheads="1"/>
          </p:cNvSpPr>
          <p:nvPr/>
        </p:nvSpPr>
        <p:spPr bwMode="auto">
          <a:xfrm>
            <a:off x="107950" y="4510088"/>
            <a:ext cx="8785225" cy="6477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1800" u="none">
                <a:latin typeface="Tahoma" panose="020B0604030504040204" pitchFamily="34" charset="0"/>
              </a:rPr>
              <a:t>Sanksi administrasi berupa bunga 2% per bulan (Pasal 19) atas jumlah Rp18juta tidak diberlakukan.</a:t>
            </a:r>
          </a:p>
        </p:txBody>
      </p:sp>
      <p:sp>
        <p:nvSpPr>
          <p:cNvPr id="373768" name="Rectangle 8"/>
          <p:cNvSpPr>
            <a:spLocks noChangeArrowheads="1"/>
          </p:cNvSpPr>
          <p:nvPr/>
        </p:nvSpPr>
        <p:spPr bwMode="auto">
          <a:xfrm>
            <a:off x="107950" y="5229225"/>
            <a:ext cx="8785225" cy="10795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1600" b="1" u="none">
                <a:latin typeface="Tahoma" panose="020B0604030504040204" pitchFamily="34" charset="0"/>
              </a:rPr>
              <a:t>Misalkan keberatan PT ABC ditolak dengan SK Keberatan tanggal 20 Februari 2009, maka atas </a:t>
            </a:r>
            <a:r>
              <a:rPr lang="id-ID" altLang="en-US" sz="1600" b="1" u="none">
                <a:latin typeface="Tahoma" panose="020B0604030504040204" pitchFamily="34" charset="0"/>
              </a:rPr>
              <a:t>jumlah pajak berdasarkan keputusan keberatan dikurangi dengan pajak yang telah dibayar sebelum mengajukan keberatan</a:t>
            </a:r>
            <a:r>
              <a:rPr lang="en-US" altLang="en-US" sz="1600" b="1" u="none">
                <a:latin typeface="Tahoma" panose="020B0604030504040204" pitchFamily="34" charset="0"/>
              </a:rPr>
              <a:t> yaitu Rp18juta dikenai sanksi administrasi berupa denda sebesar 50% atau Rp9juta.</a:t>
            </a:r>
          </a:p>
        </p:txBody>
      </p:sp>
      <p:sp>
        <p:nvSpPr>
          <p:cNvPr id="373769" name="AutoShape 9"/>
          <p:cNvSpPr>
            <a:spLocks noChangeArrowheads="1"/>
          </p:cNvSpPr>
          <p:nvPr/>
        </p:nvSpPr>
        <p:spPr bwMode="auto">
          <a:xfrm>
            <a:off x="8101013" y="6092825"/>
            <a:ext cx="503237"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3770" name="Rectangle 10"/>
          <p:cNvSpPr>
            <a:spLocks noChangeArrowheads="1"/>
          </p:cNvSpPr>
          <p:nvPr/>
        </p:nvSpPr>
        <p:spPr bwMode="auto">
          <a:xfrm>
            <a:off x="4140200" y="6365875"/>
            <a:ext cx="4751388" cy="376238"/>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1800" u="none">
                <a:latin typeface="Tahoma" panose="020B0604030504040204" pitchFamily="34" charset="0"/>
              </a:rPr>
              <a:t>Jatuh tempo tanggal 19 Maret 2009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73762"/>
                                        </p:tgtEl>
                                        <p:attrNameLst>
                                          <p:attrName>style.visibility</p:attrName>
                                        </p:attrNameLst>
                                      </p:cBhvr>
                                      <p:to>
                                        <p:strVal val="visible"/>
                                      </p:to>
                                    </p:set>
                                    <p:anim calcmode="lin" valueType="num">
                                      <p:cBhvr>
                                        <p:cTn id="7" dur="500" fill="hold"/>
                                        <p:tgtEl>
                                          <p:spTgt spid="373762"/>
                                        </p:tgtEl>
                                        <p:attrNameLst>
                                          <p:attrName>ppt_w</p:attrName>
                                        </p:attrNameLst>
                                      </p:cBhvr>
                                      <p:tavLst>
                                        <p:tav tm="0">
                                          <p:val>
                                            <p:fltVal val="0"/>
                                          </p:val>
                                        </p:tav>
                                        <p:tav tm="100000">
                                          <p:val>
                                            <p:strVal val="#ppt_w"/>
                                          </p:val>
                                        </p:tav>
                                      </p:tavLst>
                                    </p:anim>
                                    <p:anim calcmode="lin" valueType="num">
                                      <p:cBhvr>
                                        <p:cTn id="8" dur="500" fill="hold"/>
                                        <p:tgtEl>
                                          <p:spTgt spid="373762"/>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373763"/>
                                        </p:tgtEl>
                                        <p:attrNameLst>
                                          <p:attrName>style.visibility</p:attrName>
                                        </p:attrNameLst>
                                      </p:cBhvr>
                                      <p:to>
                                        <p:strVal val="visible"/>
                                      </p:to>
                                    </p:set>
                                    <p:animEffect transition="in" filter="diamond(in)">
                                      <p:cBhvr>
                                        <p:cTn id="13" dur="2000"/>
                                        <p:tgtEl>
                                          <p:spTgt spid="37376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73764"/>
                                        </p:tgtEl>
                                        <p:attrNameLst>
                                          <p:attrName>style.visibility</p:attrName>
                                        </p:attrNameLst>
                                      </p:cBhvr>
                                      <p:to>
                                        <p:strVal val="visible"/>
                                      </p:to>
                                    </p:set>
                                    <p:anim calcmode="lin" valueType="num">
                                      <p:cBhvr additive="base">
                                        <p:cTn id="18" dur="500" fill="hold"/>
                                        <p:tgtEl>
                                          <p:spTgt spid="373764"/>
                                        </p:tgtEl>
                                        <p:attrNameLst>
                                          <p:attrName>ppt_x</p:attrName>
                                        </p:attrNameLst>
                                      </p:cBhvr>
                                      <p:tavLst>
                                        <p:tav tm="0">
                                          <p:val>
                                            <p:strVal val="#ppt_x"/>
                                          </p:val>
                                        </p:tav>
                                        <p:tav tm="100000">
                                          <p:val>
                                            <p:strVal val="#ppt_x"/>
                                          </p:val>
                                        </p:tav>
                                      </p:tavLst>
                                    </p:anim>
                                    <p:anim calcmode="lin" valueType="num">
                                      <p:cBhvr additive="base">
                                        <p:cTn id="19" dur="500" fill="hold"/>
                                        <p:tgtEl>
                                          <p:spTgt spid="373764"/>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373765"/>
                                        </p:tgtEl>
                                        <p:attrNameLst>
                                          <p:attrName>style.visibility</p:attrName>
                                        </p:attrNameLst>
                                      </p:cBhvr>
                                      <p:to>
                                        <p:strVal val="visible"/>
                                      </p:to>
                                    </p:set>
                                    <p:anim calcmode="lin" valueType="num">
                                      <p:cBhvr>
                                        <p:cTn id="24" dur="500" fill="hold"/>
                                        <p:tgtEl>
                                          <p:spTgt spid="373765"/>
                                        </p:tgtEl>
                                        <p:attrNameLst>
                                          <p:attrName>ppt_w</p:attrName>
                                        </p:attrNameLst>
                                      </p:cBhvr>
                                      <p:tavLst>
                                        <p:tav tm="0">
                                          <p:val>
                                            <p:fltVal val="0"/>
                                          </p:val>
                                        </p:tav>
                                        <p:tav tm="100000">
                                          <p:val>
                                            <p:strVal val="#ppt_w"/>
                                          </p:val>
                                        </p:tav>
                                      </p:tavLst>
                                    </p:anim>
                                    <p:anim calcmode="lin" valueType="num">
                                      <p:cBhvr>
                                        <p:cTn id="25" dur="500" fill="hold"/>
                                        <p:tgtEl>
                                          <p:spTgt spid="373765"/>
                                        </p:tgtEl>
                                        <p:attrNameLst>
                                          <p:attrName>ppt_h</p:attrName>
                                        </p:attrNameLst>
                                      </p:cBhvr>
                                      <p:tavLst>
                                        <p:tav tm="0">
                                          <p:val>
                                            <p:fltVal val="0"/>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73766"/>
                                        </p:tgtEl>
                                        <p:attrNameLst>
                                          <p:attrName>style.visibility</p:attrName>
                                        </p:attrNameLst>
                                      </p:cBhvr>
                                      <p:to>
                                        <p:strVal val="visible"/>
                                      </p:to>
                                    </p:set>
                                    <p:anim calcmode="lin" valueType="num">
                                      <p:cBhvr additive="base">
                                        <p:cTn id="30" dur="500" fill="hold"/>
                                        <p:tgtEl>
                                          <p:spTgt spid="373766"/>
                                        </p:tgtEl>
                                        <p:attrNameLst>
                                          <p:attrName>ppt_x</p:attrName>
                                        </p:attrNameLst>
                                      </p:cBhvr>
                                      <p:tavLst>
                                        <p:tav tm="0">
                                          <p:val>
                                            <p:strVal val="#ppt_x"/>
                                          </p:val>
                                        </p:tav>
                                        <p:tav tm="100000">
                                          <p:val>
                                            <p:strVal val="#ppt_x"/>
                                          </p:val>
                                        </p:tav>
                                      </p:tavLst>
                                    </p:anim>
                                    <p:anim calcmode="lin" valueType="num">
                                      <p:cBhvr additive="base">
                                        <p:cTn id="31" dur="500" fill="hold"/>
                                        <p:tgtEl>
                                          <p:spTgt spid="373766"/>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73767"/>
                                        </p:tgtEl>
                                        <p:attrNameLst>
                                          <p:attrName>style.visibility</p:attrName>
                                        </p:attrNameLst>
                                      </p:cBhvr>
                                      <p:to>
                                        <p:strVal val="visible"/>
                                      </p:to>
                                    </p:set>
                                    <p:anim calcmode="lin" valueType="num">
                                      <p:cBhvr additive="base">
                                        <p:cTn id="36" dur="500" fill="hold"/>
                                        <p:tgtEl>
                                          <p:spTgt spid="373767"/>
                                        </p:tgtEl>
                                        <p:attrNameLst>
                                          <p:attrName>ppt_x</p:attrName>
                                        </p:attrNameLst>
                                      </p:cBhvr>
                                      <p:tavLst>
                                        <p:tav tm="0">
                                          <p:val>
                                            <p:strVal val="#ppt_x"/>
                                          </p:val>
                                        </p:tav>
                                        <p:tav tm="100000">
                                          <p:val>
                                            <p:strVal val="#ppt_x"/>
                                          </p:val>
                                        </p:tav>
                                      </p:tavLst>
                                    </p:anim>
                                    <p:anim calcmode="lin" valueType="num">
                                      <p:cBhvr additive="base">
                                        <p:cTn id="37" dur="500" fill="hold"/>
                                        <p:tgtEl>
                                          <p:spTgt spid="373767"/>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373768"/>
                                        </p:tgtEl>
                                        <p:attrNameLst>
                                          <p:attrName>style.visibility</p:attrName>
                                        </p:attrNameLst>
                                      </p:cBhvr>
                                      <p:to>
                                        <p:strVal val="visible"/>
                                      </p:to>
                                    </p:set>
                                    <p:anim calcmode="lin" valueType="num">
                                      <p:cBhvr>
                                        <p:cTn id="42" dur="500" fill="hold"/>
                                        <p:tgtEl>
                                          <p:spTgt spid="373768"/>
                                        </p:tgtEl>
                                        <p:attrNameLst>
                                          <p:attrName>ppt_w</p:attrName>
                                        </p:attrNameLst>
                                      </p:cBhvr>
                                      <p:tavLst>
                                        <p:tav tm="0">
                                          <p:val>
                                            <p:fltVal val="0"/>
                                          </p:val>
                                        </p:tav>
                                        <p:tav tm="100000">
                                          <p:val>
                                            <p:strVal val="#ppt_w"/>
                                          </p:val>
                                        </p:tav>
                                      </p:tavLst>
                                    </p:anim>
                                    <p:anim calcmode="lin" valueType="num">
                                      <p:cBhvr>
                                        <p:cTn id="43" dur="500" fill="hold"/>
                                        <p:tgtEl>
                                          <p:spTgt spid="373768"/>
                                        </p:tgtEl>
                                        <p:attrNameLst>
                                          <p:attrName>ppt_h</p:attrName>
                                        </p:attrNameLst>
                                      </p:cBhvr>
                                      <p:tavLst>
                                        <p:tav tm="0">
                                          <p:val>
                                            <p:fltVal val="0"/>
                                          </p:val>
                                        </p:tav>
                                        <p:tav tm="100000">
                                          <p:val>
                                            <p:strVal val="#ppt_h"/>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3" presetClass="entr" presetSubtype="16" fill="hold" grpId="0" nodeType="clickEffect">
                                  <p:stCondLst>
                                    <p:cond delay="0"/>
                                  </p:stCondLst>
                                  <p:childTnLst>
                                    <p:set>
                                      <p:cBhvr>
                                        <p:cTn id="47" dur="1" fill="hold">
                                          <p:stCondLst>
                                            <p:cond delay="0"/>
                                          </p:stCondLst>
                                        </p:cTn>
                                        <p:tgtEl>
                                          <p:spTgt spid="373769"/>
                                        </p:tgtEl>
                                        <p:attrNameLst>
                                          <p:attrName>style.visibility</p:attrName>
                                        </p:attrNameLst>
                                      </p:cBhvr>
                                      <p:to>
                                        <p:strVal val="visible"/>
                                      </p:to>
                                    </p:set>
                                    <p:anim calcmode="lin" valueType="num">
                                      <p:cBhvr>
                                        <p:cTn id="48" dur="500" fill="hold"/>
                                        <p:tgtEl>
                                          <p:spTgt spid="373769"/>
                                        </p:tgtEl>
                                        <p:attrNameLst>
                                          <p:attrName>ppt_w</p:attrName>
                                        </p:attrNameLst>
                                      </p:cBhvr>
                                      <p:tavLst>
                                        <p:tav tm="0">
                                          <p:val>
                                            <p:fltVal val="0"/>
                                          </p:val>
                                        </p:tav>
                                        <p:tav tm="100000">
                                          <p:val>
                                            <p:strVal val="#ppt_w"/>
                                          </p:val>
                                        </p:tav>
                                      </p:tavLst>
                                    </p:anim>
                                    <p:anim calcmode="lin" valueType="num">
                                      <p:cBhvr>
                                        <p:cTn id="49" dur="500" fill="hold"/>
                                        <p:tgtEl>
                                          <p:spTgt spid="373769"/>
                                        </p:tgtEl>
                                        <p:attrNameLst>
                                          <p:attrName>ppt_h</p:attrName>
                                        </p:attrNameLst>
                                      </p:cBhvr>
                                      <p:tavLst>
                                        <p:tav tm="0">
                                          <p:val>
                                            <p:fltVal val="0"/>
                                          </p:val>
                                        </p:tav>
                                        <p:tav tm="100000">
                                          <p:val>
                                            <p:strVal val="#ppt_h"/>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3" presetClass="entr" presetSubtype="16" fill="hold" grpId="0" nodeType="clickEffect">
                                  <p:stCondLst>
                                    <p:cond delay="0"/>
                                  </p:stCondLst>
                                  <p:childTnLst>
                                    <p:set>
                                      <p:cBhvr>
                                        <p:cTn id="53" dur="1" fill="hold">
                                          <p:stCondLst>
                                            <p:cond delay="0"/>
                                          </p:stCondLst>
                                        </p:cTn>
                                        <p:tgtEl>
                                          <p:spTgt spid="373770"/>
                                        </p:tgtEl>
                                        <p:attrNameLst>
                                          <p:attrName>style.visibility</p:attrName>
                                        </p:attrNameLst>
                                      </p:cBhvr>
                                      <p:to>
                                        <p:strVal val="visible"/>
                                      </p:to>
                                    </p:set>
                                    <p:anim calcmode="lin" valueType="num">
                                      <p:cBhvr>
                                        <p:cTn id="54" dur="500" fill="hold"/>
                                        <p:tgtEl>
                                          <p:spTgt spid="373770"/>
                                        </p:tgtEl>
                                        <p:attrNameLst>
                                          <p:attrName>ppt_w</p:attrName>
                                        </p:attrNameLst>
                                      </p:cBhvr>
                                      <p:tavLst>
                                        <p:tav tm="0">
                                          <p:val>
                                            <p:fltVal val="0"/>
                                          </p:val>
                                        </p:tav>
                                        <p:tav tm="100000">
                                          <p:val>
                                            <p:strVal val="#ppt_w"/>
                                          </p:val>
                                        </p:tav>
                                      </p:tavLst>
                                    </p:anim>
                                    <p:anim calcmode="lin" valueType="num">
                                      <p:cBhvr>
                                        <p:cTn id="55" dur="500" fill="hold"/>
                                        <p:tgtEl>
                                          <p:spTgt spid="37377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2" grpId="0" animBg="1"/>
      <p:bldP spid="373763" grpId="0" animBg="1"/>
      <p:bldP spid="373764" grpId="0" animBg="1"/>
      <p:bldP spid="373765" grpId="0" animBg="1"/>
      <p:bldP spid="373766" grpId="0" animBg="1"/>
      <p:bldP spid="373767" grpId="0" animBg="1"/>
      <p:bldP spid="373768" grpId="0" animBg="1"/>
      <p:bldP spid="373769" grpId="0" animBg="1"/>
      <p:bldP spid="373770"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p:cNvSpPr>
            <a:spLocks noGrp="1" noChangeArrowheads="1"/>
          </p:cNvSpPr>
          <p:nvPr>
            <p:ph type="title"/>
          </p:nvPr>
        </p:nvSpPr>
        <p:spPr>
          <a:xfrm>
            <a:off x="757238" y="188913"/>
            <a:ext cx="7702550" cy="587375"/>
          </a:xfrm>
          <a:ln w="28575">
            <a:solidFill>
              <a:srgbClr val="008000"/>
            </a:solidFill>
            <a:miter lim="800000"/>
            <a:headEnd/>
            <a:tailEnd/>
          </a:ln>
        </p:spPr>
        <p:txBody>
          <a:bodyPr/>
          <a:lstStyle/>
          <a:p>
            <a:r>
              <a:rPr lang="en-US" altLang="en-US" sz="2800" b="1">
                <a:latin typeface="Tahoma" panose="020B0604030504040204" pitchFamily="34" charset="0"/>
              </a:rPr>
              <a:t>PEMBUKTIAN DALAM KEBERATAN</a:t>
            </a:r>
          </a:p>
        </p:txBody>
      </p:sp>
      <p:sp>
        <p:nvSpPr>
          <p:cNvPr id="398340" name="Rectangle 4"/>
          <p:cNvSpPr>
            <a:spLocks noChangeArrowheads="1"/>
          </p:cNvSpPr>
          <p:nvPr/>
        </p:nvSpPr>
        <p:spPr bwMode="auto">
          <a:xfrm>
            <a:off x="179388" y="908050"/>
            <a:ext cx="8640762" cy="22987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es-ES" altLang="en-US" sz="2000" b="1" u="none"/>
              <a:t>Wajib </a:t>
            </a:r>
            <a:r>
              <a:rPr lang="id-ID" altLang="en-US" sz="2000" b="1" u="none"/>
              <a:t>Pajak</a:t>
            </a:r>
            <a:r>
              <a:rPr lang="es-ES" altLang="en-US" sz="2000" b="1" u="none"/>
              <a:t> yang mengungkapkan pembukuan, catatan, data, informasi, atau keterangan lain dalam proses keberatan yang tidak diberikan pada saat pemeriksaan, selain data dan informasi </a:t>
            </a:r>
            <a:r>
              <a:rPr lang="id-ID" altLang="en-US" sz="2000" b="1" u="none"/>
              <a:t>yang</a:t>
            </a:r>
            <a:r>
              <a:rPr lang="es-ES" altLang="en-US" sz="2000" b="1" u="none"/>
              <a:t> pada saat pemeriksaan belum diperoleh Wajib Pajak dari pihak ketiga, pembukuan, catatan, data, informasi, atau keterangan lain dimaksud tidak dipertimbangkan dalam penyelesaian keberatannya.</a:t>
            </a:r>
            <a:r>
              <a:rPr lang="en-US" altLang="en-US" sz="2000" b="1" u="none"/>
              <a:t> (Pasal 26A ayat 4 UU KUP)</a:t>
            </a:r>
          </a:p>
        </p:txBody>
      </p:sp>
      <p:sp>
        <p:nvSpPr>
          <p:cNvPr id="398341" name="Rectangle 5"/>
          <p:cNvSpPr>
            <a:spLocks noChangeArrowheads="1"/>
          </p:cNvSpPr>
          <p:nvPr/>
        </p:nvSpPr>
        <p:spPr bwMode="auto">
          <a:xfrm>
            <a:off x="179388" y="3467100"/>
            <a:ext cx="8640762" cy="1474788"/>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id-ID" altLang="en-US" sz="2000" b="1" u="none"/>
              <a:t>Dalam</a:t>
            </a:r>
            <a:r>
              <a:rPr lang="es-ES" altLang="en-US" sz="2000" b="1" u="none"/>
              <a:t> hal Wajib Pajak mengajukan keberatan atas surat ketetapan pajak sebagaimana dimaksud </a:t>
            </a:r>
            <a:r>
              <a:rPr lang="id-ID" altLang="en-US" sz="2000" b="1" u="none"/>
              <a:t>dalam</a:t>
            </a:r>
            <a:r>
              <a:rPr lang="es-ES" altLang="en-US" sz="2000" b="1" u="none"/>
              <a:t> </a:t>
            </a:r>
            <a:r>
              <a:rPr lang="es-ES" altLang="en-US" sz="2000" b="1"/>
              <a:t>Pasal 13 ayat (1) huruf b dan huruf d</a:t>
            </a:r>
            <a:r>
              <a:rPr lang="es-ES" altLang="en-US" sz="2000" b="1" u="none"/>
              <a:t>, Wajib Pajak yang bersangkutan harus dapat membuktikan ketidakbenaran ketetapan pajak tersebut.</a:t>
            </a:r>
            <a:r>
              <a:rPr lang="es-ES" altLang="en-US" sz="2000" u="none"/>
              <a:t> </a:t>
            </a:r>
            <a:r>
              <a:rPr lang="en-US" altLang="en-US" sz="2000" b="1" u="none"/>
              <a:t>(Pasal 26 ayat 4 UU KUP)</a:t>
            </a:r>
          </a:p>
        </p:txBody>
      </p:sp>
      <p:sp>
        <p:nvSpPr>
          <p:cNvPr id="398342" name="Line 6"/>
          <p:cNvSpPr>
            <a:spLocks noChangeShapeType="1"/>
          </p:cNvSpPr>
          <p:nvPr/>
        </p:nvSpPr>
        <p:spPr bwMode="auto">
          <a:xfrm flipH="1">
            <a:off x="1042988" y="4292600"/>
            <a:ext cx="2305050" cy="792163"/>
          </a:xfrm>
          <a:prstGeom prst="line">
            <a:avLst/>
          </a:prstGeom>
          <a:noFill/>
          <a:ln w="95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8343" name="Rectangle 7"/>
          <p:cNvSpPr>
            <a:spLocks noChangeArrowheads="1"/>
          </p:cNvSpPr>
          <p:nvPr/>
        </p:nvSpPr>
        <p:spPr bwMode="auto">
          <a:xfrm>
            <a:off x="611188" y="5013325"/>
            <a:ext cx="7850187" cy="1597025"/>
          </a:xfrm>
          <a:prstGeom prst="rect">
            <a:avLst/>
          </a:prstGeom>
          <a:noFill/>
          <a:ln w="190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spAutoFit/>
          </a:bodyPr>
          <a:lstStyle/>
          <a:p>
            <a:pPr>
              <a:lnSpc>
                <a:spcPct val="90000"/>
              </a:lnSpc>
              <a:spcBef>
                <a:spcPct val="50000"/>
              </a:spcBef>
            </a:pPr>
            <a:r>
              <a:rPr lang="en-US" altLang="en-US" sz="1800" b="1" u="none"/>
              <a:t>Atas SKPKB yang diterbitkan karena SPT tidak disampaikan dalam jangka waktunya dan setelah ditegur secara tertulis tidak disampaikan sebagaimana ditentukan dalam Surat Teguran dan SKPKB yang diterbitkan karena kewajiban pembukuan (Pasal 28) dan kewajiban ketika dilakukan pemeriksaan (Pasal 29) tidak dipenuhi.</a:t>
            </a:r>
          </a:p>
        </p:txBody>
      </p:sp>
      <p:sp>
        <p:nvSpPr>
          <p:cNvPr id="398344" name="Music"/>
          <p:cNvSpPr>
            <a:spLocks noEditPoints="1" noChangeArrowheads="1"/>
          </p:cNvSpPr>
          <p:nvPr/>
        </p:nvSpPr>
        <p:spPr bwMode="auto">
          <a:xfrm>
            <a:off x="139700" y="765175"/>
            <a:ext cx="328613" cy="328613"/>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98345" name="Music"/>
          <p:cNvSpPr>
            <a:spLocks noEditPoints="1" noChangeArrowheads="1"/>
          </p:cNvSpPr>
          <p:nvPr/>
        </p:nvSpPr>
        <p:spPr bwMode="auto">
          <a:xfrm>
            <a:off x="139700" y="3316288"/>
            <a:ext cx="328613" cy="328612"/>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398338"/>
                                        </p:tgtEl>
                                        <p:attrNameLst>
                                          <p:attrName>style.visibility</p:attrName>
                                        </p:attrNameLst>
                                      </p:cBhvr>
                                      <p:to>
                                        <p:strVal val="visible"/>
                                      </p:to>
                                    </p:set>
                                    <p:set>
                                      <p:cBhvr>
                                        <p:cTn id="7" dur="455" fill="hold">
                                          <p:stCondLst>
                                            <p:cond delay="0"/>
                                          </p:stCondLst>
                                        </p:cTn>
                                        <p:tgtEl>
                                          <p:spTgt spid="398338"/>
                                        </p:tgtEl>
                                        <p:attrNameLst>
                                          <p:attrName>style.rotation</p:attrName>
                                        </p:attrNameLst>
                                      </p:cBhvr>
                                      <p:to>
                                        <p:strVal val="-45.0"/>
                                      </p:to>
                                    </p:set>
                                    <p:anim calcmode="lin" valueType="num">
                                      <p:cBhvr>
                                        <p:cTn id="8" dur="455" fill="hold">
                                          <p:stCondLst>
                                            <p:cond delay="455"/>
                                          </p:stCondLst>
                                        </p:cTn>
                                        <p:tgtEl>
                                          <p:spTgt spid="39833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9833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9833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98338"/>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49" presetClass="entr" presetSubtype="0" decel="100000" fill="hold" grpId="0" nodeType="clickEffect">
                                  <p:stCondLst>
                                    <p:cond delay="0"/>
                                  </p:stCondLst>
                                  <p:childTnLst>
                                    <p:set>
                                      <p:cBhvr>
                                        <p:cTn id="15" dur="1" fill="hold">
                                          <p:stCondLst>
                                            <p:cond delay="0"/>
                                          </p:stCondLst>
                                        </p:cTn>
                                        <p:tgtEl>
                                          <p:spTgt spid="398344"/>
                                        </p:tgtEl>
                                        <p:attrNameLst>
                                          <p:attrName>style.visibility</p:attrName>
                                        </p:attrNameLst>
                                      </p:cBhvr>
                                      <p:to>
                                        <p:strVal val="visible"/>
                                      </p:to>
                                    </p:set>
                                    <p:anim calcmode="lin" valueType="num">
                                      <p:cBhvr>
                                        <p:cTn id="16" dur="500" fill="hold"/>
                                        <p:tgtEl>
                                          <p:spTgt spid="398344"/>
                                        </p:tgtEl>
                                        <p:attrNameLst>
                                          <p:attrName>ppt_w</p:attrName>
                                        </p:attrNameLst>
                                      </p:cBhvr>
                                      <p:tavLst>
                                        <p:tav tm="0">
                                          <p:val>
                                            <p:fltVal val="0"/>
                                          </p:val>
                                        </p:tav>
                                        <p:tav tm="100000">
                                          <p:val>
                                            <p:strVal val="#ppt_w"/>
                                          </p:val>
                                        </p:tav>
                                      </p:tavLst>
                                    </p:anim>
                                    <p:anim calcmode="lin" valueType="num">
                                      <p:cBhvr>
                                        <p:cTn id="17" dur="500" fill="hold"/>
                                        <p:tgtEl>
                                          <p:spTgt spid="398344"/>
                                        </p:tgtEl>
                                        <p:attrNameLst>
                                          <p:attrName>ppt_h</p:attrName>
                                        </p:attrNameLst>
                                      </p:cBhvr>
                                      <p:tavLst>
                                        <p:tav tm="0">
                                          <p:val>
                                            <p:fltVal val="0"/>
                                          </p:val>
                                        </p:tav>
                                        <p:tav tm="100000">
                                          <p:val>
                                            <p:strVal val="#ppt_h"/>
                                          </p:val>
                                        </p:tav>
                                      </p:tavLst>
                                    </p:anim>
                                    <p:anim calcmode="lin" valueType="num">
                                      <p:cBhvr>
                                        <p:cTn id="18" dur="500" fill="hold"/>
                                        <p:tgtEl>
                                          <p:spTgt spid="398344"/>
                                        </p:tgtEl>
                                        <p:attrNameLst>
                                          <p:attrName>style.rotation</p:attrName>
                                        </p:attrNameLst>
                                      </p:cBhvr>
                                      <p:tavLst>
                                        <p:tav tm="0">
                                          <p:val>
                                            <p:fltVal val="360"/>
                                          </p:val>
                                        </p:tav>
                                        <p:tav tm="100000">
                                          <p:val>
                                            <p:fltVal val="0"/>
                                          </p:val>
                                        </p:tav>
                                      </p:tavLst>
                                    </p:anim>
                                    <p:animEffect transition="in" filter="fade">
                                      <p:cBhvr>
                                        <p:cTn id="19" dur="500"/>
                                        <p:tgtEl>
                                          <p:spTgt spid="39834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9" presetClass="entr" presetSubtype="0" decel="100000" fill="hold" grpId="0" nodeType="clickEffect">
                                  <p:stCondLst>
                                    <p:cond delay="0"/>
                                  </p:stCondLst>
                                  <p:iterate type="wd">
                                    <p:tmPct val="10000"/>
                                  </p:iterate>
                                  <p:childTnLst>
                                    <p:set>
                                      <p:cBhvr>
                                        <p:cTn id="23" dur="1" fill="hold">
                                          <p:stCondLst>
                                            <p:cond delay="0"/>
                                          </p:stCondLst>
                                        </p:cTn>
                                        <p:tgtEl>
                                          <p:spTgt spid="398340"/>
                                        </p:tgtEl>
                                        <p:attrNameLst>
                                          <p:attrName>style.visibility</p:attrName>
                                        </p:attrNameLst>
                                      </p:cBhvr>
                                      <p:to>
                                        <p:strVal val="visible"/>
                                      </p:to>
                                    </p:set>
                                    <p:anim calcmode="lin" valueType="num">
                                      <p:cBhvr>
                                        <p:cTn id="24" dur="500" fill="hold"/>
                                        <p:tgtEl>
                                          <p:spTgt spid="398340"/>
                                        </p:tgtEl>
                                        <p:attrNameLst>
                                          <p:attrName>ppt_w</p:attrName>
                                        </p:attrNameLst>
                                      </p:cBhvr>
                                      <p:tavLst>
                                        <p:tav tm="0">
                                          <p:val>
                                            <p:fltVal val="0"/>
                                          </p:val>
                                        </p:tav>
                                        <p:tav tm="100000">
                                          <p:val>
                                            <p:strVal val="#ppt_w"/>
                                          </p:val>
                                        </p:tav>
                                      </p:tavLst>
                                    </p:anim>
                                    <p:anim calcmode="lin" valueType="num">
                                      <p:cBhvr>
                                        <p:cTn id="25" dur="500" fill="hold"/>
                                        <p:tgtEl>
                                          <p:spTgt spid="398340"/>
                                        </p:tgtEl>
                                        <p:attrNameLst>
                                          <p:attrName>ppt_h</p:attrName>
                                        </p:attrNameLst>
                                      </p:cBhvr>
                                      <p:tavLst>
                                        <p:tav tm="0">
                                          <p:val>
                                            <p:fltVal val="0"/>
                                          </p:val>
                                        </p:tav>
                                        <p:tav tm="100000">
                                          <p:val>
                                            <p:strVal val="#ppt_h"/>
                                          </p:val>
                                        </p:tav>
                                      </p:tavLst>
                                    </p:anim>
                                    <p:anim calcmode="lin" valueType="num">
                                      <p:cBhvr>
                                        <p:cTn id="26" dur="500" fill="hold"/>
                                        <p:tgtEl>
                                          <p:spTgt spid="398340"/>
                                        </p:tgtEl>
                                        <p:attrNameLst>
                                          <p:attrName>style.rotation</p:attrName>
                                        </p:attrNameLst>
                                      </p:cBhvr>
                                      <p:tavLst>
                                        <p:tav tm="0">
                                          <p:val>
                                            <p:fltVal val="360"/>
                                          </p:val>
                                        </p:tav>
                                        <p:tav tm="100000">
                                          <p:val>
                                            <p:fltVal val="0"/>
                                          </p:val>
                                        </p:tav>
                                      </p:tavLst>
                                    </p:anim>
                                    <p:animEffect transition="in" filter="fade">
                                      <p:cBhvr>
                                        <p:cTn id="27" dur="500"/>
                                        <p:tgtEl>
                                          <p:spTgt spid="39834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398345"/>
                                        </p:tgtEl>
                                        <p:attrNameLst>
                                          <p:attrName>style.visibility</p:attrName>
                                        </p:attrNameLst>
                                      </p:cBhvr>
                                      <p:to>
                                        <p:strVal val="visible"/>
                                      </p:to>
                                    </p:set>
                                    <p:anim calcmode="lin" valueType="num">
                                      <p:cBhvr>
                                        <p:cTn id="32" dur="500" fill="hold"/>
                                        <p:tgtEl>
                                          <p:spTgt spid="398345"/>
                                        </p:tgtEl>
                                        <p:attrNameLst>
                                          <p:attrName>ppt_w</p:attrName>
                                        </p:attrNameLst>
                                      </p:cBhvr>
                                      <p:tavLst>
                                        <p:tav tm="0">
                                          <p:val>
                                            <p:fltVal val="0"/>
                                          </p:val>
                                        </p:tav>
                                        <p:tav tm="100000">
                                          <p:val>
                                            <p:strVal val="#ppt_w"/>
                                          </p:val>
                                        </p:tav>
                                      </p:tavLst>
                                    </p:anim>
                                    <p:anim calcmode="lin" valueType="num">
                                      <p:cBhvr>
                                        <p:cTn id="33" dur="500" fill="hold"/>
                                        <p:tgtEl>
                                          <p:spTgt spid="398345"/>
                                        </p:tgtEl>
                                        <p:attrNameLst>
                                          <p:attrName>ppt_h</p:attrName>
                                        </p:attrNameLst>
                                      </p:cBhvr>
                                      <p:tavLst>
                                        <p:tav tm="0">
                                          <p:val>
                                            <p:fltVal val="0"/>
                                          </p:val>
                                        </p:tav>
                                        <p:tav tm="100000">
                                          <p:val>
                                            <p:strVal val="#ppt_h"/>
                                          </p:val>
                                        </p:tav>
                                      </p:tavLst>
                                    </p:anim>
                                    <p:anim calcmode="lin" valueType="num">
                                      <p:cBhvr>
                                        <p:cTn id="34" dur="500" fill="hold"/>
                                        <p:tgtEl>
                                          <p:spTgt spid="398345"/>
                                        </p:tgtEl>
                                        <p:attrNameLst>
                                          <p:attrName>style.rotation</p:attrName>
                                        </p:attrNameLst>
                                      </p:cBhvr>
                                      <p:tavLst>
                                        <p:tav tm="0">
                                          <p:val>
                                            <p:fltVal val="360"/>
                                          </p:val>
                                        </p:tav>
                                        <p:tav tm="100000">
                                          <p:val>
                                            <p:fltVal val="0"/>
                                          </p:val>
                                        </p:tav>
                                      </p:tavLst>
                                    </p:anim>
                                    <p:animEffect transition="in" filter="fade">
                                      <p:cBhvr>
                                        <p:cTn id="35" dur="500"/>
                                        <p:tgtEl>
                                          <p:spTgt spid="398345"/>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49" presetClass="entr" presetSubtype="0" decel="100000" fill="hold" grpId="0" nodeType="clickEffect">
                                  <p:stCondLst>
                                    <p:cond delay="0"/>
                                  </p:stCondLst>
                                  <p:iterate type="wd">
                                    <p:tmPct val="10000"/>
                                  </p:iterate>
                                  <p:childTnLst>
                                    <p:set>
                                      <p:cBhvr>
                                        <p:cTn id="39" dur="1" fill="hold">
                                          <p:stCondLst>
                                            <p:cond delay="0"/>
                                          </p:stCondLst>
                                        </p:cTn>
                                        <p:tgtEl>
                                          <p:spTgt spid="398341"/>
                                        </p:tgtEl>
                                        <p:attrNameLst>
                                          <p:attrName>style.visibility</p:attrName>
                                        </p:attrNameLst>
                                      </p:cBhvr>
                                      <p:to>
                                        <p:strVal val="visible"/>
                                      </p:to>
                                    </p:set>
                                    <p:anim calcmode="lin" valueType="num">
                                      <p:cBhvr>
                                        <p:cTn id="40" dur="500" fill="hold"/>
                                        <p:tgtEl>
                                          <p:spTgt spid="398341"/>
                                        </p:tgtEl>
                                        <p:attrNameLst>
                                          <p:attrName>ppt_w</p:attrName>
                                        </p:attrNameLst>
                                      </p:cBhvr>
                                      <p:tavLst>
                                        <p:tav tm="0">
                                          <p:val>
                                            <p:fltVal val="0"/>
                                          </p:val>
                                        </p:tav>
                                        <p:tav tm="100000">
                                          <p:val>
                                            <p:strVal val="#ppt_w"/>
                                          </p:val>
                                        </p:tav>
                                      </p:tavLst>
                                    </p:anim>
                                    <p:anim calcmode="lin" valueType="num">
                                      <p:cBhvr>
                                        <p:cTn id="41" dur="500" fill="hold"/>
                                        <p:tgtEl>
                                          <p:spTgt spid="398341"/>
                                        </p:tgtEl>
                                        <p:attrNameLst>
                                          <p:attrName>ppt_h</p:attrName>
                                        </p:attrNameLst>
                                      </p:cBhvr>
                                      <p:tavLst>
                                        <p:tav tm="0">
                                          <p:val>
                                            <p:fltVal val="0"/>
                                          </p:val>
                                        </p:tav>
                                        <p:tav tm="100000">
                                          <p:val>
                                            <p:strVal val="#ppt_h"/>
                                          </p:val>
                                        </p:tav>
                                      </p:tavLst>
                                    </p:anim>
                                    <p:anim calcmode="lin" valueType="num">
                                      <p:cBhvr>
                                        <p:cTn id="42" dur="500" fill="hold"/>
                                        <p:tgtEl>
                                          <p:spTgt spid="398341"/>
                                        </p:tgtEl>
                                        <p:attrNameLst>
                                          <p:attrName>style.rotation</p:attrName>
                                        </p:attrNameLst>
                                      </p:cBhvr>
                                      <p:tavLst>
                                        <p:tav tm="0">
                                          <p:val>
                                            <p:fltVal val="360"/>
                                          </p:val>
                                        </p:tav>
                                        <p:tav tm="100000">
                                          <p:val>
                                            <p:fltVal val="0"/>
                                          </p:val>
                                        </p:tav>
                                      </p:tavLst>
                                    </p:anim>
                                    <p:animEffect transition="in" filter="fade">
                                      <p:cBhvr>
                                        <p:cTn id="43" dur="500"/>
                                        <p:tgtEl>
                                          <p:spTgt spid="39834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49" presetClass="entr" presetSubtype="0" decel="100000" fill="hold" grpId="0" nodeType="clickEffect">
                                  <p:stCondLst>
                                    <p:cond delay="0"/>
                                  </p:stCondLst>
                                  <p:childTnLst>
                                    <p:set>
                                      <p:cBhvr>
                                        <p:cTn id="47" dur="1" fill="hold">
                                          <p:stCondLst>
                                            <p:cond delay="0"/>
                                          </p:stCondLst>
                                        </p:cTn>
                                        <p:tgtEl>
                                          <p:spTgt spid="398342"/>
                                        </p:tgtEl>
                                        <p:attrNameLst>
                                          <p:attrName>style.visibility</p:attrName>
                                        </p:attrNameLst>
                                      </p:cBhvr>
                                      <p:to>
                                        <p:strVal val="visible"/>
                                      </p:to>
                                    </p:set>
                                    <p:anim calcmode="lin" valueType="num">
                                      <p:cBhvr>
                                        <p:cTn id="48" dur="500" fill="hold"/>
                                        <p:tgtEl>
                                          <p:spTgt spid="398342"/>
                                        </p:tgtEl>
                                        <p:attrNameLst>
                                          <p:attrName>ppt_w</p:attrName>
                                        </p:attrNameLst>
                                      </p:cBhvr>
                                      <p:tavLst>
                                        <p:tav tm="0">
                                          <p:val>
                                            <p:fltVal val="0"/>
                                          </p:val>
                                        </p:tav>
                                        <p:tav tm="100000">
                                          <p:val>
                                            <p:strVal val="#ppt_w"/>
                                          </p:val>
                                        </p:tav>
                                      </p:tavLst>
                                    </p:anim>
                                    <p:anim calcmode="lin" valueType="num">
                                      <p:cBhvr>
                                        <p:cTn id="49" dur="500" fill="hold"/>
                                        <p:tgtEl>
                                          <p:spTgt spid="398342"/>
                                        </p:tgtEl>
                                        <p:attrNameLst>
                                          <p:attrName>ppt_h</p:attrName>
                                        </p:attrNameLst>
                                      </p:cBhvr>
                                      <p:tavLst>
                                        <p:tav tm="0">
                                          <p:val>
                                            <p:fltVal val="0"/>
                                          </p:val>
                                        </p:tav>
                                        <p:tav tm="100000">
                                          <p:val>
                                            <p:strVal val="#ppt_h"/>
                                          </p:val>
                                        </p:tav>
                                      </p:tavLst>
                                    </p:anim>
                                    <p:anim calcmode="lin" valueType="num">
                                      <p:cBhvr>
                                        <p:cTn id="50" dur="500" fill="hold"/>
                                        <p:tgtEl>
                                          <p:spTgt spid="398342"/>
                                        </p:tgtEl>
                                        <p:attrNameLst>
                                          <p:attrName>style.rotation</p:attrName>
                                        </p:attrNameLst>
                                      </p:cBhvr>
                                      <p:tavLst>
                                        <p:tav tm="0">
                                          <p:val>
                                            <p:fltVal val="360"/>
                                          </p:val>
                                        </p:tav>
                                        <p:tav tm="100000">
                                          <p:val>
                                            <p:fltVal val="0"/>
                                          </p:val>
                                        </p:tav>
                                      </p:tavLst>
                                    </p:anim>
                                    <p:animEffect transition="in" filter="fade">
                                      <p:cBhvr>
                                        <p:cTn id="51" dur="500"/>
                                        <p:tgtEl>
                                          <p:spTgt spid="398342"/>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9" fill="hold" grpId="1" nodeType="clickEffect">
                                  <p:stCondLst>
                                    <p:cond delay="0"/>
                                  </p:stCondLst>
                                  <p:iterate type="wd">
                                    <p:tmPct val="10000"/>
                                  </p:iterate>
                                  <p:childTnLst>
                                    <p:set>
                                      <p:cBhvr>
                                        <p:cTn id="55" dur="1" fill="hold">
                                          <p:stCondLst>
                                            <p:cond delay="0"/>
                                          </p:stCondLst>
                                        </p:cTn>
                                        <p:tgtEl>
                                          <p:spTgt spid="398343"/>
                                        </p:tgtEl>
                                        <p:attrNameLst>
                                          <p:attrName>style.visibility</p:attrName>
                                        </p:attrNameLst>
                                      </p:cBhvr>
                                      <p:to>
                                        <p:strVal val="visible"/>
                                      </p:to>
                                    </p:set>
                                    <p:animEffect transition="in" filter="strips(upLeft)">
                                      <p:cBhvr>
                                        <p:cTn id="56" dur="500"/>
                                        <p:tgtEl>
                                          <p:spTgt spid="398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38" grpId="0" animBg="1"/>
      <p:bldP spid="398340" grpId="0" animBg="1"/>
      <p:bldP spid="398341" grpId="0" animBg="1"/>
      <p:bldP spid="398342" grpId="0" animBg="1"/>
      <p:bldP spid="398343" grpId="1" animBg="1"/>
      <p:bldP spid="398344" grpId="0" animBg="1"/>
      <p:bldP spid="398345"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a:xfrm>
            <a:off x="250825" y="115888"/>
            <a:ext cx="8640763" cy="576262"/>
          </a:xfrm>
          <a:ln w="28575">
            <a:solidFill>
              <a:srgbClr val="008000"/>
            </a:solidFill>
            <a:miter lim="800000"/>
            <a:headEnd/>
            <a:tailEnd/>
          </a:ln>
        </p:spPr>
        <p:txBody>
          <a:bodyPr/>
          <a:lstStyle/>
          <a:p>
            <a:r>
              <a:rPr lang="en-US" altLang="en-US" sz="2800" b="1">
                <a:latin typeface="Tahoma" panose="020B0604030504040204" pitchFamily="34" charset="0"/>
              </a:rPr>
              <a:t>PENERBITAN SURAT KEPUTUSAN KEBERATAN</a:t>
            </a:r>
          </a:p>
        </p:txBody>
      </p:sp>
      <p:sp>
        <p:nvSpPr>
          <p:cNvPr id="397316" name="Rectangle 4"/>
          <p:cNvSpPr>
            <a:spLocks noChangeArrowheads="1"/>
          </p:cNvSpPr>
          <p:nvPr/>
        </p:nvSpPr>
        <p:spPr bwMode="auto">
          <a:xfrm>
            <a:off x="250825" y="758825"/>
            <a:ext cx="8642350" cy="10922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id-ID" altLang="en-US" sz="1800" b="1" u="none"/>
              <a:t>Surat Keputusan Keberatan adalah surat keputusan atas keberatan terhadap surat ketetapan pajak atau terhadap pemotongan atau pemungutan oleh pihak ketiga yang diajukan oleh Wajib Pajak.</a:t>
            </a:r>
            <a:r>
              <a:rPr lang="en-US" altLang="en-US" sz="1800" b="1"/>
              <a:t> </a:t>
            </a:r>
          </a:p>
        </p:txBody>
      </p:sp>
      <p:sp>
        <p:nvSpPr>
          <p:cNvPr id="397317" name="AutoShape 5"/>
          <p:cNvSpPr>
            <a:spLocks noChangeArrowheads="1"/>
          </p:cNvSpPr>
          <p:nvPr/>
        </p:nvSpPr>
        <p:spPr bwMode="auto">
          <a:xfrm>
            <a:off x="5867400" y="1700213"/>
            <a:ext cx="504825"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7318" name="Rectangle 6"/>
          <p:cNvSpPr>
            <a:spLocks noChangeArrowheads="1"/>
          </p:cNvSpPr>
          <p:nvPr/>
        </p:nvSpPr>
        <p:spPr bwMode="auto">
          <a:xfrm>
            <a:off x="539750" y="1989138"/>
            <a:ext cx="8208963" cy="12001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id-ID" altLang="en-US" sz="2000" b="1" u="none"/>
              <a:t>Direktur Jenderal</a:t>
            </a:r>
            <a:r>
              <a:rPr lang="es-ES" altLang="en-US" sz="2000" b="1" u="none"/>
              <a:t> Pajak dalam jangka waktu paling lama 12 (dua belas) bulan sejak tanggal surat keberatan diterima harus memberi keputusan atas keberatan yang diajukan.</a:t>
            </a:r>
            <a:r>
              <a:rPr lang="en-US" altLang="en-US" sz="2000" b="1" u="none"/>
              <a:t> (Pasal 26 ayat 1 UU KUP)</a:t>
            </a:r>
            <a:endParaRPr lang="en-US" altLang="en-US" sz="2000" b="1"/>
          </a:p>
        </p:txBody>
      </p:sp>
      <p:sp>
        <p:nvSpPr>
          <p:cNvPr id="397319" name="Rectangle 7"/>
          <p:cNvSpPr>
            <a:spLocks noChangeArrowheads="1"/>
          </p:cNvSpPr>
          <p:nvPr/>
        </p:nvSpPr>
        <p:spPr bwMode="auto">
          <a:xfrm>
            <a:off x="539750" y="3284538"/>
            <a:ext cx="8208963" cy="12001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es-ES" altLang="en-US" sz="2000" b="1" u="none"/>
              <a:t>Keputusan Direktur Jenderal Pajak atas keberatan dapat berupa mengabulkan </a:t>
            </a:r>
            <a:r>
              <a:rPr lang="id-ID" altLang="en-US" sz="2000" b="1" u="none"/>
              <a:t>seluruhnya</a:t>
            </a:r>
            <a:r>
              <a:rPr lang="es-ES" altLang="en-US" sz="2000" b="1" u="none"/>
              <a:t> atau sebagian, menolak atau menambah besarnya jumlah pajak yang masih harus dibayar.</a:t>
            </a:r>
            <a:r>
              <a:rPr lang="en-US" altLang="en-US" sz="2000" u="none"/>
              <a:t> </a:t>
            </a:r>
            <a:r>
              <a:rPr lang="en-US" altLang="en-US" sz="2000" b="1" u="none"/>
              <a:t>(Pasal 26 ayat 3 UU KUP)</a:t>
            </a:r>
          </a:p>
        </p:txBody>
      </p:sp>
      <p:sp>
        <p:nvSpPr>
          <p:cNvPr id="397320" name="Rectangle 8"/>
          <p:cNvSpPr>
            <a:spLocks noChangeArrowheads="1"/>
          </p:cNvSpPr>
          <p:nvPr/>
        </p:nvSpPr>
        <p:spPr bwMode="auto">
          <a:xfrm>
            <a:off x="539750" y="4618038"/>
            <a:ext cx="8208963" cy="1474787"/>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es-ES" altLang="en-US" sz="2000" b="1" u="none"/>
              <a:t>Apabila </a:t>
            </a:r>
            <a:r>
              <a:rPr lang="id-ID" altLang="en-US" sz="2000" b="1" u="none"/>
              <a:t>jangka</a:t>
            </a:r>
            <a:r>
              <a:rPr lang="es-ES" altLang="en-US" sz="2000" b="1" u="none"/>
              <a:t> waktu sebagaimana dimaksud pada ayat (1) telah terlampaui dan Direktur Jenderal Pajak tidak memberi suatu keputusan, </a:t>
            </a:r>
            <a:r>
              <a:rPr lang="es-ES" altLang="en-US" sz="2000" b="1"/>
              <a:t>keberatan yang diajukan tersebut dianggap dikabulkan</a:t>
            </a:r>
            <a:r>
              <a:rPr lang="es-ES" altLang="en-US" sz="2000" b="1" u="none"/>
              <a:t>.</a:t>
            </a:r>
            <a:r>
              <a:rPr lang="en-US" altLang="en-US" sz="2000" b="1" u="none"/>
              <a:t> (Pasal 26 ayat 5 UU KUP)</a:t>
            </a:r>
          </a:p>
        </p:txBody>
      </p:sp>
      <p:sp>
        <p:nvSpPr>
          <p:cNvPr id="397322" name="Rectangle 10"/>
          <p:cNvSpPr>
            <a:spLocks noChangeArrowheads="1"/>
          </p:cNvSpPr>
          <p:nvPr/>
        </p:nvSpPr>
        <p:spPr bwMode="auto">
          <a:xfrm>
            <a:off x="1189038" y="6151563"/>
            <a:ext cx="6911975" cy="5905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80000"/>
              </a:lnSpc>
            </a:pPr>
            <a:r>
              <a:rPr lang="en-US" altLang="en-US" sz="2000" b="1" u="none">
                <a:latin typeface="Arial Narrow" panose="020B0606020202030204" pitchFamily="34" charset="0"/>
              </a:rPr>
              <a:t>Dirjen Pajak wajib menerbitkan Surat Keputusan Keberatan sesuai dengan keberatan Wajib Pajak. (PMK 194/2007)</a:t>
            </a:r>
          </a:p>
        </p:txBody>
      </p:sp>
      <p:sp>
        <p:nvSpPr>
          <p:cNvPr id="397324" name="AutoShape 12"/>
          <p:cNvSpPr>
            <a:spLocks noChangeArrowheads="1"/>
          </p:cNvSpPr>
          <p:nvPr/>
        </p:nvSpPr>
        <p:spPr bwMode="auto">
          <a:xfrm>
            <a:off x="6011863" y="5734050"/>
            <a:ext cx="288925" cy="503238"/>
          </a:xfrm>
          <a:prstGeom prst="downArrow">
            <a:avLst>
              <a:gd name="adj1" fmla="val 50000"/>
              <a:gd name="adj2" fmla="val 4354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7325" name="plant"/>
          <p:cNvSpPr>
            <a:spLocks noEditPoints="1" noChangeArrowheads="1"/>
          </p:cNvSpPr>
          <p:nvPr/>
        </p:nvSpPr>
        <p:spPr bwMode="auto">
          <a:xfrm>
            <a:off x="179388" y="1916113"/>
            <a:ext cx="576262" cy="503237"/>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97326" name="plant"/>
          <p:cNvSpPr>
            <a:spLocks noEditPoints="1" noChangeArrowheads="1"/>
          </p:cNvSpPr>
          <p:nvPr/>
        </p:nvSpPr>
        <p:spPr bwMode="auto">
          <a:xfrm>
            <a:off x="179388" y="3286125"/>
            <a:ext cx="576262" cy="503238"/>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397327" name="plant"/>
          <p:cNvSpPr>
            <a:spLocks noEditPoints="1" noChangeArrowheads="1"/>
          </p:cNvSpPr>
          <p:nvPr/>
        </p:nvSpPr>
        <p:spPr bwMode="auto">
          <a:xfrm>
            <a:off x="179388" y="4652963"/>
            <a:ext cx="576262" cy="503237"/>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iterate type="wd">
                                    <p:tmPct val="10000"/>
                                  </p:iterate>
                                  <p:childTnLst>
                                    <p:set>
                                      <p:cBhvr>
                                        <p:cTn id="6" dur="1" fill="hold">
                                          <p:stCondLst>
                                            <p:cond delay="0"/>
                                          </p:stCondLst>
                                        </p:cTn>
                                        <p:tgtEl>
                                          <p:spTgt spid="397314"/>
                                        </p:tgtEl>
                                        <p:attrNameLst>
                                          <p:attrName>style.visibility</p:attrName>
                                        </p:attrNameLst>
                                      </p:cBhvr>
                                      <p:to>
                                        <p:strVal val="visible"/>
                                      </p:to>
                                    </p:set>
                                    <p:anim calcmode="lin" valueType="num">
                                      <p:cBhvr>
                                        <p:cTn id="7" dur="1000" fill="hold"/>
                                        <p:tgtEl>
                                          <p:spTgt spid="397314"/>
                                        </p:tgtEl>
                                        <p:attrNameLst>
                                          <p:attrName>ppt_x</p:attrName>
                                        </p:attrNameLst>
                                      </p:cBhvr>
                                      <p:tavLst>
                                        <p:tav tm="0">
                                          <p:val>
                                            <p:strVal val="#ppt_x-.2"/>
                                          </p:val>
                                        </p:tav>
                                        <p:tav tm="100000">
                                          <p:val>
                                            <p:strVal val="#ppt_x"/>
                                          </p:val>
                                        </p:tav>
                                      </p:tavLst>
                                    </p:anim>
                                    <p:anim calcmode="lin" valueType="num">
                                      <p:cBhvr>
                                        <p:cTn id="8" dur="1000" fill="hold"/>
                                        <p:tgtEl>
                                          <p:spTgt spid="3973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7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grpId="0" nodeType="clickEffect">
                                  <p:stCondLst>
                                    <p:cond delay="0"/>
                                  </p:stCondLst>
                                  <p:childTnLst>
                                    <p:set>
                                      <p:cBhvr>
                                        <p:cTn id="13" dur="1" fill="hold">
                                          <p:stCondLst>
                                            <p:cond delay="0"/>
                                          </p:stCondLst>
                                        </p:cTn>
                                        <p:tgtEl>
                                          <p:spTgt spid="397316"/>
                                        </p:tgtEl>
                                        <p:attrNameLst>
                                          <p:attrName>style.visibility</p:attrName>
                                        </p:attrNameLst>
                                      </p:cBhvr>
                                      <p:to>
                                        <p:strVal val="visible"/>
                                      </p:to>
                                    </p:set>
                                    <p:animEffect transition="in" filter="fade">
                                      <p:cBhvr>
                                        <p:cTn id="14" dur="1000"/>
                                        <p:tgtEl>
                                          <p:spTgt spid="397316"/>
                                        </p:tgtEl>
                                      </p:cBhvr>
                                    </p:animEffect>
                                    <p:anim calcmode="lin" valueType="num">
                                      <p:cBhvr>
                                        <p:cTn id="15" dur="1000" fill="hold"/>
                                        <p:tgtEl>
                                          <p:spTgt spid="397316"/>
                                        </p:tgtEl>
                                        <p:attrNameLst>
                                          <p:attrName>ppt_x</p:attrName>
                                        </p:attrNameLst>
                                      </p:cBhvr>
                                      <p:tavLst>
                                        <p:tav tm="0">
                                          <p:val>
                                            <p:strVal val="#ppt_x-.1"/>
                                          </p:val>
                                        </p:tav>
                                        <p:tav tm="100000">
                                          <p:val>
                                            <p:strVal val="#ppt_x"/>
                                          </p:val>
                                        </p:tav>
                                      </p:tavLst>
                                    </p:anim>
                                    <p:anim calcmode="lin" valueType="num">
                                      <p:cBhvr>
                                        <p:cTn id="16" dur="1000" fill="hold"/>
                                        <p:tgtEl>
                                          <p:spTgt spid="397316"/>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97317"/>
                                        </p:tgtEl>
                                        <p:attrNameLst>
                                          <p:attrName>style.visibility</p:attrName>
                                        </p:attrNameLst>
                                      </p:cBhvr>
                                      <p:to>
                                        <p:strVal val="visible"/>
                                      </p:to>
                                    </p:set>
                                    <p:anim calcmode="lin" valueType="num">
                                      <p:cBhvr additive="base">
                                        <p:cTn id="21" dur="500" fill="hold"/>
                                        <p:tgtEl>
                                          <p:spTgt spid="397317"/>
                                        </p:tgtEl>
                                        <p:attrNameLst>
                                          <p:attrName>ppt_x</p:attrName>
                                        </p:attrNameLst>
                                      </p:cBhvr>
                                      <p:tavLst>
                                        <p:tav tm="0">
                                          <p:val>
                                            <p:strVal val="#ppt_x"/>
                                          </p:val>
                                        </p:tav>
                                        <p:tav tm="100000">
                                          <p:val>
                                            <p:strVal val="#ppt_x"/>
                                          </p:val>
                                        </p:tav>
                                      </p:tavLst>
                                    </p:anim>
                                    <p:anim calcmode="lin" valueType="num">
                                      <p:cBhvr additive="base">
                                        <p:cTn id="22" dur="500" fill="hold"/>
                                        <p:tgtEl>
                                          <p:spTgt spid="397317"/>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49" presetClass="entr" presetSubtype="0" decel="100000" fill="hold" grpId="0" nodeType="clickEffect">
                                  <p:stCondLst>
                                    <p:cond delay="0"/>
                                  </p:stCondLst>
                                  <p:childTnLst>
                                    <p:set>
                                      <p:cBhvr>
                                        <p:cTn id="26" dur="1" fill="hold">
                                          <p:stCondLst>
                                            <p:cond delay="0"/>
                                          </p:stCondLst>
                                        </p:cTn>
                                        <p:tgtEl>
                                          <p:spTgt spid="397325"/>
                                        </p:tgtEl>
                                        <p:attrNameLst>
                                          <p:attrName>style.visibility</p:attrName>
                                        </p:attrNameLst>
                                      </p:cBhvr>
                                      <p:to>
                                        <p:strVal val="visible"/>
                                      </p:to>
                                    </p:set>
                                    <p:anim calcmode="lin" valueType="num">
                                      <p:cBhvr>
                                        <p:cTn id="27" dur="500" fill="hold"/>
                                        <p:tgtEl>
                                          <p:spTgt spid="397325"/>
                                        </p:tgtEl>
                                        <p:attrNameLst>
                                          <p:attrName>ppt_w</p:attrName>
                                        </p:attrNameLst>
                                      </p:cBhvr>
                                      <p:tavLst>
                                        <p:tav tm="0">
                                          <p:val>
                                            <p:fltVal val="0"/>
                                          </p:val>
                                        </p:tav>
                                        <p:tav tm="100000">
                                          <p:val>
                                            <p:strVal val="#ppt_w"/>
                                          </p:val>
                                        </p:tav>
                                      </p:tavLst>
                                    </p:anim>
                                    <p:anim calcmode="lin" valueType="num">
                                      <p:cBhvr>
                                        <p:cTn id="28" dur="500" fill="hold"/>
                                        <p:tgtEl>
                                          <p:spTgt spid="397325"/>
                                        </p:tgtEl>
                                        <p:attrNameLst>
                                          <p:attrName>ppt_h</p:attrName>
                                        </p:attrNameLst>
                                      </p:cBhvr>
                                      <p:tavLst>
                                        <p:tav tm="0">
                                          <p:val>
                                            <p:fltVal val="0"/>
                                          </p:val>
                                        </p:tav>
                                        <p:tav tm="100000">
                                          <p:val>
                                            <p:strVal val="#ppt_h"/>
                                          </p:val>
                                        </p:tav>
                                      </p:tavLst>
                                    </p:anim>
                                    <p:anim calcmode="lin" valueType="num">
                                      <p:cBhvr>
                                        <p:cTn id="29" dur="500" fill="hold"/>
                                        <p:tgtEl>
                                          <p:spTgt spid="397325"/>
                                        </p:tgtEl>
                                        <p:attrNameLst>
                                          <p:attrName>style.rotation</p:attrName>
                                        </p:attrNameLst>
                                      </p:cBhvr>
                                      <p:tavLst>
                                        <p:tav tm="0">
                                          <p:val>
                                            <p:fltVal val="360"/>
                                          </p:val>
                                        </p:tav>
                                        <p:tav tm="100000">
                                          <p:val>
                                            <p:fltVal val="0"/>
                                          </p:val>
                                        </p:tav>
                                      </p:tavLst>
                                    </p:anim>
                                    <p:animEffect transition="in" filter="fade">
                                      <p:cBhvr>
                                        <p:cTn id="30" dur="500"/>
                                        <p:tgtEl>
                                          <p:spTgt spid="39732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1" presetClass="entr" presetSubtype="0" fill="hold" grpId="0" nodeType="clickEffect">
                                  <p:stCondLst>
                                    <p:cond delay="0"/>
                                  </p:stCondLst>
                                  <p:iterate type="wd">
                                    <p:tmPct val="10000"/>
                                  </p:iterate>
                                  <p:childTnLst>
                                    <p:set>
                                      <p:cBhvr>
                                        <p:cTn id="34" dur="1" fill="hold">
                                          <p:stCondLst>
                                            <p:cond delay="0"/>
                                          </p:stCondLst>
                                        </p:cTn>
                                        <p:tgtEl>
                                          <p:spTgt spid="397318"/>
                                        </p:tgtEl>
                                        <p:attrNameLst>
                                          <p:attrName>style.visibility</p:attrName>
                                        </p:attrNameLst>
                                      </p:cBhvr>
                                      <p:to>
                                        <p:strVal val="visible"/>
                                      </p:to>
                                    </p:set>
                                    <p:animEffect transition="in" filter="fade">
                                      <p:cBhvr>
                                        <p:cTn id="35" dur="770" decel="100000"/>
                                        <p:tgtEl>
                                          <p:spTgt spid="397318"/>
                                        </p:tgtEl>
                                      </p:cBhvr>
                                    </p:animEffect>
                                    <p:animScale>
                                      <p:cBhvr>
                                        <p:cTn id="36" dur="770" decel="100000"/>
                                        <p:tgtEl>
                                          <p:spTgt spid="397318"/>
                                        </p:tgtEl>
                                      </p:cBhvr>
                                      <p:from x="10000" y="10000"/>
                                      <p:to x="200000" y="450000"/>
                                    </p:animScale>
                                    <p:animScale>
                                      <p:cBhvr>
                                        <p:cTn id="37" dur="1230" accel="100000" fill="hold">
                                          <p:stCondLst>
                                            <p:cond delay="770"/>
                                          </p:stCondLst>
                                        </p:cTn>
                                        <p:tgtEl>
                                          <p:spTgt spid="397318"/>
                                        </p:tgtEl>
                                      </p:cBhvr>
                                      <p:from x="200000" y="450000"/>
                                      <p:to x="100000" y="100000"/>
                                    </p:animScale>
                                    <p:set>
                                      <p:cBhvr>
                                        <p:cTn id="38" dur="770" fill="hold"/>
                                        <p:tgtEl>
                                          <p:spTgt spid="397318"/>
                                        </p:tgtEl>
                                        <p:attrNameLst>
                                          <p:attrName>ppt_x</p:attrName>
                                        </p:attrNameLst>
                                      </p:cBhvr>
                                      <p:to>
                                        <p:strVal val="(0.5)"/>
                                      </p:to>
                                    </p:set>
                                    <p:anim from="(0.5)" to="(#ppt_x)" calcmode="lin" valueType="num">
                                      <p:cBhvr>
                                        <p:cTn id="39" dur="1230" accel="100000" fill="hold">
                                          <p:stCondLst>
                                            <p:cond delay="770"/>
                                          </p:stCondLst>
                                        </p:cTn>
                                        <p:tgtEl>
                                          <p:spTgt spid="397318"/>
                                        </p:tgtEl>
                                        <p:attrNameLst>
                                          <p:attrName>ppt_x</p:attrName>
                                        </p:attrNameLst>
                                      </p:cBhvr>
                                    </p:anim>
                                    <p:set>
                                      <p:cBhvr>
                                        <p:cTn id="40" dur="770" fill="hold"/>
                                        <p:tgtEl>
                                          <p:spTgt spid="397318"/>
                                        </p:tgtEl>
                                        <p:attrNameLst>
                                          <p:attrName>ppt_y</p:attrName>
                                        </p:attrNameLst>
                                      </p:cBhvr>
                                      <p:to>
                                        <p:strVal val="(#ppt_y+0.4)"/>
                                      </p:to>
                                    </p:set>
                                    <p:anim from="(#ppt_y+0.4)" to="(#ppt_y)" calcmode="lin" valueType="num">
                                      <p:cBhvr>
                                        <p:cTn id="41" dur="1230" accel="100000" fill="hold">
                                          <p:stCondLst>
                                            <p:cond delay="770"/>
                                          </p:stCondLst>
                                        </p:cTn>
                                        <p:tgtEl>
                                          <p:spTgt spid="397318"/>
                                        </p:tgtEl>
                                        <p:attrNameLst>
                                          <p:attrName>ppt_y</p:attrName>
                                        </p:attrNameLst>
                                      </p:cBhvr>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49" presetClass="entr" presetSubtype="0" decel="100000" fill="hold" grpId="0" nodeType="clickEffect">
                                  <p:stCondLst>
                                    <p:cond delay="0"/>
                                  </p:stCondLst>
                                  <p:childTnLst>
                                    <p:set>
                                      <p:cBhvr>
                                        <p:cTn id="45" dur="1" fill="hold">
                                          <p:stCondLst>
                                            <p:cond delay="0"/>
                                          </p:stCondLst>
                                        </p:cTn>
                                        <p:tgtEl>
                                          <p:spTgt spid="397326"/>
                                        </p:tgtEl>
                                        <p:attrNameLst>
                                          <p:attrName>style.visibility</p:attrName>
                                        </p:attrNameLst>
                                      </p:cBhvr>
                                      <p:to>
                                        <p:strVal val="visible"/>
                                      </p:to>
                                    </p:set>
                                    <p:anim calcmode="lin" valueType="num">
                                      <p:cBhvr>
                                        <p:cTn id="46" dur="500" fill="hold"/>
                                        <p:tgtEl>
                                          <p:spTgt spid="397326"/>
                                        </p:tgtEl>
                                        <p:attrNameLst>
                                          <p:attrName>ppt_w</p:attrName>
                                        </p:attrNameLst>
                                      </p:cBhvr>
                                      <p:tavLst>
                                        <p:tav tm="0">
                                          <p:val>
                                            <p:fltVal val="0"/>
                                          </p:val>
                                        </p:tav>
                                        <p:tav tm="100000">
                                          <p:val>
                                            <p:strVal val="#ppt_w"/>
                                          </p:val>
                                        </p:tav>
                                      </p:tavLst>
                                    </p:anim>
                                    <p:anim calcmode="lin" valueType="num">
                                      <p:cBhvr>
                                        <p:cTn id="47" dur="500" fill="hold"/>
                                        <p:tgtEl>
                                          <p:spTgt spid="397326"/>
                                        </p:tgtEl>
                                        <p:attrNameLst>
                                          <p:attrName>ppt_h</p:attrName>
                                        </p:attrNameLst>
                                      </p:cBhvr>
                                      <p:tavLst>
                                        <p:tav tm="0">
                                          <p:val>
                                            <p:fltVal val="0"/>
                                          </p:val>
                                        </p:tav>
                                        <p:tav tm="100000">
                                          <p:val>
                                            <p:strVal val="#ppt_h"/>
                                          </p:val>
                                        </p:tav>
                                      </p:tavLst>
                                    </p:anim>
                                    <p:anim calcmode="lin" valueType="num">
                                      <p:cBhvr>
                                        <p:cTn id="48" dur="500" fill="hold"/>
                                        <p:tgtEl>
                                          <p:spTgt spid="397326"/>
                                        </p:tgtEl>
                                        <p:attrNameLst>
                                          <p:attrName>style.rotation</p:attrName>
                                        </p:attrNameLst>
                                      </p:cBhvr>
                                      <p:tavLst>
                                        <p:tav tm="0">
                                          <p:val>
                                            <p:fltVal val="360"/>
                                          </p:val>
                                        </p:tav>
                                        <p:tav tm="100000">
                                          <p:val>
                                            <p:fltVal val="0"/>
                                          </p:val>
                                        </p:tav>
                                      </p:tavLst>
                                    </p:anim>
                                    <p:animEffect transition="in" filter="fade">
                                      <p:cBhvr>
                                        <p:cTn id="49" dur="500"/>
                                        <p:tgtEl>
                                          <p:spTgt spid="397326"/>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51" presetClass="entr" presetSubtype="0" fill="hold" grpId="0" nodeType="clickEffect">
                                  <p:stCondLst>
                                    <p:cond delay="0"/>
                                  </p:stCondLst>
                                  <p:iterate type="wd">
                                    <p:tmPct val="10000"/>
                                  </p:iterate>
                                  <p:childTnLst>
                                    <p:set>
                                      <p:cBhvr>
                                        <p:cTn id="53" dur="1" fill="hold">
                                          <p:stCondLst>
                                            <p:cond delay="0"/>
                                          </p:stCondLst>
                                        </p:cTn>
                                        <p:tgtEl>
                                          <p:spTgt spid="397319"/>
                                        </p:tgtEl>
                                        <p:attrNameLst>
                                          <p:attrName>style.visibility</p:attrName>
                                        </p:attrNameLst>
                                      </p:cBhvr>
                                      <p:to>
                                        <p:strVal val="visible"/>
                                      </p:to>
                                    </p:set>
                                    <p:animEffect transition="in" filter="fade">
                                      <p:cBhvr>
                                        <p:cTn id="54" dur="770" decel="100000"/>
                                        <p:tgtEl>
                                          <p:spTgt spid="397319"/>
                                        </p:tgtEl>
                                      </p:cBhvr>
                                    </p:animEffect>
                                    <p:animScale>
                                      <p:cBhvr>
                                        <p:cTn id="55" dur="770" decel="100000"/>
                                        <p:tgtEl>
                                          <p:spTgt spid="397319"/>
                                        </p:tgtEl>
                                      </p:cBhvr>
                                      <p:from x="10000" y="10000"/>
                                      <p:to x="200000" y="450000"/>
                                    </p:animScale>
                                    <p:animScale>
                                      <p:cBhvr>
                                        <p:cTn id="56" dur="1230" accel="100000" fill="hold">
                                          <p:stCondLst>
                                            <p:cond delay="770"/>
                                          </p:stCondLst>
                                        </p:cTn>
                                        <p:tgtEl>
                                          <p:spTgt spid="397319"/>
                                        </p:tgtEl>
                                      </p:cBhvr>
                                      <p:from x="200000" y="450000"/>
                                      <p:to x="100000" y="100000"/>
                                    </p:animScale>
                                    <p:set>
                                      <p:cBhvr>
                                        <p:cTn id="57" dur="770" fill="hold"/>
                                        <p:tgtEl>
                                          <p:spTgt spid="397319"/>
                                        </p:tgtEl>
                                        <p:attrNameLst>
                                          <p:attrName>ppt_x</p:attrName>
                                        </p:attrNameLst>
                                      </p:cBhvr>
                                      <p:to>
                                        <p:strVal val="(0.5)"/>
                                      </p:to>
                                    </p:set>
                                    <p:anim from="(0.5)" to="(#ppt_x)" calcmode="lin" valueType="num">
                                      <p:cBhvr>
                                        <p:cTn id="58" dur="1230" accel="100000" fill="hold">
                                          <p:stCondLst>
                                            <p:cond delay="770"/>
                                          </p:stCondLst>
                                        </p:cTn>
                                        <p:tgtEl>
                                          <p:spTgt spid="397319"/>
                                        </p:tgtEl>
                                        <p:attrNameLst>
                                          <p:attrName>ppt_x</p:attrName>
                                        </p:attrNameLst>
                                      </p:cBhvr>
                                    </p:anim>
                                    <p:set>
                                      <p:cBhvr>
                                        <p:cTn id="59" dur="770" fill="hold"/>
                                        <p:tgtEl>
                                          <p:spTgt spid="397319"/>
                                        </p:tgtEl>
                                        <p:attrNameLst>
                                          <p:attrName>ppt_y</p:attrName>
                                        </p:attrNameLst>
                                      </p:cBhvr>
                                      <p:to>
                                        <p:strVal val="(#ppt_y+0.4)"/>
                                      </p:to>
                                    </p:set>
                                    <p:anim from="(#ppt_y+0.4)" to="(#ppt_y)" calcmode="lin" valueType="num">
                                      <p:cBhvr>
                                        <p:cTn id="60" dur="1230" accel="100000" fill="hold">
                                          <p:stCondLst>
                                            <p:cond delay="770"/>
                                          </p:stCondLst>
                                        </p:cTn>
                                        <p:tgtEl>
                                          <p:spTgt spid="397319"/>
                                        </p:tgtEl>
                                        <p:attrNameLst>
                                          <p:attrName>ppt_y</p:attrName>
                                        </p:attrNameLst>
                                      </p:cBhvr>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49" presetClass="entr" presetSubtype="0" decel="100000" fill="hold" grpId="0" nodeType="clickEffect">
                                  <p:stCondLst>
                                    <p:cond delay="0"/>
                                  </p:stCondLst>
                                  <p:childTnLst>
                                    <p:set>
                                      <p:cBhvr>
                                        <p:cTn id="64" dur="1" fill="hold">
                                          <p:stCondLst>
                                            <p:cond delay="0"/>
                                          </p:stCondLst>
                                        </p:cTn>
                                        <p:tgtEl>
                                          <p:spTgt spid="397327"/>
                                        </p:tgtEl>
                                        <p:attrNameLst>
                                          <p:attrName>style.visibility</p:attrName>
                                        </p:attrNameLst>
                                      </p:cBhvr>
                                      <p:to>
                                        <p:strVal val="visible"/>
                                      </p:to>
                                    </p:set>
                                    <p:anim calcmode="lin" valueType="num">
                                      <p:cBhvr>
                                        <p:cTn id="65" dur="500" fill="hold"/>
                                        <p:tgtEl>
                                          <p:spTgt spid="397327"/>
                                        </p:tgtEl>
                                        <p:attrNameLst>
                                          <p:attrName>ppt_w</p:attrName>
                                        </p:attrNameLst>
                                      </p:cBhvr>
                                      <p:tavLst>
                                        <p:tav tm="0">
                                          <p:val>
                                            <p:fltVal val="0"/>
                                          </p:val>
                                        </p:tav>
                                        <p:tav tm="100000">
                                          <p:val>
                                            <p:strVal val="#ppt_w"/>
                                          </p:val>
                                        </p:tav>
                                      </p:tavLst>
                                    </p:anim>
                                    <p:anim calcmode="lin" valueType="num">
                                      <p:cBhvr>
                                        <p:cTn id="66" dur="500" fill="hold"/>
                                        <p:tgtEl>
                                          <p:spTgt spid="397327"/>
                                        </p:tgtEl>
                                        <p:attrNameLst>
                                          <p:attrName>ppt_h</p:attrName>
                                        </p:attrNameLst>
                                      </p:cBhvr>
                                      <p:tavLst>
                                        <p:tav tm="0">
                                          <p:val>
                                            <p:fltVal val="0"/>
                                          </p:val>
                                        </p:tav>
                                        <p:tav tm="100000">
                                          <p:val>
                                            <p:strVal val="#ppt_h"/>
                                          </p:val>
                                        </p:tav>
                                      </p:tavLst>
                                    </p:anim>
                                    <p:anim calcmode="lin" valueType="num">
                                      <p:cBhvr>
                                        <p:cTn id="67" dur="500" fill="hold"/>
                                        <p:tgtEl>
                                          <p:spTgt spid="397327"/>
                                        </p:tgtEl>
                                        <p:attrNameLst>
                                          <p:attrName>style.rotation</p:attrName>
                                        </p:attrNameLst>
                                      </p:cBhvr>
                                      <p:tavLst>
                                        <p:tav tm="0">
                                          <p:val>
                                            <p:fltVal val="360"/>
                                          </p:val>
                                        </p:tav>
                                        <p:tav tm="100000">
                                          <p:val>
                                            <p:fltVal val="0"/>
                                          </p:val>
                                        </p:tav>
                                      </p:tavLst>
                                    </p:anim>
                                    <p:animEffect transition="in" filter="fade">
                                      <p:cBhvr>
                                        <p:cTn id="68" dur="500"/>
                                        <p:tgtEl>
                                          <p:spTgt spid="397327"/>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51" presetClass="entr" presetSubtype="0" fill="hold" grpId="0" nodeType="clickEffect">
                                  <p:stCondLst>
                                    <p:cond delay="0"/>
                                  </p:stCondLst>
                                  <p:iterate type="wd">
                                    <p:tmPct val="10000"/>
                                  </p:iterate>
                                  <p:childTnLst>
                                    <p:set>
                                      <p:cBhvr>
                                        <p:cTn id="72" dur="1" fill="hold">
                                          <p:stCondLst>
                                            <p:cond delay="0"/>
                                          </p:stCondLst>
                                        </p:cTn>
                                        <p:tgtEl>
                                          <p:spTgt spid="397320"/>
                                        </p:tgtEl>
                                        <p:attrNameLst>
                                          <p:attrName>style.visibility</p:attrName>
                                        </p:attrNameLst>
                                      </p:cBhvr>
                                      <p:to>
                                        <p:strVal val="visible"/>
                                      </p:to>
                                    </p:set>
                                    <p:animEffect transition="in" filter="fade">
                                      <p:cBhvr>
                                        <p:cTn id="73" dur="770" decel="100000"/>
                                        <p:tgtEl>
                                          <p:spTgt spid="397320"/>
                                        </p:tgtEl>
                                      </p:cBhvr>
                                    </p:animEffect>
                                    <p:animScale>
                                      <p:cBhvr>
                                        <p:cTn id="74" dur="770" decel="100000"/>
                                        <p:tgtEl>
                                          <p:spTgt spid="397320"/>
                                        </p:tgtEl>
                                      </p:cBhvr>
                                      <p:from x="10000" y="10000"/>
                                      <p:to x="200000" y="450000"/>
                                    </p:animScale>
                                    <p:animScale>
                                      <p:cBhvr>
                                        <p:cTn id="75" dur="1230" accel="100000" fill="hold">
                                          <p:stCondLst>
                                            <p:cond delay="770"/>
                                          </p:stCondLst>
                                        </p:cTn>
                                        <p:tgtEl>
                                          <p:spTgt spid="397320"/>
                                        </p:tgtEl>
                                      </p:cBhvr>
                                      <p:from x="200000" y="450000"/>
                                      <p:to x="100000" y="100000"/>
                                    </p:animScale>
                                    <p:set>
                                      <p:cBhvr>
                                        <p:cTn id="76" dur="770" fill="hold"/>
                                        <p:tgtEl>
                                          <p:spTgt spid="397320"/>
                                        </p:tgtEl>
                                        <p:attrNameLst>
                                          <p:attrName>ppt_x</p:attrName>
                                        </p:attrNameLst>
                                      </p:cBhvr>
                                      <p:to>
                                        <p:strVal val="(0.5)"/>
                                      </p:to>
                                    </p:set>
                                    <p:anim from="(0.5)" to="(#ppt_x)" calcmode="lin" valueType="num">
                                      <p:cBhvr>
                                        <p:cTn id="77" dur="1230" accel="100000" fill="hold">
                                          <p:stCondLst>
                                            <p:cond delay="770"/>
                                          </p:stCondLst>
                                        </p:cTn>
                                        <p:tgtEl>
                                          <p:spTgt spid="397320"/>
                                        </p:tgtEl>
                                        <p:attrNameLst>
                                          <p:attrName>ppt_x</p:attrName>
                                        </p:attrNameLst>
                                      </p:cBhvr>
                                    </p:anim>
                                    <p:set>
                                      <p:cBhvr>
                                        <p:cTn id="78" dur="770" fill="hold"/>
                                        <p:tgtEl>
                                          <p:spTgt spid="397320"/>
                                        </p:tgtEl>
                                        <p:attrNameLst>
                                          <p:attrName>ppt_y</p:attrName>
                                        </p:attrNameLst>
                                      </p:cBhvr>
                                      <p:to>
                                        <p:strVal val="(#ppt_y+0.4)"/>
                                      </p:to>
                                    </p:set>
                                    <p:anim from="(#ppt_y+0.4)" to="(#ppt_y)" calcmode="lin" valueType="num">
                                      <p:cBhvr>
                                        <p:cTn id="79" dur="1230" accel="100000" fill="hold">
                                          <p:stCondLst>
                                            <p:cond delay="770"/>
                                          </p:stCondLst>
                                        </p:cTn>
                                        <p:tgtEl>
                                          <p:spTgt spid="397320"/>
                                        </p:tgtEl>
                                        <p:attrNameLst>
                                          <p:attrName>ppt_y</p:attrName>
                                        </p:attrNameLst>
                                      </p:cBhvr>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49" presetClass="entr" presetSubtype="0" decel="100000" fill="hold" grpId="0" nodeType="clickEffect">
                                  <p:stCondLst>
                                    <p:cond delay="0"/>
                                  </p:stCondLst>
                                  <p:childTnLst>
                                    <p:set>
                                      <p:cBhvr>
                                        <p:cTn id="83" dur="1" fill="hold">
                                          <p:stCondLst>
                                            <p:cond delay="0"/>
                                          </p:stCondLst>
                                        </p:cTn>
                                        <p:tgtEl>
                                          <p:spTgt spid="397324"/>
                                        </p:tgtEl>
                                        <p:attrNameLst>
                                          <p:attrName>style.visibility</p:attrName>
                                        </p:attrNameLst>
                                      </p:cBhvr>
                                      <p:to>
                                        <p:strVal val="visible"/>
                                      </p:to>
                                    </p:set>
                                    <p:anim calcmode="lin" valueType="num">
                                      <p:cBhvr>
                                        <p:cTn id="84" dur="500" fill="hold"/>
                                        <p:tgtEl>
                                          <p:spTgt spid="397324"/>
                                        </p:tgtEl>
                                        <p:attrNameLst>
                                          <p:attrName>ppt_w</p:attrName>
                                        </p:attrNameLst>
                                      </p:cBhvr>
                                      <p:tavLst>
                                        <p:tav tm="0">
                                          <p:val>
                                            <p:fltVal val="0"/>
                                          </p:val>
                                        </p:tav>
                                        <p:tav tm="100000">
                                          <p:val>
                                            <p:strVal val="#ppt_w"/>
                                          </p:val>
                                        </p:tav>
                                      </p:tavLst>
                                    </p:anim>
                                    <p:anim calcmode="lin" valueType="num">
                                      <p:cBhvr>
                                        <p:cTn id="85" dur="500" fill="hold"/>
                                        <p:tgtEl>
                                          <p:spTgt spid="397324"/>
                                        </p:tgtEl>
                                        <p:attrNameLst>
                                          <p:attrName>ppt_h</p:attrName>
                                        </p:attrNameLst>
                                      </p:cBhvr>
                                      <p:tavLst>
                                        <p:tav tm="0">
                                          <p:val>
                                            <p:fltVal val="0"/>
                                          </p:val>
                                        </p:tav>
                                        <p:tav tm="100000">
                                          <p:val>
                                            <p:strVal val="#ppt_h"/>
                                          </p:val>
                                        </p:tav>
                                      </p:tavLst>
                                    </p:anim>
                                    <p:anim calcmode="lin" valueType="num">
                                      <p:cBhvr>
                                        <p:cTn id="86" dur="500" fill="hold"/>
                                        <p:tgtEl>
                                          <p:spTgt spid="397324"/>
                                        </p:tgtEl>
                                        <p:attrNameLst>
                                          <p:attrName>style.rotation</p:attrName>
                                        </p:attrNameLst>
                                      </p:cBhvr>
                                      <p:tavLst>
                                        <p:tav tm="0">
                                          <p:val>
                                            <p:fltVal val="360"/>
                                          </p:val>
                                        </p:tav>
                                        <p:tav tm="100000">
                                          <p:val>
                                            <p:fltVal val="0"/>
                                          </p:val>
                                        </p:tav>
                                      </p:tavLst>
                                    </p:anim>
                                    <p:animEffect transition="in" filter="fade">
                                      <p:cBhvr>
                                        <p:cTn id="87" dur="500"/>
                                        <p:tgtEl>
                                          <p:spTgt spid="397324"/>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25" presetClass="entr" presetSubtype="0" fill="hold" grpId="0" nodeType="clickEffect">
                                  <p:stCondLst>
                                    <p:cond delay="0"/>
                                  </p:stCondLst>
                                  <p:childTnLst>
                                    <p:set>
                                      <p:cBhvr>
                                        <p:cTn id="91" dur="1" fill="hold">
                                          <p:stCondLst>
                                            <p:cond delay="0"/>
                                          </p:stCondLst>
                                        </p:cTn>
                                        <p:tgtEl>
                                          <p:spTgt spid="397322"/>
                                        </p:tgtEl>
                                        <p:attrNameLst>
                                          <p:attrName>style.visibility</p:attrName>
                                        </p:attrNameLst>
                                      </p:cBhvr>
                                      <p:to>
                                        <p:strVal val="visible"/>
                                      </p:to>
                                    </p:set>
                                    <p:anim calcmode="lin" valueType="num">
                                      <p:cBhvr>
                                        <p:cTn id="92" dur="500" decel="50000" fill="hold">
                                          <p:stCondLst>
                                            <p:cond delay="0"/>
                                          </p:stCondLst>
                                        </p:cTn>
                                        <p:tgtEl>
                                          <p:spTgt spid="397322"/>
                                        </p:tgtEl>
                                        <p:attrNameLst>
                                          <p:attrName>style.rotation</p:attrName>
                                        </p:attrNameLst>
                                      </p:cBhvr>
                                      <p:tavLst>
                                        <p:tav tm="0">
                                          <p:val>
                                            <p:fltVal val="-90"/>
                                          </p:val>
                                        </p:tav>
                                        <p:tav tm="100000">
                                          <p:val>
                                            <p:fltVal val="0"/>
                                          </p:val>
                                        </p:tav>
                                      </p:tavLst>
                                    </p:anim>
                                    <p:anim calcmode="lin" valueType="num">
                                      <p:cBhvr>
                                        <p:cTn id="93" dur="500" decel="50000" fill="hold">
                                          <p:stCondLst>
                                            <p:cond delay="0"/>
                                          </p:stCondLst>
                                        </p:cTn>
                                        <p:tgtEl>
                                          <p:spTgt spid="397322"/>
                                        </p:tgtEl>
                                        <p:attrNameLst>
                                          <p:attrName>ppt_w</p:attrName>
                                        </p:attrNameLst>
                                      </p:cBhvr>
                                      <p:tavLst>
                                        <p:tav tm="0">
                                          <p:val>
                                            <p:strVal val="#ppt_w"/>
                                          </p:val>
                                        </p:tav>
                                        <p:tav tm="100000">
                                          <p:val>
                                            <p:strVal val="#ppt_w*.05"/>
                                          </p:val>
                                        </p:tav>
                                      </p:tavLst>
                                    </p:anim>
                                    <p:anim calcmode="lin" valueType="num">
                                      <p:cBhvr>
                                        <p:cTn id="94" dur="500" accel="50000" fill="hold">
                                          <p:stCondLst>
                                            <p:cond delay="500"/>
                                          </p:stCondLst>
                                        </p:cTn>
                                        <p:tgtEl>
                                          <p:spTgt spid="397322"/>
                                        </p:tgtEl>
                                        <p:attrNameLst>
                                          <p:attrName>ppt_w</p:attrName>
                                        </p:attrNameLst>
                                      </p:cBhvr>
                                      <p:tavLst>
                                        <p:tav tm="0">
                                          <p:val>
                                            <p:strVal val="#ppt_w*.05"/>
                                          </p:val>
                                        </p:tav>
                                        <p:tav tm="100000">
                                          <p:val>
                                            <p:strVal val="#ppt_w"/>
                                          </p:val>
                                        </p:tav>
                                      </p:tavLst>
                                    </p:anim>
                                    <p:anim calcmode="lin" valueType="num">
                                      <p:cBhvr>
                                        <p:cTn id="95" dur="1000" fill="hold"/>
                                        <p:tgtEl>
                                          <p:spTgt spid="397322"/>
                                        </p:tgtEl>
                                        <p:attrNameLst>
                                          <p:attrName>ppt_h</p:attrName>
                                        </p:attrNameLst>
                                      </p:cBhvr>
                                      <p:tavLst>
                                        <p:tav tm="0">
                                          <p:val>
                                            <p:strVal val="#ppt_h"/>
                                          </p:val>
                                        </p:tav>
                                        <p:tav tm="100000">
                                          <p:val>
                                            <p:strVal val="#ppt_h"/>
                                          </p:val>
                                        </p:tav>
                                      </p:tavLst>
                                    </p:anim>
                                    <p:anim calcmode="lin" valueType="num">
                                      <p:cBhvr>
                                        <p:cTn id="96" dur="500" decel="50000" fill="hold">
                                          <p:stCondLst>
                                            <p:cond delay="0"/>
                                          </p:stCondLst>
                                        </p:cTn>
                                        <p:tgtEl>
                                          <p:spTgt spid="397322"/>
                                        </p:tgtEl>
                                        <p:attrNameLst>
                                          <p:attrName>ppt_x</p:attrName>
                                        </p:attrNameLst>
                                      </p:cBhvr>
                                      <p:tavLst>
                                        <p:tav tm="0">
                                          <p:val>
                                            <p:strVal val="#ppt_x+.4"/>
                                          </p:val>
                                        </p:tav>
                                        <p:tav tm="100000">
                                          <p:val>
                                            <p:strVal val="#ppt_x"/>
                                          </p:val>
                                        </p:tav>
                                      </p:tavLst>
                                    </p:anim>
                                    <p:anim calcmode="lin" valueType="num">
                                      <p:cBhvr>
                                        <p:cTn id="97" dur="500" decel="50000" fill="hold">
                                          <p:stCondLst>
                                            <p:cond delay="0"/>
                                          </p:stCondLst>
                                        </p:cTn>
                                        <p:tgtEl>
                                          <p:spTgt spid="397322"/>
                                        </p:tgtEl>
                                        <p:attrNameLst>
                                          <p:attrName>ppt_y</p:attrName>
                                        </p:attrNameLst>
                                      </p:cBhvr>
                                      <p:tavLst>
                                        <p:tav tm="0">
                                          <p:val>
                                            <p:strVal val="#ppt_y-.2"/>
                                          </p:val>
                                        </p:tav>
                                        <p:tav tm="100000">
                                          <p:val>
                                            <p:strVal val="#ppt_y+.1"/>
                                          </p:val>
                                        </p:tav>
                                      </p:tavLst>
                                    </p:anim>
                                    <p:anim calcmode="lin" valueType="num">
                                      <p:cBhvr>
                                        <p:cTn id="98" dur="500" accel="50000" fill="hold">
                                          <p:stCondLst>
                                            <p:cond delay="500"/>
                                          </p:stCondLst>
                                        </p:cTn>
                                        <p:tgtEl>
                                          <p:spTgt spid="397322"/>
                                        </p:tgtEl>
                                        <p:attrNameLst>
                                          <p:attrName>ppt_y</p:attrName>
                                        </p:attrNameLst>
                                      </p:cBhvr>
                                      <p:tavLst>
                                        <p:tav tm="0">
                                          <p:val>
                                            <p:strVal val="#ppt_y+.1"/>
                                          </p:val>
                                        </p:tav>
                                        <p:tav tm="100000">
                                          <p:val>
                                            <p:strVal val="#ppt_y"/>
                                          </p:val>
                                        </p:tav>
                                      </p:tavLst>
                                    </p:anim>
                                    <p:animEffect transition="in" filter="fade">
                                      <p:cBhvr>
                                        <p:cTn id="99" dur="1000" decel="50000">
                                          <p:stCondLst>
                                            <p:cond delay="0"/>
                                          </p:stCondLst>
                                        </p:cTn>
                                        <p:tgtEl>
                                          <p:spTgt spid="397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4" grpId="0" animBg="1"/>
      <p:bldP spid="397316" grpId="0" animBg="1"/>
      <p:bldP spid="397317" grpId="0" animBg="1"/>
      <p:bldP spid="397318" grpId="0" animBg="1"/>
      <p:bldP spid="397319" grpId="0" animBg="1"/>
      <p:bldP spid="397320" grpId="0" animBg="1"/>
      <p:bldP spid="397322" grpId="0" animBg="1"/>
      <p:bldP spid="397324" grpId="0" animBg="1"/>
      <p:bldP spid="397325" grpId="0" animBg="1"/>
      <p:bldP spid="397326" grpId="0" animBg="1"/>
      <p:bldP spid="397327"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p:cNvSpPr>
            <a:spLocks noGrp="1" noChangeArrowheads="1"/>
          </p:cNvSpPr>
          <p:nvPr>
            <p:ph type="title"/>
          </p:nvPr>
        </p:nvSpPr>
        <p:spPr>
          <a:xfrm>
            <a:off x="3176588" y="87313"/>
            <a:ext cx="2763837" cy="388937"/>
          </a:xfrm>
          <a:ln w="28575">
            <a:solidFill>
              <a:srgbClr val="0033CC"/>
            </a:solidFill>
            <a:miter lim="800000"/>
            <a:headEnd/>
            <a:tailEnd/>
          </a:ln>
        </p:spPr>
        <p:txBody>
          <a:bodyPr/>
          <a:lstStyle/>
          <a:p>
            <a:r>
              <a:rPr lang="en-US" altLang="en-US" sz="2800" b="1">
                <a:latin typeface="Tahoma" panose="020B0604030504040204" pitchFamily="34" charset="0"/>
              </a:rPr>
              <a:t>BANDING</a:t>
            </a:r>
          </a:p>
        </p:txBody>
      </p:sp>
      <p:sp>
        <p:nvSpPr>
          <p:cNvPr id="374787" name="Rectangle 3"/>
          <p:cNvSpPr>
            <a:spLocks noChangeArrowheads="1"/>
          </p:cNvSpPr>
          <p:nvPr/>
        </p:nvSpPr>
        <p:spPr bwMode="auto">
          <a:xfrm>
            <a:off x="201613" y="790575"/>
            <a:ext cx="8763000" cy="1744663"/>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es-ES" altLang="en-US" b="1" u="none"/>
              <a:t>Wajib Pajak dapat mengajukan permohonan banding hanya kepada badan </a:t>
            </a:r>
            <a:r>
              <a:rPr lang="id-ID" altLang="en-US" b="1" u="none"/>
              <a:t>peradilan</a:t>
            </a:r>
            <a:r>
              <a:rPr lang="es-ES" altLang="en-US" b="1" u="none"/>
              <a:t> pajak atas </a:t>
            </a:r>
            <a:r>
              <a:rPr lang="es-ES" altLang="en-US" b="1"/>
              <a:t>Surat Keputusan Keberatan</a:t>
            </a:r>
            <a:r>
              <a:rPr lang="es-ES" altLang="en-US" b="1" u="none"/>
              <a:t> sebagaimana dimaksud dalam Pasal 26 ayat (1).</a:t>
            </a:r>
            <a:r>
              <a:rPr lang="es-ES" altLang="en-US" u="none"/>
              <a:t> </a:t>
            </a:r>
          </a:p>
          <a:p>
            <a:pPr>
              <a:lnSpc>
                <a:spcPct val="80000"/>
              </a:lnSpc>
              <a:spcBef>
                <a:spcPct val="50000"/>
              </a:spcBef>
            </a:pPr>
            <a:r>
              <a:rPr lang="es-ES" altLang="en-US" b="1" u="none"/>
              <a:t>{Pasal 27 ayat 1}</a:t>
            </a:r>
            <a:endParaRPr lang="en-US" altLang="en-US" b="1" u="none"/>
          </a:p>
        </p:txBody>
      </p:sp>
      <p:sp>
        <p:nvSpPr>
          <p:cNvPr id="374788" name="Rectangle 4"/>
          <p:cNvSpPr>
            <a:spLocks noChangeArrowheads="1"/>
          </p:cNvSpPr>
          <p:nvPr/>
        </p:nvSpPr>
        <p:spPr bwMode="auto">
          <a:xfrm>
            <a:off x="179388" y="3003550"/>
            <a:ext cx="8713787" cy="265747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s-ES" altLang="en-US" b="1" u="none"/>
              <a:t>Permohonan sebagaimana dimaksud pada ayat (1) diajukan secara tertulis dalam </a:t>
            </a:r>
            <a:r>
              <a:rPr lang="id-ID" altLang="en-US" b="1" u="none"/>
              <a:t>bahasa</a:t>
            </a:r>
            <a:r>
              <a:rPr lang="es-ES" altLang="en-US" b="1" u="none"/>
              <a:t> Indonesia </a:t>
            </a:r>
            <a:r>
              <a:rPr lang="id-ID" altLang="en-US" b="1" u="none"/>
              <a:t>dengan</a:t>
            </a:r>
            <a:r>
              <a:rPr lang="es-ES" altLang="en-US" b="1" u="none"/>
              <a:t> alasan yang jelas paling lama 3 (tiga) bulan sejak Surat Keputusan Keberatan diterima dan dilampiri dengan salinan Surat Keputusan Keberatan tersebut.</a:t>
            </a:r>
          </a:p>
          <a:p>
            <a:r>
              <a:rPr lang="es-ES" altLang="en-US" b="1" u="none"/>
              <a:t>{Pasal 27 ayat 3}</a:t>
            </a:r>
            <a:r>
              <a:rPr lang="es-ES" altLang="en-US" u="none"/>
              <a:t> </a:t>
            </a:r>
            <a:endParaRPr lang="en-US" altLang="en-US" u="none"/>
          </a:p>
        </p:txBody>
      </p:sp>
      <p:sp>
        <p:nvSpPr>
          <p:cNvPr id="374789" name="AutoShape 5"/>
          <p:cNvSpPr>
            <a:spLocks noChangeArrowheads="1"/>
          </p:cNvSpPr>
          <p:nvPr/>
        </p:nvSpPr>
        <p:spPr bwMode="auto">
          <a:xfrm>
            <a:off x="4284663" y="476250"/>
            <a:ext cx="4318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74786"/>
                                        </p:tgtEl>
                                        <p:attrNameLst>
                                          <p:attrName>style.visibility</p:attrName>
                                        </p:attrNameLst>
                                      </p:cBhvr>
                                      <p:to>
                                        <p:strVal val="visible"/>
                                      </p:to>
                                    </p:set>
                                    <p:animEffect transition="in" filter="diamond(in)">
                                      <p:cBhvr>
                                        <p:cTn id="7" dur="2000"/>
                                        <p:tgtEl>
                                          <p:spTgt spid="374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74789"/>
                                        </p:tgtEl>
                                        <p:attrNameLst>
                                          <p:attrName>style.visibility</p:attrName>
                                        </p:attrNameLst>
                                      </p:cBhvr>
                                      <p:to>
                                        <p:strVal val="visible"/>
                                      </p:to>
                                    </p:set>
                                    <p:anim calcmode="lin" valueType="num">
                                      <p:cBhvr additive="base">
                                        <p:cTn id="12" dur="500" fill="hold"/>
                                        <p:tgtEl>
                                          <p:spTgt spid="374789"/>
                                        </p:tgtEl>
                                        <p:attrNameLst>
                                          <p:attrName>ppt_x</p:attrName>
                                        </p:attrNameLst>
                                      </p:cBhvr>
                                      <p:tavLst>
                                        <p:tav tm="0">
                                          <p:val>
                                            <p:strVal val="#ppt_x"/>
                                          </p:val>
                                        </p:tav>
                                        <p:tav tm="100000">
                                          <p:val>
                                            <p:strVal val="#ppt_x"/>
                                          </p:val>
                                        </p:tav>
                                      </p:tavLst>
                                    </p:anim>
                                    <p:anim calcmode="lin" valueType="num">
                                      <p:cBhvr additive="base">
                                        <p:cTn id="13" dur="500" fill="hold"/>
                                        <p:tgtEl>
                                          <p:spTgt spid="374789"/>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374787"/>
                                        </p:tgtEl>
                                        <p:attrNameLst>
                                          <p:attrName>style.visibility</p:attrName>
                                        </p:attrNameLst>
                                      </p:cBhvr>
                                      <p:to>
                                        <p:strVal val="visible"/>
                                      </p:to>
                                    </p:set>
                                    <p:anim calcmode="lin" valueType="num">
                                      <p:cBhvr>
                                        <p:cTn id="18" dur="500" fill="hold"/>
                                        <p:tgtEl>
                                          <p:spTgt spid="374787"/>
                                        </p:tgtEl>
                                        <p:attrNameLst>
                                          <p:attrName>ppt_w</p:attrName>
                                        </p:attrNameLst>
                                      </p:cBhvr>
                                      <p:tavLst>
                                        <p:tav tm="0">
                                          <p:val>
                                            <p:fltVal val="0"/>
                                          </p:val>
                                        </p:tav>
                                        <p:tav tm="100000">
                                          <p:val>
                                            <p:strVal val="#ppt_w"/>
                                          </p:val>
                                        </p:tav>
                                      </p:tavLst>
                                    </p:anim>
                                    <p:anim calcmode="lin" valueType="num">
                                      <p:cBhvr>
                                        <p:cTn id="19" dur="500" fill="hold"/>
                                        <p:tgtEl>
                                          <p:spTgt spid="374787"/>
                                        </p:tgtEl>
                                        <p:attrNameLst>
                                          <p:attrName>ppt_h</p:attrName>
                                        </p:attrNameLst>
                                      </p:cBhvr>
                                      <p:tavLst>
                                        <p:tav tm="0">
                                          <p:val>
                                            <p:fltVal val="0"/>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374788"/>
                                        </p:tgtEl>
                                        <p:attrNameLst>
                                          <p:attrName>style.visibility</p:attrName>
                                        </p:attrNameLst>
                                      </p:cBhvr>
                                      <p:to>
                                        <p:strVal val="visible"/>
                                      </p:to>
                                    </p:set>
                                    <p:anim calcmode="lin" valueType="num">
                                      <p:cBhvr>
                                        <p:cTn id="24" dur="500" fill="hold"/>
                                        <p:tgtEl>
                                          <p:spTgt spid="374788"/>
                                        </p:tgtEl>
                                        <p:attrNameLst>
                                          <p:attrName>ppt_w</p:attrName>
                                        </p:attrNameLst>
                                      </p:cBhvr>
                                      <p:tavLst>
                                        <p:tav tm="0">
                                          <p:val>
                                            <p:fltVal val="0"/>
                                          </p:val>
                                        </p:tav>
                                        <p:tav tm="100000">
                                          <p:val>
                                            <p:strVal val="#ppt_w"/>
                                          </p:val>
                                        </p:tav>
                                      </p:tavLst>
                                    </p:anim>
                                    <p:anim calcmode="lin" valueType="num">
                                      <p:cBhvr>
                                        <p:cTn id="25" dur="500" fill="hold"/>
                                        <p:tgtEl>
                                          <p:spTgt spid="3747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86" grpId="0" animBg="1"/>
      <p:bldP spid="374787" grpId="0" animBg="1"/>
      <p:bldP spid="374788" grpId="0" animBg="1"/>
      <p:bldP spid="374789"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a:xfrm>
            <a:off x="971550" y="71438"/>
            <a:ext cx="7200900" cy="693737"/>
          </a:xfrm>
          <a:ln w="28575">
            <a:solidFill>
              <a:srgbClr val="0033CC"/>
            </a:solidFill>
            <a:miter lim="800000"/>
            <a:headEnd/>
            <a:tailEnd/>
          </a:ln>
        </p:spPr>
        <p:txBody>
          <a:bodyPr/>
          <a:lstStyle/>
          <a:p>
            <a:pPr>
              <a:lnSpc>
                <a:spcPct val="80000"/>
              </a:lnSpc>
            </a:pPr>
            <a:r>
              <a:rPr lang="en-US" altLang="en-US" sz="2400">
                <a:latin typeface="Lucida Console" panose="020B0609040504020204" pitchFamily="49" charset="0"/>
              </a:rPr>
              <a:t>JANGKA WAKTU PELUNASAN PAJAK AKIBAT PENGAJUAN BANDING</a:t>
            </a:r>
          </a:p>
        </p:txBody>
      </p:sp>
      <p:sp>
        <p:nvSpPr>
          <p:cNvPr id="375811" name="Rectangle 3"/>
          <p:cNvSpPr>
            <a:spLocks noChangeArrowheads="1"/>
          </p:cNvSpPr>
          <p:nvPr/>
        </p:nvSpPr>
        <p:spPr bwMode="auto">
          <a:xfrm>
            <a:off x="201613" y="908050"/>
            <a:ext cx="8763000" cy="81597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70000"/>
              </a:lnSpc>
              <a:spcBef>
                <a:spcPct val="50000"/>
              </a:spcBef>
            </a:pPr>
            <a:r>
              <a:rPr lang="en-US" altLang="en-US" sz="1800" b="1" u="none"/>
              <a:t>Pengajuan permohonan banding tidak menunda kewajiban membayar pajak dan pelaksanaan penagihan pajak. </a:t>
            </a:r>
          </a:p>
          <a:p>
            <a:pPr>
              <a:lnSpc>
                <a:spcPct val="70000"/>
              </a:lnSpc>
              <a:spcBef>
                <a:spcPct val="50000"/>
              </a:spcBef>
            </a:pPr>
            <a:r>
              <a:rPr lang="en-US" altLang="en-US" sz="1800" b="1" u="none"/>
              <a:t>(Pasal 27 ayat 5)</a:t>
            </a:r>
          </a:p>
        </p:txBody>
      </p:sp>
      <p:sp>
        <p:nvSpPr>
          <p:cNvPr id="375812" name="Rectangle 4"/>
          <p:cNvSpPr>
            <a:spLocks noChangeArrowheads="1"/>
          </p:cNvSpPr>
          <p:nvPr/>
        </p:nvSpPr>
        <p:spPr bwMode="auto">
          <a:xfrm>
            <a:off x="3419475" y="1787525"/>
            <a:ext cx="2089150" cy="346075"/>
          </a:xfrm>
          <a:prstGeom prst="rect">
            <a:avLst/>
          </a:prstGeom>
          <a:solidFill>
            <a:srgbClr val="FFFF99"/>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en-US" altLang="en-US" sz="2000" b="1" u="none">
                <a:latin typeface="Tahoma" panose="020B0604030504040204" pitchFamily="34" charset="0"/>
              </a:rPr>
              <a:t>DIHAPUS</a:t>
            </a:r>
          </a:p>
        </p:txBody>
      </p:sp>
      <p:sp>
        <p:nvSpPr>
          <p:cNvPr id="375813" name="AutoShape 5"/>
          <p:cNvSpPr>
            <a:spLocks noChangeArrowheads="1"/>
          </p:cNvSpPr>
          <p:nvPr/>
        </p:nvSpPr>
        <p:spPr bwMode="auto">
          <a:xfrm>
            <a:off x="3346450" y="1627188"/>
            <a:ext cx="433388"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5814" name="Rectangle 6"/>
          <p:cNvSpPr>
            <a:spLocks noChangeArrowheads="1"/>
          </p:cNvSpPr>
          <p:nvPr/>
        </p:nvSpPr>
        <p:spPr bwMode="auto">
          <a:xfrm>
            <a:off x="250825" y="2176463"/>
            <a:ext cx="8640763" cy="1828800"/>
          </a:xfrm>
          <a:prstGeom prst="rect">
            <a:avLst/>
          </a:prstGeom>
          <a:solidFill>
            <a:srgbClr val="99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b="1" u="none"/>
              <a:t>Dalam hal W</a:t>
            </a:r>
            <a:r>
              <a:rPr lang="en-US" altLang="en-US" sz="1800" b="1" u="none"/>
              <a:t>P</a:t>
            </a:r>
            <a:r>
              <a:rPr lang="id-ID" altLang="en-US" sz="1800" b="1" u="none"/>
              <a:t> mengajukan banding, jangka waktu pelunasan pajak sebagaimana dimaksud dalam </a:t>
            </a:r>
            <a:r>
              <a:rPr lang="id-ID" altLang="en-US" sz="1800" b="1"/>
              <a:t>Pasal 9 ayat (3)</a:t>
            </a:r>
            <a:r>
              <a:rPr lang="id-ID" altLang="en-US" sz="1800" b="1" i="1" u="none"/>
              <a:t>,</a:t>
            </a:r>
            <a:r>
              <a:rPr lang="id-ID" altLang="en-US" sz="1800" b="1" u="none"/>
              <a:t> ayat (3a), atau </a:t>
            </a:r>
            <a:r>
              <a:rPr lang="id-ID" altLang="en-US" sz="1800" b="1"/>
              <a:t>Pasal 25 ayat (7)</a:t>
            </a:r>
            <a:r>
              <a:rPr lang="id-ID" altLang="en-US" sz="1800" b="1" u="none"/>
              <a:t>, atas jumlah pajak yang belum dibayar pada saat pengajuan keberatan, </a:t>
            </a:r>
            <a:r>
              <a:rPr lang="id-ID" altLang="en-US" sz="2000" b="1"/>
              <a:t>tertangguh sampai dengan 1 (satu) bulan sejak tanggal penerbitan Putusan Banding</a:t>
            </a:r>
            <a:r>
              <a:rPr lang="id-ID" altLang="en-US" sz="1800" b="1" u="none"/>
              <a:t>.</a:t>
            </a:r>
            <a:endParaRPr lang="en-US" altLang="en-US" sz="1800" b="1" u="none"/>
          </a:p>
          <a:p>
            <a:r>
              <a:rPr lang="en-US" altLang="en-US" sz="1800" b="1" u="none">
                <a:solidFill>
                  <a:srgbClr val="990000"/>
                </a:solidFill>
              </a:rPr>
              <a:t>(Pasal 27 ayat 5a UU KUP (baru)) </a:t>
            </a:r>
          </a:p>
        </p:txBody>
      </p:sp>
      <p:sp>
        <p:nvSpPr>
          <p:cNvPr id="375815" name="AutoShape 7"/>
          <p:cNvSpPr>
            <a:spLocks noChangeArrowheads="1"/>
          </p:cNvSpPr>
          <p:nvPr/>
        </p:nvSpPr>
        <p:spPr bwMode="auto">
          <a:xfrm>
            <a:off x="5221288" y="1987550"/>
            <a:ext cx="503237"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5816" name="Rectangle 8"/>
          <p:cNvSpPr>
            <a:spLocks noChangeArrowheads="1"/>
          </p:cNvSpPr>
          <p:nvPr/>
        </p:nvSpPr>
        <p:spPr bwMode="auto">
          <a:xfrm>
            <a:off x="250825" y="5045075"/>
            <a:ext cx="8642350" cy="1768475"/>
          </a:xfrm>
          <a:prstGeom prst="rect">
            <a:avLst/>
          </a:prstGeom>
          <a:solidFill>
            <a:srgbClr val="99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id-ID" altLang="en-US" sz="1800" b="1" u="none"/>
              <a:t>Dalam hal permohonan banding ditolak atau dikabulkan sebagian, W</a:t>
            </a:r>
            <a:r>
              <a:rPr lang="en-US" altLang="en-US" sz="1800" b="1" u="none"/>
              <a:t>P</a:t>
            </a:r>
            <a:r>
              <a:rPr lang="id-ID" altLang="en-US" sz="1800" b="1" u="none"/>
              <a:t> dikenai sanksi administrasi berupa denda sebesar 100% (seratus persen) dari jumlah pajak berdasarkan Putusan Banding dikurangi dengan pembayaran pajak yang telah dibayar sebelum mengajukan keberatan.</a:t>
            </a:r>
            <a:endParaRPr lang="en-US" altLang="en-US" sz="1800" b="1" u="none"/>
          </a:p>
          <a:p>
            <a:r>
              <a:rPr lang="id-ID" altLang="en-US" sz="1800" b="1" u="none"/>
              <a:t> </a:t>
            </a:r>
            <a:r>
              <a:rPr lang="en-US" altLang="en-US" sz="1800" b="1" u="none">
                <a:solidFill>
                  <a:srgbClr val="990000"/>
                </a:solidFill>
              </a:rPr>
              <a:t>(Pasal 27 ayat 5d UU KUP (baru))</a:t>
            </a:r>
            <a:endParaRPr lang="id-ID" altLang="en-US" sz="1800" b="1" u="none">
              <a:solidFill>
                <a:srgbClr val="990000"/>
              </a:solidFill>
            </a:endParaRPr>
          </a:p>
        </p:txBody>
      </p:sp>
      <p:sp>
        <p:nvSpPr>
          <p:cNvPr id="375817" name="Line 9"/>
          <p:cNvSpPr>
            <a:spLocks noChangeShapeType="1"/>
          </p:cNvSpPr>
          <p:nvPr/>
        </p:nvSpPr>
        <p:spPr bwMode="auto">
          <a:xfrm flipH="1">
            <a:off x="468313" y="2781300"/>
            <a:ext cx="4824412" cy="1295400"/>
          </a:xfrm>
          <a:prstGeom prst="line">
            <a:avLst/>
          </a:prstGeom>
          <a:noFill/>
          <a:ln w="19050">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5818" name="Rectangle 10"/>
          <p:cNvSpPr>
            <a:spLocks noChangeArrowheads="1"/>
          </p:cNvSpPr>
          <p:nvPr/>
        </p:nvSpPr>
        <p:spPr bwMode="auto">
          <a:xfrm>
            <a:off x="250825" y="4059238"/>
            <a:ext cx="2160588" cy="88265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nSpc>
                <a:spcPct val="80000"/>
              </a:lnSpc>
            </a:pPr>
            <a:r>
              <a:rPr lang="en-US" altLang="en-US" sz="1600" b="1" u="none">
                <a:solidFill>
                  <a:srgbClr val="990000"/>
                </a:solidFill>
              </a:rPr>
              <a:t>Jangka waktu 1 bulan sejak terbit SKPKB, SKPKBT.</a:t>
            </a:r>
          </a:p>
        </p:txBody>
      </p:sp>
      <p:sp>
        <p:nvSpPr>
          <p:cNvPr id="375819" name="Line 11"/>
          <p:cNvSpPr>
            <a:spLocks noChangeShapeType="1"/>
          </p:cNvSpPr>
          <p:nvPr/>
        </p:nvSpPr>
        <p:spPr bwMode="auto">
          <a:xfrm>
            <a:off x="1547813" y="3068638"/>
            <a:ext cx="1871662" cy="1081087"/>
          </a:xfrm>
          <a:prstGeom prst="line">
            <a:avLst/>
          </a:prstGeom>
          <a:noFill/>
          <a:ln w="19050">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5820" name="Rectangle 12"/>
          <p:cNvSpPr>
            <a:spLocks noChangeArrowheads="1"/>
          </p:cNvSpPr>
          <p:nvPr/>
        </p:nvSpPr>
        <p:spPr bwMode="auto">
          <a:xfrm>
            <a:off x="2555875" y="4059238"/>
            <a:ext cx="2592388" cy="88265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nSpc>
                <a:spcPct val="80000"/>
              </a:lnSpc>
            </a:pPr>
            <a:r>
              <a:rPr lang="en-US" altLang="en-US" sz="1600" b="1" u="none"/>
              <a:t>Tertangguh </a:t>
            </a:r>
            <a:r>
              <a:rPr lang="id-ID" altLang="en-US" sz="1600" b="1" u="none"/>
              <a:t>1 (satu) bulan sejak tanggal penerbitan Surat Keputusan Keberatan</a:t>
            </a:r>
            <a:endParaRPr lang="en-US" altLang="en-US" sz="1600" b="1" u="none"/>
          </a:p>
        </p:txBody>
      </p:sp>
      <p:sp>
        <p:nvSpPr>
          <p:cNvPr id="375821" name="AutoShape 13"/>
          <p:cNvSpPr>
            <a:spLocks noChangeArrowheads="1"/>
          </p:cNvSpPr>
          <p:nvPr/>
        </p:nvSpPr>
        <p:spPr bwMode="auto">
          <a:xfrm>
            <a:off x="7885113" y="3644900"/>
            <a:ext cx="215900" cy="576263"/>
          </a:xfrm>
          <a:prstGeom prst="downArrow">
            <a:avLst>
              <a:gd name="adj1" fmla="val 50000"/>
              <a:gd name="adj2" fmla="val 6672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5822" name="Rectangle 14"/>
          <p:cNvSpPr>
            <a:spLocks noChangeArrowheads="1"/>
          </p:cNvSpPr>
          <p:nvPr/>
        </p:nvSpPr>
        <p:spPr bwMode="auto">
          <a:xfrm>
            <a:off x="5292725" y="4035425"/>
            <a:ext cx="3600450" cy="9779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pPr>
              <a:lnSpc>
                <a:spcPct val="80000"/>
              </a:lnSpc>
            </a:pPr>
            <a:r>
              <a:rPr lang="en-US" altLang="en-US" sz="1800" b="1" u="none"/>
              <a:t>Sanksi administrasi berupa denda 2% per bulan (Pasal 19) tidak diberlakukan.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5810"/>
                                        </p:tgtEl>
                                        <p:attrNameLst>
                                          <p:attrName>style.visibility</p:attrName>
                                        </p:attrNameLst>
                                      </p:cBhvr>
                                      <p:to>
                                        <p:strVal val="visible"/>
                                      </p:to>
                                    </p:set>
                                    <p:animEffect transition="in" filter="blinds(horizontal)">
                                      <p:cBhvr>
                                        <p:cTn id="7" dur="500"/>
                                        <p:tgtEl>
                                          <p:spTgt spid="375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75811"/>
                                        </p:tgtEl>
                                        <p:attrNameLst>
                                          <p:attrName>style.visibility</p:attrName>
                                        </p:attrNameLst>
                                      </p:cBhvr>
                                      <p:to>
                                        <p:strVal val="visible"/>
                                      </p:to>
                                    </p:set>
                                    <p:animEffect transition="in" filter="checkerboard(across)">
                                      <p:cBhvr>
                                        <p:cTn id="12" dur="500"/>
                                        <p:tgtEl>
                                          <p:spTgt spid="3758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75813"/>
                                        </p:tgtEl>
                                        <p:attrNameLst>
                                          <p:attrName>style.visibility</p:attrName>
                                        </p:attrNameLst>
                                      </p:cBhvr>
                                      <p:to>
                                        <p:strVal val="visible"/>
                                      </p:to>
                                    </p:set>
                                    <p:animEffect transition="in" filter="checkerboard(across)">
                                      <p:cBhvr>
                                        <p:cTn id="17" dur="500"/>
                                        <p:tgtEl>
                                          <p:spTgt spid="3758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375812"/>
                                        </p:tgtEl>
                                        <p:attrNameLst>
                                          <p:attrName>style.visibility</p:attrName>
                                        </p:attrNameLst>
                                      </p:cBhvr>
                                      <p:to>
                                        <p:strVal val="visible"/>
                                      </p:to>
                                    </p:set>
                                    <p:anim calcmode="lin" valueType="num">
                                      <p:cBhvr>
                                        <p:cTn id="22" dur="500" fill="hold"/>
                                        <p:tgtEl>
                                          <p:spTgt spid="375812"/>
                                        </p:tgtEl>
                                        <p:attrNameLst>
                                          <p:attrName>ppt_w</p:attrName>
                                        </p:attrNameLst>
                                      </p:cBhvr>
                                      <p:tavLst>
                                        <p:tav tm="0">
                                          <p:val>
                                            <p:fltVal val="0"/>
                                          </p:val>
                                        </p:tav>
                                        <p:tav tm="100000">
                                          <p:val>
                                            <p:strVal val="#ppt_w"/>
                                          </p:val>
                                        </p:tav>
                                      </p:tavLst>
                                    </p:anim>
                                    <p:anim calcmode="lin" valueType="num">
                                      <p:cBhvr>
                                        <p:cTn id="23" dur="500" fill="hold"/>
                                        <p:tgtEl>
                                          <p:spTgt spid="375812"/>
                                        </p:tgtEl>
                                        <p:attrNameLst>
                                          <p:attrName>ppt_h</p:attrName>
                                        </p:attrNameLst>
                                      </p:cBhvr>
                                      <p:tavLst>
                                        <p:tav tm="0">
                                          <p:val>
                                            <p:fltVal val="0"/>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75815"/>
                                        </p:tgtEl>
                                        <p:attrNameLst>
                                          <p:attrName>style.visibility</p:attrName>
                                        </p:attrNameLst>
                                      </p:cBhvr>
                                      <p:to>
                                        <p:strVal val="visible"/>
                                      </p:to>
                                    </p:set>
                                    <p:anim calcmode="lin" valueType="num">
                                      <p:cBhvr additive="base">
                                        <p:cTn id="28" dur="500" fill="hold"/>
                                        <p:tgtEl>
                                          <p:spTgt spid="375815"/>
                                        </p:tgtEl>
                                        <p:attrNameLst>
                                          <p:attrName>ppt_x</p:attrName>
                                        </p:attrNameLst>
                                      </p:cBhvr>
                                      <p:tavLst>
                                        <p:tav tm="0">
                                          <p:val>
                                            <p:strVal val="#ppt_x"/>
                                          </p:val>
                                        </p:tav>
                                        <p:tav tm="100000">
                                          <p:val>
                                            <p:strVal val="#ppt_x"/>
                                          </p:val>
                                        </p:tav>
                                      </p:tavLst>
                                    </p:anim>
                                    <p:anim calcmode="lin" valueType="num">
                                      <p:cBhvr additive="base">
                                        <p:cTn id="29" dur="500" fill="hold"/>
                                        <p:tgtEl>
                                          <p:spTgt spid="375815"/>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3" presetClass="entr" presetSubtype="16" fill="hold" grpId="0" nodeType="clickEffect">
                                  <p:stCondLst>
                                    <p:cond delay="0"/>
                                  </p:stCondLst>
                                  <p:iterate type="wd">
                                    <p:tmPct val="10000"/>
                                  </p:iterate>
                                  <p:childTnLst>
                                    <p:set>
                                      <p:cBhvr>
                                        <p:cTn id="33" dur="1" fill="hold">
                                          <p:stCondLst>
                                            <p:cond delay="0"/>
                                          </p:stCondLst>
                                        </p:cTn>
                                        <p:tgtEl>
                                          <p:spTgt spid="375814"/>
                                        </p:tgtEl>
                                        <p:attrNameLst>
                                          <p:attrName>style.visibility</p:attrName>
                                        </p:attrNameLst>
                                      </p:cBhvr>
                                      <p:to>
                                        <p:strVal val="visible"/>
                                      </p:to>
                                    </p:set>
                                    <p:anim calcmode="lin" valueType="num">
                                      <p:cBhvr>
                                        <p:cTn id="34" dur="1000" fill="hold"/>
                                        <p:tgtEl>
                                          <p:spTgt spid="375814"/>
                                        </p:tgtEl>
                                        <p:attrNameLst>
                                          <p:attrName>ppt_w</p:attrName>
                                        </p:attrNameLst>
                                      </p:cBhvr>
                                      <p:tavLst>
                                        <p:tav tm="0">
                                          <p:val>
                                            <p:fltVal val="0"/>
                                          </p:val>
                                        </p:tav>
                                        <p:tav tm="100000">
                                          <p:val>
                                            <p:strVal val="#ppt_w"/>
                                          </p:val>
                                        </p:tav>
                                      </p:tavLst>
                                    </p:anim>
                                    <p:anim calcmode="lin" valueType="num">
                                      <p:cBhvr>
                                        <p:cTn id="35" dur="1000" fill="hold"/>
                                        <p:tgtEl>
                                          <p:spTgt spid="375814"/>
                                        </p:tgtEl>
                                        <p:attrNameLst>
                                          <p:attrName>ppt_h</p:attrName>
                                        </p:attrNameLst>
                                      </p:cBhvr>
                                      <p:tavLst>
                                        <p:tav tm="0">
                                          <p:val>
                                            <p:fltVal val="0"/>
                                          </p:val>
                                        </p:tav>
                                        <p:tav tm="100000">
                                          <p:val>
                                            <p:strVal val="#ppt_h"/>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75817"/>
                                        </p:tgtEl>
                                        <p:attrNameLst>
                                          <p:attrName>style.visibility</p:attrName>
                                        </p:attrNameLst>
                                      </p:cBhvr>
                                      <p:to>
                                        <p:strVal val="visible"/>
                                      </p:to>
                                    </p:set>
                                    <p:anim calcmode="lin" valueType="num">
                                      <p:cBhvr additive="base">
                                        <p:cTn id="40" dur="500" fill="hold"/>
                                        <p:tgtEl>
                                          <p:spTgt spid="375817"/>
                                        </p:tgtEl>
                                        <p:attrNameLst>
                                          <p:attrName>ppt_x</p:attrName>
                                        </p:attrNameLst>
                                      </p:cBhvr>
                                      <p:tavLst>
                                        <p:tav tm="0">
                                          <p:val>
                                            <p:strVal val="#ppt_x"/>
                                          </p:val>
                                        </p:tav>
                                        <p:tav tm="100000">
                                          <p:val>
                                            <p:strVal val="#ppt_x"/>
                                          </p:val>
                                        </p:tav>
                                      </p:tavLst>
                                    </p:anim>
                                    <p:anim calcmode="lin" valueType="num">
                                      <p:cBhvr additive="base">
                                        <p:cTn id="41" dur="500" fill="hold"/>
                                        <p:tgtEl>
                                          <p:spTgt spid="375817"/>
                                        </p:tgtEl>
                                        <p:attrNameLst>
                                          <p:attrName>ppt_y</p:attrName>
                                        </p:attrNameLst>
                                      </p:cBhvr>
                                      <p:tavLst>
                                        <p:tav tm="0">
                                          <p:val>
                                            <p:strVal val="1+#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3" presetClass="entr" presetSubtype="16" fill="hold" grpId="0" nodeType="clickEffect">
                                  <p:stCondLst>
                                    <p:cond delay="0"/>
                                  </p:stCondLst>
                                  <p:childTnLst>
                                    <p:set>
                                      <p:cBhvr>
                                        <p:cTn id="45" dur="1" fill="hold">
                                          <p:stCondLst>
                                            <p:cond delay="0"/>
                                          </p:stCondLst>
                                        </p:cTn>
                                        <p:tgtEl>
                                          <p:spTgt spid="375818"/>
                                        </p:tgtEl>
                                        <p:attrNameLst>
                                          <p:attrName>style.visibility</p:attrName>
                                        </p:attrNameLst>
                                      </p:cBhvr>
                                      <p:to>
                                        <p:strVal val="visible"/>
                                      </p:to>
                                    </p:set>
                                    <p:anim calcmode="lin" valueType="num">
                                      <p:cBhvr>
                                        <p:cTn id="46" dur="500" fill="hold"/>
                                        <p:tgtEl>
                                          <p:spTgt spid="375818"/>
                                        </p:tgtEl>
                                        <p:attrNameLst>
                                          <p:attrName>ppt_w</p:attrName>
                                        </p:attrNameLst>
                                      </p:cBhvr>
                                      <p:tavLst>
                                        <p:tav tm="0">
                                          <p:val>
                                            <p:fltVal val="0"/>
                                          </p:val>
                                        </p:tav>
                                        <p:tav tm="100000">
                                          <p:val>
                                            <p:strVal val="#ppt_w"/>
                                          </p:val>
                                        </p:tav>
                                      </p:tavLst>
                                    </p:anim>
                                    <p:anim calcmode="lin" valueType="num">
                                      <p:cBhvr>
                                        <p:cTn id="47" dur="500" fill="hold"/>
                                        <p:tgtEl>
                                          <p:spTgt spid="375818"/>
                                        </p:tgtEl>
                                        <p:attrNameLst>
                                          <p:attrName>ppt_h</p:attrName>
                                        </p:attrNameLst>
                                      </p:cBhvr>
                                      <p:tavLst>
                                        <p:tav tm="0">
                                          <p:val>
                                            <p:fltVal val="0"/>
                                          </p:val>
                                        </p:tav>
                                        <p:tav tm="100000">
                                          <p:val>
                                            <p:strVal val="#ppt_h"/>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375819"/>
                                        </p:tgtEl>
                                        <p:attrNameLst>
                                          <p:attrName>style.visibility</p:attrName>
                                        </p:attrNameLst>
                                      </p:cBhvr>
                                      <p:to>
                                        <p:strVal val="visible"/>
                                      </p:to>
                                    </p:set>
                                    <p:anim calcmode="lin" valueType="num">
                                      <p:cBhvr additive="base">
                                        <p:cTn id="52" dur="500" fill="hold"/>
                                        <p:tgtEl>
                                          <p:spTgt spid="375819"/>
                                        </p:tgtEl>
                                        <p:attrNameLst>
                                          <p:attrName>ppt_x</p:attrName>
                                        </p:attrNameLst>
                                      </p:cBhvr>
                                      <p:tavLst>
                                        <p:tav tm="0">
                                          <p:val>
                                            <p:strVal val="#ppt_x"/>
                                          </p:val>
                                        </p:tav>
                                        <p:tav tm="100000">
                                          <p:val>
                                            <p:strVal val="#ppt_x"/>
                                          </p:val>
                                        </p:tav>
                                      </p:tavLst>
                                    </p:anim>
                                    <p:anim calcmode="lin" valueType="num">
                                      <p:cBhvr additive="base">
                                        <p:cTn id="53" dur="500" fill="hold"/>
                                        <p:tgtEl>
                                          <p:spTgt spid="375819"/>
                                        </p:tgtEl>
                                        <p:attrNameLst>
                                          <p:attrName>ppt_y</p:attrName>
                                        </p:attrNameLst>
                                      </p:cBhvr>
                                      <p:tavLst>
                                        <p:tav tm="0">
                                          <p:val>
                                            <p:strVal val="1+#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3" presetClass="entr" presetSubtype="16" fill="hold" grpId="0" nodeType="clickEffect">
                                  <p:stCondLst>
                                    <p:cond delay="0"/>
                                  </p:stCondLst>
                                  <p:childTnLst>
                                    <p:set>
                                      <p:cBhvr>
                                        <p:cTn id="57" dur="1" fill="hold">
                                          <p:stCondLst>
                                            <p:cond delay="0"/>
                                          </p:stCondLst>
                                        </p:cTn>
                                        <p:tgtEl>
                                          <p:spTgt spid="375820"/>
                                        </p:tgtEl>
                                        <p:attrNameLst>
                                          <p:attrName>style.visibility</p:attrName>
                                        </p:attrNameLst>
                                      </p:cBhvr>
                                      <p:to>
                                        <p:strVal val="visible"/>
                                      </p:to>
                                    </p:set>
                                    <p:anim calcmode="lin" valueType="num">
                                      <p:cBhvr>
                                        <p:cTn id="58" dur="500" fill="hold"/>
                                        <p:tgtEl>
                                          <p:spTgt spid="375820"/>
                                        </p:tgtEl>
                                        <p:attrNameLst>
                                          <p:attrName>ppt_w</p:attrName>
                                        </p:attrNameLst>
                                      </p:cBhvr>
                                      <p:tavLst>
                                        <p:tav tm="0">
                                          <p:val>
                                            <p:fltVal val="0"/>
                                          </p:val>
                                        </p:tav>
                                        <p:tav tm="100000">
                                          <p:val>
                                            <p:strVal val="#ppt_w"/>
                                          </p:val>
                                        </p:tav>
                                      </p:tavLst>
                                    </p:anim>
                                    <p:anim calcmode="lin" valueType="num">
                                      <p:cBhvr>
                                        <p:cTn id="59" dur="500" fill="hold"/>
                                        <p:tgtEl>
                                          <p:spTgt spid="375820"/>
                                        </p:tgtEl>
                                        <p:attrNameLst>
                                          <p:attrName>ppt_h</p:attrName>
                                        </p:attrNameLst>
                                      </p:cBhvr>
                                      <p:tavLst>
                                        <p:tav tm="0">
                                          <p:val>
                                            <p:fltVal val="0"/>
                                          </p:val>
                                        </p:tav>
                                        <p:tav tm="100000">
                                          <p:val>
                                            <p:strVal val="#ppt_h"/>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375821"/>
                                        </p:tgtEl>
                                        <p:attrNameLst>
                                          <p:attrName>style.visibility</p:attrName>
                                        </p:attrNameLst>
                                      </p:cBhvr>
                                      <p:to>
                                        <p:strVal val="visible"/>
                                      </p:to>
                                    </p:set>
                                    <p:anim calcmode="lin" valueType="num">
                                      <p:cBhvr additive="base">
                                        <p:cTn id="64" dur="500" fill="hold"/>
                                        <p:tgtEl>
                                          <p:spTgt spid="375821"/>
                                        </p:tgtEl>
                                        <p:attrNameLst>
                                          <p:attrName>ppt_x</p:attrName>
                                        </p:attrNameLst>
                                      </p:cBhvr>
                                      <p:tavLst>
                                        <p:tav tm="0">
                                          <p:val>
                                            <p:strVal val="#ppt_x"/>
                                          </p:val>
                                        </p:tav>
                                        <p:tav tm="100000">
                                          <p:val>
                                            <p:strVal val="#ppt_x"/>
                                          </p:val>
                                        </p:tav>
                                      </p:tavLst>
                                    </p:anim>
                                    <p:anim calcmode="lin" valueType="num">
                                      <p:cBhvr additive="base">
                                        <p:cTn id="65" dur="500" fill="hold"/>
                                        <p:tgtEl>
                                          <p:spTgt spid="375821"/>
                                        </p:tgtEl>
                                        <p:attrNameLst>
                                          <p:attrName>ppt_y</p:attrName>
                                        </p:attrNameLst>
                                      </p:cBhvr>
                                      <p:tavLst>
                                        <p:tav tm="0">
                                          <p:val>
                                            <p:strVal val="1+#ppt_h/2"/>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23" presetClass="entr" presetSubtype="16" fill="hold" grpId="0" nodeType="clickEffect">
                                  <p:stCondLst>
                                    <p:cond delay="0"/>
                                  </p:stCondLst>
                                  <p:childTnLst>
                                    <p:set>
                                      <p:cBhvr>
                                        <p:cTn id="69" dur="1" fill="hold">
                                          <p:stCondLst>
                                            <p:cond delay="0"/>
                                          </p:stCondLst>
                                        </p:cTn>
                                        <p:tgtEl>
                                          <p:spTgt spid="375822"/>
                                        </p:tgtEl>
                                        <p:attrNameLst>
                                          <p:attrName>style.visibility</p:attrName>
                                        </p:attrNameLst>
                                      </p:cBhvr>
                                      <p:to>
                                        <p:strVal val="visible"/>
                                      </p:to>
                                    </p:set>
                                    <p:anim calcmode="lin" valueType="num">
                                      <p:cBhvr>
                                        <p:cTn id="70" dur="500" fill="hold"/>
                                        <p:tgtEl>
                                          <p:spTgt spid="375822"/>
                                        </p:tgtEl>
                                        <p:attrNameLst>
                                          <p:attrName>ppt_w</p:attrName>
                                        </p:attrNameLst>
                                      </p:cBhvr>
                                      <p:tavLst>
                                        <p:tav tm="0">
                                          <p:val>
                                            <p:fltVal val="0"/>
                                          </p:val>
                                        </p:tav>
                                        <p:tav tm="100000">
                                          <p:val>
                                            <p:strVal val="#ppt_w"/>
                                          </p:val>
                                        </p:tav>
                                      </p:tavLst>
                                    </p:anim>
                                    <p:anim calcmode="lin" valueType="num">
                                      <p:cBhvr>
                                        <p:cTn id="71" dur="500" fill="hold"/>
                                        <p:tgtEl>
                                          <p:spTgt spid="375822"/>
                                        </p:tgtEl>
                                        <p:attrNameLst>
                                          <p:attrName>ppt_h</p:attrName>
                                        </p:attrNameLst>
                                      </p:cBhvr>
                                      <p:tavLst>
                                        <p:tav tm="0">
                                          <p:val>
                                            <p:fltVal val="0"/>
                                          </p:val>
                                        </p:tav>
                                        <p:tav tm="100000">
                                          <p:val>
                                            <p:strVal val="#ppt_h"/>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3" presetClass="entr" presetSubtype="16" fill="hold" grpId="0" nodeType="clickEffect">
                                  <p:stCondLst>
                                    <p:cond delay="0"/>
                                  </p:stCondLst>
                                  <p:childTnLst>
                                    <p:set>
                                      <p:cBhvr>
                                        <p:cTn id="75" dur="1" fill="hold">
                                          <p:stCondLst>
                                            <p:cond delay="0"/>
                                          </p:stCondLst>
                                        </p:cTn>
                                        <p:tgtEl>
                                          <p:spTgt spid="375816"/>
                                        </p:tgtEl>
                                        <p:attrNameLst>
                                          <p:attrName>style.visibility</p:attrName>
                                        </p:attrNameLst>
                                      </p:cBhvr>
                                      <p:to>
                                        <p:strVal val="visible"/>
                                      </p:to>
                                    </p:set>
                                    <p:anim calcmode="lin" valueType="num">
                                      <p:cBhvr>
                                        <p:cTn id="76" dur="500" fill="hold"/>
                                        <p:tgtEl>
                                          <p:spTgt spid="375816"/>
                                        </p:tgtEl>
                                        <p:attrNameLst>
                                          <p:attrName>ppt_w</p:attrName>
                                        </p:attrNameLst>
                                      </p:cBhvr>
                                      <p:tavLst>
                                        <p:tav tm="0">
                                          <p:val>
                                            <p:fltVal val="0"/>
                                          </p:val>
                                        </p:tav>
                                        <p:tav tm="100000">
                                          <p:val>
                                            <p:strVal val="#ppt_w"/>
                                          </p:val>
                                        </p:tav>
                                      </p:tavLst>
                                    </p:anim>
                                    <p:anim calcmode="lin" valueType="num">
                                      <p:cBhvr>
                                        <p:cTn id="77" dur="500" fill="hold"/>
                                        <p:tgtEl>
                                          <p:spTgt spid="3758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0" grpId="0" animBg="1"/>
      <p:bldP spid="375811" grpId="0" animBg="1"/>
      <p:bldP spid="375812" grpId="0" animBg="1"/>
      <p:bldP spid="375813" grpId="0" animBg="1"/>
      <p:bldP spid="375814" grpId="0" animBg="1"/>
      <p:bldP spid="375815" grpId="0" animBg="1"/>
      <p:bldP spid="375816" grpId="0" animBg="1"/>
      <p:bldP spid="375817" grpId="0" animBg="1"/>
      <p:bldP spid="375818" grpId="0" animBg="1"/>
      <p:bldP spid="375819" grpId="0" animBg="1"/>
      <p:bldP spid="375820" grpId="0" animBg="1"/>
      <p:bldP spid="375821" grpId="0" animBg="1"/>
      <p:bldP spid="375822"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a:xfrm>
            <a:off x="34925" y="117475"/>
            <a:ext cx="9072563" cy="1511300"/>
          </a:xfrm>
          <a:ln w="28575">
            <a:solidFill>
              <a:srgbClr val="0033CC"/>
            </a:solidFill>
            <a:miter lim="800000"/>
            <a:headEnd/>
            <a:tailEnd/>
          </a:ln>
        </p:spPr>
        <p:txBody>
          <a:bodyPr/>
          <a:lstStyle/>
          <a:p>
            <a:pPr algn="l">
              <a:lnSpc>
                <a:spcPct val="90000"/>
              </a:lnSpc>
            </a:pPr>
            <a:r>
              <a:rPr lang="en-US" altLang="en-US" sz="2000" b="1">
                <a:latin typeface="Courier New" panose="02070309020205020404" pitchFamily="49" charset="0"/>
              </a:rPr>
              <a:t>Contoh:</a:t>
            </a:r>
            <a:br>
              <a:rPr lang="en-US" altLang="en-US" sz="2000" b="1">
                <a:latin typeface="Courier New" panose="02070309020205020404" pitchFamily="49" charset="0"/>
              </a:rPr>
            </a:br>
            <a:r>
              <a:rPr lang="en-US" altLang="en-US" sz="2000" b="1">
                <a:latin typeface="Courier New" panose="02070309020205020404" pitchFamily="49" charset="0"/>
              </a:rPr>
              <a:t>Misalkan PT ABC pada contoh sebelumnya mengajukan banding, maka kekurangan pembayaran pajak (Rp18juta), tertangguh sampai dengan 1 bulan sejak tanggal penerbitan Putusan Banding.</a:t>
            </a:r>
          </a:p>
        </p:txBody>
      </p:sp>
      <p:sp>
        <p:nvSpPr>
          <p:cNvPr id="376835" name="Rectangle 3"/>
          <p:cNvSpPr>
            <a:spLocks noChangeArrowheads="1"/>
          </p:cNvSpPr>
          <p:nvPr/>
        </p:nvSpPr>
        <p:spPr bwMode="auto">
          <a:xfrm>
            <a:off x="107950" y="1773238"/>
            <a:ext cx="8785225" cy="65087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1800" u="none">
                <a:latin typeface="Tahoma" panose="020B0604030504040204" pitchFamily="34" charset="0"/>
              </a:rPr>
              <a:t>Sanksi administrasi berupa bunga 2% per bulan (Pasal 19) atas jumlah Rp18juta tidak diberlakukan.</a:t>
            </a:r>
          </a:p>
        </p:txBody>
      </p:sp>
      <p:sp>
        <p:nvSpPr>
          <p:cNvPr id="376836" name="Rectangle 4"/>
          <p:cNvSpPr>
            <a:spLocks noChangeArrowheads="1"/>
          </p:cNvSpPr>
          <p:nvPr/>
        </p:nvSpPr>
        <p:spPr bwMode="auto">
          <a:xfrm>
            <a:off x="107950" y="2651125"/>
            <a:ext cx="8785225" cy="19304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2000" b="1" u="none"/>
              <a:t>Misalkan permohonan banding PT ABC ditolak dengan Putusan Banding tanggal 20 Agustus 2009, maka atas </a:t>
            </a:r>
            <a:r>
              <a:rPr lang="id-ID" altLang="en-US" sz="2000" b="1" u="none"/>
              <a:t>jumlah pajak berdasarkan </a:t>
            </a:r>
            <a:r>
              <a:rPr lang="en-US" altLang="en-US" sz="2000" b="1" u="none"/>
              <a:t>Putusan Banding </a:t>
            </a:r>
            <a:r>
              <a:rPr lang="id-ID" altLang="en-US" sz="2000" b="1" u="none"/>
              <a:t>dikurangi dengan pajak yang telah dibayar sebelum mengajukan keberatan</a:t>
            </a:r>
            <a:r>
              <a:rPr lang="en-US" altLang="en-US" sz="2000" b="1" u="none"/>
              <a:t> yaitu Rp18juta dikenai sanksi administrasi berupa denda sebesar 100% atau Rp18juta.</a:t>
            </a:r>
          </a:p>
        </p:txBody>
      </p:sp>
      <p:sp>
        <p:nvSpPr>
          <p:cNvPr id="376837" name="AutoShape 5"/>
          <p:cNvSpPr>
            <a:spLocks noChangeArrowheads="1"/>
          </p:cNvSpPr>
          <p:nvPr/>
        </p:nvSpPr>
        <p:spPr bwMode="auto">
          <a:xfrm>
            <a:off x="8101013" y="1484313"/>
            <a:ext cx="503237" cy="36036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6838" name="Rectangle 6"/>
          <p:cNvSpPr>
            <a:spLocks noChangeArrowheads="1"/>
          </p:cNvSpPr>
          <p:nvPr/>
        </p:nvSpPr>
        <p:spPr bwMode="auto">
          <a:xfrm>
            <a:off x="4140200" y="4941888"/>
            <a:ext cx="4751388" cy="376237"/>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n-US" altLang="en-US" sz="1800" u="none">
                <a:latin typeface="Tahoma" panose="020B0604030504040204" pitchFamily="34" charset="0"/>
              </a:rPr>
              <a:t>Jatuh tempo tanggal 19 September 2009</a:t>
            </a:r>
          </a:p>
        </p:txBody>
      </p:sp>
      <p:sp>
        <p:nvSpPr>
          <p:cNvPr id="376839" name="AutoShape 7"/>
          <p:cNvSpPr>
            <a:spLocks noChangeArrowheads="1"/>
          </p:cNvSpPr>
          <p:nvPr/>
        </p:nvSpPr>
        <p:spPr bwMode="auto">
          <a:xfrm>
            <a:off x="8101013" y="4508500"/>
            <a:ext cx="503237"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76834"/>
                                        </p:tgtEl>
                                        <p:attrNameLst>
                                          <p:attrName>style.visibility</p:attrName>
                                        </p:attrNameLst>
                                      </p:cBhvr>
                                      <p:to>
                                        <p:strVal val="visible"/>
                                      </p:to>
                                    </p:set>
                                    <p:anim calcmode="lin" valueType="num">
                                      <p:cBhvr>
                                        <p:cTn id="7" dur="500" fill="hold"/>
                                        <p:tgtEl>
                                          <p:spTgt spid="376834"/>
                                        </p:tgtEl>
                                        <p:attrNameLst>
                                          <p:attrName>ppt_w</p:attrName>
                                        </p:attrNameLst>
                                      </p:cBhvr>
                                      <p:tavLst>
                                        <p:tav tm="0">
                                          <p:val>
                                            <p:fltVal val="0"/>
                                          </p:val>
                                        </p:tav>
                                        <p:tav tm="100000">
                                          <p:val>
                                            <p:strVal val="#ppt_w"/>
                                          </p:val>
                                        </p:tav>
                                      </p:tavLst>
                                    </p:anim>
                                    <p:anim calcmode="lin" valueType="num">
                                      <p:cBhvr>
                                        <p:cTn id="8" dur="500" fill="hold"/>
                                        <p:tgtEl>
                                          <p:spTgt spid="37683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6837"/>
                                        </p:tgtEl>
                                        <p:attrNameLst>
                                          <p:attrName>style.visibility</p:attrName>
                                        </p:attrNameLst>
                                      </p:cBhvr>
                                      <p:to>
                                        <p:strVal val="visible"/>
                                      </p:to>
                                    </p:set>
                                    <p:anim calcmode="lin" valueType="num">
                                      <p:cBhvr additive="base">
                                        <p:cTn id="13" dur="500" fill="hold"/>
                                        <p:tgtEl>
                                          <p:spTgt spid="376837"/>
                                        </p:tgtEl>
                                        <p:attrNameLst>
                                          <p:attrName>ppt_x</p:attrName>
                                        </p:attrNameLst>
                                      </p:cBhvr>
                                      <p:tavLst>
                                        <p:tav tm="0">
                                          <p:val>
                                            <p:strVal val="#ppt_x"/>
                                          </p:val>
                                        </p:tav>
                                        <p:tav tm="100000">
                                          <p:val>
                                            <p:strVal val="#ppt_x"/>
                                          </p:val>
                                        </p:tav>
                                      </p:tavLst>
                                    </p:anim>
                                    <p:anim calcmode="lin" valueType="num">
                                      <p:cBhvr additive="base">
                                        <p:cTn id="14" dur="500" fill="hold"/>
                                        <p:tgtEl>
                                          <p:spTgt spid="37683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376835"/>
                                        </p:tgtEl>
                                        <p:attrNameLst>
                                          <p:attrName>style.visibility</p:attrName>
                                        </p:attrNameLst>
                                      </p:cBhvr>
                                      <p:to>
                                        <p:strVal val="visible"/>
                                      </p:to>
                                    </p:set>
                                    <p:anim calcmode="lin" valueType="num">
                                      <p:cBhvr>
                                        <p:cTn id="19" dur="500" fill="hold"/>
                                        <p:tgtEl>
                                          <p:spTgt spid="376835"/>
                                        </p:tgtEl>
                                        <p:attrNameLst>
                                          <p:attrName>ppt_w</p:attrName>
                                        </p:attrNameLst>
                                      </p:cBhvr>
                                      <p:tavLst>
                                        <p:tav tm="0">
                                          <p:val>
                                            <p:fltVal val="0"/>
                                          </p:val>
                                        </p:tav>
                                        <p:tav tm="100000">
                                          <p:val>
                                            <p:strVal val="#ppt_w"/>
                                          </p:val>
                                        </p:tav>
                                      </p:tavLst>
                                    </p:anim>
                                    <p:anim calcmode="lin" valueType="num">
                                      <p:cBhvr>
                                        <p:cTn id="20" dur="500" fill="hold"/>
                                        <p:tgtEl>
                                          <p:spTgt spid="376835"/>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76836"/>
                                        </p:tgtEl>
                                        <p:attrNameLst>
                                          <p:attrName>style.visibility</p:attrName>
                                        </p:attrNameLst>
                                      </p:cBhvr>
                                      <p:to>
                                        <p:strVal val="visible"/>
                                      </p:to>
                                    </p:set>
                                    <p:anim calcmode="lin" valueType="num">
                                      <p:cBhvr>
                                        <p:cTn id="25" dur="500" fill="hold"/>
                                        <p:tgtEl>
                                          <p:spTgt spid="376836"/>
                                        </p:tgtEl>
                                        <p:attrNameLst>
                                          <p:attrName>ppt_w</p:attrName>
                                        </p:attrNameLst>
                                      </p:cBhvr>
                                      <p:tavLst>
                                        <p:tav tm="0">
                                          <p:val>
                                            <p:fltVal val="0"/>
                                          </p:val>
                                        </p:tav>
                                        <p:tav tm="100000">
                                          <p:val>
                                            <p:strVal val="#ppt_w"/>
                                          </p:val>
                                        </p:tav>
                                      </p:tavLst>
                                    </p:anim>
                                    <p:anim calcmode="lin" valueType="num">
                                      <p:cBhvr>
                                        <p:cTn id="26" dur="500" fill="hold"/>
                                        <p:tgtEl>
                                          <p:spTgt spid="376836"/>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376839"/>
                                        </p:tgtEl>
                                        <p:attrNameLst>
                                          <p:attrName>style.visibility</p:attrName>
                                        </p:attrNameLst>
                                      </p:cBhvr>
                                      <p:to>
                                        <p:strVal val="visible"/>
                                      </p:to>
                                    </p:set>
                                    <p:anim calcmode="lin" valueType="num">
                                      <p:cBhvr>
                                        <p:cTn id="31" dur="500" fill="hold"/>
                                        <p:tgtEl>
                                          <p:spTgt spid="376839"/>
                                        </p:tgtEl>
                                        <p:attrNameLst>
                                          <p:attrName>ppt_w</p:attrName>
                                        </p:attrNameLst>
                                      </p:cBhvr>
                                      <p:tavLst>
                                        <p:tav tm="0">
                                          <p:val>
                                            <p:fltVal val="0"/>
                                          </p:val>
                                        </p:tav>
                                        <p:tav tm="100000">
                                          <p:val>
                                            <p:strVal val="#ppt_w"/>
                                          </p:val>
                                        </p:tav>
                                      </p:tavLst>
                                    </p:anim>
                                    <p:anim calcmode="lin" valueType="num">
                                      <p:cBhvr>
                                        <p:cTn id="32" dur="500" fill="hold"/>
                                        <p:tgtEl>
                                          <p:spTgt spid="376839"/>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376838"/>
                                        </p:tgtEl>
                                        <p:attrNameLst>
                                          <p:attrName>style.visibility</p:attrName>
                                        </p:attrNameLst>
                                      </p:cBhvr>
                                      <p:to>
                                        <p:strVal val="visible"/>
                                      </p:to>
                                    </p:set>
                                    <p:anim calcmode="lin" valueType="num">
                                      <p:cBhvr>
                                        <p:cTn id="37" dur="500" fill="hold"/>
                                        <p:tgtEl>
                                          <p:spTgt spid="376838"/>
                                        </p:tgtEl>
                                        <p:attrNameLst>
                                          <p:attrName>ppt_w</p:attrName>
                                        </p:attrNameLst>
                                      </p:cBhvr>
                                      <p:tavLst>
                                        <p:tav tm="0">
                                          <p:val>
                                            <p:fltVal val="0"/>
                                          </p:val>
                                        </p:tav>
                                        <p:tav tm="100000">
                                          <p:val>
                                            <p:strVal val="#ppt_w"/>
                                          </p:val>
                                        </p:tav>
                                      </p:tavLst>
                                    </p:anim>
                                    <p:anim calcmode="lin" valueType="num">
                                      <p:cBhvr>
                                        <p:cTn id="38" dur="500" fill="hold"/>
                                        <p:tgtEl>
                                          <p:spTgt spid="37683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834" grpId="0" animBg="1"/>
      <p:bldP spid="376835" grpId="0" animBg="1"/>
      <p:bldP spid="376836" grpId="0" animBg="1"/>
      <p:bldP spid="376837" grpId="0" animBg="1"/>
      <p:bldP spid="376838" grpId="0" animBg="1"/>
      <p:bldP spid="376839" grpId="0" animBg="1"/>
    </p:bldLst>
  </p:timing>
</p:sld>
</file>

<file path=ppt/slides/slide1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a:xfrm>
            <a:off x="1905000" y="44450"/>
            <a:ext cx="4953000" cy="504825"/>
          </a:xfrm>
          <a:ln>
            <a:solidFill>
              <a:srgbClr val="CC3300"/>
            </a:solidFill>
            <a:miter lim="800000"/>
            <a:headEnd/>
            <a:tailEnd/>
          </a:ln>
        </p:spPr>
        <p:txBody>
          <a:bodyPr/>
          <a:lstStyle/>
          <a:p>
            <a:r>
              <a:rPr lang="en-US" altLang="en-US" sz="3200" b="1">
                <a:latin typeface="Lucida Console" panose="020B0609040504020204" pitchFamily="49" charset="0"/>
              </a:rPr>
              <a:t>PUTUSAN BANDING</a:t>
            </a:r>
          </a:p>
        </p:txBody>
      </p:sp>
      <p:sp>
        <p:nvSpPr>
          <p:cNvPr id="377859" name="AutoShape 3"/>
          <p:cNvSpPr>
            <a:spLocks noChangeArrowheads="1"/>
          </p:cNvSpPr>
          <p:nvPr/>
        </p:nvSpPr>
        <p:spPr bwMode="auto">
          <a:xfrm>
            <a:off x="4211638" y="1484313"/>
            <a:ext cx="538162" cy="28575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7860" name="Rectangle 4"/>
          <p:cNvSpPr>
            <a:spLocks noChangeArrowheads="1"/>
          </p:cNvSpPr>
          <p:nvPr/>
        </p:nvSpPr>
        <p:spPr bwMode="auto">
          <a:xfrm>
            <a:off x="317500" y="1700213"/>
            <a:ext cx="8445500" cy="1003300"/>
          </a:xfrm>
          <a:prstGeom prst="rect">
            <a:avLst/>
          </a:prstGeom>
          <a:noFill/>
          <a:ln w="9525">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9994" tIns="39997" rIns="79994" bIns="39997">
            <a:spAutoFit/>
          </a:bodyPr>
          <a:lstStyle>
            <a:lvl1pPr algn="l" defTabSz="800100">
              <a:defRPr sz="2400">
                <a:solidFill>
                  <a:schemeClr val="tx1"/>
                </a:solidFill>
                <a:latin typeface="Times New Roman" panose="02020603050405020304" pitchFamily="18" charset="0"/>
              </a:defRPr>
            </a:lvl1pPr>
            <a:lvl2pPr marL="400050" algn="l" defTabSz="800100">
              <a:defRPr sz="2400">
                <a:solidFill>
                  <a:schemeClr val="tx1"/>
                </a:solidFill>
                <a:latin typeface="Times New Roman" panose="02020603050405020304" pitchFamily="18" charset="0"/>
              </a:defRPr>
            </a:lvl2pPr>
            <a:lvl3pPr marL="800100" algn="l" defTabSz="800100">
              <a:defRPr sz="2400">
                <a:solidFill>
                  <a:schemeClr val="tx1"/>
                </a:solidFill>
                <a:latin typeface="Times New Roman" panose="02020603050405020304" pitchFamily="18" charset="0"/>
              </a:defRPr>
            </a:lvl3pPr>
            <a:lvl4pPr marL="1200150" algn="l" defTabSz="800100">
              <a:defRPr sz="2400">
                <a:solidFill>
                  <a:schemeClr val="tx1"/>
                </a:solidFill>
                <a:latin typeface="Times New Roman" panose="02020603050405020304" pitchFamily="18" charset="0"/>
              </a:defRPr>
            </a:lvl4pPr>
            <a:lvl5pPr marL="1600200" algn="l" defTabSz="800100">
              <a:defRPr sz="2400">
                <a:solidFill>
                  <a:schemeClr val="tx1"/>
                </a:solidFill>
                <a:latin typeface="Times New Roman" panose="02020603050405020304" pitchFamily="18" charset="0"/>
              </a:defRPr>
            </a:lvl5pPr>
            <a:lvl6pPr marL="2057400" defTabSz="800100" fontAlgn="base">
              <a:spcBef>
                <a:spcPct val="0"/>
              </a:spcBef>
              <a:spcAft>
                <a:spcPct val="0"/>
              </a:spcAft>
              <a:defRPr sz="2400">
                <a:solidFill>
                  <a:schemeClr val="tx1"/>
                </a:solidFill>
                <a:latin typeface="Times New Roman" panose="02020603050405020304" pitchFamily="18" charset="0"/>
              </a:defRPr>
            </a:lvl6pPr>
            <a:lvl7pPr marL="2514600" defTabSz="800100" fontAlgn="base">
              <a:spcBef>
                <a:spcPct val="0"/>
              </a:spcBef>
              <a:spcAft>
                <a:spcPct val="0"/>
              </a:spcAft>
              <a:defRPr sz="2400">
                <a:solidFill>
                  <a:schemeClr val="tx1"/>
                </a:solidFill>
                <a:latin typeface="Times New Roman" panose="02020603050405020304" pitchFamily="18" charset="0"/>
              </a:defRPr>
            </a:lvl7pPr>
            <a:lvl8pPr marL="2971800" defTabSz="800100" fontAlgn="base">
              <a:spcBef>
                <a:spcPct val="0"/>
              </a:spcBef>
              <a:spcAft>
                <a:spcPct val="0"/>
              </a:spcAft>
              <a:defRPr sz="2400">
                <a:solidFill>
                  <a:schemeClr val="tx1"/>
                </a:solidFill>
                <a:latin typeface="Times New Roman" panose="02020603050405020304" pitchFamily="18" charset="0"/>
              </a:defRPr>
            </a:lvl8pPr>
            <a:lvl9pPr marL="3429000" defTabSz="8001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latin typeface="Lucida Console" panose="020B0609040504020204" pitchFamily="49" charset="0"/>
              </a:rPr>
              <a:t>Putusan badan peradilan pajak bukan merupakan keputusan tata usaha negara. </a:t>
            </a:r>
          </a:p>
          <a:p>
            <a:pPr algn="ctr"/>
            <a:r>
              <a:rPr lang="en-US" altLang="en-US" sz="2000" u="none">
                <a:solidFill>
                  <a:srgbClr val="0000CC"/>
                </a:solidFill>
                <a:latin typeface="Lucida Console" panose="020B0609040504020204" pitchFamily="49" charset="0"/>
              </a:rPr>
              <a:t>{Pasal 27 ayat 2 UU KUP (lama)}</a:t>
            </a:r>
          </a:p>
        </p:txBody>
      </p:sp>
      <p:sp>
        <p:nvSpPr>
          <p:cNvPr id="377861" name="Rectangle 5"/>
          <p:cNvSpPr>
            <a:spLocks noChangeArrowheads="1"/>
          </p:cNvSpPr>
          <p:nvPr/>
        </p:nvSpPr>
        <p:spPr bwMode="auto">
          <a:xfrm>
            <a:off x="250825" y="620713"/>
            <a:ext cx="8713788" cy="925512"/>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b="1" u="none"/>
              <a:t>Putusan Banding adalah putusan badan peradilan pajak atas banding terhadap Surat Keputusan Keberatan yang diajukan oleh Wajib Pajak.</a:t>
            </a:r>
            <a:r>
              <a:rPr lang="en-US" altLang="en-US" sz="1800" b="1" u="none">
                <a:solidFill>
                  <a:srgbClr val="0033CC"/>
                </a:solidFill>
              </a:rPr>
              <a:t>(Pasal 1 angka 31 UU KUP)</a:t>
            </a:r>
          </a:p>
        </p:txBody>
      </p:sp>
      <p:sp>
        <p:nvSpPr>
          <p:cNvPr id="377862" name="Rectangle 6"/>
          <p:cNvSpPr>
            <a:spLocks noChangeArrowheads="1"/>
          </p:cNvSpPr>
          <p:nvPr/>
        </p:nvSpPr>
        <p:spPr bwMode="auto">
          <a:xfrm>
            <a:off x="395288" y="3357563"/>
            <a:ext cx="8280400" cy="1581150"/>
          </a:xfrm>
          <a:prstGeom prst="rect">
            <a:avLst/>
          </a:prstGeom>
          <a:solidFill>
            <a:srgbClr val="99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spAutoFit/>
          </a:bodyPr>
          <a:lstStyle/>
          <a:p>
            <a:r>
              <a:rPr lang="es-ES" altLang="en-US" b="1" u="none"/>
              <a:t>Putusan </a:t>
            </a:r>
            <a:r>
              <a:rPr lang="id-ID" altLang="en-US" b="1" u="none"/>
              <a:t>Pengadilan</a:t>
            </a:r>
            <a:r>
              <a:rPr lang="es-ES" altLang="en-US" b="1" u="none"/>
              <a:t> Pajak merupakan putusan pengadilan khusus di </a:t>
            </a:r>
            <a:r>
              <a:rPr lang="id-ID" altLang="en-US" b="1" u="none"/>
              <a:t>lingkungan</a:t>
            </a:r>
            <a:r>
              <a:rPr lang="es-ES" altLang="en-US" b="1" u="none"/>
              <a:t> peradilan tata usaha negara.</a:t>
            </a:r>
          </a:p>
          <a:p>
            <a:r>
              <a:rPr lang="en-US" altLang="en-US" b="1" u="none">
                <a:solidFill>
                  <a:srgbClr val="0000CC"/>
                </a:solidFill>
              </a:rPr>
              <a:t>{Pasal 27 ayat 2 UU KUP (baru)}</a:t>
            </a:r>
            <a:r>
              <a:rPr lang="en-US" altLang="en-US" b="1" u="none"/>
              <a:t> </a:t>
            </a:r>
          </a:p>
        </p:txBody>
      </p:sp>
      <p:sp>
        <p:nvSpPr>
          <p:cNvPr id="377863" name="AutoShape 7"/>
          <p:cNvSpPr>
            <a:spLocks noChangeArrowheads="1"/>
          </p:cNvSpPr>
          <p:nvPr/>
        </p:nvSpPr>
        <p:spPr bwMode="auto">
          <a:xfrm>
            <a:off x="8137525" y="2565400"/>
            <a:ext cx="538163" cy="28575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7864" name="Rectangle 8"/>
          <p:cNvSpPr>
            <a:spLocks noChangeArrowheads="1"/>
          </p:cNvSpPr>
          <p:nvPr/>
        </p:nvSpPr>
        <p:spPr bwMode="auto">
          <a:xfrm>
            <a:off x="6877050" y="2924175"/>
            <a:ext cx="2089150" cy="346075"/>
          </a:xfrm>
          <a:prstGeom prst="rect">
            <a:avLst/>
          </a:prstGeom>
          <a:solidFill>
            <a:srgbClr val="FFFF99"/>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80000"/>
              </a:lnSpc>
              <a:spcBef>
                <a:spcPct val="50000"/>
              </a:spcBef>
            </a:pPr>
            <a:r>
              <a:rPr lang="en-US" altLang="en-US" sz="2000" b="1" u="none">
                <a:latin typeface="Tahoma" panose="020B0604030504040204" pitchFamily="34" charset="0"/>
              </a:rPr>
              <a:t>DIUBAH</a:t>
            </a:r>
          </a:p>
        </p:txBody>
      </p:sp>
      <p:sp>
        <p:nvSpPr>
          <p:cNvPr id="377865" name="AutoShape 9"/>
          <p:cNvSpPr>
            <a:spLocks noChangeArrowheads="1"/>
          </p:cNvSpPr>
          <p:nvPr/>
        </p:nvSpPr>
        <p:spPr bwMode="auto">
          <a:xfrm>
            <a:off x="6697663" y="3141663"/>
            <a:ext cx="538162" cy="28575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7866" name="Rectangle 10"/>
          <p:cNvSpPr>
            <a:spLocks noChangeArrowheads="1"/>
          </p:cNvSpPr>
          <p:nvPr/>
        </p:nvSpPr>
        <p:spPr bwMode="auto">
          <a:xfrm>
            <a:off x="250825" y="5157788"/>
            <a:ext cx="8713788" cy="1474787"/>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spcBef>
                <a:spcPct val="50000"/>
              </a:spcBef>
            </a:pPr>
            <a:r>
              <a:rPr lang="en-US" altLang="en-US" sz="1800" b="1" u="none">
                <a:solidFill>
                  <a:srgbClr val="0033CC"/>
                </a:solidFill>
              </a:rPr>
              <a:t>Catatan: Sesuai dengan UU Nomor 4 Tahun 2004 tentang Kekuasaan Kehakiman, dalam penjelasan Pasal 15 ayat 1 yang menyatakan bahwa: “Yang dimaksud dengan “pengadilan khusus” dalam ketentuan ini antara lain … pengadilan pajak di lingkungan peradilan tata usaha negara.”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7858"/>
                                        </p:tgtEl>
                                        <p:attrNameLst>
                                          <p:attrName>style.visibility</p:attrName>
                                        </p:attrNameLst>
                                      </p:cBhvr>
                                      <p:to>
                                        <p:strVal val="visible"/>
                                      </p:to>
                                    </p:set>
                                    <p:anim calcmode="lin" valueType="num">
                                      <p:cBhvr additive="base">
                                        <p:cTn id="7" dur="500" fill="hold"/>
                                        <p:tgtEl>
                                          <p:spTgt spid="377858"/>
                                        </p:tgtEl>
                                        <p:attrNameLst>
                                          <p:attrName>ppt_x</p:attrName>
                                        </p:attrNameLst>
                                      </p:cBhvr>
                                      <p:tavLst>
                                        <p:tav tm="0">
                                          <p:val>
                                            <p:strVal val="0-#ppt_w/2"/>
                                          </p:val>
                                        </p:tav>
                                        <p:tav tm="100000">
                                          <p:val>
                                            <p:strVal val="#ppt_x"/>
                                          </p:val>
                                        </p:tav>
                                      </p:tavLst>
                                    </p:anim>
                                    <p:anim calcmode="lin" valueType="num">
                                      <p:cBhvr additive="base">
                                        <p:cTn id="8" dur="500" fill="hold"/>
                                        <p:tgtEl>
                                          <p:spTgt spid="37785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7861"/>
                                        </p:tgtEl>
                                        <p:attrNameLst>
                                          <p:attrName>style.visibility</p:attrName>
                                        </p:attrNameLst>
                                      </p:cBhvr>
                                      <p:to>
                                        <p:strVal val="visible"/>
                                      </p:to>
                                    </p:set>
                                    <p:anim calcmode="lin" valueType="num">
                                      <p:cBhvr additive="base">
                                        <p:cTn id="13" dur="500" fill="hold"/>
                                        <p:tgtEl>
                                          <p:spTgt spid="377861"/>
                                        </p:tgtEl>
                                        <p:attrNameLst>
                                          <p:attrName>ppt_x</p:attrName>
                                        </p:attrNameLst>
                                      </p:cBhvr>
                                      <p:tavLst>
                                        <p:tav tm="0">
                                          <p:val>
                                            <p:strVal val="0-#ppt_w/2"/>
                                          </p:val>
                                        </p:tav>
                                        <p:tav tm="100000">
                                          <p:val>
                                            <p:strVal val="#ppt_x"/>
                                          </p:val>
                                        </p:tav>
                                      </p:tavLst>
                                    </p:anim>
                                    <p:anim calcmode="lin" valueType="num">
                                      <p:cBhvr additive="base">
                                        <p:cTn id="14" dur="500" fill="hold"/>
                                        <p:tgtEl>
                                          <p:spTgt spid="37786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7859"/>
                                        </p:tgtEl>
                                        <p:attrNameLst>
                                          <p:attrName>style.visibility</p:attrName>
                                        </p:attrNameLst>
                                      </p:cBhvr>
                                      <p:to>
                                        <p:strVal val="visible"/>
                                      </p:to>
                                    </p:set>
                                    <p:anim calcmode="lin" valueType="num">
                                      <p:cBhvr additive="base">
                                        <p:cTn id="19" dur="500" fill="hold"/>
                                        <p:tgtEl>
                                          <p:spTgt spid="377859"/>
                                        </p:tgtEl>
                                        <p:attrNameLst>
                                          <p:attrName>ppt_x</p:attrName>
                                        </p:attrNameLst>
                                      </p:cBhvr>
                                      <p:tavLst>
                                        <p:tav tm="0">
                                          <p:val>
                                            <p:strVal val="0-#ppt_w/2"/>
                                          </p:val>
                                        </p:tav>
                                        <p:tav tm="100000">
                                          <p:val>
                                            <p:strVal val="#ppt_x"/>
                                          </p:val>
                                        </p:tav>
                                      </p:tavLst>
                                    </p:anim>
                                    <p:anim calcmode="lin" valueType="num">
                                      <p:cBhvr additive="base">
                                        <p:cTn id="20" dur="500" fill="hold"/>
                                        <p:tgtEl>
                                          <p:spTgt spid="37785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77860"/>
                                        </p:tgtEl>
                                        <p:attrNameLst>
                                          <p:attrName>style.visibility</p:attrName>
                                        </p:attrNameLst>
                                      </p:cBhvr>
                                      <p:to>
                                        <p:strVal val="visible"/>
                                      </p:to>
                                    </p:set>
                                    <p:anim calcmode="lin" valueType="num">
                                      <p:cBhvr additive="base">
                                        <p:cTn id="25" dur="500" fill="hold"/>
                                        <p:tgtEl>
                                          <p:spTgt spid="377860"/>
                                        </p:tgtEl>
                                        <p:attrNameLst>
                                          <p:attrName>ppt_x</p:attrName>
                                        </p:attrNameLst>
                                      </p:cBhvr>
                                      <p:tavLst>
                                        <p:tav tm="0">
                                          <p:val>
                                            <p:strVal val="0-#ppt_w/2"/>
                                          </p:val>
                                        </p:tav>
                                        <p:tav tm="100000">
                                          <p:val>
                                            <p:strVal val="#ppt_x"/>
                                          </p:val>
                                        </p:tav>
                                      </p:tavLst>
                                    </p:anim>
                                    <p:anim calcmode="lin" valueType="num">
                                      <p:cBhvr additive="base">
                                        <p:cTn id="26" dur="500" fill="hold"/>
                                        <p:tgtEl>
                                          <p:spTgt spid="37786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77863"/>
                                        </p:tgtEl>
                                        <p:attrNameLst>
                                          <p:attrName>style.visibility</p:attrName>
                                        </p:attrNameLst>
                                      </p:cBhvr>
                                      <p:to>
                                        <p:strVal val="visible"/>
                                      </p:to>
                                    </p:set>
                                    <p:anim calcmode="lin" valueType="num">
                                      <p:cBhvr additive="base">
                                        <p:cTn id="31" dur="500" fill="hold"/>
                                        <p:tgtEl>
                                          <p:spTgt spid="377863"/>
                                        </p:tgtEl>
                                        <p:attrNameLst>
                                          <p:attrName>ppt_x</p:attrName>
                                        </p:attrNameLst>
                                      </p:cBhvr>
                                      <p:tavLst>
                                        <p:tav tm="0">
                                          <p:val>
                                            <p:strVal val="0-#ppt_w/2"/>
                                          </p:val>
                                        </p:tav>
                                        <p:tav tm="100000">
                                          <p:val>
                                            <p:strVal val="#ppt_x"/>
                                          </p:val>
                                        </p:tav>
                                      </p:tavLst>
                                    </p:anim>
                                    <p:anim calcmode="lin" valueType="num">
                                      <p:cBhvr additive="base">
                                        <p:cTn id="32" dur="500" fill="hold"/>
                                        <p:tgtEl>
                                          <p:spTgt spid="37786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377864"/>
                                        </p:tgtEl>
                                        <p:attrNameLst>
                                          <p:attrName>style.visibility</p:attrName>
                                        </p:attrNameLst>
                                      </p:cBhvr>
                                      <p:to>
                                        <p:strVal val="visible"/>
                                      </p:to>
                                    </p:set>
                                    <p:anim calcmode="lin" valueType="num">
                                      <p:cBhvr>
                                        <p:cTn id="37" dur="500" fill="hold"/>
                                        <p:tgtEl>
                                          <p:spTgt spid="377864"/>
                                        </p:tgtEl>
                                        <p:attrNameLst>
                                          <p:attrName>ppt_w</p:attrName>
                                        </p:attrNameLst>
                                      </p:cBhvr>
                                      <p:tavLst>
                                        <p:tav tm="0">
                                          <p:val>
                                            <p:fltVal val="0"/>
                                          </p:val>
                                        </p:tav>
                                        <p:tav tm="100000">
                                          <p:val>
                                            <p:strVal val="#ppt_w"/>
                                          </p:val>
                                        </p:tav>
                                      </p:tavLst>
                                    </p:anim>
                                    <p:anim calcmode="lin" valueType="num">
                                      <p:cBhvr>
                                        <p:cTn id="38" dur="500" fill="hold"/>
                                        <p:tgtEl>
                                          <p:spTgt spid="377864"/>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77865"/>
                                        </p:tgtEl>
                                        <p:attrNameLst>
                                          <p:attrName>style.visibility</p:attrName>
                                        </p:attrNameLst>
                                      </p:cBhvr>
                                      <p:to>
                                        <p:strVal val="visible"/>
                                      </p:to>
                                    </p:set>
                                    <p:anim calcmode="lin" valueType="num">
                                      <p:cBhvr additive="base">
                                        <p:cTn id="43" dur="500" fill="hold"/>
                                        <p:tgtEl>
                                          <p:spTgt spid="377865"/>
                                        </p:tgtEl>
                                        <p:attrNameLst>
                                          <p:attrName>ppt_x</p:attrName>
                                        </p:attrNameLst>
                                      </p:cBhvr>
                                      <p:tavLst>
                                        <p:tav tm="0">
                                          <p:val>
                                            <p:strVal val="0-#ppt_w/2"/>
                                          </p:val>
                                        </p:tav>
                                        <p:tav tm="100000">
                                          <p:val>
                                            <p:strVal val="#ppt_x"/>
                                          </p:val>
                                        </p:tav>
                                      </p:tavLst>
                                    </p:anim>
                                    <p:anim calcmode="lin" valueType="num">
                                      <p:cBhvr additive="base">
                                        <p:cTn id="44" dur="500" fill="hold"/>
                                        <p:tgtEl>
                                          <p:spTgt spid="377865"/>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377862"/>
                                        </p:tgtEl>
                                        <p:attrNameLst>
                                          <p:attrName>style.visibility</p:attrName>
                                        </p:attrNameLst>
                                      </p:cBhvr>
                                      <p:to>
                                        <p:strVal val="visible"/>
                                      </p:to>
                                    </p:set>
                                    <p:anim calcmode="lin" valueType="num">
                                      <p:cBhvr>
                                        <p:cTn id="49" dur="500" fill="hold"/>
                                        <p:tgtEl>
                                          <p:spTgt spid="377862"/>
                                        </p:tgtEl>
                                        <p:attrNameLst>
                                          <p:attrName>ppt_w</p:attrName>
                                        </p:attrNameLst>
                                      </p:cBhvr>
                                      <p:tavLst>
                                        <p:tav tm="0">
                                          <p:val>
                                            <p:fltVal val="0"/>
                                          </p:val>
                                        </p:tav>
                                        <p:tav tm="100000">
                                          <p:val>
                                            <p:strVal val="#ppt_w"/>
                                          </p:val>
                                        </p:tav>
                                      </p:tavLst>
                                    </p:anim>
                                    <p:anim calcmode="lin" valueType="num">
                                      <p:cBhvr>
                                        <p:cTn id="50" dur="500" fill="hold"/>
                                        <p:tgtEl>
                                          <p:spTgt spid="377862"/>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77866"/>
                                        </p:tgtEl>
                                        <p:attrNameLst>
                                          <p:attrName>style.visibility</p:attrName>
                                        </p:attrNameLst>
                                      </p:cBhvr>
                                      <p:to>
                                        <p:strVal val="visible"/>
                                      </p:to>
                                    </p:set>
                                    <p:anim calcmode="lin" valueType="num">
                                      <p:cBhvr additive="base">
                                        <p:cTn id="55" dur="500" fill="hold"/>
                                        <p:tgtEl>
                                          <p:spTgt spid="377866"/>
                                        </p:tgtEl>
                                        <p:attrNameLst>
                                          <p:attrName>ppt_x</p:attrName>
                                        </p:attrNameLst>
                                      </p:cBhvr>
                                      <p:tavLst>
                                        <p:tav tm="0">
                                          <p:val>
                                            <p:strVal val="0-#ppt_w/2"/>
                                          </p:val>
                                        </p:tav>
                                        <p:tav tm="100000">
                                          <p:val>
                                            <p:strVal val="#ppt_x"/>
                                          </p:val>
                                        </p:tav>
                                      </p:tavLst>
                                    </p:anim>
                                    <p:anim calcmode="lin" valueType="num">
                                      <p:cBhvr additive="base">
                                        <p:cTn id="56" dur="500" fill="hold"/>
                                        <p:tgtEl>
                                          <p:spTgt spid="3778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58" grpId="0" animBg="1" autoUpdateAnimBg="0"/>
      <p:bldP spid="377859" grpId="0" animBg="1"/>
      <p:bldP spid="377860" grpId="0" animBg="1" autoUpdateAnimBg="0"/>
      <p:bldP spid="377861" grpId="0" animBg="1" autoUpdateAnimBg="0"/>
      <p:bldP spid="377862" grpId="0" animBg="1"/>
      <p:bldP spid="377863" grpId="0" animBg="1"/>
      <p:bldP spid="377864" grpId="0" animBg="1"/>
      <p:bldP spid="377865" grpId="0" animBg="1"/>
      <p:bldP spid="377866" grpId="0" animBg="1" autoUpdateAnimBg="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2590800" y="152400"/>
            <a:ext cx="3276600" cy="539750"/>
          </a:xfrm>
          <a:solidFill>
            <a:srgbClr val="FFFF99"/>
          </a:solidFill>
          <a:ln>
            <a:solidFill>
              <a:srgbClr val="0033CC"/>
            </a:solidFill>
            <a:miter lim="800000"/>
            <a:headEnd/>
            <a:tailEnd/>
          </a:ln>
        </p:spPr>
        <p:txBody>
          <a:bodyPr/>
          <a:lstStyle/>
          <a:p>
            <a:r>
              <a:rPr lang="en-US" altLang="en-US" sz="4000" b="1">
                <a:latin typeface="Lucida Console" panose="020B0609040504020204" pitchFamily="49" charset="0"/>
              </a:rPr>
              <a:t>GUGATAN</a:t>
            </a:r>
          </a:p>
        </p:txBody>
      </p:sp>
      <p:sp>
        <p:nvSpPr>
          <p:cNvPr id="378883" name="Rectangle 3"/>
          <p:cNvSpPr>
            <a:spLocks noChangeArrowheads="1"/>
          </p:cNvSpPr>
          <p:nvPr/>
        </p:nvSpPr>
        <p:spPr bwMode="auto">
          <a:xfrm>
            <a:off x="152400" y="914400"/>
            <a:ext cx="8839200" cy="37592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r>
              <a:rPr lang="en-US" altLang="en-US" sz="2000" u="none">
                <a:latin typeface="Tahoma" panose="020B0604030504040204" pitchFamily="34" charset="0"/>
              </a:rPr>
              <a:t>Gugatan Wajib Pajak atau Penanggung Pajak terhadap :</a:t>
            </a:r>
          </a:p>
          <a:p>
            <a:pPr>
              <a:buFontTx/>
              <a:buAutoNum type="alphaLcPeriod"/>
            </a:pPr>
            <a:r>
              <a:rPr lang="en-US" altLang="en-US" sz="2000" u="none">
                <a:latin typeface="Tahoma" panose="020B0604030504040204" pitchFamily="34" charset="0"/>
              </a:rPr>
              <a:t>pelaksanaan Surat Paksa, Surat Perintah Melaksanakan Penyitaan, atau Pengumuman Lelang;</a:t>
            </a:r>
          </a:p>
          <a:p>
            <a:pPr>
              <a:buFontTx/>
              <a:buAutoNum type="alphaLcPeriod"/>
            </a:pPr>
            <a:r>
              <a:rPr lang="en-US" altLang="en-US" sz="2000" b="1" i="1" u="none">
                <a:latin typeface="Courier New" panose="02070309020205020404" pitchFamily="49" charset="0"/>
              </a:rPr>
              <a:t>k</a:t>
            </a:r>
            <a:r>
              <a:rPr lang="id-ID" altLang="en-US" sz="2000" b="1" i="1" u="none">
                <a:latin typeface="Courier New" panose="02070309020205020404" pitchFamily="49" charset="0"/>
              </a:rPr>
              <a:t>eputusan pencegahan dalam rangka penagihan pajak;</a:t>
            </a:r>
            <a:r>
              <a:rPr lang="en-US" altLang="en-US" sz="2000" b="1" u="none">
                <a:latin typeface="Courier New" panose="02070309020205020404" pitchFamily="49" charset="0"/>
              </a:rPr>
              <a:t> </a:t>
            </a:r>
          </a:p>
          <a:p>
            <a:pPr>
              <a:buFontTx/>
              <a:buAutoNum type="alphaLcPeriod"/>
            </a:pPr>
            <a:r>
              <a:rPr lang="en-US" altLang="en-US" sz="2000" u="none">
                <a:latin typeface="Tahoma" panose="020B0604030504040204" pitchFamily="34" charset="0"/>
              </a:rPr>
              <a:t>keputusan yang berkaitan dengan pelaksanaan keputusan perpajakan, selain yang ditetapkan dalam Pasal 25 ayat (1) dan Pasal 26;</a:t>
            </a:r>
          </a:p>
          <a:p>
            <a:pPr>
              <a:buFontTx/>
              <a:buAutoNum type="alphaLcPeriod"/>
            </a:pPr>
            <a:r>
              <a:rPr lang="en-US" altLang="en-US" sz="2000" b="1" i="1" u="none">
                <a:latin typeface="Courier New" panose="02070309020205020404" pitchFamily="49" charset="0"/>
              </a:rPr>
              <a:t>p</a:t>
            </a:r>
            <a:r>
              <a:rPr lang="id-ID" altLang="en-US" sz="2000" b="1" i="1" u="none">
                <a:latin typeface="Courier New" panose="02070309020205020404" pitchFamily="49" charset="0"/>
              </a:rPr>
              <a:t>enerbitan surat ketetapan pajak atau Surat Keputusan Keberatan yang dalam penerbitannya tidak sesuai dengan prosedur atau tata cara yang telah diatur dalam ketentuan peraturan perundang-undangan perpajakan</a:t>
            </a:r>
            <a:r>
              <a:rPr lang="en-US" altLang="en-US" sz="2000" b="1" i="1" u="none">
                <a:latin typeface="Courier New" panose="02070309020205020404" pitchFamily="49" charset="0"/>
              </a:rPr>
              <a:t> </a:t>
            </a:r>
            <a:endParaRPr lang="en-US" altLang="en-US" sz="2000" b="1" i="1" u="none">
              <a:solidFill>
                <a:srgbClr val="0033CC"/>
              </a:solidFill>
              <a:latin typeface="Courier New" panose="02070309020205020404" pitchFamily="49" charset="0"/>
            </a:endParaRPr>
          </a:p>
          <a:p>
            <a:r>
              <a:rPr lang="en-US" altLang="en-US" sz="2000" u="none">
                <a:latin typeface="Tahoma" panose="020B0604030504040204" pitchFamily="34" charset="0"/>
              </a:rPr>
              <a:t>hanya dapat diajukan kepada badan peradilan pajak</a:t>
            </a:r>
          </a:p>
        </p:txBody>
      </p:sp>
      <p:sp>
        <p:nvSpPr>
          <p:cNvPr id="378884" name="Rectangle 4"/>
          <p:cNvSpPr>
            <a:spLocks noChangeArrowheads="1"/>
          </p:cNvSpPr>
          <p:nvPr/>
        </p:nvSpPr>
        <p:spPr bwMode="auto">
          <a:xfrm>
            <a:off x="76200" y="152400"/>
            <a:ext cx="2119313" cy="468313"/>
          </a:xfrm>
          <a:prstGeom prst="rect">
            <a:avLst/>
          </a:prstGeom>
          <a:solidFill>
            <a:srgbClr val="FFFFCC"/>
          </a:solidFill>
          <a:ln w="2857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solidFill>
                  <a:schemeClr val="tx2"/>
                </a:solidFill>
                <a:latin typeface="Tahoma" panose="020B0604030504040204" pitchFamily="34" charset="0"/>
              </a:rPr>
              <a:t>Pasal 23 UU KUP</a:t>
            </a:r>
          </a:p>
        </p:txBody>
      </p:sp>
      <p:sp>
        <p:nvSpPr>
          <p:cNvPr id="378885" name="Line 5"/>
          <p:cNvSpPr>
            <a:spLocks noChangeShapeType="1"/>
          </p:cNvSpPr>
          <p:nvPr/>
        </p:nvSpPr>
        <p:spPr bwMode="auto">
          <a:xfrm flipH="1">
            <a:off x="539750" y="2781300"/>
            <a:ext cx="719138" cy="2160588"/>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886" name="Rectangle 6"/>
          <p:cNvSpPr>
            <a:spLocks noChangeArrowheads="1"/>
          </p:cNvSpPr>
          <p:nvPr/>
        </p:nvSpPr>
        <p:spPr bwMode="auto">
          <a:xfrm>
            <a:off x="152400" y="4797425"/>
            <a:ext cx="1898650" cy="1871663"/>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1800" u="none">
                <a:solidFill>
                  <a:schemeClr val="tx2"/>
                </a:solidFill>
                <a:latin typeface="Tahoma" panose="020B0604030504040204" pitchFamily="34" charset="0"/>
              </a:rPr>
              <a:t>Selain keputusan berupa SKPKB, SKPKBT, SKPLB, SKPN dan SK Keberatan</a:t>
            </a:r>
          </a:p>
        </p:txBody>
      </p:sp>
      <p:sp>
        <p:nvSpPr>
          <p:cNvPr id="378887" name="AutoShape 7"/>
          <p:cNvSpPr>
            <a:spLocks noChangeArrowheads="1"/>
          </p:cNvSpPr>
          <p:nvPr/>
        </p:nvSpPr>
        <p:spPr bwMode="auto">
          <a:xfrm>
            <a:off x="1908175" y="5518150"/>
            <a:ext cx="360363" cy="287338"/>
          </a:xfrm>
          <a:prstGeom prst="rightArrow">
            <a:avLst>
              <a:gd name="adj1" fmla="val 50000"/>
              <a:gd name="adj2" fmla="val 3135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888" name="Rectangle 8"/>
          <p:cNvSpPr>
            <a:spLocks noChangeArrowheads="1"/>
          </p:cNvSpPr>
          <p:nvPr/>
        </p:nvSpPr>
        <p:spPr bwMode="auto">
          <a:xfrm>
            <a:off x="2195513" y="4797425"/>
            <a:ext cx="6121400" cy="19494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r>
              <a:rPr lang="en-US" altLang="en-US" sz="2000" b="1" i="1" u="none">
                <a:solidFill>
                  <a:schemeClr val="tx2"/>
                </a:solidFill>
              </a:rPr>
              <a:t>Termasuk</a:t>
            </a:r>
            <a:r>
              <a:rPr lang="en-US" altLang="en-US" sz="2000" b="1" u="none">
                <a:solidFill>
                  <a:schemeClr val="tx2"/>
                </a:solidFill>
              </a:rPr>
              <a:t> SK Pembetulan yang berkaitan dengan STP dan SK Pengurangan Sanksi Administrasi atau Penghapusan Sanksi Administrasi yang berkaitan dengan STP </a:t>
            </a:r>
            <a:r>
              <a:rPr lang="en-US" altLang="en-US" sz="2000" b="1" i="1" u="none">
                <a:solidFill>
                  <a:schemeClr val="tx2"/>
                </a:solidFill>
              </a:rPr>
              <a:t>yang sebelumnya diatur dalam ayat tersendiri.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378882"/>
                                        </p:tgtEl>
                                        <p:attrNameLst>
                                          <p:attrName>style.visibility</p:attrName>
                                        </p:attrNameLst>
                                      </p:cBhvr>
                                      <p:to>
                                        <p:strVal val="visible"/>
                                      </p:to>
                                    </p:set>
                                    <p:set>
                                      <p:cBhvr>
                                        <p:cTn id="7" dur="455" fill="hold">
                                          <p:stCondLst>
                                            <p:cond delay="0"/>
                                          </p:stCondLst>
                                        </p:cTn>
                                        <p:tgtEl>
                                          <p:spTgt spid="378882"/>
                                        </p:tgtEl>
                                        <p:attrNameLst>
                                          <p:attrName>style.rotation</p:attrName>
                                        </p:attrNameLst>
                                      </p:cBhvr>
                                      <p:to>
                                        <p:strVal val="-45.0"/>
                                      </p:to>
                                    </p:set>
                                    <p:anim calcmode="lin" valueType="num">
                                      <p:cBhvr>
                                        <p:cTn id="8" dur="455" fill="hold">
                                          <p:stCondLst>
                                            <p:cond delay="455"/>
                                          </p:stCondLst>
                                        </p:cTn>
                                        <p:tgtEl>
                                          <p:spTgt spid="37888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7888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7888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7888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378884"/>
                                        </p:tgtEl>
                                        <p:attrNameLst>
                                          <p:attrName>style.visibility</p:attrName>
                                        </p:attrNameLst>
                                      </p:cBhvr>
                                      <p:to>
                                        <p:strVal val="visible"/>
                                      </p:to>
                                    </p:set>
                                    <p:anim calcmode="lin" valueType="num">
                                      <p:cBhvr additive="base">
                                        <p:cTn id="16" dur="500" fill="hold"/>
                                        <p:tgtEl>
                                          <p:spTgt spid="378884"/>
                                        </p:tgtEl>
                                        <p:attrNameLst>
                                          <p:attrName>ppt_x</p:attrName>
                                        </p:attrNameLst>
                                      </p:cBhvr>
                                      <p:tavLst>
                                        <p:tav tm="0">
                                          <p:val>
                                            <p:strVal val="0-#ppt_w/2"/>
                                          </p:val>
                                        </p:tav>
                                        <p:tav tm="100000">
                                          <p:val>
                                            <p:strVal val="#ppt_x"/>
                                          </p:val>
                                        </p:tav>
                                      </p:tavLst>
                                    </p:anim>
                                    <p:anim calcmode="lin" valueType="num">
                                      <p:cBhvr additive="base">
                                        <p:cTn id="17" dur="500" fill="hold"/>
                                        <p:tgtEl>
                                          <p:spTgt spid="378884"/>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78883"/>
                                        </p:tgtEl>
                                        <p:attrNameLst>
                                          <p:attrName>style.visibility</p:attrName>
                                        </p:attrNameLst>
                                      </p:cBhvr>
                                      <p:to>
                                        <p:strVal val="visible"/>
                                      </p:to>
                                    </p:set>
                                    <p:animEffect transition="in" filter="diamond(in)">
                                      <p:cBhvr>
                                        <p:cTn id="22" dur="2000"/>
                                        <p:tgtEl>
                                          <p:spTgt spid="37888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78885"/>
                                        </p:tgtEl>
                                        <p:attrNameLst>
                                          <p:attrName>style.visibility</p:attrName>
                                        </p:attrNameLst>
                                      </p:cBhvr>
                                      <p:to>
                                        <p:strVal val="visible"/>
                                      </p:to>
                                    </p:set>
                                    <p:anim calcmode="lin" valueType="num">
                                      <p:cBhvr additive="base">
                                        <p:cTn id="27" dur="500" fill="hold"/>
                                        <p:tgtEl>
                                          <p:spTgt spid="378885"/>
                                        </p:tgtEl>
                                        <p:attrNameLst>
                                          <p:attrName>ppt_x</p:attrName>
                                        </p:attrNameLst>
                                      </p:cBhvr>
                                      <p:tavLst>
                                        <p:tav tm="0">
                                          <p:val>
                                            <p:strVal val="#ppt_x"/>
                                          </p:val>
                                        </p:tav>
                                        <p:tav tm="100000">
                                          <p:val>
                                            <p:strVal val="#ppt_x"/>
                                          </p:val>
                                        </p:tav>
                                      </p:tavLst>
                                    </p:anim>
                                    <p:anim calcmode="lin" valueType="num">
                                      <p:cBhvr additive="base">
                                        <p:cTn id="28" dur="500" fill="hold"/>
                                        <p:tgtEl>
                                          <p:spTgt spid="378885"/>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378886"/>
                                        </p:tgtEl>
                                        <p:attrNameLst>
                                          <p:attrName>style.visibility</p:attrName>
                                        </p:attrNameLst>
                                      </p:cBhvr>
                                      <p:to>
                                        <p:strVal val="visible"/>
                                      </p:to>
                                    </p:set>
                                    <p:anim calcmode="lin" valueType="num">
                                      <p:cBhvr>
                                        <p:cTn id="33" dur="500" fill="hold"/>
                                        <p:tgtEl>
                                          <p:spTgt spid="378886"/>
                                        </p:tgtEl>
                                        <p:attrNameLst>
                                          <p:attrName>ppt_w</p:attrName>
                                        </p:attrNameLst>
                                      </p:cBhvr>
                                      <p:tavLst>
                                        <p:tav tm="0">
                                          <p:val>
                                            <p:fltVal val="0"/>
                                          </p:val>
                                        </p:tav>
                                        <p:tav tm="100000">
                                          <p:val>
                                            <p:strVal val="#ppt_w"/>
                                          </p:val>
                                        </p:tav>
                                      </p:tavLst>
                                    </p:anim>
                                    <p:anim calcmode="lin" valueType="num">
                                      <p:cBhvr>
                                        <p:cTn id="34" dur="500" fill="hold"/>
                                        <p:tgtEl>
                                          <p:spTgt spid="378886"/>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78887"/>
                                        </p:tgtEl>
                                        <p:attrNameLst>
                                          <p:attrName>style.visibility</p:attrName>
                                        </p:attrNameLst>
                                      </p:cBhvr>
                                      <p:to>
                                        <p:strVal val="visible"/>
                                      </p:to>
                                    </p:set>
                                    <p:anim calcmode="lin" valueType="num">
                                      <p:cBhvr additive="base">
                                        <p:cTn id="39" dur="500" fill="hold"/>
                                        <p:tgtEl>
                                          <p:spTgt spid="378887"/>
                                        </p:tgtEl>
                                        <p:attrNameLst>
                                          <p:attrName>ppt_x</p:attrName>
                                        </p:attrNameLst>
                                      </p:cBhvr>
                                      <p:tavLst>
                                        <p:tav tm="0">
                                          <p:val>
                                            <p:strVal val="#ppt_x"/>
                                          </p:val>
                                        </p:tav>
                                        <p:tav tm="100000">
                                          <p:val>
                                            <p:strVal val="#ppt_x"/>
                                          </p:val>
                                        </p:tav>
                                      </p:tavLst>
                                    </p:anim>
                                    <p:anim calcmode="lin" valueType="num">
                                      <p:cBhvr additive="base">
                                        <p:cTn id="40" dur="500" fill="hold"/>
                                        <p:tgtEl>
                                          <p:spTgt spid="378887"/>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3" presetClass="entr" presetSubtype="16" fill="hold" grpId="0" nodeType="clickEffect">
                                  <p:stCondLst>
                                    <p:cond delay="0"/>
                                  </p:stCondLst>
                                  <p:childTnLst>
                                    <p:set>
                                      <p:cBhvr>
                                        <p:cTn id="44" dur="1" fill="hold">
                                          <p:stCondLst>
                                            <p:cond delay="0"/>
                                          </p:stCondLst>
                                        </p:cTn>
                                        <p:tgtEl>
                                          <p:spTgt spid="378888"/>
                                        </p:tgtEl>
                                        <p:attrNameLst>
                                          <p:attrName>style.visibility</p:attrName>
                                        </p:attrNameLst>
                                      </p:cBhvr>
                                      <p:to>
                                        <p:strVal val="visible"/>
                                      </p:to>
                                    </p:set>
                                    <p:anim calcmode="lin" valueType="num">
                                      <p:cBhvr>
                                        <p:cTn id="45" dur="500" fill="hold"/>
                                        <p:tgtEl>
                                          <p:spTgt spid="378888"/>
                                        </p:tgtEl>
                                        <p:attrNameLst>
                                          <p:attrName>ppt_w</p:attrName>
                                        </p:attrNameLst>
                                      </p:cBhvr>
                                      <p:tavLst>
                                        <p:tav tm="0">
                                          <p:val>
                                            <p:fltVal val="0"/>
                                          </p:val>
                                        </p:tav>
                                        <p:tav tm="100000">
                                          <p:val>
                                            <p:strVal val="#ppt_w"/>
                                          </p:val>
                                        </p:tav>
                                      </p:tavLst>
                                    </p:anim>
                                    <p:anim calcmode="lin" valueType="num">
                                      <p:cBhvr>
                                        <p:cTn id="46" dur="500" fill="hold"/>
                                        <p:tgtEl>
                                          <p:spTgt spid="3788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82" grpId="0" animBg="1"/>
      <p:bldP spid="378883" grpId="0" animBg="1"/>
      <p:bldP spid="378884" grpId="0" animBg="1" autoUpdateAnimBg="0"/>
      <p:bldP spid="378885" grpId="0" animBg="1"/>
      <p:bldP spid="378886" grpId="0" animBg="1"/>
      <p:bldP spid="378887" grpId="0" animBg="1"/>
      <p:bldP spid="378888"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a:xfrm>
            <a:off x="1144588" y="609600"/>
            <a:ext cx="7315200" cy="3276600"/>
          </a:xfrm>
          <a:ln w="38100">
            <a:solidFill>
              <a:srgbClr val="FF33CC"/>
            </a:solidFill>
            <a:miter lim="800000"/>
            <a:headEnd/>
            <a:tailEnd/>
          </a:ln>
        </p:spPr>
        <p:txBody>
          <a:bodyPr/>
          <a:lstStyle/>
          <a:p>
            <a:r>
              <a:rPr lang="en-US" altLang="en-US" sz="4800" b="1">
                <a:latin typeface="Lucida Console" panose="020B0609040504020204" pitchFamily="49" charset="0"/>
              </a:rPr>
              <a:t>X</a:t>
            </a:r>
            <a:br>
              <a:rPr lang="en-US" altLang="en-US" sz="4800" b="1">
                <a:latin typeface="Lucida Console" panose="020B0609040504020204" pitchFamily="49" charset="0"/>
              </a:rPr>
            </a:br>
            <a:r>
              <a:rPr lang="en-US" altLang="en-US" sz="4800" b="1">
                <a:latin typeface="Lucida Console" panose="020B0609040504020204" pitchFamily="49" charset="0"/>
              </a:rPr>
              <a:t>IMBALAN BUNGA</a:t>
            </a: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ChangeArrowheads="1"/>
          </p:cNvSpPr>
          <p:nvPr>
            <p:ph type="title"/>
          </p:nvPr>
        </p:nvSpPr>
        <p:spPr>
          <a:xfrm>
            <a:off x="2916238" y="44450"/>
            <a:ext cx="6048375" cy="431800"/>
          </a:xfrm>
          <a:ln w="28575">
            <a:solidFill>
              <a:srgbClr val="008000"/>
            </a:solidFill>
            <a:miter lim="800000"/>
            <a:headEnd/>
            <a:tailEnd/>
          </a:ln>
        </p:spPr>
        <p:txBody>
          <a:bodyPr/>
          <a:lstStyle/>
          <a:p>
            <a:r>
              <a:rPr lang="en-US" altLang="en-US" sz="2800">
                <a:latin typeface="Tahoma" panose="020B0604030504040204" pitchFamily="34" charset="0"/>
              </a:rPr>
              <a:t>Timbulnya IMBALAN BUNGA (1)</a:t>
            </a:r>
          </a:p>
        </p:txBody>
      </p:sp>
      <p:sp>
        <p:nvSpPr>
          <p:cNvPr id="403459" name="Rectangle 3"/>
          <p:cNvSpPr>
            <a:spLocks noChangeArrowheads="1"/>
          </p:cNvSpPr>
          <p:nvPr/>
        </p:nvSpPr>
        <p:spPr bwMode="auto">
          <a:xfrm>
            <a:off x="252413" y="517525"/>
            <a:ext cx="8640762" cy="1831975"/>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80000"/>
              </a:lnSpc>
            </a:pPr>
            <a:r>
              <a:rPr lang="id-ID" altLang="en-US" sz="2000" b="1" u="none"/>
              <a:t>Apabila </a:t>
            </a:r>
            <a:r>
              <a:rPr lang="id-ID" altLang="en-US" sz="2000" b="1"/>
              <a:t>pengembalian kelebihan pembayaran pajak</a:t>
            </a:r>
            <a:r>
              <a:rPr lang="id-ID" altLang="en-US" sz="2000" b="1" u="none"/>
              <a:t> dilakukan setelah jangka waktu 1 (satu) bulan, Pemerintah memberikan imbalan bunga sebesar 2% (dua persen) per bulan atas keterlambatan pengembalian kelebihan pembayaran pajak, dihitung </a:t>
            </a:r>
            <a:r>
              <a:rPr lang="id-ID" altLang="en-US" sz="2000" b="1"/>
              <a:t>sejak batas waktu sebagaimana dimaksud pada ayat (2) berakhir</a:t>
            </a:r>
            <a:r>
              <a:rPr lang="id-ID" altLang="en-US" sz="2000" b="1" u="none"/>
              <a:t> sampai dengan saat dilakukan pengembalian kelebihan.</a:t>
            </a:r>
            <a:r>
              <a:rPr lang="en-US" altLang="en-US" sz="2000" u="none"/>
              <a:t> </a:t>
            </a:r>
          </a:p>
        </p:txBody>
      </p:sp>
      <p:sp>
        <p:nvSpPr>
          <p:cNvPr id="403462" name="Rectangle 6"/>
          <p:cNvSpPr>
            <a:spLocks noChangeArrowheads="1"/>
          </p:cNvSpPr>
          <p:nvPr/>
        </p:nvSpPr>
        <p:spPr bwMode="auto">
          <a:xfrm>
            <a:off x="250825" y="44450"/>
            <a:ext cx="2305050" cy="504825"/>
          </a:xfrm>
          <a:prstGeom prst="rect">
            <a:avLst/>
          </a:prstGeom>
          <a:solidFill>
            <a:srgbClr val="FFCCFF"/>
          </a:solidFill>
          <a:ln w="127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lnSpc>
                <a:spcPct val="80000"/>
              </a:lnSpc>
            </a:pPr>
            <a:r>
              <a:rPr lang="en-US" altLang="en-US" sz="2000" u="none">
                <a:solidFill>
                  <a:schemeClr val="tx2"/>
                </a:solidFill>
                <a:latin typeface="Tahoma" panose="020B0604030504040204" pitchFamily="34" charset="0"/>
              </a:rPr>
              <a:t>Pasal 11 ayat 3 UU KUP</a:t>
            </a:r>
          </a:p>
        </p:txBody>
      </p:sp>
      <p:sp>
        <p:nvSpPr>
          <p:cNvPr id="403467" name="Rectangle 11"/>
          <p:cNvSpPr>
            <a:spLocks noChangeArrowheads="1"/>
          </p:cNvSpPr>
          <p:nvPr/>
        </p:nvSpPr>
        <p:spPr bwMode="auto">
          <a:xfrm>
            <a:off x="395288" y="2382838"/>
            <a:ext cx="5942012" cy="75882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gn="l">
              <a:lnSpc>
                <a:spcPct val="80000"/>
              </a:lnSpc>
            </a:pPr>
            <a:r>
              <a:rPr lang="en-US" altLang="en-US" sz="1800" b="1" u="none">
                <a:latin typeface="Arial Narrow" panose="020B0606020202030204" pitchFamily="34" charset="0"/>
              </a:rPr>
              <a:t>diajukan </a:t>
            </a:r>
            <a:r>
              <a:rPr lang="id-ID" altLang="en-US" sz="1800" b="1" u="none">
                <a:latin typeface="Arial Narrow" panose="020B0606020202030204" pitchFamily="34" charset="0"/>
              </a:rPr>
              <a:t>permohonan pengembalian kelebihan pembayaran pajak sehubungan dengan diterbitkannya S</a:t>
            </a:r>
            <a:r>
              <a:rPr lang="en-US" altLang="en-US" sz="1800" b="1" u="none">
                <a:latin typeface="Arial Narrow" panose="020B0606020202030204" pitchFamily="34" charset="0"/>
              </a:rPr>
              <a:t>KPLB</a:t>
            </a:r>
            <a:r>
              <a:rPr lang="id-ID" altLang="en-US" sz="1800" b="1" u="none">
                <a:latin typeface="Arial Narrow" panose="020B0606020202030204" pitchFamily="34" charset="0"/>
              </a:rPr>
              <a:t> </a:t>
            </a:r>
            <a:r>
              <a:rPr lang="en-US" altLang="en-US" sz="1800" b="1" u="none">
                <a:latin typeface="Arial Narrow" panose="020B0606020202030204" pitchFamily="34" charset="0"/>
              </a:rPr>
              <a:t>atas SPT yg tidak LB {</a:t>
            </a:r>
            <a:r>
              <a:rPr lang="id-ID" altLang="en-US" sz="1800" b="1" u="none">
                <a:latin typeface="Arial Narrow" panose="020B0606020202030204" pitchFamily="34" charset="0"/>
              </a:rPr>
              <a:t>Pasal 17 ayat (1)</a:t>
            </a:r>
            <a:r>
              <a:rPr lang="en-US" altLang="en-US" sz="1800" b="1" u="none">
                <a:latin typeface="Arial Narrow" panose="020B0606020202030204" pitchFamily="34" charset="0"/>
              </a:rPr>
              <a:t>};</a:t>
            </a:r>
          </a:p>
        </p:txBody>
      </p:sp>
      <p:sp>
        <p:nvSpPr>
          <p:cNvPr id="403468" name="Line 12"/>
          <p:cNvSpPr>
            <a:spLocks noChangeShapeType="1"/>
          </p:cNvSpPr>
          <p:nvPr/>
        </p:nvSpPr>
        <p:spPr bwMode="auto">
          <a:xfrm flipH="1">
            <a:off x="179388" y="908050"/>
            <a:ext cx="4824412" cy="15128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3469" name="AutoShape 13"/>
          <p:cNvSpPr>
            <a:spLocks noChangeArrowheads="1"/>
          </p:cNvSpPr>
          <p:nvPr/>
        </p:nvSpPr>
        <p:spPr bwMode="auto">
          <a:xfrm>
            <a:off x="34925" y="2420938"/>
            <a:ext cx="433388" cy="287337"/>
          </a:xfrm>
          <a:prstGeom prst="lightningBol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3470" name="Rectangle 14"/>
          <p:cNvSpPr>
            <a:spLocks noChangeArrowheads="1"/>
          </p:cNvSpPr>
          <p:nvPr/>
        </p:nvSpPr>
        <p:spPr bwMode="auto">
          <a:xfrm>
            <a:off x="395288" y="3176588"/>
            <a:ext cx="5942012" cy="5397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gn="l">
              <a:lnSpc>
                <a:spcPct val="80000"/>
              </a:lnSpc>
            </a:pPr>
            <a:r>
              <a:rPr lang="id-ID" altLang="en-US" sz="1800" b="1" u="none">
                <a:latin typeface="Arial Narrow" panose="020B0606020202030204" pitchFamily="34" charset="0"/>
              </a:rPr>
              <a:t>diterbitkannya S</a:t>
            </a:r>
            <a:r>
              <a:rPr lang="en-US" altLang="en-US" sz="1800" b="1" u="none">
                <a:latin typeface="Arial Narrow" panose="020B0606020202030204" pitchFamily="34" charset="0"/>
              </a:rPr>
              <a:t>KPLB akibat pembayaran pajak yang tidak seharusnya terutang {</a:t>
            </a:r>
            <a:r>
              <a:rPr lang="id-ID" altLang="en-US" sz="1800" b="1" u="none">
                <a:latin typeface="Arial Narrow" panose="020B0606020202030204" pitchFamily="34" charset="0"/>
              </a:rPr>
              <a:t>Pasal 17 ayat (2)</a:t>
            </a:r>
            <a:r>
              <a:rPr lang="en-US" altLang="en-US" sz="1800" b="1" u="none">
                <a:latin typeface="Arial Narrow" panose="020B0606020202030204" pitchFamily="34" charset="0"/>
              </a:rPr>
              <a:t>};</a:t>
            </a:r>
            <a:endParaRPr lang="en-US" altLang="en-US" sz="1800" b="1">
              <a:latin typeface="Arial Narrow" panose="020B0606020202030204" pitchFamily="34" charset="0"/>
            </a:endParaRPr>
          </a:p>
        </p:txBody>
      </p:sp>
      <p:sp>
        <p:nvSpPr>
          <p:cNvPr id="403471" name="Rectangle 15"/>
          <p:cNvSpPr>
            <a:spLocks noChangeArrowheads="1"/>
          </p:cNvSpPr>
          <p:nvPr/>
        </p:nvSpPr>
        <p:spPr bwMode="auto">
          <a:xfrm>
            <a:off x="430213" y="3752850"/>
            <a:ext cx="5870575" cy="5397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gn="l">
              <a:lnSpc>
                <a:spcPct val="80000"/>
              </a:lnSpc>
            </a:pPr>
            <a:r>
              <a:rPr lang="id-ID" altLang="en-US" sz="1800" b="1" u="none">
                <a:latin typeface="Arial Narrow" panose="020B0606020202030204" pitchFamily="34" charset="0"/>
              </a:rPr>
              <a:t>diterbitkannya S</a:t>
            </a:r>
            <a:r>
              <a:rPr lang="en-US" altLang="en-US" sz="1800" b="1" u="none">
                <a:latin typeface="Arial Narrow" panose="020B0606020202030204" pitchFamily="34" charset="0"/>
              </a:rPr>
              <a:t>KPLB atas permohonan pengembalian kelebihan pembayaran pajak dalam SPT {</a:t>
            </a:r>
            <a:r>
              <a:rPr lang="id-ID" altLang="en-US" sz="1800" b="1" u="none">
                <a:latin typeface="Arial Narrow" panose="020B0606020202030204" pitchFamily="34" charset="0"/>
              </a:rPr>
              <a:t>Pasal 17</a:t>
            </a:r>
            <a:r>
              <a:rPr lang="en-US" altLang="en-US" sz="1800" b="1" u="none">
                <a:latin typeface="Arial Narrow" panose="020B0606020202030204" pitchFamily="34" charset="0"/>
              </a:rPr>
              <a:t>B};</a:t>
            </a:r>
            <a:endParaRPr lang="en-US" altLang="en-US" sz="1800" b="1">
              <a:latin typeface="Arial Narrow" panose="020B0606020202030204" pitchFamily="34" charset="0"/>
            </a:endParaRPr>
          </a:p>
        </p:txBody>
      </p:sp>
      <p:sp>
        <p:nvSpPr>
          <p:cNvPr id="403472" name="AutoShape 16"/>
          <p:cNvSpPr>
            <a:spLocks noChangeArrowheads="1"/>
          </p:cNvSpPr>
          <p:nvPr/>
        </p:nvSpPr>
        <p:spPr bwMode="auto">
          <a:xfrm>
            <a:off x="34925" y="3141663"/>
            <a:ext cx="433388" cy="287337"/>
          </a:xfrm>
          <a:prstGeom prst="lightningBol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3474" name="Rectangle 18"/>
          <p:cNvSpPr>
            <a:spLocks noChangeArrowheads="1"/>
          </p:cNvSpPr>
          <p:nvPr/>
        </p:nvSpPr>
        <p:spPr bwMode="auto">
          <a:xfrm>
            <a:off x="395288" y="4325938"/>
            <a:ext cx="5832475" cy="75882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gn="l">
              <a:lnSpc>
                <a:spcPct val="80000"/>
              </a:lnSpc>
            </a:pPr>
            <a:r>
              <a:rPr lang="id-ID" altLang="en-US" sz="1800" b="1" u="none">
                <a:latin typeface="Arial Narrow" panose="020B0606020202030204" pitchFamily="34" charset="0"/>
              </a:rPr>
              <a:t>diterbitkannya Surat Keputusan Pengembalian Pendahuluan Kelebihan Pajak </a:t>
            </a:r>
            <a:r>
              <a:rPr lang="en-US" altLang="en-US" sz="1800" b="1" u="none">
                <a:latin typeface="Arial Narrow" panose="020B0606020202030204" pitchFamily="34" charset="0"/>
              </a:rPr>
              <a:t>atas WP dengan kriteria tertentu {</a:t>
            </a:r>
            <a:r>
              <a:rPr lang="id-ID" altLang="en-US" sz="1800" b="1" u="none">
                <a:latin typeface="Arial Narrow" panose="020B0606020202030204" pitchFamily="34" charset="0"/>
              </a:rPr>
              <a:t>Pasal 17C</a:t>
            </a:r>
            <a:r>
              <a:rPr lang="en-US" altLang="en-US" sz="1800" b="1" u="none">
                <a:latin typeface="Arial Narrow" panose="020B0606020202030204" pitchFamily="34" charset="0"/>
              </a:rPr>
              <a:t>}</a:t>
            </a:r>
            <a:r>
              <a:rPr lang="id-ID" altLang="en-US" sz="1800" b="1" u="none">
                <a:latin typeface="Arial Narrow" panose="020B0606020202030204" pitchFamily="34" charset="0"/>
              </a:rPr>
              <a:t> atau </a:t>
            </a:r>
            <a:r>
              <a:rPr lang="en-US" altLang="en-US" sz="1800" b="1" u="none">
                <a:latin typeface="Arial Narrow" panose="020B0606020202030204" pitchFamily="34" charset="0"/>
              </a:rPr>
              <a:t>WP yang memenuhi persyaratan tertentu {</a:t>
            </a:r>
            <a:r>
              <a:rPr lang="id-ID" altLang="en-US" sz="1800" b="1" u="none">
                <a:latin typeface="Arial Narrow" panose="020B0606020202030204" pitchFamily="34" charset="0"/>
              </a:rPr>
              <a:t>Pasal 17D</a:t>
            </a:r>
            <a:r>
              <a:rPr lang="en-US" altLang="en-US" sz="1800" b="1" u="none">
                <a:latin typeface="Arial Narrow" panose="020B0606020202030204" pitchFamily="34" charset="0"/>
              </a:rPr>
              <a:t>};</a:t>
            </a:r>
          </a:p>
        </p:txBody>
      </p:sp>
      <p:sp>
        <p:nvSpPr>
          <p:cNvPr id="403475" name="Rectangle 19"/>
          <p:cNvSpPr>
            <a:spLocks noChangeArrowheads="1"/>
          </p:cNvSpPr>
          <p:nvPr/>
        </p:nvSpPr>
        <p:spPr bwMode="auto">
          <a:xfrm>
            <a:off x="107950" y="5181600"/>
            <a:ext cx="6192838" cy="14160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gn="l">
              <a:lnSpc>
                <a:spcPct val="80000"/>
              </a:lnSpc>
            </a:pPr>
            <a:r>
              <a:rPr lang="id-ID" altLang="en-US" sz="1800" b="1" u="none">
                <a:latin typeface="Arial Narrow" panose="020B0606020202030204" pitchFamily="34" charset="0"/>
              </a:rPr>
              <a:t>diterbitkannya S</a:t>
            </a:r>
            <a:r>
              <a:rPr lang="en-US" altLang="en-US" sz="1800" b="1" u="none">
                <a:latin typeface="Arial Narrow" panose="020B0606020202030204" pitchFamily="34" charset="0"/>
              </a:rPr>
              <a:t>K</a:t>
            </a:r>
            <a:r>
              <a:rPr lang="id-ID" altLang="en-US" sz="1800" b="1" u="none">
                <a:latin typeface="Arial Narrow" panose="020B0606020202030204" pitchFamily="34" charset="0"/>
              </a:rPr>
              <a:t> Keberatan, S</a:t>
            </a:r>
            <a:r>
              <a:rPr lang="en-US" altLang="en-US" sz="1800" b="1" u="none">
                <a:latin typeface="Arial Narrow" panose="020B0606020202030204" pitchFamily="34" charset="0"/>
              </a:rPr>
              <a:t>K</a:t>
            </a:r>
            <a:r>
              <a:rPr lang="id-ID" altLang="en-US" sz="1800" b="1" u="none">
                <a:latin typeface="Arial Narrow" panose="020B0606020202030204" pitchFamily="34" charset="0"/>
              </a:rPr>
              <a:t> Pembetulan, S</a:t>
            </a:r>
            <a:r>
              <a:rPr lang="en-US" altLang="en-US" sz="1800" b="1" u="none">
                <a:latin typeface="Arial Narrow" panose="020B0606020202030204" pitchFamily="34" charset="0"/>
              </a:rPr>
              <a:t>K</a:t>
            </a:r>
            <a:r>
              <a:rPr lang="id-ID" altLang="en-US" sz="1800" b="1" u="none">
                <a:latin typeface="Arial Narrow" panose="020B0606020202030204" pitchFamily="34" charset="0"/>
              </a:rPr>
              <a:t> Pengurangan Sanksi Adm, S</a:t>
            </a:r>
            <a:r>
              <a:rPr lang="en-US" altLang="en-US" sz="1800" b="1" u="none">
                <a:latin typeface="Arial Narrow" panose="020B0606020202030204" pitchFamily="34" charset="0"/>
              </a:rPr>
              <a:t>K</a:t>
            </a:r>
            <a:r>
              <a:rPr lang="id-ID" altLang="en-US" sz="1800" b="1" u="none">
                <a:latin typeface="Arial Narrow" panose="020B0606020202030204" pitchFamily="34" charset="0"/>
              </a:rPr>
              <a:t> Penghapusan Sanksi Adm, S</a:t>
            </a:r>
            <a:r>
              <a:rPr lang="en-US" altLang="en-US" sz="1800" b="1" u="none">
                <a:latin typeface="Arial Narrow" panose="020B0606020202030204" pitchFamily="34" charset="0"/>
              </a:rPr>
              <a:t>K</a:t>
            </a:r>
            <a:r>
              <a:rPr lang="id-ID" altLang="en-US" sz="1800" b="1" u="none">
                <a:latin typeface="Arial Narrow" panose="020B0606020202030204" pitchFamily="34" charset="0"/>
              </a:rPr>
              <a:t> Pengurangan Ketetapan Pajak, S</a:t>
            </a:r>
            <a:r>
              <a:rPr lang="en-US" altLang="en-US" sz="1800" b="1" u="none">
                <a:latin typeface="Arial Narrow" panose="020B0606020202030204" pitchFamily="34" charset="0"/>
              </a:rPr>
              <a:t>K</a:t>
            </a:r>
            <a:r>
              <a:rPr lang="id-ID" altLang="en-US" sz="1800" b="1" u="none">
                <a:latin typeface="Arial Narrow" panose="020B0606020202030204" pitchFamily="34" charset="0"/>
              </a:rPr>
              <a:t> Pembatalan Ketetapan Pajak atau S</a:t>
            </a:r>
            <a:r>
              <a:rPr lang="en-US" altLang="en-US" sz="1800" b="1" u="none">
                <a:latin typeface="Arial Narrow" panose="020B0606020202030204" pitchFamily="34" charset="0"/>
              </a:rPr>
              <a:t>K</a:t>
            </a:r>
            <a:r>
              <a:rPr lang="id-ID" altLang="en-US" sz="1800" b="1" u="none">
                <a:latin typeface="Arial Narrow" panose="020B0606020202030204" pitchFamily="34" charset="0"/>
              </a:rPr>
              <a:t> Pemberian Imbalan Bunga, atau diterimanya Putusan Banding atau Putusan Peninjauan Kembali, yg menyebabkan kelebihan pembayaran pajak.</a:t>
            </a:r>
            <a:r>
              <a:rPr lang="en-US" altLang="en-US" sz="1800" b="1">
                <a:latin typeface="Arial Narrow" panose="020B0606020202030204" pitchFamily="34" charset="0"/>
              </a:rPr>
              <a:t> </a:t>
            </a:r>
          </a:p>
        </p:txBody>
      </p:sp>
      <p:sp>
        <p:nvSpPr>
          <p:cNvPr id="403479" name="Rectangle 23"/>
          <p:cNvSpPr>
            <a:spLocks noChangeArrowheads="1"/>
          </p:cNvSpPr>
          <p:nvPr/>
        </p:nvSpPr>
        <p:spPr bwMode="auto">
          <a:xfrm>
            <a:off x="7380288" y="2636838"/>
            <a:ext cx="1439862" cy="1223962"/>
          </a:xfrm>
          <a:prstGeom prst="rect">
            <a:avLst/>
          </a:prstGeom>
          <a:solidFill>
            <a:srgbClr val="FFCCFF"/>
          </a:solidFill>
          <a:ln w="127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lnSpc>
                <a:spcPct val="110000"/>
              </a:lnSpc>
            </a:pPr>
            <a:r>
              <a:rPr lang="en-US" altLang="en-US" u="none">
                <a:solidFill>
                  <a:schemeClr val="tx2"/>
                </a:solidFill>
                <a:latin typeface="Tahoma" panose="020B0604030504040204" pitchFamily="34" charset="0"/>
              </a:rPr>
              <a:t>Satu bulan sejak</a:t>
            </a:r>
          </a:p>
        </p:txBody>
      </p:sp>
      <p:sp>
        <p:nvSpPr>
          <p:cNvPr id="403480" name="Line 24"/>
          <p:cNvSpPr>
            <a:spLocks noChangeShapeType="1"/>
          </p:cNvSpPr>
          <p:nvPr/>
        </p:nvSpPr>
        <p:spPr bwMode="auto">
          <a:xfrm>
            <a:off x="7235825" y="1773238"/>
            <a:ext cx="720725" cy="1008062"/>
          </a:xfrm>
          <a:prstGeom prst="line">
            <a:avLst/>
          </a:prstGeom>
          <a:noFill/>
          <a:ln w="127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3481" name="AutoShape 25"/>
          <p:cNvSpPr>
            <a:spLocks noChangeArrowheads="1"/>
          </p:cNvSpPr>
          <p:nvPr/>
        </p:nvSpPr>
        <p:spPr bwMode="auto">
          <a:xfrm rot="-2729368">
            <a:off x="6327776" y="3849687"/>
            <a:ext cx="1270000" cy="250825"/>
          </a:xfrm>
          <a:prstGeom prst="leftArrow">
            <a:avLst>
              <a:gd name="adj1" fmla="val 50000"/>
              <a:gd name="adj2" fmla="val 12658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3482" name="AutoShape 26"/>
          <p:cNvSpPr>
            <a:spLocks noChangeArrowheads="1"/>
          </p:cNvSpPr>
          <p:nvPr/>
        </p:nvSpPr>
        <p:spPr bwMode="auto">
          <a:xfrm>
            <a:off x="34925" y="3717925"/>
            <a:ext cx="433388" cy="287338"/>
          </a:xfrm>
          <a:prstGeom prst="lightningBol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3483" name="AutoShape 27"/>
          <p:cNvSpPr>
            <a:spLocks noChangeArrowheads="1"/>
          </p:cNvSpPr>
          <p:nvPr/>
        </p:nvSpPr>
        <p:spPr bwMode="auto">
          <a:xfrm>
            <a:off x="34925" y="4221163"/>
            <a:ext cx="433388" cy="287337"/>
          </a:xfrm>
          <a:prstGeom prst="lightningBol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3484" name="AutoShape 28"/>
          <p:cNvSpPr>
            <a:spLocks noChangeArrowheads="1"/>
          </p:cNvSpPr>
          <p:nvPr/>
        </p:nvSpPr>
        <p:spPr bwMode="auto">
          <a:xfrm>
            <a:off x="34925" y="5013325"/>
            <a:ext cx="433388" cy="287338"/>
          </a:xfrm>
          <a:prstGeom prst="lightningBol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3485" name="AutoShape 29"/>
          <p:cNvSpPr>
            <a:spLocks/>
          </p:cNvSpPr>
          <p:nvPr/>
        </p:nvSpPr>
        <p:spPr bwMode="auto">
          <a:xfrm>
            <a:off x="6227763" y="2636838"/>
            <a:ext cx="360362" cy="3600450"/>
          </a:xfrm>
          <a:prstGeom prst="rightBrace">
            <a:avLst>
              <a:gd name="adj1" fmla="val 83260"/>
              <a:gd name="adj2" fmla="val 50000"/>
            </a:avLst>
          </a:prstGeom>
          <a:noFill/>
          <a:ln w="28575">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3486" name="AutoShape 30"/>
          <p:cNvSpPr>
            <a:spLocks noChangeArrowheads="1"/>
          </p:cNvSpPr>
          <p:nvPr/>
        </p:nvSpPr>
        <p:spPr bwMode="auto">
          <a:xfrm rot="-2358450">
            <a:off x="6804025" y="4364038"/>
            <a:ext cx="287338" cy="504825"/>
          </a:xfrm>
          <a:prstGeom prst="downArrow">
            <a:avLst>
              <a:gd name="adj1" fmla="val 50000"/>
              <a:gd name="adj2" fmla="val 4392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3487" name="Rectangle 31"/>
          <p:cNvSpPr>
            <a:spLocks noChangeArrowheads="1"/>
          </p:cNvSpPr>
          <p:nvPr/>
        </p:nvSpPr>
        <p:spPr bwMode="auto">
          <a:xfrm>
            <a:off x="6877050" y="4508500"/>
            <a:ext cx="2159000" cy="22987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r>
              <a:rPr lang="en-US" altLang="en-US" sz="1800" u="none">
                <a:latin typeface="Lucida Console" panose="020B0609040504020204" pitchFamily="49" charset="0"/>
              </a:rPr>
              <a:t>Batas waktu penerbitan SPMKP (Surat Perintah Membayar Kelebihan Pajak)</a:t>
            </a:r>
          </a:p>
          <a:p>
            <a:r>
              <a:rPr lang="en-US" altLang="en-US" sz="1800" u="none">
                <a:latin typeface="Lucida Console" panose="020B0609040504020204" pitchFamily="49" charset="0"/>
              </a:rPr>
              <a:t>(PMK 195/2007)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iterate type="lt">
                                    <p:tmPct val="10000"/>
                                  </p:iterate>
                                  <p:childTnLst>
                                    <p:set>
                                      <p:cBhvr>
                                        <p:cTn id="6" dur="1" fill="hold">
                                          <p:stCondLst>
                                            <p:cond delay="0"/>
                                          </p:stCondLst>
                                        </p:cTn>
                                        <p:tgtEl>
                                          <p:spTgt spid="403458"/>
                                        </p:tgtEl>
                                        <p:attrNameLst>
                                          <p:attrName>style.visibility</p:attrName>
                                        </p:attrNameLst>
                                      </p:cBhvr>
                                      <p:to>
                                        <p:strVal val="visible"/>
                                      </p:to>
                                    </p:set>
                                    <p:anim from="(-#ppt_w/2)" to="(#ppt_x)" calcmode="lin" valueType="num">
                                      <p:cBhvr>
                                        <p:cTn id="7" dur="600" fill="hold">
                                          <p:stCondLst>
                                            <p:cond delay="0"/>
                                          </p:stCondLst>
                                        </p:cTn>
                                        <p:tgtEl>
                                          <p:spTgt spid="403458"/>
                                        </p:tgtEl>
                                        <p:attrNameLst>
                                          <p:attrName>ppt_x</p:attrName>
                                        </p:attrNameLst>
                                      </p:cBhvr>
                                    </p:anim>
                                    <p:anim from="0" to="-1.0" calcmode="lin" valueType="num">
                                      <p:cBhvr>
                                        <p:cTn id="8" dur="200" decel="50000" autoRev="1" fill="hold">
                                          <p:stCondLst>
                                            <p:cond delay="600"/>
                                          </p:stCondLst>
                                        </p:cTn>
                                        <p:tgtEl>
                                          <p:spTgt spid="403458"/>
                                        </p:tgtEl>
                                        <p:attrNameLst>
                                          <p:attrName>xshear</p:attrName>
                                        </p:attrNameLst>
                                      </p:cBhvr>
                                    </p:anim>
                                    <p:animScale>
                                      <p:cBhvr>
                                        <p:cTn id="9" dur="200" decel="100000" autoRev="1" fill="hold">
                                          <p:stCondLst>
                                            <p:cond delay="600"/>
                                          </p:stCondLst>
                                        </p:cTn>
                                        <p:tgtEl>
                                          <p:spTgt spid="403458"/>
                                        </p:tgtEl>
                                      </p:cBhvr>
                                      <p:from x="100000" y="100000"/>
                                      <p:to x="80000" y="100000"/>
                                    </p:animScale>
                                    <p:anim by="(#ppt_h/3+#ppt_w*0.1)" calcmode="lin" valueType="num">
                                      <p:cBhvr additive="sum">
                                        <p:cTn id="10" dur="200" decel="100000" autoRev="1" fill="hold">
                                          <p:stCondLst>
                                            <p:cond delay="600"/>
                                          </p:stCondLst>
                                        </p:cTn>
                                        <p:tgtEl>
                                          <p:spTgt spid="403458"/>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8" presetClass="entr" presetSubtype="0" accel="50000" fill="hold" grpId="0" nodeType="clickEffect">
                                  <p:stCondLst>
                                    <p:cond delay="0"/>
                                  </p:stCondLst>
                                  <p:iterate type="lt">
                                    <p:tmPct val="50000"/>
                                  </p:iterate>
                                  <p:childTnLst>
                                    <p:set>
                                      <p:cBhvr>
                                        <p:cTn id="14" dur="1" fill="hold">
                                          <p:stCondLst>
                                            <p:cond delay="0"/>
                                          </p:stCondLst>
                                        </p:cTn>
                                        <p:tgtEl>
                                          <p:spTgt spid="403462"/>
                                        </p:tgtEl>
                                        <p:attrNameLst>
                                          <p:attrName>style.visibility</p:attrName>
                                        </p:attrNameLst>
                                      </p:cBhvr>
                                      <p:to>
                                        <p:strVal val="visible"/>
                                      </p:to>
                                    </p:set>
                                    <p:set>
                                      <p:cBhvr>
                                        <p:cTn id="15" dur="455" fill="hold">
                                          <p:stCondLst>
                                            <p:cond delay="0"/>
                                          </p:stCondLst>
                                        </p:cTn>
                                        <p:tgtEl>
                                          <p:spTgt spid="403462"/>
                                        </p:tgtEl>
                                        <p:attrNameLst>
                                          <p:attrName>style.rotation</p:attrName>
                                        </p:attrNameLst>
                                      </p:cBhvr>
                                      <p:to>
                                        <p:strVal val="-45.0"/>
                                      </p:to>
                                    </p:set>
                                    <p:anim calcmode="lin" valueType="num">
                                      <p:cBhvr>
                                        <p:cTn id="16" dur="455" fill="hold">
                                          <p:stCondLst>
                                            <p:cond delay="455"/>
                                          </p:stCondLst>
                                        </p:cTn>
                                        <p:tgtEl>
                                          <p:spTgt spid="403462"/>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403462"/>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403462"/>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403462"/>
                                        </p:tgtEl>
                                        <p:attrNameLst>
                                          <p:attrName>ppt_y</p:attrName>
                                        </p:attrNameLst>
                                      </p:cBhvr>
                                      <p:tavLst>
                                        <p:tav tm="0">
                                          <p:val>
                                            <p:strVal val="#ppt_y-(0.354*#ppt_w-0.172*#ppt_h)"/>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0" presetClass="entr" presetSubtype="0" fill="hold" grpId="0" nodeType="clickEffect">
                                  <p:stCondLst>
                                    <p:cond delay="0"/>
                                  </p:stCondLst>
                                  <p:iterate type="wd">
                                    <p:tmPct val="10000"/>
                                  </p:iterate>
                                  <p:childTnLst>
                                    <p:set>
                                      <p:cBhvr>
                                        <p:cTn id="23" dur="1" fill="hold">
                                          <p:stCondLst>
                                            <p:cond delay="0"/>
                                          </p:stCondLst>
                                        </p:cTn>
                                        <p:tgtEl>
                                          <p:spTgt spid="403459"/>
                                        </p:tgtEl>
                                        <p:attrNameLst>
                                          <p:attrName>style.visibility</p:attrName>
                                        </p:attrNameLst>
                                      </p:cBhvr>
                                      <p:to>
                                        <p:strVal val="visible"/>
                                      </p:to>
                                    </p:set>
                                    <p:animEffect transition="in" filter="fade">
                                      <p:cBhvr>
                                        <p:cTn id="24" dur="800" decel="100000"/>
                                        <p:tgtEl>
                                          <p:spTgt spid="403459"/>
                                        </p:tgtEl>
                                      </p:cBhvr>
                                    </p:animEffect>
                                    <p:anim calcmode="lin" valueType="num">
                                      <p:cBhvr>
                                        <p:cTn id="25" dur="800" decel="100000" fill="hold"/>
                                        <p:tgtEl>
                                          <p:spTgt spid="403459"/>
                                        </p:tgtEl>
                                        <p:attrNameLst>
                                          <p:attrName>style.rotation</p:attrName>
                                        </p:attrNameLst>
                                      </p:cBhvr>
                                      <p:tavLst>
                                        <p:tav tm="0">
                                          <p:val>
                                            <p:fltVal val="-90"/>
                                          </p:val>
                                        </p:tav>
                                        <p:tav tm="100000">
                                          <p:val>
                                            <p:fltVal val="0"/>
                                          </p:val>
                                        </p:tav>
                                      </p:tavLst>
                                    </p:anim>
                                    <p:anim calcmode="lin" valueType="num">
                                      <p:cBhvr>
                                        <p:cTn id="26" dur="800" decel="100000" fill="hold"/>
                                        <p:tgtEl>
                                          <p:spTgt spid="403459"/>
                                        </p:tgtEl>
                                        <p:attrNameLst>
                                          <p:attrName>ppt_x</p:attrName>
                                        </p:attrNameLst>
                                      </p:cBhvr>
                                      <p:tavLst>
                                        <p:tav tm="0">
                                          <p:val>
                                            <p:strVal val="#ppt_x+0.4"/>
                                          </p:val>
                                        </p:tav>
                                        <p:tav tm="100000">
                                          <p:val>
                                            <p:strVal val="#ppt_x-0.05"/>
                                          </p:val>
                                        </p:tav>
                                      </p:tavLst>
                                    </p:anim>
                                    <p:anim calcmode="lin" valueType="num">
                                      <p:cBhvr>
                                        <p:cTn id="27" dur="800" decel="100000" fill="hold"/>
                                        <p:tgtEl>
                                          <p:spTgt spid="403459"/>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403459"/>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403459"/>
                                        </p:tgtEl>
                                        <p:attrNameLst>
                                          <p:attrName>ppt_y</p:attrName>
                                        </p:attrNameLst>
                                      </p:cBhvr>
                                      <p:tavLst>
                                        <p:tav tm="0">
                                          <p:val>
                                            <p:strVal val="#ppt_y+0.1"/>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403468"/>
                                        </p:tgtEl>
                                        <p:attrNameLst>
                                          <p:attrName>style.visibility</p:attrName>
                                        </p:attrNameLst>
                                      </p:cBhvr>
                                      <p:to>
                                        <p:strVal val="visible"/>
                                      </p:to>
                                    </p:set>
                                    <p:animEffect transition="in" filter="wipe(down)">
                                      <p:cBhvr>
                                        <p:cTn id="34" dur="500"/>
                                        <p:tgtEl>
                                          <p:spTgt spid="40346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403469"/>
                                        </p:tgtEl>
                                        <p:attrNameLst>
                                          <p:attrName>style.visibility</p:attrName>
                                        </p:attrNameLst>
                                      </p:cBhvr>
                                      <p:to>
                                        <p:strVal val="visible"/>
                                      </p:to>
                                    </p:set>
                                    <p:animEffect transition="in" filter="fade">
                                      <p:cBhvr>
                                        <p:cTn id="39" dur="1000"/>
                                        <p:tgtEl>
                                          <p:spTgt spid="403469"/>
                                        </p:tgtEl>
                                      </p:cBhvr>
                                    </p:animEffect>
                                    <p:anim calcmode="lin" valueType="num">
                                      <p:cBhvr>
                                        <p:cTn id="40" dur="1000" fill="hold"/>
                                        <p:tgtEl>
                                          <p:spTgt spid="403469"/>
                                        </p:tgtEl>
                                        <p:attrNameLst>
                                          <p:attrName>ppt_x</p:attrName>
                                        </p:attrNameLst>
                                      </p:cBhvr>
                                      <p:tavLst>
                                        <p:tav tm="0">
                                          <p:val>
                                            <p:strVal val="#ppt_x"/>
                                          </p:val>
                                        </p:tav>
                                        <p:tav tm="100000">
                                          <p:val>
                                            <p:strVal val="#ppt_x"/>
                                          </p:val>
                                        </p:tav>
                                      </p:tavLst>
                                    </p:anim>
                                    <p:anim calcmode="lin" valueType="num">
                                      <p:cBhvr>
                                        <p:cTn id="41" dur="900" decel="100000" fill="hold"/>
                                        <p:tgtEl>
                                          <p:spTgt spid="403469"/>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403469"/>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403467"/>
                                        </p:tgtEl>
                                        <p:attrNameLst>
                                          <p:attrName>style.visibility</p:attrName>
                                        </p:attrNameLst>
                                      </p:cBhvr>
                                      <p:to>
                                        <p:strVal val="visible"/>
                                      </p:to>
                                    </p:set>
                                    <p:anim from="(-#ppt_w/2)" to="(#ppt_x)" calcmode="lin" valueType="num">
                                      <p:cBhvr>
                                        <p:cTn id="47" dur="600" fill="hold">
                                          <p:stCondLst>
                                            <p:cond delay="0"/>
                                          </p:stCondLst>
                                        </p:cTn>
                                        <p:tgtEl>
                                          <p:spTgt spid="403467"/>
                                        </p:tgtEl>
                                        <p:attrNameLst>
                                          <p:attrName>ppt_x</p:attrName>
                                        </p:attrNameLst>
                                      </p:cBhvr>
                                    </p:anim>
                                    <p:anim from="0" to="-1.0" calcmode="lin" valueType="num">
                                      <p:cBhvr>
                                        <p:cTn id="48" dur="200" decel="50000" autoRev="1" fill="hold">
                                          <p:stCondLst>
                                            <p:cond delay="600"/>
                                          </p:stCondLst>
                                        </p:cTn>
                                        <p:tgtEl>
                                          <p:spTgt spid="403467"/>
                                        </p:tgtEl>
                                        <p:attrNameLst>
                                          <p:attrName>xshear</p:attrName>
                                        </p:attrNameLst>
                                      </p:cBhvr>
                                    </p:anim>
                                    <p:animScale>
                                      <p:cBhvr>
                                        <p:cTn id="49" dur="200" decel="100000" autoRev="1" fill="hold">
                                          <p:stCondLst>
                                            <p:cond delay="600"/>
                                          </p:stCondLst>
                                        </p:cTn>
                                        <p:tgtEl>
                                          <p:spTgt spid="403467"/>
                                        </p:tgtEl>
                                      </p:cBhvr>
                                      <p:from x="100000" y="100000"/>
                                      <p:to x="80000" y="100000"/>
                                    </p:animScale>
                                    <p:anim by="(#ppt_h/3+#ppt_w*0.1)" calcmode="lin" valueType="num">
                                      <p:cBhvr additive="sum">
                                        <p:cTn id="50" dur="200" decel="100000" autoRev="1" fill="hold">
                                          <p:stCondLst>
                                            <p:cond delay="600"/>
                                          </p:stCondLst>
                                        </p:cTn>
                                        <p:tgtEl>
                                          <p:spTgt spid="403467"/>
                                        </p:tgtEl>
                                        <p:attrNameLst>
                                          <p:attrName>ppt_x</p:attrName>
                                        </p:attrNameLst>
                                      </p:cBhvr>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403472"/>
                                        </p:tgtEl>
                                        <p:attrNameLst>
                                          <p:attrName>style.visibility</p:attrName>
                                        </p:attrNameLst>
                                      </p:cBhvr>
                                      <p:to>
                                        <p:strVal val="visible"/>
                                      </p:to>
                                    </p:set>
                                    <p:animEffect transition="in" filter="fade">
                                      <p:cBhvr>
                                        <p:cTn id="55" dur="1000"/>
                                        <p:tgtEl>
                                          <p:spTgt spid="403472"/>
                                        </p:tgtEl>
                                      </p:cBhvr>
                                    </p:animEffect>
                                    <p:anim calcmode="lin" valueType="num">
                                      <p:cBhvr>
                                        <p:cTn id="56" dur="1000" fill="hold"/>
                                        <p:tgtEl>
                                          <p:spTgt spid="403472"/>
                                        </p:tgtEl>
                                        <p:attrNameLst>
                                          <p:attrName>ppt_x</p:attrName>
                                        </p:attrNameLst>
                                      </p:cBhvr>
                                      <p:tavLst>
                                        <p:tav tm="0">
                                          <p:val>
                                            <p:strVal val="#ppt_x"/>
                                          </p:val>
                                        </p:tav>
                                        <p:tav tm="100000">
                                          <p:val>
                                            <p:strVal val="#ppt_x"/>
                                          </p:val>
                                        </p:tav>
                                      </p:tavLst>
                                    </p:anim>
                                    <p:anim calcmode="lin" valueType="num">
                                      <p:cBhvr>
                                        <p:cTn id="57" dur="900" decel="100000" fill="hold"/>
                                        <p:tgtEl>
                                          <p:spTgt spid="403472"/>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403472"/>
                                        </p:tgtEl>
                                        <p:attrNameLst>
                                          <p:attrName>ppt_y</p:attrName>
                                        </p:attrNameLst>
                                      </p:cBhvr>
                                      <p:tavLst>
                                        <p:tav tm="0">
                                          <p:val>
                                            <p:strVal val="#ppt_y-.03"/>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34" presetClass="entr" presetSubtype="0" fill="hold" grpId="0" nodeType="clickEffect">
                                  <p:stCondLst>
                                    <p:cond delay="0"/>
                                  </p:stCondLst>
                                  <p:childTnLst>
                                    <p:set>
                                      <p:cBhvr>
                                        <p:cTn id="62" dur="1" fill="hold">
                                          <p:stCondLst>
                                            <p:cond delay="0"/>
                                          </p:stCondLst>
                                        </p:cTn>
                                        <p:tgtEl>
                                          <p:spTgt spid="403470"/>
                                        </p:tgtEl>
                                        <p:attrNameLst>
                                          <p:attrName>style.visibility</p:attrName>
                                        </p:attrNameLst>
                                      </p:cBhvr>
                                      <p:to>
                                        <p:strVal val="visible"/>
                                      </p:to>
                                    </p:set>
                                    <p:anim from="(-#ppt_w/2)" to="(#ppt_x)" calcmode="lin" valueType="num">
                                      <p:cBhvr>
                                        <p:cTn id="63" dur="600" fill="hold">
                                          <p:stCondLst>
                                            <p:cond delay="0"/>
                                          </p:stCondLst>
                                        </p:cTn>
                                        <p:tgtEl>
                                          <p:spTgt spid="403470"/>
                                        </p:tgtEl>
                                        <p:attrNameLst>
                                          <p:attrName>ppt_x</p:attrName>
                                        </p:attrNameLst>
                                      </p:cBhvr>
                                    </p:anim>
                                    <p:anim from="0" to="-1.0" calcmode="lin" valueType="num">
                                      <p:cBhvr>
                                        <p:cTn id="64" dur="200" decel="50000" autoRev="1" fill="hold">
                                          <p:stCondLst>
                                            <p:cond delay="600"/>
                                          </p:stCondLst>
                                        </p:cTn>
                                        <p:tgtEl>
                                          <p:spTgt spid="403470"/>
                                        </p:tgtEl>
                                        <p:attrNameLst>
                                          <p:attrName>xshear</p:attrName>
                                        </p:attrNameLst>
                                      </p:cBhvr>
                                    </p:anim>
                                    <p:animScale>
                                      <p:cBhvr>
                                        <p:cTn id="65" dur="200" decel="100000" autoRev="1" fill="hold">
                                          <p:stCondLst>
                                            <p:cond delay="600"/>
                                          </p:stCondLst>
                                        </p:cTn>
                                        <p:tgtEl>
                                          <p:spTgt spid="403470"/>
                                        </p:tgtEl>
                                      </p:cBhvr>
                                      <p:from x="100000" y="100000"/>
                                      <p:to x="80000" y="100000"/>
                                    </p:animScale>
                                    <p:anim by="(#ppt_h/3+#ppt_w*0.1)" calcmode="lin" valueType="num">
                                      <p:cBhvr additive="sum">
                                        <p:cTn id="66" dur="200" decel="100000" autoRev="1" fill="hold">
                                          <p:stCondLst>
                                            <p:cond delay="600"/>
                                          </p:stCondLst>
                                        </p:cTn>
                                        <p:tgtEl>
                                          <p:spTgt spid="403470"/>
                                        </p:tgtEl>
                                        <p:attrNameLst>
                                          <p:attrName>ppt_x</p:attrName>
                                        </p:attrNameLst>
                                      </p:cBhvr>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403482"/>
                                        </p:tgtEl>
                                        <p:attrNameLst>
                                          <p:attrName>style.visibility</p:attrName>
                                        </p:attrNameLst>
                                      </p:cBhvr>
                                      <p:to>
                                        <p:strVal val="visible"/>
                                      </p:to>
                                    </p:set>
                                    <p:animEffect transition="in" filter="fade">
                                      <p:cBhvr>
                                        <p:cTn id="71" dur="1000"/>
                                        <p:tgtEl>
                                          <p:spTgt spid="403482"/>
                                        </p:tgtEl>
                                      </p:cBhvr>
                                    </p:animEffect>
                                    <p:anim calcmode="lin" valueType="num">
                                      <p:cBhvr>
                                        <p:cTn id="72" dur="1000" fill="hold"/>
                                        <p:tgtEl>
                                          <p:spTgt spid="403482"/>
                                        </p:tgtEl>
                                        <p:attrNameLst>
                                          <p:attrName>ppt_x</p:attrName>
                                        </p:attrNameLst>
                                      </p:cBhvr>
                                      <p:tavLst>
                                        <p:tav tm="0">
                                          <p:val>
                                            <p:strVal val="#ppt_x"/>
                                          </p:val>
                                        </p:tav>
                                        <p:tav tm="100000">
                                          <p:val>
                                            <p:strVal val="#ppt_x"/>
                                          </p:val>
                                        </p:tav>
                                      </p:tavLst>
                                    </p:anim>
                                    <p:anim calcmode="lin" valueType="num">
                                      <p:cBhvr>
                                        <p:cTn id="73" dur="900" decel="100000" fill="hold"/>
                                        <p:tgtEl>
                                          <p:spTgt spid="403482"/>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403482"/>
                                        </p:tgtEl>
                                        <p:attrNameLst>
                                          <p:attrName>ppt_y</p:attrName>
                                        </p:attrNameLst>
                                      </p:cBhvr>
                                      <p:tavLst>
                                        <p:tav tm="0">
                                          <p:val>
                                            <p:strVal val="#ppt_y-.03"/>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34" presetClass="entr" presetSubtype="0" fill="hold" grpId="0" nodeType="clickEffect">
                                  <p:stCondLst>
                                    <p:cond delay="0"/>
                                  </p:stCondLst>
                                  <p:childTnLst>
                                    <p:set>
                                      <p:cBhvr>
                                        <p:cTn id="78" dur="1" fill="hold">
                                          <p:stCondLst>
                                            <p:cond delay="0"/>
                                          </p:stCondLst>
                                        </p:cTn>
                                        <p:tgtEl>
                                          <p:spTgt spid="403471"/>
                                        </p:tgtEl>
                                        <p:attrNameLst>
                                          <p:attrName>style.visibility</p:attrName>
                                        </p:attrNameLst>
                                      </p:cBhvr>
                                      <p:to>
                                        <p:strVal val="visible"/>
                                      </p:to>
                                    </p:set>
                                    <p:anim from="(-#ppt_w/2)" to="(#ppt_x)" calcmode="lin" valueType="num">
                                      <p:cBhvr>
                                        <p:cTn id="79" dur="600" fill="hold">
                                          <p:stCondLst>
                                            <p:cond delay="0"/>
                                          </p:stCondLst>
                                        </p:cTn>
                                        <p:tgtEl>
                                          <p:spTgt spid="403471"/>
                                        </p:tgtEl>
                                        <p:attrNameLst>
                                          <p:attrName>ppt_x</p:attrName>
                                        </p:attrNameLst>
                                      </p:cBhvr>
                                    </p:anim>
                                    <p:anim from="0" to="-1.0" calcmode="lin" valueType="num">
                                      <p:cBhvr>
                                        <p:cTn id="80" dur="200" decel="50000" autoRev="1" fill="hold">
                                          <p:stCondLst>
                                            <p:cond delay="600"/>
                                          </p:stCondLst>
                                        </p:cTn>
                                        <p:tgtEl>
                                          <p:spTgt spid="403471"/>
                                        </p:tgtEl>
                                        <p:attrNameLst>
                                          <p:attrName>xshear</p:attrName>
                                        </p:attrNameLst>
                                      </p:cBhvr>
                                    </p:anim>
                                    <p:animScale>
                                      <p:cBhvr>
                                        <p:cTn id="81" dur="200" decel="100000" autoRev="1" fill="hold">
                                          <p:stCondLst>
                                            <p:cond delay="600"/>
                                          </p:stCondLst>
                                        </p:cTn>
                                        <p:tgtEl>
                                          <p:spTgt spid="403471"/>
                                        </p:tgtEl>
                                      </p:cBhvr>
                                      <p:from x="100000" y="100000"/>
                                      <p:to x="80000" y="100000"/>
                                    </p:animScale>
                                    <p:anim by="(#ppt_h/3+#ppt_w*0.1)" calcmode="lin" valueType="num">
                                      <p:cBhvr additive="sum">
                                        <p:cTn id="82" dur="200" decel="100000" autoRev="1" fill="hold">
                                          <p:stCondLst>
                                            <p:cond delay="600"/>
                                          </p:stCondLst>
                                        </p:cTn>
                                        <p:tgtEl>
                                          <p:spTgt spid="403471"/>
                                        </p:tgtEl>
                                        <p:attrNameLst>
                                          <p:attrName>ppt_x</p:attrName>
                                        </p:attrNameLst>
                                      </p:cBhvr>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37" presetClass="entr" presetSubtype="0" fill="hold" grpId="0" nodeType="clickEffect">
                                  <p:stCondLst>
                                    <p:cond delay="0"/>
                                  </p:stCondLst>
                                  <p:childTnLst>
                                    <p:set>
                                      <p:cBhvr>
                                        <p:cTn id="86" dur="1" fill="hold">
                                          <p:stCondLst>
                                            <p:cond delay="0"/>
                                          </p:stCondLst>
                                        </p:cTn>
                                        <p:tgtEl>
                                          <p:spTgt spid="403483"/>
                                        </p:tgtEl>
                                        <p:attrNameLst>
                                          <p:attrName>style.visibility</p:attrName>
                                        </p:attrNameLst>
                                      </p:cBhvr>
                                      <p:to>
                                        <p:strVal val="visible"/>
                                      </p:to>
                                    </p:set>
                                    <p:animEffect transition="in" filter="fade">
                                      <p:cBhvr>
                                        <p:cTn id="87" dur="1000"/>
                                        <p:tgtEl>
                                          <p:spTgt spid="403483"/>
                                        </p:tgtEl>
                                      </p:cBhvr>
                                    </p:animEffect>
                                    <p:anim calcmode="lin" valueType="num">
                                      <p:cBhvr>
                                        <p:cTn id="88" dur="1000" fill="hold"/>
                                        <p:tgtEl>
                                          <p:spTgt spid="403483"/>
                                        </p:tgtEl>
                                        <p:attrNameLst>
                                          <p:attrName>ppt_x</p:attrName>
                                        </p:attrNameLst>
                                      </p:cBhvr>
                                      <p:tavLst>
                                        <p:tav tm="0">
                                          <p:val>
                                            <p:strVal val="#ppt_x"/>
                                          </p:val>
                                        </p:tav>
                                        <p:tav tm="100000">
                                          <p:val>
                                            <p:strVal val="#ppt_x"/>
                                          </p:val>
                                        </p:tav>
                                      </p:tavLst>
                                    </p:anim>
                                    <p:anim calcmode="lin" valueType="num">
                                      <p:cBhvr>
                                        <p:cTn id="89" dur="900" decel="100000" fill="hold"/>
                                        <p:tgtEl>
                                          <p:spTgt spid="403483"/>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403483"/>
                                        </p:tgtEl>
                                        <p:attrNameLst>
                                          <p:attrName>ppt_y</p:attrName>
                                        </p:attrNameLst>
                                      </p:cBhvr>
                                      <p:tavLst>
                                        <p:tav tm="0">
                                          <p:val>
                                            <p:strVal val="#ppt_y-.03"/>
                                          </p:val>
                                        </p:tav>
                                        <p:tav tm="100000">
                                          <p:val>
                                            <p:strVal val="#ppt_y"/>
                                          </p:val>
                                        </p:tav>
                                      </p:tavLst>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34" presetClass="entr" presetSubtype="0" fill="hold" grpId="0" nodeType="clickEffect">
                                  <p:stCondLst>
                                    <p:cond delay="0"/>
                                  </p:stCondLst>
                                  <p:childTnLst>
                                    <p:set>
                                      <p:cBhvr>
                                        <p:cTn id="94" dur="1" fill="hold">
                                          <p:stCondLst>
                                            <p:cond delay="0"/>
                                          </p:stCondLst>
                                        </p:cTn>
                                        <p:tgtEl>
                                          <p:spTgt spid="403474"/>
                                        </p:tgtEl>
                                        <p:attrNameLst>
                                          <p:attrName>style.visibility</p:attrName>
                                        </p:attrNameLst>
                                      </p:cBhvr>
                                      <p:to>
                                        <p:strVal val="visible"/>
                                      </p:to>
                                    </p:set>
                                    <p:anim from="(-#ppt_w/2)" to="(#ppt_x)" calcmode="lin" valueType="num">
                                      <p:cBhvr>
                                        <p:cTn id="95" dur="600" fill="hold">
                                          <p:stCondLst>
                                            <p:cond delay="0"/>
                                          </p:stCondLst>
                                        </p:cTn>
                                        <p:tgtEl>
                                          <p:spTgt spid="403474"/>
                                        </p:tgtEl>
                                        <p:attrNameLst>
                                          <p:attrName>ppt_x</p:attrName>
                                        </p:attrNameLst>
                                      </p:cBhvr>
                                    </p:anim>
                                    <p:anim from="0" to="-1.0" calcmode="lin" valueType="num">
                                      <p:cBhvr>
                                        <p:cTn id="96" dur="200" decel="50000" autoRev="1" fill="hold">
                                          <p:stCondLst>
                                            <p:cond delay="600"/>
                                          </p:stCondLst>
                                        </p:cTn>
                                        <p:tgtEl>
                                          <p:spTgt spid="403474"/>
                                        </p:tgtEl>
                                        <p:attrNameLst>
                                          <p:attrName>xshear</p:attrName>
                                        </p:attrNameLst>
                                      </p:cBhvr>
                                    </p:anim>
                                    <p:animScale>
                                      <p:cBhvr>
                                        <p:cTn id="97" dur="200" decel="100000" autoRev="1" fill="hold">
                                          <p:stCondLst>
                                            <p:cond delay="600"/>
                                          </p:stCondLst>
                                        </p:cTn>
                                        <p:tgtEl>
                                          <p:spTgt spid="403474"/>
                                        </p:tgtEl>
                                      </p:cBhvr>
                                      <p:from x="100000" y="100000"/>
                                      <p:to x="80000" y="100000"/>
                                    </p:animScale>
                                    <p:anim by="(#ppt_h/3+#ppt_w*0.1)" calcmode="lin" valueType="num">
                                      <p:cBhvr additive="sum">
                                        <p:cTn id="98" dur="200" decel="100000" autoRev="1" fill="hold">
                                          <p:stCondLst>
                                            <p:cond delay="600"/>
                                          </p:stCondLst>
                                        </p:cTn>
                                        <p:tgtEl>
                                          <p:spTgt spid="403474"/>
                                        </p:tgtEl>
                                        <p:attrNameLst>
                                          <p:attrName>ppt_x</p:attrName>
                                        </p:attrNameLst>
                                      </p:cBhvr>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37" presetClass="entr" presetSubtype="0" fill="hold" grpId="0" nodeType="clickEffect">
                                  <p:stCondLst>
                                    <p:cond delay="0"/>
                                  </p:stCondLst>
                                  <p:childTnLst>
                                    <p:set>
                                      <p:cBhvr>
                                        <p:cTn id="102" dur="1" fill="hold">
                                          <p:stCondLst>
                                            <p:cond delay="0"/>
                                          </p:stCondLst>
                                        </p:cTn>
                                        <p:tgtEl>
                                          <p:spTgt spid="403484"/>
                                        </p:tgtEl>
                                        <p:attrNameLst>
                                          <p:attrName>style.visibility</p:attrName>
                                        </p:attrNameLst>
                                      </p:cBhvr>
                                      <p:to>
                                        <p:strVal val="visible"/>
                                      </p:to>
                                    </p:set>
                                    <p:animEffect transition="in" filter="fade">
                                      <p:cBhvr>
                                        <p:cTn id="103" dur="1000"/>
                                        <p:tgtEl>
                                          <p:spTgt spid="403484"/>
                                        </p:tgtEl>
                                      </p:cBhvr>
                                    </p:animEffect>
                                    <p:anim calcmode="lin" valueType="num">
                                      <p:cBhvr>
                                        <p:cTn id="104" dur="1000" fill="hold"/>
                                        <p:tgtEl>
                                          <p:spTgt spid="403484"/>
                                        </p:tgtEl>
                                        <p:attrNameLst>
                                          <p:attrName>ppt_x</p:attrName>
                                        </p:attrNameLst>
                                      </p:cBhvr>
                                      <p:tavLst>
                                        <p:tav tm="0">
                                          <p:val>
                                            <p:strVal val="#ppt_x"/>
                                          </p:val>
                                        </p:tav>
                                        <p:tav tm="100000">
                                          <p:val>
                                            <p:strVal val="#ppt_x"/>
                                          </p:val>
                                        </p:tav>
                                      </p:tavLst>
                                    </p:anim>
                                    <p:anim calcmode="lin" valueType="num">
                                      <p:cBhvr>
                                        <p:cTn id="105" dur="900" decel="100000" fill="hold"/>
                                        <p:tgtEl>
                                          <p:spTgt spid="403484"/>
                                        </p:tgtEl>
                                        <p:attrNameLst>
                                          <p:attrName>ppt_y</p:attrName>
                                        </p:attrNameLst>
                                      </p:cBhvr>
                                      <p:tavLst>
                                        <p:tav tm="0">
                                          <p:val>
                                            <p:strVal val="#ppt_y+1"/>
                                          </p:val>
                                        </p:tav>
                                        <p:tav tm="100000">
                                          <p:val>
                                            <p:strVal val="#ppt_y-.03"/>
                                          </p:val>
                                        </p:tav>
                                      </p:tavLst>
                                    </p:anim>
                                    <p:anim calcmode="lin" valueType="num">
                                      <p:cBhvr>
                                        <p:cTn id="106" dur="100" accel="100000" fill="hold">
                                          <p:stCondLst>
                                            <p:cond delay="900"/>
                                          </p:stCondLst>
                                        </p:cTn>
                                        <p:tgtEl>
                                          <p:spTgt spid="403484"/>
                                        </p:tgtEl>
                                        <p:attrNameLst>
                                          <p:attrName>ppt_y</p:attrName>
                                        </p:attrNameLst>
                                      </p:cBhvr>
                                      <p:tavLst>
                                        <p:tav tm="0">
                                          <p:val>
                                            <p:strVal val="#ppt_y-.03"/>
                                          </p:val>
                                        </p:tav>
                                        <p:tav tm="100000">
                                          <p:val>
                                            <p:strVal val="#ppt_y"/>
                                          </p:val>
                                        </p:tav>
                                      </p:tavLst>
                                    </p:anim>
                                  </p:childTnLst>
                                </p:cTn>
                              </p:par>
                            </p:childTnLst>
                          </p:cTn>
                        </p:par>
                      </p:childTnLst>
                    </p:cTn>
                  </p:par>
                  <p:par>
                    <p:cTn id="107" fill="hold" nodeType="clickPar">
                      <p:stCondLst>
                        <p:cond delay="indefinite"/>
                      </p:stCondLst>
                      <p:childTnLst>
                        <p:par>
                          <p:cTn id="108" fill="hold" nodeType="withGroup">
                            <p:stCondLst>
                              <p:cond delay="0"/>
                            </p:stCondLst>
                            <p:childTnLst>
                              <p:par>
                                <p:cTn id="109" presetID="34" presetClass="entr" presetSubtype="0" fill="hold" grpId="0" nodeType="clickEffect">
                                  <p:stCondLst>
                                    <p:cond delay="0"/>
                                  </p:stCondLst>
                                  <p:childTnLst>
                                    <p:set>
                                      <p:cBhvr>
                                        <p:cTn id="110" dur="1" fill="hold">
                                          <p:stCondLst>
                                            <p:cond delay="0"/>
                                          </p:stCondLst>
                                        </p:cTn>
                                        <p:tgtEl>
                                          <p:spTgt spid="403475"/>
                                        </p:tgtEl>
                                        <p:attrNameLst>
                                          <p:attrName>style.visibility</p:attrName>
                                        </p:attrNameLst>
                                      </p:cBhvr>
                                      <p:to>
                                        <p:strVal val="visible"/>
                                      </p:to>
                                    </p:set>
                                    <p:anim from="(-#ppt_w/2)" to="(#ppt_x)" calcmode="lin" valueType="num">
                                      <p:cBhvr>
                                        <p:cTn id="111" dur="600" fill="hold">
                                          <p:stCondLst>
                                            <p:cond delay="0"/>
                                          </p:stCondLst>
                                        </p:cTn>
                                        <p:tgtEl>
                                          <p:spTgt spid="403475"/>
                                        </p:tgtEl>
                                        <p:attrNameLst>
                                          <p:attrName>ppt_x</p:attrName>
                                        </p:attrNameLst>
                                      </p:cBhvr>
                                    </p:anim>
                                    <p:anim from="0" to="-1.0" calcmode="lin" valueType="num">
                                      <p:cBhvr>
                                        <p:cTn id="112" dur="200" decel="50000" autoRev="1" fill="hold">
                                          <p:stCondLst>
                                            <p:cond delay="600"/>
                                          </p:stCondLst>
                                        </p:cTn>
                                        <p:tgtEl>
                                          <p:spTgt spid="403475"/>
                                        </p:tgtEl>
                                        <p:attrNameLst>
                                          <p:attrName>xshear</p:attrName>
                                        </p:attrNameLst>
                                      </p:cBhvr>
                                    </p:anim>
                                    <p:animScale>
                                      <p:cBhvr>
                                        <p:cTn id="113" dur="200" decel="100000" autoRev="1" fill="hold">
                                          <p:stCondLst>
                                            <p:cond delay="600"/>
                                          </p:stCondLst>
                                        </p:cTn>
                                        <p:tgtEl>
                                          <p:spTgt spid="403475"/>
                                        </p:tgtEl>
                                      </p:cBhvr>
                                      <p:from x="100000" y="100000"/>
                                      <p:to x="80000" y="100000"/>
                                    </p:animScale>
                                    <p:anim by="(#ppt_h/3+#ppt_w*0.1)" calcmode="lin" valueType="num">
                                      <p:cBhvr additive="sum">
                                        <p:cTn id="114" dur="200" decel="100000" autoRev="1" fill="hold">
                                          <p:stCondLst>
                                            <p:cond delay="600"/>
                                          </p:stCondLst>
                                        </p:cTn>
                                        <p:tgtEl>
                                          <p:spTgt spid="403475"/>
                                        </p:tgtEl>
                                        <p:attrNameLst>
                                          <p:attrName>ppt_x</p:attrName>
                                        </p:attrNameLst>
                                      </p:cBhvr>
                                    </p:anim>
                                  </p:childTnLst>
                                </p:cTn>
                              </p:par>
                            </p:childTnLst>
                          </p:cTn>
                        </p:par>
                      </p:childTnLst>
                    </p:cTn>
                  </p:par>
                  <p:par>
                    <p:cTn id="115" fill="hold" nodeType="clickPar">
                      <p:stCondLst>
                        <p:cond delay="indefinite"/>
                      </p:stCondLst>
                      <p:childTnLst>
                        <p:par>
                          <p:cTn id="116" fill="hold" nodeType="withGroup">
                            <p:stCondLst>
                              <p:cond delay="0"/>
                            </p:stCondLst>
                            <p:childTnLst>
                              <p:par>
                                <p:cTn id="117" presetID="22" presetClass="entr" presetSubtype="4" fill="hold" grpId="0" nodeType="clickEffect">
                                  <p:stCondLst>
                                    <p:cond delay="0"/>
                                  </p:stCondLst>
                                  <p:childTnLst>
                                    <p:set>
                                      <p:cBhvr>
                                        <p:cTn id="118" dur="1" fill="hold">
                                          <p:stCondLst>
                                            <p:cond delay="0"/>
                                          </p:stCondLst>
                                        </p:cTn>
                                        <p:tgtEl>
                                          <p:spTgt spid="403480"/>
                                        </p:tgtEl>
                                        <p:attrNameLst>
                                          <p:attrName>style.visibility</p:attrName>
                                        </p:attrNameLst>
                                      </p:cBhvr>
                                      <p:to>
                                        <p:strVal val="visible"/>
                                      </p:to>
                                    </p:set>
                                    <p:animEffect transition="in" filter="wipe(down)">
                                      <p:cBhvr>
                                        <p:cTn id="119" dur="500"/>
                                        <p:tgtEl>
                                          <p:spTgt spid="403480"/>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26" presetClass="entr" presetSubtype="0" fill="hold" grpId="0" nodeType="clickEffect">
                                  <p:stCondLst>
                                    <p:cond delay="0"/>
                                  </p:stCondLst>
                                  <p:iterate type="wd">
                                    <p:tmPct val="10000"/>
                                  </p:iterate>
                                  <p:childTnLst>
                                    <p:set>
                                      <p:cBhvr>
                                        <p:cTn id="123" dur="1" fill="hold">
                                          <p:stCondLst>
                                            <p:cond delay="0"/>
                                          </p:stCondLst>
                                        </p:cTn>
                                        <p:tgtEl>
                                          <p:spTgt spid="403479"/>
                                        </p:tgtEl>
                                        <p:attrNameLst>
                                          <p:attrName>style.visibility</p:attrName>
                                        </p:attrNameLst>
                                      </p:cBhvr>
                                      <p:to>
                                        <p:strVal val="visible"/>
                                      </p:to>
                                    </p:set>
                                    <p:animEffect transition="in" filter="wipe(down)">
                                      <p:cBhvr>
                                        <p:cTn id="124" dur="580">
                                          <p:stCondLst>
                                            <p:cond delay="0"/>
                                          </p:stCondLst>
                                        </p:cTn>
                                        <p:tgtEl>
                                          <p:spTgt spid="403479"/>
                                        </p:tgtEl>
                                      </p:cBhvr>
                                    </p:animEffect>
                                    <p:anim calcmode="lin" valueType="num">
                                      <p:cBhvr>
                                        <p:cTn id="125" dur="1822" tmFilter="0,0; 0.14,0.36; 0.43,0.73; 0.71,0.91; 1.0,1.0">
                                          <p:stCondLst>
                                            <p:cond delay="0"/>
                                          </p:stCondLst>
                                        </p:cTn>
                                        <p:tgtEl>
                                          <p:spTgt spid="403479"/>
                                        </p:tgtEl>
                                        <p:attrNameLst>
                                          <p:attrName>ppt_x</p:attrName>
                                        </p:attrNameLst>
                                      </p:cBhvr>
                                      <p:tavLst>
                                        <p:tav tm="0">
                                          <p:val>
                                            <p:strVal val="#ppt_x-0.25"/>
                                          </p:val>
                                        </p:tav>
                                        <p:tav tm="100000">
                                          <p:val>
                                            <p:strVal val="#ppt_x"/>
                                          </p:val>
                                        </p:tav>
                                      </p:tavLst>
                                    </p:anim>
                                    <p:anim calcmode="lin" valueType="num">
                                      <p:cBhvr>
                                        <p:cTn id="126" dur="664" tmFilter="0.0,0.0; 0.25,0.07; 0.50,0.2; 0.75,0.467; 1.0,1.0">
                                          <p:stCondLst>
                                            <p:cond delay="0"/>
                                          </p:stCondLst>
                                        </p:cTn>
                                        <p:tgtEl>
                                          <p:spTgt spid="403479"/>
                                        </p:tgtEl>
                                        <p:attrNameLst>
                                          <p:attrName>ppt_y</p:attrName>
                                        </p:attrNameLst>
                                      </p:cBhvr>
                                      <p:tavLst>
                                        <p:tav tm="0" fmla="#ppt_y-sin(pi*$)/3">
                                          <p:val>
                                            <p:fltVal val="0.5"/>
                                          </p:val>
                                        </p:tav>
                                        <p:tav tm="100000">
                                          <p:val>
                                            <p:fltVal val="1"/>
                                          </p:val>
                                        </p:tav>
                                      </p:tavLst>
                                    </p:anim>
                                    <p:anim calcmode="lin" valueType="num">
                                      <p:cBhvr>
                                        <p:cTn id="127" dur="664" tmFilter="0, 0; 0.125,0.2665; 0.25,0.4; 0.375,0.465; 0.5,0.5;  0.625,0.535; 0.75,0.6; 0.875,0.7335; 1,1">
                                          <p:stCondLst>
                                            <p:cond delay="664"/>
                                          </p:stCondLst>
                                        </p:cTn>
                                        <p:tgtEl>
                                          <p:spTgt spid="403479"/>
                                        </p:tgtEl>
                                        <p:attrNameLst>
                                          <p:attrName>ppt_y</p:attrName>
                                        </p:attrNameLst>
                                      </p:cBhvr>
                                      <p:tavLst>
                                        <p:tav tm="0" fmla="#ppt_y-sin(pi*$)/9">
                                          <p:val>
                                            <p:fltVal val="0"/>
                                          </p:val>
                                        </p:tav>
                                        <p:tav tm="100000">
                                          <p:val>
                                            <p:fltVal val="1"/>
                                          </p:val>
                                        </p:tav>
                                      </p:tavLst>
                                    </p:anim>
                                    <p:anim calcmode="lin" valueType="num">
                                      <p:cBhvr>
                                        <p:cTn id="128" dur="332" tmFilter="0, 0; 0.125,0.2665; 0.25,0.4; 0.375,0.465; 0.5,0.5;  0.625,0.535; 0.75,0.6; 0.875,0.7335; 1,1">
                                          <p:stCondLst>
                                            <p:cond delay="1324"/>
                                          </p:stCondLst>
                                        </p:cTn>
                                        <p:tgtEl>
                                          <p:spTgt spid="403479"/>
                                        </p:tgtEl>
                                        <p:attrNameLst>
                                          <p:attrName>ppt_y</p:attrName>
                                        </p:attrNameLst>
                                      </p:cBhvr>
                                      <p:tavLst>
                                        <p:tav tm="0" fmla="#ppt_y-sin(pi*$)/27">
                                          <p:val>
                                            <p:fltVal val="0"/>
                                          </p:val>
                                        </p:tav>
                                        <p:tav tm="100000">
                                          <p:val>
                                            <p:fltVal val="1"/>
                                          </p:val>
                                        </p:tav>
                                      </p:tavLst>
                                    </p:anim>
                                    <p:anim calcmode="lin" valueType="num">
                                      <p:cBhvr>
                                        <p:cTn id="129" dur="164" tmFilter="0, 0; 0.125,0.2665; 0.25,0.4; 0.375,0.465; 0.5,0.5;  0.625,0.535; 0.75,0.6; 0.875,0.7335; 1,1">
                                          <p:stCondLst>
                                            <p:cond delay="1656"/>
                                          </p:stCondLst>
                                        </p:cTn>
                                        <p:tgtEl>
                                          <p:spTgt spid="403479"/>
                                        </p:tgtEl>
                                        <p:attrNameLst>
                                          <p:attrName>ppt_y</p:attrName>
                                        </p:attrNameLst>
                                      </p:cBhvr>
                                      <p:tavLst>
                                        <p:tav tm="0" fmla="#ppt_y-sin(pi*$)/81">
                                          <p:val>
                                            <p:fltVal val="0"/>
                                          </p:val>
                                        </p:tav>
                                        <p:tav tm="100000">
                                          <p:val>
                                            <p:fltVal val="1"/>
                                          </p:val>
                                        </p:tav>
                                      </p:tavLst>
                                    </p:anim>
                                    <p:animScale>
                                      <p:cBhvr>
                                        <p:cTn id="130" dur="26">
                                          <p:stCondLst>
                                            <p:cond delay="650"/>
                                          </p:stCondLst>
                                        </p:cTn>
                                        <p:tgtEl>
                                          <p:spTgt spid="403479"/>
                                        </p:tgtEl>
                                      </p:cBhvr>
                                      <p:to x="100000" y="60000"/>
                                    </p:animScale>
                                    <p:animScale>
                                      <p:cBhvr>
                                        <p:cTn id="131" dur="166" decel="50000">
                                          <p:stCondLst>
                                            <p:cond delay="676"/>
                                          </p:stCondLst>
                                        </p:cTn>
                                        <p:tgtEl>
                                          <p:spTgt spid="403479"/>
                                        </p:tgtEl>
                                      </p:cBhvr>
                                      <p:to x="100000" y="100000"/>
                                    </p:animScale>
                                    <p:animScale>
                                      <p:cBhvr>
                                        <p:cTn id="132" dur="26">
                                          <p:stCondLst>
                                            <p:cond delay="1312"/>
                                          </p:stCondLst>
                                        </p:cTn>
                                        <p:tgtEl>
                                          <p:spTgt spid="403479"/>
                                        </p:tgtEl>
                                      </p:cBhvr>
                                      <p:to x="100000" y="80000"/>
                                    </p:animScale>
                                    <p:animScale>
                                      <p:cBhvr>
                                        <p:cTn id="133" dur="166" decel="50000">
                                          <p:stCondLst>
                                            <p:cond delay="1338"/>
                                          </p:stCondLst>
                                        </p:cTn>
                                        <p:tgtEl>
                                          <p:spTgt spid="403479"/>
                                        </p:tgtEl>
                                      </p:cBhvr>
                                      <p:to x="100000" y="100000"/>
                                    </p:animScale>
                                    <p:animScale>
                                      <p:cBhvr>
                                        <p:cTn id="134" dur="26">
                                          <p:stCondLst>
                                            <p:cond delay="1642"/>
                                          </p:stCondLst>
                                        </p:cTn>
                                        <p:tgtEl>
                                          <p:spTgt spid="403479"/>
                                        </p:tgtEl>
                                      </p:cBhvr>
                                      <p:to x="100000" y="90000"/>
                                    </p:animScale>
                                    <p:animScale>
                                      <p:cBhvr>
                                        <p:cTn id="135" dur="166" decel="50000">
                                          <p:stCondLst>
                                            <p:cond delay="1668"/>
                                          </p:stCondLst>
                                        </p:cTn>
                                        <p:tgtEl>
                                          <p:spTgt spid="403479"/>
                                        </p:tgtEl>
                                      </p:cBhvr>
                                      <p:to x="100000" y="100000"/>
                                    </p:animScale>
                                    <p:animScale>
                                      <p:cBhvr>
                                        <p:cTn id="136" dur="26">
                                          <p:stCondLst>
                                            <p:cond delay="1808"/>
                                          </p:stCondLst>
                                        </p:cTn>
                                        <p:tgtEl>
                                          <p:spTgt spid="403479"/>
                                        </p:tgtEl>
                                      </p:cBhvr>
                                      <p:to x="100000" y="95000"/>
                                    </p:animScale>
                                    <p:animScale>
                                      <p:cBhvr>
                                        <p:cTn id="137" dur="166" decel="50000">
                                          <p:stCondLst>
                                            <p:cond delay="1834"/>
                                          </p:stCondLst>
                                        </p:cTn>
                                        <p:tgtEl>
                                          <p:spTgt spid="403479"/>
                                        </p:tgtEl>
                                      </p:cBhvr>
                                      <p:to x="100000" y="100000"/>
                                    </p:animScale>
                                  </p:childTnLst>
                                </p:cTn>
                              </p:par>
                            </p:childTnLst>
                          </p:cTn>
                        </p:par>
                      </p:childTnLst>
                    </p:cTn>
                  </p:par>
                  <p:par>
                    <p:cTn id="138" fill="hold" nodeType="clickPar">
                      <p:stCondLst>
                        <p:cond delay="indefinite"/>
                      </p:stCondLst>
                      <p:childTnLst>
                        <p:par>
                          <p:cTn id="139" fill="hold" nodeType="withGroup">
                            <p:stCondLst>
                              <p:cond delay="0"/>
                            </p:stCondLst>
                            <p:childTnLst>
                              <p:par>
                                <p:cTn id="140" presetID="35" presetClass="entr" presetSubtype="0" fill="hold" grpId="0" nodeType="clickEffect">
                                  <p:stCondLst>
                                    <p:cond delay="0"/>
                                  </p:stCondLst>
                                  <p:childTnLst>
                                    <p:set>
                                      <p:cBhvr>
                                        <p:cTn id="141" dur="1" fill="hold">
                                          <p:stCondLst>
                                            <p:cond delay="0"/>
                                          </p:stCondLst>
                                        </p:cTn>
                                        <p:tgtEl>
                                          <p:spTgt spid="403481"/>
                                        </p:tgtEl>
                                        <p:attrNameLst>
                                          <p:attrName>style.visibility</p:attrName>
                                        </p:attrNameLst>
                                      </p:cBhvr>
                                      <p:to>
                                        <p:strVal val="visible"/>
                                      </p:to>
                                    </p:set>
                                    <p:animEffect transition="in" filter="fade">
                                      <p:cBhvr>
                                        <p:cTn id="142" dur="2000"/>
                                        <p:tgtEl>
                                          <p:spTgt spid="403481"/>
                                        </p:tgtEl>
                                      </p:cBhvr>
                                    </p:animEffect>
                                    <p:anim calcmode="lin" valueType="num">
                                      <p:cBhvr>
                                        <p:cTn id="143" dur="2000" fill="hold"/>
                                        <p:tgtEl>
                                          <p:spTgt spid="403481"/>
                                        </p:tgtEl>
                                        <p:attrNameLst>
                                          <p:attrName>style.rotation</p:attrName>
                                        </p:attrNameLst>
                                      </p:cBhvr>
                                      <p:tavLst>
                                        <p:tav tm="0">
                                          <p:val>
                                            <p:fltVal val="720"/>
                                          </p:val>
                                        </p:tav>
                                        <p:tav tm="100000">
                                          <p:val>
                                            <p:fltVal val="0"/>
                                          </p:val>
                                        </p:tav>
                                      </p:tavLst>
                                    </p:anim>
                                    <p:anim calcmode="lin" valueType="num">
                                      <p:cBhvr>
                                        <p:cTn id="144" dur="2000" fill="hold"/>
                                        <p:tgtEl>
                                          <p:spTgt spid="403481"/>
                                        </p:tgtEl>
                                        <p:attrNameLst>
                                          <p:attrName>ppt_h</p:attrName>
                                        </p:attrNameLst>
                                      </p:cBhvr>
                                      <p:tavLst>
                                        <p:tav tm="0">
                                          <p:val>
                                            <p:fltVal val="0"/>
                                          </p:val>
                                        </p:tav>
                                        <p:tav tm="100000">
                                          <p:val>
                                            <p:strVal val="#ppt_h"/>
                                          </p:val>
                                        </p:tav>
                                      </p:tavLst>
                                    </p:anim>
                                    <p:anim calcmode="lin" valueType="num">
                                      <p:cBhvr>
                                        <p:cTn id="145" dur="2000" fill="hold"/>
                                        <p:tgtEl>
                                          <p:spTgt spid="403481"/>
                                        </p:tgtEl>
                                        <p:attrNameLst>
                                          <p:attrName>ppt_w</p:attrName>
                                        </p:attrNameLst>
                                      </p:cBhvr>
                                      <p:tavLst>
                                        <p:tav tm="0">
                                          <p:val>
                                            <p:fltVal val="0"/>
                                          </p:val>
                                        </p:tav>
                                        <p:tav tm="100000">
                                          <p:val>
                                            <p:strVal val="#ppt_w"/>
                                          </p:val>
                                        </p:tav>
                                      </p:tavLst>
                                    </p:anim>
                                  </p:childTnLst>
                                </p:cTn>
                              </p:par>
                            </p:childTnLst>
                          </p:cTn>
                        </p:par>
                      </p:childTnLst>
                    </p:cTn>
                  </p:par>
                  <p:par>
                    <p:cTn id="146" fill="hold" nodeType="clickPar">
                      <p:stCondLst>
                        <p:cond delay="indefinite"/>
                      </p:stCondLst>
                      <p:childTnLst>
                        <p:par>
                          <p:cTn id="147" fill="hold" nodeType="withGroup">
                            <p:stCondLst>
                              <p:cond delay="0"/>
                            </p:stCondLst>
                            <p:childTnLst>
                              <p:par>
                                <p:cTn id="148" presetID="20" presetClass="entr" presetSubtype="0" fill="hold" grpId="0" nodeType="clickEffect">
                                  <p:stCondLst>
                                    <p:cond delay="0"/>
                                  </p:stCondLst>
                                  <p:childTnLst>
                                    <p:set>
                                      <p:cBhvr>
                                        <p:cTn id="149" dur="1" fill="hold">
                                          <p:stCondLst>
                                            <p:cond delay="0"/>
                                          </p:stCondLst>
                                        </p:cTn>
                                        <p:tgtEl>
                                          <p:spTgt spid="403485"/>
                                        </p:tgtEl>
                                        <p:attrNameLst>
                                          <p:attrName>style.visibility</p:attrName>
                                        </p:attrNameLst>
                                      </p:cBhvr>
                                      <p:to>
                                        <p:strVal val="visible"/>
                                      </p:to>
                                    </p:set>
                                    <p:animEffect transition="in" filter="wedge">
                                      <p:cBhvr>
                                        <p:cTn id="150" dur="2000"/>
                                        <p:tgtEl>
                                          <p:spTgt spid="403485"/>
                                        </p:tgtEl>
                                      </p:cBhvr>
                                    </p:animEffect>
                                  </p:childTnLst>
                                </p:cTn>
                              </p:par>
                            </p:childTnLst>
                          </p:cTn>
                        </p:par>
                      </p:childTnLst>
                    </p:cTn>
                  </p:par>
                  <p:par>
                    <p:cTn id="151" fill="hold" nodeType="clickPar">
                      <p:stCondLst>
                        <p:cond delay="indefinite"/>
                      </p:stCondLst>
                      <p:childTnLst>
                        <p:par>
                          <p:cTn id="152" fill="hold" nodeType="withGroup">
                            <p:stCondLst>
                              <p:cond delay="0"/>
                            </p:stCondLst>
                            <p:childTnLst>
                              <p:par>
                                <p:cTn id="153" presetID="35" presetClass="entr" presetSubtype="0" fill="hold" grpId="0" nodeType="clickEffect">
                                  <p:stCondLst>
                                    <p:cond delay="0"/>
                                  </p:stCondLst>
                                  <p:childTnLst>
                                    <p:set>
                                      <p:cBhvr>
                                        <p:cTn id="154" dur="1" fill="hold">
                                          <p:stCondLst>
                                            <p:cond delay="0"/>
                                          </p:stCondLst>
                                        </p:cTn>
                                        <p:tgtEl>
                                          <p:spTgt spid="403486"/>
                                        </p:tgtEl>
                                        <p:attrNameLst>
                                          <p:attrName>style.visibility</p:attrName>
                                        </p:attrNameLst>
                                      </p:cBhvr>
                                      <p:to>
                                        <p:strVal val="visible"/>
                                      </p:to>
                                    </p:set>
                                    <p:animEffect transition="in" filter="fade">
                                      <p:cBhvr>
                                        <p:cTn id="155" dur="2000"/>
                                        <p:tgtEl>
                                          <p:spTgt spid="403486"/>
                                        </p:tgtEl>
                                      </p:cBhvr>
                                    </p:animEffect>
                                    <p:anim calcmode="lin" valueType="num">
                                      <p:cBhvr>
                                        <p:cTn id="156" dur="2000" fill="hold"/>
                                        <p:tgtEl>
                                          <p:spTgt spid="403486"/>
                                        </p:tgtEl>
                                        <p:attrNameLst>
                                          <p:attrName>style.rotation</p:attrName>
                                        </p:attrNameLst>
                                      </p:cBhvr>
                                      <p:tavLst>
                                        <p:tav tm="0">
                                          <p:val>
                                            <p:fltVal val="720"/>
                                          </p:val>
                                        </p:tav>
                                        <p:tav tm="100000">
                                          <p:val>
                                            <p:fltVal val="0"/>
                                          </p:val>
                                        </p:tav>
                                      </p:tavLst>
                                    </p:anim>
                                    <p:anim calcmode="lin" valueType="num">
                                      <p:cBhvr>
                                        <p:cTn id="157" dur="2000" fill="hold"/>
                                        <p:tgtEl>
                                          <p:spTgt spid="403486"/>
                                        </p:tgtEl>
                                        <p:attrNameLst>
                                          <p:attrName>ppt_h</p:attrName>
                                        </p:attrNameLst>
                                      </p:cBhvr>
                                      <p:tavLst>
                                        <p:tav tm="0">
                                          <p:val>
                                            <p:fltVal val="0"/>
                                          </p:val>
                                        </p:tav>
                                        <p:tav tm="100000">
                                          <p:val>
                                            <p:strVal val="#ppt_h"/>
                                          </p:val>
                                        </p:tav>
                                      </p:tavLst>
                                    </p:anim>
                                    <p:anim calcmode="lin" valueType="num">
                                      <p:cBhvr>
                                        <p:cTn id="158" dur="2000" fill="hold"/>
                                        <p:tgtEl>
                                          <p:spTgt spid="403486"/>
                                        </p:tgtEl>
                                        <p:attrNameLst>
                                          <p:attrName>ppt_w</p:attrName>
                                        </p:attrNameLst>
                                      </p:cBhvr>
                                      <p:tavLst>
                                        <p:tav tm="0">
                                          <p:val>
                                            <p:fltVal val="0"/>
                                          </p:val>
                                        </p:tav>
                                        <p:tav tm="100000">
                                          <p:val>
                                            <p:strVal val="#ppt_w"/>
                                          </p:val>
                                        </p:tav>
                                      </p:tavLst>
                                    </p:anim>
                                  </p:childTnLst>
                                </p:cTn>
                              </p:par>
                            </p:childTnLst>
                          </p:cTn>
                        </p:par>
                      </p:childTnLst>
                    </p:cTn>
                  </p:par>
                  <p:par>
                    <p:cTn id="159" fill="hold" nodeType="clickPar">
                      <p:stCondLst>
                        <p:cond delay="indefinite"/>
                      </p:stCondLst>
                      <p:childTnLst>
                        <p:par>
                          <p:cTn id="160" fill="hold" nodeType="withGroup">
                            <p:stCondLst>
                              <p:cond delay="0"/>
                            </p:stCondLst>
                            <p:childTnLst>
                              <p:par>
                                <p:cTn id="161" presetID="38" presetClass="entr" presetSubtype="0" accel="50000" fill="hold" grpId="0" nodeType="clickEffect">
                                  <p:stCondLst>
                                    <p:cond delay="0"/>
                                  </p:stCondLst>
                                  <p:childTnLst>
                                    <p:set>
                                      <p:cBhvr>
                                        <p:cTn id="162" dur="1" fill="hold">
                                          <p:stCondLst>
                                            <p:cond delay="0"/>
                                          </p:stCondLst>
                                        </p:cTn>
                                        <p:tgtEl>
                                          <p:spTgt spid="403487"/>
                                        </p:tgtEl>
                                        <p:attrNameLst>
                                          <p:attrName>style.visibility</p:attrName>
                                        </p:attrNameLst>
                                      </p:cBhvr>
                                      <p:to>
                                        <p:strVal val="visible"/>
                                      </p:to>
                                    </p:set>
                                    <p:set>
                                      <p:cBhvr>
                                        <p:cTn id="163" dur="455" fill="hold">
                                          <p:stCondLst>
                                            <p:cond delay="0"/>
                                          </p:stCondLst>
                                        </p:cTn>
                                        <p:tgtEl>
                                          <p:spTgt spid="403487"/>
                                        </p:tgtEl>
                                        <p:attrNameLst>
                                          <p:attrName>style.rotation</p:attrName>
                                        </p:attrNameLst>
                                      </p:cBhvr>
                                      <p:to>
                                        <p:strVal val="-45.0"/>
                                      </p:to>
                                    </p:set>
                                    <p:anim calcmode="lin" valueType="num">
                                      <p:cBhvr>
                                        <p:cTn id="164" dur="455" fill="hold">
                                          <p:stCondLst>
                                            <p:cond delay="455"/>
                                          </p:stCondLst>
                                        </p:cTn>
                                        <p:tgtEl>
                                          <p:spTgt spid="403487"/>
                                        </p:tgtEl>
                                        <p:attrNameLst>
                                          <p:attrName>style.rotation</p:attrName>
                                        </p:attrNameLst>
                                      </p:cBhvr>
                                      <p:tavLst>
                                        <p:tav tm="0">
                                          <p:val>
                                            <p:fltVal val="-45"/>
                                          </p:val>
                                        </p:tav>
                                        <p:tav tm="69900">
                                          <p:val>
                                            <p:fltVal val="45"/>
                                          </p:val>
                                        </p:tav>
                                        <p:tav tm="100000">
                                          <p:val>
                                            <p:fltVal val="0"/>
                                          </p:val>
                                        </p:tav>
                                      </p:tavLst>
                                    </p:anim>
                                    <p:anim calcmode="lin" valueType="num">
                                      <p:cBhvr>
                                        <p:cTn id="165" dur="455" fill="hold">
                                          <p:stCondLst>
                                            <p:cond delay="0"/>
                                          </p:stCondLst>
                                        </p:cTn>
                                        <p:tgtEl>
                                          <p:spTgt spid="403487"/>
                                        </p:tgtEl>
                                        <p:attrNameLst>
                                          <p:attrName>ppt_y</p:attrName>
                                        </p:attrNameLst>
                                      </p:cBhvr>
                                      <p:tavLst>
                                        <p:tav tm="0">
                                          <p:val>
                                            <p:strVal val="#ppt_y-1"/>
                                          </p:val>
                                        </p:tav>
                                        <p:tav tm="100000">
                                          <p:val>
                                            <p:strVal val="#ppt_y-(0.354*#ppt_w-0.172*#ppt_h)"/>
                                          </p:val>
                                        </p:tav>
                                      </p:tavLst>
                                    </p:anim>
                                    <p:anim calcmode="lin" valueType="num">
                                      <p:cBhvr>
                                        <p:cTn id="166" dur="156" decel="50000" autoRev="1" fill="hold">
                                          <p:stCondLst>
                                            <p:cond delay="455"/>
                                          </p:stCondLst>
                                        </p:cTn>
                                        <p:tgtEl>
                                          <p:spTgt spid="403487"/>
                                        </p:tgtEl>
                                        <p:attrNameLst>
                                          <p:attrName>ppt_y</p:attrName>
                                        </p:attrNameLst>
                                      </p:cBhvr>
                                      <p:tavLst>
                                        <p:tav tm="0">
                                          <p:val>
                                            <p:strVal val="#ppt_y-(0.354*#ppt_w-0.172*#ppt_h)"/>
                                          </p:val>
                                        </p:tav>
                                        <p:tav tm="100000">
                                          <p:val>
                                            <p:strVal val="#ppt_y-(0.354*#ppt_w-0.172*#ppt_h)-#ppt_h/2"/>
                                          </p:val>
                                        </p:tav>
                                      </p:tavLst>
                                    </p:anim>
                                    <p:anim calcmode="lin" valueType="num">
                                      <p:cBhvr>
                                        <p:cTn id="167" dur="136" fill="hold">
                                          <p:stCondLst>
                                            <p:cond delay="864"/>
                                          </p:stCondLst>
                                        </p:cTn>
                                        <p:tgtEl>
                                          <p:spTgt spid="40348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58" grpId="0" animBg="1"/>
      <p:bldP spid="403459" grpId="0" animBg="1"/>
      <p:bldP spid="403462" grpId="0" animBg="1"/>
      <p:bldP spid="403467" grpId="0" animBg="1"/>
      <p:bldP spid="403468" grpId="0" animBg="1"/>
      <p:bldP spid="403469" grpId="0" animBg="1"/>
      <p:bldP spid="403470" grpId="0" animBg="1"/>
      <p:bldP spid="403471" grpId="0" animBg="1"/>
      <p:bldP spid="403472" grpId="0" animBg="1"/>
      <p:bldP spid="403474" grpId="0" animBg="1"/>
      <p:bldP spid="403475" grpId="0" animBg="1"/>
      <p:bldP spid="403479" grpId="0" animBg="1"/>
      <p:bldP spid="403480" grpId="0" animBg="1"/>
      <p:bldP spid="403481" grpId="0" animBg="1"/>
      <p:bldP spid="403482" grpId="0" animBg="1"/>
      <p:bldP spid="403483" grpId="0" animBg="1"/>
      <p:bldP spid="403484" grpId="0" animBg="1"/>
      <p:bldP spid="403485" grpId="0" animBg="1"/>
      <p:bldP spid="403486" grpId="0" animBg="1"/>
      <p:bldP spid="403487"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p:cNvSpPr>
            <a:spLocks noGrp="1" noChangeArrowheads="1"/>
          </p:cNvSpPr>
          <p:nvPr>
            <p:ph type="title"/>
          </p:nvPr>
        </p:nvSpPr>
        <p:spPr>
          <a:xfrm>
            <a:off x="1835150" y="44450"/>
            <a:ext cx="6011863" cy="504825"/>
          </a:xfrm>
          <a:ln w="28575">
            <a:solidFill>
              <a:srgbClr val="008000"/>
            </a:solidFill>
            <a:miter lim="800000"/>
            <a:headEnd/>
            <a:tailEnd/>
          </a:ln>
        </p:spPr>
        <p:txBody>
          <a:bodyPr/>
          <a:lstStyle/>
          <a:p>
            <a:r>
              <a:rPr lang="en-US" altLang="en-US" sz="3200">
                <a:latin typeface="Tahoma" panose="020B0604030504040204" pitchFamily="34" charset="0"/>
              </a:rPr>
              <a:t>Timbulnya IMBALAN BUNGA (2)</a:t>
            </a:r>
          </a:p>
        </p:txBody>
      </p:sp>
      <p:sp>
        <p:nvSpPr>
          <p:cNvPr id="407555" name="Rectangle 3"/>
          <p:cNvSpPr>
            <a:spLocks noChangeArrowheads="1"/>
          </p:cNvSpPr>
          <p:nvPr/>
        </p:nvSpPr>
        <p:spPr bwMode="auto">
          <a:xfrm>
            <a:off x="252413" y="3213100"/>
            <a:ext cx="8640762" cy="194945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r>
              <a:rPr lang="sv-SE" altLang="en-US" sz="2000" b="1" u="none"/>
              <a:t>Apabila </a:t>
            </a:r>
            <a:r>
              <a:rPr lang="sv-SE" altLang="en-US" sz="2000" b="1">
                <a:solidFill>
                  <a:srgbClr val="990000"/>
                </a:solidFill>
              </a:rPr>
              <a:t>Surat Ketetapan Pajak Lebih Bayar terlambat diterbitkan</a:t>
            </a:r>
            <a:r>
              <a:rPr lang="sv-SE" altLang="en-US" sz="2000" b="1" u="none"/>
              <a:t> sebagaimana dimaksud pada ayat (2), kepada Wajib Pajak diberikan imbalan bunga sebesar 2% (dua persen) per bulan dihitung </a:t>
            </a:r>
            <a:r>
              <a:rPr lang="sv-SE" altLang="en-US" sz="2000" b="1"/>
              <a:t>sejak berakhirnya jangka waktu sebagaimana dimaksud pada ayat (2)</a:t>
            </a:r>
            <a:r>
              <a:rPr lang="sv-SE" altLang="en-US" sz="2000" b="1" u="none"/>
              <a:t> </a:t>
            </a:r>
            <a:r>
              <a:rPr lang="sv-SE" altLang="en-US" sz="2000" b="1"/>
              <a:t>sampai dengan saat diterbitkan Surat Ketetapan Pajak Lebih Bayar</a:t>
            </a:r>
            <a:r>
              <a:rPr lang="sv-SE" altLang="en-US" sz="2000" b="1" u="none"/>
              <a:t>.</a:t>
            </a:r>
            <a:r>
              <a:rPr lang="en-US" altLang="en-US" sz="2000" b="1"/>
              <a:t> </a:t>
            </a:r>
          </a:p>
        </p:txBody>
      </p:sp>
      <p:sp>
        <p:nvSpPr>
          <p:cNvPr id="407556" name="Rectangle 4"/>
          <p:cNvSpPr>
            <a:spLocks noChangeArrowheads="1"/>
          </p:cNvSpPr>
          <p:nvPr/>
        </p:nvSpPr>
        <p:spPr bwMode="auto">
          <a:xfrm>
            <a:off x="4716463" y="2924175"/>
            <a:ext cx="4176712" cy="360363"/>
          </a:xfrm>
          <a:prstGeom prst="rect">
            <a:avLst/>
          </a:prstGeom>
          <a:solidFill>
            <a:srgbClr val="FFCCFF"/>
          </a:solidFill>
          <a:ln w="127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lnSpc>
                <a:spcPct val="80000"/>
              </a:lnSpc>
            </a:pPr>
            <a:r>
              <a:rPr lang="en-US" altLang="en-US" sz="2000" u="none">
                <a:solidFill>
                  <a:schemeClr val="tx2"/>
                </a:solidFill>
                <a:latin typeface="Tahoma" panose="020B0604030504040204" pitchFamily="34" charset="0"/>
              </a:rPr>
              <a:t>Pasal 17B ayat 3 UU KUP</a:t>
            </a:r>
          </a:p>
        </p:txBody>
      </p:sp>
      <p:sp>
        <p:nvSpPr>
          <p:cNvPr id="407568" name="Rectangle 16"/>
          <p:cNvSpPr>
            <a:spLocks noChangeArrowheads="1"/>
          </p:cNvSpPr>
          <p:nvPr/>
        </p:nvSpPr>
        <p:spPr bwMode="auto">
          <a:xfrm>
            <a:off x="250825" y="692150"/>
            <a:ext cx="8640763" cy="211455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r>
              <a:rPr lang="sv-SE" altLang="en-US" sz="1800" u="none">
                <a:latin typeface="Tahoma" panose="020B0604030504040204" pitchFamily="34" charset="0"/>
              </a:rPr>
              <a:t>Apabila setelah melampaui jangka waktu 12 (dua belas) bulan sejak surat permohonan pengembalian kelebihan pembayaran pajak</a:t>
            </a:r>
            <a:r>
              <a:rPr lang="en-US" altLang="en-US" sz="1800" u="none">
                <a:latin typeface="Tahoma" panose="020B0604030504040204" pitchFamily="34" charset="0"/>
              </a:rPr>
              <a:t> (selain WP dengan kriteria tertentu dan WP yang memenuhi persyaratan tertentu) </a:t>
            </a:r>
            <a:r>
              <a:rPr lang="sv-SE" altLang="en-US" sz="1800" u="none">
                <a:latin typeface="Tahoma" panose="020B0604030504040204" pitchFamily="34" charset="0"/>
              </a:rPr>
              <a:t>diterima secara lengkap,</a:t>
            </a:r>
            <a:r>
              <a:rPr lang="en-US" altLang="en-US" sz="1800" u="none">
                <a:latin typeface="Tahoma" panose="020B0604030504040204" pitchFamily="34" charset="0"/>
              </a:rPr>
              <a:t> </a:t>
            </a:r>
            <a:r>
              <a:rPr lang="sv-SE" altLang="en-US" sz="1800" u="none">
                <a:latin typeface="Tahoma" panose="020B0604030504040204" pitchFamily="34" charset="0"/>
              </a:rPr>
              <a:t>Dirjen Pajak tidak memberi suatu keputusan, permohonan pengembalian kelebihan pembayaran pajak dianggap dikabulkan dan </a:t>
            </a:r>
            <a:r>
              <a:rPr lang="sv-SE" altLang="en-US" sz="2000">
                <a:solidFill>
                  <a:srgbClr val="990000"/>
                </a:solidFill>
                <a:latin typeface="Tahoma" panose="020B0604030504040204" pitchFamily="34" charset="0"/>
              </a:rPr>
              <a:t>Surat Ketetapan Pajak Lebih Bayar harus diterbitkan paling lama 1 (satu) bulan setelah jangka waktu tersebut berakhir</a:t>
            </a:r>
            <a:r>
              <a:rPr lang="sv-SE" altLang="en-US" sz="1800" u="none">
                <a:latin typeface="Tahoma" panose="020B0604030504040204" pitchFamily="34" charset="0"/>
              </a:rPr>
              <a:t>.</a:t>
            </a:r>
            <a:r>
              <a:rPr lang="en-US" altLang="en-US" sz="1800" u="none">
                <a:latin typeface="Tahoma" panose="020B0604030504040204" pitchFamily="34" charset="0"/>
              </a:rPr>
              <a:t>  (Pasal 17B ayat 1 dan 2 UU KUP)</a:t>
            </a:r>
          </a:p>
        </p:txBody>
      </p:sp>
      <p:sp>
        <p:nvSpPr>
          <p:cNvPr id="407570" name="Line 18"/>
          <p:cNvSpPr>
            <a:spLocks noChangeShapeType="1"/>
          </p:cNvSpPr>
          <p:nvPr/>
        </p:nvSpPr>
        <p:spPr bwMode="auto">
          <a:xfrm flipH="1">
            <a:off x="611188" y="2420938"/>
            <a:ext cx="3887787" cy="936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7571" name="Line 19"/>
          <p:cNvSpPr>
            <a:spLocks noChangeShapeType="1"/>
          </p:cNvSpPr>
          <p:nvPr/>
        </p:nvSpPr>
        <p:spPr bwMode="auto">
          <a:xfrm flipH="1">
            <a:off x="323850" y="4797425"/>
            <a:ext cx="2447925"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7572" name="Rectangle 20"/>
          <p:cNvSpPr>
            <a:spLocks noChangeArrowheads="1"/>
          </p:cNvSpPr>
          <p:nvPr/>
        </p:nvSpPr>
        <p:spPr bwMode="auto">
          <a:xfrm>
            <a:off x="142875" y="5338763"/>
            <a:ext cx="8893175" cy="1474787"/>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buFontTx/>
              <a:buAutoNum type="alphaLcPeriod"/>
            </a:pPr>
            <a:r>
              <a:rPr lang="en-US" altLang="en-US" sz="1800" b="1" u="none">
                <a:latin typeface="Courier New" panose="02070309020205020404" pitchFamily="49" charset="0"/>
              </a:rPr>
              <a:t>Jangka waktu 12 bulan berakhir untuk SKPLB;</a:t>
            </a:r>
          </a:p>
          <a:p>
            <a:pPr>
              <a:buFontTx/>
              <a:buAutoNum type="alphaLcPeriod"/>
            </a:pPr>
            <a:r>
              <a:rPr lang="en-US" altLang="en-US" sz="1800" b="1" u="none">
                <a:latin typeface="Courier New" panose="02070309020205020404" pitchFamily="49" charset="0"/>
              </a:rPr>
              <a:t>Jangka waktu 3 bulan berakhir untuk SKPPKP PPh;(???)</a:t>
            </a:r>
          </a:p>
          <a:p>
            <a:pPr>
              <a:buFontTx/>
              <a:buAutoNum type="alphaLcPeriod"/>
            </a:pPr>
            <a:r>
              <a:rPr lang="en-US" altLang="en-US" sz="1800" b="1" u="none">
                <a:latin typeface="Courier New" panose="02070309020205020404" pitchFamily="49" charset="0"/>
              </a:rPr>
              <a:t>Jangka waktu 1 bulan berakhir untuk SKPPKP PPN;(???)</a:t>
            </a:r>
          </a:p>
          <a:p>
            <a:r>
              <a:rPr lang="en-US" altLang="en-US" sz="1800" b="1" u="none">
                <a:latin typeface="Courier New" panose="02070309020205020404" pitchFamily="49" charset="0"/>
              </a:rPr>
              <a:t>sampai dengan tanggal penerbitan SKPLB atau SKPPKP. </a:t>
            </a:r>
          </a:p>
          <a:p>
            <a:r>
              <a:rPr lang="en-US" altLang="en-US" sz="1800" b="1" u="none">
                <a:latin typeface="Courier New" panose="02070309020205020404" pitchFamily="49" charset="0"/>
              </a:rPr>
              <a:t>(PMK 195/2007)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iterate type="lt">
                                    <p:tmPct val="10000"/>
                                  </p:iterate>
                                  <p:childTnLst>
                                    <p:set>
                                      <p:cBhvr>
                                        <p:cTn id="6" dur="1" fill="hold">
                                          <p:stCondLst>
                                            <p:cond delay="0"/>
                                          </p:stCondLst>
                                        </p:cTn>
                                        <p:tgtEl>
                                          <p:spTgt spid="407554"/>
                                        </p:tgtEl>
                                        <p:attrNameLst>
                                          <p:attrName>style.visibility</p:attrName>
                                        </p:attrNameLst>
                                      </p:cBhvr>
                                      <p:to>
                                        <p:strVal val="visible"/>
                                      </p:to>
                                    </p:set>
                                    <p:anim from="(-#ppt_w/2)" to="(#ppt_x)" calcmode="lin" valueType="num">
                                      <p:cBhvr>
                                        <p:cTn id="7" dur="600" fill="hold">
                                          <p:stCondLst>
                                            <p:cond delay="0"/>
                                          </p:stCondLst>
                                        </p:cTn>
                                        <p:tgtEl>
                                          <p:spTgt spid="407554"/>
                                        </p:tgtEl>
                                        <p:attrNameLst>
                                          <p:attrName>ppt_x</p:attrName>
                                        </p:attrNameLst>
                                      </p:cBhvr>
                                    </p:anim>
                                    <p:anim from="0" to="-1.0" calcmode="lin" valueType="num">
                                      <p:cBhvr>
                                        <p:cTn id="8" dur="200" decel="50000" autoRev="1" fill="hold">
                                          <p:stCondLst>
                                            <p:cond delay="600"/>
                                          </p:stCondLst>
                                        </p:cTn>
                                        <p:tgtEl>
                                          <p:spTgt spid="407554"/>
                                        </p:tgtEl>
                                        <p:attrNameLst>
                                          <p:attrName>xshear</p:attrName>
                                        </p:attrNameLst>
                                      </p:cBhvr>
                                    </p:anim>
                                    <p:animScale>
                                      <p:cBhvr>
                                        <p:cTn id="9" dur="200" decel="100000" autoRev="1" fill="hold">
                                          <p:stCondLst>
                                            <p:cond delay="600"/>
                                          </p:stCondLst>
                                        </p:cTn>
                                        <p:tgtEl>
                                          <p:spTgt spid="407554"/>
                                        </p:tgtEl>
                                      </p:cBhvr>
                                      <p:from x="100000" y="100000"/>
                                      <p:to x="80000" y="100000"/>
                                    </p:animScale>
                                    <p:anim by="(#ppt_h/3+#ppt_w*0.1)" calcmode="lin" valueType="num">
                                      <p:cBhvr additive="sum">
                                        <p:cTn id="10" dur="200" decel="100000" autoRev="1" fill="hold">
                                          <p:stCondLst>
                                            <p:cond delay="600"/>
                                          </p:stCondLst>
                                        </p:cTn>
                                        <p:tgtEl>
                                          <p:spTgt spid="407554"/>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07568"/>
                                        </p:tgtEl>
                                        <p:attrNameLst>
                                          <p:attrName>style.visibility</p:attrName>
                                        </p:attrNameLst>
                                      </p:cBhvr>
                                      <p:to>
                                        <p:strVal val="visible"/>
                                      </p:to>
                                    </p:set>
                                    <p:animEffect transition="in" filter="fade">
                                      <p:cBhvr>
                                        <p:cTn id="15" dur="1000"/>
                                        <p:tgtEl>
                                          <p:spTgt spid="407568"/>
                                        </p:tgtEl>
                                      </p:cBhvr>
                                    </p:animEffect>
                                    <p:anim calcmode="lin" valueType="num">
                                      <p:cBhvr>
                                        <p:cTn id="16" dur="1000" fill="hold"/>
                                        <p:tgtEl>
                                          <p:spTgt spid="407568"/>
                                        </p:tgtEl>
                                        <p:attrNameLst>
                                          <p:attrName>ppt_x</p:attrName>
                                        </p:attrNameLst>
                                      </p:cBhvr>
                                      <p:tavLst>
                                        <p:tav tm="0">
                                          <p:val>
                                            <p:strVal val="#ppt_x"/>
                                          </p:val>
                                        </p:tav>
                                        <p:tav tm="100000">
                                          <p:val>
                                            <p:strVal val="#ppt_x"/>
                                          </p:val>
                                        </p:tav>
                                      </p:tavLst>
                                    </p:anim>
                                    <p:anim calcmode="lin" valueType="num">
                                      <p:cBhvr>
                                        <p:cTn id="17" dur="900" decel="100000" fill="hold"/>
                                        <p:tgtEl>
                                          <p:spTgt spid="407568"/>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07568"/>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407570"/>
                                        </p:tgtEl>
                                        <p:attrNameLst>
                                          <p:attrName>style.visibility</p:attrName>
                                        </p:attrNameLst>
                                      </p:cBhvr>
                                      <p:to>
                                        <p:strVal val="visible"/>
                                      </p:to>
                                    </p:set>
                                    <p:animEffect transition="in" filter="wedge">
                                      <p:cBhvr>
                                        <p:cTn id="23" dur="2000"/>
                                        <p:tgtEl>
                                          <p:spTgt spid="40757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8" presetClass="entr" presetSubtype="0" accel="50000" fill="hold" grpId="0" nodeType="clickEffect">
                                  <p:stCondLst>
                                    <p:cond delay="0"/>
                                  </p:stCondLst>
                                  <p:iterate type="wd">
                                    <p:tmPct val="50000"/>
                                  </p:iterate>
                                  <p:childTnLst>
                                    <p:set>
                                      <p:cBhvr>
                                        <p:cTn id="27" dur="1" fill="hold">
                                          <p:stCondLst>
                                            <p:cond delay="0"/>
                                          </p:stCondLst>
                                        </p:cTn>
                                        <p:tgtEl>
                                          <p:spTgt spid="407555"/>
                                        </p:tgtEl>
                                        <p:attrNameLst>
                                          <p:attrName>style.visibility</p:attrName>
                                        </p:attrNameLst>
                                      </p:cBhvr>
                                      <p:to>
                                        <p:strVal val="visible"/>
                                      </p:to>
                                    </p:set>
                                    <p:set>
                                      <p:cBhvr>
                                        <p:cTn id="28" dur="228" fill="hold">
                                          <p:stCondLst>
                                            <p:cond delay="0"/>
                                          </p:stCondLst>
                                        </p:cTn>
                                        <p:tgtEl>
                                          <p:spTgt spid="407555"/>
                                        </p:tgtEl>
                                        <p:attrNameLst>
                                          <p:attrName>style.rotation</p:attrName>
                                        </p:attrNameLst>
                                      </p:cBhvr>
                                      <p:to>
                                        <p:strVal val="-45.0"/>
                                      </p:to>
                                    </p:set>
                                    <p:anim calcmode="lin" valueType="num">
                                      <p:cBhvr>
                                        <p:cTn id="29" dur="228" fill="hold">
                                          <p:stCondLst>
                                            <p:cond delay="228"/>
                                          </p:stCondLst>
                                        </p:cTn>
                                        <p:tgtEl>
                                          <p:spTgt spid="407555"/>
                                        </p:tgtEl>
                                        <p:attrNameLst>
                                          <p:attrName>style.rotation</p:attrName>
                                        </p:attrNameLst>
                                      </p:cBhvr>
                                      <p:tavLst>
                                        <p:tav tm="0">
                                          <p:val>
                                            <p:fltVal val="-45"/>
                                          </p:val>
                                        </p:tav>
                                        <p:tav tm="69900">
                                          <p:val>
                                            <p:fltVal val="45"/>
                                          </p:val>
                                        </p:tav>
                                        <p:tav tm="100000">
                                          <p:val>
                                            <p:fltVal val="0"/>
                                          </p:val>
                                        </p:tav>
                                      </p:tavLst>
                                    </p:anim>
                                    <p:anim calcmode="lin" valueType="num">
                                      <p:cBhvr>
                                        <p:cTn id="30" dur="228" fill="hold">
                                          <p:stCondLst>
                                            <p:cond delay="0"/>
                                          </p:stCondLst>
                                        </p:cTn>
                                        <p:tgtEl>
                                          <p:spTgt spid="407555"/>
                                        </p:tgtEl>
                                        <p:attrNameLst>
                                          <p:attrName>ppt_y</p:attrName>
                                        </p:attrNameLst>
                                      </p:cBhvr>
                                      <p:tavLst>
                                        <p:tav tm="0">
                                          <p:val>
                                            <p:strVal val="#ppt_y-1"/>
                                          </p:val>
                                        </p:tav>
                                        <p:tav tm="100000">
                                          <p:val>
                                            <p:strVal val="#ppt_y-(0.354*#ppt_w-0.172*#ppt_h)"/>
                                          </p:val>
                                        </p:tav>
                                      </p:tavLst>
                                    </p:anim>
                                    <p:anim calcmode="lin" valueType="num">
                                      <p:cBhvr>
                                        <p:cTn id="31" dur="78" decel="50000" autoRev="1" fill="hold">
                                          <p:stCondLst>
                                            <p:cond delay="228"/>
                                          </p:stCondLst>
                                        </p:cTn>
                                        <p:tgtEl>
                                          <p:spTgt spid="407555"/>
                                        </p:tgtEl>
                                        <p:attrNameLst>
                                          <p:attrName>ppt_y</p:attrName>
                                        </p:attrNameLst>
                                      </p:cBhvr>
                                      <p:tavLst>
                                        <p:tav tm="0">
                                          <p:val>
                                            <p:strVal val="#ppt_y-(0.354*#ppt_w-0.172*#ppt_h)"/>
                                          </p:val>
                                        </p:tav>
                                        <p:tav tm="100000">
                                          <p:val>
                                            <p:strVal val="#ppt_y-(0.354*#ppt_w-0.172*#ppt_h)-#ppt_h/2"/>
                                          </p:val>
                                        </p:tav>
                                      </p:tavLst>
                                    </p:anim>
                                    <p:anim calcmode="lin" valueType="num">
                                      <p:cBhvr>
                                        <p:cTn id="32" dur="68" fill="hold">
                                          <p:stCondLst>
                                            <p:cond delay="432"/>
                                          </p:stCondLst>
                                        </p:cTn>
                                        <p:tgtEl>
                                          <p:spTgt spid="407555"/>
                                        </p:tgtEl>
                                        <p:attrNameLst>
                                          <p:attrName>ppt_y</p:attrName>
                                        </p:attrNameLst>
                                      </p:cBhvr>
                                      <p:tavLst>
                                        <p:tav tm="0">
                                          <p:val>
                                            <p:strVal val="#ppt_y-(0.354*#ppt_w-0.172*#ppt_h)"/>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53" presetClass="entr" presetSubtype="0" fill="hold" grpId="0" nodeType="clickEffect">
                                  <p:stCondLst>
                                    <p:cond delay="0"/>
                                  </p:stCondLst>
                                  <p:childTnLst>
                                    <p:set>
                                      <p:cBhvr>
                                        <p:cTn id="36" dur="1" fill="hold">
                                          <p:stCondLst>
                                            <p:cond delay="0"/>
                                          </p:stCondLst>
                                        </p:cTn>
                                        <p:tgtEl>
                                          <p:spTgt spid="407556"/>
                                        </p:tgtEl>
                                        <p:attrNameLst>
                                          <p:attrName>style.visibility</p:attrName>
                                        </p:attrNameLst>
                                      </p:cBhvr>
                                      <p:to>
                                        <p:strVal val="visible"/>
                                      </p:to>
                                    </p:set>
                                    <p:anim calcmode="lin" valueType="num">
                                      <p:cBhvr>
                                        <p:cTn id="37" dur="1000" fill="hold"/>
                                        <p:tgtEl>
                                          <p:spTgt spid="407556"/>
                                        </p:tgtEl>
                                        <p:attrNameLst>
                                          <p:attrName>ppt_w</p:attrName>
                                        </p:attrNameLst>
                                      </p:cBhvr>
                                      <p:tavLst>
                                        <p:tav tm="0">
                                          <p:val>
                                            <p:fltVal val="0"/>
                                          </p:val>
                                        </p:tav>
                                        <p:tav tm="100000">
                                          <p:val>
                                            <p:strVal val="#ppt_w"/>
                                          </p:val>
                                        </p:tav>
                                      </p:tavLst>
                                    </p:anim>
                                    <p:anim calcmode="lin" valueType="num">
                                      <p:cBhvr>
                                        <p:cTn id="38" dur="1000" fill="hold"/>
                                        <p:tgtEl>
                                          <p:spTgt spid="407556"/>
                                        </p:tgtEl>
                                        <p:attrNameLst>
                                          <p:attrName>ppt_h</p:attrName>
                                        </p:attrNameLst>
                                      </p:cBhvr>
                                      <p:tavLst>
                                        <p:tav tm="0">
                                          <p:val>
                                            <p:fltVal val="0"/>
                                          </p:val>
                                        </p:tav>
                                        <p:tav tm="100000">
                                          <p:val>
                                            <p:strVal val="#ppt_h"/>
                                          </p:val>
                                        </p:tav>
                                      </p:tavLst>
                                    </p:anim>
                                    <p:animEffect transition="in" filter="fade">
                                      <p:cBhvr>
                                        <p:cTn id="39" dur="1000"/>
                                        <p:tgtEl>
                                          <p:spTgt spid="40755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0" presetClass="entr" presetSubtype="0" fill="hold" grpId="0" nodeType="clickEffect">
                                  <p:stCondLst>
                                    <p:cond delay="0"/>
                                  </p:stCondLst>
                                  <p:childTnLst>
                                    <p:set>
                                      <p:cBhvr>
                                        <p:cTn id="43" dur="1" fill="hold">
                                          <p:stCondLst>
                                            <p:cond delay="0"/>
                                          </p:stCondLst>
                                        </p:cTn>
                                        <p:tgtEl>
                                          <p:spTgt spid="407571"/>
                                        </p:tgtEl>
                                        <p:attrNameLst>
                                          <p:attrName>style.visibility</p:attrName>
                                        </p:attrNameLst>
                                      </p:cBhvr>
                                      <p:to>
                                        <p:strVal val="visible"/>
                                      </p:to>
                                    </p:set>
                                    <p:animEffect transition="in" filter="wedge">
                                      <p:cBhvr>
                                        <p:cTn id="44" dur="2000"/>
                                        <p:tgtEl>
                                          <p:spTgt spid="407571"/>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4" presetClass="entr" presetSubtype="0" accel="100000" fill="hold" grpId="0" nodeType="clickEffect">
                                  <p:stCondLst>
                                    <p:cond delay="0"/>
                                  </p:stCondLst>
                                  <p:childTnLst>
                                    <p:set>
                                      <p:cBhvr>
                                        <p:cTn id="48" dur="1" fill="hold">
                                          <p:stCondLst>
                                            <p:cond delay="0"/>
                                          </p:stCondLst>
                                        </p:cTn>
                                        <p:tgtEl>
                                          <p:spTgt spid="407572"/>
                                        </p:tgtEl>
                                        <p:attrNameLst>
                                          <p:attrName>style.visibility</p:attrName>
                                        </p:attrNameLst>
                                      </p:cBhvr>
                                      <p:to>
                                        <p:strVal val="visible"/>
                                      </p:to>
                                    </p:set>
                                    <p:anim calcmode="lin" valueType="num">
                                      <p:cBhvr>
                                        <p:cTn id="49" dur="2000" fill="hold"/>
                                        <p:tgtEl>
                                          <p:spTgt spid="407572"/>
                                        </p:tgtEl>
                                        <p:attrNameLst>
                                          <p:attrName>ppt_w</p:attrName>
                                        </p:attrNameLst>
                                      </p:cBhvr>
                                      <p:tavLst>
                                        <p:tav tm="0">
                                          <p:val>
                                            <p:strVal val="#ppt_w*0.05"/>
                                          </p:val>
                                        </p:tav>
                                        <p:tav tm="100000">
                                          <p:val>
                                            <p:strVal val="#ppt_w"/>
                                          </p:val>
                                        </p:tav>
                                      </p:tavLst>
                                    </p:anim>
                                    <p:anim calcmode="lin" valueType="num">
                                      <p:cBhvr>
                                        <p:cTn id="50" dur="2000" fill="hold"/>
                                        <p:tgtEl>
                                          <p:spTgt spid="407572"/>
                                        </p:tgtEl>
                                        <p:attrNameLst>
                                          <p:attrName>ppt_h</p:attrName>
                                        </p:attrNameLst>
                                      </p:cBhvr>
                                      <p:tavLst>
                                        <p:tav tm="0">
                                          <p:val>
                                            <p:strVal val="#ppt_h"/>
                                          </p:val>
                                        </p:tav>
                                        <p:tav tm="100000">
                                          <p:val>
                                            <p:strVal val="#ppt_h"/>
                                          </p:val>
                                        </p:tav>
                                      </p:tavLst>
                                    </p:anim>
                                    <p:anim calcmode="lin" valueType="num">
                                      <p:cBhvr>
                                        <p:cTn id="51" dur="2000" fill="hold"/>
                                        <p:tgtEl>
                                          <p:spTgt spid="407572"/>
                                        </p:tgtEl>
                                        <p:attrNameLst>
                                          <p:attrName>ppt_x</p:attrName>
                                        </p:attrNameLst>
                                      </p:cBhvr>
                                      <p:tavLst>
                                        <p:tav tm="0">
                                          <p:val>
                                            <p:strVal val="#ppt_x-.2"/>
                                          </p:val>
                                        </p:tav>
                                        <p:tav tm="100000">
                                          <p:val>
                                            <p:strVal val="#ppt_x"/>
                                          </p:val>
                                        </p:tav>
                                      </p:tavLst>
                                    </p:anim>
                                    <p:anim calcmode="lin" valueType="num">
                                      <p:cBhvr>
                                        <p:cTn id="52" dur="2000" fill="hold"/>
                                        <p:tgtEl>
                                          <p:spTgt spid="407572"/>
                                        </p:tgtEl>
                                        <p:attrNameLst>
                                          <p:attrName>ppt_y</p:attrName>
                                        </p:attrNameLst>
                                      </p:cBhvr>
                                      <p:tavLst>
                                        <p:tav tm="0">
                                          <p:val>
                                            <p:strVal val="#ppt_y"/>
                                          </p:val>
                                        </p:tav>
                                        <p:tav tm="100000">
                                          <p:val>
                                            <p:strVal val="#ppt_y"/>
                                          </p:val>
                                        </p:tav>
                                      </p:tavLst>
                                    </p:anim>
                                    <p:animEffect transition="in" filter="fade">
                                      <p:cBhvr>
                                        <p:cTn id="53" dur="2000"/>
                                        <p:tgtEl>
                                          <p:spTgt spid="407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4" grpId="0" animBg="1"/>
      <p:bldP spid="407555" grpId="0" animBg="1"/>
      <p:bldP spid="407556" grpId="0" animBg="1"/>
      <p:bldP spid="407568" grpId="0" animBg="1"/>
      <p:bldP spid="407570" grpId="0" animBg="1"/>
      <p:bldP spid="407571" grpId="0" animBg="1"/>
      <p:bldP spid="407572" grpId="0" animBg="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p:cNvSpPr>
            <a:spLocks noGrp="1" noChangeArrowheads="1"/>
          </p:cNvSpPr>
          <p:nvPr>
            <p:ph type="title"/>
          </p:nvPr>
        </p:nvSpPr>
        <p:spPr>
          <a:xfrm>
            <a:off x="1835150" y="44450"/>
            <a:ext cx="6011863" cy="504825"/>
          </a:xfrm>
          <a:ln w="28575">
            <a:solidFill>
              <a:srgbClr val="008000"/>
            </a:solidFill>
            <a:miter lim="800000"/>
            <a:headEnd/>
            <a:tailEnd/>
          </a:ln>
        </p:spPr>
        <p:txBody>
          <a:bodyPr/>
          <a:lstStyle/>
          <a:p>
            <a:r>
              <a:rPr lang="en-US" altLang="en-US" sz="3200">
                <a:latin typeface="Tahoma" panose="020B0604030504040204" pitchFamily="34" charset="0"/>
              </a:rPr>
              <a:t>Timbulnya IMBALAN BUNGA (3)</a:t>
            </a:r>
          </a:p>
        </p:txBody>
      </p:sp>
      <p:sp>
        <p:nvSpPr>
          <p:cNvPr id="408579" name="Rectangle 3"/>
          <p:cNvSpPr>
            <a:spLocks noChangeArrowheads="1"/>
          </p:cNvSpPr>
          <p:nvPr/>
        </p:nvSpPr>
        <p:spPr bwMode="auto">
          <a:xfrm>
            <a:off x="142875" y="2855913"/>
            <a:ext cx="8893175" cy="3668712"/>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sv-SE" altLang="en-US" sz="1800" u="none">
                <a:latin typeface="Lucida Console" panose="020B0609040504020204" pitchFamily="49" charset="0"/>
              </a:rPr>
              <a:t>Apabila pemeriksaan bukti permulaan tindak pidana di bidang perpajakan sebagaimana dimaksud pada ayat (1a) </a:t>
            </a:r>
            <a:r>
              <a:rPr lang="sv-SE" altLang="en-US" sz="1800" u="none">
                <a:solidFill>
                  <a:srgbClr val="990000"/>
                </a:solidFill>
                <a:latin typeface="Lucida Console" panose="020B0609040504020204" pitchFamily="49" charset="0"/>
              </a:rPr>
              <a:t>tidak dilanjutkan dengan penyidikan</a:t>
            </a:r>
            <a:r>
              <a:rPr lang="sv-SE" altLang="en-US" sz="1800" u="none">
                <a:latin typeface="Lucida Console" panose="020B0609040504020204" pitchFamily="49" charset="0"/>
              </a:rPr>
              <a:t>; </a:t>
            </a:r>
            <a:r>
              <a:rPr lang="sv-SE" altLang="en-US" sz="1800" u="none">
                <a:solidFill>
                  <a:srgbClr val="008000"/>
                </a:solidFill>
                <a:latin typeface="Lucida Console" panose="020B0609040504020204" pitchFamily="49" charset="0"/>
              </a:rPr>
              <a:t>dilanjutkan dengan penyidikan, tetapi tidak dilanjutkan dengan penuntutan tindak pidana di bidang perpajakan</a:t>
            </a:r>
            <a:r>
              <a:rPr lang="sv-SE" altLang="en-US" sz="1800" u="none">
                <a:latin typeface="Lucida Console" panose="020B0609040504020204" pitchFamily="49" charset="0"/>
              </a:rPr>
              <a:t>; atau </a:t>
            </a:r>
            <a:r>
              <a:rPr lang="sv-SE" altLang="en-US" sz="1800" u="none">
                <a:solidFill>
                  <a:srgbClr val="0033CC"/>
                </a:solidFill>
                <a:latin typeface="Lucida Console" panose="020B0609040504020204" pitchFamily="49" charset="0"/>
              </a:rPr>
              <a:t>dilanjutkan dengan penyidikan dan penuntutan tindak pidana di bidang perpajakan, tetapi diputus bebas atau lepas dari segala tuntutan hukum berdasarkan putusan pengadilan yang telah mempunyai kekuatan hukum tetap</a:t>
            </a:r>
            <a:r>
              <a:rPr lang="sv-SE" altLang="en-US" sz="1800" u="none">
                <a:latin typeface="Lucida Console" panose="020B0609040504020204" pitchFamily="49" charset="0"/>
              </a:rPr>
              <a:t>, </a:t>
            </a:r>
            <a:r>
              <a:rPr lang="sv-SE" altLang="en-US" b="1" u="none">
                <a:solidFill>
                  <a:srgbClr val="990000"/>
                </a:solidFill>
              </a:rPr>
              <a:t>dan dalam hal kepada WP diterbitkan SKPLB</a:t>
            </a:r>
            <a:r>
              <a:rPr lang="sv-SE" altLang="en-US" sz="1800" u="none">
                <a:latin typeface="Lucida Console" panose="020B0609040504020204" pitchFamily="49" charset="0"/>
              </a:rPr>
              <a:t>, kepada WP diberikan </a:t>
            </a:r>
            <a:r>
              <a:rPr lang="sv-SE" altLang="en-US" sz="1800">
                <a:latin typeface="Lucida Console" panose="020B0609040504020204" pitchFamily="49" charset="0"/>
              </a:rPr>
              <a:t>imbalan bunga sebesar 2% (dua persen) per bulan untuk paling lama 24 (dua puluh empat) bulan</a:t>
            </a:r>
            <a:r>
              <a:rPr lang="sv-SE" altLang="en-US" sz="1800" u="none">
                <a:latin typeface="Lucida Console" panose="020B0609040504020204" pitchFamily="49" charset="0"/>
              </a:rPr>
              <a:t>, dihitung sejak berakhirnya jangka waktu 12 (dua belas) bulan sebagaimana dimaksud pada ayat (1) sampai dengan saat diterbitkan SKPLB, dan bagian dari bulan dihitung penuh 1 (satu) bulan.</a:t>
            </a:r>
            <a:r>
              <a:rPr lang="en-US" altLang="en-US" sz="1800" u="none">
                <a:latin typeface="Lucida Console" panose="020B0609040504020204" pitchFamily="49" charset="0"/>
              </a:rPr>
              <a:t> </a:t>
            </a:r>
          </a:p>
        </p:txBody>
      </p:sp>
      <p:sp>
        <p:nvSpPr>
          <p:cNvPr id="408580" name="Rectangle 4"/>
          <p:cNvSpPr>
            <a:spLocks noChangeArrowheads="1"/>
          </p:cNvSpPr>
          <p:nvPr/>
        </p:nvSpPr>
        <p:spPr bwMode="auto">
          <a:xfrm>
            <a:off x="2484438" y="6453188"/>
            <a:ext cx="4176712" cy="360362"/>
          </a:xfrm>
          <a:prstGeom prst="rect">
            <a:avLst/>
          </a:prstGeom>
          <a:solidFill>
            <a:srgbClr val="FFCCFF"/>
          </a:solidFill>
          <a:ln w="127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lnSpc>
                <a:spcPct val="80000"/>
              </a:lnSpc>
            </a:pPr>
            <a:r>
              <a:rPr lang="en-US" altLang="en-US" sz="2000" u="none">
                <a:solidFill>
                  <a:schemeClr val="tx2"/>
                </a:solidFill>
                <a:latin typeface="Tahoma" panose="020B0604030504040204" pitchFamily="34" charset="0"/>
              </a:rPr>
              <a:t>Pasal 17B ayat 4 UU KUP</a:t>
            </a:r>
          </a:p>
        </p:txBody>
      </p:sp>
      <p:sp>
        <p:nvSpPr>
          <p:cNvPr id="408583" name="Rectangle 7"/>
          <p:cNvSpPr>
            <a:spLocks noChangeArrowheads="1"/>
          </p:cNvSpPr>
          <p:nvPr/>
        </p:nvSpPr>
        <p:spPr bwMode="auto">
          <a:xfrm>
            <a:off x="250825" y="615950"/>
            <a:ext cx="8642350" cy="207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sv-SE" altLang="en-US" sz="1800" b="1" u="none"/>
              <a:t>Ketentuan mengenai keharusan Dirjen Pajak menerbitkan surat ketetapan pajak paling lama 12 (dua belas) bulan sejak surat permohonan pengembalian kelebihan pembayaran pajak</a:t>
            </a:r>
            <a:r>
              <a:rPr lang="en-US" altLang="en-US" sz="1800" b="1" u="none"/>
              <a:t> (selain WP dengan kriteria tertentu dan WP yang memenuhi persyaratan tertentu)</a:t>
            </a:r>
            <a:r>
              <a:rPr lang="sv-SE" altLang="en-US" sz="1800" b="1" u="none"/>
              <a:t> diterima secara lengkap, </a:t>
            </a:r>
            <a:r>
              <a:rPr lang="sv-SE" altLang="en-US" sz="1800" b="1"/>
              <a:t>tidak berlaku terhadap Wajib Pajak yang sedang dilakukan pemeriksaan bukti permulaan tindak pidana di bidang perpajakan</a:t>
            </a:r>
            <a:r>
              <a:rPr lang="sv-SE" altLang="en-US" sz="1800" b="1" u="none"/>
              <a:t>.</a:t>
            </a:r>
          </a:p>
          <a:p>
            <a:pPr>
              <a:lnSpc>
                <a:spcPct val="90000"/>
              </a:lnSpc>
            </a:pPr>
            <a:r>
              <a:rPr lang="sv-SE" altLang="en-US" sz="1800" b="1" u="none"/>
              <a:t>(Pasal 17B ayat 1 dan 1a UU KUP)</a:t>
            </a:r>
            <a:endParaRPr lang="en-US" altLang="en-US" sz="1800" b="1" u="none"/>
          </a:p>
        </p:txBody>
      </p:sp>
      <p:sp>
        <p:nvSpPr>
          <p:cNvPr id="408584" name="Line 8"/>
          <p:cNvSpPr>
            <a:spLocks noChangeShapeType="1"/>
          </p:cNvSpPr>
          <p:nvPr/>
        </p:nvSpPr>
        <p:spPr bwMode="auto">
          <a:xfrm flipH="1">
            <a:off x="4643438" y="2060575"/>
            <a:ext cx="2736850" cy="720725"/>
          </a:xfrm>
          <a:prstGeom prst="line">
            <a:avLst/>
          </a:prstGeom>
          <a:noFill/>
          <a:ln w="1905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iterate type="lt">
                                    <p:tmPct val="10000"/>
                                  </p:iterate>
                                  <p:childTnLst>
                                    <p:set>
                                      <p:cBhvr>
                                        <p:cTn id="6" dur="1" fill="hold">
                                          <p:stCondLst>
                                            <p:cond delay="0"/>
                                          </p:stCondLst>
                                        </p:cTn>
                                        <p:tgtEl>
                                          <p:spTgt spid="408578"/>
                                        </p:tgtEl>
                                        <p:attrNameLst>
                                          <p:attrName>style.visibility</p:attrName>
                                        </p:attrNameLst>
                                      </p:cBhvr>
                                      <p:to>
                                        <p:strVal val="visible"/>
                                      </p:to>
                                    </p:set>
                                    <p:anim from="(-#ppt_w/2)" to="(#ppt_x)" calcmode="lin" valueType="num">
                                      <p:cBhvr>
                                        <p:cTn id="7" dur="600" fill="hold">
                                          <p:stCondLst>
                                            <p:cond delay="0"/>
                                          </p:stCondLst>
                                        </p:cTn>
                                        <p:tgtEl>
                                          <p:spTgt spid="408578"/>
                                        </p:tgtEl>
                                        <p:attrNameLst>
                                          <p:attrName>ppt_x</p:attrName>
                                        </p:attrNameLst>
                                      </p:cBhvr>
                                    </p:anim>
                                    <p:anim from="0" to="-1.0" calcmode="lin" valueType="num">
                                      <p:cBhvr>
                                        <p:cTn id="8" dur="200" decel="50000" autoRev="1" fill="hold">
                                          <p:stCondLst>
                                            <p:cond delay="600"/>
                                          </p:stCondLst>
                                        </p:cTn>
                                        <p:tgtEl>
                                          <p:spTgt spid="408578"/>
                                        </p:tgtEl>
                                        <p:attrNameLst>
                                          <p:attrName>xshear</p:attrName>
                                        </p:attrNameLst>
                                      </p:cBhvr>
                                    </p:anim>
                                    <p:animScale>
                                      <p:cBhvr>
                                        <p:cTn id="9" dur="200" decel="100000" autoRev="1" fill="hold">
                                          <p:stCondLst>
                                            <p:cond delay="600"/>
                                          </p:stCondLst>
                                        </p:cTn>
                                        <p:tgtEl>
                                          <p:spTgt spid="408578"/>
                                        </p:tgtEl>
                                      </p:cBhvr>
                                      <p:from x="100000" y="100000"/>
                                      <p:to x="80000" y="100000"/>
                                    </p:animScale>
                                    <p:anim by="(#ppt_h/3+#ppt_w*0.1)" calcmode="lin" valueType="num">
                                      <p:cBhvr additive="sum">
                                        <p:cTn id="10" dur="200" decel="100000" autoRev="1" fill="hold">
                                          <p:stCondLst>
                                            <p:cond delay="600"/>
                                          </p:stCondLst>
                                        </p:cTn>
                                        <p:tgtEl>
                                          <p:spTgt spid="408578"/>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08583"/>
                                        </p:tgtEl>
                                        <p:attrNameLst>
                                          <p:attrName>style.visibility</p:attrName>
                                        </p:attrNameLst>
                                      </p:cBhvr>
                                      <p:to>
                                        <p:strVal val="visible"/>
                                      </p:to>
                                    </p:set>
                                    <p:animEffect transition="in" filter="fade">
                                      <p:cBhvr>
                                        <p:cTn id="15" dur="1000"/>
                                        <p:tgtEl>
                                          <p:spTgt spid="408583"/>
                                        </p:tgtEl>
                                      </p:cBhvr>
                                    </p:animEffect>
                                    <p:anim calcmode="lin" valueType="num">
                                      <p:cBhvr>
                                        <p:cTn id="16" dur="1000" fill="hold"/>
                                        <p:tgtEl>
                                          <p:spTgt spid="408583"/>
                                        </p:tgtEl>
                                        <p:attrNameLst>
                                          <p:attrName>ppt_x</p:attrName>
                                        </p:attrNameLst>
                                      </p:cBhvr>
                                      <p:tavLst>
                                        <p:tav tm="0">
                                          <p:val>
                                            <p:strVal val="#ppt_x"/>
                                          </p:val>
                                        </p:tav>
                                        <p:tav tm="100000">
                                          <p:val>
                                            <p:strVal val="#ppt_x"/>
                                          </p:val>
                                        </p:tav>
                                      </p:tavLst>
                                    </p:anim>
                                    <p:anim calcmode="lin" valueType="num">
                                      <p:cBhvr>
                                        <p:cTn id="17" dur="900" decel="100000" fill="hold"/>
                                        <p:tgtEl>
                                          <p:spTgt spid="408583"/>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08583"/>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408584"/>
                                        </p:tgtEl>
                                        <p:attrNameLst>
                                          <p:attrName>style.visibility</p:attrName>
                                        </p:attrNameLst>
                                      </p:cBhvr>
                                      <p:to>
                                        <p:strVal val="visible"/>
                                      </p:to>
                                    </p:set>
                                    <p:animEffect transition="in" filter="wedge">
                                      <p:cBhvr>
                                        <p:cTn id="23" dur="2000"/>
                                        <p:tgtEl>
                                          <p:spTgt spid="40858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7" presetClass="entr" presetSubtype="10" fill="hold" grpId="0" nodeType="clickEffect">
                                  <p:stCondLst>
                                    <p:cond delay="0"/>
                                  </p:stCondLst>
                                  <p:iterate type="wd">
                                    <p:tmPct val="10000"/>
                                  </p:iterate>
                                  <p:childTnLst>
                                    <p:set>
                                      <p:cBhvr>
                                        <p:cTn id="27" dur="1" fill="hold">
                                          <p:stCondLst>
                                            <p:cond delay="0"/>
                                          </p:stCondLst>
                                        </p:cTn>
                                        <p:tgtEl>
                                          <p:spTgt spid="408579"/>
                                        </p:tgtEl>
                                        <p:attrNameLst>
                                          <p:attrName>style.visibility</p:attrName>
                                        </p:attrNameLst>
                                      </p:cBhvr>
                                      <p:to>
                                        <p:strVal val="visible"/>
                                      </p:to>
                                    </p:set>
                                    <p:anim calcmode="lin" valueType="num">
                                      <p:cBhvr>
                                        <p:cTn id="28" dur="500" fill="hold"/>
                                        <p:tgtEl>
                                          <p:spTgt spid="408579"/>
                                        </p:tgtEl>
                                        <p:attrNameLst>
                                          <p:attrName>ppt_w</p:attrName>
                                        </p:attrNameLst>
                                      </p:cBhvr>
                                      <p:tavLst>
                                        <p:tav tm="0">
                                          <p:val>
                                            <p:fltVal val="0"/>
                                          </p:val>
                                        </p:tav>
                                        <p:tav tm="100000">
                                          <p:val>
                                            <p:strVal val="#ppt_w"/>
                                          </p:val>
                                        </p:tav>
                                      </p:tavLst>
                                    </p:anim>
                                    <p:anim calcmode="lin" valueType="num">
                                      <p:cBhvr>
                                        <p:cTn id="29" dur="500" fill="hold"/>
                                        <p:tgtEl>
                                          <p:spTgt spid="408579"/>
                                        </p:tgtEl>
                                        <p:attrNameLst>
                                          <p:attrName>ppt_h</p:attrName>
                                        </p:attrNameLst>
                                      </p:cBhvr>
                                      <p:tavLst>
                                        <p:tav tm="0">
                                          <p:val>
                                            <p:strVal val="#ppt_h"/>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53" presetClass="entr" presetSubtype="0" fill="hold" grpId="0" nodeType="clickEffect">
                                  <p:stCondLst>
                                    <p:cond delay="0"/>
                                  </p:stCondLst>
                                  <p:childTnLst>
                                    <p:set>
                                      <p:cBhvr>
                                        <p:cTn id="33" dur="1" fill="hold">
                                          <p:stCondLst>
                                            <p:cond delay="0"/>
                                          </p:stCondLst>
                                        </p:cTn>
                                        <p:tgtEl>
                                          <p:spTgt spid="408580"/>
                                        </p:tgtEl>
                                        <p:attrNameLst>
                                          <p:attrName>style.visibility</p:attrName>
                                        </p:attrNameLst>
                                      </p:cBhvr>
                                      <p:to>
                                        <p:strVal val="visible"/>
                                      </p:to>
                                    </p:set>
                                    <p:anim calcmode="lin" valueType="num">
                                      <p:cBhvr>
                                        <p:cTn id="34" dur="1000" fill="hold"/>
                                        <p:tgtEl>
                                          <p:spTgt spid="408580"/>
                                        </p:tgtEl>
                                        <p:attrNameLst>
                                          <p:attrName>ppt_w</p:attrName>
                                        </p:attrNameLst>
                                      </p:cBhvr>
                                      <p:tavLst>
                                        <p:tav tm="0">
                                          <p:val>
                                            <p:fltVal val="0"/>
                                          </p:val>
                                        </p:tav>
                                        <p:tav tm="100000">
                                          <p:val>
                                            <p:strVal val="#ppt_w"/>
                                          </p:val>
                                        </p:tav>
                                      </p:tavLst>
                                    </p:anim>
                                    <p:anim calcmode="lin" valueType="num">
                                      <p:cBhvr>
                                        <p:cTn id="35" dur="1000" fill="hold"/>
                                        <p:tgtEl>
                                          <p:spTgt spid="408580"/>
                                        </p:tgtEl>
                                        <p:attrNameLst>
                                          <p:attrName>ppt_h</p:attrName>
                                        </p:attrNameLst>
                                      </p:cBhvr>
                                      <p:tavLst>
                                        <p:tav tm="0">
                                          <p:val>
                                            <p:fltVal val="0"/>
                                          </p:val>
                                        </p:tav>
                                        <p:tav tm="100000">
                                          <p:val>
                                            <p:strVal val="#ppt_h"/>
                                          </p:val>
                                        </p:tav>
                                      </p:tavLst>
                                    </p:anim>
                                    <p:animEffect transition="in" filter="fade">
                                      <p:cBhvr>
                                        <p:cTn id="36" dur="1000"/>
                                        <p:tgtEl>
                                          <p:spTgt spid="408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78" grpId="0" animBg="1"/>
      <p:bldP spid="408579" grpId="0" animBg="1"/>
      <p:bldP spid="408580" grpId="0" animBg="1"/>
      <p:bldP spid="408583" grpId="0"/>
      <p:bldP spid="408584"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a:xfrm>
            <a:off x="2843213" y="115888"/>
            <a:ext cx="6011862" cy="504825"/>
          </a:xfrm>
          <a:ln w="28575">
            <a:solidFill>
              <a:srgbClr val="008000"/>
            </a:solidFill>
            <a:miter lim="800000"/>
            <a:headEnd/>
            <a:tailEnd/>
          </a:ln>
        </p:spPr>
        <p:txBody>
          <a:bodyPr/>
          <a:lstStyle/>
          <a:p>
            <a:r>
              <a:rPr lang="en-US" altLang="en-US" sz="3200">
                <a:latin typeface="Tahoma" panose="020B0604030504040204" pitchFamily="34" charset="0"/>
              </a:rPr>
              <a:t>Timbulnya IMBALAN BUNGA (4)</a:t>
            </a:r>
          </a:p>
        </p:txBody>
      </p:sp>
      <p:sp>
        <p:nvSpPr>
          <p:cNvPr id="406531" name="Rectangle 3"/>
          <p:cNvSpPr>
            <a:spLocks noChangeArrowheads="1"/>
          </p:cNvSpPr>
          <p:nvPr/>
        </p:nvSpPr>
        <p:spPr bwMode="auto">
          <a:xfrm>
            <a:off x="250825" y="862013"/>
            <a:ext cx="8569325" cy="2863850"/>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r>
              <a:rPr lang="en-US" altLang="en-US" sz="2000" b="1" u="none"/>
              <a:t>Apabila pengajuan keberatan, permohonan banding, atau permohonan peninjauan kembali dikabulkan sebagian atau seluruhnya, </a:t>
            </a:r>
            <a:r>
              <a:rPr lang="en-US" altLang="en-US" sz="2000" b="1">
                <a:solidFill>
                  <a:srgbClr val="990000"/>
                </a:solidFill>
                <a:latin typeface="Lucida Console" panose="020B0609040504020204" pitchFamily="49" charset="0"/>
              </a:rPr>
              <a:t>selama pajak yang masih harus dibayar sebagaimana dimaksud dalam SKPKB, SKPKBT, SKPN, dan SKPLB yang telah dibayar menyebabkan kelebihan pembayaran pajak</a:t>
            </a:r>
            <a:r>
              <a:rPr lang="en-US" altLang="en-US" sz="2000" b="1" u="none"/>
              <a:t>, kelebihan pembayaran dimaksud dikembalikan dengan ditambah imbalan bunga sebesar 2% (dua persen) per bulan untuk paling lama 24 (dua puluh empat) bulan dengan ketentuan sebagai berikut:</a:t>
            </a:r>
            <a:r>
              <a:rPr lang="en-US" altLang="en-US" sz="2000" b="1"/>
              <a:t> </a:t>
            </a:r>
          </a:p>
        </p:txBody>
      </p:sp>
      <p:sp>
        <p:nvSpPr>
          <p:cNvPr id="406532" name="Rectangle 4"/>
          <p:cNvSpPr>
            <a:spLocks noChangeArrowheads="1"/>
          </p:cNvSpPr>
          <p:nvPr/>
        </p:nvSpPr>
        <p:spPr bwMode="auto">
          <a:xfrm>
            <a:off x="142875" y="3908425"/>
            <a:ext cx="8893175" cy="13208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gn="l"/>
            <a:r>
              <a:rPr lang="en-US" altLang="en-US" sz="2000" b="1" u="none"/>
              <a:t>untuk </a:t>
            </a:r>
            <a:r>
              <a:rPr lang="en-US" altLang="en-US" sz="2000" b="1"/>
              <a:t>SKPKB</a:t>
            </a:r>
            <a:r>
              <a:rPr lang="en-US" altLang="en-US" sz="2000" b="1" u="none"/>
              <a:t> </a:t>
            </a:r>
            <a:r>
              <a:rPr lang="id-ID" altLang="en-US" sz="2000" b="1" u="none"/>
              <a:t>dan </a:t>
            </a:r>
            <a:r>
              <a:rPr lang="id-ID" altLang="en-US" sz="2000" b="1"/>
              <a:t>S</a:t>
            </a:r>
            <a:r>
              <a:rPr lang="en-US" altLang="en-US" sz="2000" b="1"/>
              <a:t>KPKBT</a:t>
            </a:r>
            <a:r>
              <a:rPr lang="id-ID" altLang="en-US" sz="2000" b="1" u="none"/>
              <a:t> </a:t>
            </a:r>
            <a:r>
              <a:rPr lang="id-ID" altLang="en-US" sz="2000" b="1">
                <a:solidFill>
                  <a:srgbClr val="990000"/>
                </a:solidFill>
                <a:latin typeface="Lucida Console" panose="020B0609040504020204" pitchFamily="49" charset="0"/>
              </a:rPr>
              <a:t>dihitung sejak tanggal pembayaran</a:t>
            </a:r>
            <a:r>
              <a:rPr lang="id-ID" altLang="en-US" sz="2000" b="1" u="none"/>
              <a:t> yang menyebabkan kelebihan pembayaran pajak sampai dengan diterbitkannya Surat Keputusan Keberatan, Putusan Banding, atau Putusan Peninjauan Kembali; atau</a:t>
            </a:r>
            <a:r>
              <a:rPr lang="en-US" altLang="en-US" sz="2000" b="1"/>
              <a:t> </a:t>
            </a:r>
          </a:p>
        </p:txBody>
      </p:sp>
      <p:sp>
        <p:nvSpPr>
          <p:cNvPr id="406533" name="Rectangle 5"/>
          <p:cNvSpPr>
            <a:spLocks noChangeArrowheads="1"/>
          </p:cNvSpPr>
          <p:nvPr/>
        </p:nvSpPr>
        <p:spPr bwMode="auto">
          <a:xfrm>
            <a:off x="142875" y="5492750"/>
            <a:ext cx="8893175" cy="13208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gn="l"/>
            <a:r>
              <a:rPr lang="id-ID" altLang="en-US" sz="2000" b="1" u="none"/>
              <a:t>untuk </a:t>
            </a:r>
            <a:r>
              <a:rPr lang="id-ID" altLang="en-US" sz="2000" b="1"/>
              <a:t>S</a:t>
            </a:r>
            <a:r>
              <a:rPr lang="en-US" altLang="en-US" sz="2000" b="1"/>
              <a:t>KPN</a:t>
            </a:r>
            <a:r>
              <a:rPr lang="id-ID" altLang="en-US" sz="2000" b="1" u="none"/>
              <a:t> dan </a:t>
            </a:r>
            <a:r>
              <a:rPr lang="id-ID" altLang="en-US" sz="2000" b="1"/>
              <a:t>S</a:t>
            </a:r>
            <a:r>
              <a:rPr lang="en-US" altLang="en-US" sz="2000" b="1"/>
              <a:t>KPLB</a:t>
            </a:r>
            <a:r>
              <a:rPr lang="en-US" altLang="en-US" sz="2000" b="1" u="none"/>
              <a:t> </a:t>
            </a:r>
            <a:r>
              <a:rPr lang="id-ID" altLang="en-US" sz="2000" b="1">
                <a:solidFill>
                  <a:srgbClr val="990000"/>
                </a:solidFill>
                <a:latin typeface="Lucida Console" panose="020B0609040504020204" pitchFamily="49" charset="0"/>
              </a:rPr>
              <a:t>dihitung sejak tanggal penerbitan</a:t>
            </a:r>
            <a:r>
              <a:rPr lang="id-ID" altLang="en-US" sz="2000" b="1" u="none"/>
              <a:t> surat ketetapan pajak sampai dengan diterbitkannya Surat Keputusan Keberatan, Putusan Banding, atau Putusan Peninjauan Kembali.</a:t>
            </a:r>
            <a:r>
              <a:rPr lang="en-US" altLang="en-US" sz="2000" u="none"/>
              <a:t> </a:t>
            </a:r>
          </a:p>
        </p:txBody>
      </p:sp>
      <p:sp>
        <p:nvSpPr>
          <p:cNvPr id="406534" name="Rectangle 6"/>
          <p:cNvSpPr>
            <a:spLocks noChangeArrowheads="1"/>
          </p:cNvSpPr>
          <p:nvPr/>
        </p:nvSpPr>
        <p:spPr bwMode="auto">
          <a:xfrm>
            <a:off x="250825" y="144463"/>
            <a:ext cx="2305050" cy="620712"/>
          </a:xfrm>
          <a:prstGeom prst="rect">
            <a:avLst/>
          </a:prstGeom>
          <a:solidFill>
            <a:srgbClr val="FFCCFF"/>
          </a:solidFill>
          <a:ln w="127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solidFill>
                  <a:schemeClr val="tx2"/>
                </a:solidFill>
                <a:latin typeface="Tahoma" panose="020B0604030504040204" pitchFamily="34" charset="0"/>
              </a:rPr>
              <a:t>Pasal 27A ayat 1 UU KUP</a:t>
            </a:r>
          </a:p>
        </p:txBody>
      </p:sp>
      <p:sp>
        <p:nvSpPr>
          <p:cNvPr id="406535" name="AutoShape 7"/>
          <p:cNvSpPr>
            <a:spLocks noChangeArrowheads="1"/>
          </p:cNvSpPr>
          <p:nvPr/>
        </p:nvSpPr>
        <p:spPr bwMode="auto">
          <a:xfrm>
            <a:off x="8027988" y="3502025"/>
            <a:ext cx="720725"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6536" name="AutoShape 8"/>
          <p:cNvSpPr>
            <a:spLocks noChangeArrowheads="1"/>
          </p:cNvSpPr>
          <p:nvPr/>
        </p:nvSpPr>
        <p:spPr bwMode="auto">
          <a:xfrm>
            <a:off x="179388" y="3787775"/>
            <a:ext cx="360362" cy="21748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nchor="ctr"/>
          <a:lstStyle/>
          <a:p>
            <a:r>
              <a:rPr lang="en-US" altLang="en-US" b="1" u="none"/>
              <a:t>a</a:t>
            </a:r>
          </a:p>
        </p:txBody>
      </p:sp>
      <p:sp>
        <p:nvSpPr>
          <p:cNvPr id="406537" name="AutoShape 9"/>
          <p:cNvSpPr>
            <a:spLocks noChangeArrowheads="1"/>
          </p:cNvSpPr>
          <p:nvPr/>
        </p:nvSpPr>
        <p:spPr bwMode="auto">
          <a:xfrm>
            <a:off x="179388" y="5372100"/>
            <a:ext cx="360362" cy="21748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nchor="ctr"/>
          <a:lstStyle/>
          <a:p>
            <a:r>
              <a:rPr lang="en-US" altLang="en-US" b="1" u="none"/>
              <a:t>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iterate type="lt">
                                    <p:tmPct val="10000"/>
                                  </p:iterate>
                                  <p:childTnLst>
                                    <p:set>
                                      <p:cBhvr>
                                        <p:cTn id="6" dur="1" fill="hold">
                                          <p:stCondLst>
                                            <p:cond delay="0"/>
                                          </p:stCondLst>
                                        </p:cTn>
                                        <p:tgtEl>
                                          <p:spTgt spid="406530"/>
                                        </p:tgtEl>
                                        <p:attrNameLst>
                                          <p:attrName>style.visibility</p:attrName>
                                        </p:attrNameLst>
                                      </p:cBhvr>
                                      <p:to>
                                        <p:strVal val="visible"/>
                                      </p:to>
                                    </p:set>
                                    <p:anim from="(-#ppt_w/2)" to="(#ppt_x)" calcmode="lin" valueType="num">
                                      <p:cBhvr>
                                        <p:cTn id="7" dur="600" fill="hold">
                                          <p:stCondLst>
                                            <p:cond delay="0"/>
                                          </p:stCondLst>
                                        </p:cTn>
                                        <p:tgtEl>
                                          <p:spTgt spid="406530"/>
                                        </p:tgtEl>
                                        <p:attrNameLst>
                                          <p:attrName>ppt_x</p:attrName>
                                        </p:attrNameLst>
                                      </p:cBhvr>
                                    </p:anim>
                                    <p:anim from="0" to="-1.0" calcmode="lin" valueType="num">
                                      <p:cBhvr>
                                        <p:cTn id="8" dur="200" decel="50000" autoRev="1" fill="hold">
                                          <p:stCondLst>
                                            <p:cond delay="600"/>
                                          </p:stCondLst>
                                        </p:cTn>
                                        <p:tgtEl>
                                          <p:spTgt spid="406530"/>
                                        </p:tgtEl>
                                        <p:attrNameLst>
                                          <p:attrName>xshear</p:attrName>
                                        </p:attrNameLst>
                                      </p:cBhvr>
                                    </p:anim>
                                    <p:animScale>
                                      <p:cBhvr>
                                        <p:cTn id="9" dur="200" decel="100000" autoRev="1" fill="hold">
                                          <p:stCondLst>
                                            <p:cond delay="600"/>
                                          </p:stCondLst>
                                        </p:cTn>
                                        <p:tgtEl>
                                          <p:spTgt spid="406530"/>
                                        </p:tgtEl>
                                      </p:cBhvr>
                                      <p:from x="100000" y="100000"/>
                                      <p:to x="80000" y="100000"/>
                                    </p:animScale>
                                    <p:anim by="(#ppt_h/3+#ppt_w*0.1)" calcmode="lin" valueType="num">
                                      <p:cBhvr additive="sum">
                                        <p:cTn id="10" dur="200" decel="100000" autoRev="1" fill="hold">
                                          <p:stCondLst>
                                            <p:cond delay="600"/>
                                          </p:stCondLst>
                                        </p:cTn>
                                        <p:tgtEl>
                                          <p:spTgt spid="406530"/>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8" presetClass="entr" presetSubtype="0" accel="50000" fill="hold" grpId="0" nodeType="clickEffect">
                                  <p:stCondLst>
                                    <p:cond delay="0"/>
                                  </p:stCondLst>
                                  <p:iterate type="lt">
                                    <p:tmPct val="50000"/>
                                  </p:iterate>
                                  <p:childTnLst>
                                    <p:set>
                                      <p:cBhvr>
                                        <p:cTn id="14" dur="1" fill="hold">
                                          <p:stCondLst>
                                            <p:cond delay="0"/>
                                          </p:stCondLst>
                                        </p:cTn>
                                        <p:tgtEl>
                                          <p:spTgt spid="406534"/>
                                        </p:tgtEl>
                                        <p:attrNameLst>
                                          <p:attrName>style.visibility</p:attrName>
                                        </p:attrNameLst>
                                      </p:cBhvr>
                                      <p:to>
                                        <p:strVal val="visible"/>
                                      </p:to>
                                    </p:set>
                                    <p:set>
                                      <p:cBhvr>
                                        <p:cTn id="15" dur="455" fill="hold">
                                          <p:stCondLst>
                                            <p:cond delay="0"/>
                                          </p:stCondLst>
                                        </p:cTn>
                                        <p:tgtEl>
                                          <p:spTgt spid="406534"/>
                                        </p:tgtEl>
                                        <p:attrNameLst>
                                          <p:attrName>style.rotation</p:attrName>
                                        </p:attrNameLst>
                                      </p:cBhvr>
                                      <p:to>
                                        <p:strVal val="-45.0"/>
                                      </p:to>
                                    </p:set>
                                    <p:anim calcmode="lin" valueType="num">
                                      <p:cBhvr>
                                        <p:cTn id="16" dur="455" fill="hold">
                                          <p:stCondLst>
                                            <p:cond delay="455"/>
                                          </p:stCondLst>
                                        </p:cTn>
                                        <p:tgtEl>
                                          <p:spTgt spid="406534"/>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406534"/>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406534"/>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406534"/>
                                        </p:tgtEl>
                                        <p:attrNameLst>
                                          <p:attrName>ppt_y</p:attrName>
                                        </p:attrNameLst>
                                      </p:cBhvr>
                                      <p:tavLst>
                                        <p:tav tm="0">
                                          <p:val>
                                            <p:strVal val="#ppt_y-(0.354*#ppt_w-0.172*#ppt_h)"/>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5" presetClass="entr" presetSubtype="0" fill="hold" grpId="0" nodeType="clickEffect">
                                  <p:stCondLst>
                                    <p:cond delay="0"/>
                                  </p:stCondLst>
                                  <p:iterate type="wd">
                                    <p:tmPct val="10000"/>
                                  </p:iterate>
                                  <p:childTnLst>
                                    <p:set>
                                      <p:cBhvr>
                                        <p:cTn id="23" dur="1" fill="hold">
                                          <p:stCondLst>
                                            <p:cond delay="0"/>
                                          </p:stCondLst>
                                        </p:cTn>
                                        <p:tgtEl>
                                          <p:spTgt spid="406531"/>
                                        </p:tgtEl>
                                        <p:attrNameLst>
                                          <p:attrName>style.visibility</p:attrName>
                                        </p:attrNameLst>
                                      </p:cBhvr>
                                      <p:to>
                                        <p:strVal val="visible"/>
                                      </p:to>
                                    </p:set>
                                    <p:animEffect transition="in" filter="fade">
                                      <p:cBhvr>
                                        <p:cTn id="24" dur="2000"/>
                                        <p:tgtEl>
                                          <p:spTgt spid="406531"/>
                                        </p:tgtEl>
                                      </p:cBhvr>
                                    </p:animEffect>
                                    <p:anim calcmode="lin" valueType="num">
                                      <p:cBhvr>
                                        <p:cTn id="25" dur="2000" fill="hold"/>
                                        <p:tgtEl>
                                          <p:spTgt spid="406531"/>
                                        </p:tgtEl>
                                        <p:attrNameLst>
                                          <p:attrName>style.rotation</p:attrName>
                                        </p:attrNameLst>
                                      </p:cBhvr>
                                      <p:tavLst>
                                        <p:tav tm="0">
                                          <p:val>
                                            <p:fltVal val="720"/>
                                          </p:val>
                                        </p:tav>
                                        <p:tav tm="100000">
                                          <p:val>
                                            <p:fltVal val="0"/>
                                          </p:val>
                                        </p:tav>
                                      </p:tavLst>
                                    </p:anim>
                                    <p:anim calcmode="lin" valueType="num">
                                      <p:cBhvr>
                                        <p:cTn id="26" dur="2000" fill="hold"/>
                                        <p:tgtEl>
                                          <p:spTgt spid="406531"/>
                                        </p:tgtEl>
                                        <p:attrNameLst>
                                          <p:attrName>ppt_h</p:attrName>
                                        </p:attrNameLst>
                                      </p:cBhvr>
                                      <p:tavLst>
                                        <p:tav tm="0">
                                          <p:val>
                                            <p:fltVal val="0"/>
                                          </p:val>
                                        </p:tav>
                                        <p:tav tm="100000">
                                          <p:val>
                                            <p:strVal val="#ppt_h"/>
                                          </p:val>
                                        </p:tav>
                                      </p:tavLst>
                                    </p:anim>
                                    <p:anim calcmode="lin" valueType="num">
                                      <p:cBhvr>
                                        <p:cTn id="27" dur="2000" fill="hold"/>
                                        <p:tgtEl>
                                          <p:spTgt spid="406531"/>
                                        </p:tgtEl>
                                        <p:attrNameLst>
                                          <p:attrName>ppt_w</p:attrName>
                                        </p:attrNameLst>
                                      </p:cBhvr>
                                      <p:tavLst>
                                        <p:tav tm="0">
                                          <p:val>
                                            <p:fltVal val="0"/>
                                          </p:val>
                                        </p:tav>
                                        <p:tav tm="100000">
                                          <p:val>
                                            <p:strVal val="#ppt_w"/>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54" presetClass="entr" presetSubtype="0" accel="100000" fill="hold" grpId="0" nodeType="clickEffect">
                                  <p:stCondLst>
                                    <p:cond delay="0"/>
                                  </p:stCondLst>
                                  <p:childTnLst>
                                    <p:set>
                                      <p:cBhvr>
                                        <p:cTn id="31" dur="1" fill="hold">
                                          <p:stCondLst>
                                            <p:cond delay="0"/>
                                          </p:stCondLst>
                                        </p:cTn>
                                        <p:tgtEl>
                                          <p:spTgt spid="406535"/>
                                        </p:tgtEl>
                                        <p:attrNameLst>
                                          <p:attrName>style.visibility</p:attrName>
                                        </p:attrNameLst>
                                      </p:cBhvr>
                                      <p:to>
                                        <p:strVal val="visible"/>
                                      </p:to>
                                    </p:set>
                                    <p:anim calcmode="lin" valueType="num">
                                      <p:cBhvr>
                                        <p:cTn id="32" dur="500" fill="hold"/>
                                        <p:tgtEl>
                                          <p:spTgt spid="406535"/>
                                        </p:tgtEl>
                                        <p:attrNameLst>
                                          <p:attrName>ppt_w</p:attrName>
                                        </p:attrNameLst>
                                      </p:cBhvr>
                                      <p:tavLst>
                                        <p:tav tm="0">
                                          <p:val>
                                            <p:strVal val="#ppt_w*0.05"/>
                                          </p:val>
                                        </p:tav>
                                        <p:tav tm="100000">
                                          <p:val>
                                            <p:strVal val="#ppt_w"/>
                                          </p:val>
                                        </p:tav>
                                      </p:tavLst>
                                    </p:anim>
                                    <p:anim calcmode="lin" valueType="num">
                                      <p:cBhvr>
                                        <p:cTn id="33" dur="500" fill="hold"/>
                                        <p:tgtEl>
                                          <p:spTgt spid="406535"/>
                                        </p:tgtEl>
                                        <p:attrNameLst>
                                          <p:attrName>ppt_h</p:attrName>
                                        </p:attrNameLst>
                                      </p:cBhvr>
                                      <p:tavLst>
                                        <p:tav tm="0">
                                          <p:val>
                                            <p:strVal val="#ppt_h"/>
                                          </p:val>
                                        </p:tav>
                                        <p:tav tm="100000">
                                          <p:val>
                                            <p:strVal val="#ppt_h"/>
                                          </p:val>
                                        </p:tav>
                                      </p:tavLst>
                                    </p:anim>
                                    <p:anim calcmode="lin" valueType="num">
                                      <p:cBhvr>
                                        <p:cTn id="34" dur="500" fill="hold"/>
                                        <p:tgtEl>
                                          <p:spTgt spid="406535"/>
                                        </p:tgtEl>
                                        <p:attrNameLst>
                                          <p:attrName>ppt_x</p:attrName>
                                        </p:attrNameLst>
                                      </p:cBhvr>
                                      <p:tavLst>
                                        <p:tav tm="0">
                                          <p:val>
                                            <p:strVal val="#ppt_x-.2"/>
                                          </p:val>
                                        </p:tav>
                                        <p:tav tm="100000">
                                          <p:val>
                                            <p:strVal val="#ppt_x"/>
                                          </p:val>
                                        </p:tav>
                                      </p:tavLst>
                                    </p:anim>
                                    <p:anim calcmode="lin" valueType="num">
                                      <p:cBhvr>
                                        <p:cTn id="35" dur="500" fill="hold"/>
                                        <p:tgtEl>
                                          <p:spTgt spid="406535"/>
                                        </p:tgtEl>
                                        <p:attrNameLst>
                                          <p:attrName>ppt_y</p:attrName>
                                        </p:attrNameLst>
                                      </p:cBhvr>
                                      <p:tavLst>
                                        <p:tav tm="0">
                                          <p:val>
                                            <p:strVal val="#ppt_y"/>
                                          </p:val>
                                        </p:tav>
                                        <p:tav tm="100000">
                                          <p:val>
                                            <p:strVal val="#ppt_y"/>
                                          </p:val>
                                        </p:tav>
                                      </p:tavLst>
                                    </p:anim>
                                    <p:animEffect transition="in" filter="fade">
                                      <p:cBhvr>
                                        <p:cTn id="36" dur="500"/>
                                        <p:tgtEl>
                                          <p:spTgt spid="40653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7" presetClass="entr" presetSubtype="0" fill="hold" grpId="0" nodeType="clickEffect">
                                  <p:stCondLst>
                                    <p:cond delay="0"/>
                                  </p:stCondLst>
                                  <p:childTnLst>
                                    <p:set>
                                      <p:cBhvr>
                                        <p:cTn id="40" dur="1" fill="hold">
                                          <p:stCondLst>
                                            <p:cond delay="0"/>
                                          </p:stCondLst>
                                        </p:cTn>
                                        <p:tgtEl>
                                          <p:spTgt spid="406536"/>
                                        </p:tgtEl>
                                        <p:attrNameLst>
                                          <p:attrName>style.visibility</p:attrName>
                                        </p:attrNameLst>
                                      </p:cBhvr>
                                      <p:to>
                                        <p:strVal val="visible"/>
                                      </p:to>
                                    </p:set>
                                    <p:animEffect transition="in" filter="fade">
                                      <p:cBhvr>
                                        <p:cTn id="41" dur="1000"/>
                                        <p:tgtEl>
                                          <p:spTgt spid="406536"/>
                                        </p:tgtEl>
                                      </p:cBhvr>
                                    </p:animEffect>
                                    <p:anim calcmode="lin" valueType="num">
                                      <p:cBhvr>
                                        <p:cTn id="42" dur="1000" fill="hold"/>
                                        <p:tgtEl>
                                          <p:spTgt spid="406536"/>
                                        </p:tgtEl>
                                        <p:attrNameLst>
                                          <p:attrName>ppt_x</p:attrName>
                                        </p:attrNameLst>
                                      </p:cBhvr>
                                      <p:tavLst>
                                        <p:tav tm="0">
                                          <p:val>
                                            <p:strVal val="#ppt_x"/>
                                          </p:val>
                                        </p:tav>
                                        <p:tav tm="100000">
                                          <p:val>
                                            <p:strVal val="#ppt_x"/>
                                          </p:val>
                                        </p:tav>
                                      </p:tavLst>
                                    </p:anim>
                                    <p:anim calcmode="lin" valueType="num">
                                      <p:cBhvr>
                                        <p:cTn id="43" dur="900" decel="100000" fill="hold"/>
                                        <p:tgtEl>
                                          <p:spTgt spid="406536"/>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406536"/>
                                        </p:tgtEl>
                                        <p:attrNameLst>
                                          <p:attrName>ppt_y</p:attrName>
                                        </p:attrNameLst>
                                      </p:cBhvr>
                                      <p:tavLst>
                                        <p:tav tm="0">
                                          <p:val>
                                            <p:strVal val="#ppt_y-.03"/>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31" presetClass="entr" presetSubtype="0" fill="hold" grpId="0" nodeType="clickEffect">
                                  <p:stCondLst>
                                    <p:cond delay="0"/>
                                  </p:stCondLst>
                                  <p:iterate type="lt">
                                    <p:tmPct val="5000"/>
                                  </p:iterate>
                                  <p:childTnLst>
                                    <p:set>
                                      <p:cBhvr>
                                        <p:cTn id="48" dur="1" fill="hold">
                                          <p:stCondLst>
                                            <p:cond delay="0"/>
                                          </p:stCondLst>
                                        </p:cTn>
                                        <p:tgtEl>
                                          <p:spTgt spid="406532"/>
                                        </p:tgtEl>
                                        <p:attrNameLst>
                                          <p:attrName>style.visibility</p:attrName>
                                        </p:attrNameLst>
                                      </p:cBhvr>
                                      <p:to>
                                        <p:strVal val="visible"/>
                                      </p:to>
                                    </p:set>
                                    <p:anim calcmode="lin" valueType="num">
                                      <p:cBhvr>
                                        <p:cTn id="49" dur="1000" fill="hold"/>
                                        <p:tgtEl>
                                          <p:spTgt spid="406532"/>
                                        </p:tgtEl>
                                        <p:attrNameLst>
                                          <p:attrName>ppt_w</p:attrName>
                                        </p:attrNameLst>
                                      </p:cBhvr>
                                      <p:tavLst>
                                        <p:tav tm="0">
                                          <p:val>
                                            <p:fltVal val="0"/>
                                          </p:val>
                                        </p:tav>
                                        <p:tav tm="100000">
                                          <p:val>
                                            <p:strVal val="#ppt_w"/>
                                          </p:val>
                                        </p:tav>
                                      </p:tavLst>
                                    </p:anim>
                                    <p:anim calcmode="lin" valueType="num">
                                      <p:cBhvr>
                                        <p:cTn id="50" dur="1000" fill="hold"/>
                                        <p:tgtEl>
                                          <p:spTgt spid="406532"/>
                                        </p:tgtEl>
                                        <p:attrNameLst>
                                          <p:attrName>ppt_h</p:attrName>
                                        </p:attrNameLst>
                                      </p:cBhvr>
                                      <p:tavLst>
                                        <p:tav tm="0">
                                          <p:val>
                                            <p:fltVal val="0"/>
                                          </p:val>
                                        </p:tav>
                                        <p:tav tm="100000">
                                          <p:val>
                                            <p:strVal val="#ppt_h"/>
                                          </p:val>
                                        </p:tav>
                                      </p:tavLst>
                                    </p:anim>
                                    <p:anim calcmode="lin" valueType="num">
                                      <p:cBhvr>
                                        <p:cTn id="51" dur="1000" fill="hold"/>
                                        <p:tgtEl>
                                          <p:spTgt spid="406532"/>
                                        </p:tgtEl>
                                        <p:attrNameLst>
                                          <p:attrName>style.rotation</p:attrName>
                                        </p:attrNameLst>
                                      </p:cBhvr>
                                      <p:tavLst>
                                        <p:tav tm="0">
                                          <p:val>
                                            <p:fltVal val="90"/>
                                          </p:val>
                                        </p:tav>
                                        <p:tav tm="100000">
                                          <p:val>
                                            <p:fltVal val="0"/>
                                          </p:val>
                                        </p:tav>
                                      </p:tavLst>
                                    </p:anim>
                                    <p:animEffect transition="in" filter="fade">
                                      <p:cBhvr>
                                        <p:cTn id="52" dur="1000"/>
                                        <p:tgtEl>
                                          <p:spTgt spid="40653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7" presetClass="entr" presetSubtype="0" fill="hold" grpId="0" nodeType="clickEffect">
                                  <p:stCondLst>
                                    <p:cond delay="0"/>
                                  </p:stCondLst>
                                  <p:childTnLst>
                                    <p:set>
                                      <p:cBhvr>
                                        <p:cTn id="56" dur="1" fill="hold">
                                          <p:stCondLst>
                                            <p:cond delay="0"/>
                                          </p:stCondLst>
                                        </p:cTn>
                                        <p:tgtEl>
                                          <p:spTgt spid="406537"/>
                                        </p:tgtEl>
                                        <p:attrNameLst>
                                          <p:attrName>style.visibility</p:attrName>
                                        </p:attrNameLst>
                                      </p:cBhvr>
                                      <p:to>
                                        <p:strVal val="visible"/>
                                      </p:to>
                                    </p:set>
                                    <p:animEffect transition="in" filter="fade">
                                      <p:cBhvr>
                                        <p:cTn id="57" dur="1000"/>
                                        <p:tgtEl>
                                          <p:spTgt spid="406537"/>
                                        </p:tgtEl>
                                      </p:cBhvr>
                                    </p:animEffect>
                                    <p:anim calcmode="lin" valueType="num">
                                      <p:cBhvr>
                                        <p:cTn id="58" dur="1000" fill="hold"/>
                                        <p:tgtEl>
                                          <p:spTgt spid="406537"/>
                                        </p:tgtEl>
                                        <p:attrNameLst>
                                          <p:attrName>ppt_x</p:attrName>
                                        </p:attrNameLst>
                                      </p:cBhvr>
                                      <p:tavLst>
                                        <p:tav tm="0">
                                          <p:val>
                                            <p:strVal val="#ppt_x"/>
                                          </p:val>
                                        </p:tav>
                                        <p:tav tm="100000">
                                          <p:val>
                                            <p:strVal val="#ppt_x"/>
                                          </p:val>
                                        </p:tav>
                                      </p:tavLst>
                                    </p:anim>
                                    <p:anim calcmode="lin" valueType="num">
                                      <p:cBhvr>
                                        <p:cTn id="59" dur="900" decel="100000" fill="hold"/>
                                        <p:tgtEl>
                                          <p:spTgt spid="406537"/>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406537"/>
                                        </p:tgtEl>
                                        <p:attrNameLst>
                                          <p:attrName>ppt_y</p:attrName>
                                        </p:attrNameLst>
                                      </p:cBhvr>
                                      <p:tavLst>
                                        <p:tav tm="0">
                                          <p:val>
                                            <p:strVal val="#ppt_y-.03"/>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31" presetClass="entr" presetSubtype="0" fill="hold" grpId="0" nodeType="clickEffect">
                                  <p:stCondLst>
                                    <p:cond delay="0"/>
                                  </p:stCondLst>
                                  <p:iterate type="lt">
                                    <p:tmPct val="5000"/>
                                  </p:iterate>
                                  <p:childTnLst>
                                    <p:set>
                                      <p:cBhvr>
                                        <p:cTn id="64" dur="1" fill="hold">
                                          <p:stCondLst>
                                            <p:cond delay="0"/>
                                          </p:stCondLst>
                                        </p:cTn>
                                        <p:tgtEl>
                                          <p:spTgt spid="406533"/>
                                        </p:tgtEl>
                                        <p:attrNameLst>
                                          <p:attrName>style.visibility</p:attrName>
                                        </p:attrNameLst>
                                      </p:cBhvr>
                                      <p:to>
                                        <p:strVal val="visible"/>
                                      </p:to>
                                    </p:set>
                                    <p:anim calcmode="lin" valueType="num">
                                      <p:cBhvr>
                                        <p:cTn id="65" dur="1000" fill="hold"/>
                                        <p:tgtEl>
                                          <p:spTgt spid="406533"/>
                                        </p:tgtEl>
                                        <p:attrNameLst>
                                          <p:attrName>ppt_w</p:attrName>
                                        </p:attrNameLst>
                                      </p:cBhvr>
                                      <p:tavLst>
                                        <p:tav tm="0">
                                          <p:val>
                                            <p:fltVal val="0"/>
                                          </p:val>
                                        </p:tav>
                                        <p:tav tm="100000">
                                          <p:val>
                                            <p:strVal val="#ppt_w"/>
                                          </p:val>
                                        </p:tav>
                                      </p:tavLst>
                                    </p:anim>
                                    <p:anim calcmode="lin" valueType="num">
                                      <p:cBhvr>
                                        <p:cTn id="66" dur="1000" fill="hold"/>
                                        <p:tgtEl>
                                          <p:spTgt spid="406533"/>
                                        </p:tgtEl>
                                        <p:attrNameLst>
                                          <p:attrName>ppt_h</p:attrName>
                                        </p:attrNameLst>
                                      </p:cBhvr>
                                      <p:tavLst>
                                        <p:tav tm="0">
                                          <p:val>
                                            <p:fltVal val="0"/>
                                          </p:val>
                                        </p:tav>
                                        <p:tav tm="100000">
                                          <p:val>
                                            <p:strVal val="#ppt_h"/>
                                          </p:val>
                                        </p:tav>
                                      </p:tavLst>
                                    </p:anim>
                                    <p:anim calcmode="lin" valueType="num">
                                      <p:cBhvr>
                                        <p:cTn id="67" dur="1000" fill="hold"/>
                                        <p:tgtEl>
                                          <p:spTgt spid="406533"/>
                                        </p:tgtEl>
                                        <p:attrNameLst>
                                          <p:attrName>style.rotation</p:attrName>
                                        </p:attrNameLst>
                                      </p:cBhvr>
                                      <p:tavLst>
                                        <p:tav tm="0">
                                          <p:val>
                                            <p:fltVal val="90"/>
                                          </p:val>
                                        </p:tav>
                                        <p:tav tm="100000">
                                          <p:val>
                                            <p:fltVal val="0"/>
                                          </p:val>
                                        </p:tav>
                                      </p:tavLst>
                                    </p:anim>
                                    <p:animEffect transition="in" filter="fade">
                                      <p:cBhvr>
                                        <p:cTn id="68" dur="1000"/>
                                        <p:tgtEl>
                                          <p:spTgt spid="406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0" grpId="0" animBg="1"/>
      <p:bldP spid="406531" grpId="0" animBg="1"/>
      <p:bldP spid="406532" grpId="0" animBg="1"/>
      <p:bldP spid="406533" grpId="0" animBg="1"/>
      <p:bldP spid="406534" grpId="0" animBg="1"/>
      <p:bldP spid="406535" grpId="0" animBg="1"/>
      <p:bldP spid="406536" grpId="0" animBg="1"/>
      <p:bldP spid="406537" grpId="0" animBg="1"/>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2771775" y="115888"/>
            <a:ext cx="6011863" cy="504825"/>
          </a:xfrm>
          <a:ln w="28575">
            <a:solidFill>
              <a:srgbClr val="008000"/>
            </a:solidFill>
            <a:miter lim="800000"/>
            <a:headEnd/>
            <a:tailEnd/>
          </a:ln>
        </p:spPr>
        <p:txBody>
          <a:bodyPr/>
          <a:lstStyle/>
          <a:p>
            <a:r>
              <a:rPr lang="en-US" altLang="en-US" sz="3200">
                <a:latin typeface="Tahoma" panose="020B0604030504040204" pitchFamily="34" charset="0"/>
              </a:rPr>
              <a:t>Timbulnya IMBALAN BUNGA (5)</a:t>
            </a:r>
          </a:p>
        </p:txBody>
      </p:sp>
      <p:sp>
        <p:nvSpPr>
          <p:cNvPr id="404483" name="Rectangle 3"/>
          <p:cNvSpPr>
            <a:spLocks noChangeArrowheads="1"/>
          </p:cNvSpPr>
          <p:nvPr/>
        </p:nvSpPr>
        <p:spPr bwMode="auto">
          <a:xfrm>
            <a:off x="250825" y="908050"/>
            <a:ext cx="8569325" cy="174942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id-ID" altLang="en-US" sz="2000" b="1" u="none"/>
              <a:t>Imbalan bunga sebagaimana dimaksud pada ayat (1) juga diberikan atas Surat Keputusan Pembetulan, Surat Keputusan Pengurangan Ketetapan Pajak, atau Surat Keputusan Pembatalan Ketetapan Pajak yang dikabulkan sebagian atau seluruhnya menyebabkan kelebihan pembayaran pajak dengan ketentuan sebagai berikut:</a:t>
            </a:r>
            <a:r>
              <a:rPr lang="en-US" altLang="en-US" sz="2000" u="none"/>
              <a:t> </a:t>
            </a:r>
          </a:p>
        </p:txBody>
      </p:sp>
      <p:sp>
        <p:nvSpPr>
          <p:cNvPr id="404484" name="Rectangle 4"/>
          <p:cNvSpPr>
            <a:spLocks noChangeArrowheads="1"/>
          </p:cNvSpPr>
          <p:nvPr/>
        </p:nvSpPr>
        <p:spPr bwMode="auto">
          <a:xfrm>
            <a:off x="142875" y="2852738"/>
            <a:ext cx="8893175" cy="12001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gn="l">
              <a:lnSpc>
                <a:spcPct val="90000"/>
              </a:lnSpc>
            </a:pPr>
            <a:r>
              <a:rPr lang="id-ID" altLang="en-US" sz="2000" b="1" u="none"/>
              <a:t>untuk S</a:t>
            </a:r>
            <a:r>
              <a:rPr lang="en-US" altLang="en-US" sz="2000" b="1" u="none"/>
              <a:t>KPKB</a:t>
            </a:r>
            <a:r>
              <a:rPr lang="id-ID" altLang="en-US" sz="2000" b="1" u="none"/>
              <a:t> dan S</a:t>
            </a:r>
            <a:r>
              <a:rPr lang="en-US" altLang="en-US" sz="2000" b="1" u="none"/>
              <a:t>KPKBT</a:t>
            </a:r>
            <a:r>
              <a:rPr lang="id-ID" altLang="en-US" sz="2000" b="1" u="none"/>
              <a:t> dihitung sejak tanggal pembayaran yang menyebabkan kelebihan pembayaran pajak sampai dengan diterbitkannya S</a:t>
            </a:r>
            <a:r>
              <a:rPr lang="en-US" altLang="en-US" sz="2000" b="1" u="none"/>
              <a:t>K</a:t>
            </a:r>
            <a:r>
              <a:rPr lang="id-ID" altLang="en-US" sz="2000" b="1" u="none"/>
              <a:t> Pembetulan, S</a:t>
            </a:r>
            <a:r>
              <a:rPr lang="en-US" altLang="en-US" sz="2000" b="1" u="none"/>
              <a:t>K</a:t>
            </a:r>
            <a:r>
              <a:rPr lang="id-ID" altLang="en-US" sz="2000" b="1" u="none"/>
              <a:t> Pengurangan Ketetapan Pajak, atau S</a:t>
            </a:r>
            <a:r>
              <a:rPr lang="en-US" altLang="en-US" sz="2000" b="1" u="none"/>
              <a:t>K</a:t>
            </a:r>
            <a:r>
              <a:rPr lang="id-ID" altLang="en-US" sz="2000" b="1" u="none"/>
              <a:t> Pembatalan Ketetapan Pajak;</a:t>
            </a:r>
            <a:r>
              <a:rPr lang="en-US" altLang="en-US" sz="2000" u="none"/>
              <a:t> </a:t>
            </a:r>
          </a:p>
        </p:txBody>
      </p:sp>
      <p:sp>
        <p:nvSpPr>
          <p:cNvPr id="404485" name="Rectangle 5"/>
          <p:cNvSpPr>
            <a:spLocks noChangeArrowheads="1"/>
          </p:cNvSpPr>
          <p:nvPr/>
        </p:nvSpPr>
        <p:spPr bwMode="auto">
          <a:xfrm>
            <a:off x="142875" y="4292600"/>
            <a:ext cx="8893175" cy="12001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gn="l">
              <a:lnSpc>
                <a:spcPct val="90000"/>
              </a:lnSpc>
            </a:pPr>
            <a:r>
              <a:rPr lang="id-ID" altLang="en-US" sz="2000" b="1" u="none"/>
              <a:t>untuk S</a:t>
            </a:r>
            <a:r>
              <a:rPr lang="en-US" altLang="en-US" sz="2000" b="1" u="none"/>
              <a:t>KPN</a:t>
            </a:r>
            <a:r>
              <a:rPr lang="id-ID" altLang="en-US" sz="2000" b="1" u="none"/>
              <a:t> dan S</a:t>
            </a:r>
            <a:r>
              <a:rPr lang="en-US" altLang="en-US" sz="2000" b="1" u="none"/>
              <a:t>KPLB</a:t>
            </a:r>
            <a:r>
              <a:rPr lang="id-ID" altLang="en-US" sz="2000" b="1" u="none"/>
              <a:t> dihitung sejak tanggal penerbitan surat ketetapan pajak sampai dengan diterbitkannya S</a:t>
            </a:r>
            <a:r>
              <a:rPr lang="en-US" altLang="en-US" sz="2000" b="1" u="none"/>
              <a:t>K</a:t>
            </a:r>
            <a:r>
              <a:rPr lang="id-ID" altLang="en-US" sz="2000" b="1" u="none"/>
              <a:t> Pembetulan, S</a:t>
            </a:r>
            <a:r>
              <a:rPr lang="en-US" altLang="en-US" sz="2000" b="1" u="none"/>
              <a:t>K</a:t>
            </a:r>
            <a:r>
              <a:rPr lang="id-ID" altLang="en-US" sz="2000" b="1" u="none"/>
              <a:t> Pengurangan Ketetapan Pajak, atau S</a:t>
            </a:r>
            <a:r>
              <a:rPr lang="en-US" altLang="en-US" sz="2000" b="1" u="none"/>
              <a:t>K</a:t>
            </a:r>
            <a:r>
              <a:rPr lang="id-ID" altLang="en-US" sz="2000" b="1" u="none"/>
              <a:t> Pembatalan Ketetapan Pajak; atau</a:t>
            </a:r>
            <a:r>
              <a:rPr lang="en-US" altLang="en-US" sz="2000" b="1"/>
              <a:t> </a:t>
            </a:r>
          </a:p>
        </p:txBody>
      </p:sp>
      <p:sp>
        <p:nvSpPr>
          <p:cNvPr id="404486" name="Rectangle 6"/>
          <p:cNvSpPr>
            <a:spLocks noChangeArrowheads="1"/>
          </p:cNvSpPr>
          <p:nvPr/>
        </p:nvSpPr>
        <p:spPr bwMode="auto">
          <a:xfrm>
            <a:off x="250825" y="144463"/>
            <a:ext cx="2305050" cy="692150"/>
          </a:xfrm>
          <a:prstGeom prst="rect">
            <a:avLst/>
          </a:prstGeom>
          <a:solidFill>
            <a:srgbClr val="FFCCFF"/>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solidFill>
                  <a:schemeClr val="tx2"/>
                </a:solidFill>
                <a:latin typeface="Tahoma" panose="020B0604030504040204" pitchFamily="34" charset="0"/>
              </a:rPr>
              <a:t>Pasal 27A ayat 1a UU KUP</a:t>
            </a:r>
          </a:p>
        </p:txBody>
      </p:sp>
      <p:sp>
        <p:nvSpPr>
          <p:cNvPr id="404487" name="AutoShape 7"/>
          <p:cNvSpPr>
            <a:spLocks noChangeArrowheads="1"/>
          </p:cNvSpPr>
          <p:nvPr/>
        </p:nvSpPr>
        <p:spPr bwMode="auto">
          <a:xfrm>
            <a:off x="8027988" y="2492375"/>
            <a:ext cx="720725"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4488" name="AutoShape 8"/>
          <p:cNvSpPr>
            <a:spLocks noChangeArrowheads="1"/>
          </p:cNvSpPr>
          <p:nvPr/>
        </p:nvSpPr>
        <p:spPr bwMode="auto">
          <a:xfrm>
            <a:off x="179388" y="2708275"/>
            <a:ext cx="360362" cy="21748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nchor="ctr"/>
          <a:lstStyle/>
          <a:p>
            <a:r>
              <a:rPr lang="en-US" altLang="en-US" b="1" u="none"/>
              <a:t>a</a:t>
            </a:r>
          </a:p>
        </p:txBody>
      </p:sp>
      <p:sp>
        <p:nvSpPr>
          <p:cNvPr id="404489" name="AutoShape 9"/>
          <p:cNvSpPr>
            <a:spLocks noChangeArrowheads="1"/>
          </p:cNvSpPr>
          <p:nvPr/>
        </p:nvSpPr>
        <p:spPr bwMode="auto">
          <a:xfrm>
            <a:off x="179388" y="4149725"/>
            <a:ext cx="360362" cy="217488"/>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nchor="ctr"/>
          <a:lstStyle/>
          <a:p>
            <a:r>
              <a:rPr lang="en-US" altLang="en-US" b="1" u="none"/>
              <a:t>b</a:t>
            </a:r>
          </a:p>
        </p:txBody>
      </p:sp>
      <p:sp>
        <p:nvSpPr>
          <p:cNvPr id="404490" name="Rectangle 10"/>
          <p:cNvSpPr>
            <a:spLocks noChangeArrowheads="1"/>
          </p:cNvSpPr>
          <p:nvPr/>
        </p:nvSpPr>
        <p:spPr bwMode="auto">
          <a:xfrm>
            <a:off x="142875" y="5613400"/>
            <a:ext cx="8893175" cy="120015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gn="l">
              <a:lnSpc>
                <a:spcPct val="90000"/>
              </a:lnSpc>
            </a:pPr>
            <a:r>
              <a:rPr lang="id-ID" altLang="en-US" sz="2000" b="1" u="none"/>
              <a:t>untuk Surat Tagihan Pajak dihitung sejak tanggal pembayaran yang menyebabkan kelebihan pembayaran pajak sampai dgn diterbitkannya S</a:t>
            </a:r>
            <a:r>
              <a:rPr lang="en-US" altLang="en-US" sz="2000" b="1" u="none"/>
              <a:t>K</a:t>
            </a:r>
            <a:r>
              <a:rPr lang="id-ID" altLang="en-US" sz="2000" b="1" u="none"/>
              <a:t> Pembetulan, S</a:t>
            </a:r>
            <a:r>
              <a:rPr lang="en-US" altLang="en-US" sz="2000" b="1" u="none"/>
              <a:t>K</a:t>
            </a:r>
            <a:r>
              <a:rPr lang="id-ID" altLang="en-US" sz="2000" b="1" u="none"/>
              <a:t> Pengurangan Ketetapan Pajak, atau S</a:t>
            </a:r>
            <a:r>
              <a:rPr lang="en-US" altLang="en-US" sz="2000" b="1" u="none"/>
              <a:t>K</a:t>
            </a:r>
            <a:r>
              <a:rPr lang="id-ID" altLang="en-US" sz="2000" b="1" u="none"/>
              <a:t> Pembatalan Ketetapan Pajak.</a:t>
            </a:r>
            <a:r>
              <a:rPr lang="en-US" altLang="en-US" sz="2000" u="none"/>
              <a:t> </a:t>
            </a:r>
          </a:p>
        </p:txBody>
      </p:sp>
      <p:sp>
        <p:nvSpPr>
          <p:cNvPr id="404491" name="AutoShape 11"/>
          <p:cNvSpPr>
            <a:spLocks noChangeArrowheads="1"/>
          </p:cNvSpPr>
          <p:nvPr/>
        </p:nvSpPr>
        <p:spPr bwMode="auto">
          <a:xfrm>
            <a:off x="179388" y="5516563"/>
            <a:ext cx="360362" cy="217487"/>
          </a:xfrm>
          <a:prstGeom prst="bracketPair">
            <a:avLst>
              <a:gd name="adj" fmla="val 16667"/>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6" tIns="45714" rIns="91426" bIns="45714" anchor="ctr"/>
          <a:lstStyle/>
          <a:p>
            <a:r>
              <a:rPr lang="en-US" altLang="en-US" b="1" u="none"/>
              <a: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iterate type="wd">
                                    <p:tmPct val="10000"/>
                                  </p:iterate>
                                  <p:childTnLst>
                                    <p:set>
                                      <p:cBhvr>
                                        <p:cTn id="6" dur="1" fill="hold">
                                          <p:stCondLst>
                                            <p:cond delay="0"/>
                                          </p:stCondLst>
                                        </p:cTn>
                                        <p:tgtEl>
                                          <p:spTgt spid="404482"/>
                                        </p:tgtEl>
                                        <p:attrNameLst>
                                          <p:attrName>style.visibility</p:attrName>
                                        </p:attrNameLst>
                                      </p:cBhvr>
                                      <p:to>
                                        <p:strVal val="visible"/>
                                      </p:to>
                                    </p:set>
                                    <p:anim calcmode="lin" valueType="num">
                                      <p:cBhvr>
                                        <p:cTn id="7" dur="1000" fill="hold"/>
                                        <p:tgtEl>
                                          <p:spTgt spid="404482"/>
                                        </p:tgtEl>
                                        <p:attrNameLst>
                                          <p:attrName>ppt_w</p:attrName>
                                        </p:attrNameLst>
                                      </p:cBhvr>
                                      <p:tavLst>
                                        <p:tav tm="0">
                                          <p:val>
                                            <p:strVal val="#ppt_w*0.05"/>
                                          </p:val>
                                        </p:tav>
                                        <p:tav tm="100000">
                                          <p:val>
                                            <p:strVal val="#ppt_w"/>
                                          </p:val>
                                        </p:tav>
                                      </p:tavLst>
                                    </p:anim>
                                    <p:anim calcmode="lin" valueType="num">
                                      <p:cBhvr>
                                        <p:cTn id="8" dur="1000" fill="hold"/>
                                        <p:tgtEl>
                                          <p:spTgt spid="404482"/>
                                        </p:tgtEl>
                                        <p:attrNameLst>
                                          <p:attrName>ppt_h</p:attrName>
                                        </p:attrNameLst>
                                      </p:cBhvr>
                                      <p:tavLst>
                                        <p:tav tm="0">
                                          <p:val>
                                            <p:strVal val="#ppt_h"/>
                                          </p:val>
                                        </p:tav>
                                        <p:tav tm="100000">
                                          <p:val>
                                            <p:strVal val="#ppt_h"/>
                                          </p:val>
                                        </p:tav>
                                      </p:tavLst>
                                    </p:anim>
                                    <p:anim calcmode="lin" valueType="num">
                                      <p:cBhvr>
                                        <p:cTn id="9" dur="1000" fill="hold"/>
                                        <p:tgtEl>
                                          <p:spTgt spid="404482"/>
                                        </p:tgtEl>
                                        <p:attrNameLst>
                                          <p:attrName>ppt_x</p:attrName>
                                        </p:attrNameLst>
                                      </p:cBhvr>
                                      <p:tavLst>
                                        <p:tav tm="0">
                                          <p:val>
                                            <p:strVal val="#ppt_x-.2"/>
                                          </p:val>
                                        </p:tav>
                                        <p:tav tm="100000">
                                          <p:val>
                                            <p:strVal val="#ppt_x"/>
                                          </p:val>
                                        </p:tav>
                                      </p:tavLst>
                                    </p:anim>
                                    <p:anim calcmode="lin" valueType="num">
                                      <p:cBhvr>
                                        <p:cTn id="10" dur="1000" fill="hold"/>
                                        <p:tgtEl>
                                          <p:spTgt spid="404482"/>
                                        </p:tgtEl>
                                        <p:attrNameLst>
                                          <p:attrName>ppt_y</p:attrName>
                                        </p:attrNameLst>
                                      </p:cBhvr>
                                      <p:tavLst>
                                        <p:tav tm="0">
                                          <p:val>
                                            <p:strVal val="#ppt_y"/>
                                          </p:val>
                                        </p:tav>
                                        <p:tav tm="100000">
                                          <p:val>
                                            <p:strVal val="#ppt_y"/>
                                          </p:val>
                                        </p:tav>
                                      </p:tavLst>
                                    </p:anim>
                                    <p:animEffect transition="in" filter="fade">
                                      <p:cBhvr>
                                        <p:cTn id="11" dur="1000"/>
                                        <p:tgtEl>
                                          <p:spTgt spid="40448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4" presetClass="entr" presetSubtype="0" fill="hold" grpId="0" nodeType="clickEffect">
                                  <p:stCondLst>
                                    <p:cond delay="0"/>
                                  </p:stCondLst>
                                  <p:childTnLst>
                                    <p:set>
                                      <p:cBhvr>
                                        <p:cTn id="15" dur="1" fill="hold">
                                          <p:stCondLst>
                                            <p:cond delay="0"/>
                                          </p:stCondLst>
                                        </p:cTn>
                                        <p:tgtEl>
                                          <p:spTgt spid="404486"/>
                                        </p:tgtEl>
                                        <p:attrNameLst>
                                          <p:attrName>style.visibility</p:attrName>
                                        </p:attrNameLst>
                                      </p:cBhvr>
                                      <p:to>
                                        <p:strVal val="visible"/>
                                      </p:to>
                                    </p:set>
                                    <p:anim from="(-#ppt_w/2)" to="(#ppt_x)" calcmode="lin" valueType="num">
                                      <p:cBhvr>
                                        <p:cTn id="16" dur="600" fill="hold">
                                          <p:stCondLst>
                                            <p:cond delay="0"/>
                                          </p:stCondLst>
                                        </p:cTn>
                                        <p:tgtEl>
                                          <p:spTgt spid="404486"/>
                                        </p:tgtEl>
                                        <p:attrNameLst>
                                          <p:attrName>ppt_x</p:attrName>
                                        </p:attrNameLst>
                                      </p:cBhvr>
                                    </p:anim>
                                    <p:anim from="0" to="-1.0" calcmode="lin" valueType="num">
                                      <p:cBhvr>
                                        <p:cTn id="17" dur="200" decel="50000" autoRev="1" fill="hold">
                                          <p:stCondLst>
                                            <p:cond delay="600"/>
                                          </p:stCondLst>
                                        </p:cTn>
                                        <p:tgtEl>
                                          <p:spTgt spid="404486"/>
                                        </p:tgtEl>
                                        <p:attrNameLst>
                                          <p:attrName>xshear</p:attrName>
                                        </p:attrNameLst>
                                      </p:cBhvr>
                                    </p:anim>
                                    <p:animScale>
                                      <p:cBhvr>
                                        <p:cTn id="18" dur="200" decel="100000" autoRev="1" fill="hold">
                                          <p:stCondLst>
                                            <p:cond delay="600"/>
                                          </p:stCondLst>
                                        </p:cTn>
                                        <p:tgtEl>
                                          <p:spTgt spid="404486"/>
                                        </p:tgtEl>
                                      </p:cBhvr>
                                      <p:from x="100000" y="100000"/>
                                      <p:to x="80000" y="100000"/>
                                    </p:animScale>
                                    <p:anim by="(#ppt_h/3+#ppt_w*0.1)" calcmode="lin" valueType="num">
                                      <p:cBhvr additive="sum">
                                        <p:cTn id="19" dur="200" decel="100000" autoRev="1" fill="hold">
                                          <p:stCondLst>
                                            <p:cond delay="600"/>
                                          </p:stCondLst>
                                        </p:cTn>
                                        <p:tgtEl>
                                          <p:spTgt spid="404486"/>
                                        </p:tgtEl>
                                        <p:attrNameLst>
                                          <p:attrName>ppt_x</p:attrName>
                                        </p:attrNameLst>
                                      </p:cBhvr>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1" presetClass="entr" presetSubtype="0" fill="hold" grpId="0" nodeType="clickEffect">
                                  <p:stCondLst>
                                    <p:cond delay="0"/>
                                  </p:stCondLst>
                                  <p:iterate type="lt">
                                    <p:tmPct val="5000"/>
                                  </p:iterate>
                                  <p:childTnLst>
                                    <p:set>
                                      <p:cBhvr>
                                        <p:cTn id="23" dur="1" fill="hold">
                                          <p:stCondLst>
                                            <p:cond delay="0"/>
                                          </p:stCondLst>
                                        </p:cTn>
                                        <p:tgtEl>
                                          <p:spTgt spid="404483"/>
                                        </p:tgtEl>
                                        <p:attrNameLst>
                                          <p:attrName>style.visibility</p:attrName>
                                        </p:attrNameLst>
                                      </p:cBhvr>
                                      <p:to>
                                        <p:strVal val="visible"/>
                                      </p:to>
                                    </p:set>
                                    <p:anim calcmode="lin" valueType="num">
                                      <p:cBhvr>
                                        <p:cTn id="24" dur="1000" fill="hold"/>
                                        <p:tgtEl>
                                          <p:spTgt spid="404483"/>
                                        </p:tgtEl>
                                        <p:attrNameLst>
                                          <p:attrName>ppt_w</p:attrName>
                                        </p:attrNameLst>
                                      </p:cBhvr>
                                      <p:tavLst>
                                        <p:tav tm="0">
                                          <p:val>
                                            <p:fltVal val="0"/>
                                          </p:val>
                                        </p:tav>
                                        <p:tav tm="100000">
                                          <p:val>
                                            <p:strVal val="#ppt_w"/>
                                          </p:val>
                                        </p:tav>
                                      </p:tavLst>
                                    </p:anim>
                                    <p:anim calcmode="lin" valueType="num">
                                      <p:cBhvr>
                                        <p:cTn id="25" dur="1000" fill="hold"/>
                                        <p:tgtEl>
                                          <p:spTgt spid="404483"/>
                                        </p:tgtEl>
                                        <p:attrNameLst>
                                          <p:attrName>ppt_h</p:attrName>
                                        </p:attrNameLst>
                                      </p:cBhvr>
                                      <p:tavLst>
                                        <p:tav tm="0">
                                          <p:val>
                                            <p:fltVal val="0"/>
                                          </p:val>
                                        </p:tav>
                                        <p:tav tm="100000">
                                          <p:val>
                                            <p:strVal val="#ppt_h"/>
                                          </p:val>
                                        </p:tav>
                                      </p:tavLst>
                                    </p:anim>
                                    <p:anim calcmode="lin" valueType="num">
                                      <p:cBhvr>
                                        <p:cTn id="26" dur="1000" fill="hold"/>
                                        <p:tgtEl>
                                          <p:spTgt spid="404483"/>
                                        </p:tgtEl>
                                        <p:attrNameLst>
                                          <p:attrName>style.rotation</p:attrName>
                                        </p:attrNameLst>
                                      </p:cBhvr>
                                      <p:tavLst>
                                        <p:tav tm="0">
                                          <p:val>
                                            <p:fltVal val="90"/>
                                          </p:val>
                                        </p:tav>
                                        <p:tav tm="100000">
                                          <p:val>
                                            <p:fltVal val="0"/>
                                          </p:val>
                                        </p:tav>
                                      </p:tavLst>
                                    </p:anim>
                                    <p:animEffect transition="in" filter="fade">
                                      <p:cBhvr>
                                        <p:cTn id="27" dur="1000"/>
                                        <p:tgtEl>
                                          <p:spTgt spid="40448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7" presetClass="entr" presetSubtype="10" fill="hold" grpId="0" nodeType="clickEffect">
                                  <p:stCondLst>
                                    <p:cond delay="0"/>
                                  </p:stCondLst>
                                  <p:childTnLst>
                                    <p:set>
                                      <p:cBhvr>
                                        <p:cTn id="31" dur="1" fill="hold">
                                          <p:stCondLst>
                                            <p:cond delay="0"/>
                                          </p:stCondLst>
                                        </p:cTn>
                                        <p:tgtEl>
                                          <p:spTgt spid="404487"/>
                                        </p:tgtEl>
                                        <p:attrNameLst>
                                          <p:attrName>style.visibility</p:attrName>
                                        </p:attrNameLst>
                                      </p:cBhvr>
                                      <p:to>
                                        <p:strVal val="visible"/>
                                      </p:to>
                                    </p:set>
                                    <p:anim calcmode="lin" valueType="num">
                                      <p:cBhvr>
                                        <p:cTn id="32" dur="500" fill="hold"/>
                                        <p:tgtEl>
                                          <p:spTgt spid="404487"/>
                                        </p:tgtEl>
                                        <p:attrNameLst>
                                          <p:attrName>ppt_w</p:attrName>
                                        </p:attrNameLst>
                                      </p:cBhvr>
                                      <p:tavLst>
                                        <p:tav tm="0">
                                          <p:val>
                                            <p:fltVal val="0"/>
                                          </p:val>
                                        </p:tav>
                                        <p:tav tm="100000">
                                          <p:val>
                                            <p:strVal val="#ppt_w"/>
                                          </p:val>
                                        </p:tav>
                                      </p:tavLst>
                                    </p:anim>
                                    <p:anim calcmode="lin" valueType="num">
                                      <p:cBhvr>
                                        <p:cTn id="33" dur="500" fill="hold"/>
                                        <p:tgtEl>
                                          <p:spTgt spid="404487"/>
                                        </p:tgtEl>
                                        <p:attrNameLst>
                                          <p:attrName>ppt_h</p:attrName>
                                        </p:attrNameLst>
                                      </p:cBhvr>
                                      <p:tavLst>
                                        <p:tav tm="0">
                                          <p:val>
                                            <p:strVal val="#ppt_h"/>
                                          </p:val>
                                        </p:tav>
                                        <p:tav tm="100000">
                                          <p:val>
                                            <p:strVal val="#ppt_h"/>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54" presetClass="entr" presetSubtype="0" accel="100000" fill="hold" grpId="0" nodeType="clickEffect">
                                  <p:stCondLst>
                                    <p:cond delay="0"/>
                                  </p:stCondLst>
                                  <p:childTnLst>
                                    <p:set>
                                      <p:cBhvr>
                                        <p:cTn id="37" dur="1" fill="hold">
                                          <p:stCondLst>
                                            <p:cond delay="0"/>
                                          </p:stCondLst>
                                        </p:cTn>
                                        <p:tgtEl>
                                          <p:spTgt spid="404488"/>
                                        </p:tgtEl>
                                        <p:attrNameLst>
                                          <p:attrName>style.visibility</p:attrName>
                                        </p:attrNameLst>
                                      </p:cBhvr>
                                      <p:to>
                                        <p:strVal val="visible"/>
                                      </p:to>
                                    </p:set>
                                    <p:anim calcmode="lin" valueType="num">
                                      <p:cBhvr>
                                        <p:cTn id="38" dur="500" fill="hold"/>
                                        <p:tgtEl>
                                          <p:spTgt spid="404488"/>
                                        </p:tgtEl>
                                        <p:attrNameLst>
                                          <p:attrName>ppt_w</p:attrName>
                                        </p:attrNameLst>
                                      </p:cBhvr>
                                      <p:tavLst>
                                        <p:tav tm="0">
                                          <p:val>
                                            <p:strVal val="#ppt_w*0.05"/>
                                          </p:val>
                                        </p:tav>
                                        <p:tav tm="100000">
                                          <p:val>
                                            <p:strVal val="#ppt_w"/>
                                          </p:val>
                                        </p:tav>
                                      </p:tavLst>
                                    </p:anim>
                                    <p:anim calcmode="lin" valueType="num">
                                      <p:cBhvr>
                                        <p:cTn id="39" dur="500" fill="hold"/>
                                        <p:tgtEl>
                                          <p:spTgt spid="404488"/>
                                        </p:tgtEl>
                                        <p:attrNameLst>
                                          <p:attrName>ppt_h</p:attrName>
                                        </p:attrNameLst>
                                      </p:cBhvr>
                                      <p:tavLst>
                                        <p:tav tm="0">
                                          <p:val>
                                            <p:strVal val="#ppt_h"/>
                                          </p:val>
                                        </p:tav>
                                        <p:tav tm="100000">
                                          <p:val>
                                            <p:strVal val="#ppt_h"/>
                                          </p:val>
                                        </p:tav>
                                      </p:tavLst>
                                    </p:anim>
                                    <p:anim calcmode="lin" valueType="num">
                                      <p:cBhvr>
                                        <p:cTn id="40" dur="500" fill="hold"/>
                                        <p:tgtEl>
                                          <p:spTgt spid="404488"/>
                                        </p:tgtEl>
                                        <p:attrNameLst>
                                          <p:attrName>ppt_x</p:attrName>
                                        </p:attrNameLst>
                                      </p:cBhvr>
                                      <p:tavLst>
                                        <p:tav tm="0">
                                          <p:val>
                                            <p:strVal val="#ppt_x-.2"/>
                                          </p:val>
                                        </p:tav>
                                        <p:tav tm="100000">
                                          <p:val>
                                            <p:strVal val="#ppt_x"/>
                                          </p:val>
                                        </p:tav>
                                      </p:tavLst>
                                    </p:anim>
                                    <p:anim calcmode="lin" valueType="num">
                                      <p:cBhvr>
                                        <p:cTn id="41" dur="500" fill="hold"/>
                                        <p:tgtEl>
                                          <p:spTgt spid="404488"/>
                                        </p:tgtEl>
                                        <p:attrNameLst>
                                          <p:attrName>ppt_y</p:attrName>
                                        </p:attrNameLst>
                                      </p:cBhvr>
                                      <p:tavLst>
                                        <p:tav tm="0">
                                          <p:val>
                                            <p:strVal val="#ppt_y"/>
                                          </p:val>
                                        </p:tav>
                                        <p:tav tm="100000">
                                          <p:val>
                                            <p:strVal val="#ppt_y"/>
                                          </p:val>
                                        </p:tav>
                                      </p:tavLst>
                                    </p:anim>
                                    <p:animEffect transition="in" filter="fade">
                                      <p:cBhvr>
                                        <p:cTn id="42" dur="500"/>
                                        <p:tgtEl>
                                          <p:spTgt spid="40448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51" presetClass="entr" presetSubtype="0" fill="hold" grpId="0" nodeType="clickEffect">
                                  <p:stCondLst>
                                    <p:cond delay="0"/>
                                  </p:stCondLst>
                                  <p:childTnLst>
                                    <p:set>
                                      <p:cBhvr>
                                        <p:cTn id="46" dur="1" fill="hold">
                                          <p:stCondLst>
                                            <p:cond delay="0"/>
                                          </p:stCondLst>
                                        </p:cTn>
                                        <p:tgtEl>
                                          <p:spTgt spid="404484"/>
                                        </p:tgtEl>
                                        <p:attrNameLst>
                                          <p:attrName>style.visibility</p:attrName>
                                        </p:attrNameLst>
                                      </p:cBhvr>
                                      <p:to>
                                        <p:strVal val="visible"/>
                                      </p:to>
                                    </p:set>
                                    <p:animEffect transition="in" filter="fade">
                                      <p:cBhvr>
                                        <p:cTn id="47" dur="770" decel="100000"/>
                                        <p:tgtEl>
                                          <p:spTgt spid="404484"/>
                                        </p:tgtEl>
                                      </p:cBhvr>
                                    </p:animEffect>
                                    <p:animScale>
                                      <p:cBhvr>
                                        <p:cTn id="48" dur="770" decel="100000"/>
                                        <p:tgtEl>
                                          <p:spTgt spid="404484"/>
                                        </p:tgtEl>
                                      </p:cBhvr>
                                      <p:from x="10000" y="10000"/>
                                      <p:to x="200000" y="450000"/>
                                    </p:animScale>
                                    <p:animScale>
                                      <p:cBhvr>
                                        <p:cTn id="49" dur="1230" accel="100000" fill="hold">
                                          <p:stCondLst>
                                            <p:cond delay="770"/>
                                          </p:stCondLst>
                                        </p:cTn>
                                        <p:tgtEl>
                                          <p:spTgt spid="404484"/>
                                        </p:tgtEl>
                                      </p:cBhvr>
                                      <p:from x="200000" y="450000"/>
                                      <p:to x="100000" y="100000"/>
                                    </p:animScale>
                                    <p:set>
                                      <p:cBhvr>
                                        <p:cTn id="50" dur="770" fill="hold"/>
                                        <p:tgtEl>
                                          <p:spTgt spid="404484"/>
                                        </p:tgtEl>
                                        <p:attrNameLst>
                                          <p:attrName>ppt_x</p:attrName>
                                        </p:attrNameLst>
                                      </p:cBhvr>
                                      <p:to>
                                        <p:strVal val="(0.5)"/>
                                      </p:to>
                                    </p:set>
                                    <p:anim from="(0.5)" to="(#ppt_x)" calcmode="lin" valueType="num">
                                      <p:cBhvr>
                                        <p:cTn id="51" dur="1230" accel="100000" fill="hold">
                                          <p:stCondLst>
                                            <p:cond delay="770"/>
                                          </p:stCondLst>
                                        </p:cTn>
                                        <p:tgtEl>
                                          <p:spTgt spid="404484"/>
                                        </p:tgtEl>
                                        <p:attrNameLst>
                                          <p:attrName>ppt_x</p:attrName>
                                        </p:attrNameLst>
                                      </p:cBhvr>
                                    </p:anim>
                                    <p:set>
                                      <p:cBhvr>
                                        <p:cTn id="52" dur="770" fill="hold"/>
                                        <p:tgtEl>
                                          <p:spTgt spid="404484"/>
                                        </p:tgtEl>
                                        <p:attrNameLst>
                                          <p:attrName>ppt_y</p:attrName>
                                        </p:attrNameLst>
                                      </p:cBhvr>
                                      <p:to>
                                        <p:strVal val="(#ppt_y+0.4)"/>
                                      </p:to>
                                    </p:set>
                                    <p:anim from="(#ppt_y+0.4)" to="(#ppt_y)" calcmode="lin" valueType="num">
                                      <p:cBhvr>
                                        <p:cTn id="53" dur="1230" accel="100000" fill="hold">
                                          <p:stCondLst>
                                            <p:cond delay="770"/>
                                          </p:stCondLst>
                                        </p:cTn>
                                        <p:tgtEl>
                                          <p:spTgt spid="404484"/>
                                        </p:tgtEl>
                                        <p:attrNameLst>
                                          <p:attrName>ppt_y</p:attrName>
                                        </p:attrNameLst>
                                      </p:cBhvr>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54" presetClass="entr" presetSubtype="0" accel="100000" fill="hold" grpId="0" nodeType="clickEffect">
                                  <p:stCondLst>
                                    <p:cond delay="0"/>
                                  </p:stCondLst>
                                  <p:childTnLst>
                                    <p:set>
                                      <p:cBhvr>
                                        <p:cTn id="57" dur="1" fill="hold">
                                          <p:stCondLst>
                                            <p:cond delay="0"/>
                                          </p:stCondLst>
                                        </p:cTn>
                                        <p:tgtEl>
                                          <p:spTgt spid="404489"/>
                                        </p:tgtEl>
                                        <p:attrNameLst>
                                          <p:attrName>style.visibility</p:attrName>
                                        </p:attrNameLst>
                                      </p:cBhvr>
                                      <p:to>
                                        <p:strVal val="visible"/>
                                      </p:to>
                                    </p:set>
                                    <p:anim calcmode="lin" valueType="num">
                                      <p:cBhvr>
                                        <p:cTn id="58" dur="500" fill="hold"/>
                                        <p:tgtEl>
                                          <p:spTgt spid="404489"/>
                                        </p:tgtEl>
                                        <p:attrNameLst>
                                          <p:attrName>ppt_w</p:attrName>
                                        </p:attrNameLst>
                                      </p:cBhvr>
                                      <p:tavLst>
                                        <p:tav tm="0">
                                          <p:val>
                                            <p:strVal val="#ppt_w*0.05"/>
                                          </p:val>
                                        </p:tav>
                                        <p:tav tm="100000">
                                          <p:val>
                                            <p:strVal val="#ppt_w"/>
                                          </p:val>
                                        </p:tav>
                                      </p:tavLst>
                                    </p:anim>
                                    <p:anim calcmode="lin" valueType="num">
                                      <p:cBhvr>
                                        <p:cTn id="59" dur="500" fill="hold"/>
                                        <p:tgtEl>
                                          <p:spTgt spid="404489"/>
                                        </p:tgtEl>
                                        <p:attrNameLst>
                                          <p:attrName>ppt_h</p:attrName>
                                        </p:attrNameLst>
                                      </p:cBhvr>
                                      <p:tavLst>
                                        <p:tav tm="0">
                                          <p:val>
                                            <p:strVal val="#ppt_h"/>
                                          </p:val>
                                        </p:tav>
                                        <p:tav tm="100000">
                                          <p:val>
                                            <p:strVal val="#ppt_h"/>
                                          </p:val>
                                        </p:tav>
                                      </p:tavLst>
                                    </p:anim>
                                    <p:anim calcmode="lin" valueType="num">
                                      <p:cBhvr>
                                        <p:cTn id="60" dur="500" fill="hold"/>
                                        <p:tgtEl>
                                          <p:spTgt spid="404489"/>
                                        </p:tgtEl>
                                        <p:attrNameLst>
                                          <p:attrName>ppt_x</p:attrName>
                                        </p:attrNameLst>
                                      </p:cBhvr>
                                      <p:tavLst>
                                        <p:tav tm="0">
                                          <p:val>
                                            <p:strVal val="#ppt_x-.2"/>
                                          </p:val>
                                        </p:tav>
                                        <p:tav tm="100000">
                                          <p:val>
                                            <p:strVal val="#ppt_x"/>
                                          </p:val>
                                        </p:tav>
                                      </p:tavLst>
                                    </p:anim>
                                    <p:anim calcmode="lin" valueType="num">
                                      <p:cBhvr>
                                        <p:cTn id="61" dur="500" fill="hold"/>
                                        <p:tgtEl>
                                          <p:spTgt spid="404489"/>
                                        </p:tgtEl>
                                        <p:attrNameLst>
                                          <p:attrName>ppt_y</p:attrName>
                                        </p:attrNameLst>
                                      </p:cBhvr>
                                      <p:tavLst>
                                        <p:tav tm="0">
                                          <p:val>
                                            <p:strVal val="#ppt_y"/>
                                          </p:val>
                                        </p:tav>
                                        <p:tav tm="100000">
                                          <p:val>
                                            <p:strVal val="#ppt_y"/>
                                          </p:val>
                                        </p:tav>
                                      </p:tavLst>
                                    </p:anim>
                                    <p:animEffect transition="in" filter="fade">
                                      <p:cBhvr>
                                        <p:cTn id="62" dur="500"/>
                                        <p:tgtEl>
                                          <p:spTgt spid="40448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1" presetClass="entr" presetSubtype="0" fill="hold" grpId="0" nodeType="clickEffect">
                                  <p:stCondLst>
                                    <p:cond delay="0"/>
                                  </p:stCondLst>
                                  <p:childTnLst>
                                    <p:set>
                                      <p:cBhvr>
                                        <p:cTn id="66" dur="1" fill="hold">
                                          <p:stCondLst>
                                            <p:cond delay="0"/>
                                          </p:stCondLst>
                                        </p:cTn>
                                        <p:tgtEl>
                                          <p:spTgt spid="404485"/>
                                        </p:tgtEl>
                                        <p:attrNameLst>
                                          <p:attrName>style.visibility</p:attrName>
                                        </p:attrNameLst>
                                      </p:cBhvr>
                                      <p:to>
                                        <p:strVal val="visible"/>
                                      </p:to>
                                    </p:set>
                                    <p:animEffect transition="in" filter="fade">
                                      <p:cBhvr>
                                        <p:cTn id="67" dur="770" decel="100000"/>
                                        <p:tgtEl>
                                          <p:spTgt spid="404485"/>
                                        </p:tgtEl>
                                      </p:cBhvr>
                                    </p:animEffect>
                                    <p:animScale>
                                      <p:cBhvr>
                                        <p:cTn id="68" dur="770" decel="100000"/>
                                        <p:tgtEl>
                                          <p:spTgt spid="404485"/>
                                        </p:tgtEl>
                                      </p:cBhvr>
                                      <p:from x="10000" y="10000"/>
                                      <p:to x="200000" y="450000"/>
                                    </p:animScale>
                                    <p:animScale>
                                      <p:cBhvr>
                                        <p:cTn id="69" dur="1230" accel="100000" fill="hold">
                                          <p:stCondLst>
                                            <p:cond delay="770"/>
                                          </p:stCondLst>
                                        </p:cTn>
                                        <p:tgtEl>
                                          <p:spTgt spid="404485"/>
                                        </p:tgtEl>
                                      </p:cBhvr>
                                      <p:from x="200000" y="450000"/>
                                      <p:to x="100000" y="100000"/>
                                    </p:animScale>
                                    <p:set>
                                      <p:cBhvr>
                                        <p:cTn id="70" dur="770" fill="hold"/>
                                        <p:tgtEl>
                                          <p:spTgt spid="404485"/>
                                        </p:tgtEl>
                                        <p:attrNameLst>
                                          <p:attrName>ppt_x</p:attrName>
                                        </p:attrNameLst>
                                      </p:cBhvr>
                                      <p:to>
                                        <p:strVal val="(0.5)"/>
                                      </p:to>
                                    </p:set>
                                    <p:anim from="(0.5)" to="(#ppt_x)" calcmode="lin" valueType="num">
                                      <p:cBhvr>
                                        <p:cTn id="71" dur="1230" accel="100000" fill="hold">
                                          <p:stCondLst>
                                            <p:cond delay="770"/>
                                          </p:stCondLst>
                                        </p:cTn>
                                        <p:tgtEl>
                                          <p:spTgt spid="404485"/>
                                        </p:tgtEl>
                                        <p:attrNameLst>
                                          <p:attrName>ppt_x</p:attrName>
                                        </p:attrNameLst>
                                      </p:cBhvr>
                                    </p:anim>
                                    <p:set>
                                      <p:cBhvr>
                                        <p:cTn id="72" dur="770" fill="hold"/>
                                        <p:tgtEl>
                                          <p:spTgt spid="404485"/>
                                        </p:tgtEl>
                                        <p:attrNameLst>
                                          <p:attrName>ppt_y</p:attrName>
                                        </p:attrNameLst>
                                      </p:cBhvr>
                                      <p:to>
                                        <p:strVal val="(#ppt_y+0.4)"/>
                                      </p:to>
                                    </p:set>
                                    <p:anim from="(#ppt_y+0.4)" to="(#ppt_y)" calcmode="lin" valueType="num">
                                      <p:cBhvr>
                                        <p:cTn id="73" dur="1230" accel="100000" fill="hold">
                                          <p:stCondLst>
                                            <p:cond delay="770"/>
                                          </p:stCondLst>
                                        </p:cTn>
                                        <p:tgtEl>
                                          <p:spTgt spid="404485"/>
                                        </p:tgtEl>
                                        <p:attrNameLst>
                                          <p:attrName>ppt_y</p:attrName>
                                        </p:attrNameLst>
                                      </p:cBhvr>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54" presetClass="entr" presetSubtype="0" accel="100000" fill="hold" grpId="0" nodeType="clickEffect">
                                  <p:stCondLst>
                                    <p:cond delay="0"/>
                                  </p:stCondLst>
                                  <p:childTnLst>
                                    <p:set>
                                      <p:cBhvr>
                                        <p:cTn id="77" dur="1" fill="hold">
                                          <p:stCondLst>
                                            <p:cond delay="0"/>
                                          </p:stCondLst>
                                        </p:cTn>
                                        <p:tgtEl>
                                          <p:spTgt spid="404491"/>
                                        </p:tgtEl>
                                        <p:attrNameLst>
                                          <p:attrName>style.visibility</p:attrName>
                                        </p:attrNameLst>
                                      </p:cBhvr>
                                      <p:to>
                                        <p:strVal val="visible"/>
                                      </p:to>
                                    </p:set>
                                    <p:anim calcmode="lin" valueType="num">
                                      <p:cBhvr>
                                        <p:cTn id="78" dur="500" fill="hold"/>
                                        <p:tgtEl>
                                          <p:spTgt spid="404491"/>
                                        </p:tgtEl>
                                        <p:attrNameLst>
                                          <p:attrName>ppt_w</p:attrName>
                                        </p:attrNameLst>
                                      </p:cBhvr>
                                      <p:tavLst>
                                        <p:tav tm="0">
                                          <p:val>
                                            <p:strVal val="#ppt_w*0.05"/>
                                          </p:val>
                                        </p:tav>
                                        <p:tav tm="100000">
                                          <p:val>
                                            <p:strVal val="#ppt_w"/>
                                          </p:val>
                                        </p:tav>
                                      </p:tavLst>
                                    </p:anim>
                                    <p:anim calcmode="lin" valueType="num">
                                      <p:cBhvr>
                                        <p:cTn id="79" dur="500" fill="hold"/>
                                        <p:tgtEl>
                                          <p:spTgt spid="404491"/>
                                        </p:tgtEl>
                                        <p:attrNameLst>
                                          <p:attrName>ppt_h</p:attrName>
                                        </p:attrNameLst>
                                      </p:cBhvr>
                                      <p:tavLst>
                                        <p:tav tm="0">
                                          <p:val>
                                            <p:strVal val="#ppt_h"/>
                                          </p:val>
                                        </p:tav>
                                        <p:tav tm="100000">
                                          <p:val>
                                            <p:strVal val="#ppt_h"/>
                                          </p:val>
                                        </p:tav>
                                      </p:tavLst>
                                    </p:anim>
                                    <p:anim calcmode="lin" valueType="num">
                                      <p:cBhvr>
                                        <p:cTn id="80" dur="500" fill="hold"/>
                                        <p:tgtEl>
                                          <p:spTgt spid="404491"/>
                                        </p:tgtEl>
                                        <p:attrNameLst>
                                          <p:attrName>ppt_x</p:attrName>
                                        </p:attrNameLst>
                                      </p:cBhvr>
                                      <p:tavLst>
                                        <p:tav tm="0">
                                          <p:val>
                                            <p:strVal val="#ppt_x-.2"/>
                                          </p:val>
                                        </p:tav>
                                        <p:tav tm="100000">
                                          <p:val>
                                            <p:strVal val="#ppt_x"/>
                                          </p:val>
                                        </p:tav>
                                      </p:tavLst>
                                    </p:anim>
                                    <p:anim calcmode="lin" valueType="num">
                                      <p:cBhvr>
                                        <p:cTn id="81" dur="500" fill="hold"/>
                                        <p:tgtEl>
                                          <p:spTgt spid="404491"/>
                                        </p:tgtEl>
                                        <p:attrNameLst>
                                          <p:attrName>ppt_y</p:attrName>
                                        </p:attrNameLst>
                                      </p:cBhvr>
                                      <p:tavLst>
                                        <p:tav tm="0">
                                          <p:val>
                                            <p:strVal val="#ppt_y"/>
                                          </p:val>
                                        </p:tav>
                                        <p:tav tm="100000">
                                          <p:val>
                                            <p:strVal val="#ppt_y"/>
                                          </p:val>
                                        </p:tav>
                                      </p:tavLst>
                                    </p:anim>
                                    <p:animEffect transition="in" filter="fade">
                                      <p:cBhvr>
                                        <p:cTn id="82" dur="500"/>
                                        <p:tgtEl>
                                          <p:spTgt spid="404491"/>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51" presetClass="entr" presetSubtype="0" fill="hold" grpId="0" nodeType="clickEffect">
                                  <p:stCondLst>
                                    <p:cond delay="0"/>
                                  </p:stCondLst>
                                  <p:childTnLst>
                                    <p:set>
                                      <p:cBhvr>
                                        <p:cTn id="86" dur="1" fill="hold">
                                          <p:stCondLst>
                                            <p:cond delay="0"/>
                                          </p:stCondLst>
                                        </p:cTn>
                                        <p:tgtEl>
                                          <p:spTgt spid="404490"/>
                                        </p:tgtEl>
                                        <p:attrNameLst>
                                          <p:attrName>style.visibility</p:attrName>
                                        </p:attrNameLst>
                                      </p:cBhvr>
                                      <p:to>
                                        <p:strVal val="visible"/>
                                      </p:to>
                                    </p:set>
                                    <p:animEffect transition="in" filter="fade">
                                      <p:cBhvr>
                                        <p:cTn id="87" dur="770" decel="100000"/>
                                        <p:tgtEl>
                                          <p:spTgt spid="404490"/>
                                        </p:tgtEl>
                                      </p:cBhvr>
                                    </p:animEffect>
                                    <p:animScale>
                                      <p:cBhvr>
                                        <p:cTn id="88" dur="770" decel="100000"/>
                                        <p:tgtEl>
                                          <p:spTgt spid="404490"/>
                                        </p:tgtEl>
                                      </p:cBhvr>
                                      <p:from x="10000" y="10000"/>
                                      <p:to x="200000" y="450000"/>
                                    </p:animScale>
                                    <p:animScale>
                                      <p:cBhvr>
                                        <p:cTn id="89" dur="1230" accel="100000" fill="hold">
                                          <p:stCondLst>
                                            <p:cond delay="770"/>
                                          </p:stCondLst>
                                        </p:cTn>
                                        <p:tgtEl>
                                          <p:spTgt spid="404490"/>
                                        </p:tgtEl>
                                      </p:cBhvr>
                                      <p:from x="200000" y="450000"/>
                                      <p:to x="100000" y="100000"/>
                                    </p:animScale>
                                    <p:set>
                                      <p:cBhvr>
                                        <p:cTn id="90" dur="770" fill="hold"/>
                                        <p:tgtEl>
                                          <p:spTgt spid="404490"/>
                                        </p:tgtEl>
                                        <p:attrNameLst>
                                          <p:attrName>ppt_x</p:attrName>
                                        </p:attrNameLst>
                                      </p:cBhvr>
                                      <p:to>
                                        <p:strVal val="(0.5)"/>
                                      </p:to>
                                    </p:set>
                                    <p:anim from="(0.5)" to="(#ppt_x)" calcmode="lin" valueType="num">
                                      <p:cBhvr>
                                        <p:cTn id="91" dur="1230" accel="100000" fill="hold">
                                          <p:stCondLst>
                                            <p:cond delay="770"/>
                                          </p:stCondLst>
                                        </p:cTn>
                                        <p:tgtEl>
                                          <p:spTgt spid="404490"/>
                                        </p:tgtEl>
                                        <p:attrNameLst>
                                          <p:attrName>ppt_x</p:attrName>
                                        </p:attrNameLst>
                                      </p:cBhvr>
                                    </p:anim>
                                    <p:set>
                                      <p:cBhvr>
                                        <p:cTn id="92" dur="770" fill="hold"/>
                                        <p:tgtEl>
                                          <p:spTgt spid="404490"/>
                                        </p:tgtEl>
                                        <p:attrNameLst>
                                          <p:attrName>ppt_y</p:attrName>
                                        </p:attrNameLst>
                                      </p:cBhvr>
                                      <p:to>
                                        <p:strVal val="(#ppt_y+0.4)"/>
                                      </p:to>
                                    </p:set>
                                    <p:anim from="(#ppt_y+0.4)" to="(#ppt_y)" calcmode="lin" valueType="num">
                                      <p:cBhvr>
                                        <p:cTn id="93" dur="1230" accel="100000" fill="hold">
                                          <p:stCondLst>
                                            <p:cond delay="770"/>
                                          </p:stCondLst>
                                        </p:cTn>
                                        <p:tgtEl>
                                          <p:spTgt spid="404490"/>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2" grpId="0" animBg="1"/>
      <p:bldP spid="404483" grpId="0" animBg="1"/>
      <p:bldP spid="404484" grpId="0" animBg="1"/>
      <p:bldP spid="404485" grpId="0" animBg="1"/>
      <p:bldP spid="404486" grpId="0" animBg="1"/>
      <p:bldP spid="404487" grpId="0" animBg="1"/>
      <p:bldP spid="404488" grpId="0" animBg="1"/>
      <p:bldP spid="404489" grpId="0" animBg="1"/>
      <p:bldP spid="404490" grpId="0" animBg="1"/>
      <p:bldP spid="404491" grpId="0" animBg="1"/>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p:cNvSpPr>
            <a:spLocks noGrp="1" noChangeArrowheads="1"/>
          </p:cNvSpPr>
          <p:nvPr>
            <p:ph type="title"/>
          </p:nvPr>
        </p:nvSpPr>
        <p:spPr>
          <a:xfrm>
            <a:off x="2771775" y="115888"/>
            <a:ext cx="6011863" cy="504825"/>
          </a:xfrm>
          <a:ln w="28575">
            <a:solidFill>
              <a:srgbClr val="008000"/>
            </a:solidFill>
            <a:miter lim="800000"/>
            <a:headEnd/>
            <a:tailEnd/>
          </a:ln>
        </p:spPr>
        <p:txBody>
          <a:bodyPr/>
          <a:lstStyle/>
          <a:p>
            <a:r>
              <a:rPr lang="en-US" altLang="en-US" sz="3200">
                <a:latin typeface="Tahoma" panose="020B0604030504040204" pitchFamily="34" charset="0"/>
              </a:rPr>
              <a:t>Timbulnya IMBALAN BUNGA (6)</a:t>
            </a:r>
          </a:p>
        </p:txBody>
      </p:sp>
      <p:sp>
        <p:nvSpPr>
          <p:cNvPr id="405507" name="Rectangle 3"/>
          <p:cNvSpPr>
            <a:spLocks noChangeArrowheads="1"/>
          </p:cNvSpPr>
          <p:nvPr/>
        </p:nvSpPr>
        <p:spPr bwMode="auto">
          <a:xfrm>
            <a:off x="250825" y="1008063"/>
            <a:ext cx="8569325" cy="343852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pPr>
            <a:r>
              <a:rPr lang="id-ID" altLang="en-US" sz="2200" b="1" u="none"/>
              <a:t>Imbalan bunga sebagaimana dimaksud pada ayat (1) juga diberikan atas pembayaran lebih sanksi administrasi berupa denda sebagaimana dimaksud dalam </a:t>
            </a:r>
            <a:r>
              <a:rPr lang="id-ID" altLang="en-US" sz="2200" b="1"/>
              <a:t>Pasal 14 ayat (4)</a:t>
            </a:r>
            <a:r>
              <a:rPr lang="id-ID" altLang="en-US" sz="2200" b="1" u="none"/>
              <a:t> dan/atau bunga sebagaimana dimaksud dalam </a:t>
            </a:r>
            <a:r>
              <a:rPr lang="id-ID" altLang="en-US" sz="2200" b="1"/>
              <a:t>Pasal 19 ayat (1)</a:t>
            </a:r>
            <a:r>
              <a:rPr lang="id-ID" altLang="en-US" sz="2200" b="1" u="none"/>
              <a:t> berdasarkan Surat Keputusan Pengurangan Sanksi Administrasi atau Surat Keputusan Penghapusan Sanksi Administrasi sebagai akibat diterbitkan Surat Keputusan Keberatan, Putusan Banding, atau Putusan Peninjauan Kembali yang mengabulkan sebagian atau seluruh permohonan Wajib Pajak.</a:t>
            </a:r>
            <a:r>
              <a:rPr lang="id-ID" altLang="en-US" sz="2200" b="1"/>
              <a:t> </a:t>
            </a:r>
            <a:endParaRPr lang="en-US" altLang="en-US" sz="2200" b="1"/>
          </a:p>
        </p:txBody>
      </p:sp>
      <p:sp>
        <p:nvSpPr>
          <p:cNvPr id="405510" name="Rectangle 6"/>
          <p:cNvSpPr>
            <a:spLocks noChangeArrowheads="1"/>
          </p:cNvSpPr>
          <p:nvPr/>
        </p:nvSpPr>
        <p:spPr bwMode="auto">
          <a:xfrm>
            <a:off x="250825" y="144463"/>
            <a:ext cx="2305050" cy="69215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000" u="none">
                <a:solidFill>
                  <a:schemeClr val="tx2"/>
                </a:solidFill>
                <a:latin typeface="Tahoma" panose="020B0604030504040204" pitchFamily="34" charset="0"/>
              </a:rPr>
              <a:t>Pasal 27A ayat 2 UU KUP</a:t>
            </a:r>
          </a:p>
        </p:txBody>
      </p:sp>
      <p:sp>
        <p:nvSpPr>
          <p:cNvPr id="405517" name="Line 13"/>
          <p:cNvSpPr>
            <a:spLocks noChangeShapeType="1"/>
          </p:cNvSpPr>
          <p:nvPr/>
        </p:nvSpPr>
        <p:spPr bwMode="auto">
          <a:xfrm flipH="1">
            <a:off x="900113" y="2276475"/>
            <a:ext cx="2879725" cy="23050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5518" name="Rectangle 14"/>
          <p:cNvSpPr>
            <a:spLocks noChangeArrowheads="1"/>
          </p:cNvSpPr>
          <p:nvPr/>
        </p:nvSpPr>
        <p:spPr bwMode="auto">
          <a:xfrm>
            <a:off x="179388" y="4559300"/>
            <a:ext cx="5508625" cy="22987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gn="l">
              <a:lnSpc>
                <a:spcPct val="90000"/>
              </a:lnSpc>
              <a:buFont typeface="Wingdings" panose="05000000000000000000" pitchFamily="2" charset="2"/>
              <a:buChar char="Ø"/>
            </a:pPr>
            <a:r>
              <a:rPr lang="en-US" altLang="en-US" sz="2000" u="none">
                <a:latin typeface="Lucida Console" panose="020B0609040504020204" pitchFamily="49" charset="0"/>
              </a:rPr>
              <a:t>PKP tidak membuat atau membuat faktur pajak, tetapi tidak tepat waktu;</a:t>
            </a:r>
          </a:p>
          <a:p>
            <a:pPr algn="l">
              <a:lnSpc>
                <a:spcPct val="90000"/>
              </a:lnSpc>
              <a:buFont typeface="Wingdings" panose="05000000000000000000" pitchFamily="2" charset="2"/>
              <a:buChar char="Ø"/>
            </a:pPr>
            <a:r>
              <a:rPr lang="en-US" altLang="en-US" sz="2000" u="none">
                <a:latin typeface="Lucida Console" panose="020B0609040504020204" pitchFamily="49" charset="0"/>
              </a:rPr>
              <a:t>PKP tidak mengisi faktur pajak secara lengkap;</a:t>
            </a:r>
          </a:p>
          <a:p>
            <a:pPr algn="l">
              <a:lnSpc>
                <a:spcPct val="90000"/>
              </a:lnSpc>
              <a:buFont typeface="Wingdings" panose="05000000000000000000" pitchFamily="2" charset="2"/>
              <a:buChar char="Ø"/>
            </a:pPr>
            <a:r>
              <a:rPr lang="en-US" altLang="en-US" sz="2000" u="none">
                <a:latin typeface="Lucida Console" panose="020B0609040504020204" pitchFamily="49" charset="0"/>
              </a:rPr>
              <a:t>PKP melaporkan faktur pajak tidak sesuai dengan masa penerbitan faktur pajak.</a:t>
            </a:r>
          </a:p>
        </p:txBody>
      </p:sp>
      <p:sp>
        <p:nvSpPr>
          <p:cNvPr id="405519" name="Rectangle 15"/>
          <p:cNvSpPr>
            <a:spLocks noChangeArrowheads="1"/>
          </p:cNvSpPr>
          <p:nvPr/>
        </p:nvSpPr>
        <p:spPr bwMode="auto">
          <a:xfrm>
            <a:off x="7310438" y="4578350"/>
            <a:ext cx="1582737" cy="65087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buFont typeface="Wingdings" panose="05000000000000000000" pitchFamily="2" charset="2"/>
              <a:buNone/>
            </a:pPr>
            <a:r>
              <a:rPr lang="en-US" altLang="en-US" sz="2000" u="none">
                <a:latin typeface="Lucida Console" panose="020B0609040504020204" pitchFamily="49" charset="0"/>
              </a:rPr>
              <a:t>Bunga Penagihan</a:t>
            </a:r>
          </a:p>
        </p:txBody>
      </p:sp>
      <p:sp>
        <p:nvSpPr>
          <p:cNvPr id="405520" name="Line 16"/>
          <p:cNvSpPr>
            <a:spLocks noChangeShapeType="1"/>
          </p:cNvSpPr>
          <p:nvPr/>
        </p:nvSpPr>
        <p:spPr bwMode="auto">
          <a:xfrm>
            <a:off x="6877050" y="2565400"/>
            <a:ext cx="1871663" cy="2159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5522" name="AutoShape 18"/>
          <p:cNvSpPr>
            <a:spLocks noChangeArrowheads="1"/>
          </p:cNvSpPr>
          <p:nvPr/>
        </p:nvSpPr>
        <p:spPr bwMode="auto">
          <a:xfrm rot="5400000">
            <a:off x="6047582" y="5407819"/>
            <a:ext cx="503237" cy="72072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5523" name="Rectangle 19"/>
          <p:cNvSpPr>
            <a:spLocks noChangeArrowheads="1"/>
          </p:cNvSpPr>
          <p:nvPr/>
        </p:nvSpPr>
        <p:spPr bwMode="auto">
          <a:xfrm>
            <a:off x="6084888" y="6076950"/>
            <a:ext cx="1582737" cy="376238"/>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nchor="ctr">
            <a:spAutoFit/>
          </a:bodyPr>
          <a:lstStyle/>
          <a:p>
            <a:pPr>
              <a:lnSpc>
                <a:spcPct val="90000"/>
              </a:lnSpc>
              <a:buFont typeface="Wingdings" panose="05000000000000000000" pitchFamily="2" charset="2"/>
              <a:buNone/>
            </a:pPr>
            <a:r>
              <a:rPr lang="en-US" altLang="en-US" sz="2000" u="none">
                <a:latin typeface="Lucida Console" panose="020B0609040504020204" pitchFamily="49" charset="0"/>
              </a:rPr>
              <a:t>2% X DPP</a:t>
            </a:r>
          </a:p>
        </p:txBody>
      </p:sp>
      <p:sp>
        <p:nvSpPr>
          <p:cNvPr id="405524" name="AutoShape 20"/>
          <p:cNvSpPr>
            <a:spLocks/>
          </p:cNvSpPr>
          <p:nvPr/>
        </p:nvSpPr>
        <p:spPr bwMode="auto">
          <a:xfrm>
            <a:off x="5651500" y="4581525"/>
            <a:ext cx="215900" cy="2087563"/>
          </a:xfrm>
          <a:prstGeom prst="rightBrace">
            <a:avLst>
              <a:gd name="adj1" fmla="val 80576"/>
              <a:gd name="adj2" fmla="val 50000"/>
            </a:avLst>
          </a:prstGeom>
          <a:noFill/>
          <a:ln w="28575">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grpId="0" nodeType="clickEffect">
                                  <p:stCondLst>
                                    <p:cond delay="0"/>
                                  </p:stCondLst>
                                  <p:iterate type="wd">
                                    <p:tmPct val="10000"/>
                                  </p:iterate>
                                  <p:childTnLst>
                                    <p:set>
                                      <p:cBhvr>
                                        <p:cTn id="6" dur="1" fill="hold">
                                          <p:stCondLst>
                                            <p:cond delay="0"/>
                                          </p:stCondLst>
                                        </p:cTn>
                                        <p:tgtEl>
                                          <p:spTgt spid="405506"/>
                                        </p:tgtEl>
                                        <p:attrNameLst>
                                          <p:attrName>style.visibility</p:attrName>
                                        </p:attrNameLst>
                                      </p:cBhvr>
                                      <p:to>
                                        <p:strVal val="visible"/>
                                      </p:to>
                                    </p:set>
                                    <p:anim calcmode="lin" valueType="num">
                                      <p:cBhvr>
                                        <p:cTn id="7" dur="500" fill="hold"/>
                                        <p:tgtEl>
                                          <p:spTgt spid="405506"/>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05506"/>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05506"/>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05506"/>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51" presetClass="entr" presetSubtype="0" fill="hold" grpId="0" nodeType="clickEffect">
                                  <p:stCondLst>
                                    <p:cond delay="0"/>
                                  </p:stCondLst>
                                  <p:childTnLst>
                                    <p:set>
                                      <p:cBhvr>
                                        <p:cTn id="14" dur="1" fill="hold">
                                          <p:stCondLst>
                                            <p:cond delay="0"/>
                                          </p:stCondLst>
                                        </p:cTn>
                                        <p:tgtEl>
                                          <p:spTgt spid="405510"/>
                                        </p:tgtEl>
                                        <p:attrNameLst>
                                          <p:attrName>style.visibility</p:attrName>
                                        </p:attrNameLst>
                                      </p:cBhvr>
                                      <p:to>
                                        <p:strVal val="visible"/>
                                      </p:to>
                                    </p:set>
                                    <p:animEffect transition="in" filter="fade">
                                      <p:cBhvr>
                                        <p:cTn id="15" dur="770" decel="100000"/>
                                        <p:tgtEl>
                                          <p:spTgt spid="405510"/>
                                        </p:tgtEl>
                                      </p:cBhvr>
                                    </p:animEffect>
                                    <p:animScale>
                                      <p:cBhvr>
                                        <p:cTn id="16" dur="770" decel="100000"/>
                                        <p:tgtEl>
                                          <p:spTgt spid="405510"/>
                                        </p:tgtEl>
                                      </p:cBhvr>
                                      <p:from x="10000" y="10000"/>
                                      <p:to x="200000" y="450000"/>
                                    </p:animScale>
                                    <p:animScale>
                                      <p:cBhvr>
                                        <p:cTn id="17" dur="1230" accel="100000" fill="hold">
                                          <p:stCondLst>
                                            <p:cond delay="770"/>
                                          </p:stCondLst>
                                        </p:cTn>
                                        <p:tgtEl>
                                          <p:spTgt spid="405510"/>
                                        </p:tgtEl>
                                      </p:cBhvr>
                                      <p:from x="200000" y="450000"/>
                                      <p:to x="100000" y="100000"/>
                                    </p:animScale>
                                    <p:set>
                                      <p:cBhvr>
                                        <p:cTn id="18" dur="770" fill="hold"/>
                                        <p:tgtEl>
                                          <p:spTgt spid="405510"/>
                                        </p:tgtEl>
                                        <p:attrNameLst>
                                          <p:attrName>ppt_x</p:attrName>
                                        </p:attrNameLst>
                                      </p:cBhvr>
                                      <p:to>
                                        <p:strVal val="(0.5)"/>
                                      </p:to>
                                    </p:set>
                                    <p:anim from="(0.5)" to="(#ppt_x)" calcmode="lin" valueType="num">
                                      <p:cBhvr>
                                        <p:cTn id="19" dur="1230" accel="100000" fill="hold">
                                          <p:stCondLst>
                                            <p:cond delay="770"/>
                                          </p:stCondLst>
                                        </p:cTn>
                                        <p:tgtEl>
                                          <p:spTgt spid="405510"/>
                                        </p:tgtEl>
                                        <p:attrNameLst>
                                          <p:attrName>ppt_x</p:attrName>
                                        </p:attrNameLst>
                                      </p:cBhvr>
                                    </p:anim>
                                    <p:set>
                                      <p:cBhvr>
                                        <p:cTn id="20" dur="770" fill="hold"/>
                                        <p:tgtEl>
                                          <p:spTgt spid="405510"/>
                                        </p:tgtEl>
                                        <p:attrNameLst>
                                          <p:attrName>ppt_y</p:attrName>
                                        </p:attrNameLst>
                                      </p:cBhvr>
                                      <p:to>
                                        <p:strVal val="(#ppt_y+0.4)"/>
                                      </p:to>
                                    </p:set>
                                    <p:anim from="(#ppt_y+0.4)" to="(#ppt_y)" calcmode="lin" valueType="num">
                                      <p:cBhvr>
                                        <p:cTn id="21" dur="1230" accel="100000" fill="hold">
                                          <p:stCondLst>
                                            <p:cond delay="770"/>
                                          </p:stCondLst>
                                        </p:cTn>
                                        <p:tgtEl>
                                          <p:spTgt spid="405510"/>
                                        </p:tgtEl>
                                        <p:attrNameLst>
                                          <p:attrName>ppt_y</p:attrName>
                                        </p:attrNameLst>
                                      </p:cBhvr>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34" presetClass="entr" presetSubtype="0" fill="hold" grpId="0" nodeType="clickEffect">
                                  <p:stCondLst>
                                    <p:cond delay="0"/>
                                  </p:stCondLst>
                                  <p:iterate type="wd">
                                    <p:tmPct val="10000"/>
                                  </p:iterate>
                                  <p:childTnLst>
                                    <p:set>
                                      <p:cBhvr>
                                        <p:cTn id="25" dur="1" fill="hold">
                                          <p:stCondLst>
                                            <p:cond delay="0"/>
                                          </p:stCondLst>
                                        </p:cTn>
                                        <p:tgtEl>
                                          <p:spTgt spid="405507"/>
                                        </p:tgtEl>
                                        <p:attrNameLst>
                                          <p:attrName>style.visibility</p:attrName>
                                        </p:attrNameLst>
                                      </p:cBhvr>
                                      <p:to>
                                        <p:strVal val="visible"/>
                                      </p:to>
                                    </p:set>
                                    <p:anim from="(-#ppt_w/2)" to="(#ppt_x)" calcmode="lin" valueType="num">
                                      <p:cBhvr>
                                        <p:cTn id="26" dur="600" fill="hold">
                                          <p:stCondLst>
                                            <p:cond delay="0"/>
                                          </p:stCondLst>
                                        </p:cTn>
                                        <p:tgtEl>
                                          <p:spTgt spid="405507"/>
                                        </p:tgtEl>
                                        <p:attrNameLst>
                                          <p:attrName>ppt_x</p:attrName>
                                        </p:attrNameLst>
                                      </p:cBhvr>
                                    </p:anim>
                                    <p:anim from="0" to="-1.0" calcmode="lin" valueType="num">
                                      <p:cBhvr>
                                        <p:cTn id="27" dur="200" decel="50000" autoRev="1" fill="hold">
                                          <p:stCondLst>
                                            <p:cond delay="600"/>
                                          </p:stCondLst>
                                        </p:cTn>
                                        <p:tgtEl>
                                          <p:spTgt spid="405507"/>
                                        </p:tgtEl>
                                        <p:attrNameLst>
                                          <p:attrName>xshear</p:attrName>
                                        </p:attrNameLst>
                                      </p:cBhvr>
                                    </p:anim>
                                    <p:animScale>
                                      <p:cBhvr>
                                        <p:cTn id="28" dur="200" decel="100000" autoRev="1" fill="hold">
                                          <p:stCondLst>
                                            <p:cond delay="600"/>
                                          </p:stCondLst>
                                        </p:cTn>
                                        <p:tgtEl>
                                          <p:spTgt spid="405507"/>
                                        </p:tgtEl>
                                      </p:cBhvr>
                                      <p:from x="100000" y="100000"/>
                                      <p:to x="80000" y="100000"/>
                                    </p:animScale>
                                    <p:anim by="(#ppt_h/3+#ppt_w*0.1)" calcmode="lin" valueType="num">
                                      <p:cBhvr additive="sum">
                                        <p:cTn id="29" dur="200" decel="100000" autoRev="1" fill="hold">
                                          <p:stCondLst>
                                            <p:cond delay="600"/>
                                          </p:stCondLst>
                                        </p:cTn>
                                        <p:tgtEl>
                                          <p:spTgt spid="405507"/>
                                        </p:tgtEl>
                                        <p:attrNameLst>
                                          <p:attrName>ppt_x</p:attrName>
                                        </p:attrNameLst>
                                      </p:cBhvr>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405517"/>
                                        </p:tgtEl>
                                        <p:attrNameLst>
                                          <p:attrName>style.visibility</p:attrName>
                                        </p:attrNameLst>
                                      </p:cBhvr>
                                      <p:to>
                                        <p:strVal val="visible"/>
                                      </p:to>
                                    </p:set>
                                    <p:anim calcmode="lin" valueType="num">
                                      <p:cBhvr>
                                        <p:cTn id="34" dur="500" fill="hold"/>
                                        <p:tgtEl>
                                          <p:spTgt spid="405517"/>
                                        </p:tgtEl>
                                        <p:attrNameLst>
                                          <p:attrName>ppt_w</p:attrName>
                                        </p:attrNameLst>
                                      </p:cBhvr>
                                      <p:tavLst>
                                        <p:tav tm="0">
                                          <p:val>
                                            <p:strVal val="#ppt_w*0.05"/>
                                          </p:val>
                                        </p:tav>
                                        <p:tav tm="100000">
                                          <p:val>
                                            <p:strVal val="#ppt_w"/>
                                          </p:val>
                                        </p:tav>
                                      </p:tavLst>
                                    </p:anim>
                                    <p:anim calcmode="lin" valueType="num">
                                      <p:cBhvr>
                                        <p:cTn id="35" dur="500" fill="hold"/>
                                        <p:tgtEl>
                                          <p:spTgt spid="405517"/>
                                        </p:tgtEl>
                                        <p:attrNameLst>
                                          <p:attrName>ppt_h</p:attrName>
                                        </p:attrNameLst>
                                      </p:cBhvr>
                                      <p:tavLst>
                                        <p:tav tm="0">
                                          <p:val>
                                            <p:strVal val="#ppt_h"/>
                                          </p:val>
                                        </p:tav>
                                        <p:tav tm="100000">
                                          <p:val>
                                            <p:strVal val="#ppt_h"/>
                                          </p:val>
                                        </p:tav>
                                      </p:tavLst>
                                    </p:anim>
                                    <p:anim calcmode="lin" valueType="num">
                                      <p:cBhvr>
                                        <p:cTn id="36" dur="500" fill="hold"/>
                                        <p:tgtEl>
                                          <p:spTgt spid="405517"/>
                                        </p:tgtEl>
                                        <p:attrNameLst>
                                          <p:attrName>ppt_x</p:attrName>
                                        </p:attrNameLst>
                                      </p:cBhvr>
                                      <p:tavLst>
                                        <p:tav tm="0">
                                          <p:val>
                                            <p:strVal val="#ppt_x-.2"/>
                                          </p:val>
                                        </p:tav>
                                        <p:tav tm="100000">
                                          <p:val>
                                            <p:strVal val="#ppt_x"/>
                                          </p:val>
                                        </p:tav>
                                      </p:tavLst>
                                    </p:anim>
                                    <p:anim calcmode="lin" valueType="num">
                                      <p:cBhvr>
                                        <p:cTn id="37" dur="500" fill="hold"/>
                                        <p:tgtEl>
                                          <p:spTgt spid="405517"/>
                                        </p:tgtEl>
                                        <p:attrNameLst>
                                          <p:attrName>ppt_y</p:attrName>
                                        </p:attrNameLst>
                                      </p:cBhvr>
                                      <p:tavLst>
                                        <p:tav tm="0">
                                          <p:val>
                                            <p:strVal val="#ppt_y"/>
                                          </p:val>
                                        </p:tav>
                                        <p:tav tm="100000">
                                          <p:val>
                                            <p:strVal val="#ppt_y"/>
                                          </p:val>
                                        </p:tav>
                                      </p:tavLst>
                                    </p:anim>
                                    <p:animEffect transition="in" filter="fade">
                                      <p:cBhvr>
                                        <p:cTn id="38" dur="500"/>
                                        <p:tgtEl>
                                          <p:spTgt spid="40551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5" presetClass="entr" presetSubtype="0" fill="hold" grpId="0" nodeType="clickEffect">
                                  <p:stCondLst>
                                    <p:cond delay="0"/>
                                  </p:stCondLst>
                                  <p:iterate type="wd">
                                    <p:tmPct val="10000"/>
                                  </p:iterate>
                                  <p:childTnLst>
                                    <p:set>
                                      <p:cBhvr>
                                        <p:cTn id="42" dur="1" fill="hold">
                                          <p:stCondLst>
                                            <p:cond delay="0"/>
                                          </p:stCondLst>
                                        </p:cTn>
                                        <p:tgtEl>
                                          <p:spTgt spid="405518"/>
                                        </p:tgtEl>
                                        <p:attrNameLst>
                                          <p:attrName>style.visibility</p:attrName>
                                        </p:attrNameLst>
                                      </p:cBhvr>
                                      <p:to>
                                        <p:strVal val="visible"/>
                                      </p:to>
                                    </p:set>
                                    <p:animEffect transition="in" filter="fade">
                                      <p:cBhvr>
                                        <p:cTn id="43" dur="2000"/>
                                        <p:tgtEl>
                                          <p:spTgt spid="405518"/>
                                        </p:tgtEl>
                                      </p:cBhvr>
                                    </p:animEffect>
                                    <p:anim calcmode="lin" valueType="num">
                                      <p:cBhvr>
                                        <p:cTn id="44" dur="2000" fill="hold"/>
                                        <p:tgtEl>
                                          <p:spTgt spid="405518"/>
                                        </p:tgtEl>
                                        <p:attrNameLst>
                                          <p:attrName>style.rotation</p:attrName>
                                        </p:attrNameLst>
                                      </p:cBhvr>
                                      <p:tavLst>
                                        <p:tav tm="0">
                                          <p:val>
                                            <p:fltVal val="720"/>
                                          </p:val>
                                        </p:tav>
                                        <p:tav tm="100000">
                                          <p:val>
                                            <p:fltVal val="0"/>
                                          </p:val>
                                        </p:tav>
                                      </p:tavLst>
                                    </p:anim>
                                    <p:anim calcmode="lin" valueType="num">
                                      <p:cBhvr>
                                        <p:cTn id="45" dur="2000" fill="hold"/>
                                        <p:tgtEl>
                                          <p:spTgt spid="405518"/>
                                        </p:tgtEl>
                                        <p:attrNameLst>
                                          <p:attrName>ppt_h</p:attrName>
                                        </p:attrNameLst>
                                      </p:cBhvr>
                                      <p:tavLst>
                                        <p:tav tm="0">
                                          <p:val>
                                            <p:fltVal val="0"/>
                                          </p:val>
                                        </p:tav>
                                        <p:tav tm="100000">
                                          <p:val>
                                            <p:strVal val="#ppt_h"/>
                                          </p:val>
                                        </p:tav>
                                      </p:tavLst>
                                    </p:anim>
                                    <p:anim calcmode="lin" valueType="num">
                                      <p:cBhvr>
                                        <p:cTn id="46" dur="2000" fill="hold"/>
                                        <p:tgtEl>
                                          <p:spTgt spid="405518"/>
                                        </p:tgtEl>
                                        <p:attrNameLst>
                                          <p:attrName>ppt_w</p:attrName>
                                        </p:attrNameLst>
                                      </p:cBhvr>
                                      <p:tavLst>
                                        <p:tav tm="0">
                                          <p:val>
                                            <p:fltVal val="0"/>
                                          </p:val>
                                        </p:tav>
                                        <p:tav tm="100000">
                                          <p:val>
                                            <p:strVal val="#ppt_w"/>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52" presetClass="entr" presetSubtype="0" fill="hold" grpId="0" nodeType="clickEffect">
                                  <p:stCondLst>
                                    <p:cond delay="0"/>
                                  </p:stCondLst>
                                  <p:childTnLst>
                                    <p:set>
                                      <p:cBhvr>
                                        <p:cTn id="50" dur="1" fill="hold">
                                          <p:stCondLst>
                                            <p:cond delay="0"/>
                                          </p:stCondLst>
                                        </p:cTn>
                                        <p:tgtEl>
                                          <p:spTgt spid="405524"/>
                                        </p:tgtEl>
                                        <p:attrNameLst>
                                          <p:attrName>style.visibility</p:attrName>
                                        </p:attrNameLst>
                                      </p:cBhvr>
                                      <p:to>
                                        <p:strVal val="visible"/>
                                      </p:to>
                                    </p:set>
                                    <p:animScale>
                                      <p:cBhvr>
                                        <p:cTn id="51" dur="1000" decel="50000" fill="hold">
                                          <p:stCondLst>
                                            <p:cond delay="0"/>
                                          </p:stCondLst>
                                        </p:cTn>
                                        <p:tgtEl>
                                          <p:spTgt spid="4055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405524"/>
                                        </p:tgtEl>
                                        <p:attrNameLst>
                                          <p:attrName>ppt_x</p:attrName>
                                          <p:attrName>ppt_y</p:attrName>
                                        </p:attrNameLst>
                                      </p:cBhvr>
                                    </p:animMotion>
                                    <p:animEffect transition="in" filter="fade">
                                      <p:cBhvr>
                                        <p:cTn id="53" dur="1000"/>
                                        <p:tgtEl>
                                          <p:spTgt spid="405524"/>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52" presetClass="entr" presetSubtype="0" fill="hold" grpId="0" nodeType="clickEffect">
                                  <p:stCondLst>
                                    <p:cond delay="0"/>
                                  </p:stCondLst>
                                  <p:childTnLst>
                                    <p:set>
                                      <p:cBhvr>
                                        <p:cTn id="57" dur="1" fill="hold">
                                          <p:stCondLst>
                                            <p:cond delay="0"/>
                                          </p:stCondLst>
                                        </p:cTn>
                                        <p:tgtEl>
                                          <p:spTgt spid="405522"/>
                                        </p:tgtEl>
                                        <p:attrNameLst>
                                          <p:attrName>style.visibility</p:attrName>
                                        </p:attrNameLst>
                                      </p:cBhvr>
                                      <p:to>
                                        <p:strVal val="visible"/>
                                      </p:to>
                                    </p:set>
                                    <p:animScale>
                                      <p:cBhvr>
                                        <p:cTn id="58" dur="1000" decel="50000" fill="hold">
                                          <p:stCondLst>
                                            <p:cond delay="0"/>
                                          </p:stCondLst>
                                        </p:cTn>
                                        <p:tgtEl>
                                          <p:spTgt spid="4055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405522"/>
                                        </p:tgtEl>
                                        <p:attrNameLst>
                                          <p:attrName>ppt_x</p:attrName>
                                          <p:attrName>ppt_y</p:attrName>
                                        </p:attrNameLst>
                                      </p:cBhvr>
                                    </p:animMotion>
                                    <p:animEffect transition="in" filter="fade">
                                      <p:cBhvr>
                                        <p:cTn id="60" dur="1000"/>
                                        <p:tgtEl>
                                          <p:spTgt spid="405522"/>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51" presetClass="entr" presetSubtype="0" fill="hold" grpId="0" nodeType="clickEffect">
                                  <p:stCondLst>
                                    <p:cond delay="0"/>
                                  </p:stCondLst>
                                  <p:childTnLst>
                                    <p:set>
                                      <p:cBhvr>
                                        <p:cTn id="64" dur="1" fill="hold">
                                          <p:stCondLst>
                                            <p:cond delay="0"/>
                                          </p:stCondLst>
                                        </p:cTn>
                                        <p:tgtEl>
                                          <p:spTgt spid="405523"/>
                                        </p:tgtEl>
                                        <p:attrNameLst>
                                          <p:attrName>style.visibility</p:attrName>
                                        </p:attrNameLst>
                                      </p:cBhvr>
                                      <p:to>
                                        <p:strVal val="visible"/>
                                      </p:to>
                                    </p:set>
                                    <p:animEffect transition="in" filter="fade">
                                      <p:cBhvr>
                                        <p:cTn id="65" dur="770" decel="100000"/>
                                        <p:tgtEl>
                                          <p:spTgt spid="405523"/>
                                        </p:tgtEl>
                                      </p:cBhvr>
                                    </p:animEffect>
                                    <p:animScale>
                                      <p:cBhvr>
                                        <p:cTn id="66" dur="770" decel="100000"/>
                                        <p:tgtEl>
                                          <p:spTgt spid="405523"/>
                                        </p:tgtEl>
                                      </p:cBhvr>
                                      <p:from x="10000" y="10000"/>
                                      <p:to x="200000" y="450000"/>
                                    </p:animScale>
                                    <p:animScale>
                                      <p:cBhvr>
                                        <p:cTn id="67" dur="1230" accel="100000" fill="hold">
                                          <p:stCondLst>
                                            <p:cond delay="770"/>
                                          </p:stCondLst>
                                        </p:cTn>
                                        <p:tgtEl>
                                          <p:spTgt spid="405523"/>
                                        </p:tgtEl>
                                      </p:cBhvr>
                                      <p:from x="200000" y="450000"/>
                                      <p:to x="100000" y="100000"/>
                                    </p:animScale>
                                    <p:set>
                                      <p:cBhvr>
                                        <p:cTn id="68" dur="770" fill="hold"/>
                                        <p:tgtEl>
                                          <p:spTgt spid="405523"/>
                                        </p:tgtEl>
                                        <p:attrNameLst>
                                          <p:attrName>ppt_x</p:attrName>
                                        </p:attrNameLst>
                                      </p:cBhvr>
                                      <p:to>
                                        <p:strVal val="(0.5)"/>
                                      </p:to>
                                    </p:set>
                                    <p:anim from="(0.5)" to="(#ppt_x)" calcmode="lin" valueType="num">
                                      <p:cBhvr>
                                        <p:cTn id="69" dur="1230" accel="100000" fill="hold">
                                          <p:stCondLst>
                                            <p:cond delay="770"/>
                                          </p:stCondLst>
                                        </p:cTn>
                                        <p:tgtEl>
                                          <p:spTgt spid="405523"/>
                                        </p:tgtEl>
                                        <p:attrNameLst>
                                          <p:attrName>ppt_x</p:attrName>
                                        </p:attrNameLst>
                                      </p:cBhvr>
                                    </p:anim>
                                    <p:set>
                                      <p:cBhvr>
                                        <p:cTn id="70" dur="770" fill="hold"/>
                                        <p:tgtEl>
                                          <p:spTgt spid="405523"/>
                                        </p:tgtEl>
                                        <p:attrNameLst>
                                          <p:attrName>ppt_y</p:attrName>
                                        </p:attrNameLst>
                                      </p:cBhvr>
                                      <p:to>
                                        <p:strVal val="(#ppt_y+0.4)"/>
                                      </p:to>
                                    </p:set>
                                    <p:anim from="(#ppt_y+0.4)" to="(#ppt_y)" calcmode="lin" valueType="num">
                                      <p:cBhvr>
                                        <p:cTn id="71" dur="1230" accel="100000" fill="hold">
                                          <p:stCondLst>
                                            <p:cond delay="770"/>
                                          </p:stCondLst>
                                        </p:cTn>
                                        <p:tgtEl>
                                          <p:spTgt spid="405523"/>
                                        </p:tgtEl>
                                        <p:attrNameLst>
                                          <p:attrName>ppt_y</p:attrName>
                                        </p:attrNameLst>
                                      </p:cBhvr>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52" presetClass="entr" presetSubtype="0" fill="hold" grpId="0" nodeType="clickEffect">
                                  <p:stCondLst>
                                    <p:cond delay="0"/>
                                  </p:stCondLst>
                                  <p:childTnLst>
                                    <p:set>
                                      <p:cBhvr>
                                        <p:cTn id="75" dur="1" fill="hold">
                                          <p:stCondLst>
                                            <p:cond delay="0"/>
                                          </p:stCondLst>
                                        </p:cTn>
                                        <p:tgtEl>
                                          <p:spTgt spid="405520"/>
                                        </p:tgtEl>
                                        <p:attrNameLst>
                                          <p:attrName>style.visibility</p:attrName>
                                        </p:attrNameLst>
                                      </p:cBhvr>
                                      <p:to>
                                        <p:strVal val="visible"/>
                                      </p:to>
                                    </p:set>
                                    <p:animScale>
                                      <p:cBhvr>
                                        <p:cTn id="76" dur="1000" decel="50000" fill="hold">
                                          <p:stCondLst>
                                            <p:cond delay="0"/>
                                          </p:stCondLst>
                                        </p:cTn>
                                        <p:tgtEl>
                                          <p:spTgt spid="4055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405520"/>
                                        </p:tgtEl>
                                        <p:attrNameLst>
                                          <p:attrName>ppt_x</p:attrName>
                                          <p:attrName>ppt_y</p:attrName>
                                        </p:attrNameLst>
                                      </p:cBhvr>
                                    </p:animMotion>
                                    <p:animEffect transition="in" filter="fade">
                                      <p:cBhvr>
                                        <p:cTn id="78" dur="1000"/>
                                        <p:tgtEl>
                                          <p:spTgt spid="405520"/>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51" presetClass="entr" presetSubtype="0" fill="hold" grpId="0" nodeType="clickEffect">
                                  <p:stCondLst>
                                    <p:cond delay="0"/>
                                  </p:stCondLst>
                                  <p:childTnLst>
                                    <p:set>
                                      <p:cBhvr>
                                        <p:cTn id="82" dur="1" fill="hold">
                                          <p:stCondLst>
                                            <p:cond delay="0"/>
                                          </p:stCondLst>
                                        </p:cTn>
                                        <p:tgtEl>
                                          <p:spTgt spid="405519"/>
                                        </p:tgtEl>
                                        <p:attrNameLst>
                                          <p:attrName>style.visibility</p:attrName>
                                        </p:attrNameLst>
                                      </p:cBhvr>
                                      <p:to>
                                        <p:strVal val="visible"/>
                                      </p:to>
                                    </p:set>
                                    <p:animEffect transition="in" filter="fade">
                                      <p:cBhvr>
                                        <p:cTn id="83" dur="770" decel="100000"/>
                                        <p:tgtEl>
                                          <p:spTgt spid="405519"/>
                                        </p:tgtEl>
                                      </p:cBhvr>
                                    </p:animEffect>
                                    <p:animScale>
                                      <p:cBhvr>
                                        <p:cTn id="84" dur="770" decel="100000"/>
                                        <p:tgtEl>
                                          <p:spTgt spid="405519"/>
                                        </p:tgtEl>
                                      </p:cBhvr>
                                      <p:from x="10000" y="10000"/>
                                      <p:to x="200000" y="450000"/>
                                    </p:animScale>
                                    <p:animScale>
                                      <p:cBhvr>
                                        <p:cTn id="85" dur="1230" accel="100000" fill="hold">
                                          <p:stCondLst>
                                            <p:cond delay="770"/>
                                          </p:stCondLst>
                                        </p:cTn>
                                        <p:tgtEl>
                                          <p:spTgt spid="405519"/>
                                        </p:tgtEl>
                                      </p:cBhvr>
                                      <p:from x="200000" y="450000"/>
                                      <p:to x="100000" y="100000"/>
                                    </p:animScale>
                                    <p:set>
                                      <p:cBhvr>
                                        <p:cTn id="86" dur="770" fill="hold"/>
                                        <p:tgtEl>
                                          <p:spTgt spid="405519"/>
                                        </p:tgtEl>
                                        <p:attrNameLst>
                                          <p:attrName>ppt_x</p:attrName>
                                        </p:attrNameLst>
                                      </p:cBhvr>
                                      <p:to>
                                        <p:strVal val="(0.5)"/>
                                      </p:to>
                                    </p:set>
                                    <p:anim from="(0.5)" to="(#ppt_x)" calcmode="lin" valueType="num">
                                      <p:cBhvr>
                                        <p:cTn id="87" dur="1230" accel="100000" fill="hold">
                                          <p:stCondLst>
                                            <p:cond delay="770"/>
                                          </p:stCondLst>
                                        </p:cTn>
                                        <p:tgtEl>
                                          <p:spTgt spid="405519"/>
                                        </p:tgtEl>
                                        <p:attrNameLst>
                                          <p:attrName>ppt_x</p:attrName>
                                        </p:attrNameLst>
                                      </p:cBhvr>
                                    </p:anim>
                                    <p:set>
                                      <p:cBhvr>
                                        <p:cTn id="88" dur="770" fill="hold"/>
                                        <p:tgtEl>
                                          <p:spTgt spid="405519"/>
                                        </p:tgtEl>
                                        <p:attrNameLst>
                                          <p:attrName>ppt_y</p:attrName>
                                        </p:attrNameLst>
                                      </p:cBhvr>
                                      <p:to>
                                        <p:strVal val="(#ppt_y+0.4)"/>
                                      </p:to>
                                    </p:set>
                                    <p:anim from="(#ppt_y+0.4)" to="(#ppt_y)" calcmode="lin" valueType="num">
                                      <p:cBhvr>
                                        <p:cTn id="89" dur="1230" accel="100000" fill="hold">
                                          <p:stCondLst>
                                            <p:cond delay="770"/>
                                          </p:stCondLst>
                                        </p:cTn>
                                        <p:tgtEl>
                                          <p:spTgt spid="40551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6" grpId="0" animBg="1"/>
      <p:bldP spid="405507" grpId="0" animBg="1"/>
      <p:bldP spid="405510" grpId="0" animBg="1"/>
      <p:bldP spid="405517" grpId="0" animBg="1"/>
      <p:bldP spid="405518" grpId="0" animBg="1"/>
      <p:bldP spid="405519" grpId="0" animBg="1"/>
      <p:bldP spid="405520" grpId="0" animBg="1"/>
      <p:bldP spid="405522" grpId="0" animBg="1"/>
      <p:bldP spid="405523" grpId="0" animBg="1"/>
      <p:bldP spid="405524"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4" name="Rectangle 4"/>
          <p:cNvSpPr>
            <a:spLocks noGrp="1" noChangeArrowheads="1"/>
          </p:cNvSpPr>
          <p:nvPr>
            <p:ph type="title"/>
          </p:nvPr>
        </p:nvSpPr>
        <p:spPr>
          <a:xfrm>
            <a:off x="469900" y="1903413"/>
            <a:ext cx="8278813" cy="1812925"/>
          </a:xfrm>
          <a:ln>
            <a:solidFill>
              <a:srgbClr val="FF33CC"/>
            </a:solidFill>
            <a:miter lim="800000"/>
            <a:headEnd/>
            <a:tailEnd/>
          </a:ln>
        </p:spPr>
        <p:txBody>
          <a:bodyPr/>
          <a:lstStyle/>
          <a:p>
            <a:r>
              <a:rPr lang="id-ID" altLang="en-US" sz="2400" b="1">
                <a:latin typeface="Courier New" panose="02070309020205020404" pitchFamily="49" charset="0"/>
              </a:rPr>
              <a:t>Tata cara penghitungan pengembalian kelebihan pembayaran pajak dan pemberian imbalan bunga diatur dengan atau berdasarkan Peraturan Menteri Keuangan.</a:t>
            </a:r>
            <a:r>
              <a:rPr lang="en-US" altLang="en-US" sz="2400" b="1">
                <a:latin typeface="Courier New" panose="02070309020205020404" pitchFamily="49" charset="0"/>
              </a:rPr>
              <a:t> </a:t>
            </a:r>
            <a:br>
              <a:rPr lang="en-US" altLang="en-US" sz="2400" b="1">
                <a:latin typeface="Courier New" panose="02070309020205020404" pitchFamily="49" charset="0"/>
              </a:rPr>
            </a:br>
            <a:r>
              <a:rPr lang="en-US" altLang="en-US" sz="2400" b="1">
                <a:latin typeface="Courier New" panose="02070309020205020404" pitchFamily="49" charset="0"/>
              </a:rPr>
              <a:t>{Pasal 27A ayat 3 UU KUP}</a:t>
            </a:r>
          </a:p>
        </p:txBody>
      </p:sp>
      <p:sp>
        <p:nvSpPr>
          <p:cNvPr id="409605" name="Rectangle 5"/>
          <p:cNvSpPr>
            <a:spLocks noChangeArrowheads="1"/>
          </p:cNvSpPr>
          <p:nvPr/>
        </p:nvSpPr>
        <p:spPr bwMode="auto">
          <a:xfrm>
            <a:off x="323850" y="177800"/>
            <a:ext cx="8569325" cy="874713"/>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id-ID" altLang="en-US" sz="2800" b="1" u="none">
                <a:latin typeface="Tahoma" panose="020B0604030504040204" pitchFamily="34" charset="0"/>
              </a:rPr>
              <a:t>Tata cara penghitungan dan pemberian imbalan bunga</a:t>
            </a:r>
            <a:endParaRPr lang="en-US" altLang="en-US" sz="2800" b="1" u="none">
              <a:latin typeface="Tahoma" panose="020B0604030504040204" pitchFamily="34" charset="0"/>
            </a:endParaRPr>
          </a:p>
        </p:txBody>
      </p:sp>
      <p:sp>
        <p:nvSpPr>
          <p:cNvPr id="409606" name="AutoShape 6"/>
          <p:cNvSpPr>
            <a:spLocks noChangeArrowheads="1"/>
          </p:cNvSpPr>
          <p:nvPr/>
        </p:nvSpPr>
        <p:spPr bwMode="auto">
          <a:xfrm>
            <a:off x="7092950" y="3644900"/>
            <a:ext cx="431800" cy="431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07" name="Rectangle 7"/>
          <p:cNvSpPr>
            <a:spLocks noChangeArrowheads="1"/>
          </p:cNvSpPr>
          <p:nvPr/>
        </p:nvSpPr>
        <p:spPr bwMode="auto">
          <a:xfrm>
            <a:off x="468313" y="4005263"/>
            <a:ext cx="8351837" cy="1295400"/>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nchor="ctr"/>
          <a:lstStyle>
            <a:lvl1pPr>
              <a:defRPr sz="4400">
                <a:solidFill>
                  <a:schemeClr val="tx2"/>
                </a:solidFill>
                <a:latin typeface="Times New Roman" panose="02020603050405020304" pitchFamily="18" charset="0"/>
              </a:defRPr>
            </a:lvl1pPr>
            <a:lvl2pPr>
              <a:defRPr sz="4400">
                <a:solidFill>
                  <a:schemeClr val="tx2"/>
                </a:solidFill>
                <a:latin typeface="Times New Roman" panose="02020603050405020304" pitchFamily="18" charset="0"/>
              </a:defRPr>
            </a:lvl2pPr>
            <a:lvl3pPr>
              <a:defRPr sz="4400">
                <a:solidFill>
                  <a:schemeClr val="tx2"/>
                </a:solidFill>
                <a:latin typeface="Times New Roman" panose="02020603050405020304" pitchFamily="18" charset="0"/>
              </a:defRPr>
            </a:lvl3pPr>
            <a:lvl4pPr>
              <a:defRPr sz="4400">
                <a:solidFill>
                  <a:schemeClr val="tx2"/>
                </a:solidFill>
                <a:latin typeface="Times New Roman" panose="02020603050405020304" pitchFamily="18" charset="0"/>
              </a:defRPr>
            </a:lvl4pPr>
            <a:lvl5pPr>
              <a:defRPr sz="4400">
                <a:solidFill>
                  <a:schemeClr val="tx2"/>
                </a:solidFill>
                <a:latin typeface="Times New Roman" panose="02020603050405020304" pitchFamily="18" charset="0"/>
              </a:defRPr>
            </a:lvl5pPr>
            <a:lvl6pPr marL="457200" algn="ctr" fontAlgn="base">
              <a:spcBef>
                <a:spcPct val="0"/>
              </a:spcBef>
              <a:spcAft>
                <a:spcPct val="0"/>
              </a:spcAft>
              <a:defRPr sz="4400">
                <a:solidFill>
                  <a:schemeClr val="tx2"/>
                </a:solidFill>
                <a:latin typeface="Times New Roman" panose="02020603050405020304" pitchFamily="18" charset="0"/>
              </a:defRPr>
            </a:lvl6pPr>
            <a:lvl7pPr marL="914400" algn="ctr" fontAlgn="base">
              <a:spcBef>
                <a:spcPct val="0"/>
              </a:spcBef>
              <a:spcAft>
                <a:spcPct val="0"/>
              </a:spcAft>
              <a:defRPr sz="4400">
                <a:solidFill>
                  <a:schemeClr val="tx2"/>
                </a:solidFill>
                <a:latin typeface="Times New Roman" panose="02020603050405020304" pitchFamily="18" charset="0"/>
              </a:defRPr>
            </a:lvl7pPr>
            <a:lvl8pPr marL="1371600" algn="ctr" fontAlgn="base">
              <a:spcBef>
                <a:spcPct val="0"/>
              </a:spcBef>
              <a:spcAft>
                <a:spcPct val="0"/>
              </a:spcAft>
              <a:defRPr sz="4400">
                <a:solidFill>
                  <a:schemeClr val="tx2"/>
                </a:solidFill>
                <a:latin typeface="Times New Roman" panose="02020603050405020304" pitchFamily="18" charset="0"/>
              </a:defRPr>
            </a:lvl8pPr>
            <a:lvl9pPr marL="1828800" algn="ctr" fontAlgn="base">
              <a:spcBef>
                <a:spcPct val="0"/>
              </a:spcBef>
              <a:spcAft>
                <a:spcPct val="0"/>
              </a:spcAft>
              <a:defRPr sz="4400">
                <a:solidFill>
                  <a:schemeClr val="tx2"/>
                </a:solidFill>
                <a:latin typeface="Times New Roman" panose="02020603050405020304" pitchFamily="18" charset="0"/>
              </a:defRPr>
            </a:lvl9pPr>
          </a:lstStyle>
          <a:p>
            <a:r>
              <a:rPr lang="id-ID" altLang="en-US" sz="2400" b="1" u="none">
                <a:latin typeface="Lucida Console" panose="020B0609040504020204" pitchFamily="49" charset="0"/>
              </a:rPr>
              <a:t>Peraturan Menteri Keuangan</a:t>
            </a:r>
            <a:r>
              <a:rPr lang="en-US" altLang="en-US" sz="2400" b="1" u="none">
                <a:latin typeface="Lucida Console" panose="020B0609040504020204" pitchFamily="49" charset="0"/>
              </a:rPr>
              <a:t> Nomor 195/PMK.03/2007 tentang Tata Cara Penghitungan dan Pemberian Imbalan Bunga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09605"/>
                                        </p:tgtEl>
                                        <p:attrNameLst>
                                          <p:attrName>style.visibility</p:attrName>
                                        </p:attrNameLst>
                                      </p:cBhvr>
                                      <p:to>
                                        <p:strVal val="visible"/>
                                      </p:to>
                                    </p:set>
                                    <p:anim calcmode="lin" valueType="num">
                                      <p:cBhvr>
                                        <p:cTn id="7" dur="1000" fill="hold"/>
                                        <p:tgtEl>
                                          <p:spTgt spid="409605"/>
                                        </p:tgtEl>
                                        <p:attrNameLst>
                                          <p:attrName>ppt_x</p:attrName>
                                        </p:attrNameLst>
                                      </p:cBhvr>
                                      <p:tavLst>
                                        <p:tav tm="0">
                                          <p:val>
                                            <p:strVal val="#ppt_x-.2"/>
                                          </p:val>
                                        </p:tav>
                                        <p:tav tm="100000">
                                          <p:val>
                                            <p:strVal val="#ppt_x"/>
                                          </p:val>
                                        </p:tav>
                                      </p:tavLst>
                                    </p:anim>
                                    <p:anim calcmode="lin" valueType="num">
                                      <p:cBhvr>
                                        <p:cTn id="8" dur="1000" fill="hold"/>
                                        <p:tgtEl>
                                          <p:spTgt spid="409605"/>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60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09604"/>
                                        </p:tgtEl>
                                        <p:attrNameLst>
                                          <p:attrName>style.visibility</p:attrName>
                                        </p:attrNameLst>
                                      </p:cBhvr>
                                      <p:to>
                                        <p:strVal val="visible"/>
                                      </p:to>
                                    </p:set>
                                    <p:anim calcmode="lin" valueType="num">
                                      <p:cBhvr>
                                        <p:cTn id="14" dur="1000" fill="hold"/>
                                        <p:tgtEl>
                                          <p:spTgt spid="409604"/>
                                        </p:tgtEl>
                                        <p:attrNameLst>
                                          <p:attrName>ppt_x</p:attrName>
                                        </p:attrNameLst>
                                      </p:cBhvr>
                                      <p:tavLst>
                                        <p:tav tm="0">
                                          <p:val>
                                            <p:strVal val="#ppt_x-.2"/>
                                          </p:val>
                                        </p:tav>
                                        <p:tav tm="100000">
                                          <p:val>
                                            <p:strVal val="#ppt_x"/>
                                          </p:val>
                                        </p:tav>
                                      </p:tavLst>
                                    </p:anim>
                                    <p:anim calcmode="lin" valueType="num">
                                      <p:cBhvr>
                                        <p:cTn id="15" dur="1000" fill="hold"/>
                                        <p:tgtEl>
                                          <p:spTgt spid="40960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0960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409606"/>
                                        </p:tgtEl>
                                        <p:attrNameLst>
                                          <p:attrName>style.visibility</p:attrName>
                                        </p:attrNameLst>
                                      </p:cBhvr>
                                      <p:to>
                                        <p:strVal val="visible"/>
                                      </p:to>
                                    </p:set>
                                    <p:anim calcmode="lin" valueType="num">
                                      <p:cBhvr>
                                        <p:cTn id="21" dur="500" fill="hold"/>
                                        <p:tgtEl>
                                          <p:spTgt spid="409606"/>
                                        </p:tgtEl>
                                        <p:attrNameLst>
                                          <p:attrName>ppt_w</p:attrName>
                                        </p:attrNameLst>
                                      </p:cBhvr>
                                      <p:tavLst>
                                        <p:tav tm="0">
                                          <p:val>
                                            <p:strVal val="#ppt_w*0.05"/>
                                          </p:val>
                                        </p:tav>
                                        <p:tav tm="100000">
                                          <p:val>
                                            <p:strVal val="#ppt_w"/>
                                          </p:val>
                                        </p:tav>
                                      </p:tavLst>
                                    </p:anim>
                                    <p:anim calcmode="lin" valueType="num">
                                      <p:cBhvr>
                                        <p:cTn id="22" dur="500" fill="hold"/>
                                        <p:tgtEl>
                                          <p:spTgt spid="409606"/>
                                        </p:tgtEl>
                                        <p:attrNameLst>
                                          <p:attrName>ppt_h</p:attrName>
                                        </p:attrNameLst>
                                      </p:cBhvr>
                                      <p:tavLst>
                                        <p:tav tm="0">
                                          <p:val>
                                            <p:strVal val="#ppt_h"/>
                                          </p:val>
                                        </p:tav>
                                        <p:tav tm="100000">
                                          <p:val>
                                            <p:strVal val="#ppt_h"/>
                                          </p:val>
                                        </p:tav>
                                      </p:tavLst>
                                    </p:anim>
                                    <p:anim calcmode="lin" valueType="num">
                                      <p:cBhvr>
                                        <p:cTn id="23" dur="500" fill="hold"/>
                                        <p:tgtEl>
                                          <p:spTgt spid="409606"/>
                                        </p:tgtEl>
                                        <p:attrNameLst>
                                          <p:attrName>ppt_x</p:attrName>
                                        </p:attrNameLst>
                                      </p:cBhvr>
                                      <p:tavLst>
                                        <p:tav tm="0">
                                          <p:val>
                                            <p:strVal val="#ppt_x-.2"/>
                                          </p:val>
                                        </p:tav>
                                        <p:tav tm="100000">
                                          <p:val>
                                            <p:strVal val="#ppt_x"/>
                                          </p:val>
                                        </p:tav>
                                      </p:tavLst>
                                    </p:anim>
                                    <p:anim calcmode="lin" valueType="num">
                                      <p:cBhvr>
                                        <p:cTn id="24" dur="500" fill="hold"/>
                                        <p:tgtEl>
                                          <p:spTgt spid="409606"/>
                                        </p:tgtEl>
                                        <p:attrNameLst>
                                          <p:attrName>ppt_y</p:attrName>
                                        </p:attrNameLst>
                                      </p:cBhvr>
                                      <p:tavLst>
                                        <p:tav tm="0">
                                          <p:val>
                                            <p:strVal val="#ppt_y"/>
                                          </p:val>
                                        </p:tav>
                                        <p:tav tm="100000">
                                          <p:val>
                                            <p:strVal val="#ppt_y"/>
                                          </p:val>
                                        </p:tav>
                                      </p:tavLst>
                                    </p:anim>
                                    <p:animEffect transition="in" filter="fade">
                                      <p:cBhvr>
                                        <p:cTn id="25" dur="500"/>
                                        <p:tgtEl>
                                          <p:spTgt spid="40960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9" presetClass="entr" presetSubtype="0" fill="hold" grpId="0" nodeType="clickEffect">
                                  <p:stCondLst>
                                    <p:cond delay="0"/>
                                  </p:stCondLst>
                                  <p:childTnLst>
                                    <p:set>
                                      <p:cBhvr>
                                        <p:cTn id="29" dur="1" fill="hold">
                                          <p:stCondLst>
                                            <p:cond delay="0"/>
                                          </p:stCondLst>
                                        </p:cTn>
                                        <p:tgtEl>
                                          <p:spTgt spid="409607"/>
                                        </p:tgtEl>
                                        <p:attrNameLst>
                                          <p:attrName>style.visibility</p:attrName>
                                        </p:attrNameLst>
                                      </p:cBhvr>
                                      <p:to>
                                        <p:strVal val="visible"/>
                                      </p:to>
                                    </p:set>
                                    <p:anim calcmode="lin" valueType="num">
                                      <p:cBhvr>
                                        <p:cTn id="30" dur="1000" fill="hold"/>
                                        <p:tgtEl>
                                          <p:spTgt spid="409607"/>
                                        </p:tgtEl>
                                        <p:attrNameLst>
                                          <p:attrName>ppt_x</p:attrName>
                                        </p:attrNameLst>
                                      </p:cBhvr>
                                      <p:tavLst>
                                        <p:tav tm="0">
                                          <p:val>
                                            <p:strVal val="#ppt_x-.2"/>
                                          </p:val>
                                        </p:tav>
                                        <p:tav tm="100000">
                                          <p:val>
                                            <p:strVal val="#ppt_x"/>
                                          </p:val>
                                        </p:tav>
                                      </p:tavLst>
                                    </p:anim>
                                    <p:anim calcmode="lin" valueType="num">
                                      <p:cBhvr>
                                        <p:cTn id="31" dur="1000" fill="hold"/>
                                        <p:tgtEl>
                                          <p:spTgt spid="409607"/>
                                        </p:tgtEl>
                                        <p:attrNameLst>
                                          <p:attrName>ppt_y</p:attrName>
                                        </p:attrNameLst>
                                      </p:cBhvr>
                                      <p:tavLst>
                                        <p:tav tm="0">
                                          <p:val>
                                            <p:strVal val="#ppt_y"/>
                                          </p:val>
                                        </p:tav>
                                        <p:tav tm="100000">
                                          <p:val>
                                            <p:strVal val="#ppt_y"/>
                                          </p:val>
                                        </p:tav>
                                      </p:tavLst>
                                    </p:anim>
                                    <p:animEffect transition="in" filter="wipe(right)" prLst="gradientSize: 0.1">
                                      <p:cBhvr>
                                        <p:cTn id="32" dur="1000"/>
                                        <p:tgtEl>
                                          <p:spTgt spid="409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4" grpId="0" animBg="1"/>
      <p:bldP spid="409605" grpId="0" animBg="1"/>
      <p:bldP spid="409606" grpId="0" animBg="1"/>
      <p:bldP spid="409607" grpId="0" animBg="1"/>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p:nvPr>
        </p:nvSpPr>
        <p:spPr>
          <a:xfrm>
            <a:off x="2268538" y="44450"/>
            <a:ext cx="3743325" cy="396875"/>
          </a:xfrm>
          <a:ln>
            <a:solidFill>
              <a:srgbClr val="008000"/>
            </a:solidFill>
            <a:miter lim="800000"/>
            <a:headEnd/>
            <a:tailEnd/>
          </a:ln>
        </p:spPr>
        <p:txBody>
          <a:bodyPr/>
          <a:lstStyle/>
          <a:p>
            <a:r>
              <a:rPr lang="en-US" altLang="en-US" sz="2800" b="1">
                <a:latin typeface="Lucida Console" panose="020B0609040504020204" pitchFamily="49" charset="0"/>
              </a:rPr>
              <a:t>IMBALAN BUNGA</a:t>
            </a:r>
          </a:p>
        </p:txBody>
      </p:sp>
      <p:sp>
        <p:nvSpPr>
          <p:cNvPr id="380931" name="Rectangle 3"/>
          <p:cNvSpPr>
            <a:spLocks noChangeArrowheads="1"/>
          </p:cNvSpPr>
          <p:nvPr/>
        </p:nvSpPr>
        <p:spPr bwMode="auto">
          <a:xfrm>
            <a:off x="2124075" y="476250"/>
            <a:ext cx="6835775" cy="376238"/>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2" tIns="45712" rIns="91422" bIns="45712">
            <a:spAutoFit/>
          </a:bodyPr>
          <a:lstStyle/>
          <a:p>
            <a:pPr algn="l"/>
            <a:r>
              <a:rPr lang="en-US" altLang="en-US" sz="1800" u="none">
                <a:latin typeface="Tahoma" panose="020B0604030504040204" pitchFamily="34" charset="0"/>
              </a:rPr>
              <a:t>Imbalan bunga diberikan kepada Wajib Pajak dalam hal terdapat:</a:t>
            </a:r>
          </a:p>
        </p:txBody>
      </p:sp>
      <p:sp>
        <p:nvSpPr>
          <p:cNvPr id="380932" name="Rectangle 4"/>
          <p:cNvSpPr>
            <a:spLocks noChangeArrowheads="1"/>
          </p:cNvSpPr>
          <p:nvPr/>
        </p:nvSpPr>
        <p:spPr bwMode="auto">
          <a:xfrm>
            <a:off x="125413" y="836613"/>
            <a:ext cx="8839200" cy="5992812"/>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buFontTx/>
              <a:buAutoNum type="alphaLcPeriod"/>
            </a:pPr>
            <a:r>
              <a:rPr lang="en-US" altLang="en-US" sz="1800" b="1" u="none">
                <a:solidFill>
                  <a:srgbClr val="0033CC"/>
                </a:solidFill>
                <a:latin typeface="Courier New" panose="02070309020205020404" pitchFamily="49" charset="0"/>
              </a:rPr>
              <a:t>keterlambatan pengembalian kelebihan pembayaran pajak</a:t>
            </a:r>
            <a:r>
              <a:rPr lang="en-US" altLang="en-US" sz="1800" b="1" u="none">
                <a:latin typeface="Courier New" panose="02070309020205020404" pitchFamily="49" charset="0"/>
              </a:rPr>
              <a:t>, sebagaimana dimaksud dalam Pasal 11 ayat (3) KUP;</a:t>
            </a:r>
          </a:p>
          <a:p>
            <a:pPr>
              <a:lnSpc>
                <a:spcPct val="90000"/>
              </a:lnSpc>
              <a:spcBef>
                <a:spcPct val="50000"/>
              </a:spcBef>
              <a:buFontTx/>
              <a:buAutoNum type="alphaLcPeriod"/>
            </a:pPr>
            <a:r>
              <a:rPr lang="en-US" altLang="en-US" sz="1800" b="1" u="none">
                <a:solidFill>
                  <a:srgbClr val="0033CC"/>
                </a:solidFill>
                <a:latin typeface="Courier New" panose="02070309020205020404" pitchFamily="49" charset="0"/>
              </a:rPr>
              <a:t>keterlambatan penerbitan Surat Ketetapan Pajak Lebih Bayar</a:t>
            </a:r>
            <a:r>
              <a:rPr lang="en-US" altLang="en-US" sz="1800" b="1" u="none">
                <a:latin typeface="Courier New" panose="02070309020205020404" pitchFamily="49" charset="0"/>
              </a:rPr>
              <a:t>, sebagaimana dimaksud dalam Pasal 17B ayat (3) KUP;</a:t>
            </a:r>
          </a:p>
          <a:p>
            <a:pPr>
              <a:lnSpc>
                <a:spcPct val="90000"/>
              </a:lnSpc>
              <a:spcBef>
                <a:spcPct val="50000"/>
              </a:spcBef>
              <a:buFontTx/>
              <a:buAutoNum type="alphaLcPeriod"/>
            </a:pPr>
            <a:r>
              <a:rPr lang="en-US" altLang="en-US" sz="1800" b="1" u="none">
                <a:latin typeface="Courier New" panose="02070309020205020404" pitchFamily="49" charset="0"/>
              </a:rPr>
              <a:t>Kelebihan pembayaran pajak karena tertangguh akibat pemeriksaan bukti permulaan (Pasal 17B ayat 4 UU KUP);</a:t>
            </a:r>
          </a:p>
          <a:p>
            <a:pPr>
              <a:lnSpc>
                <a:spcPct val="90000"/>
              </a:lnSpc>
              <a:spcBef>
                <a:spcPct val="50000"/>
              </a:spcBef>
              <a:buFontTx/>
              <a:buAutoNum type="alphaLcPeriod"/>
            </a:pPr>
            <a:r>
              <a:rPr lang="en-US" altLang="en-US" sz="1800" b="1" u="none">
                <a:solidFill>
                  <a:srgbClr val="0033CC"/>
                </a:solidFill>
                <a:latin typeface="Courier New" panose="02070309020205020404" pitchFamily="49" charset="0"/>
              </a:rPr>
              <a:t>kelebihan pembayaran pajak karena pengajuan keberatan atau permohonan banding atau </a:t>
            </a:r>
            <a:r>
              <a:rPr lang="en-US" altLang="en-US" sz="1800" b="1" i="1" u="none">
                <a:solidFill>
                  <a:srgbClr val="0033CC"/>
                </a:solidFill>
                <a:latin typeface="Courier New" panose="02070309020205020404" pitchFamily="49" charset="0"/>
              </a:rPr>
              <a:t>peninjauan kembali</a:t>
            </a:r>
            <a:r>
              <a:rPr lang="en-US" altLang="en-US" sz="1800" b="1" u="none">
                <a:solidFill>
                  <a:srgbClr val="0033CC"/>
                </a:solidFill>
                <a:latin typeface="Courier New" panose="02070309020205020404" pitchFamily="49" charset="0"/>
              </a:rPr>
              <a:t> diterima sebagian atau seluruhnya</a:t>
            </a:r>
            <a:r>
              <a:rPr lang="en-US" altLang="en-US" sz="1800" b="1" u="none">
                <a:latin typeface="Courier New" panose="02070309020205020404" pitchFamily="49" charset="0"/>
              </a:rPr>
              <a:t> sebagaimana dimaksud dalam Pasal 27A ayat (1) KUP; atau</a:t>
            </a:r>
          </a:p>
          <a:p>
            <a:pPr>
              <a:lnSpc>
                <a:spcPct val="90000"/>
              </a:lnSpc>
              <a:spcBef>
                <a:spcPct val="50000"/>
              </a:spcBef>
              <a:buFontTx/>
              <a:buAutoNum type="alphaLcPeriod"/>
            </a:pPr>
            <a:r>
              <a:rPr lang="en-US" altLang="en-US" sz="1800" b="1" i="1" u="none">
                <a:solidFill>
                  <a:schemeClr val="accent2"/>
                </a:solidFill>
                <a:latin typeface="Courier New" panose="02070309020205020404" pitchFamily="49" charset="0"/>
              </a:rPr>
              <a:t>Kelebihan pembayaran pajak karena SK Pembetulan, SK Pengurangan Ketetapan Pajak, atau SK Pembatalan Ketetapan Pajak yang dikabulkan sebagian atau seluruhnya</a:t>
            </a:r>
            <a:r>
              <a:rPr lang="en-US" altLang="en-US" sz="1800" b="1" i="1" u="none">
                <a:latin typeface="Courier New" panose="02070309020205020404" pitchFamily="49" charset="0"/>
              </a:rPr>
              <a:t> sebagaimana dimaksud Pasal 27 ayat (1a) UU KUP; atau</a:t>
            </a:r>
          </a:p>
          <a:p>
            <a:pPr>
              <a:lnSpc>
                <a:spcPct val="90000"/>
              </a:lnSpc>
              <a:spcBef>
                <a:spcPct val="50000"/>
              </a:spcBef>
              <a:buFontTx/>
              <a:buAutoNum type="alphaLcPeriod"/>
            </a:pPr>
            <a:r>
              <a:rPr lang="en-US" altLang="en-US" sz="1800" b="1" u="none">
                <a:solidFill>
                  <a:srgbClr val="0033CC"/>
                </a:solidFill>
                <a:latin typeface="Courier New" panose="02070309020205020404" pitchFamily="49" charset="0"/>
              </a:rPr>
              <a:t>kelebihan pembayaran sanksi administrasi Pasal 14 ayat (4) dan atau Pasal 19 ayat (1) berdasarkan SK Pengurangan Sanksi Administrasi atau SK Penghapusan Sanksi Administrasi sebagai akibat diterbitkan SK Keberatan, Putusan Banding, atau </a:t>
            </a:r>
            <a:r>
              <a:rPr lang="en-US" altLang="en-US" sz="1800" b="1" i="1" u="none">
                <a:solidFill>
                  <a:srgbClr val="0033CC"/>
                </a:solidFill>
                <a:latin typeface="Courier New" panose="02070309020205020404" pitchFamily="49" charset="0"/>
              </a:rPr>
              <a:t>Putusan Peninjauan Kembali</a:t>
            </a:r>
            <a:r>
              <a:rPr lang="en-US" altLang="en-US" sz="1800" b="1" u="none">
                <a:solidFill>
                  <a:srgbClr val="0033CC"/>
                </a:solidFill>
                <a:latin typeface="Courier New" panose="02070309020205020404" pitchFamily="49" charset="0"/>
              </a:rPr>
              <a:t> yang mengabulkan sebagian atau seluruh permohonan WP</a:t>
            </a:r>
            <a:r>
              <a:rPr lang="en-US" altLang="en-US" sz="1800" b="1" u="none">
                <a:latin typeface="Courier New" panose="02070309020205020404" pitchFamily="49" charset="0"/>
              </a:rPr>
              <a:t>, sebagaimana dimaksud dalam Pasal 27A ayat (2) KUP.</a:t>
            </a:r>
          </a:p>
        </p:txBody>
      </p:sp>
      <p:sp>
        <p:nvSpPr>
          <p:cNvPr id="380933" name="AutoShape 5"/>
          <p:cNvSpPr>
            <a:spLocks noChangeArrowheads="1"/>
          </p:cNvSpPr>
          <p:nvPr/>
        </p:nvSpPr>
        <p:spPr bwMode="auto">
          <a:xfrm>
            <a:off x="5795963" y="260350"/>
            <a:ext cx="474662" cy="287338"/>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0934" name="Rectangle 6"/>
          <p:cNvSpPr>
            <a:spLocks noChangeArrowheads="1"/>
          </p:cNvSpPr>
          <p:nvPr/>
        </p:nvSpPr>
        <p:spPr bwMode="auto">
          <a:xfrm>
            <a:off x="179388" y="50800"/>
            <a:ext cx="1808162" cy="65087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6" tIns="45714" rIns="91426" bIns="45714">
            <a:spAutoFit/>
          </a:bodyPr>
          <a:lstStyle/>
          <a:p>
            <a:r>
              <a:rPr lang="id-ID" altLang="en-US" sz="1800" b="1" u="none">
                <a:solidFill>
                  <a:schemeClr val="tx2"/>
                </a:solidFill>
                <a:latin typeface="Arial Narrow" panose="020B0606020202030204" pitchFamily="34" charset="0"/>
              </a:rPr>
              <a:t>P</a:t>
            </a:r>
            <a:r>
              <a:rPr lang="en-US" altLang="en-US" sz="1800" b="1" u="none">
                <a:solidFill>
                  <a:schemeClr val="tx2"/>
                </a:solidFill>
                <a:latin typeface="Arial Narrow" panose="020B0606020202030204" pitchFamily="34" charset="0"/>
              </a:rPr>
              <a:t>MK Nomor 195/PMK.03/2007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80930"/>
                                        </p:tgtEl>
                                        <p:attrNameLst>
                                          <p:attrName>style.visibility</p:attrName>
                                        </p:attrNameLst>
                                      </p:cBhvr>
                                      <p:to>
                                        <p:strVal val="visible"/>
                                      </p:to>
                                    </p:set>
                                    <p:anim calcmode="lin" valueType="num">
                                      <p:cBhvr>
                                        <p:cTn id="7" dur="500" fill="hold"/>
                                        <p:tgtEl>
                                          <p:spTgt spid="380930"/>
                                        </p:tgtEl>
                                        <p:attrNameLst>
                                          <p:attrName>ppt_w</p:attrName>
                                        </p:attrNameLst>
                                      </p:cBhvr>
                                      <p:tavLst>
                                        <p:tav tm="0">
                                          <p:val>
                                            <p:fltVal val="0"/>
                                          </p:val>
                                        </p:tav>
                                        <p:tav tm="100000">
                                          <p:val>
                                            <p:strVal val="#ppt_w"/>
                                          </p:val>
                                        </p:tav>
                                      </p:tavLst>
                                    </p:anim>
                                    <p:anim calcmode="lin" valueType="num">
                                      <p:cBhvr>
                                        <p:cTn id="8" dur="500" fill="hold"/>
                                        <p:tgtEl>
                                          <p:spTgt spid="380930"/>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80933"/>
                                        </p:tgtEl>
                                        <p:attrNameLst>
                                          <p:attrName>style.visibility</p:attrName>
                                        </p:attrNameLst>
                                      </p:cBhvr>
                                      <p:to>
                                        <p:strVal val="visible"/>
                                      </p:to>
                                    </p:set>
                                    <p:animEffect transition="in" filter="wipe(down)">
                                      <p:cBhvr>
                                        <p:cTn id="13" dur="500"/>
                                        <p:tgtEl>
                                          <p:spTgt spid="38093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380931"/>
                                        </p:tgtEl>
                                        <p:attrNameLst>
                                          <p:attrName>style.visibility</p:attrName>
                                        </p:attrNameLst>
                                      </p:cBhvr>
                                      <p:to>
                                        <p:strVal val="visible"/>
                                      </p:to>
                                    </p:set>
                                    <p:anim calcmode="lin" valueType="num">
                                      <p:cBhvr>
                                        <p:cTn id="18" dur="500" fill="hold"/>
                                        <p:tgtEl>
                                          <p:spTgt spid="380931"/>
                                        </p:tgtEl>
                                        <p:attrNameLst>
                                          <p:attrName>ppt_w</p:attrName>
                                        </p:attrNameLst>
                                      </p:cBhvr>
                                      <p:tavLst>
                                        <p:tav tm="0">
                                          <p:val>
                                            <p:fltVal val="0"/>
                                          </p:val>
                                        </p:tav>
                                        <p:tav tm="100000">
                                          <p:val>
                                            <p:strVal val="#ppt_w"/>
                                          </p:val>
                                        </p:tav>
                                      </p:tavLst>
                                    </p:anim>
                                    <p:anim calcmode="lin" valueType="num">
                                      <p:cBhvr>
                                        <p:cTn id="19" dur="500" fill="hold"/>
                                        <p:tgtEl>
                                          <p:spTgt spid="380931"/>
                                        </p:tgtEl>
                                        <p:attrNameLst>
                                          <p:attrName>ppt_h</p:attrName>
                                        </p:attrNameLst>
                                      </p:cBhvr>
                                      <p:tavLst>
                                        <p:tav tm="0">
                                          <p:val>
                                            <p:fltVal val="0"/>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80932"/>
                                        </p:tgtEl>
                                        <p:attrNameLst>
                                          <p:attrName>style.visibility</p:attrName>
                                        </p:attrNameLst>
                                      </p:cBhvr>
                                      <p:to>
                                        <p:strVal val="visible"/>
                                      </p:to>
                                    </p:set>
                                    <p:animEffect transition="in" filter="wipe(down)">
                                      <p:cBhvr>
                                        <p:cTn id="24" dur="500"/>
                                        <p:tgtEl>
                                          <p:spTgt spid="3809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0" grpId="0" animBg="1"/>
      <p:bldP spid="380931" grpId="0" animBg="1"/>
      <p:bldP spid="380932" grpId="0" animBg="1"/>
      <p:bldP spid="380933"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a:xfrm>
            <a:off x="179388" y="44450"/>
            <a:ext cx="8893175" cy="431800"/>
          </a:xfrm>
          <a:ln w="28575">
            <a:solidFill>
              <a:srgbClr val="FF33CC"/>
            </a:solidFill>
            <a:miter lim="800000"/>
            <a:headEnd/>
            <a:tailEnd/>
          </a:ln>
        </p:spPr>
        <p:txBody>
          <a:bodyPr/>
          <a:lstStyle/>
          <a:p>
            <a:pPr>
              <a:lnSpc>
                <a:spcPct val="90000"/>
              </a:lnSpc>
            </a:pPr>
            <a:r>
              <a:rPr lang="en-US" altLang="en-US" sz="2400" b="1">
                <a:latin typeface="Rockwell Condensed" panose="02060603050405020104" pitchFamily="18" charset="0"/>
              </a:rPr>
              <a:t>Yang tidak diberikan IMBALAN BUNGA berdasarkan PP 80 tahun 2007</a:t>
            </a:r>
          </a:p>
        </p:txBody>
      </p:sp>
      <p:graphicFrame>
        <p:nvGraphicFramePr>
          <p:cNvPr id="411655" name="Object 7"/>
          <p:cNvGraphicFramePr>
            <a:graphicFrameLocks noChangeAspect="1"/>
          </p:cNvGraphicFramePr>
          <p:nvPr>
            <p:ph sz="half" idx="1"/>
          </p:nvPr>
        </p:nvGraphicFramePr>
        <p:xfrm>
          <a:off x="868363" y="3071813"/>
          <a:ext cx="7551737" cy="3516312"/>
        </p:xfrm>
        <a:graphic>
          <a:graphicData uri="http://schemas.openxmlformats.org/presentationml/2006/ole">
            <mc:AlternateContent xmlns:mc="http://schemas.openxmlformats.org/markup-compatibility/2006">
              <mc:Choice xmlns:v="urn:schemas-microsoft-com:vml" Requires="v">
                <p:oleObj spid="_x0000_s411660" name="Image" r:id="rId3" imgW="6438095" imgH="2996825" progId="Photoshop.Image.7">
                  <p:embed/>
                </p:oleObj>
              </mc:Choice>
              <mc:Fallback>
                <p:oleObj name="Image" r:id="rId3" imgW="6438095" imgH="2996825" progId="Photoshop.Image.7">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363" y="3071813"/>
                        <a:ext cx="7551737" cy="3516312"/>
                      </a:xfrm>
                      <a:prstGeom prst="rect">
                        <a:avLst/>
                      </a:prstGeom>
                      <a:noFill/>
                      <a:ln w="28575" cmpd="sng">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1657" name="Object 9"/>
          <p:cNvGraphicFramePr>
            <a:graphicFrameLocks noChangeAspect="1"/>
          </p:cNvGraphicFramePr>
          <p:nvPr>
            <p:ph sz="half" idx="2"/>
          </p:nvPr>
        </p:nvGraphicFramePr>
        <p:xfrm>
          <a:off x="868363" y="709613"/>
          <a:ext cx="7550150" cy="1914525"/>
        </p:xfrm>
        <a:graphic>
          <a:graphicData uri="http://schemas.openxmlformats.org/presentationml/2006/ole">
            <mc:AlternateContent xmlns:mc="http://schemas.openxmlformats.org/markup-compatibility/2006">
              <mc:Choice xmlns:v="urn:schemas-microsoft-com:vml" Requires="v">
                <p:oleObj spid="_x0000_s411661" name="Image" r:id="rId5" imgW="6311111" imgH="1600000" progId="Photoshop.Image.7">
                  <p:embed/>
                </p:oleObj>
              </mc:Choice>
              <mc:Fallback>
                <p:oleObj name="Image" r:id="rId5" imgW="6311111" imgH="1600000" progId="Photoshop.Image.7">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8363" y="709613"/>
                        <a:ext cx="7550150" cy="1914525"/>
                      </a:xfrm>
                      <a:prstGeom prst="rect">
                        <a:avLst/>
                      </a:prstGeom>
                      <a:solidFill>
                        <a:srgbClr val="0033CC"/>
                      </a:solidFill>
                      <a:ln w="28575" cmpd="sng">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1659" name="AutoShape 11"/>
          <p:cNvSpPr>
            <a:spLocks noChangeArrowheads="1"/>
          </p:cNvSpPr>
          <p:nvPr/>
        </p:nvSpPr>
        <p:spPr bwMode="auto">
          <a:xfrm>
            <a:off x="8316913" y="2565400"/>
            <a:ext cx="503237" cy="360363"/>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iterate type="wd">
                                    <p:tmPct val="10000"/>
                                  </p:iterate>
                                  <p:childTnLst>
                                    <p:set>
                                      <p:cBhvr>
                                        <p:cTn id="6" dur="1" fill="hold">
                                          <p:stCondLst>
                                            <p:cond delay="0"/>
                                          </p:stCondLst>
                                        </p:cTn>
                                        <p:tgtEl>
                                          <p:spTgt spid="411650"/>
                                        </p:tgtEl>
                                        <p:attrNameLst>
                                          <p:attrName>style.visibility</p:attrName>
                                        </p:attrNameLst>
                                      </p:cBhvr>
                                      <p:to>
                                        <p:strVal val="visible"/>
                                      </p:to>
                                    </p:set>
                                    <p:animEffect transition="in" filter="fade">
                                      <p:cBhvr>
                                        <p:cTn id="7" dur="770" decel="100000"/>
                                        <p:tgtEl>
                                          <p:spTgt spid="411650"/>
                                        </p:tgtEl>
                                      </p:cBhvr>
                                    </p:animEffect>
                                    <p:animScale>
                                      <p:cBhvr>
                                        <p:cTn id="8" dur="770" decel="100000"/>
                                        <p:tgtEl>
                                          <p:spTgt spid="411650"/>
                                        </p:tgtEl>
                                      </p:cBhvr>
                                      <p:from x="10000" y="10000"/>
                                      <p:to x="200000" y="450000"/>
                                    </p:animScale>
                                    <p:animScale>
                                      <p:cBhvr>
                                        <p:cTn id="9" dur="1230" accel="100000" fill="hold">
                                          <p:stCondLst>
                                            <p:cond delay="770"/>
                                          </p:stCondLst>
                                        </p:cTn>
                                        <p:tgtEl>
                                          <p:spTgt spid="411650"/>
                                        </p:tgtEl>
                                      </p:cBhvr>
                                      <p:from x="200000" y="450000"/>
                                      <p:to x="100000" y="100000"/>
                                    </p:animScale>
                                    <p:set>
                                      <p:cBhvr>
                                        <p:cTn id="10" dur="770" fill="hold"/>
                                        <p:tgtEl>
                                          <p:spTgt spid="411650"/>
                                        </p:tgtEl>
                                        <p:attrNameLst>
                                          <p:attrName>ppt_x</p:attrName>
                                        </p:attrNameLst>
                                      </p:cBhvr>
                                      <p:to>
                                        <p:strVal val="(0.5)"/>
                                      </p:to>
                                    </p:set>
                                    <p:anim from="(0.5)" to="(#ppt_x)" calcmode="lin" valueType="num">
                                      <p:cBhvr>
                                        <p:cTn id="11" dur="1230" accel="100000" fill="hold">
                                          <p:stCondLst>
                                            <p:cond delay="770"/>
                                          </p:stCondLst>
                                        </p:cTn>
                                        <p:tgtEl>
                                          <p:spTgt spid="411650"/>
                                        </p:tgtEl>
                                        <p:attrNameLst>
                                          <p:attrName>ppt_x</p:attrName>
                                        </p:attrNameLst>
                                      </p:cBhvr>
                                    </p:anim>
                                    <p:set>
                                      <p:cBhvr>
                                        <p:cTn id="12" dur="770" fill="hold"/>
                                        <p:tgtEl>
                                          <p:spTgt spid="411650"/>
                                        </p:tgtEl>
                                        <p:attrNameLst>
                                          <p:attrName>ppt_y</p:attrName>
                                        </p:attrNameLst>
                                      </p:cBhvr>
                                      <p:to>
                                        <p:strVal val="(#ppt_y+0.4)"/>
                                      </p:to>
                                    </p:set>
                                    <p:anim from="(#ppt_y+0.4)" to="(#ppt_y)" calcmode="lin" valueType="num">
                                      <p:cBhvr>
                                        <p:cTn id="13" dur="1230" accel="100000" fill="hold">
                                          <p:stCondLst>
                                            <p:cond delay="770"/>
                                          </p:stCondLst>
                                        </p:cTn>
                                        <p:tgtEl>
                                          <p:spTgt spid="411650"/>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1" presetClass="entr" presetSubtype="0" fill="hold" nodeType="clickEffect">
                                  <p:stCondLst>
                                    <p:cond delay="0"/>
                                  </p:stCondLst>
                                  <p:childTnLst>
                                    <p:set>
                                      <p:cBhvr>
                                        <p:cTn id="17" dur="1" fill="hold">
                                          <p:stCondLst>
                                            <p:cond delay="0"/>
                                          </p:stCondLst>
                                        </p:cTn>
                                        <p:tgtEl>
                                          <p:spTgt spid="411657"/>
                                        </p:tgtEl>
                                        <p:attrNameLst>
                                          <p:attrName>style.visibility</p:attrName>
                                        </p:attrNameLst>
                                      </p:cBhvr>
                                      <p:to>
                                        <p:strVal val="visible"/>
                                      </p:to>
                                    </p:set>
                                    <p:animEffect transition="in" filter="fade">
                                      <p:cBhvr>
                                        <p:cTn id="18" dur="770" decel="100000"/>
                                        <p:tgtEl>
                                          <p:spTgt spid="411657"/>
                                        </p:tgtEl>
                                      </p:cBhvr>
                                    </p:animEffect>
                                    <p:animScale>
                                      <p:cBhvr>
                                        <p:cTn id="19" dur="770" decel="100000"/>
                                        <p:tgtEl>
                                          <p:spTgt spid="411657"/>
                                        </p:tgtEl>
                                      </p:cBhvr>
                                      <p:from x="10000" y="10000"/>
                                      <p:to x="200000" y="450000"/>
                                    </p:animScale>
                                    <p:animScale>
                                      <p:cBhvr>
                                        <p:cTn id="20" dur="1230" accel="100000" fill="hold">
                                          <p:stCondLst>
                                            <p:cond delay="770"/>
                                          </p:stCondLst>
                                        </p:cTn>
                                        <p:tgtEl>
                                          <p:spTgt spid="411657"/>
                                        </p:tgtEl>
                                      </p:cBhvr>
                                      <p:from x="200000" y="450000"/>
                                      <p:to x="100000" y="100000"/>
                                    </p:animScale>
                                    <p:set>
                                      <p:cBhvr>
                                        <p:cTn id="21" dur="770" fill="hold"/>
                                        <p:tgtEl>
                                          <p:spTgt spid="411657"/>
                                        </p:tgtEl>
                                        <p:attrNameLst>
                                          <p:attrName>ppt_x</p:attrName>
                                        </p:attrNameLst>
                                      </p:cBhvr>
                                      <p:to>
                                        <p:strVal val="(0.5)"/>
                                      </p:to>
                                    </p:set>
                                    <p:anim from="(0.5)" to="(#ppt_x)" calcmode="lin" valueType="num">
                                      <p:cBhvr>
                                        <p:cTn id="22" dur="1230" accel="100000" fill="hold">
                                          <p:stCondLst>
                                            <p:cond delay="770"/>
                                          </p:stCondLst>
                                        </p:cTn>
                                        <p:tgtEl>
                                          <p:spTgt spid="411657"/>
                                        </p:tgtEl>
                                        <p:attrNameLst>
                                          <p:attrName>ppt_x</p:attrName>
                                        </p:attrNameLst>
                                      </p:cBhvr>
                                    </p:anim>
                                    <p:set>
                                      <p:cBhvr>
                                        <p:cTn id="23" dur="770" fill="hold"/>
                                        <p:tgtEl>
                                          <p:spTgt spid="411657"/>
                                        </p:tgtEl>
                                        <p:attrNameLst>
                                          <p:attrName>ppt_y</p:attrName>
                                        </p:attrNameLst>
                                      </p:cBhvr>
                                      <p:to>
                                        <p:strVal val="(#ppt_y+0.4)"/>
                                      </p:to>
                                    </p:set>
                                    <p:anim from="(#ppt_y+0.4)" to="(#ppt_y)" calcmode="lin" valueType="num">
                                      <p:cBhvr>
                                        <p:cTn id="24" dur="1230" accel="100000" fill="hold">
                                          <p:stCondLst>
                                            <p:cond delay="770"/>
                                          </p:stCondLst>
                                        </p:cTn>
                                        <p:tgtEl>
                                          <p:spTgt spid="411657"/>
                                        </p:tgtEl>
                                        <p:attrNameLst>
                                          <p:attrName>ppt_y</p:attrName>
                                        </p:attrNameLst>
                                      </p:cBhvr>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7" presetClass="entr" presetSubtype="10" fill="hold" grpId="0" nodeType="clickEffect">
                                  <p:stCondLst>
                                    <p:cond delay="0"/>
                                  </p:stCondLst>
                                  <p:childTnLst>
                                    <p:set>
                                      <p:cBhvr>
                                        <p:cTn id="28" dur="1" fill="hold">
                                          <p:stCondLst>
                                            <p:cond delay="0"/>
                                          </p:stCondLst>
                                        </p:cTn>
                                        <p:tgtEl>
                                          <p:spTgt spid="411659"/>
                                        </p:tgtEl>
                                        <p:attrNameLst>
                                          <p:attrName>style.visibility</p:attrName>
                                        </p:attrNameLst>
                                      </p:cBhvr>
                                      <p:to>
                                        <p:strVal val="visible"/>
                                      </p:to>
                                    </p:set>
                                    <p:anim calcmode="lin" valueType="num">
                                      <p:cBhvr>
                                        <p:cTn id="29" dur="500" fill="hold"/>
                                        <p:tgtEl>
                                          <p:spTgt spid="411659"/>
                                        </p:tgtEl>
                                        <p:attrNameLst>
                                          <p:attrName>ppt_w</p:attrName>
                                        </p:attrNameLst>
                                      </p:cBhvr>
                                      <p:tavLst>
                                        <p:tav tm="0">
                                          <p:val>
                                            <p:fltVal val="0"/>
                                          </p:val>
                                        </p:tav>
                                        <p:tav tm="100000">
                                          <p:val>
                                            <p:strVal val="#ppt_w"/>
                                          </p:val>
                                        </p:tav>
                                      </p:tavLst>
                                    </p:anim>
                                    <p:anim calcmode="lin" valueType="num">
                                      <p:cBhvr>
                                        <p:cTn id="30" dur="500" fill="hold"/>
                                        <p:tgtEl>
                                          <p:spTgt spid="411659"/>
                                        </p:tgtEl>
                                        <p:attrNameLst>
                                          <p:attrName>ppt_h</p:attrName>
                                        </p:attrNameLst>
                                      </p:cBhvr>
                                      <p:tavLst>
                                        <p:tav tm="0">
                                          <p:val>
                                            <p:strVal val="#ppt_h"/>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5" presetClass="entr" presetSubtype="0" fill="hold" nodeType="clickEffect">
                                  <p:stCondLst>
                                    <p:cond delay="0"/>
                                  </p:stCondLst>
                                  <p:childTnLst>
                                    <p:set>
                                      <p:cBhvr>
                                        <p:cTn id="34" dur="1" fill="hold">
                                          <p:stCondLst>
                                            <p:cond delay="0"/>
                                          </p:stCondLst>
                                        </p:cTn>
                                        <p:tgtEl>
                                          <p:spTgt spid="411655"/>
                                        </p:tgtEl>
                                        <p:attrNameLst>
                                          <p:attrName>style.visibility</p:attrName>
                                        </p:attrNameLst>
                                      </p:cBhvr>
                                      <p:to>
                                        <p:strVal val="visible"/>
                                      </p:to>
                                    </p:set>
                                    <p:animEffect transition="in" filter="fade">
                                      <p:cBhvr>
                                        <p:cTn id="35" dur="2000"/>
                                        <p:tgtEl>
                                          <p:spTgt spid="411655"/>
                                        </p:tgtEl>
                                      </p:cBhvr>
                                    </p:animEffect>
                                    <p:anim calcmode="lin" valueType="num">
                                      <p:cBhvr>
                                        <p:cTn id="36" dur="2000" fill="hold"/>
                                        <p:tgtEl>
                                          <p:spTgt spid="411655"/>
                                        </p:tgtEl>
                                        <p:attrNameLst>
                                          <p:attrName>style.rotation</p:attrName>
                                        </p:attrNameLst>
                                      </p:cBhvr>
                                      <p:tavLst>
                                        <p:tav tm="0">
                                          <p:val>
                                            <p:fltVal val="720"/>
                                          </p:val>
                                        </p:tav>
                                        <p:tav tm="100000">
                                          <p:val>
                                            <p:fltVal val="0"/>
                                          </p:val>
                                        </p:tav>
                                      </p:tavLst>
                                    </p:anim>
                                    <p:anim calcmode="lin" valueType="num">
                                      <p:cBhvr>
                                        <p:cTn id="37" dur="2000" fill="hold"/>
                                        <p:tgtEl>
                                          <p:spTgt spid="411655"/>
                                        </p:tgtEl>
                                        <p:attrNameLst>
                                          <p:attrName>ppt_h</p:attrName>
                                        </p:attrNameLst>
                                      </p:cBhvr>
                                      <p:tavLst>
                                        <p:tav tm="0">
                                          <p:val>
                                            <p:fltVal val="0"/>
                                          </p:val>
                                        </p:tav>
                                        <p:tav tm="100000">
                                          <p:val>
                                            <p:strVal val="#ppt_h"/>
                                          </p:val>
                                        </p:tav>
                                      </p:tavLst>
                                    </p:anim>
                                    <p:anim calcmode="lin" valueType="num">
                                      <p:cBhvr>
                                        <p:cTn id="38" dur="2000" fill="hold"/>
                                        <p:tgtEl>
                                          <p:spTgt spid="41165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0" grpId="0" animBg="1"/>
      <p:bldP spid="411659"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a:xfrm>
            <a:off x="107950" y="115888"/>
            <a:ext cx="8964613" cy="515937"/>
          </a:xfrm>
          <a:ln w="28575">
            <a:solidFill>
              <a:srgbClr val="FF33CC"/>
            </a:solidFill>
            <a:miter lim="800000"/>
            <a:headEnd/>
            <a:tailEnd/>
          </a:ln>
        </p:spPr>
        <p:txBody>
          <a:bodyPr/>
          <a:lstStyle/>
          <a:p>
            <a:pPr>
              <a:lnSpc>
                <a:spcPct val="90000"/>
              </a:lnSpc>
            </a:pPr>
            <a:r>
              <a:rPr lang="en-US" altLang="en-US" sz="2400" b="1">
                <a:latin typeface="Rockwell Condensed" panose="02060603050405020104" pitchFamily="18" charset="0"/>
              </a:rPr>
              <a:t>Yang tidak diberikan IMBALAN BUNGA berdasarkan PP 80 tahun 2007</a:t>
            </a:r>
          </a:p>
        </p:txBody>
      </p:sp>
      <p:graphicFrame>
        <p:nvGraphicFramePr>
          <p:cNvPr id="416776" name="Object 8"/>
          <p:cNvGraphicFramePr>
            <a:graphicFrameLocks noChangeAspect="1"/>
          </p:cNvGraphicFramePr>
          <p:nvPr>
            <p:ph idx="1"/>
          </p:nvPr>
        </p:nvGraphicFramePr>
        <p:xfrm>
          <a:off x="693738" y="1182688"/>
          <a:ext cx="7648575" cy="3705225"/>
        </p:xfrm>
        <a:graphic>
          <a:graphicData uri="http://schemas.openxmlformats.org/presentationml/2006/ole">
            <mc:AlternateContent xmlns:mc="http://schemas.openxmlformats.org/markup-compatibility/2006">
              <mc:Choice xmlns:v="urn:schemas-microsoft-com:vml" Requires="v">
                <p:oleObj spid="_x0000_s416778" name="Image" r:id="rId3" imgW="6133333" imgH="2971429" progId="Photoshop.Image.7">
                  <p:embed/>
                </p:oleObj>
              </mc:Choice>
              <mc:Fallback>
                <p:oleObj name="Image" r:id="rId3" imgW="6133333" imgH="2971429" progId="Photoshop.Image.7">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738" y="1182688"/>
                        <a:ext cx="7648575" cy="3705225"/>
                      </a:xfrm>
                      <a:prstGeom prst="rect">
                        <a:avLst/>
                      </a:prstGeom>
                      <a:noFill/>
                      <a:ln w="28575" cmpd="sng">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nodeType="clickEffect">
                                  <p:stCondLst>
                                    <p:cond delay="0"/>
                                  </p:stCondLst>
                                  <p:childTnLst>
                                    <p:set>
                                      <p:cBhvr>
                                        <p:cTn id="6" dur="1" fill="hold">
                                          <p:stCondLst>
                                            <p:cond delay="0"/>
                                          </p:stCondLst>
                                        </p:cTn>
                                        <p:tgtEl>
                                          <p:spTgt spid="416776"/>
                                        </p:tgtEl>
                                        <p:attrNameLst>
                                          <p:attrName>style.visibility</p:attrName>
                                        </p:attrNameLst>
                                      </p:cBhvr>
                                      <p:to>
                                        <p:strVal val="visible"/>
                                      </p:to>
                                    </p:set>
                                    <p:animEffect transition="in" filter="fade">
                                      <p:cBhvr>
                                        <p:cTn id="7" dur="770" decel="100000"/>
                                        <p:tgtEl>
                                          <p:spTgt spid="416776"/>
                                        </p:tgtEl>
                                      </p:cBhvr>
                                    </p:animEffect>
                                    <p:animScale>
                                      <p:cBhvr>
                                        <p:cTn id="8" dur="770" decel="100000"/>
                                        <p:tgtEl>
                                          <p:spTgt spid="416776"/>
                                        </p:tgtEl>
                                      </p:cBhvr>
                                      <p:from x="10000" y="10000"/>
                                      <p:to x="200000" y="450000"/>
                                    </p:animScale>
                                    <p:animScale>
                                      <p:cBhvr>
                                        <p:cTn id="9" dur="1230" accel="100000" fill="hold">
                                          <p:stCondLst>
                                            <p:cond delay="770"/>
                                          </p:stCondLst>
                                        </p:cTn>
                                        <p:tgtEl>
                                          <p:spTgt spid="416776"/>
                                        </p:tgtEl>
                                      </p:cBhvr>
                                      <p:from x="200000" y="450000"/>
                                      <p:to x="100000" y="100000"/>
                                    </p:animScale>
                                    <p:set>
                                      <p:cBhvr>
                                        <p:cTn id="10" dur="770" fill="hold"/>
                                        <p:tgtEl>
                                          <p:spTgt spid="416776"/>
                                        </p:tgtEl>
                                        <p:attrNameLst>
                                          <p:attrName>ppt_x</p:attrName>
                                        </p:attrNameLst>
                                      </p:cBhvr>
                                      <p:to>
                                        <p:strVal val="(0.5)"/>
                                      </p:to>
                                    </p:set>
                                    <p:anim from="(0.5)" to="(#ppt_x)" calcmode="lin" valueType="num">
                                      <p:cBhvr>
                                        <p:cTn id="11" dur="1230" accel="100000" fill="hold">
                                          <p:stCondLst>
                                            <p:cond delay="770"/>
                                          </p:stCondLst>
                                        </p:cTn>
                                        <p:tgtEl>
                                          <p:spTgt spid="416776"/>
                                        </p:tgtEl>
                                        <p:attrNameLst>
                                          <p:attrName>ppt_x</p:attrName>
                                        </p:attrNameLst>
                                      </p:cBhvr>
                                    </p:anim>
                                    <p:set>
                                      <p:cBhvr>
                                        <p:cTn id="12" dur="770" fill="hold"/>
                                        <p:tgtEl>
                                          <p:spTgt spid="416776"/>
                                        </p:tgtEl>
                                        <p:attrNameLst>
                                          <p:attrName>ppt_y</p:attrName>
                                        </p:attrNameLst>
                                      </p:cBhvr>
                                      <p:to>
                                        <p:strVal val="(#ppt_y+0.4)"/>
                                      </p:to>
                                    </p:set>
                                    <p:anim from="(#ppt_y+0.4)" to="(#ppt_y)" calcmode="lin" valueType="num">
                                      <p:cBhvr>
                                        <p:cTn id="13" dur="1230" accel="100000" fill="hold">
                                          <p:stCondLst>
                                            <p:cond delay="770"/>
                                          </p:stCondLst>
                                        </p:cTn>
                                        <p:tgtEl>
                                          <p:spTgt spid="41677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p:cNvSpPr>
            <a:spLocks noGrp="1" noChangeArrowheads="1"/>
          </p:cNvSpPr>
          <p:nvPr>
            <p:ph type="title"/>
          </p:nvPr>
        </p:nvSpPr>
        <p:spPr>
          <a:xfrm>
            <a:off x="107950" y="44450"/>
            <a:ext cx="8964613" cy="503238"/>
          </a:xfrm>
          <a:ln w="28575">
            <a:solidFill>
              <a:srgbClr val="FF33CC"/>
            </a:solidFill>
            <a:miter lim="800000"/>
            <a:headEnd/>
            <a:tailEnd/>
          </a:ln>
        </p:spPr>
        <p:txBody>
          <a:bodyPr/>
          <a:lstStyle/>
          <a:p>
            <a:pPr>
              <a:lnSpc>
                <a:spcPct val="90000"/>
              </a:lnSpc>
            </a:pPr>
            <a:r>
              <a:rPr lang="en-US" altLang="en-US" sz="2400" b="1">
                <a:latin typeface="Rockwell Condensed" panose="02060603050405020104" pitchFamily="18" charset="0"/>
              </a:rPr>
              <a:t>Yang tidak diberikan IMBALAN BUNGA berdasarkan PP 80 tahun 2007</a:t>
            </a:r>
          </a:p>
        </p:txBody>
      </p:sp>
      <p:graphicFrame>
        <p:nvGraphicFramePr>
          <p:cNvPr id="418821" name="Object 5"/>
          <p:cNvGraphicFramePr>
            <a:graphicFrameLocks noChangeAspect="1"/>
          </p:cNvGraphicFramePr>
          <p:nvPr>
            <p:ph sz="half" idx="1"/>
          </p:nvPr>
        </p:nvGraphicFramePr>
        <p:xfrm>
          <a:off x="1227138" y="965200"/>
          <a:ext cx="6400800" cy="4665663"/>
        </p:xfrm>
        <a:graphic>
          <a:graphicData uri="http://schemas.openxmlformats.org/presentationml/2006/ole">
            <mc:AlternateContent xmlns:mc="http://schemas.openxmlformats.org/markup-compatibility/2006">
              <mc:Choice xmlns:v="urn:schemas-microsoft-com:vml" Requires="v">
                <p:oleObj spid="_x0000_s418825" name="Image" r:id="rId3" imgW="5853968" imgH="4266667" progId="Photoshop.Image.7">
                  <p:embed/>
                </p:oleObj>
              </mc:Choice>
              <mc:Fallback>
                <p:oleObj name="Image" r:id="rId3" imgW="5853968" imgH="4266667" progId="Photoshop.Image.7">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7138" y="965200"/>
                        <a:ext cx="6400800" cy="4665663"/>
                      </a:xfrm>
                      <a:prstGeom prst="rect">
                        <a:avLst/>
                      </a:prstGeom>
                      <a:noFill/>
                      <a:ln w="19050" cmpd="sng">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8823" name="Object 7"/>
          <p:cNvGraphicFramePr>
            <a:graphicFrameLocks noChangeAspect="1"/>
          </p:cNvGraphicFramePr>
          <p:nvPr>
            <p:ph sz="half" idx="2"/>
          </p:nvPr>
        </p:nvGraphicFramePr>
        <p:xfrm>
          <a:off x="1239838" y="5935663"/>
          <a:ext cx="6596062" cy="741362"/>
        </p:xfrm>
        <a:graphic>
          <a:graphicData uri="http://schemas.openxmlformats.org/presentationml/2006/ole">
            <mc:AlternateContent xmlns:mc="http://schemas.openxmlformats.org/markup-compatibility/2006">
              <mc:Choice xmlns:v="urn:schemas-microsoft-com:vml" Requires="v">
                <p:oleObj spid="_x0000_s418826" name="Image" r:id="rId5" imgW="5879365" imgH="660317" progId="Photoshop.Image.7">
                  <p:embed/>
                </p:oleObj>
              </mc:Choice>
              <mc:Fallback>
                <p:oleObj name="Image" r:id="rId5" imgW="5879365" imgH="660317" progId="Photoshop.Image.7">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9838" y="5935663"/>
                        <a:ext cx="6596062" cy="741362"/>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418821"/>
                                        </p:tgtEl>
                                        <p:attrNameLst>
                                          <p:attrName>style.visibility</p:attrName>
                                        </p:attrNameLst>
                                      </p:cBhvr>
                                      <p:to>
                                        <p:strVal val="visible"/>
                                      </p:to>
                                    </p:set>
                                    <p:anim calcmode="lin" valueType="num">
                                      <p:cBhvr>
                                        <p:cTn id="7" dur="2000" fill="hold"/>
                                        <p:tgtEl>
                                          <p:spTgt spid="418821"/>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418821"/>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418821"/>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418821"/>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9" presetClass="entr" presetSubtype="0" accel="100000" fill="hold" nodeType="clickEffect">
                                  <p:stCondLst>
                                    <p:cond delay="0"/>
                                  </p:stCondLst>
                                  <p:childTnLst>
                                    <p:set>
                                      <p:cBhvr>
                                        <p:cTn id="14" dur="1" fill="hold">
                                          <p:stCondLst>
                                            <p:cond delay="0"/>
                                          </p:stCondLst>
                                        </p:cTn>
                                        <p:tgtEl>
                                          <p:spTgt spid="418823"/>
                                        </p:tgtEl>
                                        <p:attrNameLst>
                                          <p:attrName>style.visibility</p:attrName>
                                        </p:attrNameLst>
                                      </p:cBhvr>
                                      <p:to>
                                        <p:strVal val="visible"/>
                                      </p:to>
                                    </p:set>
                                    <p:anim calcmode="lin" valueType="num">
                                      <p:cBhvr>
                                        <p:cTn id="15" dur="2000" fill="hold"/>
                                        <p:tgtEl>
                                          <p:spTgt spid="418823"/>
                                        </p:tgtEl>
                                        <p:attrNameLst>
                                          <p:attrName>ppt_h</p:attrName>
                                        </p:attrNameLst>
                                      </p:cBhvr>
                                      <p:tavLst>
                                        <p:tav tm="0">
                                          <p:val>
                                            <p:strVal val="#ppt_h/20"/>
                                          </p:val>
                                        </p:tav>
                                        <p:tav tm="50000">
                                          <p:val>
                                            <p:strVal val="#ppt_h/20"/>
                                          </p:val>
                                        </p:tav>
                                        <p:tav tm="100000">
                                          <p:val>
                                            <p:strVal val="#ppt_h"/>
                                          </p:val>
                                        </p:tav>
                                      </p:tavLst>
                                    </p:anim>
                                    <p:anim calcmode="lin" valueType="num">
                                      <p:cBhvr>
                                        <p:cTn id="16" dur="2000" fill="hold"/>
                                        <p:tgtEl>
                                          <p:spTgt spid="418823"/>
                                        </p:tgtEl>
                                        <p:attrNameLst>
                                          <p:attrName>ppt_w</p:attrName>
                                        </p:attrNameLst>
                                      </p:cBhvr>
                                      <p:tavLst>
                                        <p:tav tm="0">
                                          <p:val>
                                            <p:strVal val="#ppt_w+.3"/>
                                          </p:val>
                                        </p:tav>
                                        <p:tav tm="50000">
                                          <p:val>
                                            <p:strVal val="#ppt_w+.3"/>
                                          </p:val>
                                        </p:tav>
                                        <p:tav tm="100000">
                                          <p:val>
                                            <p:strVal val="#ppt_w"/>
                                          </p:val>
                                        </p:tav>
                                      </p:tavLst>
                                    </p:anim>
                                    <p:anim calcmode="lin" valueType="num">
                                      <p:cBhvr>
                                        <p:cTn id="17" dur="2000" fill="hold"/>
                                        <p:tgtEl>
                                          <p:spTgt spid="418823"/>
                                        </p:tgtEl>
                                        <p:attrNameLst>
                                          <p:attrName>ppt_x</p:attrName>
                                        </p:attrNameLst>
                                      </p:cBhvr>
                                      <p:tavLst>
                                        <p:tav tm="0">
                                          <p:val>
                                            <p:strVal val="#ppt_x-.3"/>
                                          </p:val>
                                        </p:tav>
                                        <p:tav tm="50000">
                                          <p:val>
                                            <p:strVal val="#ppt_x"/>
                                          </p:val>
                                        </p:tav>
                                        <p:tav tm="100000">
                                          <p:val>
                                            <p:strVal val="#ppt_x"/>
                                          </p:val>
                                        </p:tav>
                                      </p:tavLst>
                                    </p:anim>
                                    <p:anim calcmode="lin" valueType="num">
                                      <p:cBhvr>
                                        <p:cTn id="18" dur="2000" fill="hold"/>
                                        <p:tgtEl>
                                          <p:spTgt spid="4188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a:xfrm>
            <a:off x="71438" y="188913"/>
            <a:ext cx="8964612" cy="515937"/>
          </a:xfrm>
          <a:ln w="28575">
            <a:solidFill>
              <a:srgbClr val="FF33CC"/>
            </a:solidFill>
            <a:miter lim="800000"/>
            <a:headEnd/>
            <a:tailEnd/>
          </a:ln>
        </p:spPr>
        <p:txBody>
          <a:bodyPr/>
          <a:lstStyle/>
          <a:p>
            <a:pPr>
              <a:lnSpc>
                <a:spcPct val="90000"/>
              </a:lnSpc>
            </a:pPr>
            <a:r>
              <a:rPr lang="en-US" altLang="en-US" sz="2400" b="1">
                <a:latin typeface="Rockwell Condensed" panose="02060603050405020104" pitchFamily="18" charset="0"/>
              </a:rPr>
              <a:t>Yang tidak diberikan IMBALAN BUNGA berdasarkan PP 80 tahun 2007</a:t>
            </a:r>
          </a:p>
        </p:txBody>
      </p:sp>
      <p:graphicFrame>
        <p:nvGraphicFramePr>
          <p:cNvPr id="420871" name="Object 7"/>
          <p:cNvGraphicFramePr>
            <a:graphicFrameLocks noChangeAspect="1"/>
          </p:cNvGraphicFramePr>
          <p:nvPr>
            <p:ph idx="1"/>
          </p:nvPr>
        </p:nvGraphicFramePr>
        <p:xfrm>
          <a:off x="795338" y="1430338"/>
          <a:ext cx="7551737" cy="4508500"/>
        </p:xfrm>
        <a:graphic>
          <a:graphicData uri="http://schemas.openxmlformats.org/presentationml/2006/ole">
            <mc:AlternateContent xmlns:mc="http://schemas.openxmlformats.org/markup-compatibility/2006">
              <mc:Choice xmlns:v="urn:schemas-microsoft-com:vml" Requires="v">
                <p:oleObj spid="_x0000_s420873" name="Image" r:id="rId3" imgW="5828571" imgH="3479365" progId="Photoshop.Image.7">
                  <p:embed/>
                </p:oleObj>
              </mc:Choice>
              <mc:Fallback>
                <p:oleObj name="Image" r:id="rId3" imgW="5828571" imgH="3479365" progId="Photoshop.Image.7">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338" y="1430338"/>
                        <a:ext cx="7551737" cy="4508500"/>
                      </a:xfrm>
                      <a:prstGeom prst="rect">
                        <a:avLst/>
                      </a:prstGeom>
                      <a:noFill/>
                      <a:ln w="28575" cmpd="sng">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420871"/>
                                        </p:tgtEl>
                                        <p:attrNameLst>
                                          <p:attrName>style.visibility</p:attrName>
                                        </p:attrNameLst>
                                      </p:cBhvr>
                                      <p:to>
                                        <p:strVal val="visible"/>
                                      </p:to>
                                    </p:set>
                                    <p:anim calcmode="lin" valueType="num">
                                      <p:cBhvr>
                                        <p:cTn id="7" dur="5000" fill="hold"/>
                                        <p:tgtEl>
                                          <p:spTgt spid="420871"/>
                                        </p:tgtEl>
                                        <p:attrNameLst>
                                          <p:attrName>ppt_x</p:attrName>
                                        </p:attrNameLst>
                                      </p:cBhvr>
                                      <p:tavLst>
                                        <p:tav tm="0">
                                          <p:val>
                                            <p:strVal val="#ppt_x-.2"/>
                                          </p:val>
                                        </p:tav>
                                        <p:tav tm="100000">
                                          <p:val>
                                            <p:strVal val="#ppt_x"/>
                                          </p:val>
                                        </p:tav>
                                      </p:tavLst>
                                    </p:anim>
                                    <p:anim calcmode="lin" valueType="num">
                                      <p:cBhvr>
                                        <p:cTn id="8" dur="5000" fill="hold"/>
                                        <p:tgtEl>
                                          <p:spTgt spid="420871"/>
                                        </p:tgtEl>
                                        <p:attrNameLst>
                                          <p:attrName>ppt_y</p:attrName>
                                        </p:attrNameLst>
                                      </p:cBhvr>
                                      <p:tavLst>
                                        <p:tav tm="0">
                                          <p:val>
                                            <p:strVal val="#ppt_y"/>
                                          </p:val>
                                        </p:tav>
                                        <p:tav tm="100000">
                                          <p:val>
                                            <p:strVal val="#ppt_y"/>
                                          </p:val>
                                        </p:tav>
                                      </p:tavLst>
                                    </p:anim>
                                    <p:animEffect transition="in" filter="wipe(right)" prLst="gradientSize: 0.1">
                                      <p:cBhvr>
                                        <p:cTn id="9" dur="5000"/>
                                        <p:tgtEl>
                                          <p:spTgt spid="4208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40" name="Rectangle 4"/>
          <p:cNvSpPr>
            <a:spLocks noGrp="1" noChangeArrowheads="1"/>
          </p:cNvSpPr>
          <p:nvPr>
            <p:ph type="title"/>
          </p:nvPr>
        </p:nvSpPr>
        <p:spPr>
          <a:xfrm>
            <a:off x="1046163" y="609600"/>
            <a:ext cx="7126287" cy="3611563"/>
          </a:xfrm>
          <a:ln w="38100">
            <a:solidFill>
              <a:srgbClr val="0033CC"/>
            </a:solidFill>
            <a:miter lim="800000"/>
            <a:headEnd/>
            <a:tailEnd/>
          </a:ln>
        </p:spPr>
        <p:txBody>
          <a:bodyPr/>
          <a:lstStyle/>
          <a:p>
            <a:r>
              <a:rPr lang="en-US" altLang="en-US" sz="5400" b="1">
                <a:solidFill>
                  <a:srgbClr val="990000"/>
                </a:solidFill>
                <a:latin typeface="Bookman Old Style" panose="02050604050505020204" pitchFamily="18" charset="0"/>
              </a:rPr>
              <a:t>XI</a:t>
            </a:r>
            <a:br>
              <a:rPr lang="en-US" altLang="en-US" sz="5400" b="1">
                <a:solidFill>
                  <a:srgbClr val="990000"/>
                </a:solidFill>
                <a:latin typeface="Bookman Old Style" panose="02050604050505020204" pitchFamily="18" charset="0"/>
              </a:rPr>
            </a:br>
            <a:r>
              <a:rPr lang="en-US" altLang="en-US" sz="5400" b="1">
                <a:solidFill>
                  <a:srgbClr val="990000"/>
                </a:solidFill>
                <a:latin typeface="Bookman Old Style" panose="02050604050505020204" pitchFamily="18" charset="0"/>
              </a:rPr>
              <a:t>Tindak Pidana di Bidang Perpajakan</a:t>
            </a: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5986" name="Rectangle 2"/>
          <p:cNvSpPr>
            <a:spLocks noGrp="1" noChangeArrowheads="1"/>
          </p:cNvSpPr>
          <p:nvPr>
            <p:ph type="title"/>
          </p:nvPr>
        </p:nvSpPr>
        <p:spPr>
          <a:xfrm>
            <a:off x="1612900" y="1412875"/>
            <a:ext cx="5911850" cy="492125"/>
          </a:xfrm>
          <a:ln w="28575">
            <a:solidFill>
              <a:schemeClr val="accent2"/>
            </a:solidFill>
            <a:miter lim="800000"/>
            <a:headEnd/>
            <a:tailEnd/>
          </a:ln>
        </p:spPr>
        <p:txBody>
          <a:bodyPr/>
          <a:lstStyle/>
          <a:p>
            <a:r>
              <a:rPr lang="en-US" altLang="en-US" sz="2400">
                <a:latin typeface="Verdana" panose="020B0604030504040204" pitchFamily="34" charset="0"/>
              </a:rPr>
              <a:t>Tindak pidana di bidang perpajakan</a:t>
            </a:r>
          </a:p>
        </p:txBody>
      </p:sp>
      <p:sp>
        <p:nvSpPr>
          <p:cNvPr id="425987" name="Rectangle 3"/>
          <p:cNvSpPr>
            <a:spLocks noChangeArrowheads="1"/>
          </p:cNvSpPr>
          <p:nvPr/>
        </p:nvSpPr>
        <p:spPr bwMode="auto">
          <a:xfrm>
            <a:off x="2843213" y="152400"/>
            <a:ext cx="3889375" cy="6127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78" tIns="43239" rIns="86478" bIns="43239"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400" u="none">
                <a:solidFill>
                  <a:schemeClr val="tx2"/>
                </a:solidFill>
                <a:latin typeface="Tahoma" panose="020B0604030504040204" pitchFamily="34" charset="0"/>
              </a:rPr>
              <a:t>Suatu perbuatan</a:t>
            </a:r>
          </a:p>
        </p:txBody>
      </p:sp>
      <p:sp>
        <p:nvSpPr>
          <p:cNvPr id="425988" name="AutoShape 4"/>
          <p:cNvSpPr>
            <a:spLocks noChangeArrowheads="1"/>
          </p:cNvSpPr>
          <p:nvPr/>
        </p:nvSpPr>
        <p:spPr bwMode="auto">
          <a:xfrm>
            <a:off x="4318000" y="838200"/>
            <a:ext cx="6858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5989" name="Rectangle 5"/>
          <p:cNvSpPr>
            <a:spLocks noChangeArrowheads="1"/>
          </p:cNvSpPr>
          <p:nvPr/>
        </p:nvSpPr>
        <p:spPr bwMode="auto">
          <a:xfrm>
            <a:off x="247650" y="2133600"/>
            <a:ext cx="4037013" cy="17526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78" tIns="43239" rIns="86478" bIns="43239"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600" b="1" u="none">
                <a:solidFill>
                  <a:schemeClr val="tx2"/>
                </a:solidFill>
                <a:latin typeface="Tahoma" panose="020B0604030504040204" pitchFamily="34" charset="0"/>
              </a:rPr>
              <a:t>Memenuhi perumusan yang diberikan dalam KETENTUAN PIDANA</a:t>
            </a:r>
          </a:p>
        </p:txBody>
      </p:sp>
      <p:sp>
        <p:nvSpPr>
          <p:cNvPr id="425990" name="Rectangle 6"/>
          <p:cNvSpPr>
            <a:spLocks noChangeArrowheads="1"/>
          </p:cNvSpPr>
          <p:nvPr/>
        </p:nvSpPr>
        <p:spPr bwMode="auto">
          <a:xfrm>
            <a:off x="5159375" y="2133600"/>
            <a:ext cx="3733800" cy="17526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78" tIns="43239" rIns="86478" bIns="43239"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600" b="1" u="none">
                <a:solidFill>
                  <a:schemeClr val="tx2"/>
                </a:solidFill>
                <a:latin typeface="Tahoma" panose="020B0604030504040204" pitchFamily="34" charset="0"/>
              </a:rPr>
              <a:t>Diputuskan oleh HAKIM PIDANA</a:t>
            </a:r>
          </a:p>
        </p:txBody>
      </p:sp>
      <p:sp>
        <p:nvSpPr>
          <p:cNvPr id="425991" name="AutoShape 7"/>
          <p:cNvSpPr>
            <a:spLocks noChangeArrowheads="1"/>
          </p:cNvSpPr>
          <p:nvPr/>
        </p:nvSpPr>
        <p:spPr bwMode="auto">
          <a:xfrm>
            <a:off x="4175125" y="1828800"/>
            <a:ext cx="684213" cy="762000"/>
          </a:xfrm>
          <a:prstGeom prst="curvedLeftArrow">
            <a:avLst>
              <a:gd name="adj1" fmla="val 22274"/>
              <a:gd name="adj2" fmla="val 44548"/>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5992" name="AutoShape 8"/>
          <p:cNvSpPr>
            <a:spLocks noChangeArrowheads="1"/>
          </p:cNvSpPr>
          <p:nvPr/>
        </p:nvSpPr>
        <p:spPr bwMode="auto">
          <a:xfrm>
            <a:off x="4530725" y="1828800"/>
            <a:ext cx="688975" cy="762000"/>
          </a:xfrm>
          <a:prstGeom prst="curvedRightArrow">
            <a:avLst>
              <a:gd name="adj1" fmla="val 22120"/>
              <a:gd name="adj2" fmla="val 4424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5993" name="Rectangle 9"/>
          <p:cNvSpPr>
            <a:spLocks noChangeArrowheads="1"/>
          </p:cNvSpPr>
          <p:nvPr/>
        </p:nvSpPr>
        <p:spPr bwMode="auto">
          <a:xfrm>
            <a:off x="896938" y="4264025"/>
            <a:ext cx="2667000" cy="53340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78" tIns="43239" rIns="86478" bIns="43239"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100" b="1" u="none">
                <a:solidFill>
                  <a:schemeClr val="accent2"/>
                </a:solidFill>
                <a:latin typeface="Tahoma" panose="020B0604030504040204" pitchFamily="34" charset="0"/>
              </a:rPr>
              <a:t>KUHPidana</a:t>
            </a:r>
          </a:p>
        </p:txBody>
      </p:sp>
      <p:sp>
        <p:nvSpPr>
          <p:cNvPr id="425994" name="Rectangle 10"/>
          <p:cNvSpPr>
            <a:spLocks noChangeArrowheads="1"/>
          </p:cNvSpPr>
          <p:nvPr/>
        </p:nvSpPr>
        <p:spPr bwMode="auto">
          <a:xfrm>
            <a:off x="323850" y="4868863"/>
            <a:ext cx="3887788" cy="76200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78" tIns="43239" rIns="86478" bIns="43239"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300" b="1" u="none">
                <a:solidFill>
                  <a:schemeClr val="accent2"/>
                </a:solidFill>
                <a:latin typeface="Tahoma" panose="020B0604030504040204" pitchFamily="34" charset="0"/>
              </a:rPr>
              <a:t>UU KUP</a:t>
            </a:r>
            <a:r>
              <a:rPr lang="en-US" altLang="en-US" sz="2300" u="none">
                <a:solidFill>
                  <a:schemeClr val="tx2"/>
                </a:solidFill>
                <a:latin typeface="Tahoma" panose="020B0604030504040204" pitchFamily="34" charset="0"/>
              </a:rPr>
              <a:t>, UU Bea Materai, UU PBB, UU PPSP</a:t>
            </a:r>
          </a:p>
        </p:txBody>
      </p:sp>
      <p:sp>
        <p:nvSpPr>
          <p:cNvPr id="425995" name="Rectangle 11"/>
          <p:cNvSpPr>
            <a:spLocks noChangeArrowheads="1"/>
          </p:cNvSpPr>
          <p:nvPr/>
        </p:nvSpPr>
        <p:spPr bwMode="auto">
          <a:xfrm>
            <a:off x="231775" y="5734050"/>
            <a:ext cx="4268788" cy="790575"/>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78" tIns="43239" rIns="86478" bIns="43239"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300" u="none">
                <a:solidFill>
                  <a:schemeClr val="tx2"/>
                </a:solidFill>
                <a:latin typeface="Tahoma" panose="020B0604030504040204" pitchFamily="34" charset="0"/>
              </a:rPr>
              <a:t>UU Tindak Pidana Ekonomi, UU Tindak Pidana Korupsi</a:t>
            </a:r>
          </a:p>
        </p:txBody>
      </p:sp>
      <p:sp>
        <p:nvSpPr>
          <p:cNvPr id="425996" name="AutoShape 12"/>
          <p:cNvSpPr>
            <a:spLocks noChangeArrowheads="1"/>
          </p:cNvSpPr>
          <p:nvPr/>
        </p:nvSpPr>
        <p:spPr bwMode="auto">
          <a:xfrm>
            <a:off x="1677988" y="3789363"/>
            <a:ext cx="7620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5997" name="AutoShape 13"/>
          <p:cNvSpPr>
            <a:spLocks noChangeArrowheads="1"/>
          </p:cNvSpPr>
          <p:nvPr/>
        </p:nvSpPr>
        <p:spPr bwMode="auto">
          <a:xfrm>
            <a:off x="6618288" y="3716338"/>
            <a:ext cx="7620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5998" name="Rectangle 14"/>
          <p:cNvSpPr>
            <a:spLocks noChangeArrowheads="1"/>
          </p:cNvSpPr>
          <p:nvPr/>
        </p:nvSpPr>
        <p:spPr bwMode="auto">
          <a:xfrm>
            <a:off x="4932363" y="4286250"/>
            <a:ext cx="4114800" cy="144780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78" tIns="43239" rIns="86478" bIns="43239"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300" u="none">
                <a:solidFill>
                  <a:schemeClr val="tx2"/>
                </a:solidFill>
                <a:latin typeface="Tahoma" panose="020B0604030504040204" pitchFamily="34" charset="0"/>
              </a:rPr>
              <a:t>Diajukan penuntutan oleh JAKSA setelah proses </a:t>
            </a:r>
            <a:r>
              <a:rPr lang="en-US" altLang="en-US" sz="2300" b="1" u="none">
                <a:solidFill>
                  <a:schemeClr val="tx2"/>
                </a:solidFill>
                <a:latin typeface="Tahoma" panose="020B0604030504040204" pitchFamily="34" charset="0"/>
              </a:rPr>
              <a:t>PENYIDIKAN</a:t>
            </a:r>
          </a:p>
        </p:txBody>
      </p:sp>
      <p:sp>
        <p:nvSpPr>
          <p:cNvPr id="426001" name="plant"/>
          <p:cNvSpPr>
            <a:spLocks noEditPoints="1" noChangeArrowheads="1"/>
          </p:cNvSpPr>
          <p:nvPr/>
        </p:nvSpPr>
        <p:spPr bwMode="auto">
          <a:xfrm>
            <a:off x="34925" y="1844675"/>
            <a:ext cx="617538" cy="544513"/>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426002" name="plant"/>
          <p:cNvSpPr>
            <a:spLocks noEditPoints="1" noChangeArrowheads="1"/>
          </p:cNvSpPr>
          <p:nvPr/>
        </p:nvSpPr>
        <p:spPr bwMode="auto">
          <a:xfrm>
            <a:off x="8459788" y="1844675"/>
            <a:ext cx="617537" cy="544513"/>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5987"/>
                                        </p:tgtEl>
                                        <p:attrNameLst>
                                          <p:attrName>style.visibility</p:attrName>
                                        </p:attrNameLst>
                                      </p:cBhvr>
                                      <p:to>
                                        <p:strVal val="visible"/>
                                      </p:to>
                                    </p:set>
                                    <p:anim calcmode="lin" valueType="num">
                                      <p:cBhvr additive="base">
                                        <p:cTn id="7" dur="500" fill="hold"/>
                                        <p:tgtEl>
                                          <p:spTgt spid="425987"/>
                                        </p:tgtEl>
                                        <p:attrNameLst>
                                          <p:attrName>ppt_x</p:attrName>
                                        </p:attrNameLst>
                                      </p:cBhvr>
                                      <p:tavLst>
                                        <p:tav tm="0">
                                          <p:val>
                                            <p:strVal val="0-#ppt_w/2"/>
                                          </p:val>
                                        </p:tav>
                                        <p:tav tm="100000">
                                          <p:val>
                                            <p:strVal val="#ppt_x"/>
                                          </p:val>
                                        </p:tav>
                                      </p:tavLst>
                                    </p:anim>
                                    <p:anim calcmode="lin" valueType="num">
                                      <p:cBhvr additive="base">
                                        <p:cTn id="8" dur="500" fill="hold"/>
                                        <p:tgtEl>
                                          <p:spTgt spid="42598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25988"/>
                                        </p:tgtEl>
                                        <p:attrNameLst>
                                          <p:attrName>style.visibility</p:attrName>
                                        </p:attrNameLst>
                                      </p:cBhvr>
                                      <p:to>
                                        <p:strVal val="visible"/>
                                      </p:to>
                                    </p:set>
                                    <p:anim calcmode="lin" valueType="num">
                                      <p:cBhvr additive="base">
                                        <p:cTn id="13" dur="500" fill="hold"/>
                                        <p:tgtEl>
                                          <p:spTgt spid="425988"/>
                                        </p:tgtEl>
                                        <p:attrNameLst>
                                          <p:attrName>ppt_x</p:attrName>
                                        </p:attrNameLst>
                                      </p:cBhvr>
                                      <p:tavLst>
                                        <p:tav tm="0">
                                          <p:val>
                                            <p:strVal val="0-#ppt_w/2"/>
                                          </p:val>
                                        </p:tav>
                                        <p:tav tm="100000">
                                          <p:val>
                                            <p:strVal val="#ppt_x"/>
                                          </p:val>
                                        </p:tav>
                                      </p:tavLst>
                                    </p:anim>
                                    <p:anim calcmode="lin" valueType="num">
                                      <p:cBhvr additive="base">
                                        <p:cTn id="14" dur="500" fill="hold"/>
                                        <p:tgtEl>
                                          <p:spTgt spid="42598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25986"/>
                                        </p:tgtEl>
                                        <p:attrNameLst>
                                          <p:attrName>style.visibility</p:attrName>
                                        </p:attrNameLst>
                                      </p:cBhvr>
                                      <p:to>
                                        <p:strVal val="visible"/>
                                      </p:to>
                                    </p:set>
                                    <p:anim calcmode="lin" valueType="num">
                                      <p:cBhvr additive="base">
                                        <p:cTn id="19" dur="500" fill="hold"/>
                                        <p:tgtEl>
                                          <p:spTgt spid="425986"/>
                                        </p:tgtEl>
                                        <p:attrNameLst>
                                          <p:attrName>ppt_x</p:attrName>
                                        </p:attrNameLst>
                                      </p:cBhvr>
                                      <p:tavLst>
                                        <p:tav tm="0">
                                          <p:val>
                                            <p:strVal val="0-#ppt_w/2"/>
                                          </p:val>
                                        </p:tav>
                                        <p:tav tm="100000">
                                          <p:val>
                                            <p:strVal val="#ppt_x"/>
                                          </p:val>
                                        </p:tav>
                                      </p:tavLst>
                                    </p:anim>
                                    <p:anim calcmode="lin" valueType="num">
                                      <p:cBhvr additive="base">
                                        <p:cTn id="20" dur="500" fill="hold"/>
                                        <p:tgtEl>
                                          <p:spTgt spid="42598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25991"/>
                                        </p:tgtEl>
                                        <p:attrNameLst>
                                          <p:attrName>style.visibility</p:attrName>
                                        </p:attrNameLst>
                                      </p:cBhvr>
                                      <p:to>
                                        <p:strVal val="visible"/>
                                      </p:to>
                                    </p:set>
                                    <p:anim calcmode="lin" valueType="num">
                                      <p:cBhvr additive="base">
                                        <p:cTn id="25" dur="500" fill="hold"/>
                                        <p:tgtEl>
                                          <p:spTgt spid="425991"/>
                                        </p:tgtEl>
                                        <p:attrNameLst>
                                          <p:attrName>ppt_x</p:attrName>
                                        </p:attrNameLst>
                                      </p:cBhvr>
                                      <p:tavLst>
                                        <p:tav tm="0">
                                          <p:val>
                                            <p:strVal val="0-#ppt_w/2"/>
                                          </p:val>
                                        </p:tav>
                                        <p:tav tm="100000">
                                          <p:val>
                                            <p:strVal val="#ppt_x"/>
                                          </p:val>
                                        </p:tav>
                                      </p:tavLst>
                                    </p:anim>
                                    <p:anim calcmode="lin" valueType="num">
                                      <p:cBhvr additive="base">
                                        <p:cTn id="26" dur="500" fill="hold"/>
                                        <p:tgtEl>
                                          <p:spTgt spid="42599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9" presetClass="entr" presetSubtype="0" fill="hold" grpId="0" nodeType="clickEffect">
                                  <p:stCondLst>
                                    <p:cond delay="0"/>
                                  </p:stCondLst>
                                  <p:childTnLst>
                                    <p:set>
                                      <p:cBhvr>
                                        <p:cTn id="30" dur="1" fill="hold">
                                          <p:stCondLst>
                                            <p:cond delay="0"/>
                                          </p:stCondLst>
                                        </p:cTn>
                                        <p:tgtEl>
                                          <p:spTgt spid="426001"/>
                                        </p:tgtEl>
                                        <p:attrNameLst>
                                          <p:attrName>style.visibility</p:attrName>
                                        </p:attrNameLst>
                                      </p:cBhvr>
                                      <p:to>
                                        <p:strVal val="visible"/>
                                      </p:to>
                                    </p:set>
                                    <p:anim calcmode="lin" valueType="num">
                                      <p:cBhvr>
                                        <p:cTn id="31" dur="1000" fill="hold"/>
                                        <p:tgtEl>
                                          <p:spTgt spid="426001"/>
                                        </p:tgtEl>
                                        <p:attrNameLst>
                                          <p:attrName>ppt_x</p:attrName>
                                        </p:attrNameLst>
                                      </p:cBhvr>
                                      <p:tavLst>
                                        <p:tav tm="0">
                                          <p:val>
                                            <p:strVal val="#ppt_x-.2"/>
                                          </p:val>
                                        </p:tav>
                                        <p:tav tm="100000">
                                          <p:val>
                                            <p:strVal val="#ppt_x"/>
                                          </p:val>
                                        </p:tav>
                                      </p:tavLst>
                                    </p:anim>
                                    <p:anim calcmode="lin" valueType="num">
                                      <p:cBhvr>
                                        <p:cTn id="32" dur="1000" fill="hold"/>
                                        <p:tgtEl>
                                          <p:spTgt spid="426001"/>
                                        </p:tgtEl>
                                        <p:attrNameLst>
                                          <p:attrName>ppt_y</p:attrName>
                                        </p:attrNameLst>
                                      </p:cBhvr>
                                      <p:tavLst>
                                        <p:tav tm="0">
                                          <p:val>
                                            <p:strVal val="#ppt_y"/>
                                          </p:val>
                                        </p:tav>
                                        <p:tav tm="100000">
                                          <p:val>
                                            <p:strVal val="#ppt_y"/>
                                          </p:val>
                                        </p:tav>
                                      </p:tavLst>
                                    </p:anim>
                                    <p:animEffect transition="in" filter="wipe(right)" prLst="gradientSize: 0.1">
                                      <p:cBhvr>
                                        <p:cTn id="33" dur="1000"/>
                                        <p:tgtEl>
                                          <p:spTgt spid="426001"/>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425989"/>
                                        </p:tgtEl>
                                        <p:attrNameLst>
                                          <p:attrName>style.visibility</p:attrName>
                                        </p:attrNameLst>
                                      </p:cBhvr>
                                      <p:to>
                                        <p:strVal val="visible"/>
                                      </p:to>
                                    </p:set>
                                    <p:anim calcmode="lin" valueType="num">
                                      <p:cBhvr additive="base">
                                        <p:cTn id="38" dur="500" fill="hold"/>
                                        <p:tgtEl>
                                          <p:spTgt spid="425989"/>
                                        </p:tgtEl>
                                        <p:attrNameLst>
                                          <p:attrName>ppt_x</p:attrName>
                                        </p:attrNameLst>
                                      </p:cBhvr>
                                      <p:tavLst>
                                        <p:tav tm="0">
                                          <p:val>
                                            <p:strVal val="0-#ppt_w/2"/>
                                          </p:val>
                                        </p:tav>
                                        <p:tav tm="100000">
                                          <p:val>
                                            <p:strVal val="#ppt_x"/>
                                          </p:val>
                                        </p:tav>
                                      </p:tavLst>
                                    </p:anim>
                                    <p:anim calcmode="lin" valueType="num">
                                      <p:cBhvr additive="base">
                                        <p:cTn id="39" dur="500" fill="hold"/>
                                        <p:tgtEl>
                                          <p:spTgt spid="425989"/>
                                        </p:tgtEl>
                                        <p:attrNameLst>
                                          <p:attrName>ppt_y</p:attrName>
                                        </p:attrNameLst>
                                      </p:cBhvr>
                                      <p:tavLst>
                                        <p:tav tm="0">
                                          <p:val>
                                            <p:strVal val="#ppt_y"/>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425992"/>
                                        </p:tgtEl>
                                        <p:attrNameLst>
                                          <p:attrName>style.visibility</p:attrName>
                                        </p:attrNameLst>
                                      </p:cBhvr>
                                      <p:to>
                                        <p:strVal val="visible"/>
                                      </p:to>
                                    </p:set>
                                    <p:anim calcmode="lin" valueType="num">
                                      <p:cBhvr additive="base">
                                        <p:cTn id="44" dur="500" fill="hold"/>
                                        <p:tgtEl>
                                          <p:spTgt spid="425992"/>
                                        </p:tgtEl>
                                        <p:attrNameLst>
                                          <p:attrName>ppt_x</p:attrName>
                                        </p:attrNameLst>
                                      </p:cBhvr>
                                      <p:tavLst>
                                        <p:tav tm="0">
                                          <p:val>
                                            <p:strVal val="0-#ppt_w/2"/>
                                          </p:val>
                                        </p:tav>
                                        <p:tav tm="100000">
                                          <p:val>
                                            <p:strVal val="#ppt_x"/>
                                          </p:val>
                                        </p:tav>
                                      </p:tavLst>
                                    </p:anim>
                                    <p:anim calcmode="lin" valueType="num">
                                      <p:cBhvr additive="base">
                                        <p:cTn id="45" dur="500" fill="hold"/>
                                        <p:tgtEl>
                                          <p:spTgt spid="425992"/>
                                        </p:tgtEl>
                                        <p:attrNameLst>
                                          <p:attrName>ppt_y</p:attrName>
                                        </p:attrNameLst>
                                      </p:cBhvr>
                                      <p:tavLst>
                                        <p:tav tm="0">
                                          <p:val>
                                            <p:strVal val="#ppt_y"/>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52" presetClass="entr" presetSubtype="0" fill="hold" grpId="0" nodeType="clickEffect">
                                  <p:stCondLst>
                                    <p:cond delay="0"/>
                                  </p:stCondLst>
                                  <p:childTnLst>
                                    <p:set>
                                      <p:cBhvr>
                                        <p:cTn id="49" dur="1" fill="hold">
                                          <p:stCondLst>
                                            <p:cond delay="0"/>
                                          </p:stCondLst>
                                        </p:cTn>
                                        <p:tgtEl>
                                          <p:spTgt spid="426002"/>
                                        </p:tgtEl>
                                        <p:attrNameLst>
                                          <p:attrName>style.visibility</p:attrName>
                                        </p:attrNameLst>
                                      </p:cBhvr>
                                      <p:to>
                                        <p:strVal val="visible"/>
                                      </p:to>
                                    </p:set>
                                    <p:animScale>
                                      <p:cBhvr>
                                        <p:cTn id="50" dur="1000" decel="50000" fill="hold">
                                          <p:stCondLst>
                                            <p:cond delay="0"/>
                                          </p:stCondLst>
                                        </p:cTn>
                                        <p:tgtEl>
                                          <p:spTgt spid="4260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426002"/>
                                        </p:tgtEl>
                                        <p:attrNameLst>
                                          <p:attrName>ppt_x</p:attrName>
                                          <p:attrName>ppt_y</p:attrName>
                                        </p:attrNameLst>
                                      </p:cBhvr>
                                    </p:animMotion>
                                    <p:animEffect transition="in" filter="fade">
                                      <p:cBhvr>
                                        <p:cTn id="52" dur="1000"/>
                                        <p:tgtEl>
                                          <p:spTgt spid="42600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425990"/>
                                        </p:tgtEl>
                                        <p:attrNameLst>
                                          <p:attrName>style.visibility</p:attrName>
                                        </p:attrNameLst>
                                      </p:cBhvr>
                                      <p:to>
                                        <p:strVal val="visible"/>
                                      </p:to>
                                    </p:set>
                                    <p:anim calcmode="lin" valueType="num">
                                      <p:cBhvr additive="base">
                                        <p:cTn id="57" dur="500" fill="hold"/>
                                        <p:tgtEl>
                                          <p:spTgt spid="425990"/>
                                        </p:tgtEl>
                                        <p:attrNameLst>
                                          <p:attrName>ppt_x</p:attrName>
                                        </p:attrNameLst>
                                      </p:cBhvr>
                                      <p:tavLst>
                                        <p:tav tm="0">
                                          <p:val>
                                            <p:strVal val="0-#ppt_w/2"/>
                                          </p:val>
                                        </p:tav>
                                        <p:tav tm="100000">
                                          <p:val>
                                            <p:strVal val="#ppt_x"/>
                                          </p:val>
                                        </p:tav>
                                      </p:tavLst>
                                    </p:anim>
                                    <p:anim calcmode="lin" valueType="num">
                                      <p:cBhvr additive="base">
                                        <p:cTn id="58" dur="500" fill="hold"/>
                                        <p:tgtEl>
                                          <p:spTgt spid="425990"/>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425996"/>
                                        </p:tgtEl>
                                        <p:attrNameLst>
                                          <p:attrName>style.visibility</p:attrName>
                                        </p:attrNameLst>
                                      </p:cBhvr>
                                      <p:to>
                                        <p:strVal val="visible"/>
                                      </p:to>
                                    </p:set>
                                    <p:anim calcmode="lin" valueType="num">
                                      <p:cBhvr additive="base">
                                        <p:cTn id="63" dur="500" fill="hold"/>
                                        <p:tgtEl>
                                          <p:spTgt spid="425996"/>
                                        </p:tgtEl>
                                        <p:attrNameLst>
                                          <p:attrName>ppt_x</p:attrName>
                                        </p:attrNameLst>
                                      </p:cBhvr>
                                      <p:tavLst>
                                        <p:tav tm="0">
                                          <p:val>
                                            <p:strVal val="0-#ppt_w/2"/>
                                          </p:val>
                                        </p:tav>
                                        <p:tav tm="100000">
                                          <p:val>
                                            <p:strVal val="#ppt_x"/>
                                          </p:val>
                                        </p:tav>
                                      </p:tavLst>
                                    </p:anim>
                                    <p:anim calcmode="lin" valueType="num">
                                      <p:cBhvr additive="base">
                                        <p:cTn id="64" dur="500" fill="hold"/>
                                        <p:tgtEl>
                                          <p:spTgt spid="425996"/>
                                        </p:tgtEl>
                                        <p:attrNameLst>
                                          <p:attrName>ppt_y</p:attrName>
                                        </p:attrNameLst>
                                      </p:cBhvr>
                                      <p:tavLst>
                                        <p:tav tm="0">
                                          <p:val>
                                            <p:strVal val="#ppt_y"/>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425993"/>
                                        </p:tgtEl>
                                        <p:attrNameLst>
                                          <p:attrName>style.visibility</p:attrName>
                                        </p:attrNameLst>
                                      </p:cBhvr>
                                      <p:to>
                                        <p:strVal val="visible"/>
                                      </p:to>
                                    </p:set>
                                    <p:anim calcmode="lin" valueType="num">
                                      <p:cBhvr additive="base">
                                        <p:cTn id="69" dur="500" fill="hold"/>
                                        <p:tgtEl>
                                          <p:spTgt spid="425993"/>
                                        </p:tgtEl>
                                        <p:attrNameLst>
                                          <p:attrName>ppt_x</p:attrName>
                                        </p:attrNameLst>
                                      </p:cBhvr>
                                      <p:tavLst>
                                        <p:tav tm="0">
                                          <p:val>
                                            <p:strVal val="0-#ppt_w/2"/>
                                          </p:val>
                                        </p:tav>
                                        <p:tav tm="100000">
                                          <p:val>
                                            <p:strVal val="#ppt_x"/>
                                          </p:val>
                                        </p:tav>
                                      </p:tavLst>
                                    </p:anim>
                                    <p:anim calcmode="lin" valueType="num">
                                      <p:cBhvr additive="base">
                                        <p:cTn id="70" dur="500" fill="hold"/>
                                        <p:tgtEl>
                                          <p:spTgt spid="425993"/>
                                        </p:tgtEl>
                                        <p:attrNameLst>
                                          <p:attrName>ppt_y</p:attrName>
                                        </p:attrNameLst>
                                      </p:cBhvr>
                                      <p:tavLst>
                                        <p:tav tm="0">
                                          <p:val>
                                            <p:strVal val="#ppt_y"/>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425994"/>
                                        </p:tgtEl>
                                        <p:attrNameLst>
                                          <p:attrName>style.visibility</p:attrName>
                                        </p:attrNameLst>
                                      </p:cBhvr>
                                      <p:to>
                                        <p:strVal val="visible"/>
                                      </p:to>
                                    </p:set>
                                    <p:anim calcmode="lin" valueType="num">
                                      <p:cBhvr additive="base">
                                        <p:cTn id="75" dur="500" fill="hold"/>
                                        <p:tgtEl>
                                          <p:spTgt spid="425994"/>
                                        </p:tgtEl>
                                        <p:attrNameLst>
                                          <p:attrName>ppt_x</p:attrName>
                                        </p:attrNameLst>
                                      </p:cBhvr>
                                      <p:tavLst>
                                        <p:tav tm="0">
                                          <p:val>
                                            <p:strVal val="0-#ppt_w/2"/>
                                          </p:val>
                                        </p:tav>
                                        <p:tav tm="100000">
                                          <p:val>
                                            <p:strVal val="#ppt_x"/>
                                          </p:val>
                                        </p:tav>
                                      </p:tavLst>
                                    </p:anim>
                                    <p:anim calcmode="lin" valueType="num">
                                      <p:cBhvr additive="base">
                                        <p:cTn id="76" dur="500" fill="hold"/>
                                        <p:tgtEl>
                                          <p:spTgt spid="425994"/>
                                        </p:tgtEl>
                                        <p:attrNameLst>
                                          <p:attrName>ppt_y</p:attrName>
                                        </p:attrNameLst>
                                      </p:cBhvr>
                                      <p:tavLst>
                                        <p:tav tm="0">
                                          <p:val>
                                            <p:strVal val="#ppt_y"/>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8" fill="hold" grpId="0" nodeType="clickEffect">
                                  <p:stCondLst>
                                    <p:cond delay="0"/>
                                  </p:stCondLst>
                                  <p:childTnLst>
                                    <p:set>
                                      <p:cBhvr>
                                        <p:cTn id="80" dur="1" fill="hold">
                                          <p:stCondLst>
                                            <p:cond delay="0"/>
                                          </p:stCondLst>
                                        </p:cTn>
                                        <p:tgtEl>
                                          <p:spTgt spid="425995"/>
                                        </p:tgtEl>
                                        <p:attrNameLst>
                                          <p:attrName>style.visibility</p:attrName>
                                        </p:attrNameLst>
                                      </p:cBhvr>
                                      <p:to>
                                        <p:strVal val="visible"/>
                                      </p:to>
                                    </p:set>
                                    <p:anim calcmode="lin" valueType="num">
                                      <p:cBhvr additive="base">
                                        <p:cTn id="81" dur="500" fill="hold"/>
                                        <p:tgtEl>
                                          <p:spTgt spid="425995"/>
                                        </p:tgtEl>
                                        <p:attrNameLst>
                                          <p:attrName>ppt_x</p:attrName>
                                        </p:attrNameLst>
                                      </p:cBhvr>
                                      <p:tavLst>
                                        <p:tav tm="0">
                                          <p:val>
                                            <p:strVal val="0-#ppt_w/2"/>
                                          </p:val>
                                        </p:tav>
                                        <p:tav tm="100000">
                                          <p:val>
                                            <p:strVal val="#ppt_x"/>
                                          </p:val>
                                        </p:tav>
                                      </p:tavLst>
                                    </p:anim>
                                    <p:anim calcmode="lin" valueType="num">
                                      <p:cBhvr additive="base">
                                        <p:cTn id="82" dur="500" fill="hold"/>
                                        <p:tgtEl>
                                          <p:spTgt spid="425995"/>
                                        </p:tgtEl>
                                        <p:attrNameLst>
                                          <p:attrName>ppt_y</p:attrName>
                                        </p:attrNameLst>
                                      </p:cBhvr>
                                      <p:tavLst>
                                        <p:tav tm="0">
                                          <p:val>
                                            <p:strVal val="#ppt_y"/>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2" presetClass="entr" presetSubtype="8" fill="hold" grpId="0" nodeType="clickEffect">
                                  <p:stCondLst>
                                    <p:cond delay="0"/>
                                  </p:stCondLst>
                                  <p:childTnLst>
                                    <p:set>
                                      <p:cBhvr>
                                        <p:cTn id="86" dur="1" fill="hold">
                                          <p:stCondLst>
                                            <p:cond delay="0"/>
                                          </p:stCondLst>
                                        </p:cTn>
                                        <p:tgtEl>
                                          <p:spTgt spid="425997"/>
                                        </p:tgtEl>
                                        <p:attrNameLst>
                                          <p:attrName>style.visibility</p:attrName>
                                        </p:attrNameLst>
                                      </p:cBhvr>
                                      <p:to>
                                        <p:strVal val="visible"/>
                                      </p:to>
                                    </p:set>
                                    <p:anim calcmode="lin" valueType="num">
                                      <p:cBhvr additive="base">
                                        <p:cTn id="87" dur="500" fill="hold"/>
                                        <p:tgtEl>
                                          <p:spTgt spid="425997"/>
                                        </p:tgtEl>
                                        <p:attrNameLst>
                                          <p:attrName>ppt_x</p:attrName>
                                        </p:attrNameLst>
                                      </p:cBhvr>
                                      <p:tavLst>
                                        <p:tav tm="0">
                                          <p:val>
                                            <p:strVal val="0-#ppt_w/2"/>
                                          </p:val>
                                        </p:tav>
                                        <p:tav tm="100000">
                                          <p:val>
                                            <p:strVal val="#ppt_x"/>
                                          </p:val>
                                        </p:tav>
                                      </p:tavLst>
                                    </p:anim>
                                    <p:anim calcmode="lin" valueType="num">
                                      <p:cBhvr additive="base">
                                        <p:cTn id="88" dur="500" fill="hold"/>
                                        <p:tgtEl>
                                          <p:spTgt spid="425997"/>
                                        </p:tgtEl>
                                        <p:attrNameLst>
                                          <p:attrName>ppt_y</p:attrName>
                                        </p:attrNameLst>
                                      </p:cBhvr>
                                      <p:tavLst>
                                        <p:tav tm="0">
                                          <p:val>
                                            <p:strVal val="#ppt_y"/>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2" presetClass="entr" presetSubtype="8" fill="hold" grpId="0" nodeType="clickEffect">
                                  <p:stCondLst>
                                    <p:cond delay="0"/>
                                  </p:stCondLst>
                                  <p:childTnLst>
                                    <p:set>
                                      <p:cBhvr>
                                        <p:cTn id="92" dur="1" fill="hold">
                                          <p:stCondLst>
                                            <p:cond delay="0"/>
                                          </p:stCondLst>
                                        </p:cTn>
                                        <p:tgtEl>
                                          <p:spTgt spid="425998"/>
                                        </p:tgtEl>
                                        <p:attrNameLst>
                                          <p:attrName>style.visibility</p:attrName>
                                        </p:attrNameLst>
                                      </p:cBhvr>
                                      <p:to>
                                        <p:strVal val="visible"/>
                                      </p:to>
                                    </p:set>
                                    <p:anim calcmode="lin" valueType="num">
                                      <p:cBhvr additive="base">
                                        <p:cTn id="93" dur="500" fill="hold"/>
                                        <p:tgtEl>
                                          <p:spTgt spid="425998"/>
                                        </p:tgtEl>
                                        <p:attrNameLst>
                                          <p:attrName>ppt_x</p:attrName>
                                        </p:attrNameLst>
                                      </p:cBhvr>
                                      <p:tavLst>
                                        <p:tav tm="0">
                                          <p:val>
                                            <p:strVal val="0-#ppt_w/2"/>
                                          </p:val>
                                        </p:tav>
                                        <p:tav tm="100000">
                                          <p:val>
                                            <p:strVal val="#ppt_x"/>
                                          </p:val>
                                        </p:tav>
                                      </p:tavLst>
                                    </p:anim>
                                    <p:anim calcmode="lin" valueType="num">
                                      <p:cBhvr additive="base">
                                        <p:cTn id="94" dur="500" fill="hold"/>
                                        <p:tgtEl>
                                          <p:spTgt spid="4259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86" grpId="0" animBg="1" autoUpdateAnimBg="0"/>
      <p:bldP spid="425987" grpId="0" animBg="1" autoUpdateAnimBg="0"/>
      <p:bldP spid="425988" grpId="0" animBg="1"/>
      <p:bldP spid="425989" grpId="0" animBg="1" autoUpdateAnimBg="0"/>
      <p:bldP spid="425990" grpId="0" animBg="1" autoUpdateAnimBg="0"/>
      <p:bldP spid="425991" grpId="0" animBg="1"/>
      <p:bldP spid="425992" grpId="0" animBg="1"/>
      <p:bldP spid="425993" grpId="0" animBg="1" autoUpdateAnimBg="0"/>
      <p:bldP spid="425994" grpId="0" animBg="1" autoUpdateAnimBg="0"/>
      <p:bldP spid="425995" grpId="0" animBg="1" autoUpdateAnimBg="0"/>
      <p:bldP spid="425996" grpId="0" animBg="1"/>
      <p:bldP spid="425997" grpId="0" animBg="1"/>
      <p:bldP spid="425998" grpId="0" animBg="1" autoUpdateAnimBg="0"/>
      <p:bldP spid="426001" grpId="0" animBg="1"/>
      <p:bldP spid="426002" grpId="0" animBg="1"/>
    </p:bldLst>
  </p:timing>
</p:sld>
</file>

<file path=ppt/slides/slide2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7010" name="Rectangle 2"/>
          <p:cNvSpPr>
            <a:spLocks noGrp="1" noChangeArrowheads="1"/>
          </p:cNvSpPr>
          <p:nvPr>
            <p:ph type="title"/>
          </p:nvPr>
        </p:nvSpPr>
        <p:spPr>
          <a:xfrm>
            <a:off x="153988" y="1600200"/>
            <a:ext cx="2547937" cy="1676400"/>
          </a:xfrm>
          <a:ln>
            <a:solidFill>
              <a:schemeClr val="accent2"/>
            </a:solidFill>
            <a:miter lim="800000"/>
            <a:headEnd/>
            <a:tailEnd/>
          </a:ln>
        </p:spPr>
        <p:txBody>
          <a:bodyPr/>
          <a:lstStyle/>
          <a:p>
            <a:r>
              <a:rPr lang="en-US" altLang="en-US" sz="3100" b="1">
                <a:latin typeface="Tahoma" panose="020B0604030504040204" pitchFamily="34" charset="0"/>
              </a:rPr>
              <a:t>Perumusan TINDAK PIDANA</a:t>
            </a:r>
          </a:p>
        </p:txBody>
      </p:sp>
      <p:sp>
        <p:nvSpPr>
          <p:cNvPr id="427011" name="Rectangle 3"/>
          <p:cNvSpPr>
            <a:spLocks noChangeArrowheads="1"/>
          </p:cNvSpPr>
          <p:nvPr/>
        </p:nvSpPr>
        <p:spPr bwMode="auto">
          <a:xfrm>
            <a:off x="3352800" y="457200"/>
            <a:ext cx="2516188" cy="762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82" tIns="43241" rIns="86482" bIns="43241"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100" b="1" u="none">
                <a:solidFill>
                  <a:schemeClr val="accent2"/>
                </a:solidFill>
                <a:latin typeface="Tahoma" panose="020B0604030504040204" pitchFamily="34" charset="0"/>
              </a:rPr>
              <a:t>KUHPidana</a:t>
            </a:r>
          </a:p>
        </p:txBody>
      </p:sp>
      <p:sp>
        <p:nvSpPr>
          <p:cNvPr id="427012" name="Rectangle 4"/>
          <p:cNvSpPr>
            <a:spLocks noChangeArrowheads="1"/>
          </p:cNvSpPr>
          <p:nvPr/>
        </p:nvSpPr>
        <p:spPr bwMode="auto">
          <a:xfrm>
            <a:off x="3352800" y="1752600"/>
            <a:ext cx="2438400" cy="15240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82" tIns="43241" rIns="86482" bIns="43241"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300" b="1" u="none">
                <a:solidFill>
                  <a:schemeClr val="accent2"/>
                </a:solidFill>
                <a:latin typeface="Tahoma" panose="020B0604030504040204" pitchFamily="34" charset="0"/>
              </a:rPr>
              <a:t>UU KUP</a:t>
            </a:r>
            <a:r>
              <a:rPr lang="en-US" altLang="en-US" sz="2300" u="none">
                <a:solidFill>
                  <a:schemeClr val="tx2"/>
                </a:solidFill>
                <a:latin typeface="Tahoma" panose="020B0604030504040204" pitchFamily="34" charset="0"/>
              </a:rPr>
              <a:t>, UU Bea Materai, UU PBB, UU PPSP</a:t>
            </a:r>
          </a:p>
        </p:txBody>
      </p:sp>
      <p:sp>
        <p:nvSpPr>
          <p:cNvPr id="427013" name="Rectangle 5"/>
          <p:cNvSpPr>
            <a:spLocks noChangeArrowheads="1"/>
          </p:cNvSpPr>
          <p:nvPr/>
        </p:nvSpPr>
        <p:spPr bwMode="auto">
          <a:xfrm>
            <a:off x="3429000" y="3505200"/>
            <a:ext cx="2390775" cy="16764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82" tIns="43241" rIns="86482" bIns="43241"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300" u="none">
                <a:solidFill>
                  <a:schemeClr val="tx2"/>
                </a:solidFill>
                <a:latin typeface="Tahoma" panose="020B0604030504040204" pitchFamily="34" charset="0"/>
              </a:rPr>
              <a:t>UU Tindak Pidana Ekonomi, UU Tindak Pidana Korupsi</a:t>
            </a:r>
          </a:p>
        </p:txBody>
      </p:sp>
      <p:sp>
        <p:nvSpPr>
          <p:cNvPr id="427014" name="Line 6"/>
          <p:cNvSpPr>
            <a:spLocks noChangeShapeType="1"/>
          </p:cNvSpPr>
          <p:nvPr/>
        </p:nvSpPr>
        <p:spPr bwMode="auto">
          <a:xfrm flipV="1">
            <a:off x="2840038" y="914400"/>
            <a:ext cx="434975" cy="15240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7015" name="Line 7"/>
          <p:cNvSpPr>
            <a:spLocks noChangeShapeType="1"/>
          </p:cNvSpPr>
          <p:nvPr/>
        </p:nvSpPr>
        <p:spPr bwMode="auto">
          <a:xfrm>
            <a:off x="2820988" y="2514600"/>
            <a:ext cx="454025"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7016" name="Line 8"/>
          <p:cNvSpPr>
            <a:spLocks noChangeShapeType="1"/>
          </p:cNvSpPr>
          <p:nvPr/>
        </p:nvSpPr>
        <p:spPr bwMode="auto">
          <a:xfrm>
            <a:off x="2840038" y="2514600"/>
            <a:ext cx="484187" cy="16764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7017" name="AutoShape 9"/>
          <p:cNvSpPr>
            <a:spLocks noChangeArrowheads="1"/>
          </p:cNvSpPr>
          <p:nvPr/>
        </p:nvSpPr>
        <p:spPr bwMode="auto">
          <a:xfrm>
            <a:off x="5942013" y="609600"/>
            <a:ext cx="458787" cy="457200"/>
          </a:xfrm>
          <a:prstGeom prst="rightArrow">
            <a:avLst>
              <a:gd name="adj1" fmla="val 50000"/>
              <a:gd name="adj2" fmla="val 250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7018" name="Rectangle 10"/>
          <p:cNvSpPr>
            <a:spLocks noChangeArrowheads="1"/>
          </p:cNvSpPr>
          <p:nvPr/>
        </p:nvSpPr>
        <p:spPr bwMode="auto">
          <a:xfrm>
            <a:off x="6477000" y="381000"/>
            <a:ext cx="2513013" cy="114300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82" tIns="43241" rIns="86482" bIns="43241"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300" u="none">
                <a:solidFill>
                  <a:schemeClr val="tx2"/>
                </a:solidFill>
                <a:latin typeface="Tahoma" panose="020B0604030504040204" pitchFamily="34" charset="0"/>
              </a:rPr>
              <a:t>Ketentuan Pidana Umum</a:t>
            </a:r>
          </a:p>
        </p:txBody>
      </p:sp>
      <p:sp>
        <p:nvSpPr>
          <p:cNvPr id="427019" name="AutoShape 11"/>
          <p:cNvSpPr>
            <a:spLocks noChangeArrowheads="1"/>
          </p:cNvSpPr>
          <p:nvPr/>
        </p:nvSpPr>
        <p:spPr bwMode="auto">
          <a:xfrm>
            <a:off x="5868988" y="2286000"/>
            <a:ext cx="454025" cy="4572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7020" name="Rectangle 12"/>
          <p:cNvSpPr>
            <a:spLocks noChangeArrowheads="1"/>
          </p:cNvSpPr>
          <p:nvPr/>
        </p:nvSpPr>
        <p:spPr bwMode="auto">
          <a:xfrm>
            <a:off x="6477000" y="1676400"/>
            <a:ext cx="2513013" cy="167640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82" tIns="43241" rIns="86482" bIns="43241"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300" u="none">
                <a:solidFill>
                  <a:schemeClr val="tx2"/>
                </a:solidFill>
                <a:latin typeface="Tahoma" panose="020B0604030504040204" pitchFamily="34" charset="0"/>
              </a:rPr>
              <a:t>Mengatur tindak pidana umum dalam Ketentuan Pidana Khusus</a:t>
            </a:r>
          </a:p>
        </p:txBody>
      </p:sp>
      <p:sp>
        <p:nvSpPr>
          <p:cNvPr id="427021" name="AutoShape 13"/>
          <p:cNvSpPr>
            <a:spLocks noChangeArrowheads="1"/>
          </p:cNvSpPr>
          <p:nvPr/>
        </p:nvSpPr>
        <p:spPr bwMode="auto">
          <a:xfrm>
            <a:off x="5868988" y="4267200"/>
            <a:ext cx="454025" cy="457200"/>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7022" name="Rectangle 14"/>
          <p:cNvSpPr>
            <a:spLocks noChangeArrowheads="1"/>
          </p:cNvSpPr>
          <p:nvPr/>
        </p:nvSpPr>
        <p:spPr bwMode="auto">
          <a:xfrm>
            <a:off x="6477000" y="3886200"/>
            <a:ext cx="2513013" cy="114300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82" tIns="43241" rIns="86482" bIns="43241"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300" u="none">
                <a:solidFill>
                  <a:schemeClr val="tx2"/>
                </a:solidFill>
                <a:latin typeface="Tahoma" panose="020B0604030504040204" pitchFamily="34" charset="0"/>
              </a:rPr>
              <a:t>Mengatur tindak pidana khusus</a:t>
            </a:r>
          </a:p>
        </p:txBody>
      </p:sp>
      <p:sp>
        <p:nvSpPr>
          <p:cNvPr id="427023" name="Rectangle 15"/>
          <p:cNvSpPr>
            <a:spLocks noChangeArrowheads="1"/>
          </p:cNvSpPr>
          <p:nvPr/>
        </p:nvSpPr>
        <p:spPr bwMode="auto">
          <a:xfrm>
            <a:off x="415925" y="5334000"/>
            <a:ext cx="8520113" cy="13716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82" tIns="43241" rIns="86482" bIns="43241" anchor="ctr"/>
          <a:lstStyle>
            <a:lvl1pPr algn="l" defTabSz="865188">
              <a:defRPr sz="2400">
                <a:solidFill>
                  <a:schemeClr val="tx1"/>
                </a:solidFill>
                <a:latin typeface="Times New Roman" panose="02020603050405020304" pitchFamily="18" charset="0"/>
              </a:defRPr>
            </a:lvl1pPr>
            <a:lvl2pPr algn="l" defTabSz="865188">
              <a:defRPr sz="2400">
                <a:solidFill>
                  <a:schemeClr val="tx1"/>
                </a:solidFill>
                <a:latin typeface="Times New Roman" panose="02020603050405020304" pitchFamily="18" charset="0"/>
              </a:defRPr>
            </a:lvl2pPr>
            <a:lvl3pPr algn="l" defTabSz="865188">
              <a:defRPr sz="2400">
                <a:solidFill>
                  <a:schemeClr val="tx1"/>
                </a:solidFill>
                <a:latin typeface="Times New Roman" panose="02020603050405020304" pitchFamily="18" charset="0"/>
              </a:defRPr>
            </a:lvl3pPr>
            <a:lvl4pPr algn="l" defTabSz="865188">
              <a:defRPr sz="2400">
                <a:solidFill>
                  <a:schemeClr val="tx1"/>
                </a:solidFill>
                <a:latin typeface="Times New Roman" panose="02020603050405020304" pitchFamily="18" charset="0"/>
              </a:defRPr>
            </a:lvl4pPr>
            <a:lvl5pPr algn="l" defTabSz="865188">
              <a:defRPr sz="2400">
                <a:solidFill>
                  <a:schemeClr val="tx1"/>
                </a:solidFill>
                <a:latin typeface="Times New Roman" panose="02020603050405020304" pitchFamily="18" charset="0"/>
              </a:defRPr>
            </a:lvl5pPr>
            <a:lvl6pPr marL="457200" defTabSz="865188" fontAlgn="base">
              <a:spcBef>
                <a:spcPct val="0"/>
              </a:spcBef>
              <a:spcAft>
                <a:spcPct val="0"/>
              </a:spcAft>
              <a:defRPr sz="2400">
                <a:solidFill>
                  <a:schemeClr val="tx1"/>
                </a:solidFill>
                <a:latin typeface="Times New Roman" panose="02020603050405020304" pitchFamily="18" charset="0"/>
              </a:defRPr>
            </a:lvl6pPr>
            <a:lvl7pPr marL="914400" defTabSz="865188" fontAlgn="base">
              <a:spcBef>
                <a:spcPct val="0"/>
              </a:spcBef>
              <a:spcAft>
                <a:spcPct val="0"/>
              </a:spcAft>
              <a:defRPr sz="2400">
                <a:solidFill>
                  <a:schemeClr val="tx1"/>
                </a:solidFill>
                <a:latin typeface="Times New Roman" panose="02020603050405020304" pitchFamily="18" charset="0"/>
              </a:defRPr>
            </a:lvl7pPr>
            <a:lvl8pPr marL="1371600" defTabSz="865188" fontAlgn="base">
              <a:spcBef>
                <a:spcPct val="0"/>
              </a:spcBef>
              <a:spcAft>
                <a:spcPct val="0"/>
              </a:spcAft>
              <a:defRPr sz="2400">
                <a:solidFill>
                  <a:schemeClr val="tx1"/>
                </a:solidFill>
                <a:latin typeface="Times New Roman" panose="02020603050405020304" pitchFamily="18" charset="0"/>
              </a:defRPr>
            </a:lvl8pPr>
            <a:lvl9pPr marL="1828800" defTabSz="865188" fontAlgn="base">
              <a:spcBef>
                <a:spcPct val="0"/>
              </a:spcBef>
              <a:spcAft>
                <a:spcPct val="0"/>
              </a:spcAft>
              <a:defRPr sz="2400">
                <a:solidFill>
                  <a:schemeClr val="tx1"/>
                </a:solidFill>
                <a:latin typeface="Times New Roman" panose="02020603050405020304" pitchFamily="18" charset="0"/>
              </a:defRPr>
            </a:lvl9pPr>
          </a:lstStyle>
          <a:p>
            <a:pPr algn="ctr">
              <a:lnSpc>
                <a:spcPct val="80000"/>
              </a:lnSpc>
            </a:pPr>
            <a:r>
              <a:rPr lang="en-US" altLang="en-US" sz="2100" u="none">
                <a:solidFill>
                  <a:schemeClr val="tx2"/>
                </a:solidFill>
                <a:latin typeface="Tahoma" panose="020B0604030504040204" pitchFamily="34" charset="0"/>
              </a:rPr>
              <a:t>Tindak pidana khusus adalah tindak pidana yang diatur tersendiri dalam undang-undang khusus, yang memberikan peraturan khusus tentang cara penyidikannya, tuntutannya, pemeriksaannya maupun sanksinya yang menyimpang dari ketentuan yang dimuat dalam KUHP yang lazimnya lebih ketat dan lebih berat (Rochmat Soemitro).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7010"/>
                                        </p:tgtEl>
                                        <p:attrNameLst>
                                          <p:attrName>style.visibility</p:attrName>
                                        </p:attrNameLst>
                                      </p:cBhvr>
                                      <p:to>
                                        <p:strVal val="visible"/>
                                      </p:to>
                                    </p:set>
                                    <p:anim calcmode="lin" valueType="num">
                                      <p:cBhvr additive="base">
                                        <p:cTn id="7" dur="500" fill="hold"/>
                                        <p:tgtEl>
                                          <p:spTgt spid="427010"/>
                                        </p:tgtEl>
                                        <p:attrNameLst>
                                          <p:attrName>ppt_x</p:attrName>
                                        </p:attrNameLst>
                                      </p:cBhvr>
                                      <p:tavLst>
                                        <p:tav tm="0">
                                          <p:val>
                                            <p:strVal val="0-#ppt_w/2"/>
                                          </p:val>
                                        </p:tav>
                                        <p:tav tm="100000">
                                          <p:val>
                                            <p:strVal val="#ppt_x"/>
                                          </p:val>
                                        </p:tav>
                                      </p:tavLst>
                                    </p:anim>
                                    <p:anim calcmode="lin" valueType="num">
                                      <p:cBhvr additive="base">
                                        <p:cTn id="8" dur="500" fill="hold"/>
                                        <p:tgtEl>
                                          <p:spTgt spid="4270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27014"/>
                                        </p:tgtEl>
                                        <p:attrNameLst>
                                          <p:attrName>style.visibility</p:attrName>
                                        </p:attrNameLst>
                                      </p:cBhvr>
                                      <p:to>
                                        <p:strVal val="visible"/>
                                      </p:to>
                                    </p:set>
                                    <p:anim calcmode="lin" valueType="num">
                                      <p:cBhvr additive="base">
                                        <p:cTn id="13" dur="500" fill="hold"/>
                                        <p:tgtEl>
                                          <p:spTgt spid="427014"/>
                                        </p:tgtEl>
                                        <p:attrNameLst>
                                          <p:attrName>ppt_x</p:attrName>
                                        </p:attrNameLst>
                                      </p:cBhvr>
                                      <p:tavLst>
                                        <p:tav tm="0">
                                          <p:val>
                                            <p:strVal val="0-#ppt_w/2"/>
                                          </p:val>
                                        </p:tav>
                                        <p:tav tm="100000">
                                          <p:val>
                                            <p:strVal val="#ppt_x"/>
                                          </p:val>
                                        </p:tav>
                                      </p:tavLst>
                                    </p:anim>
                                    <p:anim calcmode="lin" valueType="num">
                                      <p:cBhvr additive="base">
                                        <p:cTn id="14" dur="500" fill="hold"/>
                                        <p:tgtEl>
                                          <p:spTgt spid="42701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27011"/>
                                        </p:tgtEl>
                                        <p:attrNameLst>
                                          <p:attrName>style.visibility</p:attrName>
                                        </p:attrNameLst>
                                      </p:cBhvr>
                                      <p:to>
                                        <p:strVal val="visible"/>
                                      </p:to>
                                    </p:set>
                                    <p:anim calcmode="lin" valueType="num">
                                      <p:cBhvr additive="base">
                                        <p:cTn id="19" dur="500" fill="hold"/>
                                        <p:tgtEl>
                                          <p:spTgt spid="427011"/>
                                        </p:tgtEl>
                                        <p:attrNameLst>
                                          <p:attrName>ppt_x</p:attrName>
                                        </p:attrNameLst>
                                      </p:cBhvr>
                                      <p:tavLst>
                                        <p:tav tm="0">
                                          <p:val>
                                            <p:strVal val="0-#ppt_w/2"/>
                                          </p:val>
                                        </p:tav>
                                        <p:tav tm="100000">
                                          <p:val>
                                            <p:strVal val="#ppt_x"/>
                                          </p:val>
                                        </p:tav>
                                      </p:tavLst>
                                    </p:anim>
                                    <p:anim calcmode="lin" valueType="num">
                                      <p:cBhvr additive="base">
                                        <p:cTn id="20" dur="500" fill="hold"/>
                                        <p:tgtEl>
                                          <p:spTgt spid="42701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27017"/>
                                        </p:tgtEl>
                                        <p:attrNameLst>
                                          <p:attrName>style.visibility</p:attrName>
                                        </p:attrNameLst>
                                      </p:cBhvr>
                                      <p:to>
                                        <p:strVal val="visible"/>
                                      </p:to>
                                    </p:set>
                                    <p:anim calcmode="lin" valueType="num">
                                      <p:cBhvr additive="base">
                                        <p:cTn id="25" dur="500" fill="hold"/>
                                        <p:tgtEl>
                                          <p:spTgt spid="427017"/>
                                        </p:tgtEl>
                                        <p:attrNameLst>
                                          <p:attrName>ppt_x</p:attrName>
                                        </p:attrNameLst>
                                      </p:cBhvr>
                                      <p:tavLst>
                                        <p:tav tm="0">
                                          <p:val>
                                            <p:strVal val="0-#ppt_w/2"/>
                                          </p:val>
                                        </p:tav>
                                        <p:tav tm="100000">
                                          <p:val>
                                            <p:strVal val="#ppt_x"/>
                                          </p:val>
                                        </p:tav>
                                      </p:tavLst>
                                    </p:anim>
                                    <p:anim calcmode="lin" valueType="num">
                                      <p:cBhvr additive="base">
                                        <p:cTn id="26" dur="500" fill="hold"/>
                                        <p:tgtEl>
                                          <p:spTgt spid="42701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27018"/>
                                        </p:tgtEl>
                                        <p:attrNameLst>
                                          <p:attrName>style.visibility</p:attrName>
                                        </p:attrNameLst>
                                      </p:cBhvr>
                                      <p:to>
                                        <p:strVal val="visible"/>
                                      </p:to>
                                    </p:set>
                                    <p:anim calcmode="lin" valueType="num">
                                      <p:cBhvr additive="base">
                                        <p:cTn id="31" dur="500" fill="hold"/>
                                        <p:tgtEl>
                                          <p:spTgt spid="427018"/>
                                        </p:tgtEl>
                                        <p:attrNameLst>
                                          <p:attrName>ppt_x</p:attrName>
                                        </p:attrNameLst>
                                      </p:cBhvr>
                                      <p:tavLst>
                                        <p:tav tm="0">
                                          <p:val>
                                            <p:strVal val="0-#ppt_w/2"/>
                                          </p:val>
                                        </p:tav>
                                        <p:tav tm="100000">
                                          <p:val>
                                            <p:strVal val="#ppt_x"/>
                                          </p:val>
                                        </p:tav>
                                      </p:tavLst>
                                    </p:anim>
                                    <p:anim calcmode="lin" valueType="num">
                                      <p:cBhvr additive="base">
                                        <p:cTn id="32" dur="500" fill="hold"/>
                                        <p:tgtEl>
                                          <p:spTgt spid="42701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27015"/>
                                        </p:tgtEl>
                                        <p:attrNameLst>
                                          <p:attrName>style.visibility</p:attrName>
                                        </p:attrNameLst>
                                      </p:cBhvr>
                                      <p:to>
                                        <p:strVal val="visible"/>
                                      </p:to>
                                    </p:set>
                                    <p:anim calcmode="lin" valueType="num">
                                      <p:cBhvr additive="base">
                                        <p:cTn id="37" dur="500" fill="hold"/>
                                        <p:tgtEl>
                                          <p:spTgt spid="427015"/>
                                        </p:tgtEl>
                                        <p:attrNameLst>
                                          <p:attrName>ppt_x</p:attrName>
                                        </p:attrNameLst>
                                      </p:cBhvr>
                                      <p:tavLst>
                                        <p:tav tm="0">
                                          <p:val>
                                            <p:strVal val="0-#ppt_w/2"/>
                                          </p:val>
                                        </p:tav>
                                        <p:tav tm="100000">
                                          <p:val>
                                            <p:strVal val="#ppt_x"/>
                                          </p:val>
                                        </p:tav>
                                      </p:tavLst>
                                    </p:anim>
                                    <p:anim calcmode="lin" valueType="num">
                                      <p:cBhvr additive="base">
                                        <p:cTn id="38" dur="500" fill="hold"/>
                                        <p:tgtEl>
                                          <p:spTgt spid="427015"/>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27012"/>
                                        </p:tgtEl>
                                        <p:attrNameLst>
                                          <p:attrName>style.visibility</p:attrName>
                                        </p:attrNameLst>
                                      </p:cBhvr>
                                      <p:to>
                                        <p:strVal val="visible"/>
                                      </p:to>
                                    </p:set>
                                    <p:anim calcmode="lin" valueType="num">
                                      <p:cBhvr additive="base">
                                        <p:cTn id="43" dur="500" fill="hold"/>
                                        <p:tgtEl>
                                          <p:spTgt spid="427012"/>
                                        </p:tgtEl>
                                        <p:attrNameLst>
                                          <p:attrName>ppt_x</p:attrName>
                                        </p:attrNameLst>
                                      </p:cBhvr>
                                      <p:tavLst>
                                        <p:tav tm="0">
                                          <p:val>
                                            <p:strVal val="0-#ppt_w/2"/>
                                          </p:val>
                                        </p:tav>
                                        <p:tav tm="100000">
                                          <p:val>
                                            <p:strVal val="#ppt_x"/>
                                          </p:val>
                                        </p:tav>
                                      </p:tavLst>
                                    </p:anim>
                                    <p:anim calcmode="lin" valueType="num">
                                      <p:cBhvr additive="base">
                                        <p:cTn id="44" dur="500" fill="hold"/>
                                        <p:tgtEl>
                                          <p:spTgt spid="427012"/>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27019"/>
                                        </p:tgtEl>
                                        <p:attrNameLst>
                                          <p:attrName>style.visibility</p:attrName>
                                        </p:attrNameLst>
                                      </p:cBhvr>
                                      <p:to>
                                        <p:strVal val="visible"/>
                                      </p:to>
                                    </p:set>
                                    <p:anim calcmode="lin" valueType="num">
                                      <p:cBhvr additive="base">
                                        <p:cTn id="49" dur="500" fill="hold"/>
                                        <p:tgtEl>
                                          <p:spTgt spid="427019"/>
                                        </p:tgtEl>
                                        <p:attrNameLst>
                                          <p:attrName>ppt_x</p:attrName>
                                        </p:attrNameLst>
                                      </p:cBhvr>
                                      <p:tavLst>
                                        <p:tav tm="0">
                                          <p:val>
                                            <p:strVal val="0-#ppt_w/2"/>
                                          </p:val>
                                        </p:tav>
                                        <p:tav tm="100000">
                                          <p:val>
                                            <p:strVal val="#ppt_x"/>
                                          </p:val>
                                        </p:tav>
                                      </p:tavLst>
                                    </p:anim>
                                    <p:anim calcmode="lin" valueType="num">
                                      <p:cBhvr additive="base">
                                        <p:cTn id="50" dur="500" fill="hold"/>
                                        <p:tgtEl>
                                          <p:spTgt spid="427019"/>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427020"/>
                                        </p:tgtEl>
                                        <p:attrNameLst>
                                          <p:attrName>style.visibility</p:attrName>
                                        </p:attrNameLst>
                                      </p:cBhvr>
                                      <p:to>
                                        <p:strVal val="visible"/>
                                      </p:to>
                                    </p:set>
                                    <p:anim calcmode="lin" valueType="num">
                                      <p:cBhvr additive="base">
                                        <p:cTn id="55" dur="500" fill="hold"/>
                                        <p:tgtEl>
                                          <p:spTgt spid="427020"/>
                                        </p:tgtEl>
                                        <p:attrNameLst>
                                          <p:attrName>ppt_x</p:attrName>
                                        </p:attrNameLst>
                                      </p:cBhvr>
                                      <p:tavLst>
                                        <p:tav tm="0">
                                          <p:val>
                                            <p:strVal val="0-#ppt_w/2"/>
                                          </p:val>
                                        </p:tav>
                                        <p:tav tm="100000">
                                          <p:val>
                                            <p:strVal val="#ppt_x"/>
                                          </p:val>
                                        </p:tav>
                                      </p:tavLst>
                                    </p:anim>
                                    <p:anim calcmode="lin" valueType="num">
                                      <p:cBhvr additive="base">
                                        <p:cTn id="56" dur="500" fill="hold"/>
                                        <p:tgtEl>
                                          <p:spTgt spid="427020"/>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427016"/>
                                        </p:tgtEl>
                                        <p:attrNameLst>
                                          <p:attrName>style.visibility</p:attrName>
                                        </p:attrNameLst>
                                      </p:cBhvr>
                                      <p:to>
                                        <p:strVal val="visible"/>
                                      </p:to>
                                    </p:set>
                                    <p:anim calcmode="lin" valueType="num">
                                      <p:cBhvr additive="base">
                                        <p:cTn id="61" dur="500" fill="hold"/>
                                        <p:tgtEl>
                                          <p:spTgt spid="427016"/>
                                        </p:tgtEl>
                                        <p:attrNameLst>
                                          <p:attrName>ppt_x</p:attrName>
                                        </p:attrNameLst>
                                      </p:cBhvr>
                                      <p:tavLst>
                                        <p:tav tm="0">
                                          <p:val>
                                            <p:strVal val="0-#ppt_w/2"/>
                                          </p:val>
                                        </p:tav>
                                        <p:tav tm="100000">
                                          <p:val>
                                            <p:strVal val="#ppt_x"/>
                                          </p:val>
                                        </p:tav>
                                      </p:tavLst>
                                    </p:anim>
                                    <p:anim calcmode="lin" valueType="num">
                                      <p:cBhvr additive="base">
                                        <p:cTn id="62" dur="500" fill="hold"/>
                                        <p:tgtEl>
                                          <p:spTgt spid="427016"/>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427013"/>
                                        </p:tgtEl>
                                        <p:attrNameLst>
                                          <p:attrName>style.visibility</p:attrName>
                                        </p:attrNameLst>
                                      </p:cBhvr>
                                      <p:to>
                                        <p:strVal val="visible"/>
                                      </p:to>
                                    </p:set>
                                    <p:anim calcmode="lin" valueType="num">
                                      <p:cBhvr additive="base">
                                        <p:cTn id="67" dur="500" fill="hold"/>
                                        <p:tgtEl>
                                          <p:spTgt spid="427013"/>
                                        </p:tgtEl>
                                        <p:attrNameLst>
                                          <p:attrName>ppt_x</p:attrName>
                                        </p:attrNameLst>
                                      </p:cBhvr>
                                      <p:tavLst>
                                        <p:tav tm="0">
                                          <p:val>
                                            <p:strVal val="0-#ppt_w/2"/>
                                          </p:val>
                                        </p:tav>
                                        <p:tav tm="100000">
                                          <p:val>
                                            <p:strVal val="#ppt_x"/>
                                          </p:val>
                                        </p:tav>
                                      </p:tavLst>
                                    </p:anim>
                                    <p:anim calcmode="lin" valueType="num">
                                      <p:cBhvr additive="base">
                                        <p:cTn id="68" dur="500" fill="hold"/>
                                        <p:tgtEl>
                                          <p:spTgt spid="427013"/>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427021"/>
                                        </p:tgtEl>
                                        <p:attrNameLst>
                                          <p:attrName>style.visibility</p:attrName>
                                        </p:attrNameLst>
                                      </p:cBhvr>
                                      <p:to>
                                        <p:strVal val="visible"/>
                                      </p:to>
                                    </p:set>
                                    <p:anim calcmode="lin" valueType="num">
                                      <p:cBhvr additive="base">
                                        <p:cTn id="73" dur="500" fill="hold"/>
                                        <p:tgtEl>
                                          <p:spTgt spid="427021"/>
                                        </p:tgtEl>
                                        <p:attrNameLst>
                                          <p:attrName>ppt_x</p:attrName>
                                        </p:attrNameLst>
                                      </p:cBhvr>
                                      <p:tavLst>
                                        <p:tav tm="0">
                                          <p:val>
                                            <p:strVal val="0-#ppt_w/2"/>
                                          </p:val>
                                        </p:tav>
                                        <p:tav tm="100000">
                                          <p:val>
                                            <p:strVal val="#ppt_x"/>
                                          </p:val>
                                        </p:tav>
                                      </p:tavLst>
                                    </p:anim>
                                    <p:anim calcmode="lin" valueType="num">
                                      <p:cBhvr additive="base">
                                        <p:cTn id="74" dur="500" fill="hold"/>
                                        <p:tgtEl>
                                          <p:spTgt spid="427021"/>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427022"/>
                                        </p:tgtEl>
                                        <p:attrNameLst>
                                          <p:attrName>style.visibility</p:attrName>
                                        </p:attrNameLst>
                                      </p:cBhvr>
                                      <p:to>
                                        <p:strVal val="visible"/>
                                      </p:to>
                                    </p:set>
                                    <p:anim calcmode="lin" valueType="num">
                                      <p:cBhvr additive="base">
                                        <p:cTn id="79" dur="500" fill="hold"/>
                                        <p:tgtEl>
                                          <p:spTgt spid="427022"/>
                                        </p:tgtEl>
                                        <p:attrNameLst>
                                          <p:attrName>ppt_x</p:attrName>
                                        </p:attrNameLst>
                                      </p:cBhvr>
                                      <p:tavLst>
                                        <p:tav tm="0">
                                          <p:val>
                                            <p:strVal val="0-#ppt_w/2"/>
                                          </p:val>
                                        </p:tav>
                                        <p:tav tm="100000">
                                          <p:val>
                                            <p:strVal val="#ppt_x"/>
                                          </p:val>
                                        </p:tav>
                                      </p:tavLst>
                                    </p:anim>
                                    <p:anim calcmode="lin" valueType="num">
                                      <p:cBhvr additive="base">
                                        <p:cTn id="80" dur="500" fill="hold"/>
                                        <p:tgtEl>
                                          <p:spTgt spid="427022"/>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427023"/>
                                        </p:tgtEl>
                                        <p:attrNameLst>
                                          <p:attrName>style.visibility</p:attrName>
                                        </p:attrNameLst>
                                      </p:cBhvr>
                                      <p:to>
                                        <p:strVal val="visible"/>
                                      </p:to>
                                    </p:set>
                                    <p:anim calcmode="lin" valueType="num">
                                      <p:cBhvr additive="base">
                                        <p:cTn id="85" dur="500" fill="hold"/>
                                        <p:tgtEl>
                                          <p:spTgt spid="427023"/>
                                        </p:tgtEl>
                                        <p:attrNameLst>
                                          <p:attrName>ppt_x</p:attrName>
                                        </p:attrNameLst>
                                      </p:cBhvr>
                                      <p:tavLst>
                                        <p:tav tm="0">
                                          <p:val>
                                            <p:strVal val="0-#ppt_w/2"/>
                                          </p:val>
                                        </p:tav>
                                        <p:tav tm="100000">
                                          <p:val>
                                            <p:strVal val="#ppt_x"/>
                                          </p:val>
                                        </p:tav>
                                      </p:tavLst>
                                    </p:anim>
                                    <p:anim calcmode="lin" valueType="num">
                                      <p:cBhvr additive="base">
                                        <p:cTn id="86" dur="500" fill="hold"/>
                                        <p:tgtEl>
                                          <p:spTgt spid="4270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0" grpId="0" animBg="1" autoUpdateAnimBg="0"/>
      <p:bldP spid="427011" grpId="0" animBg="1" autoUpdateAnimBg="0"/>
      <p:bldP spid="427012" grpId="0" animBg="1" autoUpdateAnimBg="0"/>
      <p:bldP spid="427013" grpId="0" animBg="1" autoUpdateAnimBg="0"/>
      <p:bldP spid="427014" grpId="0" animBg="1"/>
      <p:bldP spid="427015" grpId="0" animBg="1"/>
      <p:bldP spid="427016" grpId="0" animBg="1"/>
      <p:bldP spid="427017" grpId="0" animBg="1"/>
      <p:bldP spid="427018" grpId="0" animBg="1" autoUpdateAnimBg="0"/>
      <p:bldP spid="427019" grpId="0" animBg="1"/>
      <p:bldP spid="427020" grpId="0" animBg="1" autoUpdateAnimBg="0"/>
      <p:bldP spid="427021" grpId="0" animBg="1"/>
      <p:bldP spid="427022" grpId="0" animBg="1" autoUpdateAnimBg="0"/>
      <p:bldP spid="427023" grpId="0" animBg="1" autoUpdateAnimBg="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a:xfrm>
            <a:off x="900113" y="44450"/>
            <a:ext cx="7402512" cy="504825"/>
          </a:xfrm>
          <a:ln w="38100">
            <a:solidFill>
              <a:schemeClr val="accent2"/>
            </a:solidFill>
            <a:miter lim="800000"/>
            <a:headEnd/>
            <a:tailEnd/>
          </a:ln>
        </p:spPr>
        <p:txBody>
          <a:bodyPr/>
          <a:lstStyle/>
          <a:p>
            <a:r>
              <a:rPr lang="en-US" altLang="en-US" sz="3200" b="1">
                <a:latin typeface="Courier New" panose="02070309020205020404" pitchFamily="49" charset="0"/>
              </a:rPr>
              <a:t>Tindak Pidana dalam UU KUP</a:t>
            </a:r>
          </a:p>
        </p:txBody>
      </p:sp>
      <p:sp>
        <p:nvSpPr>
          <p:cNvPr id="430083" name="Rectangle 3"/>
          <p:cNvSpPr>
            <a:spLocks noChangeArrowheads="1"/>
          </p:cNvSpPr>
          <p:nvPr/>
        </p:nvSpPr>
        <p:spPr bwMode="auto">
          <a:xfrm>
            <a:off x="228600" y="1263650"/>
            <a:ext cx="8686800" cy="31019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90000"/>
              </a:lnSpc>
            </a:pPr>
            <a:r>
              <a:rPr lang="sv-SE" altLang="en-US" sz="1800" b="1" u="none"/>
              <a:t>Setiap orang yang karena kealpaannya: </a:t>
            </a:r>
          </a:p>
          <a:p>
            <a:pPr algn="l">
              <a:lnSpc>
                <a:spcPct val="90000"/>
              </a:lnSpc>
            </a:pPr>
            <a:r>
              <a:rPr lang="sv-SE" altLang="en-US" sz="1800" b="1" u="none"/>
              <a:t>a. tidak menyampaikan Surat Pemberitahuan; atau </a:t>
            </a:r>
          </a:p>
          <a:p>
            <a:pPr algn="l">
              <a:lnSpc>
                <a:spcPct val="90000"/>
              </a:lnSpc>
            </a:pPr>
            <a:r>
              <a:rPr lang="sv-SE" altLang="en-US" sz="1800" b="1" u="none"/>
              <a:t>b. menyampaikan Surat Pemberitahuan, tetapi isinya tidak benar atau tidak lengkap, atau melampirkan keterangan yang isinya tidak benar sehingga dapat menimbulkan kerugian pada pendapatan negara dan perbuatan tersebut merupakan perbuatan </a:t>
            </a:r>
            <a:r>
              <a:rPr lang="sv-SE" altLang="en-US" sz="1800" b="1"/>
              <a:t>setelah perbuatan yang pertama kali sebagaimana dimaksud dalam Pasal 13A</a:t>
            </a:r>
            <a:r>
              <a:rPr lang="sv-SE" altLang="en-US" sz="1800" b="1" u="none"/>
              <a:t>, didenda paling sedikit 1 (satu) kali jumlah pajak terutang yang tidak atau kurang dibayar dan paling banyak 2 (dua) kali jumlah pajak terutang yang tidak atau kurang dibayar, atau dipidana kurungan paling singkat 3 (tiga) bulan atau paling lama 1 (satu) tahun.</a:t>
            </a:r>
            <a:r>
              <a:rPr lang="en-US" altLang="en-US" sz="1800" b="1" u="none"/>
              <a:t> </a:t>
            </a:r>
            <a:endParaRPr lang="en-GB" altLang="en-US" sz="1800" b="1" u="none"/>
          </a:p>
        </p:txBody>
      </p:sp>
      <p:sp>
        <p:nvSpPr>
          <p:cNvPr id="430085" name="Line 5"/>
          <p:cNvSpPr>
            <a:spLocks noChangeShapeType="1"/>
          </p:cNvSpPr>
          <p:nvPr/>
        </p:nvSpPr>
        <p:spPr bwMode="auto">
          <a:xfrm flipH="1">
            <a:off x="468313" y="3284538"/>
            <a:ext cx="377825" cy="1296987"/>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086" name="Rectangle 6"/>
          <p:cNvSpPr>
            <a:spLocks noChangeArrowheads="1"/>
          </p:cNvSpPr>
          <p:nvPr/>
        </p:nvSpPr>
        <p:spPr bwMode="auto">
          <a:xfrm>
            <a:off x="228600" y="4437063"/>
            <a:ext cx="8686800" cy="23368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22" tIns="49410" rIns="98822" bIns="4941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spcBef>
                <a:spcPct val="50000"/>
              </a:spcBef>
            </a:pPr>
            <a:r>
              <a:rPr lang="es-ES" altLang="en-US" sz="1800" u="none">
                <a:latin typeface="Tahoma" panose="020B0604030504040204" pitchFamily="34" charset="0"/>
              </a:rPr>
              <a:t>Wajib Pajak yang karena kealpaannya tidak menyampaikan Surat Pemberitahuan atau menyampaikan Surat Pemberitahuan, tetapi isinya tidak benar atau tidak lengkap, atau melampirkan keterangan yang isinya tidak benar sehingga dapat menimbulkan kerugian pada pendapatan negara, </a:t>
            </a:r>
            <a:r>
              <a:rPr lang="es-ES" altLang="en-US" sz="1800" b="1">
                <a:latin typeface="Courier New" panose="02070309020205020404" pitchFamily="49" charset="0"/>
              </a:rPr>
              <a:t>tidak dikenai sanksi pidana apabila kealpaan tersebut pertama kali dilakukan oleh Wajib Pajak</a:t>
            </a:r>
            <a:r>
              <a:rPr lang="es-ES" altLang="en-US" sz="1800" u="none">
                <a:latin typeface="Tahoma" panose="020B0604030504040204" pitchFamily="34" charset="0"/>
              </a:rPr>
              <a:t> dan Wajib Pajak tersebut wajib melunasi kekurangan pembayaran jumlah pajak yang terutang beserta sanksi administrasi berupa kenaikan sebesar 200% (dua ratus persen) dari jumlah pajak yang kurang dibayar yang ditetapkan melalui penerbitan Surat Ketetapan Pajak Kurang Bayar.</a:t>
            </a:r>
            <a:r>
              <a:rPr lang="en-US" altLang="en-US" sz="1800" u="none">
                <a:latin typeface="Tahoma" panose="020B0604030504040204" pitchFamily="34" charset="0"/>
              </a:rPr>
              <a:t>  (Pasal 13A UU KUP)</a:t>
            </a:r>
          </a:p>
        </p:txBody>
      </p:sp>
      <p:sp>
        <p:nvSpPr>
          <p:cNvPr id="430087" name="Rectangle 7"/>
          <p:cNvSpPr>
            <a:spLocks noChangeArrowheads="1"/>
          </p:cNvSpPr>
          <p:nvPr/>
        </p:nvSpPr>
        <p:spPr bwMode="auto">
          <a:xfrm>
            <a:off x="3044825" y="836613"/>
            <a:ext cx="2951163"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38 UU KUP</a:t>
            </a:r>
          </a:p>
        </p:txBody>
      </p:sp>
      <p:sp>
        <p:nvSpPr>
          <p:cNvPr id="430088" name="AutoShape 8"/>
          <p:cNvSpPr>
            <a:spLocks noChangeArrowheads="1"/>
          </p:cNvSpPr>
          <p:nvPr/>
        </p:nvSpPr>
        <p:spPr bwMode="auto">
          <a:xfrm>
            <a:off x="4140200" y="476250"/>
            <a:ext cx="6477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30082"/>
                                        </p:tgtEl>
                                        <p:attrNameLst>
                                          <p:attrName>style.visibility</p:attrName>
                                        </p:attrNameLst>
                                      </p:cBhvr>
                                      <p:to>
                                        <p:strVal val="visible"/>
                                      </p:to>
                                    </p:set>
                                    <p:anim calcmode="lin" valueType="num">
                                      <p:cBhvr>
                                        <p:cTn id="7" dur="1000" fill="hold"/>
                                        <p:tgtEl>
                                          <p:spTgt spid="430082"/>
                                        </p:tgtEl>
                                        <p:attrNameLst>
                                          <p:attrName>ppt_w</p:attrName>
                                        </p:attrNameLst>
                                      </p:cBhvr>
                                      <p:tavLst>
                                        <p:tav tm="0">
                                          <p:val>
                                            <p:strVal val="#ppt_w*0.70"/>
                                          </p:val>
                                        </p:tav>
                                        <p:tav tm="100000">
                                          <p:val>
                                            <p:strVal val="#ppt_w"/>
                                          </p:val>
                                        </p:tav>
                                      </p:tavLst>
                                    </p:anim>
                                    <p:anim calcmode="lin" valueType="num">
                                      <p:cBhvr>
                                        <p:cTn id="8" dur="1000" fill="hold"/>
                                        <p:tgtEl>
                                          <p:spTgt spid="430082"/>
                                        </p:tgtEl>
                                        <p:attrNameLst>
                                          <p:attrName>ppt_h</p:attrName>
                                        </p:attrNameLst>
                                      </p:cBhvr>
                                      <p:tavLst>
                                        <p:tav tm="0">
                                          <p:val>
                                            <p:strVal val="#ppt_h"/>
                                          </p:val>
                                        </p:tav>
                                        <p:tav tm="100000">
                                          <p:val>
                                            <p:strVal val="#ppt_h"/>
                                          </p:val>
                                        </p:tav>
                                      </p:tavLst>
                                    </p:anim>
                                    <p:animEffect transition="in" filter="fade">
                                      <p:cBhvr>
                                        <p:cTn id="9" dur="1000"/>
                                        <p:tgtEl>
                                          <p:spTgt spid="43008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30088"/>
                                        </p:tgtEl>
                                        <p:attrNameLst>
                                          <p:attrName>style.visibility</p:attrName>
                                        </p:attrNameLst>
                                      </p:cBhvr>
                                      <p:to>
                                        <p:strVal val="visible"/>
                                      </p:to>
                                    </p:set>
                                    <p:anim calcmode="lin" valueType="num">
                                      <p:cBhvr>
                                        <p:cTn id="14" dur="1000" fill="hold"/>
                                        <p:tgtEl>
                                          <p:spTgt spid="430088"/>
                                        </p:tgtEl>
                                        <p:attrNameLst>
                                          <p:attrName>ppt_x</p:attrName>
                                        </p:attrNameLst>
                                      </p:cBhvr>
                                      <p:tavLst>
                                        <p:tav tm="0">
                                          <p:val>
                                            <p:strVal val="#ppt_x-.2"/>
                                          </p:val>
                                        </p:tav>
                                        <p:tav tm="100000">
                                          <p:val>
                                            <p:strVal val="#ppt_x"/>
                                          </p:val>
                                        </p:tav>
                                      </p:tavLst>
                                    </p:anim>
                                    <p:anim calcmode="lin" valueType="num">
                                      <p:cBhvr>
                                        <p:cTn id="15" dur="1000" fill="hold"/>
                                        <p:tgtEl>
                                          <p:spTgt spid="430088"/>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3008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1" presetClass="entr" presetSubtype="0" fill="hold" grpId="0" nodeType="clickEffect">
                                  <p:stCondLst>
                                    <p:cond delay="0"/>
                                  </p:stCondLst>
                                  <p:childTnLst>
                                    <p:set>
                                      <p:cBhvr>
                                        <p:cTn id="20" dur="1" fill="hold">
                                          <p:stCondLst>
                                            <p:cond delay="0"/>
                                          </p:stCondLst>
                                        </p:cTn>
                                        <p:tgtEl>
                                          <p:spTgt spid="430087"/>
                                        </p:tgtEl>
                                        <p:attrNameLst>
                                          <p:attrName>style.visibility</p:attrName>
                                        </p:attrNameLst>
                                      </p:cBhvr>
                                      <p:to>
                                        <p:strVal val="visible"/>
                                      </p:to>
                                    </p:set>
                                    <p:animEffect transition="in" filter="fade">
                                      <p:cBhvr>
                                        <p:cTn id="21" dur="770" decel="100000"/>
                                        <p:tgtEl>
                                          <p:spTgt spid="430087"/>
                                        </p:tgtEl>
                                      </p:cBhvr>
                                    </p:animEffect>
                                    <p:animScale>
                                      <p:cBhvr>
                                        <p:cTn id="22" dur="770" decel="100000"/>
                                        <p:tgtEl>
                                          <p:spTgt spid="430087"/>
                                        </p:tgtEl>
                                      </p:cBhvr>
                                      <p:from x="10000" y="10000"/>
                                      <p:to x="200000" y="450000"/>
                                    </p:animScale>
                                    <p:animScale>
                                      <p:cBhvr>
                                        <p:cTn id="23" dur="1230" accel="100000" fill="hold">
                                          <p:stCondLst>
                                            <p:cond delay="770"/>
                                          </p:stCondLst>
                                        </p:cTn>
                                        <p:tgtEl>
                                          <p:spTgt spid="430087"/>
                                        </p:tgtEl>
                                      </p:cBhvr>
                                      <p:from x="200000" y="450000"/>
                                      <p:to x="100000" y="100000"/>
                                    </p:animScale>
                                    <p:set>
                                      <p:cBhvr>
                                        <p:cTn id="24" dur="770" fill="hold"/>
                                        <p:tgtEl>
                                          <p:spTgt spid="430087"/>
                                        </p:tgtEl>
                                        <p:attrNameLst>
                                          <p:attrName>ppt_x</p:attrName>
                                        </p:attrNameLst>
                                      </p:cBhvr>
                                      <p:to>
                                        <p:strVal val="(0.5)"/>
                                      </p:to>
                                    </p:set>
                                    <p:anim from="(0.5)" to="(#ppt_x)" calcmode="lin" valueType="num">
                                      <p:cBhvr>
                                        <p:cTn id="25" dur="1230" accel="100000" fill="hold">
                                          <p:stCondLst>
                                            <p:cond delay="770"/>
                                          </p:stCondLst>
                                        </p:cTn>
                                        <p:tgtEl>
                                          <p:spTgt spid="430087"/>
                                        </p:tgtEl>
                                        <p:attrNameLst>
                                          <p:attrName>ppt_x</p:attrName>
                                        </p:attrNameLst>
                                      </p:cBhvr>
                                    </p:anim>
                                    <p:set>
                                      <p:cBhvr>
                                        <p:cTn id="26" dur="770" fill="hold"/>
                                        <p:tgtEl>
                                          <p:spTgt spid="430087"/>
                                        </p:tgtEl>
                                        <p:attrNameLst>
                                          <p:attrName>ppt_y</p:attrName>
                                        </p:attrNameLst>
                                      </p:cBhvr>
                                      <p:to>
                                        <p:strVal val="(#ppt_y+0.4)"/>
                                      </p:to>
                                    </p:set>
                                    <p:anim from="(#ppt_y+0.4)" to="(#ppt_y)" calcmode="lin" valueType="num">
                                      <p:cBhvr>
                                        <p:cTn id="27" dur="1230" accel="100000" fill="hold">
                                          <p:stCondLst>
                                            <p:cond delay="770"/>
                                          </p:stCondLst>
                                        </p:cTn>
                                        <p:tgtEl>
                                          <p:spTgt spid="430087"/>
                                        </p:tgtEl>
                                        <p:attrNameLst>
                                          <p:attrName>ppt_y</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30083"/>
                                        </p:tgtEl>
                                        <p:attrNameLst>
                                          <p:attrName>style.visibility</p:attrName>
                                        </p:attrNameLst>
                                      </p:cBhvr>
                                      <p:to>
                                        <p:strVal val="visible"/>
                                      </p:to>
                                    </p:set>
                                    <p:animEffect transition="in" filter="wipe(down)">
                                      <p:cBhvr>
                                        <p:cTn id="32" dur="1000"/>
                                        <p:tgtEl>
                                          <p:spTgt spid="43008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30085"/>
                                        </p:tgtEl>
                                        <p:attrNameLst>
                                          <p:attrName>style.visibility</p:attrName>
                                        </p:attrNameLst>
                                      </p:cBhvr>
                                      <p:to>
                                        <p:strVal val="visible"/>
                                      </p:to>
                                    </p:set>
                                    <p:anim calcmode="lin" valueType="num">
                                      <p:cBhvr additive="base">
                                        <p:cTn id="37" dur="500" fill="hold"/>
                                        <p:tgtEl>
                                          <p:spTgt spid="430085"/>
                                        </p:tgtEl>
                                        <p:attrNameLst>
                                          <p:attrName>ppt_x</p:attrName>
                                        </p:attrNameLst>
                                      </p:cBhvr>
                                      <p:tavLst>
                                        <p:tav tm="0">
                                          <p:val>
                                            <p:strVal val="#ppt_x"/>
                                          </p:val>
                                        </p:tav>
                                        <p:tav tm="100000">
                                          <p:val>
                                            <p:strVal val="#ppt_x"/>
                                          </p:val>
                                        </p:tav>
                                      </p:tavLst>
                                    </p:anim>
                                    <p:anim calcmode="lin" valueType="num">
                                      <p:cBhvr additive="base">
                                        <p:cTn id="38" dur="500" fill="hold"/>
                                        <p:tgtEl>
                                          <p:spTgt spid="430085"/>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30086"/>
                                        </p:tgtEl>
                                        <p:attrNameLst>
                                          <p:attrName>style.visibility</p:attrName>
                                        </p:attrNameLst>
                                      </p:cBhvr>
                                      <p:to>
                                        <p:strVal val="visible"/>
                                      </p:to>
                                    </p:set>
                                    <p:animEffect transition="in" filter="wipe(down)">
                                      <p:cBhvr>
                                        <p:cTn id="43" dur="500"/>
                                        <p:tgtEl>
                                          <p:spTgt spid="430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82" grpId="0" animBg="1"/>
      <p:bldP spid="430083" grpId="0" animBg="1"/>
      <p:bldP spid="430085" grpId="0" animBg="1"/>
      <p:bldP spid="430086" grpId="0" animBg="1"/>
      <p:bldP spid="430087" grpId="0" animBg="1"/>
      <p:bldP spid="430088" grpId="0" animBg="1"/>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900113" y="44450"/>
            <a:ext cx="7402512" cy="504825"/>
          </a:xfrm>
          <a:ln w="38100">
            <a:solidFill>
              <a:schemeClr val="accent2"/>
            </a:solidFill>
            <a:miter lim="800000"/>
            <a:headEnd/>
            <a:tailEnd/>
          </a:ln>
        </p:spPr>
        <p:txBody>
          <a:bodyPr/>
          <a:lstStyle/>
          <a:p>
            <a:r>
              <a:rPr lang="en-US" altLang="en-US" sz="3200" b="1">
                <a:latin typeface="Courier New" panose="02070309020205020404" pitchFamily="49" charset="0"/>
              </a:rPr>
              <a:t>Tindak Pidana dalam UU KUP</a:t>
            </a:r>
          </a:p>
        </p:txBody>
      </p:sp>
      <p:sp>
        <p:nvSpPr>
          <p:cNvPr id="431107" name="Rectangle 3"/>
          <p:cNvSpPr>
            <a:spLocks noChangeArrowheads="1"/>
          </p:cNvSpPr>
          <p:nvPr/>
        </p:nvSpPr>
        <p:spPr bwMode="auto">
          <a:xfrm>
            <a:off x="107950" y="1196975"/>
            <a:ext cx="8915400" cy="562292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gn="l">
              <a:lnSpc>
                <a:spcPct val="90000"/>
              </a:lnSpc>
            </a:pPr>
            <a:r>
              <a:rPr lang="sv-SE" altLang="en-US" sz="2000" u="none">
                <a:latin typeface="Rockwell Condensed" panose="02060603050405020104" pitchFamily="18" charset="0"/>
              </a:rPr>
              <a:t>Setiap orang yang dengan sengaja : </a:t>
            </a:r>
          </a:p>
          <a:p>
            <a:pPr algn="l">
              <a:lnSpc>
                <a:spcPct val="90000"/>
              </a:lnSpc>
            </a:pPr>
            <a:r>
              <a:rPr lang="sv-SE" altLang="en-US" sz="2000" u="none">
                <a:latin typeface="Rockwell Condensed" panose="02060603050405020104" pitchFamily="18" charset="0"/>
              </a:rPr>
              <a:t>a. tidak mendaftarkan diri untuk diberikan NPWP atau tidak melaporkan usahanya untuk dikukuhkan sebagai PKP; </a:t>
            </a:r>
          </a:p>
          <a:p>
            <a:pPr algn="l">
              <a:lnSpc>
                <a:spcPct val="90000"/>
              </a:lnSpc>
            </a:pPr>
            <a:r>
              <a:rPr lang="sv-SE" altLang="en-US" sz="2000" u="none">
                <a:latin typeface="Rockwell Condensed" panose="02060603050405020104" pitchFamily="18" charset="0"/>
              </a:rPr>
              <a:t>b. menyalahgunakan atau menggunakan tanpa hak NPWP atau Pengukuhan PKP; </a:t>
            </a:r>
          </a:p>
          <a:p>
            <a:pPr algn="l">
              <a:lnSpc>
                <a:spcPct val="90000"/>
              </a:lnSpc>
            </a:pPr>
            <a:r>
              <a:rPr lang="sv-SE" altLang="en-US" sz="2000" u="none">
                <a:latin typeface="Rockwell Condensed" panose="02060603050405020104" pitchFamily="18" charset="0"/>
              </a:rPr>
              <a:t>c. tidak menyampaikan Surat Pemberitahuan; </a:t>
            </a:r>
          </a:p>
          <a:p>
            <a:pPr algn="l">
              <a:lnSpc>
                <a:spcPct val="90000"/>
              </a:lnSpc>
            </a:pPr>
            <a:r>
              <a:rPr lang="sv-SE" altLang="en-US" sz="2000" u="none">
                <a:latin typeface="Rockwell Condensed" panose="02060603050405020104" pitchFamily="18" charset="0"/>
              </a:rPr>
              <a:t>d. menyampaikan SPT dan/atau keterangan yang isinya tidak benar atau tidak lengkap; </a:t>
            </a:r>
            <a:endParaRPr lang="fi-FI" altLang="en-US" sz="2000" u="none">
              <a:latin typeface="Rockwell Condensed" panose="02060603050405020104" pitchFamily="18" charset="0"/>
            </a:endParaRPr>
          </a:p>
          <a:p>
            <a:pPr algn="l">
              <a:lnSpc>
                <a:spcPct val="90000"/>
              </a:lnSpc>
            </a:pPr>
            <a:r>
              <a:rPr lang="fi-FI" altLang="en-US" sz="2000" u="none">
                <a:latin typeface="Rockwell Condensed" panose="02060603050405020104" pitchFamily="18" charset="0"/>
              </a:rPr>
              <a:t>e. menolak untuk dilakukan pemeriksaan sebagaimana dimaksud dalam Pasal 29; </a:t>
            </a:r>
          </a:p>
          <a:p>
            <a:pPr algn="l">
              <a:lnSpc>
                <a:spcPct val="90000"/>
              </a:lnSpc>
            </a:pPr>
            <a:r>
              <a:rPr lang="fi-FI" altLang="en-US" sz="2000" u="none">
                <a:latin typeface="Rockwell Condensed" panose="02060603050405020104" pitchFamily="18" charset="0"/>
              </a:rPr>
              <a:t>f. memperlihatkan pembukuan, pencatatan, atau dokumen lain yang palsu atau dipalsukan seolah-olah benar, atau tidak menggambarkan keadaan yang sebenarnya; </a:t>
            </a:r>
          </a:p>
          <a:p>
            <a:pPr algn="l">
              <a:lnSpc>
                <a:spcPct val="90000"/>
              </a:lnSpc>
            </a:pPr>
            <a:r>
              <a:rPr lang="fi-FI" altLang="en-US" sz="2000" u="none">
                <a:latin typeface="Rockwell Condensed" panose="02060603050405020104" pitchFamily="18" charset="0"/>
              </a:rPr>
              <a:t>g. tidak menyelenggarakan pembukuan atau pencatatan di Indonesia, tidak memperlihatkan atau tidak meminjamkan buku, catatan, atau dokumen lain; </a:t>
            </a:r>
          </a:p>
          <a:p>
            <a:pPr algn="l">
              <a:lnSpc>
                <a:spcPct val="90000"/>
              </a:lnSpc>
            </a:pPr>
            <a:r>
              <a:rPr lang="fi-FI" altLang="en-US" sz="2000" u="none">
                <a:latin typeface="Rockwell Condensed" panose="02060603050405020104" pitchFamily="18" charset="0"/>
              </a:rPr>
              <a:t>h. tidak menyimpan buku, catatan, atau dokumen yang menjadi dasar pembukuan atau pencatatan dan dokumen lain termasuk hasil pengolahan data dari pembukuan yang dikelola secara elektronik atau diselenggarakan secara program aplikasi </a:t>
            </a:r>
            <a:r>
              <a:rPr lang="fi-FI" altLang="en-US" sz="2000" i="1" u="none">
                <a:latin typeface="Rockwell Condensed" panose="02060603050405020104" pitchFamily="18" charset="0"/>
              </a:rPr>
              <a:t>on-line</a:t>
            </a:r>
            <a:r>
              <a:rPr lang="fi-FI" altLang="en-US" sz="2000" u="none">
                <a:latin typeface="Rockwell Condensed" panose="02060603050405020104" pitchFamily="18" charset="0"/>
              </a:rPr>
              <a:t> di Indonesia sebagaimana dimaksud dalam Pasal 28 ayat (11); atau </a:t>
            </a:r>
          </a:p>
          <a:p>
            <a:pPr algn="l">
              <a:lnSpc>
                <a:spcPct val="90000"/>
              </a:lnSpc>
            </a:pPr>
            <a:r>
              <a:rPr lang="fi-FI" altLang="en-US" sz="2000" u="none">
                <a:latin typeface="Rockwell Condensed" panose="02060603050405020104" pitchFamily="18" charset="0"/>
              </a:rPr>
              <a:t>i. tidak menyetorkan pajak yang telah dipotong atau dipungut </a:t>
            </a:r>
          </a:p>
          <a:p>
            <a:pPr algn="l">
              <a:lnSpc>
                <a:spcPct val="90000"/>
              </a:lnSpc>
            </a:pPr>
            <a:r>
              <a:rPr lang="fi-FI" altLang="en-US" sz="2000" u="none">
                <a:latin typeface="Rockwell Condensed" panose="02060603050405020104" pitchFamily="18" charset="0"/>
              </a:rPr>
              <a:t>sehingga dapat menimbulkan kerugian pada pendapatan negara dipidana dengan pidana penjara paling singkat 6 (enam) bulan dan paling lama 6 (enam) tahun dan denda paling sedikit 2 (dua) kali jumlah pajak terutang yang tidak atau kurang dibayar dan paling banyak 4 (empat) kali jumlah pajak terutang yang tidak atau kurang dibayar.</a:t>
            </a:r>
            <a:r>
              <a:rPr lang="fi-FI" altLang="en-US" sz="2000">
                <a:latin typeface="Rockwell Condensed" panose="02060603050405020104" pitchFamily="18" charset="0"/>
              </a:rPr>
              <a:t> </a:t>
            </a:r>
            <a:endParaRPr lang="sv-SE" altLang="en-US" sz="2000">
              <a:latin typeface="Rockwell Condensed" panose="02060603050405020104" pitchFamily="18" charset="0"/>
            </a:endParaRPr>
          </a:p>
        </p:txBody>
      </p:sp>
      <p:sp>
        <p:nvSpPr>
          <p:cNvPr id="431110" name="Rectangle 6"/>
          <p:cNvSpPr>
            <a:spLocks noChangeArrowheads="1"/>
          </p:cNvSpPr>
          <p:nvPr/>
        </p:nvSpPr>
        <p:spPr bwMode="auto">
          <a:xfrm>
            <a:off x="2227263" y="711200"/>
            <a:ext cx="4594225"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39 ayat (1) UU KUP</a:t>
            </a:r>
          </a:p>
        </p:txBody>
      </p:sp>
      <p:sp>
        <p:nvSpPr>
          <p:cNvPr id="431111" name="AutoShape 7"/>
          <p:cNvSpPr>
            <a:spLocks noChangeArrowheads="1"/>
          </p:cNvSpPr>
          <p:nvPr/>
        </p:nvSpPr>
        <p:spPr bwMode="auto">
          <a:xfrm>
            <a:off x="4140200" y="476250"/>
            <a:ext cx="6477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31110"/>
                                        </p:tgtEl>
                                        <p:attrNameLst>
                                          <p:attrName>style.visibility</p:attrName>
                                        </p:attrNameLst>
                                      </p:cBhvr>
                                      <p:to>
                                        <p:strVal val="visible"/>
                                      </p:to>
                                    </p:set>
                                    <p:animEffect transition="in" filter="fade">
                                      <p:cBhvr>
                                        <p:cTn id="7" dur="770" decel="100000"/>
                                        <p:tgtEl>
                                          <p:spTgt spid="431110"/>
                                        </p:tgtEl>
                                      </p:cBhvr>
                                    </p:animEffect>
                                    <p:animScale>
                                      <p:cBhvr>
                                        <p:cTn id="8" dur="770" decel="100000"/>
                                        <p:tgtEl>
                                          <p:spTgt spid="431110"/>
                                        </p:tgtEl>
                                      </p:cBhvr>
                                      <p:from x="10000" y="10000"/>
                                      <p:to x="200000" y="450000"/>
                                    </p:animScale>
                                    <p:animScale>
                                      <p:cBhvr>
                                        <p:cTn id="9" dur="1230" accel="100000" fill="hold">
                                          <p:stCondLst>
                                            <p:cond delay="770"/>
                                          </p:stCondLst>
                                        </p:cTn>
                                        <p:tgtEl>
                                          <p:spTgt spid="431110"/>
                                        </p:tgtEl>
                                      </p:cBhvr>
                                      <p:from x="200000" y="450000"/>
                                      <p:to x="100000" y="100000"/>
                                    </p:animScale>
                                    <p:set>
                                      <p:cBhvr>
                                        <p:cTn id="10" dur="770" fill="hold"/>
                                        <p:tgtEl>
                                          <p:spTgt spid="431110"/>
                                        </p:tgtEl>
                                        <p:attrNameLst>
                                          <p:attrName>ppt_x</p:attrName>
                                        </p:attrNameLst>
                                      </p:cBhvr>
                                      <p:to>
                                        <p:strVal val="(0.5)"/>
                                      </p:to>
                                    </p:set>
                                    <p:anim from="(0.5)" to="(#ppt_x)" calcmode="lin" valueType="num">
                                      <p:cBhvr>
                                        <p:cTn id="11" dur="1230" accel="100000" fill="hold">
                                          <p:stCondLst>
                                            <p:cond delay="770"/>
                                          </p:stCondLst>
                                        </p:cTn>
                                        <p:tgtEl>
                                          <p:spTgt spid="431110"/>
                                        </p:tgtEl>
                                        <p:attrNameLst>
                                          <p:attrName>ppt_x</p:attrName>
                                        </p:attrNameLst>
                                      </p:cBhvr>
                                    </p:anim>
                                    <p:set>
                                      <p:cBhvr>
                                        <p:cTn id="12" dur="770" fill="hold"/>
                                        <p:tgtEl>
                                          <p:spTgt spid="431110"/>
                                        </p:tgtEl>
                                        <p:attrNameLst>
                                          <p:attrName>ppt_y</p:attrName>
                                        </p:attrNameLst>
                                      </p:cBhvr>
                                      <p:to>
                                        <p:strVal val="(#ppt_y+0.4)"/>
                                      </p:to>
                                    </p:set>
                                    <p:anim from="(#ppt_y+0.4)" to="(#ppt_y)" calcmode="lin" valueType="num">
                                      <p:cBhvr>
                                        <p:cTn id="13" dur="1230" accel="100000" fill="hold">
                                          <p:stCondLst>
                                            <p:cond delay="770"/>
                                          </p:stCondLst>
                                        </p:cTn>
                                        <p:tgtEl>
                                          <p:spTgt spid="431110"/>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31107"/>
                                        </p:tgtEl>
                                        <p:attrNameLst>
                                          <p:attrName>style.visibility</p:attrName>
                                        </p:attrNameLst>
                                      </p:cBhvr>
                                      <p:to>
                                        <p:strVal val="visible"/>
                                      </p:to>
                                    </p:set>
                                    <p:animEffect transition="in" filter="wipe(down)">
                                      <p:cBhvr>
                                        <p:cTn id="18" dur="1000"/>
                                        <p:tgtEl>
                                          <p:spTgt spid="431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07" grpId="0" animBg="1"/>
      <p:bldP spid="431110"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ChangeArrowheads="1"/>
          </p:cNvSpPr>
          <p:nvPr>
            <p:ph type="title"/>
          </p:nvPr>
        </p:nvSpPr>
        <p:spPr>
          <a:xfrm>
            <a:off x="900113" y="44450"/>
            <a:ext cx="7402512" cy="504825"/>
          </a:xfrm>
          <a:ln w="38100">
            <a:solidFill>
              <a:schemeClr val="accent2"/>
            </a:solidFill>
            <a:miter lim="800000"/>
            <a:headEnd/>
            <a:tailEnd/>
          </a:ln>
        </p:spPr>
        <p:txBody>
          <a:bodyPr/>
          <a:lstStyle/>
          <a:p>
            <a:r>
              <a:rPr lang="en-US" altLang="en-US" sz="3200" b="1">
                <a:latin typeface="Courier New" panose="02070309020205020404" pitchFamily="49" charset="0"/>
              </a:rPr>
              <a:t>Tindak Pidana dalam UU KUP</a:t>
            </a:r>
          </a:p>
        </p:txBody>
      </p:sp>
      <p:sp>
        <p:nvSpPr>
          <p:cNvPr id="432131" name="Rectangle 3"/>
          <p:cNvSpPr>
            <a:spLocks noChangeArrowheads="1"/>
          </p:cNvSpPr>
          <p:nvPr/>
        </p:nvSpPr>
        <p:spPr bwMode="auto">
          <a:xfrm>
            <a:off x="107950" y="1196975"/>
            <a:ext cx="8915400" cy="1503363"/>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fi-FI" altLang="en-US" sz="2000" b="1" u="none"/>
              <a:t>Pidana sebagaimana dimaksud pada ayat (1) ditambahkan 1 (satu) kali menjadi 2 (dua) kali sanksi pidana apabila seseorang melakukan lagi tindak pidana di bidang perpajakan sebelum lewat 1 (satu) tahun, terhitung sejak selesainya menjalani pidana penjara yang dijatuhkan. </a:t>
            </a:r>
            <a:endParaRPr lang="sv-SE" altLang="en-US" sz="2000" b="1" u="none"/>
          </a:p>
        </p:txBody>
      </p:sp>
      <p:sp>
        <p:nvSpPr>
          <p:cNvPr id="432132" name="Rectangle 4"/>
          <p:cNvSpPr>
            <a:spLocks noChangeArrowheads="1"/>
          </p:cNvSpPr>
          <p:nvPr/>
        </p:nvSpPr>
        <p:spPr bwMode="auto">
          <a:xfrm>
            <a:off x="2227263" y="711200"/>
            <a:ext cx="4594225"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39 ayat (2) UU KUP</a:t>
            </a:r>
          </a:p>
        </p:txBody>
      </p:sp>
      <p:sp>
        <p:nvSpPr>
          <p:cNvPr id="432133" name="AutoShape 5"/>
          <p:cNvSpPr>
            <a:spLocks noChangeArrowheads="1"/>
          </p:cNvSpPr>
          <p:nvPr/>
        </p:nvSpPr>
        <p:spPr bwMode="auto">
          <a:xfrm>
            <a:off x="4140200" y="476250"/>
            <a:ext cx="6477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134" name="Rectangle 6"/>
          <p:cNvSpPr>
            <a:spLocks noChangeArrowheads="1"/>
          </p:cNvSpPr>
          <p:nvPr/>
        </p:nvSpPr>
        <p:spPr bwMode="auto">
          <a:xfrm>
            <a:off x="107950" y="3429000"/>
            <a:ext cx="8915400" cy="334962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p>
            <a:pPr>
              <a:lnSpc>
                <a:spcPct val="90000"/>
              </a:lnSpc>
            </a:pPr>
            <a:r>
              <a:rPr lang="fi-FI" altLang="en-US" sz="1800" b="1" u="none"/>
              <a:t>Setiap orang yang melakukan percobaan untuk melakukan tindak pidana menyalahgunakan atau menggunakan tanpa hak NPWP atau Pengukuhan PKP sebagaimana dimaksud pada ayat (1) huruf b, atau menyampaikan SPT dan/atau keterangan yang isinya tidak benar atau tidak lengkap, sebagaimana dimaksud pada ayat (1) huruf d, dalam rangka mengajukan permohonan restitusi atau melakukan kompensasi pajak atau pengkreditan pajak, dipidana dengan pidana penjara paling singkat 6 (enam) bulan dan paling lama 2 (dua) tahun dan denda paling sedikit 2 (dua) kali jumlah restitusi yang dimohonkan dan/atau kompensasi atau pengkreditan yang dilakukan dan paling banyak 4 (empat) kali jumlah restitusi yang dimohonkan dan/atau kompensasi atau pengkreditan yang dilakukan.</a:t>
            </a:r>
            <a:r>
              <a:rPr lang="en-US" altLang="en-US" sz="1800"/>
              <a:t> </a:t>
            </a:r>
            <a:endParaRPr lang="sv-SE" altLang="en-US" sz="1800"/>
          </a:p>
        </p:txBody>
      </p:sp>
      <p:sp>
        <p:nvSpPr>
          <p:cNvPr id="432135" name="Rectangle 7"/>
          <p:cNvSpPr>
            <a:spLocks noChangeArrowheads="1"/>
          </p:cNvSpPr>
          <p:nvPr/>
        </p:nvSpPr>
        <p:spPr bwMode="auto">
          <a:xfrm>
            <a:off x="2209800" y="2924175"/>
            <a:ext cx="4594225"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39 ayat (3)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32132"/>
                                        </p:tgtEl>
                                        <p:attrNameLst>
                                          <p:attrName>style.visibility</p:attrName>
                                        </p:attrNameLst>
                                      </p:cBhvr>
                                      <p:to>
                                        <p:strVal val="visible"/>
                                      </p:to>
                                    </p:set>
                                    <p:animEffect transition="in" filter="fade">
                                      <p:cBhvr>
                                        <p:cTn id="7" dur="770" decel="100000"/>
                                        <p:tgtEl>
                                          <p:spTgt spid="432132"/>
                                        </p:tgtEl>
                                      </p:cBhvr>
                                    </p:animEffect>
                                    <p:animScale>
                                      <p:cBhvr>
                                        <p:cTn id="8" dur="770" decel="100000"/>
                                        <p:tgtEl>
                                          <p:spTgt spid="432132"/>
                                        </p:tgtEl>
                                      </p:cBhvr>
                                      <p:from x="10000" y="10000"/>
                                      <p:to x="200000" y="450000"/>
                                    </p:animScale>
                                    <p:animScale>
                                      <p:cBhvr>
                                        <p:cTn id="9" dur="1230" accel="100000" fill="hold">
                                          <p:stCondLst>
                                            <p:cond delay="770"/>
                                          </p:stCondLst>
                                        </p:cTn>
                                        <p:tgtEl>
                                          <p:spTgt spid="432132"/>
                                        </p:tgtEl>
                                      </p:cBhvr>
                                      <p:from x="200000" y="450000"/>
                                      <p:to x="100000" y="100000"/>
                                    </p:animScale>
                                    <p:set>
                                      <p:cBhvr>
                                        <p:cTn id="10" dur="770" fill="hold"/>
                                        <p:tgtEl>
                                          <p:spTgt spid="432132"/>
                                        </p:tgtEl>
                                        <p:attrNameLst>
                                          <p:attrName>ppt_x</p:attrName>
                                        </p:attrNameLst>
                                      </p:cBhvr>
                                      <p:to>
                                        <p:strVal val="(0.5)"/>
                                      </p:to>
                                    </p:set>
                                    <p:anim from="(0.5)" to="(#ppt_x)" calcmode="lin" valueType="num">
                                      <p:cBhvr>
                                        <p:cTn id="11" dur="1230" accel="100000" fill="hold">
                                          <p:stCondLst>
                                            <p:cond delay="770"/>
                                          </p:stCondLst>
                                        </p:cTn>
                                        <p:tgtEl>
                                          <p:spTgt spid="432132"/>
                                        </p:tgtEl>
                                        <p:attrNameLst>
                                          <p:attrName>ppt_x</p:attrName>
                                        </p:attrNameLst>
                                      </p:cBhvr>
                                    </p:anim>
                                    <p:set>
                                      <p:cBhvr>
                                        <p:cTn id="12" dur="770" fill="hold"/>
                                        <p:tgtEl>
                                          <p:spTgt spid="432132"/>
                                        </p:tgtEl>
                                        <p:attrNameLst>
                                          <p:attrName>ppt_y</p:attrName>
                                        </p:attrNameLst>
                                      </p:cBhvr>
                                      <p:to>
                                        <p:strVal val="(#ppt_y+0.4)"/>
                                      </p:to>
                                    </p:set>
                                    <p:anim from="(#ppt_y+0.4)" to="(#ppt_y)" calcmode="lin" valueType="num">
                                      <p:cBhvr>
                                        <p:cTn id="13" dur="1230" accel="100000" fill="hold">
                                          <p:stCondLst>
                                            <p:cond delay="770"/>
                                          </p:stCondLst>
                                        </p:cTn>
                                        <p:tgtEl>
                                          <p:spTgt spid="432132"/>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32131"/>
                                        </p:tgtEl>
                                        <p:attrNameLst>
                                          <p:attrName>style.visibility</p:attrName>
                                        </p:attrNameLst>
                                      </p:cBhvr>
                                      <p:to>
                                        <p:strVal val="visible"/>
                                      </p:to>
                                    </p:set>
                                    <p:animEffect transition="in" filter="wipe(down)">
                                      <p:cBhvr>
                                        <p:cTn id="18" dur="1000"/>
                                        <p:tgtEl>
                                          <p:spTgt spid="43213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1" presetClass="entr" presetSubtype="0" fill="hold" grpId="0" nodeType="clickEffect">
                                  <p:stCondLst>
                                    <p:cond delay="0"/>
                                  </p:stCondLst>
                                  <p:childTnLst>
                                    <p:set>
                                      <p:cBhvr>
                                        <p:cTn id="22" dur="1" fill="hold">
                                          <p:stCondLst>
                                            <p:cond delay="0"/>
                                          </p:stCondLst>
                                        </p:cTn>
                                        <p:tgtEl>
                                          <p:spTgt spid="432135"/>
                                        </p:tgtEl>
                                        <p:attrNameLst>
                                          <p:attrName>style.visibility</p:attrName>
                                        </p:attrNameLst>
                                      </p:cBhvr>
                                      <p:to>
                                        <p:strVal val="visible"/>
                                      </p:to>
                                    </p:set>
                                    <p:animEffect transition="in" filter="fade">
                                      <p:cBhvr>
                                        <p:cTn id="23" dur="770" decel="100000"/>
                                        <p:tgtEl>
                                          <p:spTgt spid="432135"/>
                                        </p:tgtEl>
                                      </p:cBhvr>
                                    </p:animEffect>
                                    <p:animScale>
                                      <p:cBhvr>
                                        <p:cTn id="24" dur="770" decel="100000"/>
                                        <p:tgtEl>
                                          <p:spTgt spid="432135"/>
                                        </p:tgtEl>
                                      </p:cBhvr>
                                      <p:from x="10000" y="10000"/>
                                      <p:to x="200000" y="450000"/>
                                    </p:animScale>
                                    <p:animScale>
                                      <p:cBhvr>
                                        <p:cTn id="25" dur="1230" accel="100000" fill="hold">
                                          <p:stCondLst>
                                            <p:cond delay="770"/>
                                          </p:stCondLst>
                                        </p:cTn>
                                        <p:tgtEl>
                                          <p:spTgt spid="432135"/>
                                        </p:tgtEl>
                                      </p:cBhvr>
                                      <p:from x="200000" y="450000"/>
                                      <p:to x="100000" y="100000"/>
                                    </p:animScale>
                                    <p:set>
                                      <p:cBhvr>
                                        <p:cTn id="26" dur="770" fill="hold"/>
                                        <p:tgtEl>
                                          <p:spTgt spid="432135"/>
                                        </p:tgtEl>
                                        <p:attrNameLst>
                                          <p:attrName>ppt_x</p:attrName>
                                        </p:attrNameLst>
                                      </p:cBhvr>
                                      <p:to>
                                        <p:strVal val="(0.5)"/>
                                      </p:to>
                                    </p:set>
                                    <p:anim from="(0.5)" to="(#ppt_x)" calcmode="lin" valueType="num">
                                      <p:cBhvr>
                                        <p:cTn id="27" dur="1230" accel="100000" fill="hold">
                                          <p:stCondLst>
                                            <p:cond delay="770"/>
                                          </p:stCondLst>
                                        </p:cTn>
                                        <p:tgtEl>
                                          <p:spTgt spid="432135"/>
                                        </p:tgtEl>
                                        <p:attrNameLst>
                                          <p:attrName>ppt_x</p:attrName>
                                        </p:attrNameLst>
                                      </p:cBhvr>
                                    </p:anim>
                                    <p:set>
                                      <p:cBhvr>
                                        <p:cTn id="28" dur="770" fill="hold"/>
                                        <p:tgtEl>
                                          <p:spTgt spid="432135"/>
                                        </p:tgtEl>
                                        <p:attrNameLst>
                                          <p:attrName>ppt_y</p:attrName>
                                        </p:attrNameLst>
                                      </p:cBhvr>
                                      <p:to>
                                        <p:strVal val="(#ppt_y+0.4)"/>
                                      </p:to>
                                    </p:set>
                                    <p:anim from="(#ppt_y+0.4)" to="(#ppt_y)" calcmode="lin" valueType="num">
                                      <p:cBhvr>
                                        <p:cTn id="29" dur="1230" accel="100000" fill="hold">
                                          <p:stCondLst>
                                            <p:cond delay="770"/>
                                          </p:stCondLst>
                                        </p:cTn>
                                        <p:tgtEl>
                                          <p:spTgt spid="432135"/>
                                        </p:tgtEl>
                                        <p:attrNameLst>
                                          <p:attrName>ppt_y</p:attrName>
                                        </p:attrNameLst>
                                      </p:cBhvr>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432134"/>
                                        </p:tgtEl>
                                        <p:attrNameLst>
                                          <p:attrName>style.visibility</p:attrName>
                                        </p:attrNameLst>
                                      </p:cBhvr>
                                      <p:to>
                                        <p:strVal val="visible"/>
                                      </p:to>
                                    </p:set>
                                    <p:animEffect transition="in" filter="wipe(down)">
                                      <p:cBhvr>
                                        <p:cTn id="34" dur="1000"/>
                                        <p:tgtEl>
                                          <p:spTgt spid="432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31" grpId="0" animBg="1"/>
      <p:bldP spid="432132" grpId="0" animBg="1"/>
      <p:bldP spid="432134" grpId="0" animBg="1"/>
      <p:bldP spid="432135" grpId="0"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a:xfrm>
            <a:off x="900113" y="44450"/>
            <a:ext cx="7402512" cy="504825"/>
          </a:xfrm>
          <a:ln w="38100">
            <a:solidFill>
              <a:schemeClr val="accent2"/>
            </a:solidFill>
            <a:miter lim="800000"/>
            <a:headEnd/>
            <a:tailEnd/>
          </a:ln>
        </p:spPr>
        <p:txBody>
          <a:bodyPr/>
          <a:lstStyle/>
          <a:p>
            <a:r>
              <a:rPr lang="en-US" altLang="en-US" sz="3200" b="1">
                <a:latin typeface="Courier New" panose="02070309020205020404" pitchFamily="49" charset="0"/>
              </a:rPr>
              <a:t>Tindak Pidana dalam UU KUP</a:t>
            </a:r>
          </a:p>
        </p:txBody>
      </p:sp>
      <p:sp>
        <p:nvSpPr>
          <p:cNvPr id="433155" name="Rectangle 3"/>
          <p:cNvSpPr>
            <a:spLocks noChangeArrowheads="1"/>
          </p:cNvSpPr>
          <p:nvPr/>
        </p:nvSpPr>
        <p:spPr bwMode="auto">
          <a:xfrm>
            <a:off x="107950" y="1412875"/>
            <a:ext cx="8856663" cy="50069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r>
              <a:rPr lang="es-ES" altLang="en-US" sz="2000" b="1" u="none">
                <a:latin typeface="Courier New" panose="02070309020205020404" pitchFamily="49" charset="0"/>
              </a:rPr>
              <a:t>Setiap orang yang dengan sengaja:</a:t>
            </a:r>
          </a:p>
          <a:p>
            <a:r>
              <a:rPr lang="es-ES" altLang="en-US" sz="2000" b="1" u="none">
                <a:latin typeface="Courier New" panose="02070309020205020404" pitchFamily="49" charset="0"/>
              </a:rPr>
              <a:t>a.	menerbitkan dan/atau menggunakan faktur pajak, bukti pemungutan pajak, bukti pemotongan pajak, dan/atau bukti setoran pajak yang tidak berdasarkan transaksi yang sebenarnya; atau</a:t>
            </a:r>
          </a:p>
          <a:p>
            <a:pPr>
              <a:buFontTx/>
              <a:buAutoNum type="alphaLcPeriod" startAt="2"/>
            </a:pPr>
            <a:r>
              <a:rPr lang="es-ES" altLang="en-US" sz="2000" b="1" u="none">
                <a:latin typeface="Courier New" panose="02070309020205020404" pitchFamily="49" charset="0"/>
              </a:rPr>
              <a:t>menerbitkan faktur pajak tetapi belum dikukuhkan sebagai Pengusaha Kena Pajak</a:t>
            </a:r>
          </a:p>
          <a:p>
            <a:endParaRPr lang="es-ES" altLang="en-US" sz="2000" b="1" u="none">
              <a:latin typeface="Courier New" panose="02070309020205020404" pitchFamily="49" charset="0"/>
            </a:endParaRPr>
          </a:p>
          <a:p>
            <a:r>
              <a:rPr lang="es-ES" altLang="en-US" sz="2000" b="1" u="none">
                <a:latin typeface="Courier New" panose="02070309020205020404" pitchFamily="49" charset="0"/>
              </a:rPr>
              <a:t>dipidana dengan pidana penjara paling singkat 2 (dua) tahun dan paling lama 6 (enam) tahun serta denda paling sedikit 2 (dua) kali jumlah pajak dalam faktur pajak, bukti pemungutan pajak, bukti pemotongan pajak, dan/atau bukti setoran pajak dan paling banyak 6 (enam) kali jumlah pajak dalam faktur pajak, bukti pemungutan pajak, bukti pemotongan pajak, dan/atau bukti setoran pajak.</a:t>
            </a:r>
            <a:r>
              <a:rPr lang="en-US" altLang="en-US" sz="2000" b="1" u="none">
                <a:latin typeface="Courier New" panose="02070309020205020404" pitchFamily="49" charset="0"/>
              </a:rPr>
              <a:t> </a:t>
            </a:r>
            <a:endParaRPr lang="sv-SE" altLang="en-US" sz="2000" b="1" u="none">
              <a:latin typeface="Courier New" panose="02070309020205020404" pitchFamily="49" charset="0"/>
            </a:endParaRPr>
          </a:p>
        </p:txBody>
      </p:sp>
      <p:sp>
        <p:nvSpPr>
          <p:cNvPr id="433156" name="Rectangle 4"/>
          <p:cNvSpPr>
            <a:spLocks noChangeArrowheads="1"/>
          </p:cNvSpPr>
          <p:nvPr/>
        </p:nvSpPr>
        <p:spPr bwMode="auto">
          <a:xfrm>
            <a:off x="2951163" y="927100"/>
            <a:ext cx="3133725"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39A UU KUP</a:t>
            </a:r>
          </a:p>
        </p:txBody>
      </p:sp>
      <p:sp>
        <p:nvSpPr>
          <p:cNvPr id="433157" name="AutoShape 5"/>
          <p:cNvSpPr>
            <a:spLocks noChangeArrowheads="1"/>
          </p:cNvSpPr>
          <p:nvPr/>
        </p:nvSpPr>
        <p:spPr bwMode="auto">
          <a:xfrm>
            <a:off x="4140200" y="476250"/>
            <a:ext cx="6477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33156"/>
                                        </p:tgtEl>
                                        <p:attrNameLst>
                                          <p:attrName>style.visibility</p:attrName>
                                        </p:attrNameLst>
                                      </p:cBhvr>
                                      <p:to>
                                        <p:strVal val="visible"/>
                                      </p:to>
                                    </p:set>
                                    <p:animEffect transition="in" filter="fade">
                                      <p:cBhvr>
                                        <p:cTn id="7" dur="770" decel="100000"/>
                                        <p:tgtEl>
                                          <p:spTgt spid="433156"/>
                                        </p:tgtEl>
                                      </p:cBhvr>
                                    </p:animEffect>
                                    <p:animScale>
                                      <p:cBhvr>
                                        <p:cTn id="8" dur="770" decel="100000"/>
                                        <p:tgtEl>
                                          <p:spTgt spid="433156"/>
                                        </p:tgtEl>
                                      </p:cBhvr>
                                      <p:from x="10000" y="10000"/>
                                      <p:to x="200000" y="450000"/>
                                    </p:animScale>
                                    <p:animScale>
                                      <p:cBhvr>
                                        <p:cTn id="9" dur="1230" accel="100000" fill="hold">
                                          <p:stCondLst>
                                            <p:cond delay="770"/>
                                          </p:stCondLst>
                                        </p:cTn>
                                        <p:tgtEl>
                                          <p:spTgt spid="433156"/>
                                        </p:tgtEl>
                                      </p:cBhvr>
                                      <p:from x="200000" y="450000"/>
                                      <p:to x="100000" y="100000"/>
                                    </p:animScale>
                                    <p:set>
                                      <p:cBhvr>
                                        <p:cTn id="10" dur="770" fill="hold"/>
                                        <p:tgtEl>
                                          <p:spTgt spid="433156"/>
                                        </p:tgtEl>
                                        <p:attrNameLst>
                                          <p:attrName>ppt_x</p:attrName>
                                        </p:attrNameLst>
                                      </p:cBhvr>
                                      <p:to>
                                        <p:strVal val="(0.5)"/>
                                      </p:to>
                                    </p:set>
                                    <p:anim from="(0.5)" to="(#ppt_x)" calcmode="lin" valueType="num">
                                      <p:cBhvr>
                                        <p:cTn id="11" dur="1230" accel="100000" fill="hold">
                                          <p:stCondLst>
                                            <p:cond delay="770"/>
                                          </p:stCondLst>
                                        </p:cTn>
                                        <p:tgtEl>
                                          <p:spTgt spid="433156"/>
                                        </p:tgtEl>
                                        <p:attrNameLst>
                                          <p:attrName>ppt_x</p:attrName>
                                        </p:attrNameLst>
                                      </p:cBhvr>
                                    </p:anim>
                                    <p:set>
                                      <p:cBhvr>
                                        <p:cTn id="12" dur="770" fill="hold"/>
                                        <p:tgtEl>
                                          <p:spTgt spid="433156"/>
                                        </p:tgtEl>
                                        <p:attrNameLst>
                                          <p:attrName>ppt_y</p:attrName>
                                        </p:attrNameLst>
                                      </p:cBhvr>
                                      <p:to>
                                        <p:strVal val="(#ppt_y+0.4)"/>
                                      </p:to>
                                    </p:set>
                                    <p:anim from="(#ppt_y+0.4)" to="(#ppt_y)" calcmode="lin" valueType="num">
                                      <p:cBhvr>
                                        <p:cTn id="13" dur="1230" accel="100000" fill="hold">
                                          <p:stCondLst>
                                            <p:cond delay="770"/>
                                          </p:stCondLst>
                                        </p:cTn>
                                        <p:tgtEl>
                                          <p:spTgt spid="433156"/>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33155"/>
                                        </p:tgtEl>
                                        <p:attrNameLst>
                                          <p:attrName>style.visibility</p:attrName>
                                        </p:attrNameLst>
                                      </p:cBhvr>
                                      <p:to>
                                        <p:strVal val="visible"/>
                                      </p:to>
                                    </p:set>
                                    <p:animEffect transition="in" filter="wipe(down)">
                                      <p:cBhvr>
                                        <p:cTn id="18" dur="1000"/>
                                        <p:tgtEl>
                                          <p:spTgt spid="433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55" grpId="0" animBg="1"/>
      <p:bldP spid="433156"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a:xfrm>
            <a:off x="900113" y="44450"/>
            <a:ext cx="7402512" cy="504825"/>
          </a:xfrm>
          <a:ln w="38100">
            <a:solidFill>
              <a:schemeClr val="accent2"/>
            </a:solidFill>
            <a:miter lim="800000"/>
            <a:headEnd/>
            <a:tailEnd/>
          </a:ln>
        </p:spPr>
        <p:txBody>
          <a:bodyPr/>
          <a:lstStyle/>
          <a:p>
            <a:r>
              <a:rPr lang="en-US" altLang="en-US" sz="3200" b="1">
                <a:latin typeface="Courier New" panose="02070309020205020404" pitchFamily="49" charset="0"/>
              </a:rPr>
              <a:t>Tindak Pidana dalam UU KUP</a:t>
            </a:r>
          </a:p>
        </p:txBody>
      </p:sp>
      <p:sp>
        <p:nvSpPr>
          <p:cNvPr id="434179" name="Rectangle 3"/>
          <p:cNvSpPr>
            <a:spLocks noChangeArrowheads="1"/>
          </p:cNvSpPr>
          <p:nvPr/>
        </p:nvSpPr>
        <p:spPr bwMode="auto">
          <a:xfrm>
            <a:off x="107950" y="1390650"/>
            <a:ext cx="8915400" cy="50069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buFontTx/>
              <a:buAutoNum type="arabicParenBoth"/>
            </a:pPr>
            <a:r>
              <a:rPr lang="id-ID" altLang="en-US" sz="2000" b="1" u="none">
                <a:latin typeface="Courier New" panose="02070309020205020404" pitchFamily="49" charset="0"/>
              </a:rPr>
              <a:t>Pejabat yang karena kealpaanya tidak memenuhi kewajiban merahasiakan hal sebagaimana dimaksud dalam Pasal 34 dipidana dengan pidana kurungan paling lama 1 (satu) tahun dan denda paling banyak Rp25.000.000,00 (dua puluh lima juta rupiah). </a:t>
            </a:r>
            <a:endParaRPr lang="en-US" altLang="en-US" sz="2000" b="1" u="none">
              <a:latin typeface="Courier New" panose="02070309020205020404" pitchFamily="49" charset="0"/>
            </a:endParaRPr>
          </a:p>
          <a:p>
            <a:pPr>
              <a:buFontTx/>
              <a:buAutoNum type="arabicParenBoth"/>
            </a:pPr>
            <a:endParaRPr lang="en-US" altLang="en-US" sz="2000" b="1" u="none">
              <a:latin typeface="Courier New" panose="02070309020205020404" pitchFamily="49" charset="0"/>
            </a:endParaRPr>
          </a:p>
          <a:p>
            <a:pPr>
              <a:buFontTx/>
              <a:buAutoNum type="arabicParenBoth"/>
            </a:pPr>
            <a:r>
              <a:rPr lang="id-ID" altLang="en-US" sz="2000" b="1" u="none">
                <a:latin typeface="Courier New" panose="02070309020205020404" pitchFamily="49" charset="0"/>
              </a:rPr>
              <a:t>Pejabat yang dengan sengaja tidak memenuhi kewajibannya atau seseorang yang menyebabkan tidak dipenuhinya kewajiban pejabat sebagaimana dimaksud dalam Pasal 34 dipidana dengan pidana penjara paling lama 2 (dua) tahun dan denda paling banyak Rp50.000.000,00 (lima puluh juta rupiah). </a:t>
            </a:r>
            <a:endParaRPr lang="en-US" altLang="en-US" sz="2000" b="1" u="none">
              <a:latin typeface="Courier New" panose="02070309020205020404" pitchFamily="49" charset="0"/>
            </a:endParaRPr>
          </a:p>
          <a:p>
            <a:pPr>
              <a:buFontTx/>
              <a:buAutoNum type="arabicParenBoth"/>
            </a:pPr>
            <a:endParaRPr lang="en-US" altLang="en-US" sz="2000" b="1" u="none">
              <a:latin typeface="Courier New" panose="02070309020205020404" pitchFamily="49" charset="0"/>
            </a:endParaRPr>
          </a:p>
          <a:p>
            <a:pPr>
              <a:buFontTx/>
              <a:buAutoNum type="arabicParenBoth"/>
            </a:pPr>
            <a:r>
              <a:rPr lang="id-ID" altLang="en-US" sz="2000" b="1" u="none">
                <a:latin typeface="Courier New" panose="02070309020205020404" pitchFamily="49" charset="0"/>
              </a:rPr>
              <a:t>Penuntutan terhadap tindak pidana sebagaimana dimaksud pada ayat (1) dan ayat (2) hanya dilakukan atas pengaduan orang yang kerahasiaannya dilanggar.</a:t>
            </a:r>
            <a:r>
              <a:rPr lang="en-US" altLang="en-US" sz="2000">
                <a:latin typeface="Courier New" panose="02070309020205020404" pitchFamily="49" charset="0"/>
              </a:rPr>
              <a:t> </a:t>
            </a:r>
            <a:endParaRPr lang="sv-SE" altLang="en-US" sz="2000">
              <a:latin typeface="Courier New" panose="02070309020205020404" pitchFamily="49" charset="0"/>
            </a:endParaRPr>
          </a:p>
        </p:txBody>
      </p:sp>
      <p:sp>
        <p:nvSpPr>
          <p:cNvPr id="434180" name="Rectangle 4"/>
          <p:cNvSpPr>
            <a:spLocks noChangeArrowheads="1"/>
          </p:cNvSpPr>
          <p:nvPr/>
        </p:nvSpPr>
        <p:spPr bwMode="auto">
          <a:xfrm>
            <a:off x="3041650" y="927100"/>
            <a:ext cx="2951163"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41 UU KUP</a:t>
            </a:r>
          </a:p>
        </p:txBody>
      </p:sp>
      <p:sp>
        <p:nvSpPr>
          <p:cNvPr id="434181" name="AutoShape 5"/>
          <p:cNvSpPr>
            <a:spLocks noChangeArrowheads="1"/>
          </p:cNvSpPr>
          <p:nvPr/>
        </p:nvSpPr>
        <p:spPr bwMode="auto">
          <a:xfrm>
            <a:off x="4140200" y="476250"/>
            <a:ext cx="6477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34180"/>
                                        </p:tgtEl>
                                        <p:attrNameLst>
                                          <p:attrName>style.visibility</p:attrName>
                                        </p:attrNameLst>
                                      </p:cBhvr>
                                      <p:to>
                                        <p:strVal val="visible"/>
                                      </p:to>
                                    </p:set>
                                    <p:animEffect transition="in" filter="fade">
                                      <p:cBhvr>
                                        <p:cTn id="7" dur="770" decel="100000"/>
                                        <p:tgtEl>
                                          <p:spTgt spid="434180"/>
                                        </p:tgtEl>
                                      </p:cBhvr>
                                    </p:animEffect>
                                    <p:animScale>
                                      <p:cBhvr>
                                        <p:cTn id="8" dur="770" decel="100000"/>
                                        <p:tgtEl>
                                          <p:spTgt spid="434180"/>
                                        </p:tgtEl>
                                      </p:cBhvr>
                                      <p:from x="10000" y="10000"/>
                                      <p:to x="200000" y="450000"/>
                                    </p:animScale>
                                    <p:animScale>
                                      <p:cBhvr>
                                        <p:cTn id="9" dur="1230" accel="100000" fill="hold">
                                          <p:stCondLst>
                                            <p:cond delay="770"/>
                                          </p:stCondLst>
                                        </p:cTn>
                                        <p:tgtEl>
                                          <p:spTgt spid="434180"/>
                                        </p:tgtEl>
                                      </p:cBhvr>
                                      <p:from x="200000" y="450000"/>
                                      <p:to x="100000" y="100000"/>
                                    </p:animScale>
                                    <p:set>
                                      <p:cBhvr>
                                        <p:cTn id="10" dur="770" fill="hold"/>
                                        <p:tgtEl>
                                          <p:spTgt spid="434180"/>
                                        </p:tgtEl>
                                        <p:attrNameLst>
                                          <p:attrName>ppt_x</p:attrName>
                                        </p:attrNameLst>
                                      </p:cBhvr>
                                      <p:to>
                                        <p:strVal val="(0.5)"/>
                                      </p:to>
                                    </p:set>
                                    <p:anim from="(0.5)" to="(#ppt_x)" calcmode="lin" valueType="num">
                                      <p:cBhvr>
                                        <p:cTn id="11" dur="1230" accel="100000" fill="hold">
                                          <p:stCondLst>
                                            <p:cond delay="770"/>
                                          </p:stCondLst>
                                        </p:cTn>
                                        <p:tgtEl>
                                          <p:spTgt spid="434180"/>
                                        </p:tgtEl>
                                        <p:attrNameLst>
                                          <p:attrName>ppt_x</p:attrName>
                                        </p:attrNameLst>
                                      </p:cBhvr>
                                    </p:anim>
                                    <p:set>
                                      <p:cBhvr>
                                        <p:cTn id="12" dur="770" fill="hold"/>
                                        <p:tgtEl>
                                          <p:spTgt spid="434180"/>
                                        </p:tgtEl>
                                        <p:attrNameLst>
                                          <p:attrName>ppt_y</p:attrName>
                                        </p:attrNameLst>
                                      </p:cBhvr>
                                      <p:to>
                                        <p:strVal val="(#ppt_y+0.4)"/>
                                      </p:to>
                                    </p:set>
                                    <p:anim from="(#ppt_y+0.4)" to="(#ppt_y)" calcmode="lin" valueType="num">
                                      <p:cBhvr>
                                        <p:cTn id="13" dur="1230" accel="100000" fill="hold">
                                          <p:stCondLst>
                                            <p:cond delay="770"/>
                                          </p:stCondLst>
                                        </p:cTn>
                                        <p:tgtEl>
                                          <p:spTgt spid="434180"/>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34179"/>
                                        </p:tgtEl>
                                        <p:attrNameLst>
                                          <p:attrName>style.visibility</p:attrName>
                                        </p:attrNameLst>
                                      </p:cBhvr>
                                      <p:to>
                                        <p:strVal val="visible"/>
                                      </p:to>
                                    </p:set>
                                    <p:animEffect transition="in" filter="wipe(down)">
                                      <p:cBhvr>
                                        <p:cTn id="18" dur="1000"/>
                                        <p:tgtEl>
                                          <p:spTgt spid="434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animBg="1"/>
      <p:bldP spid="434180"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a:xfrm>
            <a:off x="900113" y="44450"/>
            <a:ext cx="7402512" cy="504825"/>
          </a:xfrm>
          <a:ln w="38100">
            <a:solidFill>
              <a:schemeClr val="accent2"/>
            </a:solidFill>
            <a:miter lim="800000"/>
            <a:headEnd/>
            <a:tailEnd/>
          </a:ln>
        </p:spPr>
        <p:txBody>
          <a:bodyPr/>
          <a:lstStyle/>
          <a:p>
            <a:r>
              <a:rPr lang="en-US" altLang="en-US" sz="3200" b="1">
                <a:latin typeface="Courier New" panose="02070309020205020404" pitchFamily="49" charset="0"/>
              </a:rPr>
              <a:t>Tindak Pidana dalam UU KUP</a:t>
            </a:r>
          </a:p>
        </p:txBody>
      </p:sp>
      <p:sp>
        <p:nvSpPr>
          <p:cNvPr id="435203" name="Rectangle 3"/>
          <p:cNvSpPr>
            <a:spLocks noChangeArrowheads="1"/>
          </p:cNvSpPr>
          <p:nvPr/>
        </p:nvSpPr>
        <p:spPr bwMode="auto">
          <a:xfrm>
            <a:off x="107950" y="1341438"/>
            <a:ext cx="8915400" cy="22637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gn="ctr"/>
            <a:r>
              <a:rPr lang="id-ID" altLang="en-US" sz="2000" b="1" u="none">
                <a:latin typeface="Courier New" panose="02070309020205020404" pitchFamily="49" charset="0"/>
              </a:rPr>
              <a:t>Setiap orang yang wajib memberikan keterangan atau bukti yang diminta </a:t>
            </a:r>
            <a:r>
              <a:rPr lang="id-ID" altLang="en-US" sz="2000" b="1">
                <a:latin typeface="Courier New" panose="02070309020205020404" pitchFamily="49" charset="0"/>
              </a:rPr>
              <a:t>sebagaimana dimaksud dalam Pasal 35</a:t>
            </a:r>
            <a:r>
              <a:rPr lang="id-ID" altLang="en-US" sz="2000" b="1" u="none">
                <a:latin typeface="Courier New" panose="02070309020205020404" pitchFamily="49" charset="0"/>
              </a:rPr>
              <a:t> tetapi dengan sengaja tidak memberi keterangan atau bukti, atau memberi keterangan atau bukti yang tidak benar dipidana dengan pidana kurungan paling lama 1 (satu) tahun dan denda paling banyak Rp25.000.000,00 (dua puluh lima juta rupiah). </a:t>
            </a:r>
            <a:endParaRPr lang="sv-SE" altLang="en-US" sz="2000" b="1" u="none">
              <a:latin typeface="Courier New" panose="02070309020205020404" pitchFamily="49" charset="0"/>
            </a:endParaRPr>
          </a:p>
        </p:txBody>
      </p:sp>
      <p:sp>
        <p:nvSpPr>
          <p:cNvPr id="435204" name="Rectangle 4"/>
          <p:cNvSpPr>
            <a:spLocks noChangeArrowheads="1"/>
          </p:cNvSpPr>
          <p:nvPr/>
        </p:nvSpPr>
        <p:spPr bwMode="auto">
          <a:xfrm>
            <a:off x="2951163" y="782638"/>
            <a:ext cx="3133725"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41A UU KUP</a:t>
            </a:r>
          </a:p>
        </p:txBody>
      </p:sp>
      <p:sp>
        <p:nvSpPr>
          <p:cNvPr id="435205" name="AutoShape 5"/>
          <p:cNvSpPr>
            <a:spLocks noChangeArrowheads="1"/>
          </p:cNvSpPr>
          <p:nvPr/>
        </p:nvSpPr>
        <p:spPr bwMode="auto">
          <a:xfrm>
            <a:off x="4140200" y="476250"/>
            <a:ext cx="6477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5206" name="Rectangle 6"/>
          <p:cNvSpPr>
            <a:spLocks noChangeArrowheads="1"/>
          </p:cNvSpPr>
          <p:nvPr/>
        </p:nvSpPr>
        <p:spPr bwMode="auto">
          <a:xfrm>
            <a:off x="250825" y="3716338"/>
            <a:ext cx="8713788" cy="2857500"/>
          </a:xfrm>
          <a:prstGeom prst="rect">
            <a:avLst/>
          </a:prstGeom>
          <a:noFill/>
          <a:ln w="1905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gn="ctr"/>
            <a:r>
              <a:rPr lang="id-ID" altLang="en-US" sz="1800" b="1" u="none">
                <a:latin typeface="Courier New" panose="02070309020205020404" pitchFamily="49" charset="0"/>
              </a:rPr>
              <a:t>Apabila dalam menjalankan ketentuan peraturan perundang-undangan perpajakan diperlukan keterangan atau bukti dari bank, akuntan publik, notaris, konsultan pajak, kantor administrasi, dan/atau pihak ketiga lainnya, yang mempunyai hubungan dengan Wajib Pajak yang dilakukan pemeriksaan pajak, penagihan pajak, atau penyidikan tindak pidana di bidang perpajakan, atas permintaan tertulis dari Direktur Jenderal Pajak, pihak-pihak tersebut wajib memberikan keterangan atau bukti yang diminta.</a:t>
            </a:r>
            <a:r>
              <a:rPr lang="en-US" altLang="en-US" sz="1800">
                <a:latin typeface="Courier New" panose="02070309020205020404" pitchFamily="49" charset="0"/>
              </a:rPr>
              <a:t> </a:t>
            </a:r>
          </a:p>
          <a:p>
            <a:pPr algn="ctr"/>
            <a:r>
              <a:rPr lang="en-US" altLang="en-US" sz="1800" b="1" u="none">
                <a:latin typeface="Courier New" panose="02070309020205020404" pitchFamily="49" charset="0"/>
              </a:rPr>
              <a:t>(Pasal 35 ayat (1) UU KUP)</a:t>
            </a:r>
            <a:endParaRPr lang="sv-SE" altLang="en-US" sz="1800" b="1" u="none">
              <a:latin typeface="Courier New" panose="02070309020205020404" pitchFamily="49" charset="0"/>
            </a:endParaRPr>
          </a:p>
        </p:txBody>
      </p:sp>
      <p:sp>
        <p:nvSpPr>
          <p:cNvPr id="435207" name="Line 7"/>
          <p:cNvSpPr>
            <a:spLocks noChangeShapeType="1"/>
          </p:cNvSpPr>
          <p:nvPr/>
        </p:nvSpPr>
        <p:spPr bwMode="auto">
          <a:xfrm flipH="1">
            <a:off x="755650" y="1989138"/>
            <a:ext cx="3311525" cy="1871662"/>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35204"/>
                                        </p:tgtEl>
                                        <p:attrNameLst>
                                          <p:attrName>style.visibility</p:attrName>
                                        </p:attrNameLst>
                                      </p:cBhvr>
                                      <p:to>
                                        <p:strVal val="visible"/>
                                      </p:to>
                                    </p:set>
                                    <p:animEffect transition="in" filter="fade">
                                      <p:cBhvr>
                                        <p:cTn id="7" dur="770" decel="100000"/>
                                        <p:tgtEl>
                                          <p:spTgt spid="435204"/>
                                        </p:tgtEl>
                                      </p:cBhvr>
                                    </p:animEffect>
                                    <p:animScale>
                                      <p:cBhvr>
                                        <p:cTn id="8" dur="770" decel="100000"/>
                                        <p:tgtEl>
                                          <p:spTgt spid="435204"/>
                                        </p:tgtEl>
                                      </p:cBhvr>
                                      <p:from x="10000" y="10000"/>
                                      <p:to x="200000" y="450000"/>
                                    </p:animScale>
                                    <p:animScale>
                                      <p:cBhvr>
                                        <p:cTn id="9" dur="1230" accel="100000" fill="hold">
                                          <p:stCondLst>
                                            <p:cond delay="770"/>
                                          </p:stCondLst>
                                        </p:cTn>
                                        <p:tgtEl>
                                          <p:spTgt spid="435204"/>
                                        </p:tgtEl>
                                      </p:cBhvr>
                                      <p:from x="200000" y="450000"/>
                                      <p:to x="100000" y="100000"/>
                                    </p:animScale>
                                    <p:set>
                                      <p:cBhvr>
                                        <p:cTn id="10" dur="770" fill="hold"/>
                                        <p:tgtEl>
                                          <p:spTgt spid="435204"/>
                                        </p:tgtEl>
                                        <p:attrNameLst>
                                          <p:attrName>ppt_x</p:attrName>
                                        </p:attrNameLst>
                                      </p:cBhvr>
                                      <p:to>
                                        <p:strVal val="(0.5)"/>
                                      </p:to>
                                    </p:set>
                                    <p:anim from="(0.5)" to="(#ppt_x)" calcmode="lin" valueType="num">
                                      <p:cBhvr>
                                        <p:cTn id="11" dur="1230" accel="100000" fill="hold">
                                          <p:stCondLst>
                                            <p:cond delay="770"/>
                                          </p:stCondLst>
                                        </p:cTn>
                                        <p:tgtEl>
                                          <p:spTgt spid="435204"/>
                                        </p:tgtEl>
                                        <p:attrNameLst>
                                          <p:attrName>ppt_x</p:attrName>
                                        </p:attrNameLst>
                                      </p:cBhvr>
                                    </p:anim>
                                    <p:set>
                                      <p:cBhvr>
                                        <p:cTn id="12" dur="770" fill="hold"/>
                                        <p:tgtEl>
                                          <p:spTgt spid="435204"/>
                                        </p:tgtEl>
                                        <p:attrNameLst>
                                          <p:attrName>ppt_y</p:attrName>
                                        </p:attrNameLst>
                                      </p:cBhvr>
                                      <p:to>
                                        <p:strVal val="(#ppt_y+0.4)"/>
                                      </p:to>
                                    </p:set>
                                    <p:anim from="(#ppt_y+0.4)" to="(#ppt_y)" calcmode="lin" valueType="num">
                                      <p:cBhvr>
                                        <p:cTn id="13" dur="1230" accel="100000" fill="hold">
                                          <p:stCondLst>
                                            <p:cond delay="770"/>
                                          </p:stCondLst>
                                        </p:cTn>
                                        <p:tgtEl>
                                          <p:spTgt spid="435204"/>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35203"/>
                                        </p:tgtEl>
                                        <p:attrNameLst>
                                          <p:attrName>style.visibility</p:attrName>
                                        </p:attrNameLst>
                                      </p:cBhvr>
                                      <p:to>
                                        <p:strVal val="visible"/>
                                      </p:to>
                                    </p:set>
                                    <p:animEffect transition="in" filter="wipe(down)">
                                      <p:cBhvr>
                                        <p:cTn id="18" dur="1000"/>
                                        <p:tgtEl>
                                          <p:spTgt spid="43520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435207"/>
                                        </p:tgtEl>
                                        <p:attrNameLst>
                                          <p:attrName>style.visibility</p:attrName>
                                        </p:attrNameLst>
                                      </p:cBhvr>
                                      <p:to>
                                        <p:strVal val="visible"/>
                                      </p:to>
                                    </p:set>
                                    <p:anim from="(-#ppt_w/2)" to="(#ppt_x)" calcmode="lin" valueType="num">
                                      <p:cBhvr>
                                        <p:cTn id="23" dur="600" fill="hold">
                                          <p:stCondLst>
                                            <p:cond delay="0"/>
                                          </p:stCondLst>
                                        </p:cTn>
                                        <p:tgtEl>
                                          <p:spTgt spid="435207"/>
                                        </p:tgtEl>
                                        <p:attrNameLst>
                                          <p:attrName>ppt_x</p:attrName>
                                        </p:attrNameLst>
                                      </p:cBhvr>
                                    </p:anim>
                                    <p:anim from="0" to="-1.0" calcmode="lin" valueType="num">
                                      <p:cBhvr>
                                        <p:cTn id="24" dur="200" decel="50000" autoRev="1" fill="hold">
                                          <p:stCondLst>
                                            <p:cond delay="600"/>
                                          </p:stCondLst>
                                        </p:cTn>
                                        <p:tgtEl>
                                          <p:spTgt spid="435207"/>
                                        </p:tgtEl>
                                        <p:attrNameLst>
                                          <p:attrName>xshear</p:attrName>
                                        </p:attrNameLst>
                                      </p:cBhvr>
                                    </p:anim>
                                    <p:animScale>
                                      <p:cBhvr>
                                        <p:cTn id="25" dur="200" decel="100000" autoRev="1" fill="hold">
                                          <p:stCondLst>
                                            <p:cond delay="600"/>
                                          </p:stCondLst>
                                        </p:cTn>
                                        <p:tgtEl>
                                          <p:spTgt spid="435207"/>
                                        </p:tgtEl>
                                      </p:cBhvr>
                                      <p:from x="100000" y="100000"/>
                                      <p:to x="80000" y="100000"/>
                                    </p:animScale>
                                    <p:anim by="(#ppt_h/3+#ppt_w*0.1)" calcmode="lin" valueType="num">
                                      <p:cBhvr additive="sum">
                                        <p:cTn id="26" dur="200" decel="100000" autoRev="1" fill="hold">
                                          <p:stCondLst>
                                            <p:cond delay="600"/>
                                          </p:stCondLst>
                                        </p:cTn>
                                        <p:tgtEl>
                                          <p:spTgt spid="435207"/>
                                        </p:tgtEl>
                                        <p:attrNameLst>
                                          <p:attrName>ppt_x</p:attrName>
                                        </p:attrNameLst>
                                      </p:cBhvr>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435206"/>
                                        </p:tgtEl>
                                        <p:attrNameLst>
                                          <p:attrName>style.visibility</p:attrName>
                                        </p:attrNameLst>
                                      </p:cBhvr>
                                      <p:to>
                                        <p:strVal val="visible"/>
                                      </p:to>
                                    </p:set>
                                    <p:animEffect transition="in" filter="wipe(down)">
                                      <p:cBhvr>
                                        <p:cTn id="31" dur="1000"/>
                                        <p:tgtEl>
                                          <p:spTgt spid="435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3" grpId="0" animBg="1"/>
      <p:bldP spid="435204" grpId="0" animBg="1"/>
      <p:bldP spid="435206" grpId="0" animBg="1"/>
      <p:bldP spid="435207" grpId="0"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a:xfrm>
            <a:off x="900113" y="44450"/>
            <a:ext cx="7402512" cy="504825"/>
          </a:xfrm>
          <a:ln w="38100">
            <a:solidFill>
              <a:schemeClr val="accent2"/>
            </a:solidFill>
            <a:miter lim="800000"/>
            <a:headEnd/>
            <a:tailEnd/>
          </a:ln>
        </p:spPr>
        <p:txBody>
          <a:bodyPr/>
          <a:lstStyle/>
          <a:p>
            <a:r>
              <a:rPr lang="en-US" altLang="en-US" sz="3200" b="1">
                <a:latin typeface="Courier New" panose="02070309020205020404" pitchFamily="49" charset="0"/>
              </a:rPr>
              <a:t>Tindak Pidana dalam UU KUP</a:t>
            </a:r>
          </a:p>
        </p:txBody>
      </p:sp>
      <p:sp>
        <p:nvSpPr>
          <p:cNvPr id="436227" name="Rectangle 3"/>
          <p:cNvSpPr>
            <a:spLocks noChangeArrowheads="1"/>
          </p:cNvSpPr>
          <p:nvPr/>
        </p:nvSpPr>
        <p:spPr bwMode="auto">
          <a:xfrm>
            <a:off x="107950" y="1481138"/>
            <a:ext cx="8915400" cy="3119437"/>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gn="ctr"/>
            <a:r>
              <a:rPr lang="id-ID" altLang="en-US" sz="2800" b="1" u="none">
                <a:latin typeface="Courier New" panose="02070309020205020404" pitchFamily="49" charset="0"/>
              </a:rPr>
              <a:t>Setiap orang yang dengan sengaja menghalangi atau mempersulit penyidikan tindak pidana di bidang perpajakan dipidana dengan pidana penjara paling lama 3 (tiga) tahun dan denda paling banyak Rp75.000.000,00 (tujuh puluh lima juta rupiah).</a:t>
            </a:r>
            <a:r>
              <a:rPr lang="id-ID" altLang="en-US" sz="2800">
                <a:latin typeface="Courier New" panose="02070309020205020404" pitchFamily="49" charset="0"/>
              </a:rPr>
              <a:t> </a:t>
            </a:r>
            <a:endParaRPr lang="sv-SE" altLang="en-US" sz="2800">
              <a:latin typeface="Courier New" panose="02070309020205020404" pitchFamily="49" charset="0"/>
            </a:endParaRPr>
          </a:p>
        </p:txBody>
      </p:sp>
      <p:sp>
        <p:nvSpPr>
          <p:cNvPr id="436228" name="Rectangle 4"/>
          <p:cNvSpPr>
            <a:spLocks noChangeArrowheads="1"/>
          </p:cNvSpPr>
          <p:nvPr/>
        </p:nvSpPr>
        <p:spPr bwMode="auto">
          <a:xfrm>
            <a:off x="2951163" y="782638"/>
            <a:ext cx="3133725"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41B UU KUP</a:t>
            </a:r>
          </a:p>
        </p:txBody>
      </p:sp>
      <p:sp>
        <p:nvSpPr>
          <p:cNvPr id="436229" name="AutoShape 5"/>
          <p:cNvSpPr>
            <a:spLocks noChangeArrowheads="1"/>
          </p:cNvSpPr>
          <p:nvPr/>
        </p:nvSpPr>
        <p:spPr bwMode="auto">
          <a:xfrm>
            <a:off x="4140200" y="476250"/>
            <a:ext cx="6477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36228"/>
                                        </p:tgtEl>
                                        <p:attrNameLst>
                                          <p:attrName>style.visibility</p:attrName>
                                        </p:attrNameLst>
                                      </p:cBhvr>
                                      <p:to>
                                        <p:strVal val="visible"/>
                                      </p:to>
                                    </p:set>
                                    <p:animEffect transition="in" filter="fade">
                                      <p:cBhvr>
                                        <p:cTn id="7" dur="770" decel="100000"/>
                                        <p:tgtEl>
                                          <p:spTgt spid="436228"/>
                                        </p:tgtEl>
                                      </p:cBhvr>
                                    </p:animEffect>
                                    <p:animScale>
                                      <p:cBhvr>
                                        <p:cTn id="8" dur="770" decel="100000"/>
                                        <p:tgtEl>
                                          <p:spTgt spid="436228"/>
                                        </p:tgtEl>
                                      </p:cBhvr>
                                      <p:from x="10000" y="10000"/>
                                      <p:to x="200000" y="450000"/>
                                    </p:animScale>
                                    <p:animScale>
                                      <p:cBhvr>
                                        <p:cTn id="9" dur="1230" accel="100000" fill="hold">
                                          <p:stCondLst>
                                            <p:cond delay="770"/>
                                          </p:stCondLst>
                                        </p:cTn>
                                        <p:tgtEl>
                                          <p:spTgt spid="436228"/>
                                        </p:tgtEl>
                                      </p:cBhvr>
                                      <p:from x="200000" y="450000"/>
                                      <p:to x="100000" y="100000"/>
                                    </p:animScale>
                                    <p:set>
                                      <p:cBhvr>
                                        <p:cTn id="10" dur="770" fill="hold"/>
                                        <p:tgtEl>
                                          <p:spTgt spid="436228"/>
                                        </p:tgtEl>
                                        <p:attrNameLst>
                                          <p:attrName>ppt_x</p:attrName>
                                        </p:attrNameLst>
                                      </p:cBhvr>
                                      <p:to>
                                        <p:strVal val="(0.5)"/>
                                      </p:to>
                                    </p:set>
                                    <p:anim from="(0.5)" to="(#ppt_x)" calcmode="lin" valueType="num">
                                      <p:cBhvr>
                                        <p:cTn id="11" dur="1230" accel="100000" fill="hold">
                                          <p:stCondLst>
                                            <p:cond delay="770"/>
                                          </p:stCondLst>
                                        </p:cTn>
                                        <p:tgtEl>
                                          <p:spTgt spid="436228"/>
                                        </p:tgtEl>
                                        <p:attrNameLst>
                                          <p:attrName>ppt_x</p:attrName>
                                        </p:attrNameLst>
                                      </p:cBhvr>
                                    </p:anim>
                                    <p:set>
                                      <p:cBhvr>
                                        <p:cTn id="12" dur="770" fill="hold"/>
                                        <p:tgtEl>
                                          <p:spTgt spid="436228"/>
                                        </p:tgtEl>
                                        <p:attrNameLst>
                                          <p:attrName>ppt_y</p:attrName>
                                        </p:attrNameLst>
                                      </p:cBhvr>
                                      <p:to>
                                        <p:strVal val="(#ppt_y+0.4)"/>
                                      </p:to>
                                    </p:set>
                                    <p:anim from="(#ppt_y+0.4)" to="(#ppt_y)" calcmode="lin" valueType="num">
                                      <p:cBhvr>
                                        <p:cTn id="13" dur="1230" accel="100000" fill="hold">
                                          <p:stCondLst>
                                            <p:cond delay="770"/>
                                          </p:stCondLst>
                                        </p:cTn>
                                        <p:tgtEl>
                                          <p:spTgt spid="436228"/>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36227"/>
                                        </p:tgtEl>
                                        <p:attrNameLst>
                                          <p:attrName>style.visibility</p:attrName>
                                        </p:attrNameLst>
                                      </p:cBhvr>
                                      <p:to>
                                        <p:strVal val="visible"/>
                                      </p:to>
                                    </p:set>
                                    <p:animEffect transition="in" filter="wipe(down)">
                                      <p:cBhvr>
                                        <p:cTn id="18" dur="1000"/>
                                        <p:tgtEl>
                                          <p:spTgt spid="436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27" grpId="0" animBg="1"/>
      <p:bldP spid="436228"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a:xfrm>
            <a:off x="900113" y="44450"/>
            <a:ext cx="7402512" cy="504825"/>
          </a:xfrm>
          <a:ln w="38100">
            <a:solidFill>
              <a:schemeClr val="accent2"/>
            </a:solidFill>
            <a:miter lim="800000"/>
            <a:headEnd/>
            <a:tailEnd/>
          </a:ln>
        </p:spPr>
        <p:txBody>
          <a:bodyPr/>
          <a:lstStyle/>
          <a:p>
            <a:r>
              <a:rPr lang="en-US" altLang="en-US" sz="3200" b="1">
                <a:latin typeface="Courier New" panose="02070309020205020404" pitchFamily="49" charset="0"/>
              </a:rPr>
              <a:t>Tindak Pidana dalam UU KUP</a:t>
            </a:r>
          </a:p>
        </p:txBody>
      </p:sp>
      <p:sp>
        <p:nvSpPr>
          <p:cNvPr id="437251" name="Rectangle 3"/>
          <p:cNvSpPr>
            <a:spLocks noChangeArrowheads="1"/>
          </p:cNvSpPr>
          <p:nvPr/>
        </p:nvSpPr>
        <p:spPr bwMode="auto">
          <a:xfrm>
            <a:off x="107950" y="1341438"/>
            <a:ext cx="8915400" cy="16541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gn="ctr"/>
            <a:r>
              <a:rPr lang="es-ES" altLang="en-US" sz="2000" b="1" u="none">
                <a:latin typeface="Courier New" panose="02070309020205020404" pitchFamily="49" charset="0"/>
              </a:rPr>
              <a:t>Setiap orang yang dengan sengaja tidak memenuhi kewajiban </a:t>
            </a:r>
            <a:r>
              <a:rPr lang="es-ES" altLang="en-US" sz="2000" b="1">
                <a:latin typeface="Courier New" panose="02070309020205020404" pitchFamily="49" charset="0"/>
              </a:rPr>
              <a:t>sebagaimana dimaksud dalam Pasal 35A ayat (1)</a:t>
            </a:r>
            <a:r>
              <a:rPr lang="es-ES" altLang="en-US" sz="2000" b="1" u="none">
                <a:latin typeface="Courier New" panose="02070309020205020404" pitchFamily="49" charset="0"/>
              </a:rPr>
              <a:t> dipidana dengan pidana kurungan paling lama 1 (satu) tahun atau denda paling banyak Rp1.000.000.000,00 (satu miliar rupiah).</a:t>
            </a:r>
            <a:r>
              <a:rPr lang="en-US" altLang="en-US" sz="2000" b="1" u="none">
                <a:latin typeface="Courier New" panose="02070309020205020404" pitchFamily="49" charset="0"/>
              </a:rPr>
              <a:t> </a:t>
            </a:r>
            <a:endParaRPr lang="sv-SE" altLang="en-US" sz="2000" b="1" u="none">
              <a:latin typeface="Courier New" panose="02070309020205020404" pitchFamily="49" charset="0"/>
            </a:endParaRPr>
          </a:p>
        </p:txBody>
      </p:sp>
      <p:sp>
        <p:nvSpPr>
          <p:cNvPr id="437252" name="Rectangle 4"/>
          <p:cNvSpPr>
            <a:spLocks noChangeArrowheads="1"/>
          </p:cNvSpPr>
          <p:nvPr/>
        </p:nvSpPr>
        <p:spPr bwMode="auto">
          <a:xfrm>
            <a:off x="2951163" y="782638"/>
            <a:ext cx="3133725"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41C UU KUP</a:t>
            </a:r>
          </a:p>
        </p:txBody>
      </p:sp>
      <p:sp>
        <p:nvSpPr>
          <p:cNvPr id="437253" name="AutoShape 5"/>
          <p:cNvSpPr>
            <a:spLocks noChangeArrowheads="1"/>
          </p:cNvSpPr>
          <p:nvPr/>
        </p:nvSpPr>
        <p:spPr bwMode="auto">
          <a:xfrm>
            <a:off x="4140200" y="476250"/>
            <a:ext cx="6477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7255" name="Rectangle 7"/>
          <p:cNvSpPr>
            <a:spLocks noChangeArrowheads="1"/>
          </p:cNvSpPr>
          <p:nvPr/>
        </p:nvSpPr>
        <p:spPr bwMode="auto">
          <a:xfrm>
            <a:off x="1114425" y="3068638"/>
            <a:ext cx="7345363" cy="1749425"/>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spAutoFit/>
          </a:bodyPr>
          <a:lstStyle/>
          <a:p>
            <a:r>
              <a:rPr lang="es-ES" altLang="en-US" sz="1800" b="1" u="none"/>
              <a:t>Setiap instansi pemerintah, lembaga, asosiasi, dan pihak lain, wajib memberikan data dan informasi yang berkaitan dengan perpajakan kepada </a:t>
            </a:r>
            <a:r>
              <a:rPr lang="id-ID" altLang="en-US" sz="1800" b="1" u="none"/>
              <a:t>Direktorat</a:t>
            </a:r>
            <a:r>
              <a:rPr lang="es-ES" altLang="en-US" sz="1800" b="1" u="none"/>
              <a:t> Jenderal Pajak yang ketentuannya diatur dengan Peraturan Pemerintah dengan memperhatikan ketentuan sebagaimana dimaksud dalam Pasal 35 ayat (2).</a:t>
            </a:r>
            <a:r>
              <a:rPr lang="en-US" altLang="en-US" sz="1800" b="1"/>
              <a:t> </a:t>
            </a:r>
          </a:p>
        </p:txBody>
      </p:sp>
      <p:sp>
        <p:nvSpPr>
          <p:cNvPr id="437256" name="AutoShape 8"/>
          <p:cNvSpPr>
            <a:spLocks noChangeArrowheads="1"/>
          </p:cNvSpPr>
          <p:nvPr/>
        </p:nvSpPr>
        <p:spPr bwMode="auto">
          <a:xfrm>
            <a:off x="250825" y="1125538"/>
            <a:ext cx="1081088" cy="287337"/>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nchor="ctr"/>
          <a:lstStyle/>
          <a:p>
            <a:r>
              <a:rPr lang="en-US" altLang="en-US" sz="2000" b="1" u="none"/>
              <a:t>Ayat 1</a:t>
            </a:r>
          </a:p>
        </p:txBody>
      </p:sp>
      <p:sp>
        <p:nvSpPr>
          <p:cNvPr id="437257" name="AutoShape 9"/>
          <p:cNvSpPr>
            <a:spLocks noChangeArrowheads="1"/>
          </p:cNvSpPr>
          <p:nvPr/>
        </p:nvSpPr>
        <p:spPr bwMode="auto">
          <a:xfrm>
            <a:off x="250825" y="4941888"/>
            <a:ext cx="1081088" cy="287337"/>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nchor="ctr"/>
          <a:lstStyle/>
          <a:p>
            <a:r>
              <a:rPr lang="en-US" altLang="en-US" sz="2000" b="1" u="none"/>
              <a:t>Ayat 2</a:t>
            </a:r>
          </a:p>
        </p:txBody>
      </p:sp>
      <p:sp>
        <p:nvSpPr>
          <p:cNvPr id="437258" name="Line 10"/>
          <p:cNvSpPr>
            <a:spLocks noChangeShapeType="1"/>
          </p:cNvSpPr>
          <p:nvPr/>
        </p:nvSpPr>
        <p:spPr bwMode="auto">
          <a:xfrm flipV="1">
            <a:off x="2411413" y="4797425"/>
            <a:ext cx="2232025" cy="1223963"/>
          </a:xfrm>
          <a:prstGeom prst="line">
            <a:avLst/>
          </a:prstGeom>
          <a:noFill/>
          <a:ln w="95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7259" name="Line 11"/>
          <p:cNvSpPr>
            <a:spLocks noChangeShapeType="1"/>
          </p:cNvSpPr>
          <p:nvPr/>
        </p:nvSpPr>
        <p:spPr bwMode="auto">
          <a:xfrm>
            <a:off x="3132138" y="1989138"/>
            <a:ext cx="1800225" cy="1152525"/>
          </a:xfrm>
          <a:prstGeom prst="line">
            <a:avLst/>
          </a:prstGeom>
          <a:noFill/>
          <a:ln w="95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7260" name="Rectangle 12"/>
          <p:cNvSpPr>
            <a:spLocks noChangeArrowheads="1"/>
          </p:cNvSpPr>
          <p:nvPr/>
        </p:nvSpPr>
        <p:spPr bwMode="auto">
          <a:xfrm>
            <a:off x="73025" y="5148263"/>
            <a:ext cx="8963025" cy="1493837"/>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spAutoFit/>
          </a:bodyPr>
          <a:lstStyle/>
          <a:p>
            <a:pPr>
              <a:lnSpc>
                <a:spcPct val="90000"/>
              </a:lnSpc>
            </a:pPr>
            <a:r>
              <a:rPr lang="es-ES" altLang="en-US" sz="2000" b="1" u="none"/>
              <a:t>Setiap orang yang dengan sengaja menyebabkan tidak terpenuhinya kewajiban pejabat dan pihak lain </a:t>
            </a:r>
            <a:r>
              <a:rPr lang="es-ES" altLang="en-US" sz="2000" b="1"/>
              <a:t>sebagaimana dimaksud dalam Pasal 35A ayat (1</a:t>
            </a:r>
            <a:r>
              <a:rPr lang="es-ES" altLang="en-US" sz="2000" b="1" u="none"/>
              <a:t>) dipidana dengan pidana kurungan paling lama 10 (sepuluh) bulan atau denda paling banyak Rp800.000.000,00 (delapan ratus juta rupiah).</a:t>
            </a:r>
            <a:r>
              <a:rPr lang="es-ES" altLang="en-US" sz="2000" b="1"/>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37252"/>
                                        </p:tgtEl>
                                        <p:attrNameLst>
                                          <p:attrName>style.visibility</p:attrName>
                                        </p:attrNameLst>
                                      </p:cBhvr>
                                      <p:to>
                                        <p:strVal val="visible"/>
                                      </p:to>
                                    </p:set>
                                    <p:animEffect transition="in" filter="fade">
                                      <p:cBhvr>
                                        <p:cTn id="7" dur="770" decel="100000"/>
                                        <p:tgtEl>
                                          <p:spTgt spid="437252"/>
                                        </p:tgtEl>
                                      </p:cBhvr>
                                    </p:animEffect>
                                    <p:animScale>
                                      <p:cBhvr>
                                        <p:cTn id="8" dur="770" decel="100000"/>
                                        <p:tgtEl>
                                          <p:spTgt spid="437252"/>
                                        </p:tgtEl>
                                      </p:cBhvr>
                                      <p:from x="10000" y="10000"/>
                                      <p:to x="200000" y="450000"/>
                                    </p:animScale>
                                    <p:animScale>
                                      <p:cBhvr>
                                        <p:cTn id="9" dur="1230" accel="100000" fill="hold">
                                          <p:stCondLst>
                                            <p:cond delay="770"/>
                                          </p:stCondLst>
                                        </p:cTn>
                                        <p:tgtEl>
                                          <p:spTgt spid="437252"/>
                                        </p:tgtEl>
                                      </p:cBhvr>
                                      <p:from x="200000" y="450000"/>
                                      <p:to x="100000" y="100000"/>
                                    </p:animScale>
                                    <p:set>
                                      <p:cBhvr>
                                        <p:cTn id="10" dur="770" fill="hold"/>
                                        <p:tgtEl>
                                          <p:spTgt spid="437252"/>
                                        </p:tgtEl>
                                        <p:attrNameLst>
                                          <p:attrName>ppt_x</p:attrName>
                                        </p:attrNameLst>
                                      </p:cBhvr>
                                      <p:to>
                                        <p:strVal val="(0.5)"/>
                                      </p:to>
                                    </p:set>
                                    <p:anim from="(0.5)" to="(#ppt_x)" calcmode="lin" valueType="num">
                                      <p:cBhvr>
                                        <p:cTn id="11" dur="1230" accel="100000" fill="hold">
                                          <p:stCondLst>
                                            <p:cond delay="770"/>
                                          </p:stCondLst>
                                        </p:cTn>
                                        <p:tgtEl>
                                          <p:spTgt spid="437252"/>
                                        </p:tgtEl>
                                        <p:attrNameLst>
                                          <p:attrName>ppt_x</p:attrName>
                                        </p:attrNameLst>
                                      </p:cBhvr>
                                    </p:anim>
                                    <p:set>
                                      <p:cBhvr>
                                        <p:cTn id="12" dur="770" fill="hold"/>
                                        <p:tgtEl>
                                          <p:spTgt spid="437252"/>
                                        </p:tgtEl>
                                        <p:attrNameLst>
                                          <p:attrName>ppt_y</p:attrName>
                                        </p:attrNameLst>
                                      </p:cBhvr>
                                      <p:to>
                                        <p:strVal val="(#ppt_y+0.4)"/>
                                      </p:to>
                                    </p:set>
                                    <p:anim from="(#ppt_y+0.4)" to="(#ppt_y)" calcmode="lin" valueType="num">
                                      <p:cBhvr>
                                        <p:cTn id="13" dur="1230" accel="100000" fill="hold">
                                          <p:stCondLst>
                                            <p:cond delay="770"/>
                                          </p:stCondLst>
                                        </p:cTn>
                                        <p:tgtEl>
                                          <p:spTgt spid="437252"/>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4" presetClass="entr" presetSubtype="0" accel="100000" fill="hold" grpId="0" nodeType="clickEffect">
                                  <p:stCondLst>
                                    <p:cond delay="0"/>
                                  </p:stCondLst>
                                  <p:childTnLst>
                                    <p:set>
                                      <p:cBhvr>
                                        <p:cTn id="17" dur="1" fill="hold">
                                          <p:stCondLst>
                                            <p:cond delay="0"/>
                                          </p:stCondLst>
                                        </p:cTn>
                                        <p:tgtEl>
                                          <p:spTgt spid="437256"/>
                                        </p:tgtEl>
                                        <p:attrNameLst>
                                          <p:attrName>style.visibility</p:attrName>
                                        </p:attrNameLst>
                                      </p:cBhvr>
                                      <p:to>
                                        <p:strVal val="visible"/>
                                      </p:to>
                                    </p:set>
                                    <p:anim calcmode="lin" valueType="num">
                                      <p:cBhvr>
                                        <p:cTn id="18" dur="500" fill="hold"/>
                                        <p:tgtEl>
                                          <p:spTgt spid="437256"/>
                                        </p:tgtEl>
                                        <p:attrNameLst>
                                          <p:attrName>ppt_w</p:attrName>
                                        </p:attrNameLst>
                                      </p:cBhvr>
                                      <p:tavLst>
                                        <p:tav tm="0">
                                          <p:val>
                                            <p:strVal val="#ppt_w*0.05"/>
                                          </p:val>
                                        </p:tav>
                                        <p:tav tm="100000">
                                          <p:val>
                                            <p:strVal val="#ppt_w"/>
                                          </p:val>
                                        </p:tav>
                                      </p:tavLst>
                                    </p:anim>
                                    <p:anim calcmode="lin" valueType="num">
                                      <p:cBhvr>
                                        <p:cTn id="19" dur="500" fill="hold"/>
                                        <p:tgtEl>
                                          <p:spTgt spid="437256"/>
                                        </p:tgtEl>
                                        <p:attrNameLst>
                                          <p:attrName>ppt_h</p:attrName>
                                        </p:attrNameLst>
                                      </p:cBhvr>
                                      <p:tavLst>
                                        <p:tav tm="0">
                                          <p:val>
                                            <p:strVal val="#ppt_h"/>
                                          </p:val>
                                        </p:tav>
                                        <p:tav tm="100000">
                                          <p:val>
                                            <p:strVal val="#ppt_h"/>
                                          </p:val>
                                        </p:tav>
                                      </p:tavLst>
                                    </p:anim>
                                    <p:anim calcmode="lin" valueType="num">
                                      <p:cBhvr>
                                        <p:cTn id="20" dur="500" fill="hold"/>
                                        <p:tgtEl>
                                          <p:spTgt spid="437256"/>
                                        </p:tgtEl>
                                        <p:attrNameLst>
                                          <p:attrName>ppt_x</p:attrName>
                                        </p:attrNameLst>
                                      </p:cBhvr>
                                      <p:tavLst>
                                        <p:tav tm="0">
                                          <p:val>
                                            <p:strVal val="#ppt_x-.2"/>
                                          </p:val>
                                        </p:tav>
                                        <p:tav tm="100000">
                                          <p:val>
                                            <p:strVal val="#ppt_x"/>
                                          </p:val>
                                        </p:tav>
                                      </p:tavLst>
                                    </p:anim>
                                    <p:anim calcmode="lin" valueType="num">
                                      <p:cBhvr>
                                        <p:cTn id="21" dur="500" fill="hold"/>
                                        <p:tgtEl>
                                          <p:spTgt spid="437256"/>
                                        </p:tgtEl>
                                        <p:attrNameLst>
                                          <p:attrName>ppt_y</p:attrName>
                                        </p:attrNameLst>
                                      </p:cBhvr>
                                      <p:tavLst>
                                        <p:tav tm="0">
                                          <p:val>
                                            <p:strVal val="#ppt_y"/>
                                          </p:val>
                                        </p:tav>
                                        <p:tav tm="100000">
                                          <p:val>
                                            <p:strVal val="#ppt_y"/>
                                          </p:val>
                                        </p:tav>
                                      </p:tavLst>
                                    </p:anim>
                                    <p:animEffect transition="in" filter="fade">
                                      <p:cBhvr>
                                        <p:cTn id="22" dur="500"/>
                                        <p:tgtEl>
                                          <p:spTgt spid="43725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37251"/>
                                        </p:tgtEl>
                                        <p:attrNameLst>
                                          <p:attrName>style.visibility</p:attrName>
                                        </p:attrNameLst>
                                      </p:cBhvr>
                                      <p:to>
                                        <p:strVal val="visible"/>
                                      </p:to>
                                    </p:set>
                                    <p:animEffect transition="in" filter="wipe(down)">
                                      <p:cBhvr>
                                        <p:cTn id="27" dur="1000"/>
                                        <p:tgtEl>
                                          <p:spTgt spid="43725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4" presetClass="entr" presetSubtype="0" accel="100000" fill="hold" grpId="0" nodeType="clickEffect">
                                  <p:stCondLst>
                                    <p:cond delay="0"/>
                                  </p:stCondLst>
                                  <p:childTnLst>
                                    <p:set>
                                      <p:cBhvr>
                                        <p:cTn id="31" dur="1" fill="hold">
                                          <p:stCondLst>
                                            <p:cond delay="0"/>
                                          </p:stCondLst>
                                        </p:cTn>
                                        <p:tgtEl>
                                          <p:spTgt spid="437259"/>
                                        </p:tgtEl>
                                        <p:attrNameLst>
                                          <p:attrName>style.visibility</p:attrName>
                                        </p:attrNameLst>
                                      </p:cBhvr>
                                      <p:to>
                                        <p:strVal val="visible"/>
                                      </p:to>
                                    </p:set>
                                    <p:anim calcmode="lin" valueType="num">
                                      <p:cBhvr>
                                        <p:cTn id="32" dur="500" fill="hold"/>
                                        <p:tgtEl>
                                          <p:spTgt spid="437259"/>
                                        </p:tgtEl>
                                        <p:attrNameLst>
                                          <p:attrName>ppt_w</p:attrName>
                                        </p:attrNameLst>
                                      </p:cBhvr>
                                      <p:tavLst>
                                        <p:tav tm="0">
                                          <p:val>
                                            <p:strVal val="#ppt_w*0.05"/>
                                          </p:val>
                                        </p:tav>
                                        <p:tav tm="100000">
                                          <p:val>
                                            <p:strVal val="#ppt_w"/>
                                          </p:val>
                                        </p:tav>
                                      </p:tavLst>
                                    </p:anim>
                                    <p:anim calcmode="lin" valueType="num">
                                      <p:cBhvr>
                                        <p:cTn id="33" dur="500" fill="hold"/>
                                        <p:tgtEl>
                                          <p:spTgt spid="437259"/>
                                        </p:tgtEl>
                                        <p:attrNameLst>
                                          <p:attrName>ppt_h</p:attrName>
                                        </p:attrNameLst>
                                      </p:cBhvr>
                                      <p:tavLst>
                                        <p:tav tm="0">
                                          <p:val>
                                            <p:strVal val="#ppt_h"/>
                                          </p:val>
                                        </p:tav>
                                        <p:tav tm="100000">
                                          <p:val>
                                            <p:strVal val="#ppt_h"/>
                                          </p:val>
                                        </p:tav>
                                      </p:tavLst>
                                    </p:anim>
                                    <p:anim calcmode="lin" valueType="num">
                                      <p:cBhvr>
                                        <p:cTn id="34" dur="500" fill="hold"/>
                                        <p:tgtEl>
                                          <p:spTgt spid="437259"/>
                                        </p:tgtEl>
                                        <p:attrNameLst>
                                          <p:attrName>ppt_x</p:attrName>
                                        </p:attrNameLst>
                                      </p:cBhvr>
                                      <p:tavLst>
                                        <p:tav tm="0">
                                          <p:val>
                                            <p:strVal val="#ppt_x-.2"/>
                                          </p:val>
                                        </p:tav>
                                        <p:tav tm="100000">
                                          <p:val>
                                            <p:strVal val="#ppt_x"/>
                                          </p:val>
                                        </p:tav>
                                      </p:tavLst>
                                    </p:anim>
                                    <p:anim calcmode="lin" valueType="num">
                                      <p:cBhvr>
                                        <p:cTn id="35" dur="500" fill="hold"/>
                                        <p:tgtEl>
                                          <p:spTgt spid="437259"/>
                                        </p:tgtEl>
                                        <p:attrNameLst>
                                          <p:attrName>ppt_y</p:attrName>
                                        </p:attrNameLst>
                                      </p:cBhvr>
                                      <p:tavLst>
                                        <p:tav tm="0">
                                          <p:val>
                                            <p:strVal val="#ppt_y"/>
                                          </p:val>
                                        </p:tav>
                                        <p:tav tm="100000">
                                          <p:val>
                                            <p:strVal val="#ppt_y"/>
                                          </p:val>
                                        </p:tav>
                                      </p:tavLst>
                                    </p:anim>
                                    <p:animEffect transition="in" filter="fade">
                                      <p:cBhvr>
                                        <p:cTn id="36" dur="500"/>
                                        <p:tgtEl>
                                          <p:spTgt spid="43725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5" presetClass="entr" presetSubtype="0" fill="hold" grpId="0" nodeType="clickEffect">
                                  <p:stCondLst>
                                    <p:cond delay="0"/>
                                  </p:stCondLst>
                                  <p:childTnLst>
                                    <p:set>
                                      <p:cBhvr>
                                        <p:cTn id="40" dur="1" fill="hold">
                                          <p:stCondLst>
                                            <p:cond delay="0"/>
                                          </p:stCondLst>
                                        </p:cTn>
                                        <p:tgtEl>
                                          <p:spTgt spid="437255"/>
                                        </p:tgtEl>
                                        <p:attrNameLst>
                                          <p:attrName>style.visibility</p:attrName>
                                        </p:attrNameLst>
                                      </p:cBhvr>
                                      <p:to>
                                        <p:strVal val="visible"/>
                                      </p:to>
                                    </p:set>
                                    <p:animEffect transition="in" filter="fade">
                                      <p:cBhvr>
                                        <p:cTn id="41" dur="2000"/>
                                        <p:tgtEl>
                                          <p:spTgt spid="437255"/>
                                        </p:tgtEl>
                                      </p:cBhvr>
                                    </p:animEffect>
                                    <p:anim calcmode="lin" valueType="num">
                                      <p:cBhvr>
                                        <p:cTn id="42" dur="2000" fill="hold"/>
                                        <p:tgtEl>
                                          <p:spTgt spid="437255"/>
                                        </p:tgtEl>
                                        <p:attrNameLst>
                                          <p:attrName>style.rotation</p:attrName>
                                        </p:attrNameLst>
                                      </p:cBhvr>
                                      <p:tavLst>
                                        <p:tav tm="0">
                                          <p:val>
                                            <p:fltVal val="720"/>
                                          </p:val>
                                        </p:tav>
                                        <p:tav tm="100000">
                                          <p:val>
                                            <p:fltVal val="0"/>
                                          </p:val>
                                        </p:tav>
                                      </p:tavLst>
                                    </p:anim>
                                    <p:anim calcmode="lin" valueType="num">
                                      <p:cBhvr>
                                        <p:cTn id="43" dur="2000" fill="hold"/>
                                        <p:tgtEl>
                                          <p:spTgt spid="437255"/>
                                        </p:tgtEl>
                                        <p:attrNameLst>
                                          <p:attrName>ppt_h</p:attrName>
                                        </p:attrNameLst>
                                      </p:cBhvr>
                                      <p:tavLst>
                                        <p:tav tm="0">
                                          <p:val>
                                            <p:fltVal val="0"/>
                                          </p:val>
                                        </p:tav>
                                        <p:tav tm="100000">
                                          <p:val>
                                            <p:strVal val="#ppt_h"/>
                                          </p:val>
                                        </p:tav>
                                      </p:tavLst>
                                    </p:anim>
                                    <p:anim calcmode="lin" valueType="num">
                                      <p:cBhvr>
                                        <p:cTn id="44" dur="2000" fill="hold"/>
                                        <p:tgtEl>
                                          <p:spTgt spid="437255"/>
                                        </p:tgtEl>
                                        <p:attrNameLst>
                                          <p:attrName>ppt_w</p:attrName>
                                        </p:attrNameLst>
                                      </p:cBhvr>
                                      <p:tavLst>
                                        <p:tav tm="0">
                                          <p:val>
                                            <p:fltVal val="0"/>
                                          </p:val>
                                        </p:tav>
                                        <p:tav tm="100000">
                                          <p:val>
                                            <p:strVal val="#ppt_w"/>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54" presetClass="entr" presetSubtype="0" accel="100000" fill="hold" grpId="0" nodeType="clickEffect">
                                  <p:stCondLst>
                                    <p:cond delay="0"/>
                                  </p:stCondLst>
                                  <p:childTnLst>
                                    <p:set>
                                      <p:cBhvr>
                                        <p:cTn id="48" dur="1" fill="hold">
                                          <p:stCondLst>
                                            <p:cond delay="0"/>
                                          </p:stCondLst>
                                        </p:cTn>
                                        <p:tgtEl>
                                          <p:spTgt spid="437257"/>
                                        </p:tgtEl>
                                        <p:attrNameLst>
                                          <p:attrName>style.visibility</p:attrName>
                                        </p:attrNameLst>
                                      </p:cBhvr>
                                      <p:to>
                                        <p:strVal val="visible"/>
                                      </p:to>
                                    </p:set>
                                    <p:anim calcmode="lin" valueType="num">
                                      <p:cBhvr>
                                        <p:cTn id="49" dur="500" fill="hold"/>
                                        <p:tgtEl>
                                          <p:spTgt spid="437257"/>
                                        </p:tgtEl>
                                        <p:attrNameLst>
                                          <p:attrName>ppt_w</p:attrName>
                                        </p:attrNameLst>
                                      </p:cBhvr>
                                      <p:tavLst>
                                        <p:tav tm="0">
                                          <p:val>
                                            <p:strVal val="#ppt_w*0.05"/>
                                          </p:val>
                                        </p:tav>
                                        <p:tav tm="100000">
                                          <p:val>
                                            <p:strVal val="#ppt_w"/>
                                          </p:val>
                                        </p:tav>
                                      </p:tavLst>
                                    </p:anim>
                                    <p:anim calcmode="lin" valueType="num">
                                      <p:cBhvr>
                                        <p:cTn id="50" dur="500" fill="hold"/>
                                        <p:tgtEl>
                                          <p:spTgt spid="437257"/>
                                        </p:tgtEl>
                                        <p:attrNameLst>
                                          <p:attrName>ppt_h</p:attrName>
                                        </p:attrNameLst>
                                      </p:cBhvr>
                                      <p:tavLst>
                                        <p:tav tm="0">
                                          <p:val>
                                            <p:strVal val="#ppt_h"/>
                                          </p:val>
                                        </p:tav>
                                        <p:tav tm="100000">
                                          <p:val>
                                            <p:strVal val="#ppt_h"/>
                                          </p:val>
                                        </p:tav>
                                      </p:tavLst>
                                    </p:anim>
                                    <p:anim calcmode="lin" valueType="num">
                                      <p:cBhvr>
                                        <p:cTn id="51" dur="500" fill="hold"/>
                                        <p:tgtEl>
                                          <p:spTgt spid="437257"/>
                                        </p:tgtEl>
                                        <p:attrNameLst>
                                          <p:attrName>ppt_x</p:attrName>
                                        </p:attrNameLst>
                                      </p:cBhvr>
                                      <p:tavLst>
                                        <p:tav tm="0">
                                          <p:val>
                                            <p:strVal val="#ppt_x-.2"/>
                                          </p:val>
                                        </p:tav>
                                        <p:tav tm="100000">
                                          <p:val>
                                            <p:strVal val="#ppt_x"/>
                                          </p:val>
                                        </p:tav>
                                      </p:tavLst>
                                    </p:anim>
                                    <p:anim calcmode="lin" valueType="num">
                                      <p:cBhvr>
                                        <p:cTn id="52" dur="500" fill="hold"/>
                                        <p:tgtEl>
                                          <p:spTgt spid="437257"/>
                                        </p:tgtEl>
                                        <p:attrNameLst>
                                          <p:attrName>ppt_y</p:attrName>
                                        </p:attrNameLst>
                                      </p:cBhvr>
                                      <p:tavLst>
                                        <p:tav tm="0">
                                          <p:val>
                                            <p:strVal val="#ppt_y"/>
                                          </p:val>
                                        </p:tav>
                                        <p:tav tm="100000">
                                          <p:val>
                                            <p:strVal val="#ppt_y"/>
                                          </p:val>
                                        </p:tav>
                                      </p:tavLst>
                                    </p:anim>
                                    <p:animEffect transition="in" filter="fade">
                                      <p:cBhvr>
                                        <p:cTn id="53" dur="500"/>
                                        <p:tgtEl>
                                          <p:spTgt spid="437257"/>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4" presetClass="entr" presetSubtype="0" fill="hold" grpId="0" nodeType="clickEffect">
                                  <p:stCondLst>
                                    <p:cond delay="0"/>
                                  </p:stCondLst>
                                  <p:childTnLst>
                                    <p:set>
                                      <p:cBhvr>
                                        <p:cTn id="57" dur="1" fill="hold">
                                          <p:stCondLst>
                                            <p:cond delay="0"/>
                                          </p:stCondLst>
                                        </p:cTn>
                                        <p:tgtEl>
                                          <p:spTgt spid="437260"/>
                                        </p:tgtEl>
                                        <p:attrNameLst>
                                          <p:attrName>style.visibility</p:attrName>
                                        </p:attrNameLst>
                                      </p:cBhvr>
                                      <p:to>
                                        <p:strVal val="visible"/>
                                      </p:to>
                                    </p:set>
                                    <p:anim from="(-#ppt_w/2)" to="(#ppt_x)" calcmode="lin" valueType="num">
                                      <p:cBhvr>
                                        <p:cTn id="58" dur="600" fill="hold">
                                          <p:stCondLst>
                                            <p:cond delay="0"/>
                                          </p:stCondLst>
                                        </p:cTn>
                                        <p:tgtEl>
                                          <p:spTgt spid="437260"/>
                                        </p:tgtEl>
                                        <p:attrNameLst>
                                          <p:attrName>ppt_x</p:attrName>
                                        </p:attrNameLst>
                                      </p:cBhvr>
                                    </p:anim>
                                    <p:anim from="0" to="-1.0" calcmode="lin" valueType="num">
                                      <p:cBhvr>
                                        <p:cTn id="59" dur="200" decel="50000" autoRev="1" fill="hold">
                                          <p:stCondLst>
                                            <p:cond delay="600"/>
                                          </p:stCondLst>
                                        </p:cTn>
                                        <p:tgtEl>
                                          <p:spTgt spid="437260"/>
                                        </p:tgtEl>
                                        <p:attrNameLst>
                                          <p:attrName>xshear</p:attrName>
                                        </p:attrNameLst>
                                      </p:cBhvr>
                                    </p:anim>
                                    <p:animScale>
                                      <p:cBhvr>
                                        <p:cTn id="60" dur="200" decel="100000" autoRev="1" fill="hold">
                                          <p:stCondLst>
                                            <p:cond delay="600"/>
                                          </p:stCondLst>
                                        </p:cTn>
                                        <p:tgtEl>
                                          <p:spTgt spid="437260"/>
                                        </p:tgtEl>
                                      </p:cBhvr>
                                      <p:from x="100000" y="100000"/>
                                      <p:to x="80000" y="100000"/>
                                    </p:animScale>
                                    <p:anim by="(#ppt_h/3+#ppt_w*0.1)" calcmode="lin" valueType="num">
                                      <p:cBhvr additive="sum">
                                        <p:cTn id="61" dur="200" decel="100000" autoRev="1" fill="hold">
                                          <p:stCondLst>
                                            <p:cond delay="600"/>
                                          </p:stCondLst>
                                        </p:cTn>
                                        <p:tgtEl>
                                          <p:spTgt spid="437260"/>
                                        </p:tgtEl>
                                        <p:attrNameLst>
                                          <p:attrName>ppt_x</p:attrName>
                                        </p:attrNameLst>
                                      </p:cBhvr>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54" presetClass="entr" presetSubtype="0" accel="100000" fill="hold" grpId="0" nodeType="clickEffect">
                                  <p:stCondLst>
                                    <p:cond delay="0"/>
                                  </p:stCondLst>
                                  <p:childTnLst>
                                    <p:set>
                                      <p:cBhvr>
                                        <p:cTn id="65" dur="1" fill="hold">
                                          <p:stCondLst>
                                            <p:cond delay="0"/>
                                          </p:stCondLst>
                                        </p:cTn>
                                        <p:tgtEl>
                                          <p:spTgt spid="437258"/>
                                        </p:tgtEl>
                                        <p:attrNameLst>
                                          <p:attrName>style.visibility</p:attrName>
                                        </p:attrNameLst>
                                      </p:cBhvr>
                                      <p:to>
                                        <p:strVal val="visible"/>
                                      </p:to>
                                    </p:set>
                                    <p:anim calcmode="lin" valueType="num">
                                      <p:cBhvr>
                                        <p:cTn id="66" dur="500" fill="hold"/>
                                        <p:tgtEl>
                                          <p:spTgt spid="437258"/>
                                        </p:tgtEl>
                                        <p:attrNameLst>
                                          <p:attrName>ppt_w</p:attrName>
                                        </p:attrNameLst>
                                      </p:cBhvr>
                                      <p:tavLst>
                                        <p:tav tm="0">
                                          <p:val>
                                            <p:strVal val="#ppt_w*0.05"/>
                                          </p:val>
                                        </p:tav>
                                        <p:tav tm="100000">
                                          <p:val>
                                            <p:strVal val="#ppt_w"/>
                                          </p:val>
                                        </p:tav>
                                      </p:tavLst>
                                    </p:anim>
                                    <p:anim calcmode="lin" valueType="num">
                                      <p:cBhvr>
                                        <p:cTn id="67" dur="500" fill="hold"/>
                                        <p:tgtEl>
                                          <p:spTgt spid="437258"/>
                                        </p:tgtEl>
                                        <p:attrNameLst>
                                          <p:attrName>ppt_h</p:attrName>
                                        </p:attrNameLst>
                                      </p:cBhvr>
                                      <p:tavLst>
                                        <p:tav tm="0">
                                          <p:val>
                                            <p:strVal val="#ppt_h"/>
                                          </p:val>
                                        </p:tav>
                                        <p:tav tm="100000">
                                          <p:val>
                                            <p:strVal val="#ppt_h"/>
                                          </p:val>
                                        </p:tav>
                                      </p:tavLst>
                                    </p:anim>
                                    <p:anim calcmode="lin" valueType="num">
                                      <p:cBhvr>
                                        <p:cTn id="68" dur="500" fill="hold"/>
                                        <p:tgtEl>
                                          <p:spTgt spid="437258"/>
                                        </p:tgtEl>
                                        <p:attrNameLst>
                                          <p:attrName>ppt_x</p:attrName>
                                        </p:attrNameLst>
                                      </p:cBhvr>
                                      <p:tavLst>
                                        <p:tav tm="0">
                                          <p:val>
                                            <p:strVal val="#ppt_x-.2"/>
                                          </p:val>
                                        </p:tav>
                                        <p:tav tm="100000">
                                          <p:val>
                                            <p:strVal val="#ppt_x"/>
                                          </p:val>
                                        </p:tav>
                                      </p:tavLst>
                                    </p:anim>
                                    <p:anim calcmode="lin" valueType="num">
                                      <p:cBhvr>
                                        <p:cTn id="69" dur="500" fill="hold"/>
                                        <p:tgtEl>
                                          <p:spTgt spid="437258"/>
                                        </p:tgtEl>
                                        <p:attrNameLst>
                                          <p:attrName>ppt_y</p:attrName>
                                        </p:attrNameLst>
                                      </p:cBhvr>
                                      <p:tavLst>
                                        <p:tav tm="0">
                                          <p:val>
                                            <p:strVal val="#ppt_y"/>
                                          </p:val>
                                        </p:tav>
                                        <p:tav tm="100000">
                                          <p:val>
                                            <p:strVal val="#ppt_y"/>
                                          </p:val>
                                        </p:tav>
                                      </p:tavLst>
                                    </p:anim>
                                    <p:animEffect transition="in" filter="fade">
                                      <p:cBhvr>
                                        <p:cTn id="70" dur="500"/>
                                        <p:tgtEl>
                                          <p:spTgt spid="437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1" grpId="0" animBg="1"/>
      <p:bldP spid="437252" grpId="0" animBg="1"/>
      <p:bldP spid="437255" grpId="0" animBg="1"/>
      <p:bldP spid="437256" grpId="0" animBg="1"/>
      <p:bldP spid="437257" grpId="0" animBg="1"/>
      <p:bldP spid="437258" grpId="0" animBg="1"/>
      <p:bldP spid="437259" grpId="0" animBg="1"/>
      <p:bldP spid="437260"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a:xfrm>
            <a:off x="900113" y="44450"/>
            <a:ext cx="7402512" cy="504825"/>
          </a:xfrm>
          <a:ln w="38100">
            <a:solidFill>
              <a:schemeClr val="accent2"/>
            </a:solidFill>
            <a:miter lim="800000"/>
            <a:headEnd/>
            <a:tailEnd/>
          </a:ln>
        </p:spPr>
        <p:txBody>
          <a:bodyPr/>
          <a:lstStyle/>
          <a:p>
            <a:r>
              <a:rPr lang="en-US" altLang="en-US" sz="3200" b="1">
                <a:latin typeface="Courier New" panose="02070309020205020404" pitchFamily="49" charset="0"/>
              </a:rPr>
              <a:t>Tindak Pidana dalam UU KUP</a:t>
            </a:r>
          </a:p>
        </p:txBody>
      </p:sp>
      <p:sp>
        <p:nvSpPr>
          <p:cNvPr id="438275" name="Rectangle 3"/>
          <p:cNvSpPr>
            <a:spLocks noChangeArrowheads="1"/>
          </p:cNvSpPr>
          <p:nvPr/>
        </p:nvSpPr>
        <p:spPr bwMode="auto">
          <a:xfrm>
            <a:off x="107950" y="1341438"/>
            <a:ext cx="8915400" cy="19589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gn="ctr"/>
            <a:r>
              <a:rPr lang="es-ES" altLang="en-US" sz="2000" b="1" u="none">
                <a:latin typeface="Courier New" panose="02070309020205020404" pitchFamily="49" charset="0"/>
              </a:rPr>
              <a:t>Setiap orang yang dengan sengaja tidak memberikan data dan informasi yang diminta oleh Direktur Jenderal Pajak </a:t>
            </a:r>
            <a:r>
              <a:rPr lang="es-ES" altLang="en-US" sz="2000" b="1">
                <a:latin typeface="Courier New" panose="02070309020205020404" pitchFamily="49" charset="0"/>
              </a:rPr>
              <a:t>sebagaimana dimaksud dalam Pasal 35A ayat (2)</a:t>
            </a:r>
            <a:r>
              <a:rPr lang="es-ES" altLang="en-US" sz="2000" b="1" u="none">
                <a:latin typeface="Courier New" panose="02070309020205020404" pitchFamily="49" charset="0"/>
              </a:rPr>
              <a:t> dipidana dengan pidana kurungan paling lama 10 (sepuluh) bulan atau denda paling banyak Rp800.000.000,00 (delapan ratus juta rupiah).</a:t>
            </a:r>
            <a:r>
              <a:rPr lang="es-ES" altLang="en-US" sz="2000">
                <a:latin typeface="Courier New" panose="02070309020205020404" pitchFamily="49" charset="0"/>
              </a:rPr>
              <a:t> </a:t>
            </a:r>
            <a:endParaRPr lang="sv-SE" altLang="en-US" sz="2000">
              <a:latin typeface="Courier New" panose="02070309020205020404" pitchFamily="49" charset="0"/>
            </a:endParaRPr>
          </a:p>
        </p:txBody>
      </p:sp>
      <p:sp>
        <p:nvSpPr>
          <p:cNvPr id="438276" name="Rectangle 4"/>
          <p:cNvSpPr>
            <a:spLocks noChangeArrowheads="1"/>
          </p:cNvSpPr>
          <p:nvPr/>
        </p:nvSpPr>
        <p:spPr bwMode="auto">
          <a:xfrm>
            <a:off x="2951163" y="782638"/>
            <a:ext cx="3133725"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41C UU KUP</a:t>
            </a:r>
          </a:p>
        </p:txBody>
      </p:sp>
      <p:sp>
        <p:nvSpPr>
          <p:cNvPr id="438277" name="AutoShape 5"/>
          <p:cNvSpPr>
            <a:spLocks noChangeArrowheads="1"/>
          </p:cNvSpPr>
          <p:nvPr/>
        </p:nvSpPr>
        <p:spPr bwMode="auto">
          <a:xfrm>
            <a:off x="4140200" y="476250"/>
            <a:ext cx="6477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78" name="Rectangle 6"/>
          <p:cNvSpPr>
            <a:spLocks noChangeArrowheads="1"/>
          </p:cNvSpPr>
          <p:nvPr/>
        </p:nvSpPr>
        <p:spPr bwMode="auto">
          <a:xfrm>
            <a:off x="107950" y="5087938"/>
            <a:ext cx="8915400" cy="1654175"/>
          </a:xfrm>
          <a:prstGeom prst="rect">
            <a:avLst/>
          </a:prstGeom>
          <a:noFill/>
          <a:ln w="38100">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2" tIns="45712" rIns="91422" bIns="45712">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gn="ctr"/>
            <a:r>
              <a:rPr lang="es-ES" altLang="en-US" sz="2000" b="1" u="none">
                <a:latin typeface="Courier New" panose="02070309020205020404" pitchFamily="49" charset="0"/>
              </a:rPr>
              <a:t>Setiap orang yang dengan sengaja menyalahgunakan data dan informasi perpajakan sehingga menimbulkan kerugian kepada negara dipidana dengan pidana kurungan paling lama 1 (satu) tahun atau denda paling banyak Rp500.000.000,00 (lima ratus juta rupiah). </a:t>
            </a:r>
            <a:endParaRPr lang="sv-SE" altLang="en-US" sz="2000" b="1" u="none">
              <a:latin typeface="Courier New" panose="02070309020205020404" pitchFamily="49" charset="0"/>
            </a:endParaRPr>
          </a:p>
        </p:txBody>
      </p:sp>
      <p:sp>
        <p:nvSpPr>
          <p:cNvPr id="438279" name="Rectangle 7"/>
          <p:cNvSpPr>
            <a:spLocks noChangeArrowheads="1"/>
          </p:cNvSpPr>
          <p:nvPr/>
        </p:nvSpPr>
        <p:spPr bwMode="auto">
          <a:xfrm>
            <a:off x="684213" y="3354388"/>
            <a:ext cx="8208962" cy="1587500"/>
          </a:xfrm>
          <a:prstGeom prst="rect">
            <a:avLst/>
          </a:prstGeom>
          <a:noFill/>
          <a:ln w="952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spAutoFit/>
          </a:bodyPr>
          <a:lstStyle/>
          <a:p>
            <a:pPr>
              <a:lnSpc>
                <a:spcPct val="90000"/>
              </a:lnSpc>
            </a:pPr>
            <a:r>
              <a:rPr lang="en-US" altLang="en-US" sz="1800" b="1" u="none"/>
              <a:t>D</a:t>
            </a:r>
            <a:r>
              <a:rPr lang="id-ID" altLang="en-US" sz="1800" b="1" u="none"/>
              <a:t>alam</a:t>
            </a:r>
            <a:r>
              <a:rPr lang="es-ES" altLang="en-US" sz="1800" b="1" u="none"/>
              <a:t> hal data dan informasi sebagaimana dimaksud pada ayat (1) tidak </a:t>
            </a:r>
            <a:r>
              <a:rPr lang="id-ID" altLang="en-US" sz="1800" b="1" u="none"/>
              <a:t>mencukupi</a:t>
            </a:r>
            <a:r>
              <a:rPr lang="es-ES" altLang="en-US" sz="1800" b="1" u="none"/>
              <a:t>, Direktur Jenderal Pajak berwenang menghimpun data dan informasi untuk kepentingan penerimaan negara yang ketentuannya diatur dengan Peraturan Pemerintah dengan memperhatikan ketentuan sebagaimana dimaksud dalam Pasal 35 ayat (2).</a:t>
            </a:r>
            <a:r>
              <a:rPr lang="en-US" altLang="en-US" sz="1800" u="none"/>
              <a:t> </a:t>
            </a:r>
          </a:p>
        </p:txBody>
      </p:sp>
      <p:sp>
        <p:nvSpPr>
          <p:cNvPr id="438280" name="AutoShape 8"/>
          <p:cNvSpPr>
            <a:spLocks noChangeArrowheads="1"/>
          </p:cNvSpPr>
          <p:nvPr/>
        </p:nvSpPr>
        <p:spPr bwMode="auto">
          <a:xfrm>
            <a:off x="250825" y="1125538"/>
            <a:ext cx="1081088" cy="287337"/>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nchor="ctr"/>
          <a:lstStyle/>
          <a:p>
            <a:r>
              <a:rPr lang="en-US" altLang="en-US" sz="2000" b="1" u="none"/>
              <a:t>Ayat 3</a:t>
            </a:r>
          </a:p>
        </p:txBody>
      </p:sp>
      <p:sp>
        <p:nvSpPr>
          <p:cNvPr id="438281" name="AutoShape 9"/>
          <p:cNvSpPr>
            <a:spLocks noChangeArrowheads="1"/>
          </p:cNvSpPr>
          <p:nvPr/>
        </p:nvSpPr>
        <p:spPr bwMode="auto">
          <a:xfrm>
            <a:off x="250825" y="4868863"/>
            <a:ext cx="1081088" cy="287337"/>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nchor="ctr"/>
          <a:lstStyle/>
          <a:p>
            <a:r>
              <a:rPr lang="en-US" altLang="en-US" sz="2000" b="1" u="none"/>
              <a:t>Ayat 4</a:t>
            </a:r>
          </a:p>
        </p:txBody>
      </p:sp>
      <p:sp>
        <p:nvSpPr>
          <p:cNvPr id="438284" name="Line 12"/>
          <p:cNvSpPr>
            <a:spLocks noChangeShapeType="1"/>
          </p:cNvSpPr>
          <p:nvPr/>
        </p:nvSpPr>
        <p:spPr bwMode="auto">
          <a:xfrm>
            <a:off x="2627313" y="2276475"/>
            <a:ext cx="2089150" cy="1152525"/>
          </a:xfrm>
          <a:prstGeom prst="line">
            <a:avLst/>
          </a:prstGeom>
          <a:noFill/>
          <a:ln w="95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38276"/>
                                        </p:tgtEl>
                                        <p:attrNameLst>
                                          <p:attrName>style.visibility</p:attrName>
                                        </p:attrNameLst>
                                      </p:cBhvr>
                                      <p:to>
                                        <p:strVal val="visible"/>
                                      </p:to>
                                    </p:set>
                                    <p:animEffect transition="in" filter="fade">
                                      <p:cBhvr>
                                        <p:cTn id="7" dur="770" decel="100000"/>
                                        <p:tgtEl>
                                          <p:spTgt spid="438276"/>
                                        </p:tgtEl>
                                      </p:cBhvr>
                                    </p:animEffect>
                                    <p:animScale>
                                      <p:cBhvr>
                                        <p:cTn id="8" dur="770" decel="100000"/>
                                        <p:tgtEl>
                                          <p:spTgt spid="438276"/>
                                        </p:tgtEl>
                                      </p:cBhvr>
                                      <p:from x="10000" y="10000"/>
                                      <p:to x="200000" y="450000"/>
                                    </p:animScale>
                                    <p:animScale>
                                      <p:cBhvr>
                                        <p:cTn id="9" dur="1230" accel="100000" fill="hold">
                                          <p:stCondLst>
                                            <p:cond delay="770"/>
                                          </p:stCondLst>
                                        </p:cTn>
                                        <p:tgtEl>
                                          <p:spTgt spid="438276"/>
                                        </p:tgtEl>
                                      </p:cBhvr>
                                      <p:from x="200000" y="450000"/>
                                      <p:to x="100000" y="100000"/>
                                    </p:animScale>
                                    <p:set>
                                      <p:cBhvr>
                                        <p:cTn id="10" dur="770" fill="hold"/>
                                        <p:tgtEl>
                                          <p:spTgt spid="438276"/>
                                        </p:tgtEl>
                                        <p:attrNameLst>
                                          <p:attrName>ppt_x</p:attrName>
                                        </p:attrNameLst>
                                      </p:cBhvr>
                                      <p:to>
                                        <p:strVal val="(0.5)"/>
                                      </p:to>
                                    </p:set>
                                    <p:anim from="(0.5)" to="(#ppt_x)" calcmode="lin" valueType="num">
                                      <p:cBhvr>
                                        <p:cTn id="11" dur="1230" accel="100000" fill="hold">
                                          <p:stCondLst>
                                            <p:cond delay="770"/>
                                          </p:stCondLst>
                                        </p:cTn>
                                        <p:tgtEl>
                                          <p:spTgt spid="438276"/>
                                        </p:tgtEl>
                                        <p:attrNameLst>
                                          <p:attrName>ppt_x</p:attrName>
                                        </p:attrNameLst>
                                      </p:cBhvr>
                                    </p:anim>
                                    <p:set>
                                      <p:cBhvr>
                                        <p:cTn id="12" dur="770" fill="hold"/>
                                        <p:tgtEl>
                                          <p:spTgt spid="438276"/>
                                        </p:tgtEl>
                                        <p:attrNameLst>
                                          <p:attrName>ppt_y</p:attrName>
                                        </p:attrNameLst>
                                      </p:cBhvr>
                                      <p:to>
                                        <p:strVal val="(#ppt_y+0.4)"/>
                                      </p:to>
                                    </p:set>
                                    <p:anim from="(#ppt_y+0.4)" to="(#ppt_y)" calcmode="lin" valueType="num">
                                      <p:cBhvr>
                                        <p:cTn id="13" dur="1230" accel="100000" fill="hold">
                                          <p:stCondLst>
                                            <p:cond delay="770"/>
                                          </p:stCondLst>
                                        </p:cTn>
                                        <p:tgtEl>
                                          <p:spTgt spid="438276"/>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4" presetClass="entr" presetSubtype="0" accel="100000" fill="hold" grpId="0" nodeType="clickEffect">
                                  <p:stCondLst>
                                    <p:cond delay="0"/>
                                  </p:stCondLst>
                                  <p:childTnLst>
                                    <p:set>
                                      <p:cBhvr>
                                        <p:cTn id="17" dur="1" fill="hold">
                                          <p:stCondLst>
                                            <p:cond delay="0"/>
                                          </p:stCondLst>
                                        </p:cTn>
                                        <p:tgtEl>
                                          <p:spTgt spid="438280"/>
                                        </p:tgtEl>
                                        <p:attrNameLst>
                                          <p:attrName>style.visibility</p:attrName>
                                        </p:attrNameLst>
                                      </p:cBhvr>
                                      <p:to>
                                        <p:strVal val="visible"/>
                                      </p:to>
                                    </p:set>
                                    <p:anim calcmode="lin" valueType="num">
                                      <p:cBhvr>
                                        <p:cTn id="18" dur="500" fill="hold"/>
                                        <p:tgtEl>
                                          <p:spTgt spid="438280"/>
                                        </p:tgtEl>
                                        <p:attrNameLst>
                                          <p:attrName>ppt_w</p:attrName>
                                        </p:attrNameLst>
                                      </p:cBhvr>
                                      <p:tavLst>
                                        <p:tav tm="0">
                                          <p:val>
                                            <p:strVal val="#ppt_w*0.05"/>
                                          </p:val>
                                        </p:tav>
                                        <p:tav tm="100000">
                                          <p:val>
                                            <p:strVal val="#ppt_w"/>
                                          </p:val>
                                        </p:tav>
                                      </p:tavLst>
                                    </p:anim>
                                    <p:anim calcmode="lin" valueType="num">
                                      <p:cBhvr>
                                        <p:cTn id="19" dur="500" fill="hold"/>
                                        <p:tgtEl>
                                          <p:spTgt spid="438280"/>
                                        </p:tgtEl>
                                        <p:attrNameLst>
                                          <p:attrName>ppt_h</p:attrName>
                                        </p:attrNameLst>
                                      </p:cBhvr>
                                      <p:tavLst>
                                        <p:tav tm="0">
                                          <p:val>
                                            <p:strVal val="#ppt_h"/>
                                          </p:val>
                                        </p:tav>
                                        <p:tav tm="100000">
                                          <p:val>
                                            <p:strVal val="#ppt_h"/>
                                          </p:val>
                                        </p:tav>
                                      </p:tavLst>
                                    </p:anim>
                                    <p:anim calcmode="lin" valueType="num">
                                      <p:cBhvr>
                                        <p:cTn id="20" dur="500" fill="hold"/>
                                        <p:tgtEl>
                                          <p:spTgt spid="438280"/>
                                        </p:tgtEl>
                                        <p:attrNameLst>
                                          <p:attrName>ppt_x</p:attrName>
                                        </p:attrNameLst>
                                      </p:cBhvr>
                                      <p:tavLst>
                                        <p:tav tm="0">
                                          <p:val>
                                            <p:strVal val="#ppt_x-.2"/>
                                          </p:val>
                                        </p:tav>
                                        <p:tav tm="100000">
                                          <p:val>
                                            <p:strVal val="#ppt_x"/>
                                          </p:val>
                                        </p:tav>
                                      </p:tavLst>
                                    </p:anim>
                                    <p:anim calcmode="lin" valueType="num">
                                      <p:cBhvr>
                                        <p:cTn id="21" dur="500" fill="hold"/>
                                        <p:tgtEl>
                                          <p:spTgt spid="438280"/>
                                        </p:tgtEl>
                                        <p:attrNameLst>
                                          <p:attrName>ppt_y</p:attrName>
                                        </p:attrNameLst>
                                      </p:cBhvr>
                                      <p:tavLst>
                                        <p:tav tm="0">
                                          <p:val>
                                            <p:strVal val="#ppt_y"/>
                                          </p:val>
                                        </p:tav>
                                        <p:tav tm="100000">
                                          <p:val>
                                            <p:strVal val="#ppt_y"/>
                                          </p:val>
                                        </p:tav>
                                      </p:tavLst>
                                    </p:anim>
                                    <p:animEffect transition="in" filter="fade">
                                      <p:cBhvr>
                                        <p:cTn id="22" dur="500"/>
                                        <p:tgtEl>
                                          <p:spTgt spid="43828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38275"/>
                                        </p:tgtEl>
                                        <p:attrNameLst>
                                          <p:attrName>style.visibility</p:attrName>
                                        </p:attrNameLst>
                                      </p:cBhvr>
                                      <p:to>
                                        <p:strVal val="visible"/>
                                      </p:to>
                                    </p:set>
                                    <p:animEffect transition="in" filter="wipe(down)">
                                      <p:cBhvr>
                                        <p:cTn id="27" dur="1000"/>
                                        <p:tgtEl>
                                          <p:spTgt spid="43827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4" presetClass="entr" presetSubtype="0" accel="100000" fill="hold" grpId="0" nodeType="clickEffect">
                                  <p:stCondLst>
                                    <p:cond delay="0"/>
                                  </p:stCondLst>
                                  <p:childTnLst>
                                    <p:set>
                                      <p:cBhvr>
                                        <p:cTn id="31" dur="1" fill="hold">
                                          <p:stCondLst>
                                            <p:cond delay="0"/>
                                          </p:stCondLst>
                                        </p:cTn>
                                        <p:tgtEl>
                                          <p:spTgt spid="438284"/>
                                        </p:tgtEl>
                                        <p:attrNameLst>
                                          <p:attrName>style.visibility</p:attrName>
                                        </p:attrNameLst>
                                      </p:cBhvr>
                                      <p:to>
                                        <p:strVal val="visible"/>
                                      </p:to>
                                    </p:set>
                                    <p:anim calcmode="lin" valueType="num">
                                      <p:cBhvr>
                                        <p:cTn id="32" dur="500" fill="hold"/>
                                        <p:tgtEl>
                                          <p:spTgt spid="438284"/>
                                        </p:tgtEl>
                                        <p:attrNameLst>
                                          <p:attrName>ppt_w</p:attrName>
                                        </p:attrNameLst>
                                      </p:cBhvr>
                                      <p:tavLst>
                                        <p:tav tm="0">
                                          <p:val>
                                            <p:strVal val="#ppt_w*0.05"/>
                                          </p:val>
                                        </p:tav>
                                        <p:tav tm="100000">
                                          <p:val>
                                            <p:strVal val="#ppt_w"/>
                                          </p:val>
                                        </p:tav>
                                      </p:tavLst>
                                    </p:anim>
                                    <p:anim calcmode="lin" valueType="num">
                                      <p:cBhvr>
                                        <p:cTn id="33" dur="500" fill="hold"/>
                                        <p:tgtEl>
                                          <p:spTgt spid="438284"/>
                                        </p:tgtEl>
                                        <p:attrNameLst>
                                          <p:attrName>ppt_h</p:attrName>
                                        </p:attrNameLst>
                                      </p:cBhvr>
                                      <p:tavLst>
                                        <p:tav tm="0">
                                          <p:val>
                                            <p:strVal val="#ppt_h"/>
                                          </p:val>
                                        </p:tav>
                                        <p:tav tm="100000">
                                          <p:val>
                                            <p:strVal val="#ppt_h"/>
                                          </p:val>
                                        </p:tav>
                                      </p:tavLst>
                                    </p:anim>
                                    <p:anim calcmode="lin" valueType="num">
                                      <p:cBhvr>
                                        <p:cTn id="34" dur="500" fill="hold"/>
                                        <p:tgtEl>
                                          <p:spTgt spid="438284"/>
                                        </p:tgtEl>
                                        <p:attrNameLst>
                                          <p:attrName>ppt_x</p:attrName>
                                        </p:attrNameLst>
                                      </p:cBhvr>
                                      <p:tavLst>
                                        <p:tav tm="0">
                                          <p:val>
                                            <p:strVal val="#ppt_x-.2"/>
                                          </p:val>
                                        </p:tav>
                                        <p:tav tm="100000">
                                          <p:val>
                                            <p:strVal val="#ppt_x"/>
                                          </p:val>
                                        </p:tav>
                                      </p:tavLst>
                                    </p:anim>
                                    <p:anim calcmode="lin" valueType="num">
                                      <p:cBhvr>
                                        <p:cTn id="35" dur="500" fill="hold"/>
                                        <p:tgtEl>
                                          <p:spTgt spid="438284"/>
                                        </p:tgtEl>
                                        <p:attrNameLst>
                                          <p:attrName>ppt_y</p:attrName>
                                        </p:attrNameLst>
                                      </p:cBhvr>
                                      <p:tavLst>
                                        <p:tav tm="0">
                                          <p:val>
                                            <p:strVal val="#ppt_y"/>
                                          </p:val>
                                        </p:tav>
                                        <p:tav tm="100000">
                                          <p:val>
                                            <p:strVal val="#ppt_y"/>
                                          </p:val>
                                        </p:tav>
                                      </p:tavLst>
                                    </p:anim>
                                    <p:animEffect transition="in" filter="fade">
                                      <p:cBhvr>
                                        <p:cTn id="36" dur="500"/>
                                        <p:tgtEl>
                                          <p:spTgt spid="43828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7" presetClass="entr" presetSubtype="10" fill="hold" grpId="0" nodeType="clickEffect">
                                  <p:stCondLst>
                                    <p:cond delay="0"/>
                                  </p:stCondLst>
                                  <p:childTnLst>
                                    <p:set>
                                      <p:cBhvr>
                                        <p:cTn id="40" dur="1" fill="hold">
                                          <p:stCondLst>
                                            <p:cond delay="0"/>
                                          </p:stCondLst>
                                        </p:cTn>
                                        <p:tgtEl>
                                          <p:spTgt spid="438279"/>
                                        </p:tgtEl>
                                        <p:attrNameLst>
                                          <p:attrName>style.visibility</p:attrName>
                                        </p:attrNameLst>
                                      </p:cBhvr>
                                      <p:to>
                                        <p:strVal val="visible"/>
                                      </p:to>
                                    </p:set>
                                    <p:anim calcmode="lin" valueType="num">
                                      <p:cBhvr>
                                        <p:cTn id="41" dur="500" fill="hold"/>
                                        <p:tgtEl>
                                          <p:spTgt spid="438279"/>
                                        </p:tgtEl>
                                        <p:attrNameLst>
                                          <p:attrName>ppt_w</p:attrName>
                                        </p:attrNameLst>
                                      </p:cBhvr>
                                      <p:tavLst>
                                        <p:tav tm="0">
                                          <p:val>
                                            <p:fltVal val="0"/>
                                          </p:val>
                                        </p:tav>
                                        <p:tav tm="100000">
                                          <p:val>
                                            <p:strVal val="#ppt_w"/>
                                          </p:val>
                                        </p:tav>
                                      </p:tavLst>
                                    </p:anim>
                                    <p:anim calcmode="lin" valueType="num">
                                      <p:cBhvr>
                                        <p:cTn id="42" dur="500" fill="hold"/>
                                        <p:tgtEl>
                                          <p:spTgt spid="438279"/>
                                        </p:tgtEl>
                                        <p:attrNameLst>
                                          <p:attrName>ppt_h</p:attrName>
                                        </p:attrNameLst>
                                      </p:cBhvr>
                                      <p:tavLst>
                                        <p:tav tm="0">
                                          <p:val>
                                            <p:strVal val="#ppt_h"/>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54" presetClass="entr" presetSubtype="0" accel="100000" fill="hold" grpId="0" nodeType="clickEffect">
                                  <p:stCondLst>
                                    <p:cond delay="0"/>
                                  </p:stCondLst>
                                  <p:childTnLst>
                                    <p:set>
                                      <p:cBhvr>
                                        <p:cTn id="46" dur="1" fill="hold">
                                          <p:stCondLst>
                                            <p:cond delay="0"/>
                                          </p:stCondLst>
                                        </p:cTn>
                                        <p:tgtEl>
                                          <p:spTgt spid="438281"/>
                                        </p:tgtEl>
                                        <p:attrNameLst>
                                          <p:attrName>style.visibility</p:attrName>
                                        </p:attrNameLst>
                                      </p:cBhvr>
                                      <p:to>
                                        <p:strVal val="visible"/>
                                      </p:to>
                                    </p:set>
                                    <p:anim calcmode="lin" valueType="num">
                                      <p:cBhvr>
                                        <p:cTn id="47" dur="500" fill="hold"/>
                                        <p:tgtEl>
                                          <p:spTgt spid="438281"/>
                                        </p:tgtEl>
                                        <p:attrNameLst>
                                          <p:attrName>ppt_w</p:attrName>
                                        </p:attrNameLst>
                                      </p:cBhvr>
                                      <p:tavLst>
                                        <p:tav tm="0">
                                          <p:val>
                                            <p:strVal val="#ppt_w*0.05"/>
                                          </p:val>
                                        </p:tav>
                                        <p:tav tm="100000">
                                          <p:val>
                                            <p:strVal val="#ppt_w"/>
                                          </p:val>
                                        </p:tav>
                                      </p:tavLst>
                                    </p:anim>
                                    <p:anim calcmode="lin" valueType="num">
                                      <p:cBhvr>
                                        <p:cTn id="48" dur="500" fill="hold"/>
                                        <p:tgtEl>
                                          <p:spTgt spid="438281"/>
                                        </p:tgtEl>
                                        <p:attrNameLst>
                                          <p:attrName>ppt_h</p:attrName>
                                        </p:attrNameLst>
                                      </p:cBhvr>
                                      <p:tavLst>
                                        <p:tav tm="0">
                                          <p:val>
                                            <p:strVal val="#ppt_h"/>
                                          </p:val>
                                        </p:tav>
                                        <p:tav tm="100000">
                                          <p:val>
                                            <p:strVal val="#ppt_h"/>
                                          </p:val>
                                        </p:tav>
                                      </p:tavLst>
                                    </p:anim>
                                    <p:anim calcmode="lin" valueType="num">
                                      <p:cBhvr>
                                        <p:cTn id="49" dur="500" fill="hold"/>
                                        <p:tgtEl>
                                          <p:spTgt spid="438281"/>
                                        </p:tgtEl>
                                        <p:attrNameLst>
                                          <p:attrName>ppt_x</p:attrName>
                                        </p:attrNameLst>
                                      </p:cBhvr>
                                      <p:tavLst>
                                        <p:tav tm="0">
                                          <p:val>
                                            <p:strVal val="#ppt_x-.2"/>
                                          </p:val>
                                        </p:tav>
                                        <p:tav tm="100000">
                                          <p:val>
                                            <p:strVal val="#ppt_x"/>
                                          </p:val>
                                        </p:tav>
                                      </p:tavLst>
                                    </p:anim>
                                    <p:anim calcmode="lin" valueType="num">
                                      <p:cBhvr>
                                        <p:cTn id="50" dur="500" fill="hold"/>
                                        <p:tgtEl>
                                          <p:spTgt spid="438281"/>
                                        </p:tgtEl>
                                        <p:attrNameLst>
                                          <p:attrName>ppt_y</p:attrName>
                                        </p:attrNameLst>
                                      </p:cBhvr>
                                      <p:tavLst>
                                        <p:tav tm="0">
                                          <p:val>
                                            <p:strVal val="#ppt_y"/>
                                          </p:val>
                                        </p:tav>
                                        <p:tav tm="100000">
                                          <p:val>
                                            <p:strVal val="#ppt_y"/>
                                          </p:val>
                                        </p:tav>
                                      </p:tavLst>
                                    </p:anim>
                                    <p:animEffect transition="in" filter="fade">
                                      <p:cBhvr>
                                        <p:cTn id="51" dur="500"/>
                                        <p:tgtEl>
                                          <p:spTgt spid="438281"/>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438278"/>
                                        </p:tgtEl>
                                        <p:attrNameLst>
                                          <p:attrName>style.visibility</p:attrName>
                                        </p:attrNameLst>
                                      </p:cBhvr>
                                      <p:to>
                                        <p:strVal val="visible"/>
                                      </p:to>
                                    </p:set>
                                    <p:animEffect transition="in" filter="wipe(down)">
                                      <p:cBhvr>
                                        <p:cTn id="56" dur="1000"/>
                                        <p:tgtEl>
                                          <p:spTgt spid="438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275" grpId="0" animBg="1"/>
      <p:bldP spid="438276" grpId="0" animBg="1"/>
      <p:bldP spid="438278" grpId="0" animBg="1"/>
      <p:bldP spid="438279" grpId="0" animBg="1"/>
      <p:bldP spid="438280" grpId="0" animBg="1"/>
      <p:bldP spid="438281" grpId="0" animBg="1"/>
      <p:bldP spid="438284"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ChangeArrowheads="1"/>
          </p:cNvSpPr>
          <p:nvPr>
            <p:ph type="title"/>
          </p:nvPr>
        </p:nvSpPr>
        <p:spPr>
          <a:xfrm>
            <a:off x="900113" y="44450"/>
            <a:ext cx="7416800" cy="1008063"/>
          </a:xfrm>
          <a:ln w="38100">
            <a:solidFill>
              <a:schemeClr val="accent2"/>
            </a:solidFill>
            <a:miter lim="800000"/>
            <a:headEnd/>
            <a:tailEnd/>
          </a:ln>
        </p:spPr>
        <p:txBody>
          <a:bodyPr/>
          <a:lstStyle/>
          <a:p>
            <a:r>
              <a:rPr lang="en-US" altLang="en-US" sz="3200" b="1">
                <a:latin typeface="Courier New" panose="02070309020205020404" pitchFamily="49" charset="0"/>
              </a:rPr>
              <a:t>Daluwarsa Tindak Pidana dalam UU KUP</a:t>
            </a:r>
          </a:p>
        </p:txBody>
      </p:sp>
      <p:sp>
        <p:nvSpPr>
          <p:cNvPr id="439300" name="Rectangle 4"/>
          <p:cNvSpPr>
            <a:spLocks noChangeArrowheads="1"/>
          </p:cNvSpPr>
          <p:nvPr/>
        </p:nvSpPr>
        <p:spPr bwMode="auto">
          <a:xfrm>
            <a:off x="3041650" y="1790700"/>
            <a:ext cx="2951163"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40 UU KUP</a:t>
            </a:r>
          </a:p>
        </p:txBody>
      </p:sp>
      <p:sp>
        <p:nvSpPr>
          <p:cNvPr id="439301" name="AutoShape 5"/>
          <p:cNvSpPr>
            <a:spLocks noChangeArrowheads="1"/>
          </p:cNvSpPr>
          <p:nvPr/>
        </p:nvSpPr>
        <p:spPr bwMode="auto">
          <a:xfrm>
            <a:off x="4140200" y="1195388"/>
            <a:ext cx="647700" cy="28892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9307" name="Rectangle 11"/>
          <p:cNvSpPr>
            <a:spLocks noChangeArrowheads="1"/>
          </p:cNvSpPr>
          <p:nvPr/>
        </p:nvSpPr>
        <p:spPr bwMode="auto">
          <a:xfrm>
            <a:off x="755650" y="2652713"/>
            <a:ext cx="7632700" cy="35179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spAutoFit/>
          </a:bodyPr>
          <a:lstStyle/>
          <a:p>
            <a:r>
              <a:rPr lang="en-US" altLang="en-US" sz="2800" b="1" u="none"/>
              <a:t>Tindak pidana di bidang perpajakan tidak dapat dituntut setelah lampau waktu sepuluh tahun sejak saat terhutangnya pajak, berakhirnya Masa Pajak, berakhirnya Bagian Tahun Pajak, atau berakhirnya Tahun Pajak yang bersangkutan.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iterate type="wd">
                                    <p:tmPct val="10000"/>
                                  </p:iterate>
                                  <p:childTnLst>
                                    <p:set>
                                      <p:cBhvr>
                                        <p:cTn id="6" dur="1" fill="hold">
                                          <p:stCondLst>
                                            <p:cond delay="0"/>
                                          </p:stCondLst>
                                        </p:cTn>
                                        <p:tgtEl>
                                          <p:spTgt spid="439298"/>
                                        </p:tgtEl>
                                        <p:attrNameLst>
                                          <p:attrName>style.visibility</p:attrName>
                                        </p:attrNameLst>
                                      </p:cBhvr>
                                      <p:to>
                                        <p:strVal val="visible"/>
                                      </p:to>
                                    </p:set>
                                    <p:anim from="(-#ppt_w/2)" to="(#ppt_x)" calcmode="lin" valueType="num">
                                      <p:cBhvr>
                                        <p:cTn id="7" dur="600" fill="hold">
                                          <p:stCondLst>
                                            <p:cond delay="0"/>
                                          </p:stCondLst>
                                        </p:cTn>
                                        <p:tgtEl>
                                          <p:spTgt spid="439298"/>
                                        </p:tgtEl>
                                        <p:attrNameLst>
                                          <p:attrName>ppt_x</p:attrName>
                                        </p:attrNameLst>
                                      </p:cBhvr>
                                    </p:anim>
                                    <p:anim from="0" to="-1.0" calcmode="lin" valueType="num">
                                      <p:cBhvr>
                                        <p:cTn id="8" dur="200" decel="50000" autoRev="1" fill="hold">
                                          <p:stCondLst>
                                            <p:cond delay="600"/>
                                          </p:stCondLst>
                                        </p:cTn>
                                        <p:tgtEl>
                                          <p:spTgt spid="439298"/>
                                        </p:tgtEl>
                                        <p:attrNameLst>
                                          <p:attrName>xshear</p:attrName>
                                        </p:attrNameLst>
                                      </p:cBhvr>
                                    </p:anim>
                                    <p:animScale>
                                      <p:cBhvr>
                                        <p:cTn id="9" dur="200" decel="100000" autoRev="1" fill="hold">
                                          <p:stCondLst>
                                            <p:cond delay="600"/>
                                          </p:stCondLst>
                                        </p:cTn>
                                        <p:tgtEl>
                                          <p:spTgt spid="439298"/>
                                        </p:tgtEl>
                                      </p:cBhvr>
                                      <p:from x="100000" y="100000"/>
                                      <p:to x="80000" y="100000"/>
                                    </p:animScale>
                                    <p:anim by="(#ppt_h/3+#ppt_w*0.1)" calcmode="lin" valueType="num">
                                      <p:cBhvr additive="sum">
                                        <p:cTn id="10" dur="200" decel="100000" autoRev="1" fill="hold">
                                          <p:stCondLst>
                                            <p:cond delay="600"/>
                                          </p:stCondLst>
                                        </p:cTn>
                                        <p:tgtEl>
                                          <p:spTgt spid="439298"/>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grpId="0" nodeType="clickEffect">
                                  <p:stCondLst>
                                    <p:cond delay="0"/>
                                  </p:stCondLst>
                                  <p:iterate type="lt">
                                    <p:tmPct val="5000"/>
                                  </p:iterate>
                                  <p:childTnLst>
                                    <p:set>
                                      <p:cBhvr>
                                        <p:cTn id="14" dur="1" fill="hold">
                                          <p:stCondLst>
                                            <p:cond delay="0"/>
                                          </p:stCondLst>
                                        </p:cTn>
                                        <p:tgtEl>
                                          <p:spTgt spid="439301"/>
                                        </p:tgtEl>
                                        <p:attrNameLst>
                                          <p:attrName>style.visibility</p:attrName>
                                        </p:attrNameLst>
                                      </p:cBhvr>
                                      <p:to>
                                        <p:strVal val="visible"/>
                                      </p:to>
                                    </p:set>
                                    <p:anim calcmode="lin" valueType="num">
                                      <p:cBhvr>
                                        <p:cTn id="15" dur="1000" fill="hold"/>
                                        <p:tgtEl>
                                          <p:spTgt spid="439301"/>
                                        </p:tgtEl>
                                        <p:attrNameLst>
                                          <p:attrName>ppt_w</p:attrName>
                                        </p:attrNameLst>
                                      </p:cBhvr>
                                      <p:tavLst>
                                        <p:tav tm="0">
                                          <p:val>
                                            <p:fltVal val="0"/>
                                          </p:val>
                                        </p:tav>
                                        <p:tav tm="100000">
                                          <p:val>
                                            <p:strVal val="#ppt_w"/>
                                          </p:val>
                                        </p:tav>
                                      </p:tavLst>
                                    </p:anim>
                                    <p:anim calcmode="lin" valueType="num">
                                      <p:cBhvr>
                                        <p:cTn id="16" dur="1000" fill="hold"/>
                                        <p:tgtEl>
                                          <p:spTgt spid="439301"/>
                                        </p:tgtEl>
                                        <p:attrNameLst>
                                          <p:attrName>ppt_h</p:attrName>
                                        </p:attrNameLst>
                                      </p:cBhvr>
                                      <p:tavLst>
                                        <p:tav tm="0">
                                          <p:val>
                                            <p:fltVal val="0"/>
                                          </p:val>
                                        </p:tav>
                                        <p:tav tm="100000">
                                          <p:val>
                                            <p:strVal val="#ppt_h"/>
                                          </p:val>
                                        </p:tav>
                                      </p:tavLst>
                                    </p:anim>
                                    <p:anim calcmode="lin" valueType="num">
                                      <p:cBhvr>
                                        <p:cTn id="17" dur="1000" fill="hold"/>
                                        <p:tgtEl>
                                          <p:spTgt spid="439301"/>
                                        </p:tgtEl>
                                        <p:attrNameLst>
                                          <p:attrName>style.rotation</p:attrName>
                                        </p:attrNameLst>
                                      </p:cBhvr>
                                      <p:tavLst>
                                        <p:tav tm="0">
                                          <p:val>
                                            <p:fltVal val="90"/>
                                          </p:val>
                                        </p:tav>
                                        <p:tav tm="100000">
                                          <p:val>
                                            <p:fltVal val="0"/>
                                          </p:val>
                                        </p:tav>
                                      </p:tavLst>
                                    </p:anim>
                                    <p:animEffect transition="in" filter="fade">
                                      <p:cBhvr>
                                        <p:cTn id="18" dur="1000"/>
                                        <p:tgtEl>
                                          <p:spTgt spid="43930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1" presetClass="entr" presetSubtype="0" fill="hold" grpId="0" nodeType="clickEffect">
                                  <p:stCondLst>
                                    <p:cond delay="0"/>
                                  </p:stCondLst>
                                  <p:childTnLst>
                                    <p:set>
                                      <p:cBhvr>
                                        <p:cTn id="22" dur="1" fill="hold">
                                          <p:stCondLst>
                                            <p:cond delay="0"/>
                                          </p:stCondLst>
                                        </p:cTn>
                                        <p:tgtEl>
                                          <p:spTgt spid="439300"/>
                                        </p:tgtEl>
                                        <p:attrNameLst>
                                          <p:attrName>style.visibility</p:attrName>
                                        </p:attrNameLst>
                                      </p:cBhvr>
                                      <p:to>
                                        <p:strVal val="visible"/>
                                      </p:to>
                                    </p:set>
                                    <p:animEffect transition="in" filter="fade">
                                      <p:cBhvr>
                                        <p:cTn id="23" dur="770" decel="100000"/>
                                        <p:tgtEl>
                                          <p:spTgt spid="439300"/>
                                        </p:tgtEl>
                                      </p:cBhvr>
                                    </p:animEffect>
                                    <p:animScale>
                                      <p:cBhvr>
                                        <p:cTn id="24" dur="770" decel="100000"/>
                                        <p:tgtEl>
                                          <p:spTgt spid="439300"/>
                                        </p:tgtEl>
                                      </p:cBhvr>
                                      <p:from x="10000" y="10000"/>
                                      <p:to x="200000" y="450000"/>
                                    </p:animScale>
                                    <p:animScale>
                                      <p:cBhvr>
                                        <p:cTn id="25" dur="1230" accel="100000" fill="hold">
                                          <p:stCondLst>
                                            <p:cond delay="770"/>
                                          </p:stCondLst>
                                        </p:cTn>
                                        <p:tgtEl>
                                          <p:spTgt spid="439300"/>
                                        </p:tgtEl>
                                      </p:cBhvr>
                                      <p:from x="200000" y="450000"/>
                                      <p:to x="100000" y="100000"/>
                                    </p:animScale>
                                    <p:set>
                                      <p:cBhvr>
                                        <p:cTn id="26" dur="770" fill="hold"/>
                                        <p:tgtEl>
                                          <p:spTgt spid="439300"/>
                                        </p:tgtEl>
                                        <p:attrNameLst>
                                          <p:attrName>ppt_x</p:attrName>
                                        </p:attrNameLst>
                                      </p:cBhvr>
                                      <p:to>
                                        <p:strVal val="(0.5)"/>
                                      </p:to>
                                    </p:set>
                                    <p:anim from="(0.5)" to="(#ppt_x)" calcmode="lin" valueType="num">
                                      <p:cBhvr>
                                        <p:cTn id="27" dur="1230" accel="100000" fill="hold">
                                          <p:stCondLst>
                                            <p:cond delay="770"/>
                                          </p:stCondLst>
                                        </p:cTn>
                                        <p:tgtEl>
                                          <p:spTgt spid="439300"/>
                                        </p:tgtEl>
                                        <p:attrNameLst>
                                          <p:attrName>ppt_x</p:attrName>
                                        </p:attrNameLst>
                                      </p:cBhvr>
                                    </p:anim>
                                    <p:set>
                                      <p:cBhvr>
                                        <p:cTn id="28" dur="770" fill="hold"/>
                                        <p:tgtEl>
                                          <p:spTgt spid="439300"/>
                                        </p:tgtEl>
                                        <p:attrNameLst>
                                          <p:attrName>ppt_y</p:attrName>
                                        </p:attrNameLst>
                                      </p:cBhvr>
                                      <p:to>
                                        <p:strVal val="(#ppt_y+0.4)"/>
                                      </p:to>
                                    </p:set>
                                    <p:anim from="(#ppt_y+0.4)" to="(#ppt_y)" calcmode="lin" valueType="num">
                                      <p:cBhvr>
                                        <p:cTn id="29" dur="1230" accel="100000" fill="hold">
                                          <p:stCondLst>
                                            <p:cond delay="770"/>
                                          </p:stCondLst>
                                        </p:cTn>
                                        <p:tgtEl>
                                          <p:spTgt spid="439300"/>
                                        </p:tgtEl>
                                        <p:attrNameLst>
                                          <p:attrName>ppt_y</p:attrName>
                                        </p:attrNameLst>
                                      </p:cBhvr>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grpId="0" nodeType="clickEffect">
                                  <p:stCondLst>
                                    <p:cond delay="0"/>
                                  </p:stCondLst>
                                  <p:iterate type="wd">
                                    <p:tmPct val="10000"/>
                                  </p:iterate>
                                  <p:childTnLst>
                                    <p:set>
                                      <p:cBhvr>
                                        <p:cTn id="33" dur="1" fill="hold">
                                          <p:stCondLst>
                                            <p:cond delay="0"/>
                                          </p:stCondLst>
                                        </p:cTn>
                                        <p:tgtEl>
                                          <p:spTgt spid="439307"/>
                                        </p:tgtEl>
                                        <p:attrNameLst>
                                          <p:attrName>style.visibility</p:attrName>
                                        </p:attrNameLst>
                                      </p:cBhvr>
                                      <p:to>
                                        <p:strVal val="visible"/>
                                      </p:to>
                                    </p:set>
                                    <p:animEffect transition="in" filter="checkerboard(across)">
                                      <p:cBhvr>
                                        <p:cTn id="34" dur="500"/>
                                        <p:tgtEl>
                                          <p:spTgt spid="439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298" grpId="0" animBg="1"/>
      <p:bldP spid="439300" grpId="0" animBg="1"/>
      <p:bldP spid="439301" grpId="0" animBg="1"/>
      <p:bldP spid="439307"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p:cNvSpPr>
            <a:spLocks noGrp="1" noChangeArrowheads="1"/>
          </p:cNvSpPr>
          <p:nvPr>
            <p:ph type="title"/>
          </p:nvPr>
        </p:nvSpPr>
        <p:spPr>
          <a:xfrm>
            <a:off x="276225" y="44450"/>
            <a:ext cx="8543925" cy="539750"/>
          </a:xfrm>
          <a:ln>
            <a:solidFill>
              <a:schemeClr val="accent2"/>
            </a:solidFill>
            <a:miter lim="800000"/>
            <a:headEnd/>
            <a:tailEnd/>
          </a:ln>
        </p:spPr>
        <p:txBody>
          <a:bodyPr/>
          <a:lstStyle/>
          <a:p>
            <a:r>
              <a:rPr lang="en-US" altLang="en-US" sz="2800" b="1">
                <a:latin typeface="Tahoma" panose="020B0604030504040204" pitchFamily="34" charset="0"/>
              </a:rPr>
              <a:t>PERUMUSAN TINDAK PIDANA DALAM KUHP</a:t>
            </a:r>
          </a:p>
        </p:txBody>
      </p:sp>
      <p:sp>
        <p:nvSpPr>
          <p:cNvPr id="446467" name="AutoShape 3"/>
          <p:cNvSpPr>
            <a:spLocks noChangeArrowheads="1"/>
          </p:cNvSpPr>
          <p:nvPr/>
        </p:nvSpPr>
        <p:spPr bwMode="auto">
          <a:xfrm>
            <a:off x="4022725" y="476250"/>
            <a:ext cx="693738" cy="2825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6468" name="Rectangle 4"/>
          <p:cNvSpPr>
            <a:spLocks noChangeArrowheads="1"/>
          </p:cNvSpPr>
          <p:nvPr/>
        </p:nvSpPr>
        <p:spPr bwMode="auto">
          <a:xfrm>
            <a:off x="107950" y="765175"/>
            <a:ext cx="8866188" cy="1100138"/>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87" tIns="43243" rIns="86487" bIns="43243">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2200" u="none">
                <a:latin typeface="Rockwell Condensed" panose="02060603050405020104" pitchFamily="18" charset="0"/>
                <a:cs typeface="Times New Roman" panose="02020603050405020304" pitchFamily="18" charset="0"/>
              </a:rPr>
              <a:t>KUHP Pasal 421: Seorang pejabat yang dengan menyalahgunakan kekuasaan memaksa seseorang untuk melakukan, tidak melakukan atau membiarkan sesuatu, diancam dengan pidana penjara paling lama dua tahun delapan bulan.</a:t>
            </a:r>
            <a:endParaRPr lang="en-US" altLang="en-US" sz="2200" u="none">
              <a:latin typeface="Rockwell Condensed" panose="02060603050405020104" pitchFamily="18" charset="0"/>
            </a:endParaRPr>
          </a:p>
        </p:txBody>
      </p:sp>
      <p:sp>
        <p:nvSpPr>
          <p:cNvPr id="446469" name="Rectangle 5"/>
          <p:cNvSpPr>
            <a:spLocks noChangeArrowheads="1"/>
          </p:cNvSpPr>
          <p:nvPr/>
        </p:nvSpPr>
        <p:spPr bwMode="auto">
          <a:xfrm>
            <a:off x="34925" y="1970088"/>
            <a:ext cx="9036050" cy="16033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87" tIns="43243" rIns="86487" bIns="43243">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28788" algn="l" defTabSz="865188">
              <a:defRPr sz="2400">
                <a:solidFill>
                  <a:schemeClr val="tx1"/>
                </a:solidFill>
                <a:latin typeface="Times New Roman" panose="02020603050405020304" pitchFamily="18" charset="0"/>
              </a:defRPr>
            </a:lvl5pPr>
            <a:lvl6pPr marL="2185988" defTabSz="865188" fontAlgn="base">
              <a:spcBef>
                <a:spcPct val="0"/>
              </a:spcBef>
              <a:spcAft>
                <a:spcPct val="0"/>
              </a:spcAft>
              <a:defRPr sz="2400">
                <a:solidFill>
                  <a:schemeClr val="tx1"/>
                </a:solidFill>
                <a:latin typeface="Times New Roman" panose="02020603050405020304" pitchFamily="18" charset="0"/>
              </a:defRPr>
            </a:lvl6pPr>
            <a:lvl7pPr marL="2643188" defTabSz="865188" fontAlgn="base">
              <a:spcBef>
                <a:spcPct val="0"/>
              </a:spcBef>
              <a:spcAft>
                <a:spcPct val="0"/>
              </a:spcAft>
              <a:defRPr sz="2400">
                <a:solidFill>
                  <a:schemeClr val="tx1"/>
                </a:solidFill>
                <a:latin typeface="Times New Roman" panose="02020603050405020304" pitchFamily="18" charset="0"/>
              </a:defRPr>
            </a:lvl7pPr>
            <a:lvl8pPr marL="3100388" defTabSz="865188" fontAlgn="base">
              <a:spcBef>
                <a:spcPct val="0"/>
              </a:spcBef>
              <a:spcAft>
                <a:spcPct val="0"/>
              </a:spcAft>
              <a:defRPr sz="2400">
                <a:solidFill>
                  <a:schemeClr val="tx1"/>
                </a:solidFill>
                <a:latin typeface="Times New Roman" panose="02020603050405020304" pitchFamily="18" charset="0"/>
              </a:defRPr>
            </a:lvl8pPr>
            <a:lvl9pPr marL="3557588" defTabSz="865188"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en-US" altLang="en-US" sz="2200" u="none">
                <a:latin typeface="Rockwell Condensed" panose="02060603050405020104" pitchFamily="18" charset="0"/>
                <a:cs typeface="Tahoma" panose="020B0604030504040204" pitchFamily="34" charset="0"/>
              </a:rPr>
              <a:t>KUHP Pasal 423: </a:t>
            </a:r>
            <a:r>
              <a:rPr lang="en-US" altLang="en-US" sz="2200" u="none">
                <a:latin typeface="Rockwell Condensed" panose="02060603050405020104" pitchFamily="18" charset="0"/>
                <a:cs typeface="Times New Roman" panose="02020603050405020304" pitchFamily="18" charset="0"/>
              </a:rPr>
              <a:t>Seorang pejabat yang, dengan maksud untuk menguntungkan diri sendiri atau orang lain serta melawan hukum dengan menyalahgunakan kekuasaannya, memaksa seseorang untuk memberikan sesuatu, untuk membayar atau menerima pembayaran dengan potongan, atau untuk mengerjakan sesuatu bagi diri sendiri, diancam dengan pidana penjara paling lama enam tahun.</a:t>
            </a:r>
            <a:r>
              <a:rPr lang="en-US" altLang="en-US" sz="2200" u="none">
                <a:latin typeface="Rockwell Condensed" panose="02060603050405020104" pitchFamily="18" charset="0"/>
              </a:rPr>
              <a:t> </a:t>
            </a:r>
          </a:p>
        </p:txBody>
      </p:sp>
      <p:sp>
        <p:nvSpPr>
          <p:cNvPr id="446471" name="Rectangle 7"/>
          <p:cNvSpPr>
            <a:spLocks noChangeArrowheads="1"/>
          </p:cNvSpPr>
          <p:nvPr/>
        </p:nvSpPr>
        <p:spPr bwMode="auto">
          <a:xfrm>
            <a:off x="107950" y="3697288"/>
            <a:ext cx="8964613" cy="3116262"/>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200" u="none">
                <a:latin typeface="Rockwell Condensed" panose="02060603050405020104" pitchFamily="18" charset="0"/>
              </a:rPr>
              <a:t>KUHP Pasal 335: (1)   Diancam dengan pidana penjara paling lama satu tahun atau denda paling banyak tiga ratus rupiah:</a:t>
            </a:r>
          </a:p>
          <a:p>
            <a:r>
              <a:rPr lang="en-US" altLang="en-US" sz="2200" u="none">
                <a:latin typeface="Rockwell Condensed" panose="02060603050405020104" pitchFamily="18" charset="0"/>
              </a:rPr>
              <a:t>Ke-1: barang siapa secara melawan hukum memaksa orang lain supaya melakukan, tidak melakukan atau membiarkan sesuatu, dengan memakai kekerasan, sesuatu perbuatan lain maupun perlakukan yang tidak menyenangkan, atau dengan memakai ancaman kekerasan, sesuatu perbuatan lain maupun perlakukan yang tidak menyenangkan, baik terhadap orang itu sendiri maupun orang lain.</a:t>
            </a:r>
          </a:p>
          <a:p>
            <a:r>
              <a:rPr lang="en-US" altLang="en-US" sz="2200" u="none">
                <a:latin typeface="Rockwell Condensed" panose="02060603050405020104" pitchFamily="18" charset="0"/>
              </a:rPr>
              <a:t>Ke-2: barang siapa memaksa orang lain supaya melakukan, tidak melakukan atau membiarkan sesuatu dengan ancaman pencemaran atau pencemaran tertulis.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46466"/>
                                        </p:tgtEl>
                                        <p:attrNameLst>
                                          <p:attrName>style.visibility</p:attrName>
                                        </p:attrNameLst>
                                      </p:cBhvr>
                                      <p:to>
                                        <p:strVal val="visible"/>
                                      </p:to>
                                    </p:set>
                                    <p:animEffect transition="in" filter="fade">
                                      <p:cBhvr>
                                        <p:cTn id="7" dur="770" decel="100000"/>
                                        <p:tgtEl>
                                          <p:spTgt spid="446466"/>
                                        </p:tgtEl>
                                      </p:cBhvr>
                                    </p:animEffect>
                                    <p:animScale>
                                      <p:cBhvr>
                                        <p:cTn id="8" dur="770" decel="100000"/>
                                        <p:tgtEl>
                                          <p:spTgt spid="446466"/>
                                        </p:tgtEl>
                                      </p:cBhvr>
                                      <p:from x="10000" y="10000"/>
                                      <p:to x="200000" y="450000"/>
                                    </p:animScale>
                                    <p:animScale>
                                      <p:cBhvr>
                                        <p:cTn id="9" dur="1230" accel="100000" fill="hold">
                                          <p:stCondLst>
                                            <p:cond delay="770"/>
                                          </p:stCondLst>
                                        </p:cTn>
                                        <p:tgtEl>
                                          <p:spTgt spid="446466"/>
                                        </p:tgtEl>
                                      </p:cBhvr>
                                      <p:from x="200000" y="450000"/>
                                      <p:to x="100000" y="100000"/>
                                    </p:animScale>
                                    <p:set>
                                      <p:cBhvr>
                                        <p:cTn id="10" dur="770" fill="hold"/>
                                        <p:tgtEl>
                                          <p:spTgt spid="446466"/>
                                        </p:tgtEl>
                                        <p:attrNameLst>
                                          <p:attrName>ppt_x</p:attrName>
                                        </p:attrNameLst>
                                      </p:cBhvr>
                                      <p:to>
                                        <p:strVal val="(0.5)"/>
                                      </p:to>
                                    </p:set>
                                    <p:anim from="(0.5)" to="(#ppt_x)" calcmode="lin" valueType="num">
                                      <p:cBhvr>
                                        <p:cTn id="11" dur="1230" accel="100000" fill="hold">
                                          <p:stCondLst>
                                            <p:cond delay="770"/>
                                          </p:stCondLst>
                                        </p:cTn>
                                        <p:tgtEl>
                                          <p:spTgt spid="446466"/>
                                        </p:tgtEl>
                                        <p:attrNameLst>
                                          <p:attrName>ppt_x</p:attrName>
                                        </p:attrNameLst>
                                      </p:cBhvr>
                                    </p:anim>
                                    <p:set>
                                      <p:cBhvr>
                                        <p:cTn id="12" dur="770" fill="hold"/>
                                        <p:tgtEl>
                                          <p:spTgt spid="446466"/>
                                        </p:tgtEl>
                                        <p:attrNameLst>
                                          <p:attrName>ppt_y</p:attrName>
                                        </p:attrNameLst>
                                      </p:cBhvr>
                                      <p:to>
                                        <p:strVal val="(#ppt_y+0.4)"/>
                                      </p:to>
                                    </p:set>
                                    <p:anim from="(#ppt_y+0.4)" to="(#ppt_y)" calcmode="lin" valueType="num">
                                      <p:cBhvr>
                                        <p:cTn id="13" dur="1230" accel="100000" fill="hold">
                                          <p:stCondLst>
                                            <p:cond delay="770"/>
                                          </p:stCondLst>
                                        </p:cTn>
                                        <p:tgtEl>
                                          <p:spTgt spid="446466"/>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4" presetClass="entr" presetSubtype="0" accel="100000" fill="hold" grpId="0" nodeType="clickEffect">
                                  <p:stCondLst>
                                    <p:cond delay="0"/>
                                  </p:stCondLst>
                                  <p:childTnLst>
                                    <p:set>
                                      <p:cBhvr>
                                        <p:cTn id="17" dur="1" fill="hold">
                                          <p:stCondLst>
                                            <p:cond delay="0"/>
                                          </p:stCondLst>
                                        </p:cTn>
                                        <p:tgtEl>
                                          <p:spTgt spid="446467"/>
                                        </p:tgtEl>
                                        <p:attrNameLst>
                                          <p:attrName>style.visibility</p:attrName>
                                        </p:attrNameLst>
                                      </p:cBhvr>
                                      <p:to>
                                        <p:strVal val="visible"/>
                                      </p:to>
                                    </p:set>
                                    <p:anim calcmode="lin" valueType="num">
                                      <p:cBhvr>
                                        <p:cTn id="18" dur="500" fill="hold"/>
                                        <p:tgtEl>
                                          <p:spTgt spid="446467"/>
                                        </p:tgtEl>
                                        <p:attrNameLst>
                                          <p:attrName>ppt_w</p:attrName>
                                        </p:attrNameLst>
                                      </p:cBhvr>
                                      <p:tavLst>
                                        <p:tav tm="0">
                                          <p:val>
                                            <p:strVal val="#ppt_w*0.05"/>
                                          </p:val>
                                        </p:tav>
                                        <p:tav tm="100000">
                                          <p:val>
                                            <p:strVal val="#ppt_w"/>
                                          </p:val>
                                        </p:tav>
                                      </p:tavLst>
                                    </p:anim>
                                    <p:anim calcmode="lin" valueType="num">
                                      <p:cBhvr>
                                        <p:cTn id="19" dur="500" fill="hold"/>
                                        <p:tgtEl>
                                          <p:spTgt spid="446467"/>
                                        </p:tgtEl>
                                        <p:attrNameLst>
                                          <p:attrName>ppt_h</p:attrName>
                                        </p:attrNameLst>
                                      </p:cBhvr>
                                      <p:tavLst>
                                        <p:tav tm="0">
                                          <p:val>
                                            <p:strVal val="#ppt_h"/>
                                          </p:val>
                                        </p:tav>
                                        <p:tav tm="100000">
                                          <p:val>
                                            <p:strVal val="#ppt_h"/>
                                          </p:val>
                                        </p:tav>
                                      </p:tavLst>
                                    </p:anim>
                                    <p:anim calcmode="lin" valueType="num">
                                      <p:cBhvr>
                                        <p:cTn id="20" dur="500" fill="hold"/>
                                        <p:tgtEl>
                                          <p:spTgt spid="446467"/>
                                        </p:tgtEl>
                                        <p:attrNameLst>
                                          <p:attrName>ppt_x</p:attrName>
                                        </p:attrNameLst>
                                      </p:cBhvr>
                                      <p:tavLst>
                                        <p:tav tm="0">
                                          <p:val>
                                            <p:strVal val="#ppt_x-.2"/>
                                          </p:val>
                                        </p:tav>
                                        <p:tav tm="100000">
                                          <p:val>
                                            <p:strVal val="#ppt_x"/>
                                          </p:val>
                                        </p:tav>
                                      </p:tavLst>
                                    </p:anim>
                                    <p:anim calcmode="lin" valueType="num">
                                      <p:cBhvr>
                                        <p:cTn id="21" dur="500" fill="hold"/>
                                        <p:tgtEl>
                                          <p:spTgt spid="446467"/>
                                        </p:tgtEl>
                                        <p:attrNameLst>
                                          <p:attrName>ppt_y</p:attrName>
                                        </p:attrNameLst>
                                      </p:cBhvr>
                                      <p:tavLst>
                                        <p:tav tm="0">
                                          <p:val>
                                            <p:strVal val="#ppt_y"/>
                                          </p:val>
                                        </p:tav>
                                        <p:tav tm="100000">
                                          <p:val>
                                            <p:strVal val="#ppt_y"/>
                                          </p:val>
                                        </p:tav>
                                      </p:tavLst>
                                    </p:anim>
                                    <p:animEffect transition="in" filter="fade">
                                      <p:cBhvr>
                                        <p:cTn id="22" dur="500"/>
                                        <p:tgtEl>
                                          <p:spTgt spid="44646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4" presetClass="entr" presetSubtype="0" fill="hold" grpId="0" nodeType="clickEffect">
                                  <p:stCondLst>
                                    <p:cond delay="0"/>
                                  </p:stCondLst>
                                  <p:childTnLst>
                                    <p:set>
                                      <p:cBhvr>
                                        <p:cTn id="26" dur="1" fill="hold">
                                          <p:stCondLst>
                                            <p:cond delay="0"/>
                                          </p:stCondLst>
                                        </p:cTn>
                                        <p:tgtEl>
                                          <p:spTgt spid="446468"/>
                                        </p:tgtEl>
                                        <p:attrNameLst>
                                          <p:attrName>style.visibility</p:attrName>
                                        </p:attrNameLst>
                                      </p:cBhvr>
                                      <p:to>
                                        <p:strVal val="visible"/>
                                      </p:to>
                                    </p:set>
                                    <p:anim from="(-#ppt_w/2)" to="(#ppt_x)" calcmode="lin" valueType="num">
                                      <p:cBhvr>
                                        <p:cTn id="27" dur="600" fill="hold">
                                          <p:stCondLst>
                                            <p:cond delay="0"/>
                                          </p:stCondLst>
                                        </p:cTn>
                                        <p:tgtEl>
                                          <p:spTgt spid="446468"/>
                                        </p:tgtEl>
                                        <p:attrNameLst>
                                          <p:attrName>ppt_x</p:attrName>
                                        </p:attrNameLst>
                                      </p:cBhvr>
                                    </p:anim>
                                    <p:anim from="0" to="-1.0" calcmode="lin" valueType="num">
                                      <p:cBhvr>
                                        <p:cTn id="28" dur="200" decel="50000" autoRev="1" fill="hold">
                                          <p:stCondLst>
                                            <p:cond delay="600"/>
                                          </p:stCondLst>
                                        </p:cTn>
                                        <p:tgtEl>
                                          <p:spTgt spid="446468"/>
                                        </p:tgtEl>
                                        <p:attrNameLst>
                                          <p:attrName>xshear</p:attrName>
                                        </p:attrNameLst>
                                      </p:cBhvr>
                                    </p:anim>
                                    <p:animScale>
                                      <p:cBhvr>
                                        <p:cTn id="29" dur="200" decel="100000" autoRev="1" fill="hold">
                                          <p:stCondLst>
                                            <p:cond delay="600"/>
                                          </p:stCondLst>
                                        </p:cTn>
                                        <p:tgtEl>
                                          <p:spTgt spid="446468"/>
                                        </p:tgtEl>
                                      </p:cBhvr>
                                      <p:from x="100000" y="100000"/>
                                      <p:to x="80000" y="100000"/>
                                    </p:animScale>
                                    <p:anim by="(#ppt_h/3+#ppt_w*0.1)" calcmode="lin" valueType="num">
                                      <p:cBhvr additive="sum">
                                        <p:cTn id="30" dur="200" decel="100000" autoRev="1" fill="hold">
                                          <p:stCondLst>
                                            <p:cond delay="600"/>
                                          </p:stCondLst>
                                        </p:cTn>
                                        <p:tgtEl>
                                          <p:spTgt spid="446468"/>
                                        </p:tgtEl>
                                        <p:attrNameLst>
                                          <p:attrName>ppt_x</p:attrName>
                                        </p:attrNameLst>
                                      </p:cBhvr>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4" presetClass="entr" presetSubtype="0" fill="hold" grpId="0" nodeType="clickEffect">
                                  <p:stCondLst>
                                    <p:cond delay="0"/>
                                  </p:stCondLst>
                                  <p:childTnLst>
                                    <p:set>
                                      <p:cBhvr>
                                        <p:cTn id="34" dur="1" fill="hold">
                                          <p:stCondLst>
                                            <p:cond delay="0"/>
                                          </p:stCondLst>
                                        </p:cTn>
                                        <p:tgtEl>
                                          <p:spTgt spid="446469"/>
                                        </p:tgtEl>
                                        <p:attrNameLst>
                                          <p:attrName>style.visibility</p:attrName>
                                        </p:attrNameLst>
                                      </p:cBhvr>
                                      <p:to>
                                        <p:strVal val="visible"/>
                                      </p:to>
                                    </p:set>
                                    <p:anim from="(-#ppt_w/2)" to="(#ppt_x)" calcmode="lin" valueType="num">
                                      <p:cBhvr>
                                        <p:cTn id="35" dur="600" fill="hold">
                                          <p:stCondLst>
                                            <p:cond delay="0"/>
                                          </p:stCondLst>
                                        </p:cTn>
                                        <p:tgtEl>
                                          <p:spTgt spid="446469"/>
                                        </p:tgtEl>
                                        <p:attrNameLst>
                                          <p:attrName>ppt_x</p:attrName>
                                        </p:attrNameLst>
                                      </p:cBhvr>
                                    </p:anim>
                                    <p:anim from="0" to="-1.0" calcmode="lin" valueType="num">
                                      <p:cBhvr>
                                        <p:cTn id="36" dur="200" decel="50000" autoRev="1" fill="hold">
                                          <p:stCondLst>
                                            <p:cond delay="600"/>
                                          </p:stCondLst>
                                        </p:cTn>
                                        <p:tgtEl>
                                          <p:spTgt spid="446469"/>
                                        </p:tgtEl>
                                        <p:attrNameLst>
                                          <p:attrName>xshear</p:attrName>
                                        </p:attrNameLst>
                                      </p:cBhvr>
                                    </p:anim>
                                    <p:animScale>
                                      <p:cBhvr>
                                        <p:cTn id="37" dur="200" decel="100000" autoRev="1" fill="hold">
                                          <p:stCondLst>
                                            <p:cond delay="600"/>
                                          </p:stCondLst>
                                        </p:cTn>
                                        <p:tgtEl>
                                          <p:spTgt spid="446469"/>
                                        </p:tgtEl>
                                      </p:cBhvr>
                                      <p:from x="100000" y="100000"/>
                                      <p:to x="80000" y="100000"/>
                                    </p:animScale>
                                    <p:anim by="(#ppt_h/3+#ppt_w*0.1)" calcmode="lin" valueType="num">
                                      <p:cBhvr additive="sum">
                                        <p:cTn id="38" dur="200" decel="100000" autoRev="1" fill="hold">
                                          <p:stCondLst>
                                            <p:cond delay="600"/>
                                          </p:stCondLst>
                                        </p:cTn>
                                        <p:tgtEl>
                                          <p:spTgt spid="446469"/>
                                        </p:tgtEl>
                                        <p:attrNameLst>
                                          <p:attrName>ppt_x</p:attrName>
                                        </p:attrNameLst>
                                      </p:cBhvr>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34" presetClass="entr" presetSubtype="0" fill="hold" grpId="0" nodeType="clickEffect">
                                  <p:stCondLst>
                                    <p:cond delay="0"/>
                                  </p:stCondLst>
                                  <p:childTnLst>
                                    <p:set>
                                      <p:cBhvr>
                                        <p:cTn id="42" dur="1" fill="hold">
                                          <p:stCondLst>
                                            <p:cond delay="0"/>
                                          </p:stCondLst>
                                        </p:cTn>
                                        <p:tgtEl>
                                          <p:spTgt spid="446471"/>
                                        </p:tgtEl>
                                        <p:attrNameLst>
                                          <p:attrName>style.visibility</p:attrName>
                                        </p:attrNameLst>
                                      </p:cBhvr>
                                      <p:to>
                                        <p:strVal val="visible"/>
                                      </p:to>
                                    </p:set>
                                    <p:anim from="(-#ppt_w/2)" to="(#ppt_x)" calcmode="lin" valueType="num">
                                      <p:cBhvr>
                                        <p:cTn id="43" dur="600" fill="hold">
                                          <p:stCondLst>
                                            <p:cond delay="0"/>
                                          </p:stCondLst>
                                        </p:cTn>
                                        <p:tgtEl>
                                          <p:spTgt spid="446471"/>
                                        </p:tgtEl>
                                        <p:attrNameLst>
                                          <p:attrName>ppt_x</p:attrName>
                                        </p:attrNameLst>
                                      </p:cBhvr>
                                    </p:anim>
                                    <p:anim from="0" to="-1.0" calcmode="lin" valueType="num">
                                      <p:cBhvr>
                                        <p:cTn id="44" dur="200" decel="50000" autoRev="1" fill="hold">
                                          <p:stCondLst>
                                            <p:cond delay="600"/>
                                          </p:stCondLst>
                                        </p:cTn>
                                        <p:tgtEl>
                                          <p:spTgt spid="446471"/>
                                        </p:tgtEl>
                                        <p:attrNameLst>
                                          <p:attrName>xshear</p:attrName>
                                        </p:attrNameLst>
                                      </p:cBhvr>
                                    </p:anim>
                                    <p:animScale>
                                      <p:cBhvr>
                                        <p:cTn id="45" dur="200" decel="100000" autoRev="1" fill="hold">
                                          <p:stCondLst>
                                            <p:cond delay="600"/>
                                          </p:stCondLst>
                                        </p:cTn>
                                        <p:tgtEl>
                                          <p:spTgt spid="446471"/>
                                        </p:tgtEl>
                                      </p:cBhvr>
                                      <p:from x="100000" y="100000"/>
                                      <p:to x="80000" y="100000"/>
                                    </p:animScale>
                                    <p:anim by="(#ppt_h/3+#ppt_w*0.1)" calcmode="lin" valueType="num">
                                      <p:cBhvr additive="sum">
                                        <p:cTn id="46" dur="200" decel="100000" autoRev="1" fill="hold">
                                          <p:stCondLst>
                                            <p:cond delay="600"/>
                                          </p:stCondLst>
                                        </p:cTn>
                                        <p:tgtEl>
                                          <p:spTgt spid="446471"/>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66" grpId="0" animBg="1"/>
      <p:bldP spid="446467" grpId="0" animBg="1"/>
      <p:bldP spid="446468" grpId="0" animBg="1"/>
      <p:bldP spid="446469" grpId="0" animBg="1"/>
      <p:bldP spid="446471" grpId="0" animBg="1"/>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xfrm>
            <a:off x="276225" y="44450"/>
            <a:ext cx="8543925" cy="539750"/>
          </a:xfrm>
          <a:ln>
            <a:solidFill>
              <a:schemeClr val="accent2"/>
            </a:solidFill>
            <a:miter lim="800000"/>
            <a:headEnd/>
            <a:tailEnd/>
          </a:ln>
        </p:spPr>
        <p:txBody>
          <a:bodyPr/>
          <a:lstStyle/>
          <a:p>
            <a:r>
              <a:rPr lang="en-US" altLang="en-US" sz="2800" b="1">
                <a:latin typeface="Tahoma" panose="020B0604030504040204" pitchFamily="34" charset="0"/>
              </a:rPr>
              <a:t>PERUMUSAN TINDAK PIDANA DALAM KUHP</a:t>
            </a:r>
          </a:p>
        </p:txBody>
      </p:sp>
      <p:sp>
        <p:nvSpPr>
          <p:cNvPr id="447491" name="AutoShape 3"/>
          <p:cNvSpPr>
            <a:spLocks noChangeArrowheads="1"/>
          </p:cNvSpPr>
          <p:nvPr/>
        </p:nvSpPr>
        <p:spPr bwMode="auto">
          <a:xfrm>
            <a:off x="4022725" y="476250"/>
            <a:ext cx="693738" cy="2825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7495" name="Rectangle 7"/>
          <p:cNvSpPr>
            <a:spLocks noChangeArrowheads="1"/>
          </p:cNvSpPr>
          <p:nvPr/>
        </p:nvSpPr>
        <p:spPr bwMode="auto">
          <a:xfrm>
            <a:off x="107950" y="842963"/>
            <a:ext cx="8893175" cy="25146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en-US" altLang="en-US" sz="2200" u="none">
                <a:latin typeface="Rockwell Condensed" panose="02060603050405020104" pitchFamily="18" charset="0"/>
              </a:rPr>
              <a:t>KUHP Pasal 209: (1)   Diancam dengan pidana penjara paling lama dua tahun delapan bulan atau denda paling banyak tiga ratus rupiah:</a:t>
            </a:r>
          </a:p>
          <a:p>
            <a:pPr>
              <a:lnSpc>
                <a:spcPct val="90000"/>
              </a:lnSpc>
            </a:pPr>
            <a:r>
              <a:rPr lang="en-US" altLang="en-US" sz="2200" u="none">
                <a:latin typeface="Rockwell Condensed" panose="02060603050405020104" pitchFamily="18" charset="0"/>
              </a:rPr>
              <a:t>Ke-1: barang siapa memberi atau menjanjikan sesuatu benda kepada seseorang pejabat dengan maksud supaya digerakkan untuk berbuat atau tidak berbuat sesuatu dalam jabatannya yang bertentangan dengan kewajibannya;</a:t>
            </a:r>
          </a:p>
          <a:p>
            <a:pPr>
              <a:lnSpc>
                <a:spcPct val="90000"/>
              </a:lnSpc>
            </a:pPr>
            <a:r>
              <a:rPr lang="en-US" altLang="en-US" sz="2200" u="none">
                <a:latin typeface="Rockwell Condensed" panose="02060603050405020104" pitchFamily="18" charset="0"/>
              </a:rPr>
              <a:t>Ke-2: barang siapa memberi sesuatu kepada seorang pejabat karena atau berhubung dengan sesuatu yang bertentangan dengan kewajiban, dilakukan atau tidak dilakukan dalam jabatannya.</a:t>
            </a:r>
          </a:p>
        </p:txBody>
      </p:sp>
      <p:sp>
        <p:nvSpPr>
          <p:cNvPr id="447496" name="Rectangle 8"/>
          <p:cNvSpPr>
            <a:spLocks noChangeArrowheads="1"/>
          </p:cNvSpPr>
          <p:nvPr/>
        </p:nvSpPr>
        <p:spPr bwMode="auto">
          <a:xfrm>
            <a:off x="107950" y="3446463"/>
            <a:ext cx="8856663" cy="178276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42" tIns="49420" rIns="98842" bIns="4942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pPr algn="just"/>
            <a:r>
              <a:rPr lang="en-US" altLang="en-US" sz="2200" u="none">
                <a:latin typeface="Rockwell Condensed" panose="02060603050405020104" pitchFamily="18" charset="0"/>
                <a:cs typeface="Tahoma" panose="020B0604030504040204" pitchFamily="34" charset="0"/>
              </a:rPr>
              <a:t>KUHP Pasal 418: Seorang pejabat yang menerima hadiah atau janji padahal diketahui atau sepatutnya harus diduga, bahwa itu diberikan karena kekuasaan atau kewenangan yang berhubungan dengan jabatannya, atau menurut pikiran orang yang memberi hadiah atau janji-janji itu ada hubungannya dengan jabatannya, diancam dengan pidana penjara paling lama tiga tahun enam bulan atau denda paling banyak tiga ratus rupiah.</a:t>
            </a:r>
            <a:endParaRPr lang="en-US" altLang="en-US" sz="2200" u="none">
              <a:latin typeface="Rockwell Condensed" panose="02060603050405020104" pitchFamily="18" charset="0"/>
            </a:endParaRPr>
          </a:p>
        </p:txBody>
      </p:sp>
      <p:sp>
        <p:nvSpPr>
          <p:cNvPr id="447497" name="Rectangle 9"/>
          <p:cNvSpPr>
            <a:spLocks noChangeArrowheads="1"/>
          </p:cNvSpPr>
          <p:nvPr/>
        </p:nvSpPr>
        <p:spPr bwMode="auto">
          <a:xfrm>
            <a:off x="107950" y="5294313"/>
            <a:ext cx="8856663" cy="14478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42" tIns="49420" rIns="98842" bIns="4942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pPr algn="just"/>
            <a:r>
              <a:rPr lang="en-US" altLang="en-US" sz="2200" u="none">
                <a:latin typeface="Rockwell Condensed" panose="02060603050405020104" pitchFamily="18" charset="0"/>
                <a:cs typeface="Tahoma" panose="020B0604030504040204" pitchFamily="34" charset="0"/>
              </a:rPr>
              <a:t>KUHP Pasal 372: </a:t>
            </a:r>
            <a:r>
              <a:rPr lang="en-US" altLang="en-US" sz="2200" u="none">
                <a:latin typeface="Rockwell Condensed" panose="02060603050405020104" pitchFamily="18" charset="0"/>
                <a:cs typeface="Times New Roman" panose="02020603050405020304" pitchFamily="18" charset="0"/>
              </a:rPr>
              <a:t>Barangsiapa dengan sengaja dan melawan hukum mengaku sebagai milik sendiri barang sesuatu yang seluruhnya atau sebagian adalah kepunyaan orang lain, tetapi yang ada dalam kekuasaannya bukan karena kejahatan, diancam, karena penggelapan, dengan pidana penjara paling lama empat tahun atau denda paling banyak enam puluh rupiah.</a:t>
            </a:r>
            <a:r>
              <a:rPr lang="en-US" altLang="en-US" sz="2200" u="none">
                <a:latin typeface="Rockwell Condensed" panose="02060603050405020104"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47495"/>
                                        </p:tgtEl>
                                        <p:attrNameLst>
                                          <p:attrName>style.visibility</p:attrName>
                                        </p:attrNameLst>
                                      </p:cBhvr>
                                      <p:to>
                                        <p:strVal val="visible"/>
                                      </p:to>
                                    </p:set>
                                    <p:anim calcmode="lin" valueType="num">
                                      <p:cBhvr>
                                        <p:cTn id="7" dur="500" fill="hold"/>
                                        <p:tgtEl>
                                          <p:spTgt spid="447495"/>
                                        </p:tgtEl>
                                        <p:attrNameLst>
                                          <p:attrName>ppt_w</p:attrName>
                                        </p:attrNameLst>
                                      </p:cBhvr>
                                      <p:tavLst>
                                        <p:tav tm="0">
                                          <p:val>
                                            <p:fltVal val="0"/>
                                          </p:val>
                                        </p:tav>
                                        <p:tav tm="100000">
                                          <p:val>
                                            <p:strVal val="#ppt_w"/>
                                          </p:val>
                                        </p:tav>
                                      </p:tavLst>
                                    </p:anim>
                                    <p:anim calcmode="lin" valueType="num">
                                      <p:cBhvr>
                                        <p:cTn id="8" dur="500" fill="hold"/>
                                        <p:tgtEl>
                                          <p:spTgt spid="447495"/>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447496"/>
                                        </p:tgtEl>
                                        <p:attrNameLst>
                                          <p:attrName>style.visibility</p:attrName>
                                        </p:attrNameLst>
                                      </p:cBhvr>
                                      <p:to>
                                        <p:strVal val="visible"/>
                                      </p:to>
                                    </p:set>
                                    <p:anim calcmode="lin" valueType="num">
                                      <p:cBhvr>
                                        <p:cTn id="13" dur="500" fill="hold"/>
                                        <p:tgtEl>
                                          <p:spTgt spid="447496"/>
                                        </p:tgtEl>
                                        <p:attrNameLst>
                                          <p:attrName>ppt_w</p:attrName>
                                        </p:attrNameLst>
                                      </p:cBhvr>
                                      <p:tavLst>
                                        <p:tav tm="0">
                                          <p:val>
                                            <p:fltVal val="0"/>
                                          </p:val>
                                        </p:tav>
                                        <p:tav tm="100000">
                                          <p:val>
                                            <p:strVal val="#ppt_w"/>
                                          </p:val>
                                        </p:tav>
                                      </p:tavLst>
                                    </p:anim>
                                    <p:anim calcmode="lin" valueType="num">
                                      <p:cBhvr>
                                        <p:cTn id="14" dur="500" fill="hold"/>
                                        <p:tgtEl>
                                          <p:spTgt spid="447496"/>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447497"/>
                                        </p:tgtEl>
                                        <p:attrNameLst>
                                          <p:attrName>style.visibility</p:attrName>
                                        </p:attrNameLst>
                                      </p:cBhvr>
                                      <p:to>
                                        <p:strVal val="visible"/>
                                      </p:to>
                                    </p:set>
                                    <p:anim calcmode="lin" valueType="num">
                                      <p:cBhvr>
                                        <p:cTn id="19" dur="500" fill="hold"/>
                                        <p:tgtEl>
                                          <p:spTgt spid="447497"/>
                                        </p:tgtEl>
                                        <p:attrNameLst>
                                          <p:attrName>ppt_w</p:attrName>
                                        </p:attrNameLst>
                                      </p:cBhvr>
                                      <p:tavLst>
                                        <p:tav tm="0">
                                          <p:val>
                                            <p:fltVal val="0"/>
                                          </p:val>
                                        </p:tav>
                                        <p:tav tm="100000">
                                          <p:val>
                                            <p:strVal val="#ppt_w"/>
                                          </p:val>
                                        </p:tav>
                                      </p:tavLst>
                                    </p:anim>
                                    <p:anim calcmode="lin" valueType="num">
                                      <p:cBhvr>
                                        <p:cTn id="20" dur="500" fill="hold"/>
                                        <p:tgtEl>
                                          <p:spTgt spid="44749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5" grpId="0" animBg="1"/>
      <p:bldP spid="447496" grpId="0" animBg="1"/>
      <p:bldP spid="447497"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a:xfrm>
            <a:off x="276225" y="44450"/>
            <a:ext cx="8616950" cy="1008063"/>
          </a:xfrm>
          <a:ln>
            <a:solidFill>
              <a:schemeClr val="accent2"/>
            </a:solidFill>
            <a:miter lim="800000"/>
            <a:headEnd/>
            <a:tailEnd/>
          </a:ln>
        </p:spPr>
        <p:txBody>
          <a:bodyPr/>
          <a:lstStyle/>
          <a:p>
            <a:pPr>
              <a:lnSpc>
                <a:spcPct val="90000"/>
              </a:lnSpc>
            </a:pPr>
            <a:r>
              <a:rPr lang="en-US" altLang="en-US" sz="2800" b="1">
                <a:latin typeface="Rockwell Condensed" panose="02060603050405020104" pitchFamily="18" charset="0"/>
              </a:rPr>
              <a:t>PERUMUSAN TINDAK PIDANA DALAM UU tentang PEMBERANTASAN TINDAK KORUPSI</a:t>
            </a:r>
            <a:r>
              <a:rPr lang="en-US" altLang="en-US" sz="2800">
                <a:latin typeface="Rockwell Condensed" panose="02060603050405020104" pitchFamily="18" charset="0"/>
              </a:rPr>
              <a:t> </a:t>
            </a:r>
          </a:p>
        </p:txBody>
      </p:sp>
      <p:sp>
        <p:nvSpPr>
          <p:cNvPr id="448515" name="AutoShape 3"/>
          <p:cNvSpPr>
            <a:spLocks noChangeArrowheads="1"/>
          </p:cNvSpPr>
          <p:nvPr/>
        </p:nvSpPr>
        <p:spPr bwMode="auto">
          <a:xfrm>
            <a:off x="4094163" y="985838"/>
            <a:ext cx="693737" cy="2825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8518" name="Rectangle 6"/>
          <p:cNvSpPr>
            <a:spLocks noChangeArrowheads="1"/>
          </p:cNvSpPr>
          <p:nvPr/>
        </p:nvSpPr>
        <p:spPr bwMode="auto">
          <a:xfrm>
            <a:off x="107950" y="1341438"/>
            <a:ext cx="8856663" cy="494665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42" tIns="49420" rIns="98842" bIns="49420">
            <a:spAutoFit/>
          </a:bodyPr>
          <a:lstStyle>
            <a:lvl1pPr algn="l" defTabSz="989013">
              <a:defRPr sz="2400">
                <a:solidFill>
                  <a:schemeClr val="tx1"/>
                </a:solidFill>
                <a:latin typeface="Times New Roman" panose="02020603050405020304" pitchFamily="18" charset="0"/>
              </a:defRPr>
            </a:lvl1pPr>
            <a:lvl2pPr marL="493713" algn="l" defTabSz="989013">
              <a:defRPr sz="2400">
                <a:solidFill>
                  <a:schemeClr val="tx1"/>
                </a:solidFill>
                <a:latin typeface="Times New Roman" panose="02020603050405020304" pitchFamily="18" charset="0"/>
              </a:defRPr>
            </a:lvl2pPr>
            <a:lvl3pPr marL="989013" algn="l" defTabSz="989013">
              <a:defRPr sz="2400">
                <a:solidFill>
                  <a:schemeClr val="tx1"/>
                </a:solidFill>
                <a:latin typeface="Times New Roman" panose="02020603050405020304" pitchFamily="18" charset="0"/>
              </a:defRPr>
            </a:lvl3pPr>
            <a:lvl4pPr marL="1482725" algn="l" defTabSz="989013">
              <a:defRPr sz="2400">
                <a:solidFill>
                  <a:schemeClr val="tx1"/>
                </a:solidFill>
                <a:latin typeface="Times New Roman" panose="02020603050405020304" pitchFamily="18" charset="0"/>
              </a:defRPr>
            </a:lvl4pPr>
            <a:lvl5pPr marL="1976438" algn="l" defTabSz="989013">
              <a:defRPr sz="2400">
                <a:solidFill>
                  <a:schemeClr val="tx1"/>
                </a:solidFill>
                <a:latin typeface="Times New Roman" panose="02020603050405020304" pitchFamily="18" charset="0"/>
              </a:defRPr>
            </a:lvl5pPr>
            <a:lvl6pPr marL="2433638" defTabSz="989013" fontAlgn="base">
              <a:spcBef>
                <a:spcPct val="0"/>
              </a:spcBef>
              <a:spcAft>
                <a:spcPct val="0"/>
              </a:spcAft>
              <a:defRPr sz="2400">
                <a:solidFill>
                  <a:schemeClr val="tx1"/>
                </a:solidFill>
                <a:latin typeface="Times New Roman" panose="02020603050405020304" pitchFamily="18" charset="0"/>
              </a:defRPr>
            </a:lvl6pPr>
            <a:lvl7pPr marL="2890838" defTabSz="989013" fontAlgn="base">
              <a:spcBef>
                <a:spcPct val="0"/>
              </a:spcBef>
              <a:spcAft>
                <a:spcPct val="0"/>
              </a:spcAft>
              <a:defRPr sz="2400">
                <a:solidFill>
                  <a:schemeClr val="tx1"/>
                </a:solidFill>
                <a:latin typeface="Times New Roman" panose="02020603050405020304" pitchFamily="18" charset="0"/>
              </a:defRPr>
            </a:lvl7pPr>
            <a:lvl8pPr marL="3348038" defTabSz="989013" fontAlgn="base">
              <a:spcBef>
                <a:spcPct val="0"/>
              </a:spcBef>
              <a:spcAft>
                <a:spcPct val="0"/>
              </a:spcAft>
              <a:defRPr sz="2400">
                <a:solidFill>
                  <a:schemeClr val="tx1"/>
                </a:solidFill>
                <a:latin typeface="Times New Roman" panose="02020603050405020304" pitchFamily="18" charset="0"/>
              </a:defRPr>
            </a:lvl8pPr>
            <a:lvl9pPr marL="3805238" defTabSz="989013" fontAlgn="base">
              <a:spcBef>
                <a:spcPct val="0"/>
              </a:spcBef>
              <a:spcAft>
                <a:spcPct val="0"/>
              </a:spcAft>
              <a:defRPr sz="2400">
                <a:solidFill>
                  <a:schemeClr val="tx1"/>
                </a:solidFill>
                <a:latin typeface="Times New Roman" panose="02020603050405020304" pitchFamily="18" charset="0"/>
              </a:defRPr>
            </a:lvl9pPr>
          </a:lstStyle>
          <a:p>
            <a:pPr algn="just">
              <a:lnSpc>
                <a:spcPct val="110000"/>
              </a:lnSpc>
            </a:pPr>
            <a:r>
              <a:rPr lang="id-ID" altLang="en-US" b="1" u="none">
                <a:latin typeface="Courier New" panose="02070309020205020404" pitchFamily="49" charset="0"/>
              </a:rPr>
              <a:t>Setiap orang yang dengan tujuan menguntungkan diri sendiri atau orang lain atau suatu korporasi, menyalahgunakan kewenangan, kesempatan atau sarana yang ada padanya karena jabatan atau kedudukan yang dapat merugikan keuangan negara atau perekonomian negara, dipidana dengan pidana penjara seumur hidup atau pidana penjara paling singkat 1 (satu) tahun dan paling lama 20 (dua puluh) tahun dan atau denda paling sedikit Rp50.000.000,00 (lima puluh juta rupiah) dan paling banyak Rp1.000.000.000,00 (satu milyar rupiah).</a:t>
            </a:r>
            <a:r>
              <a:rPr lang="en-US" altLang="en-US" b="1">
                <a:latin typeface="Courier New" panose="02070309020205020404" pitchFamily="49" charset="0"/>
              </a:rPr>
              <a:t> </a:t>
            </a:r>
          </a:p>
        </p:txBody>
      </p:sp>
      <p:sp>
        <p:nvSpPr>
          <p:cNvPr id="448519" name="Rectangle 7"/>
          <p:cNvSpPr>
            <a:spLocks noChangeArrowheads="1"/>
          </p:cNvSpPr>
          <p:nvPr/>
        </p:nvSpPr>
        <p:spPr bwMode="auto">
          <a:xfrm>
            <a:off x="1662113" y="6346825"/>
            <a:ext cx="5934075" cy="46672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id-ID" altLang="en-US" u="none">
                <a:latin typeface="Rockwell Condensed" panose="02060603050405020104" pitchFamily="18" charset="0"/>
              </a:rPr>
              <a:t>Pasal 3 UU No.31 Tahun 1999 jo. UU No. 20 Tahun 2001</a:t>
            </a:r>
            <a:r>
              <a:rPr lang="en-US" altLang="en-US">
                <a:latin typeface="Rockwell Condensed" panose="02060603050405020104"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48514"/>
                                        </p:tgtEl>
                                        <p:attrNameLst>
                                          <p:attrName>style.visibility</p:attrName>
                                        </p:attrNameLst>
                                      </p:cBhvr>
                                      <p:to>
                                        <p:strVal val="visible"/>
                                      </p:to>
                                    </p:set>
                                    <p:animEffect transition="in" filter="fade">
                                      <p:cBhvr>
                                        <p:cTn id="7" dur="770" decel="100000"/>
                                        <p:tgtEl>
                                          <p:spTgt spid="448514"/>
                                        </p:tgtEl>
                                      </p:cBhvr>
                                    </p:animEffect>
                                    <p:animScale>
                                      <p:cBhvr>
                                        <p:cTn id="8" dur="770" decel="100000"/>
                                        <p:tgtEl>
                                          <p:spTgt spid="448514"/>
                                        </p:tgtEl>
                                      </p:cBhvr>
                                      <p:from x="10000" y="10000"/>
                                      <p:to x="200000" y="450000"/>
                                    </p:animScale>
                                    <p:animScale>
                                      <p:cBhvr>
                                        <p:cTn id="9" dur="1230" accel="100000" fill="hold">
                                          <p:stCondLst>
                                            <p:cond delay="770"/>
                                          </p:stCondLst>
                                        </p:cTn>
                                        <p:tgtEl>
                                          <p:spTgt spid="448514"/>
                                        </p:tgtEl>
                                      </p:cBhvr>
                                      <p:from x="200000" y="450000"/>
                                      <p:to x="100000" y="100000"/>
                                    </p:animScale>
                                    <p:set>
                                      <p:cBhvr>
                                        <p:cTn id="10" dur="770" fill="hold"/>
                                        <p:tgtEl>
                                          <p:spTgt spid="448514"/>
                                        </p:tgtEl>
                                        <p:attrNameLst>
                                          <p:attrName>ppt_x</p:attrName>
                                        </p:attrNameLst>
                                      </p:cBhvr>
                                      <p:to>
                                        <p:strVal val="(0.5)"/>
                                      </p:to>
                                    </p:set>
                                    <p:anim from="(0.5)" to="(#ppt_x)" calcmode="lin" valueType="num">
                                      <p:cBhvr>
                                        <p:cTn id="11" dur="1230" accel="100000" fill="hold">
                                          <p:stCondLst>
                                            <p:cond delay="770"/>
                                          </p:stCondLst>
                                        </p:cTn>
                                        <p:tgtEl>
                                          <p:spTgt spid="448514"/>
                                        </p:tgtEl>
                                        <p:attrNameLst>
                                          <p:attrName>ppt_x</p:attrName>
                                        </p:attrNameLst>
                                      </p:cBhvr>
                                    </p:anim>
                                    <p:set>
                                      <p:cBhvr>
                                        <p:cTn id="12" dur="770" fill="hold"/>
                                        <p:tgtEl>
                                          <p:spTgt spid="448514"/>
                                        </p:tgtEl>
                                        <p:attrNameLst>
                                          <p:attrName>ppt_y</p:attrName>
                                        </p:attrNameLst>
                                      </p:cBhvr>
                                      <p:to>
                                        <p:strVal val="(#ppt_y+0.4)"/>
                                      </p:to>
                                    </p:set>
                                    <p:anim from="(#ppt_y+0.4)" to="(#ppt_y)" calcmode="lin" valueType="num">
                                      <p:cBhvr>
                                        <p:cTn id="13" dur="1230" accel="100000" fill="hold">
                                          <p:stCondLst>
                                            <p:cond delay="770"/>
                                          </p:stCondLst>
                                        </p:cTn>
                                        <p:tgtEl>
                                          <p:spTgt spid="448514"/>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4" presetClass="entr" presetSubtype="0" accel="100000" fill="hold" grpId="0" nodeType="clickEffect">
                                  <p:stCondLst>
                                    <p:cond delay="0"/>
                                  </p:stCondLst>
                                  <p:childTnLst>
                                    <p:set>
                                      <p:cBhvr>
                                        <p:cTn id="17" dur="1" fill="hold">
                                          <p:stCondLst>
                                            <p:cond delay="0"/>
                                          </p:stCondLst>
                                        </p:cTn>
                                        <p:tgtEl>
                                          <p:spTgt spid="448515"/>
                                        </p:tgtEl>
                                        <p:attrNameLst>
                                          <p:attrName>style.visibility</p:attrName>
                                        </p:attrNameLst>
                                      </p:cBhvr>
                                      <p:to>
                                        <p:strVal val="visible"/>
                                      </p:to>
                                    </p:set>
                                    <p:anim calcmode="lin" valueType="num">
                                      <p:cBhvr>
                                        <p:cTn id="18" dur="500" fill="hold"/>
                                        <p:tgtEl>
                                          <p:spTgt spid="448515"/>
                                        </p:tgtEl>
                                        <p:attrNameLst>
                                          <p:attrName>ppt_w</p:attrName>
                                        </p:attrNameLst>
                                      </p:cBhvr>
                                      <p:tavLst>
                                        <p:tav tm="0">
                                          <p:val>
                                            <p:strVal val="#ppt_w*0.05"/>
                                          </p:val>
                                        </p:tav>
                                        <p:tav tm="100000">
                                          <p:val>
                                            <p:strVal val="#ppt_w"/>
                                          </p:val>
                                        </p:tav>
                                      </p:tavLst>
                                    </p:anim>
                                    <p:anim calcmode="lin" valueType="num">
                                      <p:cBhvr>
                                        <p:cTn id="19" dur="500" fill="hold"/>
                                        <p:tgtEl>
                                          <p:spTgt spid="448515"/>
                                        </p:tgtEl>
                                        <p:attrNameLst>
                                          <p:attrName>ppt_h</p:attrName>
                                        </p:attrNameLst>
                                      </p:cBhvr>
                                      <p:tavLst>
                                        <p:tav tm="0">
                                          <p:val>
                                            <p:strVal val="#ppt_h"/>
                                          </p:val>
                                        </p:tav>
                                        <p:tav tm="100000">
                                          <p:val>
                                            <p:strVal val="#ppt_h"/>
                                          </p:val>
                                        </p:tav>
                                      </p:tavLst>
                                    </p:anim>
                                    <p:anim calcmode="lin" valueType="num">
                                      <p:cBhvr>
                                        <p:cTn id="20" dur="500" fill="hold"/>
                                        <p:tgtEl>
                                          <p:spTgt spid="448515"/>
                                        </p:tgtEl>
                                        <p:attrNameLst>
                                          <p:attrName>ppt_x</p:attrName>
                                        </p:attrNameLst>
                                      </p:cBhvr>
                                      <p:tavLst>
                                        <p:tav tm="0">
                                          <p:val>
                                            <p:strVal val="#ppt_x-.2"/>
                                          </p:val>
                                        </p:tav>
                                        <p:tav tm="100000">
                                          <p:val>
                                            <p:strVal val="#ppt_x"/>
                                          </p:val>
                                        </p:tav>
                                      </p:tavLst>
                                    </p:anim>
                                    <p:anim calcmode="lin" valueType="num">
                                      <p:cBhvr>
                                        <p:cTn id="21" dur="500" fill="hold"/>
                                        <p:tgtEl>
                                          <p:spTgt spid="448515"/>
                                        </p:tgtEl>
                                        <p:attrNameLst>
                                          <p:attrName>ppt_y</p:attrName>
                                        </p:attrNameLst>
                                      </p:cBhvr>
                                      <p:tavLst>
                                        <p:tav tm="0">
                                          <p:val>
                                            <p:strVal val="#ppt_y"/>
                                          </p:val>
                                        </p:tav>
                                        <p:tav tm="100000">
                                          <p:val>
                                            <p:strVal val="#ppt_y"/>
                                          </p:val>
                                        </p:tav>
                                      </p:tavLst>
                                    </p:anim>
                                    <p:animEffect transition="in" filter="fade">
                                      <p:cBhvr>
                                        <p:cTn id="22" dur="500"/>
                                        <p:tgtEl>
                                          <p:spTgt spid="4485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9" presetClass="entr" presetSubtype="0" fill="hold" grpId="0" nodeType="clickEffect">
                                  <p:stCondLst>
                                    <p:cond delay="0"/>
                                  </p:stCondLst>
                                  <p:childTnLst>
                                    <p:set>
                                      <p:cBhvr>
                                        <p:cTn id="26" dur="1" fill="hold">
                                          <p:stCondLst>
                                            <p:cond delay="0"/>
                                          </p:stCondLst>
                                        </p:cTn>
                                        <p:tgtEl>
                                          <p:spTgt spid="448518"/>
                                        </p:tgtEl>
                                        <p:attrNameLst>
                                          <p:attrName>style.visibility</p:attrName>
                                        </p:attrNameLst>
                                      </p:cBhvr>
                                      <p:to>
                                        <p:strVal val="visible"/>
                                      </p:to>
                                    </p:set>
                                    <p:anim calcmode="lin" valueType="num">
                                      <p:cBhvr>
                                        <p:cTn id="27" dur="1000" fill="hold"/>
                                        <p:tgtEl>
                                          <p:spTgt spid="448518"/>
                                        </p:tgtEl>
                                        <p:attrNameLst>
                                          <p:attrName>ppt_x</p:attrName>
                                        </p:attrNameLst>
                                      </p:cBhvr>
                                      <p:tavLst>
                                        <p:tav tm="0">
                                          <p:val>
                                            <p:strVal val="#ppt_x-.2"/>
                                          </p:val>
                                        </p:tav>
                                        <p:tav tm="100000">
                                          <p:val>
                                            <p:strVal val="#ppt_x"/>
                                          </p:val>
                                        </p:tav>
                                      </p:tavLst>
                                    </p:anim>
                                    <p:anim calcmode="lin" valueType="num">
                                      <p:cBhvr>
                                        <p:cTn id="28" dur="1000" fill="hold"/>
                                        <p:tgtEl>
                                          <p:spTgt spid="448518"/>
                                        </p:tgtEl>
                                        <p:attrNameLst>
                                          <p:attrName>ppt_y</p:attrName>
                                        </p:attrNameLst>
                                      </p:cBhvr>
                                      <p:tavLst>
                                        <p:tav tm="0">
                                          <p:val>
                                            <p:strVal val="#ppt_y"/>
                                          </p:val>
                                        </p:tav>
                                        <p:tav tm="100000">
                                          <p:val>
                                            <p:strVal val="#ppt_y"/>
                                          </p:val>
                                        </p:tav>
                                      </p:tavLst>
                                    </p:anim>
                                    <p:animEffect transition="in" filter="wipe(right)" prLst="gradientSize: 0.1">
                                      <p:cBhvr>
                                        <p:cTn id="29" dur="1000"/>
                                        <p:tgtEl>
                                          <p:spTgt spid="44851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7" presetClass="entr" presetSubtype="10" fill="hold" grpId="0" nodeType="clickEffect">
                                  <p:stCondLst>
                                    <p:cond delay="0"/>
                                  </p:stCondLst>
                                  <p:childTnLst>
                                    <p:set>
                                      <p:cBhvr>
                                        <p:cTn id="33" dur="1" fill="hold">
                                          <p:stCondLst>
                                            <p:cond delay="0"/>
                                          </p:stCondLst>
                                        </p:cTn>
                                        <p:tgtEl>
                                          <p:spTgt spid="448519"/>
                                        </p:tgtEl>
                                        <p:attrNameLst>
                                          <p:attrName>style.visibility</p:attrName>
                                        </p:attrNameLst>
                                      </p:cBhvr>
                                      <p:to>
                                        <p:strVal val="visible"/>
                                      </p:to>
                                    </p:set>
                                    <p:anim calcmode="lin" valueType="num">
                                      <p:cBhvr>
                                        <p:cTn id="34" dur="500" fill="hold"/>
                                        <p:tgtEl>
                                          <p:spTgt spid="448519"/>
                                        </p:tgtEl>
                                        <p:attrNameLst>
                                          <p:attrName>ppt_w</p:attrName>
                                        </p:attrNameLst>
                                      </p:cBhvr>
                                      <p:tavLst>
                                        <p:tav tm="0">
                                          <p:val>
                                            <p:fltVal val="0"/>
                                          </p:val>
                                        </p:tav>
                                        <p:tav tm="100000">
                                          <p:val>
                                            <p:strVal val="#ppt_w"/>
                                          </p:val>
                                        </p:tav>
                                      </p:tavLst>
                                    </p:anim>
                                    <p:anim calcmode="lin" valueType="num">
                                      <p:cBhvr>
                                        <p:cTn id="35" dur="500" fill="hold"/>
                                        <p:tgtEl>
                                          <p:spTgt spid="4485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4" grpId="0" animBg="1"/>
      <p:bldP spid="448515" grpId="0" animBg="1"/>
      <p:bldP spid="448518" grpId="0" animBg="1"/>
      <p:bldP spid="448519" grpId="0" animBg="1"/>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title"/>
          </p:nvPr>
        </p:nvSpPr>
        <p:spPr>
          <a:xfrm>
            <a:off x="276225" y="44450"/>
            <a:ext cx="8616950" cy="792163"/>
          </a:xfrm>
          <a:ln>
            <a:solidFill>
              <a:schemeClr val="accent2"/>
            </a:solidFill>
            <a:miter lim="800000"/>
            <a:headEnd/>
            <a:tailEnd/>
          </a:ln>
        </p:spPr>
        <p:txBody>
          <a:bodyPr/>
          <a:lstStyle/>
          <a:p>
            <a:pPr>
              <a:lnSpc>
                <a:spcPct val="80000"/>
              </a:lnSpc>
            </a:pPr>
            <a:r>
              <a:rPr lang="en-US" altLang="en-US" sz="2800" b="1">
                <a:latin typeface="Rockwell Condensed" panose="02060603050405020104" pitchFamily="18" charset="0"/>
              </a:rPr>
              <a:t>PERUMUSAN TINDAK PIDANA DALAM UU tentang PEMBERANTASAN TINDAK KORUPSI</a:t>
            </a:r>
            <a:r>
              <a:rPr lang="en-US" altLang="en-US" sz="2800">
                <a:latin typeface="Rockwell Condensed" panose="02060603050405020104" pitchFamily="18" charset="0"/>
              </a:rPr>
              <a:t> </a:t>
            </a:r>
          </a:p>
        </p:txBody>
      </p:sp>
      <p:sp>
        <p:nvSpPr>
          <p:cNvPr id="449539" name="AutoShape 3"/>
          <p:cNvSpPr>
            <a:spLocks noChangeArrowheads="1"/>
          </p:cNvSpPr>
          <p:nvPr/>
        </p:nvSpPr>
        <p:spPr bwMode="auto">
          <a:xfrm>
            <a:off x="4094163" y="765175"/>
            <a:ext cx="693737" cy="2825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9540" name="Rectangle 4"/>
          <p:cNvSpPr>
            <a:spLocks noChangeArrowheads="1"/>
          </p:cNvSpPr>
          <p:nvPr/>
        </p:nvSpPr>
        <p:spPr bwMode="auto">
          <a:xfrm>
            <a:off x="107950" y="908050"/>
            <a:ext cx="8856663" cy="19558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42" tIns="49420" rIns="98842" bIns="49420">
            <a:spAutoFit/>
          </a:bodyPr>
          <a:lstStyle>
            <a:lvl1pPr marL="457200" indent="-457200" algn="l" defTabSz="989013">
              <a:defRPr sz="2400">
                <a:solidFill>
                  <a:schemeClr val="tx1"/>
                </a:solidFill>
                <a:latin typeface="Times New Roman" panose="02020603050405020304" pitchFamily="18" charset="0"/>
              </a:defRPr>
            </a:lvl1pPr>
            <a:lvl2pPr marL="950913" indent="-457200" algn="l" defTabSz="989013">
              <a:defRPr sz="2400">
                <a:solidFill>
                  <a:schemeClr val="tx1"/>
                </a:solidFill>
                <a:latin typeface="Times New Roman" panose="02020603050405020304" pitchFamily="18" charset="0"/>
              </a:defRPr>
            </a:lvl2pPr>
            <a:lvl3pPr marL="1446213" indent="-457200" algn="l" defTabSz="989013">
              <a:defRPr sz="2400">
                <a:solidFill>
                  <a:schemeClr val="tx1"/>
                </a:solidFill>
                <a:latin typeface="Times New Roman" panose="02020603050405020304" pitchFamily="18" charset="0"/>
              </a:defRPr>
            </a:lvl3pPr>
            <a:lvl4pPr marL="1939925" indent="-457200" algn="l" defTabSz="989013">
              <a:defRPr sz="2400">
                <a:solidFill>
                  <a:schemeClr val="tx1"/>
                </a:solidFill>
                <a:latin typeface="Times New Roman" panose="02020603050405020304" pitchFamily="18" charset="0"/>
              </a:defRPr>
            </a:lvl4pPr>
            <a:lvl5pPr marL="2433638" indent="-457200" algn="l" defTabSz="989013">
              <a:defRPr sz="2400">
                <a:solidFill>
                  <a:schemeClr val="tx1"/>
                </a:solidFill>
                <a:latin typeface="Times New Roman" panose="02020603050405020304" pitchFamily="18" charset="0"/>
              </a:defRPr>
            </a:lvl5pPr>
            <a:lvl6pPr marL="2890838" indent="-457200" defTabSz="989013" fontAlgn="base">
              <a:spcBef>
                <a:spcPct val="0"/>
              </a:spcBef>
              <a:spcAft>
                <a:spcPct val="0"/>
              </a:spcAft>
              <a:defRPr sz="2400">
                <a:solidFill>
                  <a:schemeClr val="tx1"/>
                </a:solidFill>
                <a:latin typeface="Times New Roman" panose="02020603050405020304" pitchFamily="18" charset="0"/>
              </a:defRPr>
            </a:lvl6pPr>
            <a:lvl7pPr marL="3348038" indent="-457200" defTabSz="989013" fontAlgn="base">
              <a:spcBef>
                <a:spcPct val="0"/>
              </a:spcBef>
              <a:spcAft>
                <a:spcPct val="0"/>
              </a:spcAft>
              <a:defRPr sz="2400">
                <a:solidFill>
                  <a:schemeClr val="tx1"/>
                </a:solidFill>
                <a:latin typeface="Times New Roman" panose="02020603050405020304" pitchFamily="18" charset="0"/>
              </a:defRPr>
            </a:lvl7pPr>
            <a:lvl8pPr marL="3805238" indent="-457200" defTabSz="989013" fontAlgn="base">
              <a:spcBef>
                <a:spcPct val="0"/>
              </a:spcBef>
              <a:spcAft>
                <a:spcPct val="0"/>
              </a:spcAft>
              <a:defRPr sz="2400">
                <a:solidFill>
                  <a:schemeClr val="tx1"/>
                </a:solidFill>
                <a:latin typeface="Times New Roman" panose="02020603050405020304" pitchFamily="18" charset="0"/>
              </a:defRPr>
            </a:lvl8pPr>
            <a:lvl9pPr marL="4262438" indent="-4572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id-ID" altLang="en-US" sz="2000" b="1" u="none">
                <a:latin typeface="Courier New" panose="02070309020205020404" pitchFamily="49" charset="0"/>
              </a:rPr>
              <a:t>Dipidana dengan pidana penjara seumur hidup atau pidana penjara paling singkat 4 (empat) tahun dan paling lama 20 (dua puluh) tahun dan pidana denda paling sedikit Rp200.000.000,00 (dua ratus juta rupiah) dan paling banyak Rp1.000.000.000,00 (satu miliar rupiah):</a:t>
            </a:r>
            <a:endParaRPr lang="en-US" altLang="en-US" sz="2000" u="none">
              <a:latin typeface="Courier New" panose="02070309020205020404" pitchFamily="49" charset="0"/>
            </a:endParaRPr>
          </a:p>
        </p:txBody>
      </p:sp>
      <p:sp>
        <p:nvSpPr>
          <p:cNvPr id="449541" name="Rectangle 5"/>
          <p:cNvSpPr>
            <a:spLocks noChangeArrowheads="1"/>
          </p:cNvSpPr>
          <p:nvPr/>
        </p:nvSpPr>
        <p:spPr bwMode="auto">
          <a:xfrm>
            <a:off x="395288" y="6303963"/>
            <a:ext cx="8255000" cy="46672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id-ID" altLang="en-US" u="none">
                <a:latin typeface="Rockwell Condensed" panose="02060603050405020104" pitchFamily="18" charset="0"/>
              </a:rPr>
              <a:t>Pasal 12 huruf a dan huruf b UU No.</a:t>
            </a:r>
            <a:r>
              <a:rPr lang="en-US" altLang="en-US" u="none">
                <a:latin typeface="Rockwell Condensed" panose="02060603050405020104" pitchFamily="18" charset="0"/>
              </a:rPr>
              <a:t> </a:t>
            </a:r>
            <a:r>
              <a:rPr lang="id-ID" altLang="en-US" u="none">
                <a:latin typeface="Rockwell Condensed" panose="02060603050405020104" pitchFamily="18" charset="0"/>
              </a:rPr>
              <a:t>31 Tahun 1999 jo. UU No. 20 Tahun 2001</a:t>
            </a:r>
            <a:r>
              <a:rPr lang="en-US" altLang="en-US">
                <a:latin typeface="Rockwell Condensed" panose="02060603050405020104" pitchFamily="18" charset="0"/>
              </a:rPr>
              <a:t> </a:t>
            </a:r>
          </a:p>
        </p:txBody>
      </p:sp>
      <p:sp>
        <p:nvSpPr>
          <p:cNvPr id="449542" name="Rectangle 6"/>
          <p:cNvSpPr>
            <a:spLocks noChangeArrowheads="1"/>
          </p:cNvSpPr>
          <p:nvPr/>
        </p:nvSpPr>
        <p:spPr bwMode="auto">
          <a:xfrm>
            <a:off x="179388" y="3033713"/>
            <a:ext cx="8785225" cy="1474787"/>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id-ID" altLang="en-US" sz="2000" b="1" u="none"/>
              <a:t>Pegawai negeri atau penyelenggara negara yang menerima hadiah atau janji, padahal diketahui atau patut diduga bahwa hadiah atau janji tersebut diberikan untuk menggerakkan agar melakukan atau tidak melakukan sesuatu dalam jabatannya, yang bertentangan dengan kewajibannya;</a:t>
            </a:r>
            <a:endParaRPr lang="en-US" altLang="en-US" sz="2000" b="1" u="none"/>
          </a:p>
        </p:txBody>
      </p:sp>
      <p:sp>
        <p:nvSpPr>
          <p:cNvPr id="449543" name="Rectangle 7"/>
          <p:cNvSpPr>
            <a:spLocks noChangeArrowheads="1"/>
          </p:cNvSpPr>
          <p:nvPr/>
        </p:nvSpPr>
        <p:spPr bwMode="auto">
          <a:xfrm>
            <a:off x="179388" y="4724400"/>
            <a:ext cx="8785225" cy="1474788"/>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id-ID" altLang="en-US" sz="2000" b="1" u="none"/>
              <a:t>Pegawai negeri atau penyelenggara negara yang menerima hadiah padahal diketahui atau patut diduga bahwa hadiah tersebut diberikan sebagai akibat atau disebabkan karena telah melakukan sesuatu dalam jabatannya yang bertentangan dengan kewajibannya;</a:t>
            </a:r>
            <a:endParaRPr lang="en-US" altLang="en-US" sz="2000" b="1" u="none"/>
          </a:p>
        </p:txBody>
      </p:sp>
      <p:sp>
        <p:nvSpPr>
          <p:cNvPr id="449544" name="Rectangle 8"/>
          <p:cNvSpPr>
            <a:spLocks noChangeArrowheads="1"/>
          </p:cNvSpPr>
          <p:nvPr/>
        </p:nvSpPr>
        <p:spPr bwMode="auto">
          <a:xfrm>
            <a:off x="71438" y="2924175"/>
            <a:ext cx="323850" cy="360363"/>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b="1" u="none"/>
              <a:t>a</a:t>
            </a:r>
          </a:p>
        </p:txBody>
      </p:sp>
      <p:sp>
        <p:nvSpPr>
          <p:cNvPr id="449545" name="Rectangle 9"/>
          <p:cNvSpPr>
            <a:spLocks noChangeArrowheads="1"/>
          </p:cNvSpPr>
          <p:nvPr/>
        </p:nvSpPr>
        <p:spPr bwMode="auto">
          <a:xfrm>
            <a:off x="71438" y="4652963"/>
            <a:ext cx="323850" cy="360362"/>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b="1" u="none"/>
              <a:t>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49540"/>
                                        </p:tgtEl>
                                        <p:attrNameLst>
                                          <p:attrName>style.visibility</p:attrName>
                                        </p:attrNameLst>
                                      </p:cBhvr>
                                      <p:to>
                                        <p:strVal val="visible"/>
                                      </p:to>
                                    </p:set>
                                    <p:animScale>
                                      <p:cBhvr>
                                        <p:cTn id="7" dur="1000" decel="50000" fill="hold">
                                          <p:stCondLst>
                                            <p:cond delay="0"/>
                                          </p:stCondLst>
                                        </p:cTn>
                                        <p:tgtEl>
                                          <p:spTgt spid="4495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49540"/>
                                        </p:tgtEl>
                                        <p:attrNameLst>
                                          <p:attrName>ppt_x</p:attrName>
                                          <p:attrName>ppt_y</p:attrName>
                                        </p:attrNameLst>
                                      </p:cBhvr>
                                    </p:animMotion>
                                    <p:animEffect transition="in" filter="fade">
                                      <p:cBhvr>
                                        <p:cTn id="9" dur="1000"/>
                                        <p:tgtEl>
                                          <p:spTgt spid="44954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4" presetClass="entr" presetSubtype="0" accel="100000" fill="hold" grpId="0" nodeType="clickEffect">
                                  <p:stCondLst>
                                    <p:cond delay="0"/>
                                  </p:stCondLst>
                                  <p:childTnLst>
                                    <p:set>
                                      <p:cBhvr>
                                        <p:cTn id="13" dur="1" fill="hold">
                                          <p:stCondLst>
                                            <p:cond delay="0"/>
                                          </p:stCondLst>
                                        </p:cTn>
                                        <p:tgtEl>
                                          <p:spTgt spid="449544"/>
                                        </p:tgtEl>
                                        <p:attrNameLst>
                                          <p:attrName>style.visibility</p:attrName>
                                        </p:attrNameLst>
                                      </p:cBhvr>
                                      <p:to>
                                        <p:strVal val="visible"/>
                                      </p:to>
                                    </p:set>
                                    <p:anim calcmode="lin" valueType="num">
                                      <p:cBhvr>
                                        <p:cTn id="14" dur="500" fill="hold"/>
                                        <p:tgtEl>
                                          <p:spTgt spid="449544"/>
                                        </p:tgtEl>
                                        <p:attrNameLst>
                                          <p:attrName>ppt_w</p:attrName>
                                        </p:attrNameLst>
                                      </p:cBhvr>
                                      <p:tavLst>
                                        <p:tav tm="0">
                                          <p:val>
                                            <p:strVal val="#ppt_w*0.05"/>
                                          </p:val>
                                        </p:tav>
                                        <p:tav tm="100000">
                                          <p:val>
                                            <p:strVal val="#ppt_w"/>
                                          </p:val>
                                        </p:tav>
                                      </p:tavLst>
                                    </p:anim>
                                    <p:anim calcmode="lin" valueType="num">
                                      <p:cBhvr>
                                        <p:cTn id="15" dur="500" fill="hold"/>
                                        <p:tgtEl>
                                          <p:spTgt spid="449544"/>
                                        </p:tgtEl>
                                        <p:attrNameLst>
                                          <p:attrName>ppt_h</p:attrName>
                                        </p:attrNameLst>
                                      </p:cBhvr>
                                      <p:tavLst>
                                        <p:tav tm="0">
                                          <p:val>
                                            <p:strVal val="#ppt_h"/>
                                          </p:val>
                                        </p:tav>
                                        <p:tav tm="100000">
                                          <p:val>
                                            <p:strVal val="#ppt_h"/>
                                          </p:val>
                                        </p:tav>
                                      </p:tavLst>
                                    </p:anim>
                                    <p:anim calcmode="lin" valueType="num">
                                      <p:cBhvr>
                                        <p:cTn id="16" dur="500" fill="hold"/>
                                        <p:tgtEl>
                                          <p:spTgt spid="449544"/>
                                        </p:tgtEl>
                                        <p:attrNameLst>
                                          <p:attrName>ppt_x</p:attrName>
                                        </p:attrNameLst>
                                      </p:cBhvr>
                                      <p:tavLst>
                                        <p:tav tm="0">
                                          <p:val>
                                            <p:strVal val="#ppt_x-.2"/>
                                          </p:val>
                                        </p:tav>
                                        <p:tav tm="100000">
                                          <p:val>
                                            <p:strVal val="#ppt_x"/>
                                          </p:val>
                                        </p:tav>
                                      </p:tavLst>
                                    </p:anim>
                                    <p:anim calcmode="lin" valueType="num">
                                      <p:cBhvr>
                                        <p:cTn id="17" dur="500" fill="hold"/>
                                        <p:tgtEl>
                                          <p:spTgt spid="449544"/>
                                        </p:tgtEl>
                                        <p:attrNameLst>
                                          <p:attrName>ppt_y</p:attrName>
                                        </p:attrNameLst>
                                      </p:cBhvr>
                                      <p:tavLst>
                                        <p:tav tm="0">
                                          <p:val>
                                            <p:strVal val="#ppt_y"/>
                                          </p:val>
                                        </p:tav>
                                        <p:tav tm="100000">
                                          <p:val>
                                            <p:strVal val="#ppt_y"/>
                                          </p:val>
                                        </p:tav>
                                      </p:tavLst>
                                    </p:anim>
                                    <p:animEffect transition="in" filter="fade">
                                      <p:cBhvr>
                                        <p:cTn id="18" dur="500"/>
                                        <p:tgtEl>
                                          <p:spTgt spid="44954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449542"/>
                                        </p:tgtEl>
                                        <p:attrNameLst>
                                          <p:attrName>style.visibility</p:attrName>
                                        </p:attrNameLst>
                                      </p:cBhvr>
                                      <p:to>
                                        <p:strVal val="visible"/>
                                      </p:to>
                                    </p:set>
                                    <p:anim calcmode="lin" valueType="num">
                                      <p:cBhvr>
                                        <p:cTn id="23" dur="500" fill="hold"/>
                                        <p:tgtEl>
                                          <p:spTgt spid="449542"/>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449542"/>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449542"/>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44954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4" presetClass="entr" presetSubtype="0" accel="100000" fill="hold" grpId="0" nodeType="clickEffect">
                                  <p:stCondLst>
                                    <p:cond delay="0"/>
                                  </p:stCondLst>
                                  <p:childTnLst>
                                    <p:set>
                                      <p:cBhvr>
                                        <p:cTn id="30" dur="1" fill="hold">
                                          <p:stCondLst>
                                            <p:cond delay="0"/>
                                          </p:stCondLst>
                                        </p:cTn>
                                        <p:tgtEl>
                                          <p:spTgt spid="449545"/>
                                        </p:tgtEl>
                                        <p:attrNameLst>
                                          <p:attrName>style.visibility</p:attrName>
                                        </p:attrNameLst>
                                      </p:cBhvr>
                                      <p:to>
                                        <p:strVal val="visible"/>
                                      </p:to>
                                    </p:set>
                                    <p:anim calcmode="lin" valueType="num">
                                      <p:cBhvr>
                                        <p:cTn id="31" dur="500" fill="hold"/>
                                        <p:tgtEl>
                                          <p:spTgt spid="449545"/>
                                        </p:tgtEl>
                                        <p:attrNameLst>
                                          <p:attrName>ppt_w</p:attrName>
                                        </p:attrNameLst>
                                      </p:cBhvr>
                                      <p:tavLst>
                                        <p:tav tm="0">
                                          <p:val>
                                            <p:strVal val="#ppt_w*0.05"/>
                                          </p:val>
                                        </p:tav>
                                        <p:tav tm="100000">
                                          <p:val>
                                            <p:strVal val="#ppt_w"/>
                                          </p:val>
                                        </p:tav>
                                      </p:tavLst>
                                    </p:anim>
                                    <p:anim calcmode="lin" valueType="num">
                                      <p:cBhvr>
                                        <p:cTn id="32" dur="500" fill="hold"/>
                                        <p:tgtEl>
                                          <p:spTgt spid="449545"/>
                                        </p:tgtEl>
                                        <p:attrNameLst>
                                          <p:attrName>ppt_h</p:attrName>
                                        </p:attrNameLst>
                                      </p:cBhvr>
                                      <p:tavLst>
                                        <p:tav tm="0">
                                          <p:val>
                                            <p:strVal val="#ppt_h"/>
                                          </p:val>
                                        </p:tav>
                                        <p:tav tm="100000">
                                          <p:val>
                                            <p:strVal val="#ppt_h"/>
                                          </p:val>
                                        </p:tav>
                                      </p:tavLst>
                                    </p:anim>
                                    <p:anim calcmode="lin" valueType="num">
                                      <p:cBhvr>
                                        <p:cTn id="33" dur="500" fill="hold"/>
                                        <p:tgtEl>
                                          <p:spTgt spid="449545"/>
                                        </p:tgtEl>
                                        <p:attrNameLst>
                                          <p:attrName>ppt_x</p:attrName>
                                        </p:attrNameLst>
                                      </p:cBhvr>
                                      <p:tavLst>
                                        <p:tav tm="0">
                                          <p:val>
                                            <p:strVal val="#ppt_x-.2"/>
                                          </p:val>
                                        </p:tav>
                                        <p:tav tm="100000">
                                          <p:val>
                                            <p:strVal val="#ppt_x"/>
                                          </p:val>
                                        </p:tav>
                                      </p:tavLst>
                                    </p:anim>
                                    <p:anim calcmode="lin" valueType="num">
                                      <p:cBhvr>
                                        <p:cTn id="34" dur="500" fill="hold"/>
                                        <p:tgtEl>
                                          <p:spTgt spid="449545"/>
                                        </p:tgtEl>
                                        <p:attrNameLst>
                                          <p:attrName>ppt_y</p:attrName>
                                        </p:attrNameLst>
                                      </p:cBhvr>
                                      <p:tavLst>
                                        <p:tav tm="0">
                                          <p:val>
                                            <p:strVal val="#ppt_y"/>
                                          </p:val>
                                        </p:tav>
                                        <p:tav tm="100000">
                                          <p:val>
                                            <p:strVal val="#ppt_y"/>
                                          </p:val>
                                        </p:tav>
                                      </p:tavLst>
                                    </p:anim>
                                    <p:animEffect transition="in" filter="fade">
                                      <p:cBhvr>
                                        <p:cTn id="35" dur="500"/>
                                        <p:tgtEl>
                                          <p:spTgt spid="449545"/>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9" presetClass="entr" presetSubtype="0" accel="100000" fill="hold" grpId="0" nodeType="clickEffect">
                                  <p:stCondLst>
                                    <p:cond delay="0"/>
                                  </p:stCondLst>
                                  <p:childTnLst>
                                    <p:set>
                                      <p:cBhvr>
                                        <p:cTn id="39" dur="1" fill="hold">
                                          <p:stCondLst>
                                            <p:cond delay="0"/>
                                          </p:stCondLst>
                                        </p:cTn>
                                        <p:tgtEl>
                                          <p:spTgt spid="449543"/>
                                        </p:tgtEl>
                                        <p:attrNameLst>
                                          <p:attrName>style.visibility</p:attrName>
                                        </p:attrNameLst>
                                      </p:cBhvr>
                                      <p:to>
                                        <p:strVal val="visible"/>
                                      </p:to>
                                    </p:set>
                                    <p:anim calcmode="lin" valueType="num">
                                      <p:cBhvr>
                                        <p:cTn id="40" dur="500" fill="hold"/>
                                        <p:tgtEl>
                                          <p:spTgt spid="449543"/>
                                        </p:tgtEl>
                                        <p:attrNameLst>
                                          <p:attrName>ppt_h</p:attrName>
                                        </p:attrNameLst>
                                      </p:cBhvr>
                                      <p:tavLst>
                                        <p:tav tm="0">
                                          <p:val>
                                            <p:strVal val="#ppt_h/20"/>
                                          </p:val>
                                        </p:tav>
                                        <p:tav tm="50000">
                                          <p:val>
                                            <p:strVal val="#ppt_h/20"/>
                                          </p:val>
                                        </p:tav>
                                        <p:tav tm="100000">
                                          <p:val>
                                            <p:strVal val="#ppt_h"/>
                                          </p:val>
                                        </p:tav>
                                      </p:tavLst>
                                    </p:anim>
                                    <p:anim calcmode="lin" valueType="num">
                                      <p:cBhvr>
                                        <p:cTn id="41" dur="500" fill="hold"/>
                                        <p:tgtEl>
                                          <p:spTgt spid="449543"/>
                                        </p:tgtEl>
                                        <p:attrNameLst>
                                          <p:attrName>ppt_w</p:attrName>
                                        </p:attrNameLst>
                                      </p:cBhvr>
                                      <p:tavLst>
                                        <p:tav tm="0">
                                          <p:val>
                                            <p:strVal val="#ppt_w+.3"/>
                                          </p:val>
                                        </p:tav>
                                        <p:tav tm="50000">
                                          <p:val>
                                            <p:strVal val="#ppt_w+.3"/>
                                          </p:val>
                                        </p:tav>
                                        <p:tav tm="100000">
                                          <p:val>
                                            <p:strVal val="#ppt_w"/>
                                          </p:val>
                                        </p:tav>
                                      </p:tavLst>
                                    </p:anim>
                                    <p:anim calcmode="lin" valueType="num">
                                      <p:cBhvr>
                                        <p:cTn id="42" dur="500" fill="hold"/>
                                        <p:tgtEl>
                                          <p:spTgt spid="449543"/>
                                        </p:tgtEl>
                                        <p:attrNameLst>
                                          <p:attrName>ppt_x</p:attrName>
                                        </p:attrNameLst>
                                      </p:cBhvr>
                                      <p:tavLst>
                                        <p:tav tm="0">
                                          <p:val>
                                            <p:strVal val="#ppt_x-.3"/>
                                          </p:val>
                                        </p:tav>
                                        <p:tav tm="50000">
                                          <p:val>
                                            <p:strVal val="#ppt_x"/>
                                          </p:val>
                                        </p:tav>
                                        <p:tav tm="100000">
                                          <p:val>
                                            <p:strVal val="#ppt_x"/>
                                          </p:val>
                                        </p:tav>
                                      </p:tavLst>
                                    </p:anim>
                                    <p:anim calcmode="lin" valueType="num">
                                      <p:cBhvr>
                                        <p:cTn id="43" dur="500" fill="hold"/>
                                        <p:tgtEl>
                                          <p:spTgt spid="449543"/>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54" presetClass="entr" presetSubtype="0" accel="100000" fill="hold" grpId="0" nodeType="clickEffect">
                                  <p:stCondLst>
                                    <p:cond delay="0"/>
                                  </p:stCondLst>
                                  <p:childTnLst>
                                    <p:set>
                                      <p:cBhvr>
                                        <p:cTn id="47" dur="1" fill="hold">
                                          <p:stCondLst>
                                            <p:cond delay="0"/>
                                          </p:stCondLst>
                                        </p:cTn>
                                        <p:tgtEl>
                                          <p:spTgt spid="449541"/>
                                        </p:tgtEl>
                                        <p:attrNameLst>
                                          <p:attrName>style.visibility</p:attrName>
                                        </p:attrNameLst>
                                      </p:cBhvr>
                                      <p:to>
                                        <p:strVal val="visible"/>
                                      </p:to>
                                    </p:set>
                                    <p:anim calcmode="lin" valueType="num">
                                      <p:cBhvr>
                                        <p:cTn id="48" dur="500" fill="hold"/>
                                        <p:tgtEl>
                                          <p:spTgt spid="449541"/>
                                        </p:tgtEl>
                                        <p:attrNameLst>
                                          <p:attrName>ppt_w</p:attrName>
                                        </p:attrNameLst>
                                      </p:cBhvr>
                                      <p:tavLst>
                                        <p:tav tm="0">
                                          <p:val>
                                            <p:strVal val="#ppt_w*0.05"/>
                                          </p:val>
                                        </p:tav>
                                        <p:tav tm="100000">
                                          <p:val>
                                            <p:strVal val="#ppt_w"/>
                                          </p:val>
                                        </p:tav>
                                      </p:tavLst>
                                    </p:anim>
                                    <p:anim calcmode="lin" valueType="num">
                                      <p:cBhvr>
                                        <p:cTn id="49" dur="500" fill="hold"/>
                                        <p:tgtEl>
                                          <p:spTgt spid="449541"/>
                                        </p:tgtEl>
                                        <p:attrNameLst>
                                          <p:attrName>ppt_h</p:attrName>
                                        </p:attrNameLst>
                                      </p:cBhvr>
                                      <p:tavLst>
                                        <p:tav tm="0">
                                          <p:val>
                                            <p:strVal val="#ppt_h"/>
                                          </p:val>
                                        </p:tav>
                                        <p:tav tm="100000">
                                          <p:val>
                                            <p:strVal val="#ppt_h"/>
                                          </p:val>
                                        </p:tav>
                                      </p:tavLst>
                                    </p:anim>
                                    <p:anim calcmode="lin" valueType="num">
                                      <p:cBhvr>
                                        <p:cTn id="50" dur="500" fill="hold"/>
                                        <p:tgtEl>
                                          <p:spTgt spid="449541"/>
                                        </p:tgtEl>
                                        <p:attrNameLst>
                                          <p:attrName>ppt_x</p:attrName>
                                        </p:attrNameLst>
                                      </p:cBhvr>
                                      <p:tavLst>
                                        <p:tav tm="0">
                                          <p:val>
                                            <p:strVal val="#ppt_x-.2"/>
                                          </p:val>
                                        </p:tav>
                                        <p:tav tm="100000">
                                          <p:val>
                                            <p:strVal val="#ppt_x"/>
                                          </p:val>
                                        </p:tav>
                                      </p:tavLst>
                                    </p:anim>
                                    <p:anim calcmode="lin" valueType="num">
                                      <p:cBhvr>
                                        <p:cTn id="51" dur="500" fill="hold"/>
                                        <p:tgtEl>
                                          <p:spTgt spid="449541"/>
                                        </p:tgtEl>
                                        <p:attrNameLst>
                                          <p:attrName>ppt_y</p:attrName>
                                        </p:attrNameLst>
                                      </p:cBhvr>
                                      <p:tavLst>
                                        <p:tav tm="0">
                                          <p:val>
                                            <p:strVal val="#ppt_y"/>
                                          </p:val>
                                        </p:tav>
                                        <p:tav tm="100000">
                                          <p:val>
                                            <p:strVal val="#ppt_y"/>
                                          </p:val>
                                        </p:tav>
                                      </p:tavLst>
                                    </p:anim>
                                    <p:animEffect transition="in" filter="fade">
                                      <p:cBhvr>
                                        <p:cTn id="52" dur="500"/>
                                        <p:tgtEl>
                                          <p:spTgt spid="449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40" grpId="0" animBg="1"/>
      <p:bldP spid="449541" grpId="0" animBg="1"/>
      <p:bldP spid="449542" grpId="0" animBg="1"/>
      <p:bldP spid="449543" grpId="0" animBg="1"/>
      <p:bldP spid="449544" grpId="0" animBg="1"/>
      <p:bldP spid="449545"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p:cNvSpPr>
            <a:spLocks noGrp="1" noChangeArrowheads="1"/>
          </p:cNvSpPr>
          <p:nvPr>
            <p:ph type="title"/>
          </p:nvPr>
        </p:nvSpPr>
        <p:spPr>
          <a:xfrm>
            <a:off x="276225" y="44450"/>
            <a:ext cx="8616950" cy="1008063"/>
          </a:xfrm>
          <a:ln>
            <a:solidFill>
              <a:schemeClr val="accent2"/>
            </a:solidFill>
            <a:miter lim="800000"/>
            <a:headEnd/>
            <a:tailEnd/>
          </a:ln>
        </p:spPr>
        <p:txBody>
          <a:bodyPr/>
          <a:lstStyle/>
          <a:p>
            <a:pPr>
              <a:lnSpc>
                <a:spcPct val="90000"/>
              </a:lnSpc>
            </a:pPr>
            <a:r>
              <a:rPr lang="en-US" altLang="en-US" sz="2800" b="1">
                <a:latin typeface="Rockwell Condensed" panose="02060603050405020104" pitchFamily="18" charset="0"/>
              </a:rPr>
              <a:t>PERUMUSAN TINDAK PIDANA DALAM UU tentang PEMBERANTASAN TINDAK KORUPSI</a:t>
            </a:r>
            <a:r>
              <a:rPr lang="en-US" altLang="en-US" sz="2800">
                <a:latin typeface="Rockwell Condensed" panose="02060603050405020104" pitchFamily="18" charset="0"/>
              </a:rPr>
              <a:t> </a:t>
            </a:r>
          </a:p>
        </p:txBody>
      </p:sp>
      <p:sp>
        <p:nvSpPr>
          <p:cNvPr id="450563" name="AutoShape 3"/>
          <p:cNvSpPr>
            <a:spLocks noChangeArrowheads="1"/>
          </p:cNvSpPr>
          <p:nvPr/>
        </p:nvSpPr>
        <p:spPr bwMode="auto">
          <a:xfrm>
            <a:off x="4094163" y="985838"/>
            <a:ext cx="693737" cy="2825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564" name="Rectangle 4"/>
          <p:cNvSpPr>
            <a:spLocks noChangeArrowheads="1"/>
          </p:cNvSpPr>
          <p:nvPr/>
        </p:nvSpPr>
        <p:spPr bwMode="auto">
          <a:xfrm>
            <a:off x="107950" y="1293813"/>
            <a:ext cx="8856663" cy="4727575"/>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42" tIns="49420" rIns="98842" bIns="49420">
            <a:spAutoFit/>
          </a:bodyPr>
          <a:lstStyle>
            <a:lvl1pPr marL="457200" indent="-457200" algn="l" defTabSz="989013">
              <a:defRPr sz="2400">
                <a:solidFill>
                  <a:schemeClr val="tx1"/>
                </a:solidFill>
                <a:latin typeface="Times New Roman" panose="02020603050405020304" pitchFamily="18" charset="0"/>
              </a:defRPr>
            </a:lvl1pPr>
            <a:lvl2pPr marL="950913" indent="-457200" algn="l" defTabSz="989013">
              <a:defRPr sz="2400">
                <a:solidFill>
                  <a:schemeClr val="tx1"/>
                </a:solidFill>
                <a:latin typeface="Times New Roman" panose="02020603050405020304" pitchFamily="18" charset="0"/>
              </a:defRPr>
            </a:lvl2pPr>
            <a:lvl3pPr marL="1446213" indent="-457200" algn="l" defTabSz="989013">
              <a:defRPr sz="2400">
                <a:solidFill>
                  <a:schemeClr val="tx1"/>
                </a:solidFill>
                <a:latin typeface="Times New Roman" panose="02020603050405020304" pitchFamily="18" charset="0"/>
              </a:defRPr>
            </a:lvl3pPr>
            <a:lvl4pPr marL="1939925" indent="-457200" algn="l" defTabSz="989013">
              <a:defRPr sz="2400">
                <a:solidFill>
                  <a:schemeClr val="tx1"/>
                </a:solidFill>
                <a:latin typeface="Times New Roman" panose="02020603050405020304" pitchFamily="18" charset="0"/>
              </a:defRPr>
            </a:lvl4pPr>
            <a:lvl5pPr marL="2433638" indent="-457200" algn="l" defTabSz="989013">
              <a:defRPr sz="2400">
                <a:solidFill>
                  <a:schemeClr val="tx1"/>
                </a:solidFill>
                <a:latin typeface="Times New Roman" panose="02020603050405020304" pitchFamily="18" charset="0"/>
              </a:defRPr>
            </a:lvl5pPr>
            <a:lvl6pPr marL="2890838" indent="-457200" defTabSz="989013" fontAlgn="base">
              <a:spcBef>
                <a:spcPct val="0"/>
              </a:spcBef>
              <a:spcAft>
                <a:spcPct val="0"/>
              </a:spcAft>
              <a:defRPr sz="2400">
                <a:solidFill>
                  <a:schemeClr val="tx1"/>
                </a:solidFill>
                <a:latin typeface="Times New Roman" panose="02020603050405020304" pitchFamily="18" charset="0"/>
              </a:defRPr>
            </a:lvl6pPr>
            <a:lvl7pPr marL="3348038" indent="-457200" defTabSz="989013" fontAlgn="base">
              <a:spcBef>
                <a:spcPct val="0"/>
              </a:spcBef>
              <a:spcAft>
                <a:spcPct val="0"/>
              </a:spcAft>
              <a:defRPr sz="2400">
                <a:solidFill>
                  <a:schemeClr val="tx1"/>
                </a:solidFill>
                <a:latin typeface="Times New Roman" panose="02020603050405020304" pitchFamily="18" charset="0"/>
              </a:defRPr>
            </a:lvl7pPr>
            <a:lvl8pPr marL="3805238" indent="-457200" defTabSz="989013" fontAlgn="base">
              <a:spcBef>
                <a:spcPct val="0"/>
              </a:spcBef>
              <a:spcAft>
                <a:spcPct val="0"/>
              </a:spcAft>
              <a:defRPr sz="2400">
                <a:solidFill>
                  <a:schemeClr val="tx1"/>
                </a:solidFill>
                <a:latin typeface="Times New Roman" panose="02020603050405020304" pitchFamily="18" charset="0"/>
              </a:defRPr>
            </a:lvl8pPr>
            <a:lvl9pPr marL="4262438" indent="-457200" defTabSz="989013"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id-ID" altLang="en-US" b="1" u="none">
                <a:latin typeface="Courier New" panose="02070309020205020404" pitchFamily="49" charset="0"/>
              </a:rPr>
              <a:t>Dipidana dengan pidana penjara paling singkat 1 (satu) tahun dan paling lama 5 (lima) tahun dan atau pidana denda paling sedikit Rp50.000.000,00 (lima puluh juta rupiah) dan paling banyak Rp250.000.000,00 (dua ratus lima puluh juta rupiah) pegawai negeri atau penyelenggara negara yang menerima hadiah atau janji padahal diketahui atau patut diduga, bahwa hadiah atau janji tersebut diberikan karena kekuasaannya atau kewenangan yang berhubungan dengan jabatannya, atau yang menurut pikiran orang yang memberikan hadiah atau janji tersebut ada hubungan dengan jabatannya.</a:t>
            </a:r>
            <a:r>
              <a:rPr lang="en-US" altLang="en-US" b="1">
                <a:latin typeface="Courier New" panose="02070309020205020404" pitchFamily="49" charset="0"/>
              </a:rPr>
              <a:t> </a:t>
            </a:r>
          </a:p>
        </p:txBody>
      </p:sp>
      <p:sp>
        <p:nvSpPr>
          <p:cNvPr id="450565" name="Rectangle 5"/>
          <p:cNvSpPr>
            <a:spLocks noChangeArrowheads="1"/>
          </p:cNvSpPr>
          <p:nvPr/>
        </p:nvSpPr>
        <p:spPr bwMode="auto">
          <a:xfrm>
            <a:off x="1619250" y="6207125"/>
            <a:ext cx="6045200" cy="46672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id-ID" altLang="en-US" u="none">
                <a:latin typeface="Rockwell Condensed" panose="02060603050405020104" pitchFamily="18" charset="0"/>
              </a:rPr>
              <a:t>Pasal 11 UU No.31 Tahun 1999 jo. UU No. 20 Tahun 2001</a:t>
            </a:r>
            <a:r>
              <a:rPr lang="en-US" altLang="en-US">
                <a:latin typeface="Rockwell Condensed" panose="02060603050405020104"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50564"/>
                                        </p:tgtEl>
                                        <p:attrNameLst>
                                          <p:attrName>style.visibility</p:attrName>
                                        </p:attrNameLst>
                                      </p:cBhvr>
                                      <p:to>
                                        <p:strVal val="visible"/>
                                      </p:to>
                                    </p:set>
                                    <p:animEffect transition="in" filter="fade">
                                      <p:cBhvr>
                                        <p:cTn id="7" dur="770" decel="100000"/>
                                        <p:tgtEl>
                                          <p:spTgt spid="450564"/>
                                        </p:tgtEl>
                                      </p:cBhvr>
                                    </p:animEffect>
                                    <p:animScale>
                                      <p:cBhvr>
                                        <p:cTn id="8" dur="770" decel="100000"/>
                                        <p:tgtEl>
                                          <p:spTgt spid="450564"/>
                                        </p:tgtEl>
                                      </p:cBhvr>
                                      <p:from x="10000" y="10000"/>
                                      <p:to x="200000" y="450000"/>
                                    </p:animScale>
                                    <p:animScale>
                                      <p:cBhvr>
                                        <p:cTn id="9" dur="1230" accel="100000" fill="hold">
                                          <p:stCondLst>
                                            <p:cond delay="770"/>
                                          </p:stCondLst>
                                        </p:cTn>
                                        <p:tgtEl>
                                          <p:spTgt spid="450564"/>
                                        </p:tgtEl>
                                      </p:cBhvr>
                                      <p:from x="200000" y="450000"/>
                                      <p:to x="100000" y="100000"/>
                                    </p:animScale>
                                    <p:set>
                                      <p:cBhvr>
                                        <p:cTn id="10" dur="770" fill="hold"/>
                                        <p:tgtEl>
                                          <p:spTgt spid="450564"/>
                                        </p:tgtEl>
                                        <p:attrNameLst>
                                          <p:attrName>ppt_x</p:attrName>
                                        </p:attrNameLst>
                                      </p:cBhvr>
                                      <p:to>
                                        <p:strVal val="(0.5)"/>
                                      </p:to>
                                    </p:set>
                                    <p:anim from="(0.5)" to="(#ppt_x)" calcmode="lin" valueType="num">
                                      <p:cBhvr>
                                        <p:cTn id="11" dur="1230" accel="100000" fill="hold">
                                          <p:stCondLst>
                                            <p:cond delay="770"/>
                                          </p:stCondLst>
                                        </p:cTn>
                                        <p:tgtEl>
                                          <p:spTgt spid="450564"/>
                                        </p:tgtEl>
                                        <p:attrNameLst>
                                          <p:attrName>ppt_x</p:attrName>
                                        </p:attrNameLst>
                                      </p:cBhvr>
                                    </p:anim>
                                    <p:set>
                                      <p:cBhvr>
                                        <p:cTn id="12" dur="770" fill="hold"/>
                                        <p:tgtEl>
                                          <p:spTgt spid="450564"/>
                                        </p:tgtEl>
                                        <p:attrNameLst>
                                          <p:attrName>ppt_y</p:attrName>
                                        </p:attrNameLst>
                                      </p:cBhvr>
                                      <p:to>
                                        <p:strVal val="(#ppt_y+0.4)"/>
                                      </p:to>
                                    </p:set>
                                    <p:anim from="(#ppt_y+0.4)" to="(#ppt_y)" calcmode="lin" valueType="num">
                                      <p:cBhvr>
                                        <p:cTn id="13" dur="1230" accel="100000" fill="hold">
                                          <p:stCondLst>
                                            <p:cond delay="770"/>
                                          </p:stCondLst>
                                        </p:cTn>
                                        <p:tgtEl>
                                          <p:spTgt spid="450564"/>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5" presetClass="entr" presetSubtype="0" fill="hold" grpId="0" nodeType="clickEffect">
                                  <p:stCondLst>
                                    <p:cond delay="0"/>
                                  </p:stCondLst>
                                  <p:childTnLst>
                                    <p:set>
                                      <p:cBhvr>
                                        <p:cTn id="17" dur="1" fill="hold">
                                          <p:stCondLst>
                                            <p:cond delay="0"/>
                                          </p:stCondLst>
                                        </p:cTn>
                                        <p:tgtEl>
                                          <p:spTgt spid="450565"/>
                                        </p:tgtEl>
                                        <p:attrNameLst>
                                          <p:attrName>style.visibility</p:attrName>
                                        </p:attrNameLst>
                                      </p:cBhvr>
                                      <p:to>
                                        <p:strVal val="visible"/>
                                      </p:to>
                                    </p:set>
                                    <p:animEffect transition="in" filter="fade">
                                      <p:cBhvr>
                                        <p:cTn id="18" dur="2000"/>
                                        <p:tgtEl>
                                          <p:spTgt spid="450565"/>
                                        </p:tgtEl>
                                      </p:cBhvr>
                                    </p:animEffect>
                                    <p:anim calcmode="lin" valueType="num">
                                      <p:cBhvr>
                                        <p:cTn id="19" dur="2000" fill="hold"/>
                                        <p:tgtEl>
                                          <p:spTgt spid="450565"/>
                                        </p:tgtEl>
                                        <p:attrNameLst>
                                          <p:attrName>style.rotation</p:attrName>
                                        </p:attrNameLst>
                                      </p:cBhvr>
                                      <p:tavLst>
                                        <p:tav tm="0">
                                          <p:val>
                                            <p:fltVal val="720"/>
                                          </p:val>
                                        </p:tav>
                                        <p:tav tm="100000">
                                          <p:val>
                                            <p:fltVal val="0"/>
                                          </p:val>
                                        </p:tav>
                                      </p:tavLst>
                                    </p:anim>
                                    <p:anim calcmode="lin" valueType="num">
                                      <p:cBhvr>
                                        <p:cTn id="20" dur="2000" fill="hold"/>
                                        <p:tgtEl>
                                          <p:spTgt spid="450565"/>
                                        </p:tgtEl>
                                        <p:attrNameLst>
                                          <p:attrName>ppt_h</p:attrName>
                                        </p:attrNameLst>
                                      </p:cBhvr>
                                      <p:tavLst>
                                        <p:tav tm="0">
                                          <p:val>
                                            <p:fltVal val="0"/>
                                          </p:val>
                                        </p:tav>
                                        <p:tav tm="100000">
                                          <p:val>
                                            <p:strVal val="#ppt_h"/>
                                          </p:val>
                                        </p:tav>
                                      </p:tavLst>
                                    </p:anim>
                                    <p:anim calcmode="lin" valueType="num">
                                      <p:cBhvr>
                                        <p:cTn id="21" dur="2000" fill="hold"/>
                                        <p:tgtEl>
                                          <p:spTgt spid="45056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64" grpId="0" animBg="1"/>
      <p:bldP spid="450565" grpId="0" animBg="1"/>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a:xfrm>
            <a:off x="276225" y="44450"/>
            <a:ext cx="8616950" cy="863600"/>
          </a:xfrm>
          <a:ln>
            <a:solidFill>
              <a:schemeClr val="accent2"/>
            </a:solidFill>
            <a:miter lim="800000"/>
            <a:headEnd/>
            <a:tailEnd/>
          </a:ln>
        </p:spPr>
        <p:txBody>
          <a:bodyPr/>
          <a:lstStyle/>
          <a:p>
            <a:pPr>
              <a:lnSpc>
                <a:spcPct val="90000"/>
              </a:lnSpc>
            </a:pPr>
            <a:r>
              <a:rPr lang="en-US" altLang="en-US" sz="2800" b="1">
                <a:latin typeface="Rockwell Condensed" panose="02060603050405020104" pitchFamily="18" charset="0"/>
              </a:rPr>
              <a:t>PERUMUSAN TINDAK PIDANA DALAM UU tentang PEMBERANTASAN TINDAK KORUPSI</a:t>
            </a:r>
            <a:r>
              <a:rPr lang="en-US" altLang="en-US" sz="2800">
                <a:latin typeface="Rockwell Condensed" panose="02060603050405020104" pitchFamily="18" charset="0"/>
              </a:rPr>
              <a:t> </a:t>
            </a:r>
          </a:p>
        </p:txBody>
      </p:sp>
      <p:sp>
        <p:nvSpPr>
          <p:cNvPr id="451587" name="AutoShape 3"/>
          <p:cNvSpPr>
            <a:spLocks noChangeArrowheads="1"/>
          </p:cNvSpPr>
          <p:nvPr/>
        </p:nvSpPr>
        <p:spPr bwMode="auto">
          <a:xfrm>
            <a:off x="4094163" y="842963"/>
            <a:ext cx="693737" cy="2825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1588" name="Rectangle 4"/>
          <p:cNvSpPr>
            <a:spLocks noChangeArrowheads="1"/>
          </p:cNvSpPr>
          <p:nvPr/>
        </p:nvSpPr>
        <p:spPr bwMode="auto">
          <a:xfrm>
            <a:off x="107950" y="1000125"/>
            <a:ext cx="8785225" cy="53086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42" tIns="49420" rIns="98842" bIns="49420">
            <a:spAutoFit/>
          </a:bodyPr>
          <a:lstStyle>
            <a:lvl1pPr marL="457200" indent="-457200" algn="l" defTabSz="989013">
              <a:defRPr sz="2400">
                <a:solidFill>
                  <a:schemeClr val="tx1"/>
                </a:solidFill>
                <a:latin typeface="Times New Roman" panose="02020603050405020304" pitchFamily="18" charset="0"/>
              </a:defRPr>
            </a:lvl1pPr>
            <a:lvl2pPr marL="950913" indent="-457200" algn="l" defTabSz="989013">
              <a:defRPr sz="2400">
                <a:solidFill>
                  <a:schemeClr val="tx1"/>
                </a:solidFill>
                <a:latin typeface="Times New Roman" panose="02020603050405020304" pitchFamily="18" charset="0"/>
              </a:defRPr>
            </a:lvl2pPr>
            <a:lvl3pPr marL="1446213" indent="-457200" algn="l" defTabSz="989013">
              <a:defRPr sz="2400">
                <a:solidFill>
                  <a:schemeClr val="tx1"/>
                </a:solidFill>
                <a:latin typeface="Times New Roman" panose="02020603050405020304" pitchFamily="18" charset="0"/>
              </a:defRPr>
            </a:lvl3pPr>
            <a:lvl4pPr marL="1939925" indent="-457200" algn="l" defTabSz="989013">
              <a:defRPr sz="2400">
                <a:solidFill>
                  <a:schemeClr val="tx1"/>
                </a:solidFill>
                <a:latin typeface="Times New Roman" panose="02020603050405020304" pitchFamily="18" charset="0"/>
              </a:defRPr>
            </a:lvl4pPr>
            <a:lvl5pPr marL="2433638" indent="-457200" algn="l" defTabSz="989013">
              <a:defRPr sz="2400">
                <a:solidFill>
                  <a:schemeClr val="tx1"/>
                </a:solidFill>
                <a:latin typeface="Times New Roman" panose="02020603050405020304" pitchFamily="18" charset="0"/>
              </a:defRPr>
            </a:lvl5pPr>
            <a:lvl6pPr marL="2890838" indent="-457200" defTabSz="989013" fontAlgn="base">
              <a:spcBef>
                <a:spcPct val="0"/>
              </a:spcBef>
              <a:spcAft>
                <a:spcPct val="0"/>
              </a:spcAft>
              <a:defRPr sz="2400">
                <a:solidFill>
                  <a:schemeClr val="tx1"/>
                </a:solidFill>
                <a:latin typeface="Times New Roman" panose="02020603050405020304" pitchFamily="18" charset="0"/>
              </a:defRPr>
            </a:lvl6pPr>
            <a:lvl7pPr marL="3348038" indent="-457200" defTabSz="989013" fontAlgn="base">
              <a:spcBef>
                <a:spcPct val="0"/>
              </a:spcBef>
              <a:spcAft>
                <a:spcPct val="0"/>
              </a:spcAft>
              <a:defRPr sz="2400">
                <a:solidFill>
                  <a:schemeClr val="tx1"/>
                </a:solidFill>
                <a:latin typeface="Times New Roman" panose="02020603050405020304" pitchFamily="18" charset="0"/>
              </a:defRPr>
            </a:lvl7pPr>
            <a:lvl8pPr marL="3805238" indent="-457200" defTabSz="989013" fontAlgn="base">
              <a:spcBef>
                <a:spcPct val="0"/>
              </a:spcBef>
              <a:spcAft>
                <a:spcPct val="0"/>
              </a:spcAft>
              <a:defRPr sz="2400">
                <a:solidFill>
                  <a:schemeClr val="tx1"/>
                </a:solidFill>
                <a:latin typeface="Times New Roman" panose="02020603050405020304" pitchFamily="18" charset="0"/>
              </a:defRPr>
            </a:lvl8pPr>
            <a:lvl9pPr marL="4262438" indent="-457200" defTabSz="989013" fontAlgn="base">
              <a:spcBef>
                <a:spcPct val="0"/>
              </a:spcBef>
              <a:spcAft>
                <a:spcPct val="0"/>
              </a:spcAft>
              <a:defRPr sz="2400">
                <a:solidFill>
                  <a:schemeClr val="tx1"/>
                </a:solidFill>
                <a:latin typeface="Times New Roman" panose="02020603050405020304" pitchFamily="18" charset="0"/>
              </a:defRPr>
            </a:lvl9pPr>
          </a:lstStyle>
          <a:p>
            <a:pPr algn="ctr"/>
            <a:r>
              <a:rPr lang="id-ID" altLang="en-US" sz="2000" b="1" u="none">
                <a:latin typeface="Courier New" panose="02070309020205020404" pitchFamily="49" charset="0"/>
              </a:rPr>
              <a:t>Dipidana dengan pidana penjara seumur hidup atau pidana penjara paling singkat 4 (empat) tahun dan paling lama 20 (dua puluh) tahun dan pidana denda paling sedikit Rp200.000.000,00 (dua ratus juta rupiah) dan paling banyak Rp1.000.000.000,00 (satu miliar rupiah):</a:t>
            </a:r>
          </a:p>
          <a:p>
            <a:pPr algn="ctr"/>
            <a:r>
              <a:rPr lang="id-ID" altLang="en-US" sz="2000" b="1" u="none">
                <a:latin typeface="Courier New" panose="02070309020205020404" pitchFamily="49" charset="0"/>
              </a:rPr>
              <a:t>(e) pegawai negeri atau penyelenggara negara yang dengan maksud menguntungkan diri sendiri atau orang lain secara melawan hukum, atau dengan menyalahgunakan kekuasaannya memaksa seseorang memberikan sesuatu, membayar, atau menerima pembayaran dengan potongan, atau untuk mengerjakan sesuatu bagi dirinya sendiri;</a:t>
            </a:r>
          </a:p>
          <a:p>
            <a:pPr algn="ctr"/>
            <a:r>
              <a:rPr lang="id-ID" altLang="en-US" sz="2000" b="1" u="none">
                <a:latin typeface="Courier New" panose="02070309020205020404" pitchFamily="49" charset="0"/>
              </a:rPr>
              <a:t>(g) pegawai negeri atau penyelenggara negara yang pada waktu menjalankan tugas, meminta atau menerima pekerjaan, atau penyerahan barang, seolah-olah merupakan utang kepada dirinya, padahal diketahui bahwa hal tersebut bukan merupakan utang;</a:t>
            </a:r>
            <a:r>
              <a:rPr lang="en-US" altLang="en-US" sz="2000" u="none">
                <a:latin typeface="Courier New" panose="02070309020205020404" pitchFamily="49" charset="0"/>
              </a:rPr>
              <a:t> </a:t>
            </a:r>
          </a:p>
        </p:txBody>
      </p:sp>
      <p:sp>
        <p:nvSpPr>
          <p:cNvPr id="451589" name="Rectangle 5"/>
          <p:cNvSpPr>
            <a:spLocks noChangeArrowheads="1"/>
          </p:cNvSpPr>
          <p:nvPr/>
        </p:nvSpPr>
        <p:spPr bwMode="auto">
          <a:xfrm>
            <a:off x="323850" y="6381750"/>
            <a:ext cx="8420100" cy="46672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id-ID" altLang="en-US" u="none">
                <a:latin typeface="Rockwell Condensed" panose="02060603050405020104" pitchFamily="18" charset="0"/>
              </a:rPr>
              <a:t>Pasal 12 huruf (e) dan huruf (g) UU No.31 Tahun 1999 jo. UU No. 20 Tahun 2001</a:t>
            </a:r>
            <a:r>
              <a:rPr lang="en-US" altLang="en-US">
                <a:latin typeface="Rockwell Condensed" panose="02060603050405020104"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51588"/>
                                        </p:tgtEl>
                                        <p:attrNameLst>
                                          <p:attrName>style.visibility</p:attrName>
                                        </p:attrNameLst>
                                      </p:cBhvr>
                                      <p:to>
                                        <p:strVal val="visible"/>
                                      </p:to>
                                    </p:set>
                                    <p:animEffect transition="in" filter="fade">
                                      <p:cBhvr>
                                        <p:cTn id="7" dur="770" decel="100000"/>
                                        <p:tgtEl>
                                          <p:spTgt spid="451588"/>
                                        </p:tgtEl>
                                      </p:cBhvr>
                                    </p:animEffect>
                                    <p:animScale>
                                      <p:cBhvr>
                                        <p:cTn id="8" dur="770" decel="100000"/>
                                        <p:tgtEl>
                                          <p:spTgt spid="451588"/>
                                        </p:tgtEl>
                                      </p:cBhvr>
                                      <p:from x="10000" y="10000"/>
                                      <p:to x="200000" y="450000"/>
                                    </p:animScale>
                                    <p:animScale>
                                      <p:cBhvr>
                                        <p:cTn id="9" dur="1230" accel="100000" fill="hold">
                                          <p:stCondLst>
                                            <p:cond delay="770"/>
                                          </p:stCondLst>
                                        </p:cTn>
                                        <p:tgtEl>
                                          <p:spTgt spid="451588"/>
                                        </p:tgtEl>
                                      </p:cBhvr>
                                      <p:from x="200000" y="450000"/>
                                      <p:to x="100000" y="100000"/>
                                    </p:animScale>
                                    <p:set>
                                      <p:cBhvr>
                                        <p:cTn id="10" dur="770" fill="hold"/>
                                        <p:tgtEl>
                                          <p:spTgt spid="451588"/>
                                        </p:tgtEl>
                                        <p:attrNameLst>
                                          <p:attrName>ppt_x</p:attrName>
                                        </p:attrNameLst>
                                      </p:cBhvr>
                                      <p:to>
                                        <p:strVal val="(0.5)"/>
                                      </p:to>
                                    </p:set>
                                    <p:anim from="(0.5)" to="(#ppt_x)" calcmode="lin" valueType="num">
                                      <p:cBhvr>
                                        <p:cTn id="11" dur="1230" accel="100000" fill="hold">
                                          <p:stCondLst>
                                            <p:cond delay="770"/>
                                          </p:stCondLst>
                                        </p:cTn>
                                        <p:tgtEl>
                                          <p:spTgt spid="451588"/>
                                        </p:tgtEl>
                                        <p:attrNameLst>
                                          <p:attrName>ppt_x</p:attrName>
                                        </p:attrNameLst>
                                      </p:cBhvr>
                                    </p:anim>
                                    <p:set>
                                      <p:cBhvr>
                                        <p:cTn id="12" dur="770" fill="hold"/>
                                        <p:tgtEl>
                                          <p:spTgt spid="451588"/>
                                        </p:tgtEl>
                                        <p:attrNameLst>
                                          <p:attrName>ppt_y</p:attrName>
                                        </p:attrNameLst>
                                      </p:cBhvr>
                                      <p:to>
                                        <p:strVal val="(#ppt_y+0.4)"/>
                                      </p:to>
                                    </p:set>
                                    <p:anim from="(#ppt_y+0.4)" to="(#ppt_y)" calcmode="lin" valueType="num">
                                      <p:cBhvr>
                                        <p:cTn id="13" dur="1230" accel="100000" fill="hold">
                                          <p:stCondLst>
                                            <p:cond delay="770"/>
                                          </p:stCondLst>
                                        </p:cTn>
                                        <p:tgtEl>
                                          <p:spTgt spid="451588"/>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4" presetClass="entr" presetSubtype="0" accel="100000" fill="hold" grpId="0" nodeType="clickEffect">
                                  <p:stCondLst>
                                    <p:cond delay="0"/>
                                  </p:stCondLst>
                                  <p:childTnLst>
                                    <p:set>
                                      <p:cBhvr>
                                        <p:cTn id="17" dur="1" fill="hold">
                                          <p:stCondLst>
                                            <p:cond delay="0"/>
                                          </p:stCondLst>
                                        </p:cTn>
                                        <p:tgtEl>
                                          <p:spTgt spid="451589"/>
                                        </p:tgtEl>
                                        <p:attrNameLst>
                                          <p:attrName>style.visibility</p:attrName>
                                        </p:attrNameLst>
                                      </p:cBhvr>
                                      <p:to>
                                        <p:strVal val="visible"/>
                                      </p:to>
                                    </p:set>
                                    <p:anim calcmode="lin" valueType="num">
                                      <p:cBhvr>
                                        <p:cTn id="18" dur="500" fill="hold"/>
                                        <p:tgtEl>
                                          <p:spTgt spid="451589"/>
                                        </p:tgtEl>
                                        <p:attrNameLst>
                                          <p:attrName>ppt_w</p:attrName>
                                        </p:attrNameLst>
                                      </p:cBhvr>
                                      <p:tavLst>
                                        <p:tav tm="0">
                                          <p:val>
                                            <p:strVal val="#ppt_w*0.05"/>
                                          </p:val>
                                        </p:tav>
                                        <p:tav tm="100000">
                                          <p:val>
                                            <p:strVal val="#ppt_w"/>
                                          </p:val>
                                        </p:tav>
                                      </p:tavLst>
                                    </p:anim>
                                    <p:anim calcmode="lin" valueType="num">
                                      <p:cBhvr>
                                        <p:cTn id="19" dur="500" fill="hold"/>
                                        <p:tgtEl>
                                          <p:spTgt spid="451589"/>
                                        </p:tgtEl>
                                        <p:attrNameLst>
                                          <p:attrName>ppt_h</p:attrName>
                                        </p:attrNameLst>
                                      </p:cBhvr>
                                      <p:tavLst>
                                        <p:tav tm="0">
                                          <p:val>
                                            <p:strVal val="#ppt_h"/>
                                          </p:val>
                                        </p:tav>
                                        <p:tav tm="100000">
                                          <p:val>
                                            <p:strVal val="#ppt_h"/>
                                          </p:val>
                                        </p:tav>
                                      </p:tavLst>
                                    </p:anim>
                                    <p:anim calcmode="lin" valueType="num">
                                      <p:cBhvr>
                                        <p:cTn id="20" dur="500" fill="hold"/>
                                        <p:tgtEl>
                                          <p:spTgt spid="451589"/>
                                        </p:tgtEl>
                                        <p:attrNameLst>
                                          <p:attrName>ppt_x</p:attrName>
                                        </p:attrNameLst>
                                      </p:cBhvr>
                                      <p:tavLst>
                                        <p:tav tm="0">
                                          <p:val>
                                            <p:strVal val="#ppt_x-.2"/>
                                          </p:val>
                                        </p:tav>
                                        <p:tav tm="100000">
                                          <p:val>
                                            <p:strVal val="#ppt_x"/>
                                          </p:val>
                                        </p:tav>
                                      </p:tavLst>
                                    </p:anim>
                                    <p:anim calcmode="lin" valueType="num">
                                      <p:cBhvr>
                                        <p:cTn id="21" dur="500" fill="hold"/>
                                        <p:tgtEl>
                                          <p:spTgt spid="451589"/>
                                        </p:tgtEl>
                                        <p:attrNameLst>
                                          <p:attrName>ppt_y</p:attrName>
                                        </p:attrNameLst>
                                      </p:cBhvr>
                                      <p:tavLst>
                                        <p:tav tm="0">
                                          <p:val>
                                            <p:strVal val="#ppt_y"/>
                                          </p:val>
                                        </p:tav>
                                        <p:tav tm="100000">
                                          <p:val>
                                            <p:strVal val="#ppt_y"/>
                                          </p:val>
                                        </p:tav>
                                      </p:tavLst>
                                    </p:anim>
                                    <p:animEffect transition="in" filter="fade">
                                      <p:cBhvr>
                                        <p:cTn id="22" dur="500"/>
                                        <p:tgtEl>
                                          <p:spTgt spid="451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588" grpId="0" animBg="1"/>
      <p:bldP spid="451589" grpId="0" animBg="1"/>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p:cNvSpPr>
            <a:spLocks noGrp="1" noChangeArrowheads="1"/>
          </p:cNvSpPr>
          <p:nvPr>
            <p:ph type="title"/>
          </p:nvPr>
        </p:nvSpPr>
        <p:spPr>
          <a:xfrm>
            <a:off x="107950" y="44450"/>
            <a:ext cx="8867775" cy="576263"/>
          </a:xfrm>
          <a:ln>
            <a:solidFill>
              <a:schemeClr val="accent2"/>
            </a:solidFill>
            <a:miter lim="800000"/>
            <a:headEnd/>
            <a:tailEnd/>
          </a:ln>
        </p:spPr>
        <p:txBody>
          <a:bodyPr/>
          <a:lstStyle/>
          <a:p>
            <a:pPr>
              <a:lnSpc>
                <a:spcPct val="90000"/>
              </a:lnSpc>
            </a:pPr>
            <a:r>
              <a:rPr lang="en-US" altLang="en-US" sz="3400">
                <a:latin typeface="Rockwell Condensed" panose="02060603050405020104" pitchFamily="18" charset="0"/>
              </a:rPr>
              <a:t>KETENTUAN MENGENAI PEGAWAI PAJAK DALAM UU KUP</a:t>
            </a:r>
          </a:p>
        </p:txBody>
      </p:sp>
      <p:sp>
        <p:nvSpPr>
          <p:cNvPr id="452611" name="AutoShape 3"/>
          <p:cNvSpPr>
            <a:spLocks noChangeArrowheads="1"/>
          </p:cNvSpPr>
          <p:nvPr/>
        </p:nvSpPr>
        <p:spPr bwMode="auto">
          <a:xfrm>
            <a:off x="4094163" y="549275"/>
            <a:ext cx="693737" cy="2825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2612" name="Rectangle 4"/>
          <p:cNvSpPr>
            <a:spLocks noChangeArrowheads="1"/>
          </p:cNvSpPr>
          <p:nvPr/>
        </p:nvSpPr>
        <p:spPr bwMode="auto">
          <a:xfrm>
            <a:off x="179388" y="1373188"/>
            <a:ext cx="8856662" cy="5151437"/>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42" tIns="49420" rIns="98842" bIns="49420">
            <a:spAutoFit/>
          </a:bodyPr>
          <a:lstStyle>
            <a:lvl1pPr marL="457200" indent="-457200" algn="l" defTabSz="989013">
              <a:defRPr sz="2400">
                <a:solidFill>
                  <a:schemeClr val="tx1"/>
                </a:solidFill>
                <a:latin typeface="Times New Roman" panose="02020603050405020304" pitchFamily="18" charset="0"/>
              </a:defRPr>
            </a:lvl1pPr>
            <a:lvl2pPr marL="950913" indent="-457200" algn="l" defTabSz="989013">
              <a:defRPr sz="2400">
                <a:solidFill>
                  <a:schemeClr val="tx1"/>
                </a:solidFill>
                <a:latin typeface="Times New Roman" panose="02020603050405020304" pitchFamily="18" charset="0"/>
              </a:defRPr>
            </a:lvl2pPr>
            <a:lvl3pPr marL="1446213" indent="-457200" algn="l" defTabSz="989013">
              <a:defRPr sz="2400">
                <a:solidFill>
                  <a:schemeClr val="tx1"/>
                </a:solidFill>
                <a:latin typeface="Times New Roman" panose="02020603050405020304" pitchFamily="18" charset="0"/>
              </a:defRPr>
            </a:lvl3pPr>
            <a:lvl4pPr marL="1939925" indent="-457200" algn="l" defTabSz="989013">
              <a:defRPr sz="2400">
                <a:solidFill>
                  <a:schemeClr val="tx1"/>
                </a:solidFill>
                <a:latin typeface="Times New Roman" panose="02020603050405020304" pitchFamily="18" charset="0"/>
              </a:defRPr>
            </a:lvl4pPr>
            <a:lvl5pPr marL="2433638" indent="-457200" algn="l" defTabSz="989013">
              <a:defRPr sz="2400">
                <a:solidFill>
                  <a:schemeClr val="tx1"/>
                </a:solidFill>
                <a:latin typeface="Times New Roman" panose="02020603050405020304" pitchFamily="18" charset="0"/>
              </a:defRPr>
            </a:lvl5pPr>
            <a:lvl6pPr marL="2890838" indent="-457200" defTabSz="989013" fontAlgn="base">
              <a:spcBef>
                <a:spcPct val="0"/>
              </a:spcBef>
              <a:spcAft>
                <a:spcPct val="0"/>
              </a:spcAft>
              <a:defRPr sz="2400">
                <a:solidFill>
                  <a:schemeClr val="tx1"/>
                </a:solidFill>
                <a:latin typeface="Times New Roman" panose="02020603050405020304" pitchFamily="18" charset="0"/>
              </a:defRPr>
            </a:lvl6pPr>
            <a:lvl7pPr marL="3348038" indent="-457200" defTabSz="989013" fontAlgn="base">
              <a:spcBef>
                <a:spcPct val="0"/>
              </a:spcBef>
              <a:spcAft>
                <a:spcPct val="0"/>
              </a:spcAft>
              <a:defRPr sz="2400">
                <a:solidFill>
                  <a:schemeClr val="tx1"/>
                </a:solidFill>
                <a:latin typeface="Times New Roman" panose="02020603050405020304" pitchFamily="18" charset="0"/>
              </a:defRPr>
            </a:lvl7pPr>
            <a:lvl8pPr marL="3805238" indent="-457200" defTabSz="989013" fontAlgn="base">
              <a:spcBef>
                <a:spcPct val="0"/>
              </a:spcBef>
              <a:spcAft>
                <a:spcPct val="0"/>
              </a:spcAft>
              <a:defRPr sz="2400">
                <a:solidFill>
                  <a:schemeClr val="tx1"/>
                </a:solidFill>
                <a:latin typeface="Times New Roman" panose="02020603050405020304" pitchFamily="18" charset="0"/>
              </a:defRPr>
            </a:lvl8pPr>
            <a:lvl9pPr marL="4262438" indent="-457200" defTabSz="989013" fontAlgn="base">
              <a:spcBef>
                <a:spcPct val="0"/>
              </a:spcBef>
              <a:spcAft>
                <a:spcPct val="0"/>
              </a:spcAft>
              <a:defRPr sz="2400">
                <a:solidFill>
                  <a:schemeClr val="tx1"/>
                </a:solidFill>
                <a:latin typeface="Times New Roman" panose="02020603050405020304" pitchFamily="18" charset="0"/>
              </a:defRPr>
            </a:lvl9pPr>
          </a:lstStyle>
          <a:p>
            <a:pPr>
              <a:buFontTx/>
              <a:buAutoNum type="arabicParenBoth"/>
            </a:pPr>
            <a:r>
              <a:rPr lang="en-US" altLang="en-US" sz="2200" b="1" u="none">
                <a:latin typeface="Courier New" panose="02070309020205020404" pitchFamily="49" charset="0"/>
              </a:rPr>
              <a:t> </a:t>
            </a:r>
            <a:r>
              <a:rPr lang="id-ID" altLang="en-US" sz="2200" b="1" u="none">
                <a:latin typeface="Courier New" panose="02070309020205020404" pitchFamily="49" charset="0"/>
              </a:rPr>
              <a:t>Pegawai pajak yang karena kelalaiannya atau dengan sengaja menghitung atau menetapkan pajak tidak sesuai dengan ketentuan undang-undang perpajakan dikenai sanksi sesuai dengan ketentuan peraturan perundang-undangan.</a:t>
            </a:r>
            <a:endParaRPr lang="en-US" altLang="en-US" sz="2200" b="1" u="none">
              <a:latin typeface="Courier New" panose="02070309020205020404" pitchFamily="49" charset="0"/>
            </a:endParaRPr>
          </a:p>
          <a:p>
            <a:pPr>
              <a:buFontTx/>
              <a:buAutoNum type="arabicParenBoth"/>
            </a:pPr>
            <a:endParaRPr lang="en-US" altLang="en-US" sz="2200" b="1" u="none">
              <a:latin typeface="Courier New" panose="02070309020205020404" pitchFamily="49" charset="0"/>
            </a:endParaRPr>
          </a:p>
          <a:p>
            <a:pPr>
              <a:buFontTx/>
              <a:buAutoNum type="arabicParenBoth"/>
            </a:pPr>
            <a:r>
              <a:rPr lang="en-US" altLang="en-US" sz="2200" b="1" u="none">
                <a:latin typeface="Courier New" panose="02070309020205020404" pitchFamily="49" charset="0"/>
              </a:rPr>
              <a:t> </a:t>
            </a:r>
            <a:r>
              <a:rPr lang="id-ID" altLang="en-US" sz="2200" b="1" u="none">
                <a:latin typeface="Courier New" panose="02070309020205020404" pitchFamily="49" charset="0"/>
              </a:rPr>
              <a:t>Pegawai pajak yang dalam melakukan tugasnya dengan sengaja bertindak di luar kewenangannya yang diatur dalam ketentuan peraturan perundang-undangan perpajakan, dapat diadukan ke unit internal Departemen Keuangan yang berwenang melakukan pemeriksaan dan investigasi dan apabila terbukti melakukannya dikenai sanksi sesuai dengan ketentuan peraturan perundang-undangan. </a:t>
            </a:r>
            <a:endParaRPr lang="en-US" altLang="en-US" sz="2200" b="1">
              <a:latin typeface="Courier New" panose="02070309020205020404" pitchFamily="49" charset="0"/>
            </a:endParaRPr>
          </a:p>
        </p:txBody>
      </p:sp>
      <p:sp>
        <p:nvSpPr>
          <p:cNvPr id="452613" name="Rectangle 5"/>
          <p:cNvSpPr>
            <a:spLocks noChangeArrowheads="1"/>
          </p:cNvSpPr>
          <p:nvPr/>
        </p:nvSpPr>
        <p:spPr bwMode="auto">
          <a:xfrm>
            <a:off x="3563938" y="692150"/>
            <a:ext cx="1781175" cy="46672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id-ID" altLang="en-US" b="1" u="none">
                <a:latin typeface="Tahoma" panose="020B0604030504040204" pitchFamily="34" charset="0"/>
              </a:rPr>
              <a:t>Pasal </a:t>
            </a:r>
            <a:r>
              <a:rPr lang="en-US" altLang="en-US" b="1" u="none">
                <a:latin typeface="Tahoma" panose="020B0604030504040204" pitchFamily="34" charset="0"/>
              </a:rPr>
              <a:t>36A</a:t>
            </a:r>
            <a:r>
              <a:rPr lang="en-US" altLang="en-US" b="1">
                <a:latin typeface="Tahoma" panose="020B0604030504040204"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52610"/>
                                        </p:tgtEl>
                                        <p:attrNameLst>
                                          <p:attrName>style.visibility</p:attrName>
                                        </p:attrNameLst>
                                      </p:cBhvr>
                                      <p:to>
                                        <p:strVal val="visible"/>
                                      </p:to>
                                    </p:set>
                                    <p:anim calcmode="lin" valueType="num">
                                      <p:cBhvr>
                                        <p:cTn id="7" dur="1000" fill="hold"/>
                                        <p:tgtEl>
                                          <p:spTgt spid="452610"/>
                                        </p:tgtEl>
                                        <p:attrNameLst>
                                          <p:attrName>ppt_w</p:attrName>
                                        </p:attrNameLst>
                                      </p:cBhvr>
                                      <p:tavLst>
                                        <p:tav tm="0">
                                          <p:val>
                                            <p:fltVal val="0"/>
                                          </p:val>
                                        </p:tav>
                                        <p:tav tm="100000">
                                          <p:val>
                                            <p:strVal val="#ppt_w"/>
                                          </p:val>
                                        </p:tav>
                                      </p:tavLst>
                                    </p:anim>
                                    <p:anim calcmode="lin" valueType="num">
                                      <p:cBhvr>
                                        <p:cTn id="8" dur="1000" fill="hold"/>
                                        <p:tgtEl>
                                          <p:spTgt spid="452610"/>
                                        </p:tgtEl>
                                        <p:attrNameLst>
                                          <p:attrName>ppt_h</p:attrName>
                                        </p:attrNameLst>
                                      </p:cBhvr>
                                      <p:tavLst>
                                        <p:tav tm="0">
                                          <p:val>
                                            <p:fltVal val="0"/>
                                          </p:val>
                                        </p:tav>
                                        <p:tav tm="100000">
                                          <p:val>
                                            <p:strVal val="#ppt_h"/>
                                          </p:val>
                                        </p:tav>
                                      </p:tavLst>
                                    </p:anim>
                                    <p:anim calcmode="lin" valueType="num">
                                      <p:cBhvr>
                                        <p:cTn id="9" dur="1000" fill="hold"/>
                                        <p:tgtEl>
                                          <p:spTgt spid="452610"/>
                                        </p:tgtEl>
                                        <p:attrNameLst>
                                          <p:attrName>style.rotation</p:attrName>
                                        </p:attrNameLst>
                                      </p:cBhvr>
                                      <p:tavLst>
                                        <p:tav tm="0">
                                          <p:val>
                                            <p:fltVal val="90"/>
                                          </p:val>
                                        </p:tav>
                                        <p:tav tm="100000">
                                          <p:val>
                                            <p:fltVal val="0"/>
                                          </p:val>
                                        </p:tav>
                                      </p:tavLst>
                                    </p:anim>
                                    <p:animEffect transition="in" filter="fade">
                                      <p:cBhvr>
                                        <p:cTn id="10" dur="1000"/>
                                        <p:tgtEl>
                                          <p:spTgt spid="4526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4" presetClass="entr" presetSubtype="0" accel="100000" fill="hold" grpId="0" nodeType="clickEffect">
                                  <p:stCondLst>
                                    <p:cond delay="0"/>
                                  </p:stCondLst>
                                  <p:childTnLst>
                                    <p:set>
                                      <p:cBhvr>
                                        <p:cTn id="14" dur="1" fill="hold">
                                          <p:stCondLst>
                                            <p:cond delay="0"/>
                                          </p:stCondLst>
                                        </p:cTn>
                                        <p:tgtEl>
                                          <p:spTgt spid="452611"/>
                                        </p:tgtEl>
                                        <p:attrNameLst>
                                          <p:attrName>style.visibility</p:attrName>
                                        </p:attrNameLst>
                                      </p:cBhvr>
                                      <p:to>
                                        <p:strVal val="visible"/>
                                      </p:to>
                                    </p:set>
                                    <p:anim calcmode="lin" valueType="num">
                                      <p:cBhvr>
                                        <p:cTn id="15" dur="500" fill="hold"/>
                                        <p:tgtEl>
                                          <p:spTgt spid="452611"/>
                                        </p:tgtEl>
                                        <p:attrNameLst>
                                          <p:attrName>ppt_w</p:attrName>
                                        </p:attrNameLst>
                                      </p:cBhvr>
                                      <p:tavLst>
                                        <p:tav tm="0">
                                          <p:val>
                                            <p:strVal val="#ppt_w*0.05"/>
                                          </p:val>
                                        </p:tav>
                                        <p:tav tm="100000">
                                          <p:val>
                                            <p:strVal val="#ppt_w"/>
                                          </p:val>
                                        </p:tav>
                                      </p:tavLst>
                                    </p:anim>
                                    <p:anim calcmode="lin" valueType="num">
                                      <p:cBhvr>
                                        <p:cTn id="16" dur="500" fill="hold"/>
                                        <p:tgtEl>
                                          <p:spTgt spid="452611"/>
                                        </p:tgtEl>
                                        <p:attrNameLst>
                                          <p:attrName>ppt_h</p:attrName>
                                        </p:attrNameLst>
                                      </p:cBhvr>
                                      <p:tavLst>
                                        <p:tav tm="0">
                                          <p:val>
                                            <p:strVal val="#ppt_h"/>
                                          </p:val>
                                        </p:tav>
                                        <p:tav tm="100000">
                                          <p:val>
                                            <p:strVal val="#ppt_h"/>
                                          </p:val>
                                        </p:tav>
                                      </p:tavLst>
                                    </p:anim>
                                    <p:anim calcmode="lin" valueType="num">
                                      <p:cBhvr>
                                        <p:cTn id="17" dur="500" fill="hold"/>
                                        <p:tgtEl>
                                          <p:spTgt spid="452611"/>
                                        </p:tgtEl>
                                        <p:attrNameLst>
                                          <p:attrName>ppt_x</p:attrName>
                                        </p:attrNameLst>
                                      </p:cBhvr>
                                      <p:tavLst>
                                        <p:tav tm="0">
                                          <p:val>
                                            <p:strVal val="#ppt_x-.2"/>
                                          </p:val>
                                        </p:tav>
                                        <p:tav tm="100000">
                                          <p:val>
                                            <p:strVal val="#ppt_x"/>
                                          </p:val>
                                        </p:tav>
                                      </p:tavLst>
                                    </p:anim>
                                    <p:anim calcmode="lin" valueType="num">
                                      <p:cBhvr>
                                        <p:cTn id="18" dur="500" fill="hold"/>
                                        <p:tgtEl>
                                          <p:spTgt spid="452611"/>
                                        </p:tgtEl>
                                        <p:attrNameLst>
                                          <p:attrName>ppt_y</p:attrName>
                                        </p:attrNameLst>
                                      </p:cBhvr>
                                      <p:tavLst>
                                        <p:tav tm="0">
                                          <p:val>
                                            <p:strVal val="#ppt_y"/>
                                          </p:val>
                                        </p:tav>
                                        <p:tav tm="100000">
                                          <p:val>
                                            <p:strVal val="#ppt_y"/>
                                          </p:val>
                                        </p:tav>
                                      </p:tavLst>
                                    </p:anim>
                                    <p:animEffect transition="in" filter="fade">
                                      <p:cBhvr>
                                        <p:cTn id="19" dur="500"/>
                                        <p:tgtEl>
                                          <p:spTgt spid="45261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1" presetClass="entr" presetSubtype="0" fill="hold" grpId="0" nodeType="clickEffect">
                                  <p:stCondLst>
                                    <p:cond delay="0"/>
                                  </p:stCondLst>
                                  <p:childTnLst>
                                    <p:set>
                                      <p:cBhvr>
                                        <p:cTn id="23" dur="1" fill="hold">
                                          <p:stCondLst>
                                            <p:cond delay="0"/>
                                          </p:stCondLst>
                                        </p:cTn>
                                        <p:tgtEl>
                                          <p:spTgt spid="452613"/>
                                        </p:tgtEl>
                                        <p:attrNameLst>
                                          <p:attrName>style.visibility</p:attrName>
                                        </p:attrNameLst>
                                      </p:cBhvr>
                                      <p:to>
                                        <p:strVal val="visible"/>
                                      </p:to>
                                    </p:set>
                                    <p:animEffect transition="in" filter="fade">
                                      <p:cBhvr>
                                        <p:cTn id="24" dur="770" decel="100000"/>
                                        <p:tgtEl>
                                          <p:spTgt spid="452613"/>
                                        </p:tgtEl>
                                      </p:cBhvr>
                                    </p:animEffect>
                                    <p:animScale>
                                      <p:cBhvr>
                                        <p:cTn id="25" dur="770" decel="100000"/>
                                        <p:tgtEl>
                                          <p:spTgt spid="452613"/>
                                        </p:tgtEl>
                                      </p:cBhvr>
                                      <p:from x="10000" y="10000"/>
                                      <p:to x="200000" y="450000"/>
                                    </p:animScale>
                                    <p:animScale>
                                      <p:cBhvr>
                                        <p:cTn id="26" dur="1230" accel="100000" fill="hold">
                                          <p:stCondLst>
                                            <p:cond delay="770"/>
                                          </p:stCondLst>
                                        </p:cTn>
                                        <p:tgtEl>
                                          <p:spTgt spid="452613"/>
                                        </p:tgtEl>
                                      </p:cBhvr>
                                      <p:from x="200000" y="450000"/>
                                      <p:to x="100000" y="100000"/>
                                    </p:animScale>
                                    <p:set>
                                      <p:cBhvr>
                                        <p:cTn id="27" dur="770" fill="hold"/>
                                        <p:tgtEl>
                                          <p:spTgt spid="452613"/>
                                        </p:tgtEl>
                                        <p:attrNameLst>
                                          <p:attrName>ppt_x</p:attrName>
                                        </p:attrNameLst>
                                      </p:cBhvr>
                                      <p:to>
                                        <p:strVal val="(0.5)"/>
                                      </p:to>
                                    </p:set>
                                    <p:anim from="(0.5)" to="(#ppt_x)" calcmode="lin" valueType="num">
                                      <p:cBhvr>
                                        <p:cTn id="28" dur="1230" accel="100000" fill="hold">
                                          <p:stCondLst>
                                            <p:cond delay="770"/>
                                          </p:stCondLst>
                                        </p:cTn>
                                        <p:tgtEl>
                                          <p:spTgt spid="452613"/>
                                        </p:tgtEl>
                                        <p:attrNameLst>
                                          <p:attrName>ppt_x</p:attrName>
                                        </p:attrNameLst>
                                      </p:cBhvr>
                                    </p:anim>
                                    <p:set>
                                      <p:cBhvr>
                                        <p:cTn id="29" dur="770" fill="hold"/>
                                        <p:tgtEl>
                                          <p:spTgt spid="452613"/>
                                        </p:tgtEl>
                                        <p:attrNameLst>
                                          <p:attrName>ppt_y</p:attrName>
                                        </p:attrNameLst>
                                      </p:cBhvr>
                                      <p:to>
                                        <p:strVal val="(#ppt_y+0.4)"/>
                                      </p:to>
                                    </p:set>
                                    <p:anim from="(#ppt_y+0.4)" to="(#ppt_y)" calcmode="lin" valueType="num">
                                      <p:cBhvr>
                                        <p:cTn id="30" dur="1230" accel="100000" fill="hold">
                                          <p:stCondLst>
                                            <p:cond delay="770"/>
                                          </p:stCondLst>
                                        </p:cTn>
                                        <p:tgtEl>
                                          <p:spTgt spid="452613"/>
                                        </p:tgtEl>
                                        <p:attrNameLst>
                                          <p:attrName>ppt_y</p:attrName>
                                        </p:attrNameLst>
                                      </p:cBhvr>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9" presetClass="entr" presetSubtype="0" fill="hold" grpId="0" nodeType="clickEffect">
                                  <p:stCondLst>
                                    <p:cond delay="0"/>
                                  </p:stCondLst>
                                  <p:iterate type="wd">
                                    <p:tmPct val="10000"/>
                                  </p:iterate>
                                  <p:childTnLst>
                                    <p:set>
                                      <p:cBhvr>
                                        <p:cTn id="34" dur="1" fill="hold">
                                          <p:stCondLst>
                                            <p:cond delay="0"/>
                                          </p:stCondLst>
                                        </p:cTn>
                                        <p:tgtEl>
                                          <p:spTgt spid="452612"/>
                                        </p:tgtEl>
                                        <p:attrNameLst>
                                          <p:attrName>style.visibility</p:attrName>
                                        </p:attrNameLst>
                                      </p:cBhvr>
                                      <p:to>
                                        <p:strVal val="visible"/>
                                      </p:to>
                                    </p:set>
                                    <p:anim calcmode="lin" valueType="num">
                                      <p:cBhvr>
                                        <p:cTn id="35" dur="1000" fill="hold"/>
                                        <p:tgtEl>
                                          <p:spTgt spid="452612"/>
                                        </p:tgtEl>
                                        <p:attrNameLst>
                                          <p:attrName>ppt_x</p:attrName>
                                        </p:attrNameLst>
                                      </p:cBhvr>
                                      <p:tavLst>
                                        <p:tav tm="0">
                                          <p:val>
                                            <p:strVal val="#ppt_x-.2"/>
                                          </p:val>
                                        </p:tav>
                                        <p:tav tm="100000">
                                          <p:val>
                                            <p:strVal val="#ppt_x"/>
                                          </p:val>
                                        </p:tav>
                                      </p:tavLst>
                                    </p:anim>
                                    <p:anim calcmode="lin" valueType="num">
                                      <p:cBhvr>
                                        <p:cTn id="36" dur="1000" fill="hold"/>
                                        <p:tgtEl>
                                          <p:spTgt spid="452612"/>
                                        </p:tgtEl>
                                        <p:attrNameLst>
                                          <p:attrName>ppt_y</p:attrName>
                                        </p:attrNameLst>
                                      </p:cBhvr>
                                      <p:tavLst>
                                        <p:tav tm="0">
                                          <p:val>
                                            <p:strVal val="#ppt_y"/>
                                          </p:val>
                                        </p:tav>
                                        <p:tav tm="100000">
                                          <p:val>
                                            <p:strVal val="#ppt_y"/>
                                          </p:val>
                                        </p:tav>
                                      </p:tavLst>
                                    </p:anim>
                                    <p:animEffect transition="in" filter="wipe(right)" prLst="gradientSize: 0.1">
                                      <p:cBhvr>
                                        <p:cTn id="37" dur="1000"/>
                                        <p:tgtEl>
                                          <p:spTgt spid="452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2610" grpId="0" animBg="1"/>
      <p:bldP spid="452611" grpId="0" animBg="1"/>
      <p:bldP spid="452612" grpId="0" animBg="1"/>
      <p:bldP spid="452613"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a:xfrm>
            <a:off x="107950" y="44450"/>
            <a:ext cx="8867775" cy="576263"/>
          </a:xfrm>
          <a:ln>
            <a:solidFill>
              <a:schemeClr val="accent2"/>
            </a:solidFill>
            <a:miter lim="800000"/>
            <a:headEnd/>
            <a:tailEnd/>
          </a:ln>
        </p:spPr>
        <p:txBody>
          <a:bodyPr/>
          <a:lstStyle/>
          <a:p>
            <a:pPr>
              <a:lnSpc>
                <a:spcPct val="90000"/>
              </a:lnSpc>
            </a:pPr>
            <a:r>
              <a:rPr lang="en-US" altLang="en-US" sz="3400">
                <a:latin typeface="Rockwell Condensed" panose="02060603050405020104" pitchFamily="18" charset="0"/>
              </a:rPr>
              <a:t>KETENTUAN MENGENAI PEGAWAI PAJAK DALAM UU KUP</a:t>
            </a:r>
          </a:p>
        </p:txBody>
      </p:sp>
      <p:sp>
        <p:nvSpPr>
          <p:cNvPr id="453635" name="AutoShape 3"/>
          <p:cNvSpPr>
            <a:spLocks noChangeArrowheads="1"/>
          </p:cNvSpPr>
          <p:nvPr/>
        </p:nvSpPr>
        <p:spPr bwMode="auto">
          <a:xfrm>
            <a:off x="4094163" y="549275"/>
            <a:ext cx="693737" cy="282575"/>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3636" name="Rectangle 4"/>
          <p:cNvSpPr>
            <a:spLocks noChangeArrowheads="1"/>
          </p:cNvSpPr>
          <p:nvPr/>
        </p:nvSpPr>
        <p:spPr bwMode="auto">
          <a:xfrm>
            <a:off x="107950" y="1196975"/>
            <a:ext cx="8785225" cy="56134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842" tIns="49420" rIns="98842" bIns="49420">
            <a:spAutoFit/>
          </a:bodyPr>
          <a:lstStyle>
            <a:lvl1pPr marL="457200" indent="-457200" algn="l" defTabSz="989013">
              <a:defRPr sz="2400">
                <a:solidFill>
                  <a:schemeClr val="tx1"/>
                </a:solidFill>
                <a:latin typeface="Times New Roman" panose="02020603050405020304" pitchFamily="18" charset="0"/>
              </a:defRPr>
            </a:lvl1pPr>
            <a:lvl2pPr marL="950913" indent="-457200" algn="l" defTabSz="989013">
              <a:defRPr sz="2400">
                <a:solidFill>
                  <a:schemeClr val="tx1"/>
                </a:solidFill>
                <a:latin typeface="Times New Roman" panose="02020603050405020304" pitchFamily="18" charset="0"/>
              </a:defRPr>
            </a:lvl2pPr>
            <a:lvl3pPr marL="1446213" indent="-457200" algn="l" defTabSz="989013">
              <a:defRPr sz="2400">
                <a:solidFill>
                  <a:schemeClr val="tx1"/>
                </a:solidFill>
                <a:latin typeface="Times New Roman" panose="02020603050405020304" pitchFamily="18" charset="0"/>
              </a:defRPr>
            </a:lvl3pPr>
            <a:lvl4pPr marL="1939925" indent="-457200" algn="l" defTabSz="989013">
              <a:defRPr sz="2400">
                <a:solidFill>
                  <a:schemeClr val="tx1"/>
                </a:solidFill>
                <a:latin typeface="Times New Roman" panose="02020603050405020304" pitchFamily="18" charset="0"/>
              </a:defRPr>
            </a:lvl4pPr>
            <a:lvl5pPr marL="2433638" indent="-457200" algn="l" defTabSz="989013">
              <a:defRPr sz="2400">
                <a:solidFill>
                  <a:schemeClr val="tx1"/>
                </a:solidFill>
                <a:latin typeface="Times New Roman" panose="02020603050405020304" pitchFamily="18" charset="0"/>
              </a:defRPr>
            </a:lvl5pPr>
            <a:lvl6pPr marL="2890838" indent="-457200" defTabSz="989013" fontAlgn="base">
              <a:spcBef>
                <a:spcPct val="0"/>
              </a:spcBef>
              <a:spcAft>
                <a:spcPct val="0"/>
              </a:spcAft>
              <a:defRPr sz="2400">
                <a:solidFill>
                  <a:schemeClr val="tx1"/>
                </a:solidFill>
                <a:latin typeface="Times New Roman" panose="02020603050405020304" pitchFamily="18" charset="0"/>
              </a:defRPr>
            </a:lvl6pPr>
            <a:lvl7pPr marL="3348038" indent="-457200" defTabSz="989013" fontAlgn="base">
              <a:spcBef>
                <a:spcPct val="0"/>
              </a:spcBef>
              <a:spcAft>
                <a:spcPct val="0"/>
              </a:spcAft>
              <a:defRPr sz="2400">
                <a:solidFill>
                  <a:schemeClr val="tx1"/>
                </a:solidFill>
                <a:latin typeface="Times New Roman" panose="02020603050405020304" pitchFamily="18" charset="0"/>
              </a:defRPr>
            </a:lvl7pPr>
            <a:lvl8pPr marL="3805238" indent="-457200" defTabSz="989013" fontAlgn="base">
              <a:spcBef>
                <a:spcPct val="0"/>
              </a:spcBef>
              <a:spcAft>
                <a:spcPct val="0"/>
              </a:spcAft>
              <a:defRPr sz="2400">
                <a:solidFill>
                  <a:schemeClr val="tx1"/>
                </a:solidFill>
                <a:latin typeface="Times New Roman" panose="02020603050405020304" pitchFamily="18" charset="0"/>
              </a:defRPr>
            </a:lvl8pPr>
            <a:lvl9pPr marL="4262438" indent="-457200" defTabSz="989013" fontAlgn="base">
              <a:spcBef>
                <a:spcPct val="0"/>
              </a:spcBef>
              <a:spcAft>
                <a:spcPct val="0"/>
              </a:spcAft>
              <a:defRPr sz="2400">
                <a:solidFill>
                  <a:schemeClr val="tx1"/>
                </a:solidFill>
                <a:latin typeface="Times New Roman" panose="02020603050405020304" pitchFamily="18" charset="0"/>
              </a:defRPr>
            </a:lvl9pPr>
          </a:lstStyle>
          <a:p>
            <a:r>
              <a:rPr lang="en-US" altLang="en-US" sz="2000" b="1" u="none">
                <a:latin typeface="Courier New" panose="02070309020205020404" pitchFamily="49" charset="0"/>
              </a:rPr>
              <a:t>(3) </a:t>
            </a:r>
            <a:r>
              <a:rPr lang="id-ID" altLang="en-US" sz="2000" b="1" u="none">
                <a:latin typeface="Courier New" panose="02070309020205020404" pitchFamily="49" charset="0"/>
              </a:rPr>
              <a:t>Pegawai pajak yang dalam melakukan tugasnya terbukti melakukan pemerasan dan pengancaman kepada Wajib Pajak untuk menguntungkan diri sendiri secara melawan hukum diancam dengan pidana sebagaimana dimaksud dalam Pasal 368 Kitab Undang-Undang Hukum Pidana. </a:t>
            </a:r>
            <a:endParaRPr lang="en-US" altLang="en-US" sz="2000" b="1" u="none">
              <a:latin typeface="Courier New" panose="02070309020205020404" pitchFamily="49" charset="0"/>
            </a:endParaRPr>
          </a:p>
          <a:p>
            <a:r>
              <a:rPr lang="en-US" altLang="en-US" sz="2000" b="1" u="none">
                <a:latin typeface="Courier New" panose="02070309020205020404" pitchFamily="49" charset="0"/>
              </a:rPr>
              <a:t>(4) </a:t>
            </a:r>
            <a:r>
              <a:rPr lang="id-ID" altLang="en-US" sz="2000" b="1" u="none">
                <a:latin typeface="Courier New" panose="02070309020205020404" pitchFamily="49" charset="0"/>
              </a:rPr>
              <a:t>Pegawai pajak yang dengan maksud menguntungkan diri sendiri secara melawan hukum dengan menyalahgunakan kekuasaannya memaksa seseorang untuk memberikan sesuatu, untuk membayar atau menerima pembayaran, atau untuk mengerjakan sesuatu bagi dirinya sendiri, diancam dengan pidana sebagaimana dimaksud dalam Pasal 12 Undang-Undang Nomor 31 Tahun 1999 tentang Pemberantasan Tindak Pidana Korupsi dan perubahannya. </a:t>
            </a:r>
            <a:endParaRPr lang="en-US" altLang="en-US" sz="2000" b="1" u="none">
              <a:latin typeface="Courier New" panose="02070309020205020404" pitchFamily="49" charset="0"/>
            </a:endParaRPr>
          </a:p>
          <a:p>
            <a:r>
              <a:rPr lang="en-US" altLang="en-US" sz="2000" b="1" u="none">
                <a:latin typeface="Courier New" panose="02070309020205020404" pitchFamily="49" charset="0"/>
              </a:rPr>
              <a:t>(5) </a:t>
            </a:r>
            <a:r>
              <a:rPr lang="id-ID" altLang="en-US" sz="2000" b="1" u="none">
                <a:latin typeface="Courier New" panose="02070309020205020404" pitchFamily="49" charset="0"/>
              </a:rPr>
              <a:t>Pegawai pajak tidak dapat dituntut, baik secara perdata maupun pidana, apabila dalam melaksanakan tugasnya didasarkan pada iktikad baik dan sesuai dengan ketentuan peraturan perundang-undangan perpajakan.</a:t>
            </a:r>
            <a:r>
              <a:rPr lang="en-US" altLang="en-US" sz="2000" b="1">
                <a:latin typeface="Courier New" panose="02070309020205020404" pitchFamily="49" charset="0"/>
              </a:rPr>
              <a:t> </a:t>
            </a:r>
          </a:p>
        </p:txBody>
      </p:sp>
      <p:sp>
        <p:nvSpPr>
          <p:cNvPr id="453638" name="Rectangle 6"/>
          <p:cNvSpPr>
            <a:spLocks noChangeArrowheads="1"/>
          </p:cNvSpPr>
          <p:nvPr/>
        </p:nvSpPr>
        <p:spPr bwMode="auto">
          <a:xfrm>
            <a:off x="3563938" y="692150"/>
            <a:ext cx="1781175" cy="466725"/>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id-ID" altLang="en-US" b="1" u="none">
                <a:latin typeface="Tahoma" panose="020B0604030504040204" pitchFamily="34" charset="0"/>
              </a:rPr>
              <a:t>Pasal </a:t>
            </a:r>
            <a:r>
              <a:rPr lang="en-US" altLang="en-US" b="1" u="none">
                <a:latin typeface="Tahoma" panose="020B0604030504040204" pitchFamily="34" charset="0"/>
              </a:rPr>
              <a:t>36A</a:t>
            </a:r>
            <a:r>
              <a:rPr lang="en-US" altLang="en-US" b="1">
                <a:latin typeface="Tahoma" panose="020B0604030504040204"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iterate type="wd">
                                    <p:tmPct val="10000"/>
                                  </p:iterate>
                                  <p:childTnLst>
                                    <p:set>
                                      <p:cBhvr>
                                        <p:cTn id="6" dur="1" fill="hold">
                                          <p:stCondLst>
                                            <p:cond delay="0"/>
                                          </p:stCondLst>
                                        </p:cTn>
                                        <p:tgtEl>
                                          <p:spTgt spid="453636"/>
                                        </p:tgtEl>
                                        <p:attrNameLst>
                                          <p:attrName>style.visibility</p:attrName>
                                        </p:attrNameLst>
                                      </p:cBhvr>
                                      <p:to>
                                        <p:strVal val="visible"/>
                                      </p:to>
                                    </p:set>
                                    <p:animScale>
                                      <p:cBhvr>
                                        <p:cTn id="7" dur="1000" decel="50000" fill="hold">
                                          <p:stCondLst>
                                            <p:cond delay="0"/>
                                          </p:stCondLst>
                                        </p:cTn>
                                        <p:tgtEl>
                                          <p:spTgt spid="4536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53636"/>
                                        </p:tgtEl>
                                        <p:attrNameLst>
                                          <p:attrName>ppt_x</p:attrName>
                                          <p:attrName>ppt_y</p:attrName>
                                        </p:attrNameLst>
                                      </p:cBhvr>
                                    </p:animMotion>
                                    <p:animEffect transition="in" filter="fade">
                                      <p:cBhvr>
                                        <p:cTn id="9" dur="1000"/>
                                        <p:tgtEl>
                                          <p:spTgt spid="453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6"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4" name="Rectangle 4"/>
          <p:cNvSpPr>
            <a:spLocks noGrp="1" noChangeArrowheads="1"/>
          </p:cNvSpPr>
          <p:nvPr>
            <p:ph type="title"/>
          </p:nvPr>
        </p:nvSpPr>
        <p:spPr>
          <a:xfrm>
            <a:off x="1692275" y="115888"/>
            <a:ext cx="5543550" cy="647700"/>
          </a:xfrm>
          <a:ln w="28575">
            <a:solidFill>
              <a:srgbClr val="FF33CC"/>
            </a:solidFill>
            <a:miter lim="800000"/>
            <a:headEnd/>
            <a:tailEnd/>
          </a:ln>
        </p:spPr>
        <p:txBody>
          <a:bodyPr/>
          <a:lstStyle/>
          <a:p>
            <a:r>
              <a:rPr lang="en-US" altLang="en-US" sz="5400" b="1">
                <a:latin typeface="Courier New" panose="02070309020205020404" pitchFamily="49" charset="0"/>
              </a:rPr>
              <a:t>PENYIDIKAN</a:t>
            </a:r>
          </a:p>
        </p:txBody>
      </p:sp>
      <p:sp>
        <p:nvSpPr>
          <p:cNvPr id="440325" name="Rectangle 5"/>
          <p:cNvSpPr>
            <a:spLocks noChangeArrowheads="1"/>
          </p:cNvSpPr>
          <p:nvPr/>
        </p:nvSpPr>
        <p:spPr bwMode="auto">
          <a:xfrm>
            <a:off x="250825" y="1057275"/>
            <a:ext cx="8569325" cy="27305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spAutoFit/>
          </a:bodyPr>
          <a:lstStyle/>
          <a:p>
            <a:pPr>
              <a:lnSpc>
                <a:spcPct val="90000"/>
              </a:lnSpc>
            </a:pPr>
            <a:r>
              <a:rPr lang="id-ID" altLang="en-US" b="1" u="none"/>
              <a:t>Penyidikan tindak pidana di bidang perpajakan adalah serangkaian tindakan yang dilakukan oleh penyidik untuk mencari serta mengumpulkan bukti yang dengan bukti itu membuat terang tindak pidana di bidang perpajakan yang terjadi serta menemukan tersangkanya.</a:t>
            </a:r>
            <a:r>
              <a:rPr lang="en-US" altLang="en-US" b="1"/>
              <a:t> </a:t>
            </a:r>
          </a:p>
          <a:p>
            <a:pPr>
              <a:lnSpc>
                <a:spcPct val="90000"/>
              </a:lnSpc>
            </a:pPr>
            <a:r>
              <a:rPr lang="en-US" altLang="en-US" b="1" u="none"/>
              <a:t>{Pasal 1 angka 31 UU KUP}</a:t>
            </a:r>
          </a:p>
        </p:txBody>
      </p:sp>
      <p:sp>
        <p:nvSpPr>
          <p:cNvPr id="440326" name="Rectangle 6"/>
          <p:cNvSpPr>
            <a:spLocks noChangeArrowheads="1"/>
          </p:cNvSpPr>
          <p:nvPr/>
        </p:nvSpPr>
        <p:spPr bwMode="auto">
          <a:xfrm>
            <a:off x="250825" y="3921125"/>
            <a:ext cx="8569325" cy="2401888"/>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spAutoFit/>
          </a:bodyPr>
          <a:lstStyle/>
          <a:p>
            <a:pPr>
              <a:lnSpc>
                <a:spcPct val="90000"/>
              </a:lnSpc>
            </a:pPr>
            <a:r>
              <a:rPr lang="id-ID" altLang="en-US" b="1" u="none"/>
              <a:t>Penyidik adalah pejabat Pegawai Negeri Sipil tertentu di lingkungan Direktorat Jenderal Pajak yang diberi wewenang khusus sebagai penyidik untuk melakukan penyidikan tindak pidana di bidang perpajakan sesuai dengan ketentuan peraturan perundang-undangan.</a:t>
            </a:r>
            <a:endParaRPr lang="en-US" altLang="en-US" b="1" u="none"/>
          </a:p>
          <a:p>
            <a:pPr>
              <a:lnSpc>
                <a:spcPct val="90000"/>
              </a:lnSpc>
            </a:pPr>
            <a:r>
              <a:rPr lang="en-US" altLang="en-US" b="1" u="none"/>
              <a:t>{Pasal 1 angka 32 UU KUP}</a:t>
            </a:r>
            <a:r>
              <a:rPr lang="en-US" altLang="en-US" b="1"/>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40324"/>
                                        </p:tgtEl>
                                        <p:attrNameLst>
                                          <p:attrName>style.visibility</p:attrName>
                                        </p:attrNameLst>
                                      </p:cBhvr>
                                      <p:to>
                                        <p:strVal val="visible"/>
                                      </p:to>
                                    </p:set>
                                    <p:animEffect transition="in" filter="fade">
                                      <p:cBhvr>
                                        <p:cTn id="7" dur="770" decel="100000"/>
                                        <p:tgtEl>
                                          <p:spTgt spid="440324"/>
                                        </p:tgtEl>
                                      </p:cBhvr>
                                    </p:animEffect>
                                    <p:animScale>
                                      <p:cBhvr>
                                        <p:cTn id="8" dur="770" decel="100000"/>
                                        <p:tgtEl>
                                          <p:spTgt spid="440324"/>
                                        </p:tgtEl>
                                      </p:cBhvr>
                                      <p:from x="10000" y="10000"/>
                                      <p:to x="200000" y="450000"/>
                                    </p:animScale>
                                    <p:animScale>
                                      <p:cBhvr>
                                        <p:cTn id="9" dur="1230" accel="100000" fill="hold">
                                          <p:stCondLst>
                                            <p:cond delay="770"/>
                                          </p:stCondLst>
                                        </p:cTn>
                                        <p:tgtEl>
                                          <p:spTgt spid="440324"/>
                                        </p:tgtEl>
                                      </p:cBhvr>
                                      <p:from x="200000" y="450000"/>
                                      <p:to x="100000" y="100000"/>
                                    </p:animScale>
                                    <p:set>
                                      <p:cBhvr>
                                        <p:cTn id="10" dur="770" fill="hold"/>
                                        <p:tgtEl>
                                          <p:spTgt spid="440324"/>
                                        </p:tgtEl>
                                        <p:attrNameLst>
                                          <p:attrName>ppt_x</p:attrName>
                                        </p:attrNameLst>
                                      </p:cBhvr>
                                      <p:to>
                                        <p:strVal val="(0.5)"/>
                                      </p:to>
                                    </p:set>
                                    <p:anim from="(0.5)" to="(#ppt_x)" calcmode="lin" valueType="num">
                                      <p:cBhvr>
                                        <p:cTn id="11" dur="1230" accel="100000" fill="hold">
                                          <p:stCondLst>
                                            <p:cond delay="770"/>
                                          </p:stCondLst>
                                        </p:cTn>
                                        <p:tgtEl>
                                          <p:spTgt spid="440324"/>
                                        </p:tgtEl>
                                        <p:attrNameLst>
                                          <p:attrName>ppt_x</p:attrName>
                                        </p:attrNameLst>
                                      </p:cBhvr>
                                    </p:anim>
                                    <p:set>
                                      <p:cBhvr>
                                        <p:cTn id="12" dur="770" fill="hold"/>
                                        <p:tgtEl>
                                          <p:spTgt spid="440324"/>
                                        </p:tgtEl>
                                        <p:attrNameLst>
                                          <p:attrName>ppt_y</p:attrName>
                                        </p:attrNameLst>
                                      </p:cBhvr>
                                      <p:to>
                                        <p:strVal val="(#ppt_y+0.4)"/>
                                      </p:to>
                                    </p:set>
                                    <p:anim from="(#ppt_y+0.4)" to="(#ppt_y)" calcmode="lin" valueType="num">
                                      <p:cBhvr>
                                        <p:cTn id="13" dur="1230" accel="100000" fill="hold">
                                          <p:stCondLst>
                                            <p:cond delay="770"/>
                                          </p:stCondLst>
                                        </p:cTn>
                                        <p:tgtEl>
                                          <p:spTgt spid="440324"/>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0" presetClass="entr" presetSubtype="0" fill="hold" grpId="0" nodeType="clickEffect">
                                  <p:stCondLst>
                                    <p:cond delay="0"/>
                                  </p:stCondLst>
                                  <p:childTnLst>
                                    <p:set>
                                      <p:cBhvr>
                                        <p:cTn id="17" dur="1" fill="hold">
                                          <p:stCondLst>
                                            <p:cond delay="0"/>
                                          </p:stCondLst>
                                        </p:cTn>
                                        <p:tgtEl>
                                          <p:spTgt spid="440325"/>
                                        </p:tgtEl>
                                        <p:attrNameLst>
                                          <p:attrName>style.visibility</p:attrName>
                                        </p:attrNameLst>
                                      </p:cBhvr>
                                      <p:to>
                                        <p:strVal val="visible"/>
                                      </p:to>
                                    </p:set>
                                    <p:animEffect transition="in" filter="wedge">
                                      <p:cBhvr>
                                        <p:cTn id="18" dur="2000"/>
                                        <p:tgtEl>
                                          <p:spTgt spid="44032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440326"/>
                                        </p:tgtEl>
                                        <p:attrNameLst>
                                          <p:attrName>style.visibility</p:attrName>
                                        </p:attrNameLst>
                                      </p:cBhvr>
                                      <p:to>
                                        <p:strVal val="visible"/>
                                      </p:to>
                                    </p:set>
                                    <p:animEffect transition="in" filter="wedge">
                                      <p:cBhvr>
                                        <p:cTn id="23" dur="2000"/>
                                        <p:tgtEl>
                                          <p:spTgt spid="440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24" grpId="0" animBg="1"/>
      <p:bldP spid="440325" grpId="0" animBg="1"/>
      <p:bldP spid="440326" grpId="0" animBg="1"/>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a:xfrm>
            <a:off x="827088" y="115888"/>
            <a:ext cx="7632700" cy="649287"/>
          </a:xfrm>
          <a:ln w="28575">
            <a:solidFill>
              <a:srgbClr val="FF33CC"/>
            </a:solidFill>
            <a:miter lim="800000"/>
            <a:headEnd/>
            <a:tailEnd/>
          </a:ln>
        </p:spPr>
        <p:txBody>
          <a:bodyPr/>
          <a:lstStyle/>
          <a:p>
            <a:r>
              <a:rPr lang="en-US" altLang="en-US" b="1">
                <a:latin typeface="Courier New" panose="02070309020205020404" pitchFamily="49" charset="0"/>
              </a:rPr>
              <a:t>KEWENANGAN PENYIDIKAN</a:t>
            </a:r>
          </a:p>
        </p:txBody>
      </p:sp>
      <p:sp>
        <p:nvSpPr>
          <p:cNvPr id="442373" name="Rectangle 5"/>
          <p:cNvSpPr>
            <a:spLocks noChangeArrowheads="1"/>
          </p:cNvSpPr>
          <p:nvPr/>
        </p:nvSpPr>
        <p:spPr bwMode="auto">
          <a:xfrm>
            <a:off x="250825" y="1658938"/>
            <a:ext cx="8713788" cy="16256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spAutoFit/>
          </a:bodyPr>
          <a:lstStyle/>
          <a:p>
            <a:r>
              <a:rPr lang="es-ES" altLang="en-US" sz="2000" b="1" u="none"/>
              <a:t>Penyidikan tindak pidana di bidang perpajakan hanya dapat dilakukan oleh Pejabat Pegawai Negeri Sipil tertentu di lingkungan Direktorat Jenderal Pajak yang diberi wewenang khusus sebagai penyidik tindak pidana di bidang perpajakan.</a:t>
            </a:r>
            <a:r>
              <a:rPr lang="en-US" altLang="en-US" sz="2000" b="1"/>
              <a:t> </a:t>
            </a:r>
          </a:p>
        </p:txBody>
      </p:sp>
      <p:sp>
        <p:nvSpPr>
          <p:cNvPr id="442374" name="Rectangle 6"/>
          <p:cNvSpPr>
            <a:spLocks noChangeArrowheads="1"/>
          </p:cNvSpPr>
          <p:nvPr/>
        </p:nvSpPr>
        <p:spPr bwMode="auto">
          <a:xfrm>
            <a:off x="250825" y="3514725"/>
            <a:ext cx="8713788" cy="19304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spAutoFit/>
          </a:bodyPr>
          <a:lstStyle/>
          <a:p>
            <a:r>
              <a:rPr lang="sv-SE" altLang="en-US" sz="2000" b="1" u="none"/>
              <a:t>Penyidik sebagaimana dimaksud pada ayat (1) memberitahukan dimulainya penyidikan dan menyampaikan hasil penyidikannya kepada penuntut umum melalui penyidik pejabat Polisi Negara Republik Indonesia sesuai dengan ketentuan yang diatur dalam Undang-Undang Hukum Acara Pidana.</a:t>
            </a:r>
            <a:r>
              <a:rPr lang="en-US" altLang="en-US" sz="2000" b="1"/>
              <a:t> </a:t>
            </a:r>
          </a:p>
        </p:txBody>
      </p:sp>
      <p:sp>
        <p:nvSpPr>
          <p:cNvPr id="442375" name="Rectangle 7"/>
          <p:cNvSpPr>
            <a:spLocks noChangeArrowheads="1"/>
          </p:cNvSpPr>
          <p:nvPr/>
        </p:nvSpPr>
        <p:spPr bwMode="auto">
          <a:xfrm>
            <a:off x="250825" y="5726113"/>
            <a:ext cx="8713788" cy="10160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spAutoFit/>
          </a:bodyPr>
          <a:lstStyle/>
          <a:p>
            <a:r>
              <a:rPr lang="sv-SE" altLang="en-US" sz="2000" b="1" u="none"/>
              <a:t>Dalam rangka pelaksanaan kewenangan penyidikan sebagaimana dimaksud pada ayat (1), penyidik dapat meminta bantuan aparat penegak hukum lain.</a:t>
            </a:r>
            <a:r>
              <a:rPr lang="sv-SE" altLang="en-US" sz="2000" b="1"/>
              <a:t> </a:t>
            </a:r>
          </a:p>
        </p:txBody>
      </p:sp>
      <p:sp>
        <p:nvSpPr>
          <p:cNvPr id="442376" name="Rectangle 8"/>
          <p:cNvSpPr>
            <a:spLocks noChangeArrowheads="1"/>
          </p:cNvSpPr>
          <p:nvPr/>
        </p:nvSpPr>
        <p:spPr bwMode="auto">
          <a:xfrm>
            <a:off x="3041650" y="1052513"/>
            <a:ext cx="2951163"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44 UU KUP</a:t>
            </a:r>
          </a:p>
        </p:txBody>
      </p:sp>
      <p:sp>
        <p:nvSpPr>
          <p:cNvPr id="442377" name="AutoShape 9"/>
          <p:cNvSpPr>
            <a:spLocks noChangeArrowheads="1"/>
          </p:cNvSpPr>
          <p:nvPr/>
        </p:nvSpPr>
        <p:spPr bwMode="auto">
          <a:xfrm>
            <a:off x="323850" y="1414463"/>
            <a:ext cx="1223963" cy="285750"/>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nchor="ctr"/>
          <a:lstStyle/>
          <a:p>
            <a:r>
              <a:rPr lang="en-US" altLang="en-US" b="1" u="none"/>
              <a:t>Ayat 1</a:t>
            </a:r>
          </a:p>
        </p:txBody>
      </p:sp>
      <p:sp>
        <p:nvSpPr>
          <p:cNvPr id="442378" name="AutoShape 10"/>
          <p:cNvSpPr>
            <a:spLocks noChangeArrowheads="1"/>
          </p:cNvSpPr>
          <p:nvPr/>
        </p:nvSpPr>
        <p:spPr bwMode="auto">
          <a:xfrm>
            <a:off x="323850" y="3359150"/>
            <a:ext cx="1223963" cy="285750"/>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nchor="ctr"/>
          <a:lstStyle/>
          <a:p>
            <a:r>
              <a:rPr lang="en-US" altLang="en-US" b="1" u="none"/>
              <a:t>Ayat 3</a:t>
            </a:r>
          </a:p>
        </p:txBody>
      </p:sp>
      <p:sp>
        <p:nvSpPr>
          <p:cNvPr id="442379" name="AutoShape 11"/>
          <p:cNvSpPr>
            <a:spLocks noChangeArrowheads="1"/>
          </p:cNvSpPr>
          <p:nvPr/>
        </p:nvSpPr>
        <p:spPr bwMode="auto">
          <a:xfrm>
            <a:off x="323850" y="5519738"/>
            <a:ext cx="1223963" cy="285750"/>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nchor="ctr"/>
          <a:lstStyle/>
          <a:p>
            <a:r>
              <a:rPr lang="en-US" altLang="en-US" b="1" u="none"/>
              <a:t>Ayat 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8" presetClass="entr" presetSubtype="0" accel="50000" fill="hold" grpId="0" nodeType="clickEffect">
                                  <p:stCondLst>
                                    <p:cond delay="0"/>
                                  </p:stCondLst>
                                  <p:iterate type="wd">
                                    <p:tmPct val="50000"/>
                                  </p:iterate>
                                  <p:childTnLst>
                                    <p:set>
                                      <p:cBhvr>
                                        <p:cTn id="6" dur="1" fill="hold">
                                          <p:stCondLst>
                                            <p:cond delay="0"/>
                                          </p:stCondLst>
                                        </p:cTn>
                                        <p:tgtEl>
                                          <p:spTgt spid="442370"/>
                                        </p:tgtEl>
                                        <p:attrNameLst>
                                          <p:attrName>style.visibility</p:attrName>
                                        </p:attrNameLst>
                                      </p:cBhvr>
                                      <p:to>
                                        <p:strVal val="visible"/>
                                      </p:to>
                                    </p:set>
                                    <p:set>
                                      <p:cBhvr>
                                        <p:cTn id="7" dur="228" fill="hold">
                                          <p:stCondLst>
                                            <p:cond delay="0"/>
                                          </p:stCondLst>
                                        </p:cTn>
                                        <p:tgtEl>
                                          <p:spTgt spid="442370"/>
                                        </p:tgtEl>
                                        <p:attrNameLst>
                                          <p:attrName>style.rotation</p:attrName>
                                        </p:attrNameLst>
                                      </p:cBhvr>
                                      <p:to>
                                        <p:strVal val="-45.0"/>
                                      </p:to>
                                    </p:set>
                                    <p:anim calcmode="lin" valueType="num">
                                      <p:cBhvr>
                                        <p:cTn id="8" dur="228" fill="hold">
                                          <p:stCondLst>
                                            <p:cond delay="228"/>
                                          </p:stCondLst>
                                        </p:cTn>
                                        <p:tgtEl>
                                          <p:spTgt spid="442370"/>
                                        </p:tgtEl>
                                        <p:attrNameLst>
                                          <p:attrName>style.rotation</p:attrName>
                                        </p:attrNameLst>
                                      </p:cBhvr>
                                      <p:tavLst>
                                        <p:tav tm="0">
                                          <p:val>
                                            <p:fltVal val="-45"/>
                                          </p:val>
                                        </p:tav>
                                        <p:tav tm="69900">
                                          <p:val>
                                            <p:fltVal val="45"/>
                                          </p:val>
                                        </p:tav>
                                        <p:tav tm="100000">
                                          <p:val>
                                            <p:fltVal val="0"/>
                                          </p:val>
                                        </p:tav>
                                      </p:tavLst>
                                    </p:anim>
                                    <p:anim calcmode="lin" valueType="num">
                                      <p:cBhvr>
                                        <p:cTn id="9" dur="228" fill="hold">
                                          <p:stCondLst>
                                            <p:cond delay="0"/>
                                          </p:stCondLst>
                                        </p:cTn>
                                        <p:tgtEl>
                                          <p:spTgt spid="442370"/>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8"/>
                                          </p:stCondLst>
                                        </p:cTn>
                                        <p:tgtEl>
                                          <p:spTgt spid="442370"/>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442370"/>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51" presetClass="entr" presetSubtype="0" fill="hold" grpId="0" nodeType="clickEffect">
                                  <p:stCondLst>
                                    <p:cond delay="0"/>
                                  </p:stCondLst>
                                  <p:childTnLst>
                                    <p:set>
                                      <p:cBhvr>
                                        <p:cTn id="15" dur="1" fill="hold">
                                          <p:stCondLst>
                                            <p:cond delay="0"/>
                                          </p:stCondLst>
                                        </p:cTn>
                                        <p:tgtEl>
                                          <p:spTgt spid="442376"/>
                                        </p:tgtEl>
                                        <p:attrNameLst>
                                          <p:attrName>style.visibility</p:attrName>
                                        </p:attrNameLst>
                                      </p:cBhvr>
                                      <p:to>
                                        <p:strVal val="visible"/>
                                      </p:to>
                                    </p:set>
                                    <p:animEffect transition="in" filter="fade">
                                      <p:cBhvr>
                                        <p:cTn id="16" dur="770" decel="100000"/>
                                        <p:tgtEl>
                                          <p:spTgt spid="442376"/>
                                        </p:tgtEl>
                                      </p:cBhvr>
                                    </p:animEffect>
                                    <p:animScale>
                                      <p:cBhvr>
                                        <p:cTn id="17" dur="770" decel="100000"/>
                                        <p:tgtEl>
                                          <p:spTgt spid="442376"/>
                                        </p:tgtEl>
                                      </p:cBhvr>
                                      <p:from x="10000" y="10000"/>
                                      <p:to x="200000" y="450000"/>
                                    </p:animScale>
                                    <p:animScale>
                                      <p:cBhvr>
                                        <p:cTn id="18" dur="1230" accel="100000" fill="hold">
                                          <p:stCondLst>
                                            <p:cond delay="770"/>
                                          </p:stCondLst>
                                        </p:cTn>
                                        <p:tgtEl>
                                          <p:spTgt spid="442376"/>
                                        </p:tgtEl>
                                      </p:cBhvr>
                                      <p:from x="200000" y="450000"/>
                                      <p:to x="100000" y="100000"/>
                                    </p:animScale>
                                    <p:set>
                                      <p:cBhvr>
                                        <p:cTn id="19" dur="770" fill="hold"/>
                                        <p:tgtEl>
                                          <p:spTgt spid="442376"/>
                                        </p:tgtEl>
                                        <p:attrNameLst>
                                          <p:attrName>ppt_x</p:attrName>
                                        </p:attrNameLst>
                                      </p:cBhvr>
                                      <p:to>
                                        <p:strVal val="(0.5)"/>
                                      </p:to>
                                    </p:set>
                                    <p:anim from="(0.5)" to="(#ppt_x)" calcmode="lin" valueType="num">
                                      <p:cBhvr>
                                        <p:cTn id="20" dur="1230" accel="100000" fill="hold">
                                          <p:stCondLst>
                                            <p:cond delay="770"/>
                                          </p:stCondLst>
                                        </p:cTn>
                                        <p:tgtEl>
                                          <p:spTgt spid="442376"/>
                                        </p:tgtEl>
                                        <p:attrNameLst>
                                          <p:attrName>ppt_x</p:attrName>
                                        </p:attrNameLst>
                                      </p:cBhvr>
                                    </p:anim>
                                    <p:set>
                                      <p:cBhvr>
                                        <p:cTn id="21" dur="770" fill="hold"/>
                                        <p:tgtEl>
                                          <p:spTgt spid="442376"/>
                                        </p:tgtEl>
                                        <p:attrNameLst>
                                          <p:attrName>ppt_y</p:attrName>
                                        </p:attrNameLst>
                                      </p:cBhvr>
                                      <p:to>
                                        <p:strVal val="(#ppt_y+0.4)"/>
                                      </p:to>
                                    </p:set>
                                    <p:anim from="(#ppt_y+0.4)" to="(#ppt_y)" calcmode="lin" valueType="num">
                                      <p:cBhvr>
                                        <p:cTn id="22" dur="1230" accel="100000" fill="hold">
                                          <p:stCondLst>
                                            <p:cond delay="770"/>
                                          </p:stCondLst>
                                        </p:cTn>
                                        <p:tgtEl>
                                          <p:spTgt spid="442376"/>
                                        </p:tgtEl>
                                        <p:attrNameLst>
                                          <p:attrName>ppt_y</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54" presetClass="entr" presetSubtype="0" accel="100000" fill="hold" grpId="0" nodeType="clickEffect">
                                  <p:stCondLst>
                                    <p:cond delay="0"/>
                                  </p:stCondLst>
                                  <p:childTnLst>
                                    <p:set>
                                      <p:cBhvr>
                                        <p:cTn id="26" dur="1" fill="hold">
                                          <p:stCondLst>
                                            <p:cond delay="0"/>
                                          </p:stCondLst>
                                        </p:cTn>
                                        <p:tgtEl>
                                          <p:spTgt spid="442377"/>
                                        </p:tgtEl>
                                        <p:attrNameLst>
                                          <p:attrName>style.visibility</p:attrName>
                                        </p:attrNameLst>
                                      </p:cBhvr>
                                      <p:to>
                                        <p:strVal val="visible"/>
                                      </p:to>
                                    </p:set>
                                    <p:anim calcmode="lin" valueType="num">
                                      <p:cBhvr>
                                        <p:cTn id="27" dur="500" fill="hold"/>
                                        <p:tgtEl>
                                          <p:spTgt spid="442377"/>
                                        </p:tgtEl>
                                        <p:attrNameLst>
                                          <p:attrName>ppt_w</p:attrName>
                                        </p:attrNameLst>
                                      </p:cBhvr>
                                      <p:tavLst>
                                        <p:tav tm="0">
                                          <p:val>
                                            <p:strVal val="#ppt_w*0.05"/>
                                          </p:val>
                                        </p:tav>
                                        <p:tav tm="100000">
                                          <p:val>
                                            <p:strVal val="#ppt_w"/>
                                          </p:val>
                                        </p:tav>
                                      </p:tavLst>
                                    </p:anim>
                                    <p:anim calcmode="lin" valueType="num">
                                      <p:cBhvr>
                                        <p:cTn id="28" dur="500" fill="hold"/>
                                        <p:tgtEl>
                                          <p:spTgt spid="442377"/>
                                        </p:tgtEl>
                                        <p:attrNameLst>
                                          <p:attrName>ppt_h</p:attrName>
                                        </p:attrNameLst>
                                      </p:cBhvr>
                                      <p:tavLst>
                                        <p:tav tm="0">
                                          <p:val>
                                            <p:strVal val="#ppt_h"/>
                                          </p:val>
                                        </p:tav>
                                        <p:tav tm="100000">
                                          <p:val>
                                            <p:strVal val="#ppt_h"/>
                                          </p:val>
                                        </p:tav>
                                      </p:tavLst>
                                    </p:anim>
                                    <p:anim calcmode="lin" valueType="num">
                                      <p:cBhvr>
                                        <p:cTn id="29" dur="500" fill="hold"/>
                                        <p:tgtEl>
                                          <p:spTgt spid="442377"/>
                                        </p:tgtEl>
                                        <p:attrNameLst>
                                          <p:attrName>ppt_x</p:attrName>
                                        </p:attrNameLst>
                                      </p:cBhvr>
                                      <p:tavLst>
                                        <p:tav tm="0">
                                          <p:val>
                                            <p:strVal val="#ppt_x-.2"/>
                                          </p:val>
                                        </p:tav>
                                        <p:tav tm="100000">
                                          <p:val>
                                            <p:strVal val="#ppt_x"/>
                                          </p:val>
                                        </p:tav>
                                      </p:tavLst>
                                    </p:anim>
                                    <p:anim calcmode="lin" valueType="num">
                                      <p:cBhvr>
                                        <p:cTn id="30" dur="500" fill="hold"/>
                                        <p:tgtEl>
                                          <p:spTgt spid="442377"/>
                                        </p:tgtEl>
                                        <p:attrNameLst>
                                          <p:attrName>ppt_y</p:attrName>
                                        </p:attrNameLst>
                                      </p:cBhvr>
                                      <p:tavLst>
                                        <p:tav tm="0">
                                          <p:val>
                                            <p:strVal val="#ppt_y"/>
                                          </p:val>
                                        </p:tav>
                                        <p:tav tm="100000">
                                          <p:val>
                                            <p:strVal val="#ppt_y"/>
                                          </p:val>
                                        </p:tav>
                                      </p:tavLst>
                                    </p:anim>
                                    <p:animEffect transition="in" filter="fade">
                                      <p:cBhvr>
                                        <p:cTn id="31" dur="500"/>
                                        <p:tgtEl>
                                          <p:spTgt spid="442377"/>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0" presetClass="entr" presetSubtype="0" fill="hold" grpId="0" nodeType="clickEffect">
                                  <p:stCondLst>
                                    <p:cond delay="0"/>
                                  </p:stCondLst>
                                  <p:childTnLst>
                                    <p:set>
                                      <p:cBhvr>
                                        <p:cTn id="35" dur="1" fill="hold">
                                          <p:stCondLst>
                                            <p:cond delay="0"/>
                                          </p:stCondLst>
                                        </p:cTn>
                                        <p:tgtEl>
                                          <p:spTgt spid="442373"/>
                                        </p:tgtEl>
                                        <p:attrNameLst>
                                          <p:attrName>style.visibility</p:attrName>
                                        </p:attrNameLst>
                                      </p:cBhvr>
                                      <p:to>
                                        <p:strVal val="visible"/>
                                      </p:to>
                                    </p:set>
                                    <p:animEffect transition="in" filter="wedge">
                                      <p:cBhvr>
                                        <p:cTn id="36" dur="2000"/>
                                        <p:tgtEl>
                                          <p:spTgt spid="44237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4" presetClass="entr" presetSubtype="0" accel="100000" fill="hold" grpId="0" nodeType="clickEffect">
                                  <p:stCondLst>
                                    <p:cond delay="0"/>
                                  </p:stCondLst>
                                  <p:childTnLst>
                                    <p:set>
                                      <p:cBhvr>
                                        <p:cTn id="40" dur="1" fill="hold">
                                          <p:stCondLst>
                                            <p:cond delay="0"/>
                                          </p:stCondLst>
                                        </p:cTn>
                                        <p:tgtEl>
                                          <p:spTgt spid="442378"/>
                                        </p:tgtEl>
                                        <p:attrNameLst>
                                          <p:attrName>style.visibility</p:attrName>
                                        </p:attrNameLst>
                                      </p:cBhvr>
                                      <p:to>
                                        <p:strVal val="visible"/>
                                      </p:to>
                                    </p:set>
                                    <p:anim calcmode="lin" valueType="num">
                                      <p:cBhvr>
                                        <p:cTn id="41" dur="500" fill="hold"/>
                                        <p:tgtEl>
                                          <p:spTgt spid="442378"/>
                                        </p:tgtEl>
                                        <p:attrNameLst>
                                          <p:attrName>ppt_w</p:attrName>
                                        </p:attrNameLst>
                                      </p:cBhvr>
                                      <p:tavLst>
                                        <p:tav tm="0">
                                          <p:val>
                                            <p:strVal val="#ppt_w*0.05"/>
                                          </p:val>
                                        </p:tav>
                                        <p:tav tm="100000">
                                          <p:val>
                                            <p:strVal val="#ppt_w"/>
                                          </p:val>
                                        </p:tav>
                                      </p:tavLst>
                                    </p:anim>
                                    <p:anim calcmode="lin" valueType="num">
                                      <p:cBhvr>
                                        <p:cTn id="42" dur="500" fill="hold"/>
                                        <p:tgtEl>
                                          <p:spTgt spid="442378"/>
                                        </p:tgtEl>
                                        <p:attrNameLst>
                                          <p:attrName>ppt_h</p:attrName>
                                        </p:attrNameLst>
                                      </p:cBhvr>
                                      <p:tavLst>
                                        <p:tav tm="0">
                                          <p:val>
                                            <p:strVal val="#ppt_h"/>
                                          </p:val>
                                        </p:tav>
                                        <p:tav tm="100000">
                                          <p:val>
                                            <p:strVal val="#ppt_h"/>
                                          </p:val>
                                        </p:tav>
                                      </p:tavLst>
                                    </p:anim>
                                    <p:anim calcmode="lin" valueType="num">
                                      <p:cBhvr>
                                        <p:cTn id="43" dur="500" fill="hold"/>
                                        <p:tgtEl>
                                          <p:spTgt spid="442378"/>
                                        </p:tgtEl>
                                        <p:attrNameLst>
                                          <p:attrName>ppt_x</p:attrName>
                                        </p:attrNameLst>
                                      </p:cBhvr>
                                      <p:tavLst>
                                        <p:tav tm="0">
                                          <p:val>
                                            <p:strVal val="#ppt_x-.2"/>
                                          </p:val>
                                        </p:tav>
                                        <p:tav tm="100000">
                                          <p:val>
                                            <p:strVal val="#ppt_x"/>
                                          </p:val>
                                        </p:tav>
                                      </p:tavLst>
                                    </p:anim>
                                    <p:anim calcmode="lin" valueType="num">
                                      <p:cBhvr>
                                        <p:cTn id="44" dur="500" fill="hold"/>
                                        <p:tgtEl>
                                          <p:spTgt spid="442378"/>
                                        </p:tgtEl>
                                        <p:attrNameLst>
                                          <p:attrName>ppt_y</p:attrName>
                                        </p:attrNameLst>
                                      </p:cBhvr>
                                      <p:tavLst>
                                        <p:tav tm="0">
                                          <p:val>
                                            <p:strVal val="#ppt_y"/>
                                          </p:val>
                                        </p:tav>
                                        <p:tav tm="100000">
                                          <p:val>
                                            <p:strVal val="#ppt_y"/>
                                          </p:val>
                                        </p:tav>
                                      </p:tavLst>
                                    </p:anim>
                                    <p:animEffect transition="in" filter="fade">
                                      <p:cBhvr>
                                        <p:cTn id="45" dur="500"/>
                                        <p:tgtEl>
                                          <p:spTgt spid="44237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0" presetClass="entr" presetSubtype="0" fill="hold" grpId="0" nodeType="clickEffect">
                                  <p:stCondLst>
                                    <p:cond delay="0"/>
                                  </p:stCondLst>
                                  <p:childTnLst>
                                    <p:set>
                                      <p:cBhvr>
                                        <p:cTn id="49" dur="1" fill="hold">
                                          <p:stCondLst>
                                            <p:cond delay="0"/>
                                          </p:stCondLst>
                                        </p:cTn>
                                        <p:tgtEl>
                                          <p:spTgt spid="442374"/>
                                        </p:tgtEl>
                                        <p:attrNameLst>
                                          <p:attrName>style.visibility</p:attrName>
                                        </p:attrNameLst>
                                      </p:cBhvr>
                                      <p:to>
                                        <p:strVal val="visible"/>
                                      </p:to>
                                    </p:set>
                                    <p:animEffect transition="in" filter="wedge">
                                      <p:cBhvr>
                                        <p:cTn id="50" dur="2000"/>
                                        <p:tgtEl>
                                          <p:spTgt spid="44237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54" presetClass="entr" presetSubtype="0" accel="100000" fill="hold" grpId="0" nodeType="clickEffect">
                                  <p:stCondLst>
                                    <p:cond delay="0"/>
                                  </p:stCondLst>
                                  <p:childTnLst>
                                    <p:set>
                                      <p:cBhvr>
                                        <p:cTn id="54" dur="1" fill="hold">
                                          <p:stCondLst>
                                            <p:cond delay="0"/>
                                          </p:stCondLst>
                                        </p:cTn>
                                        <p:tgtEl>
                                          <p:spTgt spid="442379"/>
                                        </p:tgtEl>
                                        <p:attrNameLst>
                                          <p:attrName>style.visibility</p:attrName>
                                        </p:attrNameLst>
                                      </p:cBhvr>
                                      <p:to>
                                        <p:strVal val="visible"/>
                                      </p:to>
                                    </p:set>
                                    <p:anim calcmode="lin" valueType="num">
                                      <p:cBhvr>
                                        <p:cTn id="55" dur="500" fill="hold"/>
                                        <p:tgtEl>
                                          <p:spTgt spid="442379"/>
                                        </p:tgtEl>
                                        <p:attrNameLst>
                                          <p:attrName>ppt_w</p:attrName>
                                        </p:attrNameLst>
                                      </p:cBhvr>
                                      <p:tavLst>
                                        <p:tav tm="0">
                                          <p:val>
                                            <p:strVal val="#ppt_w*0.05"/>
                                          </p:val>
                                        </p:tav>
                                        <p:tav tm="100000">
                                          <p:val>
                                            <p:strVal val="#ppt_w"/>
                                          </p:val>
                                        </p:tav>
                                      </p:tavLst>
                                    </p:anim>
                                    <p:anim calcmode="lin" valueType="num">
                                      <p:cBhvr>
                                        <p:cTn id="56" dur="500" fill="hold"/>
                                        <p:tgtEl>
                                          <p:spTgt spid="442379"/>
                                        </p:tgtEl>
                                        <p:attrNameLst>
                                          <p:attrName>ppt_h</p:attrName>
                                        </p:attrNameLst>
                                      </p:cBhvr>
                                      <p:tavLst>
                                        <p:tav tm="0">
                                          <p:val>
                                            <p:strVal val="#ppt_h"/>
                                          </p:val>
                                        </p:tav>
                                        <p:tav tm="100000">
                                          <p:val>
                                            <p:strVal val="#ppt_h"/>
                                          </p:val>
                                        </p:tav>
                                      </p:tavLst>
                                    </p:anim>
                                    <p:anim calcmode="lin" valueType="num">
                                      <p:cBhvr>
                                        <p:cTn id="57" dur="500" fill="hold"/>
                                        <p:tgtEl>
                                          <p:spTgt spid="442379"/>
                                        </p:tgtEl>
                                        <p:attrNameLst>
                                          <p:attrName>ppt_x</p:attrName>
                                        </p:attrNameLst>
                                      </p:cBhvr>
                                      <p:tavLst>
                                        <p:tav tm="0">
                                          <p:val>
                                            <p:strVal val="#ppt_x-.2"/>
                                          </p:val>
                                        </p:tav>
                                        <p:tav tm="100000">
                                          <p:val>
                                            <p:strVal val="#ppt_x"/>
                                          </p:val>
                                        </p:tav>
                                      </p:tavLst>
                                    </p:anim>
                                    <p:anim calcmode="lin" valueType="num">
                                      <p:cBhvr>
                                        <p:cTn id="58" dur="500" fill="hold"/>
                                        <p:tgtEl>
                                          <p:spTgt spid="442379"/>
                                        </p:tgtEl>
                                        <p:attrNameLst>
                                          <p:attrName>ppt_y</p:attrName>
                                        </p:attrNameLst>
                                      </p:cBhvr>
                                      <p:tavLst>
                                        <p:tav tm="0">
                                          <p:val>
                                            <p:strVal val="#ppt_y"/>
                                          </p:val>
                                        </p:tav>
                                        <p:tav tm="100000">
                                          <p:val>
                                            <p:strVal val="#ppt_y"/>
                                          </p:val>
                                        </p:tav>
                                      </p:tavLst>
                                    </p:anim>
                                    <p:animEffect transition="in" filter="fade">
                                      <p:cBhvr>
                                        <p:cTn id="59" dur="500"/>
                                        <p:tgtEl>
                                          <p:spTgt spid="442379"/>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0" presetClass="entr" presetSubtype="0" fill="hold" grpId="0" nodeType="clickEffect">
                                  <p:stCondLst>
                                    <p:cond delay="0"/>
                                  </p:stCondLst>
                                  <p:childTnLst>
                                    <p:set>
                                      <p:cBhvr>
                                        <p:cTn id="63" dur="1" fill="hold">
                                          <p:stCondLst>
                                            <p:cond delay="0"/>
                                          </p:stCondLst>
                                        </p:cTn>
                                        <p:tgtEl>
                                          <p:spTgt spid="442375"/>
                                        </p:tgtEl>
                                        <p:attrNameLst>
                                          <p:attrName>style.visibility</p:attrName>
                                        </p:attrNameLst>
                                      </p:cBhvr>
                                      <p:to>
                                        <p:strVal val="visible"/>
                                      </p:to>
                                    </p:set>
                                    <p:animEffect transition="in" filter="wedge">
                                      <p:cBhvr>
                                        <p:cTn id="64" dur="2000"/>
                                        <p:tgtEl>
                                          <p:spTgt spid="442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70" grpId="0" animBg="1"/>
      <p:bldP spid="442373" grpId="0" animBg="1"/>
      <p:bldP spid="442374" grpId="0" animBg="1"/>
      <p:bldP spid="442375" grpId="0" animBg="1"/>
      <p:bldP spid="442376" grpId="0" animBg="1"/>
      <p:bldP spid="442377" grpId="0" animBg="1"/>
      <p:bldP spid="442378" grpId="0" animBg="1"/>
      <p:bldP spid="442379" grpId="0" animBg="1"/>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p:cNvSpPr>
            <a:spLocks noGrp="1" noChangeArrowheads="1"/>
          </p:cNvSpPr>
          <p:nvPr>
            <p:ph type="title"/>
          </p:nvPr>
        </p:nvSpPr>
        <p:spPr>
          <a:xfrm>
            <a:off x="1187450" y="44450"/>
            <a:ext cx="6840538" cy="649288"/>
          </a:xfrm>
          <a:ln w="28575">
            <a:solidFill>
              <a:srgbClr val="FF33CC"/>
            </a:solidFill>
            <a:miter lim="800000"/>
            <a:headEnd/>
            <a:tailEnd/>
          </a:ln>
        </p:spPr>
        <p:txBody>
          <a:bodyPr/>
          <a:lstStyle/>
          <a:p>
            <a:r>
              <a:rPr lang="en-US" altLang="en-US" b="1">
                <a:latin typeface="Courier New" panose="02070309020205020404" pitchFamily="49" charset="0"/>
              </a:rPr>
              <a:t>WEWENANG PENYIDIKAN</a:t>
            </a:r>
          </a:p>
        </p:txBody>
      </p:sp>
      <p:sp>
        <p:nvSpPr>
          <p:cNvPr id="443398" name="Rectangle 6"/>
          <p:cNvSpPr>
            <a:spLocks noChangeArrowheads="1"/>
          </p:cNvSpPr>
          <p:nvPr/>
        </p:nvSpPr>
        <p:spPr bwMode="auto">
          <a:xfrm>
            <a:off x="215900" y="1225550"/>
            <a:ext cx="8748713" cy="558800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spAutoFit/>
          </a:bodyPr>
          <a:lstStyle>
            <a:lvl1pPr marL="457200" indent="-457200" algn="l">
              <a:tabLst>
                <a:tab pos="2000250" algn="l"/>
              </a:tabLst>
              <a:defRPr sz="2400">
                <a:solidFill>
                  <a:schemeClr val="tx1"/>
                </a:solidFill>
                <a:latin typeface="Times New Roman" panose="02020603050405020304" pitchFamily="18" charset="0"/>
              </a:defRPr>
            </a:lvl1pPr>
            <a:lvl2pPr marL="914400" indent="-457200" algn="l">
              <a:tabLst>
                <a:tab pos="2000250" algn="l"/>
              </a:tabLst>
              <a:defRPr sz="2400">
                <a:solidFill>
                  <a:schemeClr val="tx1"/>
                </a:solidFill>
                <a:latin typeface="Times New Roman" panose="02020603050405020304" pitchFamily="18" charset="0"/>
              </a:defRPr>
            </a:lvl2pPr>
            <a:lvl3pPr marL="1371600" indent="-457200" algn="l">
              <a:tabLst>
                <a:tab pos="2000250" algn="l"/>
              </a:tabLst>
              <a:defRPr sz="2400">
                <a:solidFill>
                  <a:schemeClr val="tx1"/>
                </a:solidFill>
                <a:latin typeface="Times New Roman" panose="02020603050405020304" pitchFamily="18" charset="0"/>
              </a:defRPr>
            </a:lvl3pPr>
            <a:lvl4pPr marL="1828800" indent="-457200" algn="l">
              <a:tabLst>
                <a:tab pos="2000250" algn="l"/>
              </a:tabLst>
              <a:defRPr sz="2400">
                <a:solidFill>
                  <a:schemeClr val="tx1"/>
                </a:solidFill>
                <a:latin typeface="Times New Roman" panose="02020603050405020304" pitchFamily="18" charset="0"/>
              </a:defRPr>
            </a:lvl4pPr>
            <a:lvl5pPr marL="2286000" indent="-457200" algn="l">
              <a:tabLst>
                <a:tab pos="2000250" algn="l"/>
              </a:tabLst>
              <a:defRPr sz="2400">
                <a:solidFill>
                  <a:schemeClr val="tx1"/>
                </a:solidFill>
                <a:latin typeface="Times New Roman" panose="02020603050405020304" pitchFamily="18" charset="0"/>
              </a:defRPr>
            </a:lvl5pPr>
            <a:lvl6pPr marL="2743200" indent="-457200" fontAlgn="base">
              <a:spcBef>
                <a:spcPct val="0"/>
              </a:spcBef>
              <a:spcAft>
                <a:spcPct val="0"/>
              </a:spcAft>
              <a:tabLst>
                <a:tab pos="2000250" algn="l"/>
              </a:tabLst>
              <a:defRPr sz="2400">
                <a:solidFill>
                  <a:schemeClr val="tx1"/>
                </a:solidFill>
                <a:latin typeface="Times New Roman" panose="02020603050405020304" pitchFamily="18" charset="0"/>
              </a:defRPr>
            </a:lvl6pPr>
            <a:lvl7pPr marL="3200400" indent="-457200" fontAlgn="base">
              <a:spcBef>
                <a:spcPct val="0"/>
              </a:spcBef>
              <a:spcAft>
                <a:spcPct val="0"/>
              </a:spcAft>
              <a:tabLst>
                <a:tab pos="2000250" algn="l"/>
              </a:tabLst>
              <a:defRPr sz="2400">
                <a:solidFill>
                  <a:schemeClr val="tx1"/>
                </a:solidFill>
                <a:latin typeface="Times New Roman" panose="02020603050405020304" pitchFamily="18" charset="0"/>
              </a:defRPr>
            </a:lvl7pPr>
            <a:lvl8pPr marL="3657600" indent="-457200" fontAlgn="base">
              <a:spcBef>
                <a:spcPct val="0"/>
              </a:spcBef>
              <a:spcAft>
                <a:spcPct val="0"/>
              </a:spcAft>
              <a:tabLst>
                <a:tab pos="2000250" algn="l"/>
              </a:tabLst>
              <a:defRPr sz="2400">
                <a:solidFill>
                  <a:schemeClr val="tx1"/>
                </a:solidFill>
                <a:latin typeface="Times New Roman" panose="02020603050405020304" pitchFamily="18" charset="0"/>
              </a:defRPr>
            </a:lvl8pPr>
            <a:lvl9pPr marL="4114800" indent="-457200" fontAlgn="base">
              <a:spcBef>
                <a:spcPct val="0"/>
              </a:spcBef>
              <a:spcAft>
                <a:spcPct val="0"/>
              </a:spcAft>
              <a:tabLst>
                <a:tab pos="2000250" algn="l"/>
              </a:tabLst>
              <a:defRPr sz="2400">
                <a:solidFill>
                  <a:schemeClr val="tx1"/>
                </a:solidFill>
                <a:latin typeface="Times New Roman" panose="02020603050405020304" pitchFamily="18" charset="0"/>
              </a:defRPr>
            </a:lvl9pPr>
          </a:lstStyle>
          <a:p>
            <a:pPr>
              <a:buFontTx/>
              <a:buAutoNum type="alphaLcPeriod"/>
            </a:pPr>
            <a:r>
              <a:rPr lang="es-ES" altLang="en-US" sz="2000" b="1" u="none">
                <a:latin typeface="Courier New" panose="02070309020205020404" pitchFamily="49" charset="0"/>
              </a:rPr>
              <a:t>menerima, mencari, mengumpulkan, dan meneliti keterangan atau laporan berkenaan dengan tindak pidana di bidang perpajakan agar keterangan atau laporan tersebut menjadi lebih lengkap dan jelas;</a:t>
            </a:r>
          </a:p>
          <a:p>
            <a:pPr>
              <a:buFontTx/>
              <a:buAutoNum type="alphaLcPeriod"/>
            </a:pPr>
            <a:r>
              <a:rPr lang="es-ES" altLang="en-US" sz="2000" b="1" u="none">
                <a:latin typeface="Courier New" panose="02070309020205020404" pitchFamily="49" charset="0"/>
              </a:rPr>
              <a:t>meneliti, mencari, dan mengumpulkan keterangan mengenai orang pribadi atau badan tentang kebenaran perbuatan yang dilakukan sehubungan dengan tindak pidana di bidang perpajakan; </a:t>
            </a:r>
          </a:p>
          <a:p>
            <a:pPr>
              <a:buFontTx/>
              <a:buAutoNum type="alphaLcPeriod"/>
            </a:pPr>
            <a:r>
              <a:rPr lang="sv-SE" altLang="en-US" sz="2000" b="1" u="none">
                <a:latin typeface="Courier New" panose="02070309020205020404" pitchFamily="49" charset="0"/>
              </a:rPr>
              <a:t>meminta keterangan dan bahan bukti dari orang pribadi atau badan sehubungan dengan tindak pidana di bidang perpajakan; </a:t>
            </a:r>
          </a:p>
          <a:p>
            <a:pPr>
              <a:buFontTx/>
              <a:buAutoNum type="alphaLcPeriod"/>
            </a:pPr>
            <a:r>
              <a:rPr lang="sv-SE" altLang="en-US" sz="2000" b="1" u="none">
                <a:latin typeface="Courier New" panose="02070309020205020404" pitchFamily="49" charset="0"/>
              </a:rPr>
              <a:t>memeriksa buku, catatan, dan dokumen lain berkenaan dengan tindak pidana di bidang perpajakan; </a:t>
            </a:r>
          </a:p>
          <a:p>
            <a:pPr>
              <a:buFontTx/>
              <a:buAutoNum type="alphaLcPeriod"/>
            </a:pPr>
            <a:r>
              <a:rPr lang="sv-SE" altLang="en-US" sz="2000" b="1" u="none">
                <a:latin typeface="Courier New" panose="02070309020205020404" pitchFamily="49" charset="0"/>
              </a:rPr>
              <a:t>melakukan penggeledahan untuk mendapatkan bahan bukti pembukuan, pencatatan, dan dokumen lain, serta melakukan penyitaan terhadap bahan bukti tersebut; </a:t>
            </a:r>
          </a:p>
          <a:p>
            <a:pPr>
              <a:buFontTx/>
              <a:buAutoNum type="alphaLcPeriod"/>
            </a:pPr>
            <a:r>
              <a:rPr lang="sv-SE" altLang="en-US" sz="2000" b="1" u="none">
                <a:latin typeface="Courier New" panose="02070309020205020404" pitchFamily="49" charset="0"/>
              </a:rPr>
              <a:t>meminta bantuan tenaga ahli dalam rangka pelaksanaan tugas penyidikan tindak pidana di bidang perpajakan; </a:t>
            </a:r>
            <a:endParaRPr lang="en-US" altLang="en-US" sz="2000" b="1" u="none">
              <a:latin typeface="Courier New" panose="02070309020205020404" pitchFamily="49" charset="0"/>
            </a:endParaRPr>
          </a:p>
        </p:txBody>
      </p:sp>
      <p:sp>
        <p:nvSpPr>
          <p:cNvPr id="443399" name="Rectangle 7"/>
          <p:cNvSpPr>
            <a:spLocks noChangeArrowheads="1"/>
          </p:cNvSpPr>
          <p:nvPr/>
        </p:nvSpPr>
        <p:spPr bwMode="auto">
          <a:xfrm>
            <a:off x="2282825" y="765175"/>
            <a:ext cx="4229100"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44 ayat 2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443394"/>
                                        </p:tgtEl>
                                        <p:attrNameLst>
                                          <p:attrName>style.visibility</p:attrName>
                                        </p:attrNameLst>
                                      </p:cBhvr>
                                      <p:to>
                                        <p:strVal val="visible"/>
                                      </p:to>
                                    </p:set>
                                    <p:anim calcmode="lin" valueType="num">
                                      <p:cBhvr>
                                        <p:cTn id="7" dur="500" fill="hold"/>
                                        <p:tgtEl>
                                          <p:spTgt spid="44339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4339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4339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43394"/>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443399"/>
                                        </p:tgtEl>
                                        <p:attrNameLst>
                                          <p:attrName>style.visibility</p:attrName>
                                        </p:attrNameLst>
                                      </p:cBhvr>
                                      <p:to>
                                        <p:strVal val="visible"/>
                                      </p:to>
                                    </p:set>
                                    <p:animEffect transition="in" filter="wedge">
                                      <p:cBhvr>
                                        <p:cTn id="15" dur="2000"/>
                                        <p:tgtEl>
                                          <p:spTgt spid="44339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9" presetClass="entr" presetSubtype="0" fill="hold" grpId="0" nodeType="clickEffect">
                                  <p:stCondLst>
                                    <p:cond delay="0"/>
                                  </p:stCondLst>
                                  <p:childTnLst>
                                    <p:set>
                                      <p:cBhvr>
                                        <p:cTn id="19" dur="1" fill="hold">
                                          <p:stCondLst>
                                            <p:cond delay="0"/>
                                          </p:stCondLst>
                                        </p:cTn>
                                        <p:tgtEl>
                                          <p:spTgt spid="443398"/>
                                        </p:tgtEl>
                                        <p:attrNameLst>
                                          <p:attrName>style.visibility</p:attrName>
                                        </p:attrNameLst>
                                      </p:cBhvr>
                                      <p:to>
                                        <p:strVal val="visible"/>
                                      </p:to>
                                    </p:set>
                                    <p:anim calcmode="lin" valueType="num">
                                      <p:cBhvr>
                                        <p:cTn id="20" dur="1000" fill="hold"/>
                                        <p:tgtEl>
                                          <p:spTgt spid="443398"/>
                                        </p:tgtEl>
                                        <p:attrNameLst>
                                          <p:attrName>ppt_x</p:attrName>
                                        </p:attrNameLst>
                                      </p:cBhvr>
                                      <p:tavLst>
                                        <p:tav tm="0">
                                          <p:val>
                                            <p:strVal val="#ppt_x-.2"/>
                                          </p:val>
                                        </p:tav>
                                        <p:tav tm="100000">
                                          <p:val>
                                            <p:strVal val="#ppt_x"/>
                                          </p:val>
                                        </p:tav>
                                      </p:tavLst>
                                    </p:anim>
                                    <p:anim calcmode="lin" valueType="num">
                                      <p:cBhvr>
                                        <p:cTn id="21" dur="1000" fill="hold"/>
                                        <p:tgtEl>
                                          <p:spTgt spid="443398"/>
                                        </p:tgtEl>
                                        <p:attrNameLst>
                                          <p:attrName>ppt_y</p:attrName>
                                        </p:attrNameLst>
                                      </p:cBhvr>
                                      <p:tavLst>
                                        <p:tav tm="0">
                                          <p:val>
                                            <p:strVal val="#ppt_y"/>
                                          </p:val>
                                        </p:tav>
                                        <p:tav tm="100000">
                                          <p:val>
                                            <p:strVal val="#ppt_y"/>
                                          </p:val>
                                        </p:tav>
                                      </p:tavLst>
                                    </p:anim>
                                    <p:animEffect transition="in" filter="wipe(right)" prLst="gradientSize: 0.1">
                                      <p:cBhvr>
                                        <p:cTn id="22" dur="1000"/>
                                        <p:tgtEl>
                                          <p:spTgt spid="443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4" grpId="0" animBg="1"/>
      <p:bldP spid="443398" grpId="0" animBg="1"/>
      <p:bldP spid="443399"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a:xfrm>
            <a:off x="1187450" y="115888"/>
            <a:ext cx="6840538" cy="649287"/>
          </a:xfrm>
          <a:ln w="28575">
            <a:solidFill>
              <a:srgbClr val="FF33CC"/>
            </a:solidFill>
            <a:miter lim="800000"/>
            <a:headEnd/>
            <a:tailEnd/>
          </a:ln>
        </p:spPr>
        <p:txBody>
          <a:bodyPr/>
          <a:lstStyle/>
          <a:p>
            <a:r>
              <a:rPr lang="en-US" altLang="en-US" b="1">
                <a:latin typeface="Courier New" panose="02070309020205020404" pitchFamily="49" charset="0"/>
              </a:rPr>
              <a:t>WEWENANG PENYIDIKAN</a:t>
            </a:r>
          </a:p>
        </p:txBody>
      </p:sp>
      <p:sp>
        <p:nvSpPr>
          <p:cNvPr id="444419" name="Rectangle 3"/>
          <p:cNvSpPr>
            <a:spLocks noChangeArrowheads="1"/>
          </p:cNvSpPr>
          <p:nvPr/>
        </p:nvSpPr>
        <p:spPr bwMode="auto">
          <a:xfrm>
            <a:off x="250825" y="1528763"/>
            <a:ext cx="8713788" cy="521335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spAutoFit/>
          </a:bodyPr>
          <a:lstStyle>
            <a:lvl1pPr marL="457200" indent="-457200" algn="l">
              <a:tabLst>
                <a:tab pos="2000250" algn="l"/>
              </a:tabLst>
              <a:defRPr sz="2400">
                <a:solidFill>
                  <a:schemeClr val="tx1"/>
                </a:solidFill>
                <a:latin typeface="Times New Roman" panose="02020603050405020304" pitchFamily="18" charset="0"/>
              </a:defRPr>
            </a:lvl1pPr>
            <a:lvl2pPr marL="914400" indent="-457200" algn="l">
              <a:tabLst>
                <a:tab pos="2000250" algn="l"/>
              </a:tabLst>
              <a:defRPr sz="2400">
                <a:solidFill>
                  <a:schemeClr val="tx1"/>
                </a:solidFill>
                <a:latin typeface="Times New Roman" panose="02020603050405020304" pitchFamily="18" charset="0"/>
              </a:defRPr>
            </a:lvl2pPr>
            <a:lvl3pPr marL="1371600" indent="-457200" algn="l">
              <a:tabLst>
                <a:tab pos="2000250" algn="l"/>
              </a:tabLst>
              <a:defRPr sz="2400">
                <a:solidFill>
                  <a:schemeClr val="tx1"/>
                </a:solidFill>
                <a:latin typeface="Times New Roman" panose="02020603050405020304" pitchFamily="18" charset="0"/>
              </a:defRPr>
            </a:lvl3pPr>
            <a:lvl4pPr marL="1828800" indent="-457200" algn="l">
              <a:tabLst>
                <a:tab pos="2000250" algn="l"/>
              </a:tabLst>
              <a:defRPr sz="2400">
                <a:solidFill>
                  <a:schemeClr val="tx1"/>
                </a:solidFill>
                <a:latin typeface="Times New Roman" panose="02020603050405020304" pitchFamily="18" charset="0"/>
              </a:defRPr>
            </a:lvl4pPr>
            <a:lvl5pPr marL="2286000" indent="-457200" algn="l">
              <a:tabLst>
                <a:tab pos="2000250" algn="l"/>
              </a:tabLst>
              <a:defRPr sz="2400">
                <a:solidFill>
                  <a:schemeClr val="tx1"/>
                </a:solidFill>
                <a:latin typeface="Times New Roman" panose="02020603050405020304" pitchFamily="18" charset="0"/>
              </a:defRPr>
            </a:lvl5pPr>
            <a:lvl6pPr marL="2743200" indent="-457200" fontAlgn="base">
              <a:spcBef>
                <a:spcPct val="0"/>
              </a:spcBef>
              <a:spcAft>
                <a:spcPct val="0"/>
              </a:spcAft>
              <a:tabLst>
                <a:tab pos="2000250" algn="l"/>
              </a:tabLst>
              <a:defRPr sz="2400">
                <a:solidFill>
                  <a:schemeClr val="tx1"/>
                </a:solidFill>
                <a:latin typeface="Times New Roman" panose="02020603050405020304" pitchFamily="18" charset="0"/>
              </a:defRPr>
            </a:lvl6pPr>
            <a:lvl7pPr marL="3200400" indent="-457200" fontAlgn="base">
              <a:spcBef>
                <a:spcPct val="0"/>
              </a:spcBef>
              <a:spcAft>
                <a:spcPct val="0"/>
              </a:spcAft>
              <a:tabLst>
                <a:tab pos="2000250" algn="l"/>
              </a:tabLst>
              <a:defRPr sz="2400">
                <a:solidFill>
                  <a:schemeClr val="tx1"/>
                </a:solidFill>
                <a:latin typeface="Times New Roman" panose="02020603050405020304" pitchFamily="18" charset="0"/>
              </a:defRPr>
            </a:lvl7pPr>
            <a:lvl8pPr marL="3657600" indent="-457200" fontAlgn="base">
              <a:spcBef>
                <a:spcPct val="0"/>
              </a:spcBef>
              <a:spcAft>
                <a:spcPct val="0"/>
              </a:spcAft>
              <a:tabLst>
                <a:tab pos="2000250" algn="l"/>
              </a:tabLst>
              <a:defRPr sz="2400">
                <a:solidFill>
                  <a:schemeClr val="tx1"/>
                </a:solidFill>
                <a:latin typeface="Times New Roman" panose="02020603050405020304" pitchFamily="18" charset="0"/>
              </a:defRPr>
            </a:lvl8pPr>
            <a:lvl9pPr marL="4114800" indent="-457200" fontAlgn="base">
              <a:spcBef>
                <a:spcPct val="0"/>
              </a:spcBef>
              <a:spcAft>
                <a:spcPct val="0"/>
              </a:spcAft>
              <a:tabLst>
                <a:tab pos="2000250" algn="l"/>
              </a:tabLst>
              <a:defRPr sz="2400">
                <a:solidFill>
                  <a:schemeClr val="tx1"/>
                </a:solidFill>
                <a:latin typeface="Times New Roman" panose="02020603050405020304" pitchFamily="18" charset="0"/>
              </a:defRPr>
            </a:lvl9pPr>
          </a:lstStyle>
          <a:p>
            <a:pPr>
              <a:buFontTx/>
              <a:buAutoNum type="alphaLcPeriod" startAt="7"/>
            </a:pPr>
            <a:r>
              <a:rPr lang="sv-SE" altLang="en-US" b="1" u="none">
                <a:latin typeface="Courier New" panose="02070309020205020404" pitchFamily="49" charset="0"/>
              </a:rPr>
              <a:t>menyuruh berhenti dan/atau melarang seseorang meninggalkan ruangan atau tempat pada saat pemeriksaan sedang berlangsung dan memeriksa identitas orang, benda, dan/atau dokumen yang dibawa;</a:t>
            </a:r>
          </a:p>
          <a:p>
            <a:pPr>
              <a:buFontTx/>
              <a:buAutoNum type="alphaLcPeriod" startAt="7"/>
            </a:pPr>
            <a:r>
              <a:rPr lang="sv-SE" altLang="en-US" b="1" u="none">
                <a:latin typeface="Courier New" panose="02070309020205020404" pitchFamily="49" charset="0"/>
              </a:rPr>
              <a:t>memotret seseorang yang berkaitan dengan tindak pidana di bidang perpajakan; </a:t>
            </a:r>
            <a:endParaRPr lang="en-US" altLang="en-US" b="1" u="none">
              <a:latin typeface="Courier New" panose="02070309020205020404" pitchFamily="49" charset="0"/>
            </a:endParaRPr>
          </a:p>
          <a:p>
            <a:r>
              <a:rPr lang="sv-SE" altLang="en-US" b="1" u="none">
                <a:latin typeface="Courier New" panose="02070309020205020404" pitchFamily="49" charset="0"/>
              </a:rPr>
              <a:t>i.	memanggil orang untuk didengar keterangannya dan diperiksa sebagai tersangka atau saksi; </a:t>
            </a:r>
            <a:endParaRPr lang="en-US" altLang="en-US" b="1" u="none">
              <a:latin typeface="Courier New" panose="02070309020205020404" pitchFamily="49" charset="0"/>
            </a:endParaRPr>
          </a:p>
          <a:p>
            <a:r>
              <a:rPr lang="sv-SE" altLang="en-US" b="1" u="none">
                <a:latin typeface="Courier New" panose="02070309020205020404" pitchFamily="49" charset="0"/>
              </a:rPr>
              <a:t>j.	menghentikan penyidikan; dan/atau</a:t>
            </a:r>
          </a:p>
          <a:p>
            <a:r>
              <a:rPr lang="sv-SE" altLang="en-US" b="1" u="none">
                <a:latin typeface="Courier New" panose="02070309020205020404" pitchFamily="49" charset="0"/>
              </a:rPr>
              <a:t>k.	melakukan tindakan lain yang perlu untuk kelancaran penyidikan tindak pidana di bidang perpajakan menurut ketentuan peraturan perundang-undangan.</a:t>
            </a:r>
            <a:r>
              <a:rPr lang="sv-SE" altLang="en-US" b="1">
                <a:latin typeface="Courier New" panose="02070309020205020404" pitchFamily="49" charset="0"/>
              </a:rPr>
              <a:t> </a:t>
            </a:r>
          </a:p>
        </p:txBody>
      </p:sp>
      <p:sp>
        <p:nvSpPr>
          <p:cNvPr id="444420" name="Rectangle 4"/>
          <p:cNvSpPr>
            <a:spLocks noChangeArrowheads="1"/>
          </p:cNvSpPr>
          <p:nvPr/>
        </p:nvSpPr>
        <p:spPr bwMode="auto">
          <a:xfrm>
            <a:off x="2411413" y="981075"/>
            <a:ext cx="4229100" cy="485775"/>
          </a:xfrm>
          <a:prstGeom prst="rect">
            <a:avLst/>
          </a:prstGeom>
          <a:solidFill>
            <a:srgbClr val="FFCCFF"/>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b="1" u="none"/>
              <a:t>Pasal 44 ayat 2 UU KUP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444419"/>
                                        </p:tgtEl>
                                        <p:attrNameLst>
                                          <p:attrName>style.visibility</p:attrName>
                                        </p:attrNameLst>
                                      </p:cBhvr>
                                      <p:to>
                                        <p:strVal val="visible"/>
                                      </p:to>
                                    </p:set>
                                    <p:anim calcmode="lin" valueType="num">
                                      <p:cBhvr>
                                        <p:cTn id="7" dur="500" fill="hold"/>
                                        <p:tgtEl>
                                          <p:spTgt spid="444419"/>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44419"/>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44419"/>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444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19" grpId="0" animBg="1"/>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2"/>
          <p:cNvSpPr>
            <a:spLocks noGrp="1" noChangeArrowheads="1"/>
          </p:cNvSpPr>
          <p:nvPr>
            <p:ph type="title"/>
          </p:nvPr>
        </p:nvSpPr>
        <p:spPr>
          <a:xfrm>
            <a:off x="827088" y="44450"/>
            <a:ext cx="7561262" cy="504825"/>
          </a:xfrm>
          <a:ln w="28575">
            <a:solidFill>
              <a:srgbClr val="FF33CC"/>
            </a:solidFill>
            <a:miter lim="800000"/>
            <a:headEnd/>
            <a:tailEnd/>
          </a:ln>
        </p:spPr>
        <p:txBody>
          <a:bodyPr/>
          <a:lstStyle/>
          <a:p>
            <a:r>
              <a:rPr lang="en-US" altLang="en-US" sz="4000" b="1">
                <a:latin typeface="Courier New" panose="02070309020205020404" pitchFamily="49" charset="0"/>
              </a:rPr>
              <a:t>PENGHENTIAN PENYIDIKAN</a:t>
            </a:r>
          </a:p>
        </p:txBody>
      </p:sp>
      <p:sp>
        <p:nvSpPr>
          <p:cNvPr id="445445" name="Rectangle 5"/>
          <p:cNvSpPr>
            <a:spLocks noChangeArrowheads="1"/>
          </p:cNvSpPr>
          <p:nvPr/>
        </p:nvSpPr>
        <p:spPr bwMode="auto">
          <a:xfrm>
            <a:off x="179388" y="981075"/>
            <a:ext cx="8713787" cy="2476500"/>
          </a:xfrm>
          <a:prstGeom prst="rect">
            <a:avLst/>
          </a:prstGeom>
          <a:noFill/>
          <a:ln w="285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spAutoFit/>
          </a:bodyPr>
          <a:lstStyle/>
          <a:p>
            <a:pPr>
              <a:lnSpc>
                <a:spcPct val="90000"/>
              </a:lnSpc>
            </a:pPr>
            <a:r>
              <a:rPr lang="en-US" altLang="en-US" b="1" u="none">
                <a:latin typeface="Bookman Old Style" panose="02050604050505020204" pitchFamily="18" charset="0"/>
              </a:rPr>
              <a:t>Penyidik</a:t>
            </a:r>
            <a:r>
              <a:rPr lang="en-US" altLang="en-US" b="1" u="none"/>
              <a:t> </a:t>
            </a:r>
            <a:r>
              <a:rPr lang="en-US" altLang="en-US" sz="2000" b="1" u="none"/>
              <a:t>sebagaimana dimaksud dalam Pasal 44 ayat (1)</a:t>
            </a:r>
            <a:r>
              <a:rPr lang="en-US" altLang="en-US" b="1" u="none"/>
              <a:t> </a:t>
            </a:r>
            <a:r>
              <a:rPr lang="en-US" altLang="en-US" b="1" u="none">
                <a:latin typeface="Bookman Old Style" panose="02050604050505020204" pitchFamily="18" charset="0"/>
              </a:rPr>
              <a:t>menghentikan penyidikan</a:t>
            </a:r>
            <a:r>
              <a:rPr lang="en-US" altLang="en-US" b="1" u="none"/>
              <a:t> </a:t>
            </a:r>
            <a:r>
              <a:rPr lang="en-US" altLang="en-US" sz="2000" b="1" u="none"/>
              <a:t>sebagaimana dimaksud dalam Pasal 44 ayat (2) huruf j</a:t>
            </a:r>
            <a:r>
              <a:rPr lang="en-US" altLang="en-US" b="1" u="none"/>
              <a:t> </a:t>
            </a:r>
            <a:r>
              <a:rPr lang="en-US" altLang="en-US" sz="2800" b="1"/>
              <a:t>dalam hal</a:t>
            </a:r>
            <a:r>
              <a:rPr lang="en-US" altLang="en-US" b="1" u="none"/>
              <a:t> </a:t>
            </a:r>
            <a:r>
              <a:rPr lang="en-US" altLang="en-US" b="1" u="none">
                <a:solidFill>
                  <a:srgbClr val="0033CC"/>
                </a:solidFill>
                <a:latin typeface="Bookman Old Style" panose="02050604050505020204" pitchFamily="18" charset="0"/>
              </a:rPr>
              <a:t>tidak terdapat cukup bukti</a:t>
            </a:r>
            <a:r>
              <a:rPr lang="en-US" altLang="en-US" b="1" u="none"/>
              <a:t>, atau </a:t>
            </a:r>
            <a:r>
              <a:rPr lang="en-US" altLang="en-US" b="1" u="none">
                <a:solidFill>
                  <a:srgbClr val="008000"/>
                </a:solidFill>
                <a:latin typeface="Bookman Old Style" panose="02050604050505020204" pitchFamily="18" charset="0"/>
              </a:rPr>
              <a:t>peristiwa tersebut bukan merupakan tindak pidana di bidang perpajakan</a:t>
            </a:r>
            <a:r>
              <a:rPr lang="en-US" altLang="en-US" b="1" u="none"/>
              <a:t>, atau </a:t>
            </a:r>
            <a:r>
              <a:rPr lang="en-US" altLang="en-US" b="1" u="none">
                <a:solidFill>
                  <a:srgbClr val="990000"/>
                </a:solidFill>
                <a:latin typeface="Bookman Old Style" panose="02050604050505020204" pitchFamily="18" charset="0"/>
              </a:rPr>
              <a:t>penyidikan dihentikan karena peristiwanya telah daluwarsa</a:t>
            </a:r>
            <a:r>
              <a:rPr lang="en-US" altLang="en-US" b="1" u="none"/>
              <a:t>, atau </a:t>
            </a:r>
            <a:r>
              <a:rPr lang="en-US" altLang="en-US" b="1" u="none">
                <a:solidFill>
                  <a:srgbClr val="008000"/>
                </a:solidFill>
                <a:latin typeface="Bookman Old Style" panose="02050604050505020204" pitchFamily="18" charset="0"/>
              </a:rPr>
              <a:t>tersangka meninggal dunia</a:t>
            </a:r>
            <a:r>
              <a:rPr lang="en-US" altLang="en-US" b="1" u="none"/>
              <a:t>.</a:t>
            </a:r>
          </a:p>
        </p:txBody>
      </p:sp>
      <p:sp>
        <p:nvSpPr>
          <p:cNvPr id="445446" name="Rectangle 6"/>
          <p:cNvSpPr>
            <a:spLocks noChangeArrowheads="1"/>
          </p:cNvSpPr>
          <p:nvPr/>
        </p:nvSpPr>
        <p:spPr bwMode="auto">
          <a:xfrm>
            <a:off x="179388" y="665163"/>
            <a:ext cx="2635250" cy="409575"/>
          </a:xfrm>
          <a:prstGeom prst="rect">
            <a:avLst/>
          </a:prstGeom>
          <a:solidFill>
            <a:srgbClr val="FFCCFF"/>
          </a:solidFill>
          <a:ln w="127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sz="2000" b="1" u="none"/>
              <a:t>Pasal 44A UU KUP</a:t>
            </a:r>
          </a:p>
        </p:txBody>
      </p:sp>
      <p:sp>
        <p:nvSpPr>
          <p:cNvPr id="445447" name="Rectangle 7"/>
          <p:cNvSpPr>
            <a:spLocks noChangeArrowheads="1"/>
          </p:cNvSpPr>
          <p:nvPr/>
        </p:nvSpPr>
        <p:spPr bwMode="auto">
          <a:xfrm>
            <a:off x="179388" y="4041775"/>
            <a:ext cx="8713787" cy="1474788"/>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spAutoFit/>
          </a:bodyPr>
          <a:lstStyle/>
          <a:p>
            <a:pPr>
              <a:lnSpc>
                <a:spcPct val="90000"/>
              </a:lnSpc>
            </a:pPr>
            <a:r>
              <a:rPr lang="sv-SE" altLang="en-US" sz="2000" b="1" u="none"/>
              <a:t>Untuk kepentingan penerimaan negara, atas permintaan Menteri Keuangan, Jaksa Agung dapat menghentikan penyidikan tindak pidana di bidang perpajakan paling lama dalam jangka waktu 6 (enam) bulan sejak tanggal surat permintaan.</a:t>
            </a:r>
            <a:r>
              <a:rPr lang="en-US" altLang="en-US" sz="2000" b="1"/>
              <a:t> </a:t>
            </a:r>
          </a:p>
        </p:txBody>
      </p:sp>
      <p:sp>
        <p:nvSpPr>
          <p:cNvPr id="445448" name="Rectangle 8"/>
          <p:cNvSpPr>
            <a:spLocks noChangeArrowheads="1"/>
          </p:cNvSpPr>
          <p:nvPr/>
        </p:nvSpPr>
        <p:spPr bwMode="auto">
          <a:xfrm>
            <a:off x="179388" y="5613400"/>
            <a:ext cx="8713787" cy="1200150"/>
          </a:xfrm>
          <a:prstGeom prst="rect">
            <a:avLst/>
          </a:prstGeom>
          <a:noFill/>
          <a:ln w="952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6" tIns="45718" rIns="91436" bIns="45718" anchor="ctr">
            <a:spAutoFit/>
          </a:bodyPr>
          <a:lstStyle/>
          <a:p>
            <a:pPr>
              <a:lnSpc>
                <a:spcPct val="90000"/>
              </a:lnSpc>
            </a:pPr>
            <a:r>
              <a:rPr lang="sv-SE" altLang="en-US" sz="2000" u="none">
                <a:latin typeface="Tahoma" panose="020B0604030504040204" pitchFamily="34" charset="0"/>
              </a:rPr>
              <a:t>hanya dilakukan setelah WP melunasi utang pajak yang tidak atau kurang dibayar atau yang tidak seharusnya dikembalikan dan ditambah dengan sanksi administrasi berupa denda sebesar 4 (empat) kali jumlah pajak yang tidak atau kurang dibayar, atau yang tidak seharusnya dikembalikan.</a:t>
            </a:r>
            <a:r>
              <a:rPr lang="sv-SE" altLang="en-US" sz="2000">
                <a:latin typeface="Tahoma" panose="020B0604030504040204" pitchFamily="34" charset="0"/>
              </a:rPr>
              <a:t> </a:t>
            </a:r>
          </a:p>
        </p:txBody>
      </p:sp>
      <p:sp>
        <p:nvSpPr>
          <p:cNvPr id="445450" name="Rectangle 10"/>
          <p:cNvSpPr>
            <a:spLocks noChangeArrowheads="1"/>
          </p:cNvSpPr>
          <p:nvPr/>
        </p:nvSpPr>
        <p:spPr bwMode="auto">
          <a:xfrm>
            <a:off x="179388" y="3644900"/>
            <a:ext cx="4616450" cy="409575"/>
          </a:xfrm>
          <a:prstGeom prst="rect">
            <a:avLst/>
          </a:prstGeom>
          <a:solidFill>
            <a:srgbClr val="FFCCFF"/>
          </a:solidFill>
          <a:ln w="127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6" tIns="45718" rIns="91436" bIns="45718">
            <a:spAutoFit/>
          </a:bodyPr>
          <a:lstStyle/>
          <a:p>
            <a:r>
              <a:rPr lang="en-US" altLang="en-US" sz="2000" b="1" u="none"/>
              <a:t>Pasal 44B ayat 1 dan 2 UU KUP</a:t>
            </a:r>
          </a:p>
        </p:txBody>
      </p:sp>
      <p:sp>
        <p:nvSpPr>
          <p:cNvPr id="445451" name="AutoShape 11"/>
          <p:cNvSpPr>
            <a:spLocks noChangeArrowheads="1"/>
          </p:cNvSpPr>
          <p:nvPr/>
        </p:nvSpPr>
        <p:spPr bwMode="auto">
          <a:xfrm>
            <a:off x="323850" y="5300663"/>
            <a:ext cx="935038" cy="360362"/>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45442"/>
                                        </p:tgtEl>
                                        <p:attrNameLst>
                                          <p:attrName>style.visibility</p:attrName>
                                        </p:attrNameLst>
                                      </p:cBhvr>
                                      <p:to>
                                        <p:strVal val="visible"/>
                                      </p:to>
                                    </p:set>
                                    <p:anim by="(-#ppt_w*2)" calcmode="lin" valueType="num">
                                      <p:cBhvr rctx="PPT">
                                        <p:cTn id="7" dur="500" autoRev="1" fill="hold">
                                          <p:stCondLst>
                                            <p:cond delay="0"/>
                                          </p:stCondLst>
                                        </p:cTn>
                                        <p:tgtEl>
                                          <p:spTgt spid="445442"/>
                                        </p:tgtEl>
                                        <p:attrNameLst>
                                          <p:attrName>ppt_w</p:attrName>
                                        </p:attrNameLst>
                                      </p:cBhvr>
                                    </p:anim>
                                    <p:anim by="(#ppt_w*0.50)" calcmode="lin" valueType="num">
                                      <p:cBhvr>
                                        <p:cTn id="8" dur="500" decel="50000" autoRev="1" fill="hold">
                                          <p:stCondLst>
                                            <p:cond delay="0"/>
                                          </p:stCondLst>
                                        </p:cTn>
                                        <p:tgtEl>
                                          <p:spTgt spid="445442"/>
                                        </p:tgtEl>
                                        <p:attrNameLst>
                                          <p:attrName>ppt_x</p:attrName>
                                        </p:attrNameLst>
                                      </p:cBhvr>
                                    </p:anim>
                                    <p:anim from="(-#ppt_h/2)" to="(#ppt_y)" calcmode="lin" valueType="num">
                                      <p:cBhvr>
                                        <p:cTn id="9" dur="1000" fill="hold">
                                          <p:stCondLst>
                                            <p:cond delay="0"/>
                                          </p:stCondLst>
                                        </p:cTn>
                                        <p:tgtEl>
                                          <p:spTgt spid="445442"/>
                                        </p:tgtEl>
                                        <p:attrNameLst>
                                          <p:attrName>ppt_y</p:attrName>
                                        </p:attrNameLst>
                                      </p:cBhvr>
                                    </p:anim>
                                    <p:animRot by="21600000">
                                      <p:cBhvr>
                                        <p:cTn id="10" dur="1000" fill="hold">
                                          <p:stCondLst>
                                            <p:cond delay="0"/>
                                          </p:stCondLst>
                                        </p:cTn>
                                        <p:tgtEl>
                                          <p:spTgt spid="445442"/>
                                        </p:tgtEl>
                                        <p:attrNameLst>
                                          <p:attrName>r</p:attrName>
                                        </p:attrNameLst>
                                      </p:cBhvr>
                                    </p:animRot>
                                  </p:childTnLst>
                                </p:cTn>
                              </p:par>
                            </p:childTnLst>
                          </p:cTn>
                        </p:par>
                      </p:childTnLst>
                    </p:cTn>
                  </p:par>
                  <p:par>
                    <p:cTn id="11" fill="hold" nodeType="clickPar">
                      <p:stCondLst>
                        <p:cond delay="indefinite"/>
                      </p:stCondLst>
                      <p:childTnLst>
                        <p:par>
                          <p:cTn id="12" fill="hold" nodeType="withGroup">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445446"/>
                                        </p:tgtEl>
                                        <p:attrNameLst>
                                          <p:attrName>style.visibility</p:attrName>
                                        </p:attrNameLst>
                                      </p:cBhvr>
                                      <p:to>
                                        <p:strVal val="visible"/>
                                      </p:to>
                                    </p:set>
                                    <p:animEffect transition="in" filter="wedge">
                                      <p:cBhvr>
                                        <p:cTn id="15" dur="2000"/>
                                        <p:tgtEl>
                                          <p:spTgt spid="44544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445445"/>
                                        </p:tgtEl>
                                        <p:attrNameLst>
                                          <p:attrName>style.visibility</p:attrName>
                                        </p:attrNameLst>
                                      </p:cBhvr>
                                      <p:to>
                                        <p:strVal val="visible"/>
                                      </p:to>
                                    </p:set>
                                    <p:anim calcmode="lin" valueType="num">
                                      <p:cBhvr>
                                        <p:cTn id="20" dur="500" fill="hold"/>
                                        <p:tgtEl>
                                          <p:spTgt spid="44544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45445"/>
                                        </p:tgtEl>
                                        <p:attrNameLst>
                                          <p:attrName>ppt_y</p:attrName>
                                        </p:attrNameLst>
                                      </p:cBhvr>
                                      <p:tavLst>
                                        <p:tav tm="0">
                                          <p:val>
                                            <p:strVal val="#ppt_y"/>
                                          </p:val>
                                        </p:tav>
                                        <p:tav tm="100000">
                                          <p:val>
                                            <p:strVal val="#ppt_y"/>
                                          </p:val>
                                        </p:tav>
                                      </p:tavLst>
                                    </p:anim>
                                    <p:anim calcmode="lin" valueType="num">
                                      <p:cBhvr>
                                        <p:cTn id="22" dur="500" fill="hold"/>
                                        <p:tgtEl>
                                          <p:spTgt spid="44544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4544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4544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0" presetClass="entr" presetSubtype="0" fill="hold" grpId="0" nodeType="clickEffect">
                                  <p:stCondLst>
                                    <p:cond delay="0"/>
                                  </p:stCondLst>
                                  <p:childTnLst>
                                    <p:set>
                                      <p:cBhvr>
                                        <p:cTn id="28" dur="1" fill="hold">
                                          <p:stCondLst>
                                            <p:cond delay="0"/>
                                          </p:stCondLst>
                                        </p:cTn>
                                        <p:tgtEl>
                                          <p:spTgt spid="445450"/>
                                        </p:tgtEl>
                                        <p:attrNameLst>
                                          <p:attrName>style.visibility</p:attrName>
                                        </p:attrNameLst>
                                      </p:cBhvr>
                                      <p:to>
                                        <p:strVal val="visible"/>
                                      </p:to>
                                    </p:set>
                                    <p:animEffect transition="in" filter="wedge">
                                      <p:cBhvr>
                                        <p:cTn id="29" dur="2000"/>
                                        <p:tgtEl>
                                          <p:spTgt spid="44545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0" presetClass="entr" presetSubtype="0" fill="hold" grpId="0" nodeType="clickEffect">
                                  <p:stCondLst>
                                    <p:cond delay="0"/>
                                  </p:stCondLst>
                                  <p:iterate type="lt">
                                    <p:tmPct val="10000"/>
                                  </p:iterate>
                                  <p:childTnLst>
                                    <p:set>
                                      <p:cBhvr>
                                        <p:cTn id="33" dur="1" fill="hold">
                                          <p:stCondLst>
                                            <p:cond delay="0"/>
                                          </p:stCondLst>
                                        </p:cTn>
                                        <p:tgtEl>
                                          <p:spTgt spid="445447"/>
                                        </p:tgtEl>
                                        <p:attrNameLst>
                                          <p:attrName>style.visibility</p:attrName>
                                        </p:attrNameLst>
                                      </p:cBhvr>
                                      <p:to>
                                        <p:strVal val="visible"/>
                                      </p:to>
                                    </p:set>
                                    <p:animEffect transition="in" filter="fade">
                                      <p:cBhvr>
                                        <p:cTn id="34" dur="1000"/>
                                        <p:tgtEl>
                                          <p:spTgt spid="445447"/>
                                        </p:tgtEl>
                                      </p:cBhvr>
                                    </p:animEffect>
                                    <p:anim calcmode="lin" valueType="num">
                                      <p:cBhvr>
                                        <p:cTn id="35" dur="1000" fill="hold"/>
                                        <p:tgtEl>
                                          <p:spTgt spid="445447"/>
                                        </p:tgtEl>
                                        <p:attrNameLst>
                                          <p:attrName>ppt_x</p:attrName>
                                        </p:attrNameLst>
                                      </p:cBhvr>
                                      <p:tavLst>
                                        <p:tav tm="0">
                                          <p:val>
                                            <p:strVal val="#ppt_x-.1"/>
                                          </p:val>
                                        </p:tav>
                                        <p:tav tm="100000">
                                          <p:val>
                                            <p:strVal val="#ppt_x"/>
                                          </p:val>
                                        </p:tav>
                                      </p:tavLst>
                                    </p:anim>
                                    <p:anim calcmode="lin" valueType="num">
                                      <p:cBhvr>
                                        <p:cTn id="36" dur="1000" fill="hold"/>
                                        <p:tgtEl>
                                          <p:spTgt spid="445447"/>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9" presetClass="entr" presetSubtype="0" fill="hold" grpId="0" nodeType="clickEffect">
                                  <p:stCondLst>
                                    <p:cond delay="0"/>
                                  </p:stCondLst>
                                  <p:childTnLst>
                                    <p:set>
                                      <p:cBhvr>
                                        <p:cTn id="40" dur="1" fill="hold">
                                          <p:stCondLst>
                                            <p:cond delay="0"/>
                                          </p:stCondLst>
                                        </p:cTn>
                                        <p:tgtEl>
                                          <p:spTgt spid="445451"/>
                                        </p:tgtEl>
                                        <p:attrNameLst>
                                          <p:attrName>style.visibility</p:attrName>
                                        </p:attrNameLst>
                                      </p:cBhvr>
                                      <p:to>
                                        <p:strVal val="visible"/>
                                      </p:to>
                                    </p:set>
                                    <p:anim calcmode="lin" valueType="num">
                                      <p:cBhvr>
                                        <p:cTn id="41" dur="1000" fill="hold"/>
                                        <p:tgtEl>
                                          <p:spTgt spid="445451"/>
                                        </p:tgtEl>
                                        <p:attrNameLst>
                                          <p:attrName>ppt_x</p:attrName>
                                        </p:attrNameLst>
                                      </p:cBhvr>
                                      <p:tavLst>
                                        <p:tav tm="0">
                                          <p:val>
                                            <p:strVal val="#ppt_x-.2"/>
                                          </p:val>
                                        </p:tav>
                                        <p:tav tm="100000">
                                          <p:val>
                                            <p:strVal val="#ppt_x"/>
                                          </p:val>
                                        </p:tav>
                                      </p:tavLst>
                                    </p:anim>
                                    <p:anim calcmode="lin" valueType="num">
                                      <p:cBhvr>
                                        <p:cTn id="42" dur="1000" fill="hold"/>
                                        <p:tgtEl>
                                          <p:spTgt spid="445451"/>
                                        </p:tgtEl>
                                        <p:attrNameLst>
                                          <p:attrName>ppt_y</p:attrName>
                                        </p:attrNameLst>
                                      </p:cBhvr>
                                      <p:tavLst>
                                        <p:tav tm="0">
                                          <p:val>
                                            <p:strVal val="#ppt_y"/>
                                          </p:val>
                                        </p:tav>
                                        <p:tav tm="100000">
                                          <p:val>
                                            <p:strVal val="#ppt_y"/>
                                          </p:val>
                                        </p:tav>
                                      </p:tavLst>
                                    </p:anim>
                                    <p:animEffect transition="in" filter="wipe(right)" prLst="gradientSize: 0.1">
                                      <p:cBhvr>
                                        <p:cTn id="43" dur="1000"/>
                                        <p:tgtEl>
                                          <p:spTgt spid="44545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7" presetClass="entr" presetSubtype="0" fill="hold" grpId="0" nodeType="clickEffect">
                                  <p:stCondLst>
                                    <p:cond delay="0"/>
                                  </p:stCondLst>
                                  <p:iterate type="lt">
                                    <p:tmPct val="50000"/>
                                  </p:iterate>
                                  <p:childTnLst>
                                    <p:set>
                                      <p:cBhvr>
                                        <p:cTn id="47" dur="1" fill="hold">
                                          <p:stCondLst>
                                            <p:cond delay="0"/>
                                          </p:stCondLst>
                                        </p:cTn>
                                        <p:tgtEl>
                                          <p:spTgt spid="445448"/>
                                        </p:tgtEl>
                                        <p:attrNameLst>
                                          <p:attrName>style.visibility</p:attrName>
                                        </p:attrNameLst>
                                      </p:cBhvr>
                                      <p:to>
                                        <p:strVal val="visible"/>
                                      </p:to>
                                    </p:set>
                                    <p:anim calcmode="discrete" valueType="clr">
                                      <p:cBhvr override="childStyle">
                                        <p:cTn id="48" dur="80"/>
                                        <p:tgtEl>
                                          <p:spTgt spid="44544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445448"/>
                                        </p:tgtEl>
                                        <p:attrNameLst>
                                          <p:attrName>fillcolor</p:attrName>
                                        </p:attrNameLst>
                                      </p:cBhvr>
                                      <p:tavLst>
                                        <p:tav tm="0">
                                          <p:val>
                                            <p:clrVal>
                                              <a:schemeClr val="accent2"/>
                                            </p:clrVal>
                                          </p:val>
                                        </p:tav>
                                        <p:tav tm="50000">
                                          <p:val>
                                            <p:clrVal>
                                              <a:schemeClr val="hlink"/>
                                            </p:clrVal>
                                          </p:val>
                                        </p:tav>
                                      </p:tavLst>
                                    </p:anim>
                                    <p:set>
                                      <p:cBhvr>
                                        <p:cTn id="50" dur="80"/>
                                        <p:tgtEl>
                                          <p:spTgt spid="44544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442" grpId="0" animBg="1"/>
      <p:bldP spid="445445" grpId="0" animBg="1"/>
      <p:bldP spid="445446" grpId="0" animBg="1"/>
      <p:bldP spid="445447" grpId="0" animBg="1"/>
      <p:bldP spid="445448" grpId="0" animBg="1"/>
      <p:bldP spid="445450" grpId="0" animBg="1"/>
      <p:bldP spid="445451" grpId="0" animBg="1"/>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altLang="en-US" sz="2400" b="0" i="0" u="sng" strike="noStrike" cap="none" normalizeH="0" baseline="0" smtClean="0">
            <a:ln>
              <a:noFill/>
            </a:ln>
            <a:solidFill>
              <a:schemeClr val="tx1"/>
            </a:solidFill>
            <a:effectLst/>
            <a:latin typeface="Courier New" panose="02070309020205020404" pitchFamily="49"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altLang="en-US" sz="2400" b="0" i="0" u="sng" strike="noStrike" cap="none" normalizeH="0" baseline="0" smtClean="0">
            <a:ln>
              <a:noFill/>
            </a:ln>
            <a:solidFill>
              <a:schemeClr val="tx1"/>
            </a:solidFill>
            <a:effectLst/>
            <a:latin typeface="Courier New" panose="02070309020205020404" pitchFamily="49"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17767</TotalTime>
  <Words>26963</Words>
  <Application>Microsoft Office PowerPoint</Application>
  <PresentationFormat>On-screen Show (4:3)</PresentationFormat>
  <Paragraphs>1851</Paragraphs>
  <Slides>234</Slides>
  <Notes>0</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234</vt:i4>
      </vt:variant>
    </vt:vector>
  </HeadingPairs>
  <TitlesOfParts>
    <vt:vector size="251" baseType="lpstr">
      <vt:lpstr>Times New Roman</vt:lpstr>
      <vt:lpstr>Tahoma</vt:lpstr>
      <vt:lpstr>Book Antiqua</vt:lpstr>
      <vt:lpstr>Lucida Console</vt:lpstr>
      <vt:lpstr>Tempus Sans ITC</vt:lpstr>
      <vt:lpstr>Haettenschweiler</vt:lpstr>
      <vt:lpstr>Arial</vt:lpstr>
      <vt:lpstr>Arial Narrow</vt:lpstr>
      <vt:lpstr>Clarendon Condensed</vt:lpstr>
      <vt:lpstr>Courier New</vt:lpstr>
      <vt:lpstr>Kristen ITC</vt:lpstr>
      <vt:lpstr>Verdana</vt:lpstr>
      <vt:lpstr>Wingdings</vt:lpstr>
      <vt:lpstr>Rockwell Condensed</vt:lpstr>
      <vt:lpstr>Bookman Old Style</vt:lpstr>
      <vt:lpstr>Default Design</vt:lpstr>
      <vt:lpstr>Adobe Photoshop Image</vt:lpstr>
      <vt:lpstr>KETENTUAN UMUM DAN TATACARA PERPAJAKAN (UU Nomor 6 Tahun 1983 sebagaimana telah diubah terakhir dengan UU Nomor 28 Tahun 2007)</vt:lpstr>
      <vt:lpstr>DEFINISI PAJAK</vt:lpstr>
      <vt:lpstr>PowerPoint Presentation</vt:lpstr>
      <vt:lpstr>I  NPWP dan PENGUKUHAN PENGUSAHA KENA PAJAK</vt:lpstr>
      <vt:lpstr>KEWAJIBAN MENDAFTARKAN DIRI</vt:lpstr>
      <vt:lpstr>KEWAJIBAN MELAPORKAN USAHA</vt:lpstr>
      <vt:lpstr>KETENTUAN MENGENAI JANGKA WAKTU PENDAFTARAN</vt:lpstr>
      <vt:lpstr>NOMOR POKOK WAJIB PAJAK (NPWP)</vt:lpstr>
      <vt:lpstr>NOMOR POKOK WAJIB PAJAK (NPWP)</vt:lpstr>
      <vt:lpstr>JANGKA WAKTU PENDAFTARAN DIRI</vt:lpstr>
      <vt:lpstr>CONTOH</vt:lpstr>
      <vt:lpstr>CONTOH</vt:lpstr>
      <vt:lpstr>CONTOH</vt:lpstr>
      <vt:lpstr>JANGKA WAKTU PELAPORAN USAHA</vt:lpstr>
      <vt:lpstr>Contoh</vt:lpstr>
      <vt:lpstr>Contoh</vt:lpstr>
      <vt:lpstr>Contoh</vt:lpstr>
      <vt:lpstr>NPWP dan PKP JABATAN</vt:lpstr>
      <vt:lpstr>Kewajiban Perpajakan untuk NPWP dan PKP JABATAN</vt:lpstr>
      <vt:lpstr>TEMPAT MENDAFTARKAN DIRI</vt:lpstr>
      <vt:lpstr>TEMPAT MENDAFTARKAN DIRI</vt:lpstr>
      <vt:lpstr>TEMPAT MENDAFTARKAN DIRI</vt:lpstr>
      <vt:lpstr>TEMPAT PELAPORAN KEGIATAN USAHA</vt:lpstr>
      <vt:lpstr>KEWAJIBAN MEMILIKI NPWP BAGI WAJIB PAJAK ORANG PRIBADI PENGUSAHA TERTENTU</vt:lpstr>
      <vt:lpstr>SANKSI BERKAITAN DENGAN KEWAJIBAN MENDAFTARKAN DIRI DAN MELAPORKAN KEGIATAN USAHA</vt:lpstr>
      <vt:lpstr>PEMINDAHAN WAJIB PAJAK</vt:lpstr>
      <vt:lpstr>PEMINDAHAN WAJIB PAJAK</vt:lpstr>
      <vt:lpstr>PENGHAPUSAN NPWP</vt:lpstr>
      <vt:lpstr>PENCABUTAN PKP</vt:lpstr>
      <vt:lpstr>II  PEMBUKUAN DAN PENCATATAN</vt:lpstr>
      <vt:lpstr>PEMBUKUAN DAN PENCATATAN</vt:lpstr>
      <vt:lpstr>YANG WAJIB PEMBUKUAN</vt:lpstr>
      <vt:lpstr>YANG TIDAK WAJIB PEMBUKUAN TETAPI WAJIB MENYELENGGARAKAN PENCATATAN</vt:lpstr>
      <vt:lpstr>WP Orang Pribadi yang tidak memilih menyelenggarakan pembukuan</vt:lpstr>
      <vt:lpstr>KETENTUAN MENGENAI PEMBUKUAN</vt:lpstr>
      <vt:lpstr>PRINSIP TAAT ASAS</vt:lpstr>
      <vt:lpstr>STELSEL AKRUAL DAN STELSEL KAS</vt:lpstr>
      <vt:lpstr>STELSEL KAS UNTUK PENGHITUNGAN PPh</vt:lpstr>
      <vt:lpstr>PEMBUKUAN DALAM BAHASA ASING DAN MATA UANG SELAIN RUPIAH (Per. Menkeu No: 196/PMK.03/2007)</vt:lpstr>
      <vt:lpstr>PEMBUKUAN DALAM BAHASA ASING DAN MATA UANG SELAIN RUPIAH (Per. Menkeu No: 196/PMK.03/2007)</vt:lpstr>
      <vt:lpstr>KETENTUAN MENGENAI PENCATATAN</vt:lpstr>
      <vt:lpstr>PENYIMPANAN DOKUMEN</vt:lpstr>
      <vt:lpstr>SANKSI BERKAITAN DENGAN KEWAJIBAN PEMBUKUAN DAN PENCATATAN</vt:lpstr>
      <vt:lpstr>III  SURAT PEMBERITAHUAN (SPT)</vt:lpstr>
      <vt:lpstr>SPT</vt:lpstr>
      <vt:lpstr>SPT</vt:lpstr>
      <vt:lpstr>SPT</vt:lpstr>
      <vt:lpstr>SPT DIANGGAP TIDAK DISAMPAIKAN</vt:lpstr>
      <vt:lpstr>CARA PENYAMPAIAN SPT</vt:lpstr>
      <vt:lpstr>BATAS WAKTU PENYAMPAIAN SPT {Pasal 3 ayat 3 UU KUP}</vt:lpstr>
      <vt:lpstr>Sanksi karena tidak memenuhi kewajiban penyampaian SPT</vt:lpstr>
      <vt:lpstr>PIDANA KEALPAAN TIDAK MENYAMPAIKAN SPT</vt:lpstr>
      <vt:lpstr>YANG TIDAK DIKENAI SANKSI ADMINISTRASI BERUPA DENDA KARENA TIDAK MEMENUHI KEWAJIBAN PENYAMPAIAN SPT (Pasal 7 ayat 2 UU KUP)</vt:lpstr>
      <vt:lpstr>Hak WP berkaitan dengan penyampaian SPT</vt:lpstr>
      <vt:lpstr>Memperpanjang Jangka Waktu Penyampaian SPT</vt:lpstr>
      <vt:lpstr>Akibat administratif penundaan penyampaian SPT</vt:lpstr>
      <vt:lpstr>CONTOH</vt:lpstr>
      <vt:lpstr>Membetulkan SPT</vt:lpstr>
      <vt:lpstr>Akibat administratif pembetulan SPT Tahunan</vt:lpstr>
      <vt:lpstr>Akibat administratif pembetulan SPT Masa</vt:lpstr>
      <vt:lpstr>Membetulkan SPT Tahunan karena kompensasi kerugian (Pasal 8 ayat 6 UU KUP)</vt:lpstr>
      <vt:lpstr>CONTOH 1</vt:lpstr>
      <vt:lpstr>CONTOH 2</vt:lpstr>
      <vt:lpstr>Mengungkapkan ketidakbenaran pengisian SPT</vt:lpstr>
      <vt:lpstr>Mengungkapkan ketidakbenaran pengisian SPT</vt:lpstr>
      <vt:lpstr>PowerPoint Presentation</vt:lpstr>
      <vt:lpstr>IV  PEMBAYARAN PAJAK</vt:lpstr>
      <vt:lpstr>SARANA PEMBAYARAN/PENYETORAN PAJAK</vt:lpstr>
      <vt:lpstr>JATUH TEMPO PEMBAYARAN PAJAK</vt:lpstr>
      <vt:lpstr>Sanksi administrasi untuk keterlambatan pembayaran/ penyetoran pajak terutang pada suatu masa pajak</vt:lpstr>
      <vt:lpstr>Sanksi administrasi untuk keterlambatan pembayaran pajak yang terutang berdasarkan SPT Tahunan PPh</vt:lpstr>
      <vt:lpstr>Sanksi administrasi karena pajak yang masih harus dibayar dalam SKPKB, SKPKBT, SK Pembetulan, SK Keberatan, Putusan Banding atau Putusan PK  tidak/kurang dibayar</vt:lpstr>
      <vt:lpstr>CONTOH</vt:lpstr>
      <vt:lpstr>Sanksi administrasi karena mengangsur atau menunda pembayaran pajak</vt:lpstr>
      <vt:lpstr>Sanksi pidana tidak menyetorkan pajak yang telah dipotong atau dipungut</vt:lpstr>
      <vt:lpstr>V  PEMERIKSAAN PAJAK</vt:lpstr>
      <vt:lpstr>PENGERTIAN, TUJUAN, dan RUANG LINGKUP PEMERIKSAAN</vt:lpstr>
      <vt:lpstr>KEWENANGAN dan TATA CARA PEMERIKSAAN PAJAK</vt:lpstr>
      <vt:lpstr>Kriteria dilakukan pemeriksaan untuk menguji kepatuhan pemenuhan kewajiban perpajakan WP</vt:lpstr>
      <vt:lpstr>JENIS PEMERIKSAAN</vt:lpstr>
      <vt:lpstr>KEWENANGAN PEMERIKSAAN</vt:lpstr>
      <vt:lpstr>KEWENANGAN PEMERIKSAAN</vt:lpstr>
      <vt:lpstr>KEWENANGAN PEMERIKSAAN</vt:lpstr>
      <vt:lpstr>KEWAJIBAN WAJIB PAJAK YANG DIPERIKSA</vt:lpstr>
      <vt:lpstr>Pemeriksaan untuk tujuan lain</vt:lpstr>
      <vt:lpstr>Produk pemeriksaan untuk tujuan menguji kepatuhan </vt:lpstr>
      <vt:lpstr>SANKSI ADMINISTRASI BERKAITAN DENGAN PEMERIKSAAN</vt:lpstr>
      <vt:lpstr>SANKSI WP MENOLAK DILAKUKAN PEMERIKSAAN</vt:lpstr>
      <vt:lpstr>Sanksi akibat WP tidak memenuhi kewajiban ketika dilakukan pemeriksaan</vt:lpstr>
      <vt:lpstr>Sanksi akibat WP tidak memenuhi kewajiban ketika dilakukan pemeriksaan</vt:lpstr>
      <vt:lpstr>Sanksi akibat WP tidak memenuhi kewajiban ketika dilakukan pemeriksaan</vt:lpstr>
      <vt:lpstr>Sanksi akibat WP tidak memenuhi kewajiban ketika dilakukan pemeriksaan</vt:lpstr>
      <vt:lpstr>VI  PENETAPAN DAN KETETAPAN</vt:lpstr>
      <vt:lpstr>PENETAPAN</vt:lpstr>
      <vt:lpstr>PENETAPAN</vt:lpstr>
      <vt:lpstr>KETETAPAN</vt:lpstr>
      <vt:lpstr>Contoh</vt:lpstr>
      <vt:lpstr>SURAT KETETAPAN PAJAK</vt:lpstr>
      <vt:lpstr>Surat Ketetapan Pajak Kurang Bayar (SKPKB)</vt:lpstr>
      <vt:lpstr>PENERBITAN SKPKB</vt:lpstr>
      <vt:lpstr>PENERBITAN SKPKB</vt:lpstr>
      <vt:lpstr>Contoh</vt:lpstr>
      <vt:lpstr>PENERBITAN SKPKB</vt:lpstr>
      <vt:lpstr>Contoh</vt:lpstr>
      <vt:lpstr>PENERBITAN SKPKB</vt:lpstr>
      <vt:lpstr>Contoh</vt:lpstr>
      <vt:lpstr>PENERBITAN SKPKB</vt:lpstr>
      <vt:lpstr>Contoh</vt:lpstr>
      <vt:lpstr>PENERBITAN SKPKB</vt:lpstr>
      <vt:lpstr>Contoh</vt:lpstr>
      <vt:lpstr>DALUWARSA PENERBITAN SKPKB</vt:lpstr>
      <vt:lpstr>PowerPoint Presentation</vt:lpstr>
      <vt:lpstr>Surat Ketetapan Pajak Kurang Bayar Tambahan (SKPKBT)</vt:lpstr>
      <vt:lpstr>PENERBITAN SKPKBT</vt:lpstr>
      <vt:lpstr>DATA BARU</vt:lpstr>
      <vt:lpstr>DATA BARU</vt:lpstr>
      <vt:lpstr>Data yang semula belum terungkap</vt:lpstr>
      <vt:lpstr>Data yang semula belum terungkap</vt:lpstr>
      <vt:lpstr>Data yang semula belum terungkap</vt:lpstr>
      <vt:lpstr>PENERBITAN SKPKBT</vt:lpstr>
      <vt:lpstr>Contoh</vt:lpstr>
      <vt:lpstr>DALUWARSA PENERBITAN SKPKBT</vt:lpstr>
      <vt:lpstr>PowerPoint Presentation</vt:lpstr>
      <vt:lpstr>SURAT KETETAPAN PAJAK LEBIH BAYAR (SKPLB)</vt:lpstr>
      <vt:lpstr>PENERBITAN SKPLB</vt:lpstr>
      <vt:lpstr>PENERBITAN SKPLB</vt:lpstr>
      <vt:lpstr>Contoh</vt:lpstr>
      <vt:lpstr>PENERBITAN SKPLB</vt:lpstr>
      <vt:lpstr>SURAT KETETAPAN PAJAK NIHIL (SKPN)</vt:lpstr>
      <vt:lpstr>PENERBITAN SKPN</vt:lpstr>
      <vt:lpstr>Contoh</vt:lpstr>
      <vt:lpstr>SURAT TAGIHAN PAJAK (STP)</vt:lpstr>
      <vt:lpstr>PENERBITAN STP</vt:lpstr>
      <vt:lpstr>PENERBITAN STP</vt:lpstr>
      <vt:lpstr>Contoh</vt:lpstr>
      <vt:lpstr>Contoh</vt:lpstr>
      <vt:lpstr>PENERBITAN STP</vt:lpstr>
      <vt:lpstr>PowerPoint Presentation</vt:lpstr>
      <vt:lpstr>PENERBITAN STP</vt:lpstr>
      <vt:lpstr>Contoh</vt:lpstr>
      <vt:lpstr>PENERBITAN STP</vt:lpstr>
      <vt:lpstr>PENERBITAN STP</vt:lpstr>
      <vt:lpstr>VII Permohonan pengembalian kelebihan pembayaran pajak (RESTITUSI)</vt:lpstr>
      <vt:lpstr>KELEBIHAN PEMBAYARAN PAJAK</vt:lpstr>
      <vt:lpstr>Permohonan RESTITUSI dalam SPT</vt:lpstr>
      <vt:lpstr>Permohonan RESTITUSI oleh WP SELAIN WP dgn kriteria tertentu dan WP yg memenuhi persyaratan tertentu; </vt:lpstr>
      <vt:lpstr>WP dengan kriteria tertentu</vt:lpstr>
      <vt:lpstr>WP yang memenuhi persyaratan tertentu  (Pasal 17D UU KUP)</vt:lpstr>
      <vt:lpstr>WP yang memenuhi persyaratan tertentu  (Pasal 17D UU KUP)</vt:lpstr>
      <vt:lpstr>WP yang memenuhi persyaratan tertentu  (Pasal 17D UU KUP)</vt:lpstr>
      <vt:lpstr>WP yang memenuhi persyaratan tertentu  (Pasal 17D UU KUP)</vt:lpstr>
      <vt:lpstr>PEMERIKSAAN TERHADAP WP DENGAN KRITERIA TERTENTU DAN WP YANG MEMENUHI PERSYARATAN TERTENTU</vt:lpstr>
      <vt:lpstr>Contoh</vt:lpstr>
      <vt:lpstr>Contoh</vt:lpstr>
      <vt:lpstr>PowerPoint Presentation</vt:lpstr>
      <vt:lpstr>VIII  PENAGIHAN PAJAK</vt:lpstr>
      <vt:lpstr>OBJEK PENAGIHAN PAJAK berdasarkan UU KUP</vt:lpstr>
      <vt:lpstr>PENANGGUNG PAJAK</vt:lpstr>
      <vt:lpstr>CONTOH</vt:lpstr>
      <vt:lpstr>CONTOH</vt:lpstr>
      <vt:lpstr>BUNGA PENAGIHAN</vt:lpstr>
      <vt:lpstr>CONTOH</vt:lpstr>
      <vt:lpstr>PENAGIHAN SEKETIKA DAN SEKALIGUS</vt:lpstr>
      <vt:lpstr>PENAGIHAN PAJAK DENGAN SURAT PAKSA</vt:lpstr>
      <vt:lpstr>HAK MENDAHULU</vt:lpstr>
      <vt:lpstr>DALUWARSA HAK MENDAHULU</vt:lpstr>
      <vt:lpstr>DALUWARSA PENAGIHAN PAJAK </vt:lpstr>
      <vt:lpstr>TERTANGGUHNYA DALUWARSA PENAGIHAN PAJAK</vt:lpstr>
      <vt:lpstr>IX  SENGKETA PAJAK</vt:lpstr>
      <vt:lpstr>SENGKETA PAJAK</vt:lpstr>
      <vt:lpstr>SENGKETA PAJAK</vt:lpstr>
      <vt:lpstr>PEMBETULAN SUATU KEPUTUSAN</vt:lpstr>
      <vt:lpstr>PEMBETULAN SUATU KEPUTUSAN</vt:lpstr>
      <vt:lpstr>PENGURANGAN/PENGHAPUSAN SANKSI ADMINISTRASI </vt:lpstr>
      <vt:lpstr>PENGURANGAN/PENGHAPUSAN SANKSI ADMINISTRASI </vt:lpstr>
      <vt:lpstr>PENGURANGAN/PENGHAPUSAN SANKSI ADMINISTRASI </vt:lpstr>
      <vt:lpstr>PENGURANGAN/PENGHAPUSAN SANKSI ADMINISTRASI </vt:lpstr>
      <vt:lpstr>PENGURANGAN / PEMBATALAN KETETAPAN PAJAK YANG TIDAK BENAR </vt:lpstr>
      <vt:lpstr>PENGURANGAN / PEMBATALAN KETETAPAN PAJAK YANG TIDAK BENAR </vt:lpstr>
      <vt:lpstr>PENGURANGAN / PEMBATALAN SURAT TAGIHAN PAJAK</vt:lpstr>
      <vt:lpstr>PENGURANGAN / PEMBATALAN SURAT TAGIHAN PAJAK</vt:lpstr>
      <vt:lpstr>PowerPoint Presentation</vt:lpstr>
      <vt:lpstr>PowerPoint Presentation</vt:lpstr>
      <vt:lpstr>KEBERATAN</vt:lpstr>
      <vt:lpstr>SYARAT PENGAJUAN KEBERATAN</vt:lpstr>
      <vt:lpstr>Hak WP lainnya berkaitan dengan pengajuan keberatan</vt:lpstr>
      <vt:lpstr>JANGKA WAKTU PELUNASAN PAJAK AKIBAT PENGAJUAN KEBERATAN</vt:lpstr>
      <vt:lpstr>Contoh: Setelah dilakukan pemeriksaan atas SPT PPh badan tahun 2008 atas nama PT ABC diterbitkan SKPKB tertanggal 10 Oktober 2009 dengan rincian sbb: Jumlah Pokok Pajak     Rp120.000.000,00 Jumlah kredit pajak     Rp100.000.000,00 Jumlah kekurangan pembayaran pokok pajak  Rp 20.000.000,00 Besarnya sanksi administrasi (2% x 10 bulan) Rp  4.000.000,00 Jumlah pajak yang masih harus dibayar  Rp 24.000.000,00</vt:lpstr>
      <vt:lpstr>PEMBUKTIAN DALAM KEBERATAN</vt:lpstr>
      <vt:lpstr>PENERBITAN SURAT KEPUTUSAN KEBERATAN</vt:lpstr>
      <vt:lpstr>BANDING</vt:lpstr>
      <vt:lpstr>JANGKA WAKTU PELUNASAN PAJAK AKIBAT PENGAJUAN BANDING</vt:lpstr>
      <vt:lpstr>Contoh: Misalkan PT ABC pada contoh sebelumnya mengajukan banding, maka kekurangan pembayaran pajak (Rp18juta), tertangguh sampai dengan 1 bulan sejak tanggal penerbitan Putusan Banding.</vt:lpstr>
      <vt:lpstr>PUTUSAN BANDING</vt:lpstr>
      <vt:lpstr>GUGATAN</vt:lpstr>
      <vt:lpstr>X IMBALAN BUNGA</vt:lpstr>
      <vt:lpstr>Timbulnya IMBALAN BUNGA (1)</vt:lpstr>
      <vt:lpstr>Timbulnya IMBALAN BUNGA (2)</vt:lpstr>
      <vt:lpstr>Timbulnya IMBALAN BUNGA (3)</vt:lpstr>
      <vt:lpstr>Timbulnya IMBALAN BUNGA (4)</vt:lpstr>
      <vt:lpstr>Timbulnya IMBALAN BUNGA (5)</vt:lpstr>
      <vt:lpstr>Timbulnya IMBALAN BUNGA (6)</vt:lpstr>
      <vt:lpstr>Tata cara penghitungan pengembalian kelebihan pembayaran pajak dan pemberian imbalan bunga diatur dengan atau berdasarkan Peraturan Menteri Keuangan.  {Pasal 27A ayat 3 UU KUP}</vt:lpstr>
      <vt:lpstr>IMBALAN BUNGA</vt:lpstr>
      <vt:lpstr>Yang tidak diberikan IMBALAN BUNGA berdasarkan PP 80 tahun 2007</vt:lpstr>
      <vt:lpstr>Yang tidak diberikan IMBALAN BUNGA berdasarkan PP 80 tahun 2007</vt:lpstr>
      <vt:lpstr>Yang tidak diberikan IMBALAN BUNGA berdasarkan PP 80 tahun 2007</vt:lpstr>
      <vt:lpstr>Yang tidak diberikan IMBALAN BUNGA berdasarkan PP 80 tahun 2007</vt:lpstr>
      <vt:lpstr>XI Tindak Pidana di Bidang Perpajakan</vt:lpstr>
      <vt:lpstr>Tindak pidana di bidang perpajakan</vt:lpstr>
      <vt:lpstr>Perumusan TINDAK PIDANA</vt:lpstr>
      <vt:lpstr>Tindak Pidana dalam UU KUP</vt:lpstr>
      <vt:lpstr>Tindak Pidana dalam UU KUP</vt:lpstr>
      <vt:lpstr>Tindak Pidana dalam UU KUP</vt:lpstr>
      <vt:lpstr>Tindak Pidana dalam UU KUP</vt:lpstr>
      <vt:lpstr>Tindak Pidana dalam UU KUP</vt:lpstr>
      <vt:lpstr>Tindak Pidana dalam UU KUP</vt:lpstr>
      <vt:lpstr>Tindak Pidana dalam UU KUP</vt:lpstr>
      <vt:lpstr>Tindak Pidana dalam UU KUP</vt:lpstr>
      <vt:lpstr>Tindak Pidana dalam UU KUP</vt:lpstr>
      <vt:lpstr>Daluwarsa Tindak Pidana dalam UU KUP</vt:lpstr>
      <vt:lpstr>PERUMUSAN TINDAK PIDANA DALAM KUHP</vt:lpstr>
      <vt:lpstr>PERUMUSAN TINDAK PIDANA DALAM KUHP</vt:lpstr>
      <vt:lpstr>PERUMUSAN TINDAK PIDANA DALAM UU tentang PEMBERANTASAN TINDAK KORUPSI </vt:lpstr>
      <vt:lpstr>PERUMUSAN TINDAK PIDANA DALAM UU tentang PEMBERANTASAN TINDAK KORUPSI </vt:lpstr>
      <vt:lpstr>PERUMUSAN TINDAK PIDANA DALAM UU tentang PEMBERANTASAN TINDAK KORUPSI </vt:lpstr>
      <vt:lpstr>PERUMUSAN TINDAK PIDANA DALAM UU tentang PEMBERANTASAN TINDAK KORUPSI </vt:lpstr>
      <vt:lpstr>KETENTUAN MENGENAI PEGAWAI PAJAK DALAM UU KUP</vt:lpstr>
      <vt:lpstr>KETENTUAN MENGENAI PEGAWAI PAJAK DALAM UU KUP</vt:lpstr>
      <vt:lpstr>PENYIDIKAN</vt:lpstr>
      <vt:lpstr>KEWENANGAN PENYIDIKAN</vt:lpstr>
      <vt:lpstr>WEWENANG PENYIDIKAN</vt:lpstr>
      <vt:lpstr>WEWENANG PENYIDIKAN</vt:lpstr>
      <vt:lpstr>PENGHENTIAN PENYIDIKAN</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Pemeriksaan</dc:title>
  <dc:creator>PENTIUM</dc:creator>
  <cp:lastModifiedBy>DeLL</cp:lastModifiedBy>
  <cp:revision>1487</cp:revision>
  <dcterms:created xsi:type="dcterms:W3CDTF">2005-11-26T06:46:12Z</dcterms:created>
  <dcterms:modified xsi:type="dcterms:W3CDTF">2015-09-06T22:33:26Z</dcterms:modified>
</cp:coreProperties>
</file>