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30"/>
  </p:notesMasterIdLst>
  <p:sldIdLst>
    <p:sldId id="256" r:id="rId2"/>
    <p:sldId id="258" r:id="rId3"/>
    <p:sldId id="261" r:id="rId4"/>
    <p:sldId id="259" r:id="rId5"/>
    <p:sldId id="285" r:id="rId6"/>
    <p:sldId id="286" r:id="rId7"/>
    <p:sldId id="297" r:id="rId8"/>
    <p:sldId id="299" r:id="rId9"/>
    <p:sldId id="300" r:id="rId10"/>
    <p:sldId id="287" r:id="rId11"/>
    <p:sldId id="288" r:id="rId12"/>
    <p:sldId id="301" r:id="rId13"/>
    <p:sldId id="289" r:id="rId14"/>
    <p:sldId id="284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8" r:id="rId23"/>
    <p:sldId id="267" r:id="rId24"/>
    <p:sldId id="269" r:id="rId25"/>
    <p:sldId id="271" r:id="rId26"/>
    <p:sldId id="270" r:id="rId27"/>
    <p:sldId id="302" r:id="rId28"/>
    <p:sldId id="279" r:id="rId2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9C9169-E8E8-424C-A603-D3A470EFBA39}">
  <a:tblStyle styleId="{E09C9169-E8E8-424C-A603-D3A470EFBA39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7"/>
  </p:normalViewPr>
  <p:slideViewPr>
    <p:cSldViewPr snapToGrid="0" snapToObjects="1">
      <p:cViewPr varScale="1">
        <p:scale>
          <a:sx n="92" d="100"/>
          <a:sy n="92" d="100"/>
        </p:scale>
        <p:origin x="1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15993-FB29-4011-9FD7-54187C7BA623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A6B1CD8-3F07-4FDB-A4E0-0C0991D67ADD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1979</a:t>
          </a:r>
        </a:p>
        <a:p>
          <a:r>
            <a:rPr lang="id-ID" dirty="0"/>
            <a:t>Berdiri</a:t>
          </a:r>
        </a:p>
      </dgm:t>
    </dgm:pt>
    <dgm:pt modelId="{8573F1EE-B82B-4C3F-AEB3-43A8A8FEBF2D}" type="parTrans" cxnId="{FCE68462-6CAA-4826-A559-5A200757FCE9}">
      <dgm:prSet/>
      <dgm:spPr/>
      <dgm:t>
        <a:bodyPr/>
        <a:lstStyle/>
        <a:p>
          <a:endParaRPr lang="id-ID"/>
        </a:p>
      </dgm:t>
    </dgm:pt>
    <dgm:pt modelId="{AF4889BD-6935-443B-871B-377A2FA8DA72}" type="sibTrans" cxnId="{FCE68462-6CAA-4826-A559-5A200757FCE9}">
      <dgm:prSet/>
      <dgm:spPr/>
      <dgm:t>
        <a:bodyPr/>
        <a:lstStyle/>
        <a:p>
          <a:endParaRPr lang="id-ID"/>
        </a:p>
      </dgm:t>
    </dgm:pt>
    <dgm:pt modelId="{A203633C-3541-4502-B40A-29CE6F5448B2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1983</a:t>
          </a:r>
        </a:p>
        <a:p>
          <a:r>
            <a:rPr lang="id-ID" dirty="0"/>
            <a:t>Kebun pertama</a:t>
          </a:r>
        </a:p>
      </dgm:t>
    </dgm:pt>
    <dgm:pt modelId="{8BB7B3DE-4D58-4E7A-BF53-B117C7E1F3A3}" type="parTrans" cxnId="{3C405554-184E-4386-AB8B-F250E163AF1F}">
      <dgm:prSet/>
      <dgm:spPr/>
      <dgm:t>
        <a:bodyPr/>
        <a:lstStyle/>
        <a:p>
          <a:endParaRPr lang="id-ID"/>
        </a:p>
      </dgm:t>
    </dgm:pt>
    <dgm:pt modelId="{D8712F5D-99AB-4EF8-AE9D-18056F3FC3CD}" type="sibTrans" cxnId="{3C405554-184E-4386-AB8B-F250E163AF1F}">
      <dgm:prSet/>
      <dgm:spPr/>
      <dgm:t>
        <a:bodyPr/>
        <a:lstStyle/>
        <a:p>
          <a:endParaRPr lang="id-ID"/>
        </a:p>
      </dgm:t>
    </dgm:pt>
    <dgm:pt modelId="{AB6CD5F6-A7B2-4D39-9B83-5902B696025C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1989</a:t>
          </a:r>
        </a:p>
        <a:p>
          <a:r>
            <a:rPr lang="id-ID" dirty="0"/>
            <a:t>R&amp;D</a:t>
          </a:r>
        </a:p>
      </dgm:t>
    </dgm:pt>
    <dgm:pt modelId="{826D4029-4F11-49F6-B3D8-61623021FA36}" type="parTrans" cxnId="{43DADD2E-4254-48C0-BD21-F67ACD6AE7DA}">
      <dgm:prSet/>
      <dgm:spPr/>
      <dgm:t>
        <a:bodyPr/>
        <a:lstStyle/>
        <a:p>
          <a:endParaRPr lang="id-ID"/>
        </a:p>
      </dgm:t>
    </dgm:pt>
    <dgm:pt modelId="{ED724043-29A2-4C54-993F-1AF276DA3EBC}" type="sibTrans" cxnId="{43DADD2E-4254-48C0-BD21-F67ACD6AE7DA}">
      <dgm:prSet/>
      <dgm:spPr/>
      <dgm:t>
        <a:bodyPr/>
        <a:lstStyle/>
        <a:p>
          <a:endParaRPr lang="id-ID"/>
        </a:p>
      </dgm:t>
    </dgm:pt>
    <dgm:pt modelId="{6CB81E31-A080-4F10-84BA-09CF5EE2A567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1996</a:t>
          </a:r>
        </a:p>
        <a:p>
          <a:r>
            <a:rPr lang="id-ID" dirty="0"/>
            <a:t>Bibit Topaz</a:t>
          </a:r>
        </a:p>
      </dgm:t>
    </dgm:pt>
    <dgm:pt modelId="{9C83EDA9-A222-4CA9-8F1F-FCD742020B66}" type="parTrans" cxnId="{EA353D48-B043-470F-AD00-0337BFB854EC}">
      <dgm:prSet/>
      <dgm:spPr/>
      <dgm:t>
        <a:bodyPr/>
        <a:lstStyle/>
        <a:p>
          <a:endParaRPr lang="id-ID"/>
        </a:p>
      </dgm:t>
    </dgm:pt>
    <dgm:pt modelId="{A997FE06-0171-4BEB-B890-871FC7661262}" type="sibTrans" cxnId="{EA353D48-B043-470F-AD00-0337BFB854EC}">
      <dgm:prSet/>
      <dgm:spPr/>
      <dgm:t>
        <a:bodyPr/>
        <a:lstStyle/>
        <a:p>
          <a:endParaRPr lang="id-ID"/>
        </a:p>
      </dgm:t>
    </dgm:pt>
    <dgm:pt modelId="{5B8B31F9-675A-4705-B594-95443F3669EB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2009</a:t>
          </a:r>
        </a:p>
        <a:p>
          <a:r>
            <a:rPr lang="id-ID" dirty="0"/>
            <a:t>RSPO 1</a:t>
          </a:r>
        </a:p>
      </dgm:t>
    </dgm:pt>
    <dgm:pt modelId="{8535DA27-0DC5-4DF9-BFA4-361E6B0F38A8}" type="parTrans" cxnId="{DB758F94-E670-4AF0-9852-636651D023AD}">
      <dgm:prSet/>
      <dgm:spPr/>
      <dgm:t>
        <a:bodyPr/>
        <a:lstStyle/>
        <a:p>
          <a:endParaRPr lang="id-ID"/>
        </a:p>
      </dgm:t>
    </dgm:pt>
    <dgm:pt modelId="{A2F55BEB-697E-47FC-BE94-0EA990774CFE}" type="sibTrans" cxnId="{DB758F94-E670-4AF0-9852-636651D023AD}">
      <dgm:prSet/>
      <dgm:spPr/>
      <dgm:t>
        <a:bodyPr/>
        <a:lstStyle/>
        <a:p>
          <a:endParaRPr lang="id-ID"/>
        </a:p>
      </dgm:t>
    </dgm:pt>
    <dgm:pt modelId="{6EE55FC0-F448-4A6C-9F3B-7878FCFB01B3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2011</a:t>
          </a:r>
        </a:p>
        <a:p>
          <a:r>
            <a:rPr lang="id-ID" dirty="0"/>
            <a:t>ISCC Plus</a:t>
          </a:r>
        </a:p>
      </dgm:t>
    </dgm:pt>
    <dgm:pt modelId="{5BC291C3-06DC-4CAF-8D67-32A3DA67153A}" type="parTrans" cxnId="{41CBE5E1-1A26-4764-90C2-24D7013CD172}">
      <dgm:prSet/>
      <dgm:spPr/>
      <dgm:t>
        <a:bodyPr/>
        <a:lstStyle/>
        <a:p>
          <a:endParaRPr lang="id-ID"/>
        </a:p>
      </dgm:t>
    </dgm:pt>
    <dgm:pt modelId="{D275EFA0-518E-4938-8D51-91DA5DFC8246}" type="sibTrans" cxnId="{41CBE5E1-1A26-4764-90C2-24D7013CD172}">
      <dgm:prSet/>
      <dgm:spPr/>
      <dgm:t>
        <a:bodyPr/>
        <a:lstStyle/>
        <a:p>
          <a:endParaRPr lang="id-ID"/>
        </a:p>
      </dgm:t>
    </dgm:pt>
    <dgm:pt modelId="{823DF30E-450A-49F1-974E-BFBAF4DDA666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dirty="0"/>
            <a:t>2014</a:t>
          </a:r>
        </a:p>
        <a:p>
          <a:r>
            <a:rPr lang="id-ID" dirty="0"/>
            <a:t>ISPO</a:t>
          </a:r>
        </a:p>
      </dgm:t>
    </dgm:pt>
    <dgm:pt modelId="{7AD6C703-28AF-4818-BE37-344FC3B5616B}" type="parTrans" cxnId="{2A6801A9-D212-40CA-AD3C-CF47FAA2865C}">
      <dgm:prSet/>
      <dgm:spPr/>
      <dgm:t>
        <a:bodyPr/>
        <a:lstStyle/>
        <a:p>
          <a:endParaRPr lang="id-ID"/>
        </a:p>
      </dgm:t>
    </dgm:pt>
    <dgm:pt modelId="{24B2A8E0-0D7A-44E3-8BE3-4E976DC452F6}" type="sibTrans" cxnId="{2A6801A9-D212-40CA-AD3C-CF47FAA2865C}">
      <dgm:prSet/>
      <dgm:spPr/>
      <dgm:t>
        <a:bodyPr/>
        <a:lstStyle/>
        <a:p>
          <a:endParaRPr lang="id-ID"/>
        </a:p>
      </dgm:t>
    </dgm:pt>
    <dgm:pt modelId="{63C75689-05EC-409E-A449-92044841EDC2}" type="pres">
      <dgm:prSet presAssocID="{08E15993-FB29-4011-9FD7-54187C7BA62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359DD5D7-73B4-43C0-A190-8DBB77692695}" type="pres">
      <dgm:prSet presAssocID="{1A6B1CD8-3F07-4FDB-A4E0-0C0991D67ADD}" presName="compNode" presStyleCnt="0"/>
      <dgm:spPr/>
    </dgm:pt>
    <dgm:pt modelId="{6E084F05-D4CF-4EFE-82E2-F5ED7E5BF973}" type="pres">
      <dgm:prSet presAssocID="{1A6B1CD8-3F07-4FDB-A4E0-0C0991D67ADD}" presName="dummyConnPt" presStyleCnt="0"/>
      <dgm:spPr/>
    </dgm:pt>
    <dgm:pt modelId="{3FE8391D-556D-467E-ADA4-0D94C4396B2E}" type="pres">
      <dgm:prSet presAssocID="{1A6B1CD8-3F07-4FDB-A4E0-0C0991D67ADD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500CB-92D9-46AD-8E40-893393A2870B}" type="pres">
      <dgm:prSet presAssocID="{AF4889BD-6935-443B-871B-377A2FA8DA72}" presName="sibTrans" presStyleLbl="bgSibTrans2D1" presStyleIdx="0" presStyleCnt="6"/>
      <dgm:spPr/>
      <dgm:t>
        <a:bodyPr/>
        <a:lstStyle/>
        <a:p>
          <a:endParaRPr lang="en-US"/>
        </a:p>
      </dgm:t>
    </dgm:pt>
    <dgm:pt modelId="{0C060142-9BDE-4989-B1EC-15340939D7FE}" type="pres">
      <dgm:prSet presAssocID="{A203633C-3541-4502-B40A-29CE6F5448B2}" presName="compNode" presStyleCnt="0"/>
      <dgm:spPr/>
    </dgm:pt>
    <dgm:pt modelId="{8EAEDA11-4225-496E-BBB1-36607C4A047E}" type="pres">
      <dgm:prSet presAssocID="{A203633C-3541-4502-B40A-29CE6F5448B2}" presName="dummyConnPt" presStyleCnt="0"/>
      <dgm:spPr/>
    </dgm:pt>
    <dgm:pt modelId="{2D73041A-3734-427C-ABB2-5B8158B3E061}" type="pres">
      <dgm:prSet presAssocID="{A203633C-3541-4502-B40A-29CE6F5448B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DC67E-CDBD-4CF8-A527-ED2E0FF3C22A}" type="pres">
      <dgm:prSet presAssocID="{D8712F5D-99AB-4EF8-AE9D-18056F3FC3CD}" presName="sibTrans" presStyleLbl="bgSibTrans2D1" presStyleIdx="1" presStyleCnt="6"/>
      <dgm:spPr/>
      <dgm:t>
        <a:bodyPr/>
        <a:lstStyle/>
        <a:p>
          <a:endParaRPr lang="en-US"/>
        </a:p>
      </dgm:t>
    </dgm:pt>
    <dgm:pt modelId="{3808AAD0-D1B4-4228-8C97-E999F64B45B6}" type="pres">
      <dgm:prSet presAssocID="{AB6CD5F6-A7B2-4D39-9B83-5902B696025C}" presName="compNode" presStyleCnt="0"/>
      <dgm:spPr/>
    </dgm:pt>
    <dgm:pt modelId="{7A1177A8-4DD8-417B-8036-0A8ACA27EE7A}" type="pres">
      <dgm:prSet presAssocID="{AB6CD5F6-A7B2-4D39-9B83-5902B696025C}" presName="dummyConnPt" presStyleCnt="0"/>
      <dgm:spPr/>
    </dgm:pt>
    <dgm:pt modelId="{9402E553-6BDA-420C-BE1E-6742AAF3C3FD}" type="pres">
      <dgm:prSet presAssocID="{AB6CD5F6-A7B2-4D39-9B83-5902B696025C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0D76EF-B003-4B9A-A761-ED5C9FF7D3E2}" type="pres">
      <dgm:prSet presAssocID="{ED724043-29A2-4C54-993F-1AF276DA3EBC}" presName="sibTrans" presStyleLbl="bgSibTrans2D1" presStyleIdx="2" presStyleCnt="6"/>
      <dgm:spPr/>
      <dgm:t>
        <a:bodyPr/>
        <a:lstStyle/>
        <a:p>
          <a:endParaRPr lang="en-US"/>
        </a:p>
      </dgm:t>
    </dgm:pt>
    <dgm:pt modelId="{4C6977DC-BD1C-48AF-92CF-5A6A5BF0EE36}" type="pres">
      <dgm:prSet presAssocID="{6CB81E31-A080-4F10-84BA-09CF5EE2A567}" presName="compNode" presStyleCnt="0"/>
      <dgm:spPr/>
    </dgm:pt>
    <dgm:pt modelId="{861BAA0A-64FF-404B-B3A2-61DE6506A6E1}" type="pres">
      <dgm:prSet presAssocID="{6CB81E31-A080-4F10-84BA-09CF5EE2A567}" presName="dummyConnPt" presStyleCnt="0"/>
      <dgm:spPr/>
    </dgm:pt>
    <dgm:pt modelId="{BE571E75-A292-45AF-A0C6-FD37399DF774}" type="pres">
      <dgm:prSet presAssocID="{6CB81E31-A080-4F10-84BA-09CF5EE2A567}" presName="node" presStyleLbl="node1" presStyleIdx="3" presStyleCnt="7" custLinFactNeighborX="16651" custLinFactNeighborY="1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DC5DF-2B29-4377-BD83-6CFEED7DB6C9}" type="pres">
      <dgm:prSet presAssocID="{A997FE06-0171-4BEB-B890-871FC7661262}" presName="sibTrans" presStyleLbl="bgSibTrans2D1" presStyleIdx="3" presStyleCnt="6"/>
      <dgm:spPr/>
      <dgm:t>
        <a:bodyPr/>
        <a:lstStyle/>
        <a:p>
          <a:endParaRPr lang="en-US"/>
        </a:p>
      </dgm:t>
    </dgm:pt>
    <dgm:pt modelId="{F7C7969C-9D78-482D-A3BA-DC95855DB3C7}" type="pres">
      <dgm:prSet presAssocID="{5B8B31F9-675A-4705-B594-95443F3669EB}" presName="compNode" presStyleCnt="0"/>
      <dgm:spPr/>
    </dgm:pt>
    <dgm:pt modelId="{7EA76321-7666-4074-9DEC-30BC3C20A190}" type="pres">
      <dgm:prSet presAssocID="{5B8B31F9-675A-4705-B594-95443F3669EB}" presName="dummyConnPt" presStyleCnt="0"/>
      <dgm:spPr/>
    </dgm:pt>
    <dgm:pt modelId="{AF7AD794-88B4-4772-8467-6447B34DE471}" type="pres">
      <dgm:prSet presAssocID="{5B8B31F9-675A-4705-B594-95443F3669EB}" presName="node" presStyleLbl="node1" presStyleIdx="4" presStyleCnt="7" custLinFactNeighborX="14431" custLinFactNeighborY="-88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A3155-6FD3-43CE-BA76-41294007085F}" type="pres">
      <dgm:prSet presAssocID="{A2F55BEB-697E-47FC-BE94-0EA990774CFE}" presName="sibTrans" presStyleLbl="bgSibTrans2D1" presStyleIdx="4" presStyleCnt="6"/>
      <dgm:spPr/>
      <dgm:t>
        <a:bodyPr/>
        <a:lstStyle/>
        <a:p>
          <a:endParaRPr lang="en-US"/>
        </a:p>
      </dgm:t>
    </dgm:pt>
    <dgm:pt modelId="{6D9521DC-9E23-486E-8B64-A8231B829C15}" type="pres">
      <dgm:prSet presAssocID="{6EE55FC0-F448-4A6C-9F3B-7878FCFB01B3}" presName="compNode" presStyleCnt="0"/>
      <dgm:spPr/>
    </dgm:pt>
    <dgm:pt modelId="{F3C1285C-2051-41B4-94FD-AC14529E2AA5}" type="pres">
      <dgm:prSet presAssocID="{6EE55FC0-F448-4A6C-9F3B-7878FCFB01B3}" presName="dummyConnPt" presStyleCnt="0"/>
      <dgm:spPr/>
    </dgm:pt>
    <dgm:pt modelId="{69197E7D-89E8-493A-BE22-895D9983E30F}" type="pres">
      <dgm:prSet presAssocID="{6EE55FC0-F448-4A6C-9F3B-7878FCFB01B3}" presName="node" presStyleLbl="node1" presStyleIdx="5" presStyleCnt="7" custLinFactX="87466" custLinFactNeighborX="100000" custLinFactNeighborY="314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3B35F-75AF-48D6-86F5-FEAE967062A6}" type="pres">
      <dgm:prSet presAssocID="{D275EFA0-518E-4938-8D51-91DA5DFC8246}" presName="sibTrans" presStyleLbl="bgSibTrans2D1" presStyleIdx="5" presStyleCnt="6"/>
      <dgm:spPr/>
      <dgm:t>
        <a:bodyPr/>
        <a:lstStyle/>
        <a:p>
          <a:endParaRPr lang="en-US"/>
        </a:p>
      </dgm:t>
    </dgm:pt>
    <dgm:pt modelId="{C0B71FC3-0AE0-4AAE-AF91-FB1943F8A272}" type="pres">
      <dgm:prSet presAssocID="{823DF30E-450A-49F1-974E-BFBAF4DDA666}" presName="compNode" presStyleCnt="0"/>
      <dgm:spPr/>
    </dgm:pt>
    <dgm:pt modelId="{3DEE2554-7128-45A1-8EEA-256E61D523D6}" type="pres">
      <dgm:prSet presAssocID="{823DF30E-450A-49F1-974E-BFBAF4DDA666}" presName="dummyConnPt" presStyleCnt="0"/>
      <dgm:spPr/>
    </dgm:pt>
    <dgm:pt modelId="{5AB63591-D11C-40DC-AAC5-AEF95C4A4C01}" type="pres">
      <dgm:prSet presAssocID="{823DF30E-450A-49F1-974E-BFBAF4DDA666}" presName="node" presStyleLbl="node1" presStyleIdx="6" presStyleCnt="7" custLinFactY="100000" custLinFactNeighborX="54466" custLinFactNeighborY="129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D13C15-77D7-AD4C-8421-8BB94019AFF0}" type="presOf" srcId="{AB6CD5F6-A7B2-4D39-9B83-5902B696025C}" destId="{9402E553-6BDA-420C-BE1E-6742AAF3C3FD}" srcOrd="0" destOrd="0" presId="urn:microsoft.com/office/officeart/2005/8/layout/bProcess4"/>
    <dgm:cxn modelId="{68314E42-C3E6-6440-A5AB-BD50EE455BEC}" type="presOf" srcId="{6EE55FC0-F448-4A6C-9F3B-7878FCFB01B3}" destId="{69197E7D-89E8-493A-BE22-895D9983E30F}" srcOrd="0" destOrd="0" presId="urn:microsoft.com/office/officeart/2005/8/layout/bProcess4"/>
    <dgm:cxn modelId="{A7931D01-3103-1C45-AAC5-32BA232D5781}" type="presOf" srcId="{823DF30E-450A-49F1-974E-BFBAF4DDA666}" destId="{5AB63591-D11C-40DC-AAC5-AEF95C4A4C01}" srcOrd="0" destOrd="0" presId="urn:microsoft.com/office/officeart/2005/8/layout/bProcess4"/>
    <dgm:cxn modelId="{A8D12EA3-AEE2-A640-992A-CAC009BA7208}" type="presOf" srcId="{A2F55BEB-697E-47FC-BE94-0EA990774CFE}" destId="{25FA3155-6FD3-43CE-BA76-41294007085F}" srcOrd="0" destOrd="0" presId="urn:microsoft.com/office/officeart/2005/8/layout/bProcess4"/>
    <dgm:cxn modelId="{666D92D0-4F2B-1248-A8EF-7AFCC639169F}" type="presOf" srcId="{5B8B31F9-675A-4705-B594-95443F3669EB}" destId="{AF7AD794-88B4-4772-8467-6447B34DE471}" srcOrd="0" destOrd="0" presId="urn:microsoft.com/office/officeart/2005/8/layout/bProcess4"/>
    <dgm:cxn modelId="{EA353D48-B043-470F-AD00-0337BFB854EC}" srcId="{08E15993-FB29-4011-9FD7-54187C7BA623}" destId="{6CB81E31-A080-4F10-84BA-09CF5EE2A567}" srcOrd="3" destOrd="0" parTransId="{9C83EDA9-A222-4CA9-8F1F-FCD742020B66}" sibTransId="{A997FE06-0171-4BEB-B890-871FC7661262}"/>
    <dgm:cxn modelId="{3C405554-184E-4386-AB8B-F250E163AF1F}" srcId="{08E15993-FB29-4011-9FD7-54187C7BA623}" destId="{A203633C-3541-4502-B40A-29CE6F5448B2}" srcOrd="1" destOrd="0" parTransId="{8BB7B3DE-4D58-4E7A-BF53-B117C7E1F3A3}" sibTransId="{D8712F5D-99AB-4EF8-AE9D-18056F3FC3CD}"/>
    <dgm:cxn modelId="{2BA4A98C-B293-684D-B261-067481801806}" type="presOf" srcId="{A203633C-3541-4502-B40A-29CE6F5448B2}" destId="{2D73041A-3734-427C-ABB2-5B8158B3E061}" srcOrd="0" destOrd="0" presId="urn:microsoft.com/office/officeart/2005/8/layout/bProcess4"/>
    <dgm:cxn modelId="{43DADD2E-4254-48C0-BD21-F67ACD6AE7DA}" srcId="{08E15993-FB29-4011-9FD7-54187C7BA623}" destId="{AB6CD5F6-A7B2-4D39-9B83-5902B696025C}" srcOrd="2" destOrd="0" parTransId="{826D4029-4F11-49F6-B3D8-61623021FA36}" sibTransId="{ED724043-29A2-4C54-993F-1AF276DA3EBC}"/>
    <dgm:cxn modelId="{37BA9902-5884-0E48-971B-04C844E21E1A}" type="presOf" srcId="{08E15993-FB29-4011-9FD7-54187C7BA623}" destId="{63C75689-05EC-409E-A449-92044841EDC2}" srcOrd="0" destOrd="0" presId="urn:microsoft.com/office/officeart/2005/8/layout/bProcess4"/>
    <dgm:cxn modelId="{41CBE5E1-1A26-4764-90C2-24D7013CD172}" srcId="{08E15993-FB29-4011-9FD7-54187C7BA623}" destId="{6EE55FC0-F448-4A6C-9F3B-7878FCFB01B3}" srcOrd="5" destOrd="0" parTransId="{5BC291C3-06DC-4CAF-8D67-32A3DA67153A}" sibTransId="{D275EFA0-518E-4938-8D51-91DA5DFC8246}"/>
    <dgm:cxn modelId="{DB758F94-E670-4AF0-9852-636651D023AD}" srcId="{08E15993-FB29-4011-9FD7-54187C7BA623}" destId="{5B8B31F9-675A-4705-B594-95443F3669EB}" srcOrd="4" destOrd="0" parTransId="{8535DA27-0DC5-4DF9-BFA4-361E6B0F38A8}" sibTransId="{A2F55BEB-697E-47FC-BE94-0EA990774CFE}"/>
    <dgm:cxn modelId="{6B9A9994-8036-834E-9AF5-3076754318F3}" type="presOf" srcId="{AF4889BD-6935-443B-871B-377A2FA8DA72}" destId="{B1D500CB-92D9-46AD-8E40-893393A2870B}" srcOrd="0" destOrd="0" presId="urn:microsoft.com/office/officeart/2005/8/layout/bProcess4"/>
    <dgm:cxn modelId="{C339938B-9357-2C4F-89F1-5CB18CAA013B}" type="presOf" srcId="{D275EFA0-518E-4938-8D51-91DA5DFC8246}" destId="{A053B35F-75AF-48D6-86F5-FEAE967062A6}" srcOrd="0" destOrd="0" presId="urn:microsoft.com/office/officeart/2005/8/layout/bProcess4"/>
    <dgm:cxn modelId="{2A6801A9-D212-40CA-AD3C-CF47FAA2865C}" srcId="{08E15993-FB29-4011-9FD7-54187C7BA623}" destId="{823DF30E-450A-49F1-974E-BFBAF4DDA666}" srcOrd="6" destOrd="0" parTransId="{7AD6C703-28AF-4818-BE37-344FC3B5616B}" sibTransId="{24B2A8E0-0D7A-44E3-8BE3-4E976DC452F6}"/>
    <dgm:cxn modelId="{D5C95A7A-8962-924D-AE21-BC2177D140CC}" type="presOf" srcId="{A997FE06-0171-4BEB-B890-871FC7661262}" destId="{ACFDC5DF-2B29-4377-BD83-6CFEED7DB6C9}" srcOrd="0" destOrd="0" presId="urn:microsoft.com/office/officeart/2005/8/layout/bProcess4"/>
    <dgm:cxn modelId="{F70A0BCF-C819-E045-83CF-E39DA1D5D1E0}" type="presOf" srcId="{1A6B1CD8-3F07-4FDB-A4E0-0C0991D67ADD}" destId="{3FE8391D-556D-467E-ADA4-0D94C4396B2E}" srcOrd="0" destOrd="0" presId="urn:microsoft.com/office/officeart/2005/8/layout/bProcess4"/>
    <dgm:cxn modelId="{FCE68462-6CAA-4826-A559-5A200757FCE9}" srcId="{08E15993-FB29-4011-9FD7-54187C7BA623}" destId="{1A6B1CD8-3F07-4FDB-A4E0-0C0991D67ADD}" srcOrd="0" destOrd="0" parTransId="{8573F1EE-B82B-4C3F-AEB3-43A8A8FEBF2D}" sibTransId="{AF4889BD-6935-443B-871B-377A2FA8DA72}"/>
    <dgm:cxn modelId="{96047A5E-E899-1243-BDA3-C7C79C9354A4}" type="presOf" srcId="{6CB81E31-A080-4F10-84BA-09CF5EE2A567}" destId="{BE571E75-A292-45AF-A0C6-FD37399DF774}" srcOrd="0" destOrd="0" presId="urn:microsoft.com/office/officeart/2005/8/layout/bProcess4"/>
    <dgm:cxn modelId="{92C5A2E6-C895-9B46-9C24-7D786E6236F3}" type="presOf" srcId="{ED724043-29A2-4C54-993F-1AF276DA3EBC}" destId="{780D76EF-B003-4B9A-A761-ED5C9FF7D3E2}" srcOrd="0" destOrd="0" presId="urn:microsoft.com/office/officeart/2005/8/layout/bProcess4"/>
    <dgm:cxn modelId="{32485266-217A-ED4B-BECA-1964E549D63D}" type="presOf" srcId="{D8712F5D-99AB-4EF8-AE9D-18056F3FC3CD}" destId="{D2BDC67E-CDBD-4CF8-A527-ED2E0FF3C22A}" srcOrd="0" destOrd="0" presId="urn:microsoft.com/office/officeart/2005/8/layout/bProcess4"/>
    <dgm:cxn modelId="{E7056001-3D18-3742-954A-4CF19BD303D0}" type="presParOf" srcId="{63C75689-05EC-409E-A449-92044841EDC2}" destId="{359DD5D7-73B4-43C0-A190-8DBB77692695}" srcOrd="0" destOrd="0" presId="urn:microsoft.com/office/officeart/2005/8/layout/bProcess4"/>
    <dgm:cxn modelId="{36CF8B9C-4F8F-E140-8805-EA0CE9F0CDD9}" type="presParOf" srcId="{359DD5D7-73B4-43C0-A190-8DBB77692695}" destId="{6E084F05-D4CF-4EFE-82E2-F5ED7E5BF973}" srcOrd="0" destOrd="0" presId="urn:microsoft.com/office/officeart/2005/8/layout/bProcess4"/>
    <dgm:cxn modelId="{EE352A22-A4F0-DD4F-B35A-0E51A2B54988}" type="presParOf" srcId="{359DD5D7-73B4-43C0-A190-8DBB77692695}" destId="{3FE8391D-556D-467E-ADA4-0D94C4396B2E}" srcOrd="1" destOrd="0" presId="urn:microsoft.com/office/officeart/2005/8/layout/bProcess4"/>
    <dgm:cxn modelId="{69B53199-5A1F-9D45-8486-0CE1ACBFD9A5}" type="presParOf" srcId="{63C75689-05EC-409E-A449-92044841EDC2}" destId="{B1D500CB-92D9-46AD-8E40-893393A2870B}" srcOrd="1" destOrd="0" presId="urn:microsoft.com/office/officeart/2005/8/layout/bProcess4"/>
    <dgm:cxn modelId="{503B9C29-CA90-E54F-ADF3-78CBECD20311}" type="presParOf" srcId="{63C75689-05EC-409E-A449-92044841EDC2}" destId="{0C060142-9BDE-4989-B1EC-15340939D7FE}" srcOrd="2" destOrd="0" presId="urn:microsoft.com/office/officeart/2005/8/layout/bProcess4"/>
    <dgm:cxn modelId="{C071A62D-D7F6-FC42-980E-8A3EF2C59E24}" type="presParOf" srcId="{0C060142-9BDE-4989-B1EC-15340939D7FE}" destId="{8EAEDA11-4225-496E-BBB1-36607C4A047E}" srcOrd="0" destOrd="0" presId="urn:microsoft.com/office/officeart/2005/8/layout/bProcess4"/>
    <dgm:cxn modelId="{4C7660C6-EE9E-D847-9EB0-8DA761BC7EBA}" type="presParOf" srcId="{0C060142-9BDE-4989-B1EC-15340939D7FE}" destId="{2D73041A-3734-427C-ABB2-5B8158B3E061}" srcOrd="1" destOrd="0" presId="urn:microsoft.com/office/officeart/2005/8/layout/bProcess4"/>
    <dgm:cxn modelId="{95011B99-48A8-2247-83E6-BE65FF677873}" type="presParOf" srcId="{63C75689-05EC-409E-A449-92044841EDC2}" destId="{D2BDC67E-CDBD-4CF8-A527-ED2E0FF3C22A}" srcOrd="3" destOrd="0" presId="urn:microsoft.com/office/officeart/2005/8/layout/bProcess4"/>
    <dgm:cxn modelId="{6CF74F8C-751B-084D-8987-20EA1D6E32B1}" type="presParOf" srcId="{63C75689-05EC-409E-A449-92044841EDC2}" destId="{3808AAD0-D1B4-4228-8C97-E999F64B45B6}" srcOrd="4" destOrd="0" presId="urn:microsoft.com/office/officeart/2005/8/layout/bProcess4"/>
    <dgm:cxn modelId="{CC5EA56C-AFFE-D641-8C2D-70B2792677B8}" type="presParOf" srcId="{3808AAD0-D1B4-4228-8C97-E999F64B45B6}" destId="{7A1177A8-4DD8-417B-8036-0A8ACA27EE7A}" srcOrd="0" destOrd="0" presId="urn:microsoft.com/office/officeart/2005/8/layout/bProcess4"/>
    <dgm:cxn modelId="{B8255E37-5DA8-6947-B0D6-FB15DC4737BD}" type="presParOf" srcId="{3808AAD0-D1B4-4228-8C97-E999F64B45B6}" destId="{9402E553-6BDA-420C-BE1E-6742AAF3C3FD}" srcOrd="1" destOrd="0" presId="urn:microsoft.com/office/officeart/2005/8/layout/bProcess4"/>
    <dgm:cxn modelId="{72A7C7EB-0D77-0042-B929-3B1254345B34}" type="presParOf" srcId="{63C75689-05EC-409E-A449-92044841EDC2}" destId="{780D76EF-B003-4B9A-A761-ED5C9FF7D3E2}" srcOrd="5" destOrd="0" presId="urn:microsoft.com/office/officeart/2005/8/layout/bProcess4"/>
    <dgm:cxn modelId="{D2B9EB3E-1533-3A49-8BC3-FA79CC40D418}" type="presParOf" srcId="{63C75689-05EC-409E-A449-92044841EDC2}" destId="{4C6977DC-BD1C-48AF-92CF-5A6A5BF0EE36}" srcOrd="6" destOrd="0" presId="urn:microsoft.com/office/officeart/2005/8/layout/bProcess4"/>
    <dgm:cxn modelId="{28D1E144-06B8-3B4E-BBCA-822AF4BFCBF5}" type="presParOf" srcId="{4C6977DC-BD1C-48AF-92CF-5A6A5BF0EE36}" destId="{861BAA0A-64FF-404B-B3A2-61DE6506A6E1}" srcOrd="0" destOrd="0" presId="urn:microsoft.com/office/officeart/2005/8/layout/bProcess4"/>
    <dgm:cxn modelId="{3020CB3E-E795-DC40-B2A2-956B9B5CE0D2}" type="presParOf" srcId="{4C6977DC-BD1C-48AF-92CF-5A6A5BF0EE36}" destId="{BE571E75-A292-45AF-A0C6-FD37399DF774}" srcOrd="1" destOrd="0" presId="urn:microsoft.com/office/officeart/2005/8/layout/bProcess4"/>
    <dgm:cxn modelId="{4DD71C5F-E7B0-0B4C-A888-0984423996BB}" type="presParOf" srcId="{63C75689-05EC-409E-A449-92044841EDC2}" destId="{ACFDC5DF-2B29-4377-BD83-6CFEED7DB6C9}" srcOrd="7" destOrd="0" presId="urn:microsoft.com/office/officeart/2005/8/layout/bProcess4"/>
    <dgm:cxn modelId="{FCAC7E64-D55E-2548-AA23-ABA15CC614F6}" type="presParOf" srcId="{63C75689-05EC-409E-A449-92044841EDC2}" destId="{F7C7969C-9D78-482D-A3BA-DC95855DB3C7}" srcOrd="8" destOrd="0" presId="urn:microsoft.com/office/officeart/2005/8/layout/bProcess4"/>
    <dgm:cxn modelId="{9AAA50B7-C8A5-744E-ABF9-672574C41913}" type="presParOf" srcId="{F7C7969C-9D78-482D-A3BA-DC95855DB3C7}" destId="{7EA76321-7666-4074-9DEC-30BC3C20A190}" srcOrd="0" destOrd="0" presId="urn:microsoft.com/office/officeart/2005/8/layout/bProcess4"/>
    <dgm:cxn modelId="{0D2F543A-0A4E-3742-8122-01E4BFD15453}" type="presParOf" srcId="{F7C7969C-9D78-482D-A3BA-DC95855DB3C7}" destId="{AF7AD794-88B4-4772-8467-6447B34DE471}" srcOrd="1" destOrd="0" presId="urn:microsoft.com/office/officeart/2005/8/layout/bProcess4"/>
    <dgm:cxn modelId="{B5344BF4-85D6-4044-97A2-138FA96FDCF5}" type="presParOf" srcId="{63C75689-05EC-409E-A449-92044841EDC2}" destId="{25FA3155-6FD3-43CE-BA76-41294007085F}" srcOrd="9" destOrd="0" presId="urn:microsoft.com/office/officeart/2005/8/layout/bProcess4"/>
    <dgm:cxn modelId="{A2943A97-E120-2F46-AF95-3200F9FB935A}" type="presParOf" srcId="{63C75689-05EC-409E-A449-92044841EDC2}" destId="{6D9521DC-9E23-486E-8B64-A8231B829C15}" srcOrd="10" destOrd="0" presId="urn:microsoft.com/office/officeart/2005/8/layout/bProcess4"/>
    <dgm:cxn modelId="{AC800C39-DF6F-B94D-A7C0-954EB3618A56}" type="presParOf" srcId="{6D9521DC-9E23-486E-8B64-A8231B829C15}" destId="{F3C1285C-2051-41B4-94FD-AC14529E2AA5}" srcOrd="0" destOrd="0" presId="urn:microsoft.com/office/officeart/2005/8/layout/bProcess4"/>
    <dgm:cxn modelId="{9605A3CD-7E05-604B-9233-A7115476A07D}" type="presParOf" srcId="{6D9521DC-9E23-486E-8B64-A8231B829C15}" destId="{69197E7D-89E8-493A-BE22-895D9983E30F}" srcOrd="1" destOrd="0" presId="urn:microsoft.com/office/officeart/2005/8/layout/bProcess4"/>
    <dgm:cxn modelId="{F98A2A15-B163-5443-B146-01FA042870F7}" type="presParOf" srcId="{63C75689-05EC-409E-A449-92044841EDC2}" destId="{A053B35F-75AF-48D6-86F5-FEAE967062A6}" srcOrd="11" destOrd="0" presId="urn:microsoft.com/office/officeart/2005/8/layout/bProcess4"/>
    <dgm:cxn modelId="{379F1E6C-C8A4-DD4B-9FBC-D3878DA5F0F8}" type="presParOf" srcId="{63C75689-05EC-409E-A449-92044841EDC2}" destId="{C0B71FC3-0AE0-4AAE-AF91-FB1943F8A272}" srcOrd="12" destOrd="0" presId="urn:microsoft.com/office/officeart/2005/8/layout/bProcess4"/>
    <dgm:cxn modelId="{7475F04B-5E74-C449-8270-F716914D2C71}" type="presParOf" srcId="{C0B71FC3-0AE0-4AAE-AF91-FB1943F8A272}" destId="{3DEE2554-7128-45A1-8EEA-256E61D523D6}" srcOrd="0" destOrd="0" presId="urn:microsoft.com/office/officeart/2005/8/layout/bProcess4"/>
    <dgm:cxn modelId="{2807D7FC-D98B-AD49-BDB0-6D600A872C8A}" type="presParOf" srcId="{C0B71FC3-0AE0-4AAE-AF91-FB1943F8A272}" destId="{5AB63591-D11C-40DC-AAC5-AEF95C4A4C0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77029E-4669-44DC-A4B0-0DBA72B70E62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1CE4CE-501A-40BA-918B-8B1779057CA1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 i="0" dirty="0" err="1"/>
            <a:t>Vincentius</a:t>
          </a:r>
          <a:r>
            <a:rPr lang="en-US" b="0" i="0" dirty="0"/>
            <a:t> Amin </a:t>
          </a:r>
          <a:r>
            <a:rPr lang="en-US" b="0" i="0" dirty="0" err="1"/>
            <a:t>Sutanto</a:t>
          </a:r>
          <a:r>
            <a:rPr lang="en-US" b="0" i="0" dirty="0"/>
            <a:t> </a:t>
          </a:r>
        </a:p>
        <a:p>
          <a:r>
            <a:rPr lang="en-US" b="0" i="0" dirty="0"/>
            <a:t>(Group Financial Controller)</a:t>
          </a:r>
          <a:endParaRPr lang="en-US" dirty="0"/>
        </a:p>
      </dgm:t>
    </dgm:pt>
    <dgm:pt modelId="{C32B1054-0889-4207-929E-81D9B7783E31}" type="parTrans" cxnId="{D38B005A-9B1C-4272-8EBE-32B9EB26FCB2}">
      <dgm:prSet/>
      <dgm:spPr/>
      <dgm:t>
        <a:bodyPr/>
        <a:lstStyle/>
        <a:p>
          <a:endParaRPr lang="en-US"/>
        </a:p>
      </dgm:t>
    </dgm:pt>
    <dgm:pt modelId="{1C6EC769-BBDA-49D7-8FA2-0EE355CB794D}" type="sibTrans" cxnId="{D38B005A-9B1C-4272-8EBE-32B9EB26FCB2}">
      <dgm:prSet/>
      <dgm:spPr/>
      <dgm:t>
        <a:bodyPr/>
        <a:lstStyle/>
        <a:p>
          <a:endParaRPr lang="en-US"/>
        </a:p>
      </dgm:t>
    </dgm:pt>
    <dgm:pt modelId="{DD8E51B9-7CB7-47D8-90DF-051EA62D6FB2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dirty="0"/>
            <a:t>- </a:t>
          </a:r>
          <a:r>
            <a:rPr lang="en-US" dirty="0" err="1">
              <a:solidFill>
                <a:schemeClr val="bg1"/>
              </a:solidFill>
            </a:rPr>
            <a:t>Pencucian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Uang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membobol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rekening</a:t>
          </a:r>
          <a:r>
            <a:rPr lang="en-US" b="0" i="0" dirty="0">
              <a:solidFill>
                <a:schemeClr val="bg1"/>
              </a:solidFill>
            </a:rPr>
            <a:t> Asian </a:t>
          </a:r>
          <a:r>
            <a:rPr lang="en-US" b="0" i="0" dirty="0" err="1">
              <a:solidFill>
                <a:schemeClr val="bg1"/>
              </a:solidFill>
            </a:rPr>
            <a:t>Agri</a:t>
          </a:r>
          <a:r>
            <a:rPr lang="en-US" b="0" i="0" dirty="0">
              <a:solidFill>
                <a:schemeClr val="bg1"/>
              </a:solidFill>
            </a:rPr>
            <a:t> di Bank Fortis Singapura </a:t>
          </a:r>
          <a:r>
            <a:rPr lang="en-US" b="0" i="0" dirty="0" err="1">
              <a:solidFill>
                <a:schemeClr val="bg1"/>
              </a:solidFill>
            </a:rPr>
            <a:t>senilai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Rp</a:t>
          </a:r>
          <a:r>
            <a:rPr lang="en-US" b="0" i="0" dirty="0">
              <a:solidFill>
                <a:schemeClr val="bg1"/>
              </a:solidFill>
            </a:rPr>
            <a:t> 28 </a:t>
          </a:r>
          <a:r>
            <a:rPr lang="en-US" b="0" i="0" dirty="0" err="1">
              <a:solidFill>
                <a:schemeClr val="bg1"/>
              </a:solidFill>
            </a:rPr>
            <a:t>miliar</a:t>
          </a:r>
          <a:endParaRPr lang="en-US" b="0" i="0" dirty="0">
            <a:solidFill>
              <a:schemeClr val="bg1"/>
            </a:solidFill>
          </a:endParaRPr>
        </a:p>
        <a:p>
          <a:pPr algn="ctr"/>
          <a:r>
            <a:rPr lang="en-US" b="0" i="0" dirty="0">
              <a:solidFill>
                <a:schemeClr val="bg1"/>
              </a:solidFill>
            </a:rPr>
            <a:t>- </a:t>
          </a:r>
          <a:r>
            <a:rPr lang="en-US" b="0" i="0" dirty="0" err="1">
              <a:solidFill>
                <a:schemeClr val="bg1"/>
              </a:solidFill>
            </a:rPr>
            <a:t>Pemalsuan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surat</a:t>
          </a:r>
          <a:r>
            <a:rPr lang="en-US" b="0" i="0" dirty="0">
              <a:solidFill>
                <a:schemeClr val="bg1"/>
              </a:solidFill>
            </a:rPr>
            <a:t> Asian </a:t>
          </a:r>
          <a:r>
            <a:rPr lang="en-US" b="0" i="0" dirty="0" err="1">
              <a:solidFill>
                <a:schemeClr val="bg1"/>
              </a:solidFill>
            </a:rPr>
            <a:t>Agri</a:t>
          </a:r>
          <a:endParaRPr lang="en-US" b="0" i="0" dirty="0">
            <a:solidFill>
              <a:schemeClr val="bg1"/>
            </a:solidFill>
          </a:endParaRPr>
        </a:p>
        <a:p>
          <a:pPr algn="ctr"/>
          <a:r>
            <a:rPr lang="en-US" b="0" i="0" dirty="0">
              <a:solidFill>
                <a:schemeClr val="bg1"/>
              </a:solidFill>
            </a:rPr>
            <a:t>- </a:t>
          </a:r>
          <a:r>
            <a:rPr lang="en-US" b="0" i="0" dirty="0" err="1">
              <a:solidFill>
                <a:schemeClr val="bg1"/>
              </a:solidFill>
            </a:rPr>
            <a:t>Melarikan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diri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ke</a:t>
          </a:r>
          <a:r>
            <a:rPr lang="en-US" b="0" i="0" dirty="0">
              <a:solidFill>
                <a:schemeClr val="bg1"/>
              </a:solidFill>
            </a:rPr>
            <a:t> Singapura</a:t>
          </a:r>
          <a:endParaRPr lang="en-US" dirty="0">
            <a:solidFill>
              <a:schemeClr val="bg1"/>
            </a:solidFill>
          </a:endParaRPr>
        </a:p>
      </dgm:t>
    </dgm:pt>
    <dgm:pt modelId="{5B74B58C-9C22-42C5-A51B-FD516F37E23E}" type="parTrans" cxnId="{3C310854-8423-4CC1-9215-DAB0FDA27F57}">
      <dgm:prSet/>
      <dgm:spPr/>
      <dgm:t>
        <a:bodyPr/>
        <a:lstStyle/>
        <a:p>
          <a:endParaRPr lang="en-US"/>
        </a:p>
      </dgm:t>
    </dgm:pt>
    <dgm:pt modelId="{A1C79519-558F-4C11-A57D-328446A4862F}" type="sibTrans" cxnId="{3C310854-8423-4CC1-9215-DAB0FDA27F57}">
      <dgm:prSet/>
      <dgm:spPr/>
      <dgm:t>
        <a:bodyPr/>
        <a:lstStyle/>
        <a:p>
          <a:endParaRPr lang="en-US"/>
        </a:p>
      </dgm:t>
    </dgm:pt>
    <dgm:pt modelId="{67BB1E85-D4EC-4F36-9CDB-F9082DEE4903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 i="0" dirty="0"/>
            <a:t>- </a:t>
          </a:r>
          <a:r>
            <a:rPr lang="en-US" b="0" i="0" dirty="0" err="1"/>
            <a:t>Menyerahkan</a:t>
          </a:r>
          <a:r>
            <a:rPr lang="en-US" b="0" i="0" dirty="0"/>
            <a:t> </a:t>
          </a:r>
          <a:r>
            <a:rPr lang="en-US" b="0" i="0" dirty="0" err="1"/>
            <a:t>diri</a:t>
          </a:r>
          <a:r>
            <a:rPr lang="en-US" b="0" i="0" dirty="0"/>
            <a:t> </a:t>
          </a:r>
          <a:r>
            <a:rPr lang="en-US" b="0" i="0" dirty="0" err="1"/>
            <a:t>ke</a:t>
          </a:r>
          <a:r>
            <a:rPr lang="en-US" b="0" i="0" dirty="0"/>
            <a:t> </a:t>
          </a:r>
          <a:r>
            <a:rPr lang="en-US" b="0" i="0" dirty="0" err="1"/>
            <a:t>Polda</a:t>
          </a:r>
          <a:r>
            <a:rPr lang="en-US" b="0" i="0" dirty="0"/>
            <a:t> Metro Jaya</a:t>
          </a:r>
        </a:p>
        <a:p>
          <a:r>
            <a:rPr lang="en-US" b="0" i="0" dirty="0"/>
            <a:t>- </a:t>
          </a:r>
          <a:r>
            <a:rPr lang="en-US" b="0" i="0" dirty="0" err="1"/>
            <a:t>Dijerat</a:t>
          </a:r>
          <a:r>
            <a:rPr lang="en-US" b="0" i="0" dirty="0"/>
            <a:t> </a:t>
          </a:r>
          <a:r>
            <a:rPr lang="en-US" b="0" i="0" dirty="0" err="1"/>
            <a:t>hukuman</a:t>
          </a:r>
          <a:r>
            <a:rPr lang="en-US" b="0" i="0" dirty="0"/>
            <a:t> 11 </a:t>
          </a:r>
          <a:r>
            <a:rPr lang="en-US" b="0" i="0" dirty="0" err="1"/>
            <a:t>tahun</a:t>
          </a:r>
          <a:r>
            <a:rPr lang="en-US" b="0" i="0" dirty="0"/>
            <a:t> </a:t>
          </a:r>
          <a:r>
            <a:rPr lang="en-US" b="0" i="0" dirty="0" err="1"/>
            <a:t>penjara</a:t>
          </a:r>
          <a:r>
            <a:rPr lang="en-US" b="0" i="0" dirty="0"/>
            <a:t> </a:t>
          </a:r>
          <a:r>
            <a:rPr lang="en-US" b="0" i="0" dirty="0" err="1"/>
            <a:t>dan</a:t>
          </a:r>
          <a:r>
            <a:rPr lang="en-US" b="0" i="0" dirty="0"/>
            <a:t> </a:t>
          </a:r>
          <a:r>
            <a:rPr lang="en-US" b="0" i="0" dirty="0" err="1"/>
            <a:t>denda</a:t>
          </a:r>
          <a:r>
            <a:rPr lang="en-US" b="0" i="0" dirty="0"/>
            <a:t> </a:t>
          </a:r>
          <a:r>
            <a:rPr lang="en-US" b="0" i="0" dirty="0" err="1"/>
            <a:t>Rp</a:t>
          </a:r>
          <a:r>
            <a:rPr lang="en-US" b="0" i="0" dirty="0"/>
            <a:t> 150 </a:t>
          </a:r>
          <a:r>
            <a:rPr lang="en-US" b="0" i="0" dirty="0" err="1"/>
            <a:t>juta</a:t>
          </a:r>
          <a:r>
            <a:rPr lang="en-US" b="0" i="0" dirty="0"/>
            <a:t> (</a:t>
          </a:r>
          <a:r>
            <a:rPr lang="en-US" b="0" i="0" dirty="0" err="1"/>
            <a:t>realisasi</a:t>
          </a:r>
          <a:r>
            <a:rPr lang="en-US" b="0" i="0" dirty="0"/>
            <a:t> 6 </a:t>
          </a:r>
          <a:r>
            <a:rPr lang="en-US" b="0" i="0" dirty="0" err="1"/>
            <a:t>tahun</a:t>
          </a:r>
          <a:r>
            <a:rPr lang="en-US" b="0" i="0" dirty="0"/>
            <a:t> </a:t>
          </a:r>
          <a:r>
            <a:rPr lang="en-US" b="0" i="0" dirty="0" err="1"/>
            <a:t>penjara</a:t>
          </a:r>
          <a:r>
            <a:rPr lang="en-US" b="0" i="0" dirty="0"/>
            <a:t>)</a:t>
          </a:r>
          <a:endParaRPr lang="en-US" dirty="0"/>
        </a:p>
      </dgm:t>
    </dgm:pt>
    <dgm:pt modelId="{3DE9AFBC-6CDB-432C-AD19-5BCD474A3D99}" type="parTrans" cxnId="{C43D5785-FD97-4C77-ABF5-AFF0BE2163AB}">
      <dgm:prSet/>
      <dgm:spPr/>
      <dgm:t>
        <a:bodyPr/>
        <a:lstStyle/>
        <a:p>
          <a:endParaRPr lang="en-US"/>
        </a:p>
      </dgm:t>
    </dgm:pt>
    <dgm:pt modelId="{FA757748-9370-4CF8-AB37-F666EFFC0302}" type="sibTrans" cxnId="{C43D5785-FD97-4C77-ABF5-AFF0BE2163AB}">
      <dgm:prSet/>
      <dgm:spPr/>
      <dgm:t>
        <a:bodyPr/>
        <a:lstStyle/>
        <a:p>
          <a:endParaRPr lang="en-US"/>
        </a:p>
      </dgm:t>
    </dgm:pt>
    <dgm:pt modelId="{5D63325E-3B4E-40CA-A2B5-7C64C5170B5B}" type="pres">
      <dgm:prSet presAssocID="{5B77029E-4669-44DC-A4B0-0DBA72B70E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C8F034-0454-436A-88A5-C17CE6CD49BD}" type="pres">
      <dgm:prSet presAssocID="{9C1CE4CE-501A-40BA-918B-8B1779057CA1}" presName="composite" presStyleCnt="0"/>
      <dgm:spPr/>
    </dgm:pt>
    <dgm:pt modelId="{54FD17CE-6CEA-4250-87EB-06A8BBDA386C}" type="pres">
      <dgm:prSet presAssocID="{9C1CE4CE-501A-40BA-918B-8B1779057CA1}" presName="imagSh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1FA7B6F8-580F-4EFB-848A-DB3FB9E942E7}" type="pres">
      <dgm:prSet presAssocID="{9C1CE4CE-501A-40BA-918B-8B1779057CA1}" presName="txNode" presStyleLbl="node1" presStyleIdx="0" presStyleCnt="3" custScaleX="121759" custScaleY="601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95BF5-13F2-4205-95DF-775152AB024A}" type="pres">
      <dgm:prSet presAssocID="{1C6EC769-BBDA-49D7-8FA2-0EE355CB794D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375CCF1-9484-48ED-81D6-B64EBA87D605}" type="pres">
      <dgm:prSet presAssocID="{1C6EC769-BBDA-49D7-8FA2-0EE355CB794D}" presName="connTx" presStyleLbl="sibTrans2D1" presStyleIdx="0" presStyleCnt="2"/>
      <dgm:spPr/>
      <dgm:t>
        <a:bodyPr/>
        <a:lstStyle/>
        <a:p>
          <a:endParaRPr lang="en-US"/>
        </a:p>
      </dgm:t>
    </dgm:pt>
    <dgm:pt modelId="{C0CB2038-0005-43E7-8B29-B03AE8B631A1}" type="pres">
      <dgm:prSet presAssocID="{DD8E51B9-7CB7-47D8-90DF-051EA62D6FB2}" presName="composite" presStyleCnt="0"/>
      <dgm:spPr/>
    </dgm:pt>
    <dgm:pt modelId="{E04B04D4-271E-485A-AAF6-6BB03ACB3D6F}" type="pres">
      <dgm:prSet presAssocID="{DD8E51B9-7CB7-47D8-90DF-051EA62D6FB2}" presName="imagSh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138946C8-57C3-4AFA-825C-36BBA312E5E0}" type="pres">
      <dgm:prSet presAssocID="{DD8E51B9-7CB7-47D8-90DF-051EA62D6FB2}" presName="txNode" presStyleLbl="node1" presStyleIdx="1" presStyleCnt="3" custScaleX="110631" custScaleY="602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50F03-B6F3-4552-8A72-1A152140882A}" type="pres">
      <dgm:prSet presAssocID="{A1C79519-558F-4C11-A57D-328446A4862F}" presName="sibTrans" presStyleLbl="sibTrans2D1" presStyleIdx="1" presStyleCnt="2"/>
      <dgm:spPr/>
      <dgm:t>
        <a:bodyPr/>
        <a:lstStyle/>
        <a:p>
          <a:endParaRPr lang="en-US"/>
        </a:p>
      </dgm:t>
    </dgm:pt>
    <dgm:pt modelId="{7C60F67F-64AF-4C81-9C2B-1E8CC34437AD}" type="pres">
      <dgm:prSet presAssocID="{A1C79519-558F-4C11-A57D-328446A4862F}" presName="connTx" presStyleLbl="sibTrans2D1" presStyleIdx="1" presStyleCnt="2"/>
      <dgm:spPr/>
      <dgm:t>
        <a:bodyPr/>
        <a:lstStyle/>
        <a:p>
          <a:endParaRPr lang="en-US"/>
        </a:p>
      </dgm:t>
    </dgm:pt>
    <dgm:pt modelId="{167E17AE-306A-49D0-AEB4-F360F37148CA}" type="pres">
      <dgm:prSet presAssocID="{67BB1E85-D4EC-4F36-9CDB-F9082DEE4903}" presName="composite" presStyleCnt="0"/>
      <dgm:spPr/>
    </dgm:pt>
    <dgm:pt modelId="{730CBF19-4659-4ED2-9B75-932489C127D0}" type="pres">
      <dgm:prSet presAssocID="{67BB1E85-D4EC-4F36-9CDB-F9082DEE4903}" presName="imagSh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D430C898-6990-476A-BC9A-AD7F0E64B786}" type="pres">
      <dgm:prSet presAssocID="{67BB1E85-D4EC-4F36-9CDB-F9082DEE4903}" presName="txNode" presStyleLbl="node1" presStyleIdx="2" presStyleCnt="3" custScaleX="112433" custScaleY="591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B9EADA-BB68-2340-B1BB-629D63D17338}" type="presOf" srcId="{67BB1E85-D4EC-4F36-9CDB-F9082DEE4903}" destId="{D430C898-6990-476A-BC9A-AD7F0E64B786}" srcOrd="0" destOrd="0" presId="urn:microsoft.com/office/officeart/2005/8/layout/hProcess10"/>
    <dgm:cxn modelId="{C43D5785-FD97-4C77-ABF5-AFF0BE2163AB}" srcId="{5B77029E-4669-44DC-A4B0-0DBA72B70E62}" destId="{67BB1E85-D4EC-4F36-9CDB-F9082DEE4903}" srcOrd="2" destOrd="0" parTransId="{3DE9AFBC-6CDB-432C-AD19-5BCD474A3D99}" sibTransId="{FA757748-9370-4CF8-AB37-F666EFFC0302}"/>
    <dgm:cxn modelId="{DD84FF2B-2ABA-9045-8B2B-B33097CDA445}" type="presOf" srcId="{1C6EC769-BBDA-49D7-8FA2-0EE355CB794D}" destId="{9375CCF1-9484-48ED-81D6-B64EBA87D605}" srcOrd="1" destOrd="0" presId="urn:microsoft.com/office/officeart/2005/8/layout/hProcess10"/>
    <dgm:cxn modelId="{22D2E524-24E5-9141-8E97-001875C04195}" type="presOf" srcId="{1C6EC769-BBDA-49D7-8FA2-0EE355CB794D}" destId="{F9295BF5-13F2-4205-95DF-775152AB024A}" srcOrd="0" destOrd="0" presId="urn:microsoft.com/office/officeart/2005/8/layout/hProcess10"/>
    <dgm:cxn modelId="{D559D67C-0B2A-BA47-A9B1-B86166B3AAC6}" type="presOf" srcId="{9C1CE4CE-501A-40BA-918B-8B1779057CA1}" destId="{1FA7B6F8-580F-4EFB-848A-DB3FB9E942E7}" srcOrd="0" destOrd="0" presId="urn:microsoft.com/office/officeart/2005/8/layout/hProcess10"/>
    <dgm:cxn modelId="{5F0ED072-AE1C-A741-BC0A-0DD8BC8D928F}" type="presOf" srcId="{DD8E51B9-7CB7-47D8-90DF-051EA62D6FB2}" destId="{138946C8-57C3-4AFA-825C-36BBA312E5E0}" srcOrd="0" destOrd="0" presId="urn:microsoft.com/office/officeart/2005/8/layout/hProcess10"/>
    <dgm:cxn modelId="{3B04AC35-2C1B-2247-8613-B972DC198078}" type="presOf" srcId="{A1C79519-558F-4C11-A57D-328446A4862F}" destId="{FFF50F03-B6F3-4552-8A72-1A152140882A}" srcOrd="0" destOrd="0" presId="urn:microsoft.com/office/officeart/2005/8/layout/hProcess10"/>
    <dgm:cxn modelId="{A62E3FDF-A69F-854D-A909-B1969FC66632}" type="presOf" srcId="{A1C79519-558F-4C11-A57D-328446A4862F}" destId="{7C60F67F-64AF-4C81-9C2B-1E8CC34437AD}" srcOrd="1" destOrd="0" presId="urn:microsoft.com/office/officeart/2005/8/layout/hProcess10"/>
    <dgm:cxn modelId="{D95849BB-4F25-4248-BF4A-53B4E374B57E}" type="presOf" srcId="{5B77029E-4669-44DC-A4B0-0DBA72B70E62}" destId="{5D63325E-3B4E-40CA-A2B5-7C64C5170B5B}" srcOrd="0" destOrd="0" presId="urn:microsoft.com/office/officeart/2005/8/layout/hProcess10"/>
    <dgm:cxn modelId="{D38B005A-9B1C-4272-8EBE-32B9EB26FCB2}" srcId="{5B77029E-4669-44DC-A4B0-0DBA72B70E62}" destId="{9C1CE4CE-501A-40BA-918B-8B1779057CA1}" srcOrd="0" destOrd="0" parTransId="{C32B1054-0889-4207-929E-81D9B7783E31}" sibTransId="{1C6EC769-BBDA-49D7-8FA2-0EE355CB794D}"/>
    <dgm:cxn modelId="{3C310854-8423-4CC1-9215-DAB0FDA27F57}" srcId="{5B77029E-4669-44DC-A4B0-0DBA72B70E62}" destId="{DD8E51B9-7CB7-47D8-90DF-051EA62D6FB2}" srcOrd="1" destOrd="0" parTransId="{5B74B58C-9C22-42C5-A51B-FD516F37E23E}" sibTransId="{A1C79519-558F-4C11-A57D-328446A4862F}"/>
    <dgm:cxn modelId="{2AE567E4-5B66-204F-BCDD-A31D67195646}" type="presParOf" srcId="{5D63325E-3B4E-40CA-A2B5-7C64C5170B5B}" destId="{55C8F034-0454-436A-88A5-C17CE6CD49BD}" srcOrd="0" destOrd="0" presId="urn:microsoft.com/office/officeart/2005/8/layout/hProcess10"/>
    <dgm:cxn modelId="{1055A177-2EA5-6741-B437-F9989F57F309}" type="presParOf" srcId="{55C8F034-0454-436A-88A5-C17CE6CD49BD}" destId="{54FD17CE-6CEA-4250-87EB-06A8BBDA386C}" srcOrd="0" destOrd="0" presId="urn:microsoft.com/office/officeart/2005/8/layout/hProcess10"/>
    <dgm:cxn modelId="{BE005914-EC76-4049-95F4-28C13192EC1B}" type="presParOf" srcId="{55C8F034-0454-436A-88A5-C17CE6CD49BD}" destId="{1FA7B6F8-580F-4EFB-848A-DB3FB9E942E7}" srcOrd="1" destOrd="0" presId="urn:microsoft.com/office/officeart/2005/8/layout/hProcess10"/>
    <dgm:cxn modelId="{5CD46D98-70B4-4742-A810-AC2534F1B2A9}" type="presParOf" srcId="{5D63325E-3B4E-40CA-A2B5-7C64C5170B5B}" destId="{F9295BF5-13F2-4205-95DF-775152AB024A}" srcOrd="1" destOrd="0" presId="urn:microsoft.com/office/officeart/2005/8/layout/hProcess10"/>
    <dgm:cxn modelId="{1E1283AC-F4EC-A249-8A1C-E86E17A5CC94}" type="presParOf" srcId="{F9295BF5-13F2-4205-95DF-775152AB024A}" destId="{9375CCF1-9484-48ED-81D6-B64EBA87D605}" srcOrd="0" destOrd="0" presId="urn:microsoft.com/office/officeart/2005/8/layout/hProcess10"/>
    <dgm:cxn modelId="{EC6B6050-9C2A-5B4C-A8C0-2C55DB16EF20}" type="presParOf" srcId="{5D63325E-3B4E-40CA-A2B5-7C64C5170B5B}" destId="{C0CB2038-0005-43E7-8B29-B03AE8B631A1}" srcOrd="2" destOrd="0" presId="urn:microsoft.com/office/officeart/2005/8/layout/hProcess10"/>
    <dgm:cxn modelId="{4D1146AC-BBFC-5044-A7CC-07778185914F}" type="presParOf" srcId="{C0CB2038-0005-43E7-8B29-B03AE8B631A1}" destId="{E04B04D4-271E-485A-AAF6-6BB03ACB3D6F}" srcOrd="0" destOrd="0" presId="urn:microsoft.com/office/officeart/2005/8/layout/hProcess10"/>
    <dgm:cxn modelId="{B2B860FC-E61C-4E49-AFB9-E4E73440C809}" type="presParOf" srcId="{C0CB2038-0005-43E7-8B29-B03AE8B631A1}" destId="{138946C8-57C3-4AFA-825C-36BBA312E5E0}" srcOrd="1" destOrd="0" presId="urn:microsoft.com/office/officeart/2005/8/layout/hProcess10"/>
    <dgm:cxn modelId="{E3C4DBD8-7C93-7B4B-B81A-E8A901A9A22B}" type="presParOf" srcId="{5D63325E-3B4E-40CA-A2B5-7C64C5170B5B}" destId="{FFF50F03-B6F3-4552-8A72-1A152140882A}" srcOrd="3" destOrd="0" presId="urn:microsoft.com/office/officeart/2005/8/layout/hProcess10"/>
    <dgm:cxn modelId="{B037E24F-125B-0744-9B71-BF691B7BFD9E}" type="presParOf" srcId="{FFF50F03-B6F3-4552-8A72-1A152140882A}" destId="{7C60F67F-64AF-4C81-9C2B-1E8CC34437AD}" srcOrd="0" destOrd="0" presId="urn:microsoft.com/office/officeart/2005/8/layout/hProcess10"/>
    <dgm:cxn modelId="{99C701C4-956F-9A48-97E3-92D225B24699}" type="presParOf" srcId="{5D63325E-3B4E-40CA-A2B5-7C64C5170B5B}" destId="{167E17AE-306A-49D0-AEB4-F360F37148CA}" srcOrd="4" destOrd="0" presId="urn:microsoft.com/office/officeart/2005/8/layout/hProcess10"/>
    <dgm:cxn modelId="{F25DB290-1425-304D-A76F-FB38BDE71438}" type="presParOf" srcId="{167E17AE-306A-49D0-AEB4-F360F37148CA}" destId="{730CBF19-4659-4ED2-9B75-932489C127D0}" srcOrd="0" destOrd="0" presId="urn:microsoft.com/office/officeart/2005/8/layout/hProcess10"/>
    <dgm:cxn modelId="{1EFFA232-17BE-0C4F-8698-66CCE8C08EDB}" type="presParOf" srcId="{167E17AE-306A-49D0-AEB4-F360F37148CA}" destId="{D430C898-6990-476A-BC9A-AD7F0E64B786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F400D6-F9F4-4C55-8105-27E62EFD80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5C0576-857A-44DF-A2A2-2E90EAEC2FE8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/>
            <a:t>Membeberkan</a:t>
          </a:r>
          <a:r>
            <a:rPr lang="en-US" dirty="0"/>
            <a:t> </a:t>
          </a:r>
          <a:r>
            <a:rPr lang="en-US" dirty="0" err="1"/>
            <a:t>Masalah</a:t>
          </a:r>
          <a:r>
            <a:rPr lang="en-US" dirty="0"/>
            <a:t> </a:t>
          </a:r>
          <a:r>
            <a:rPr lang="en-US" dirty="0" err="1"/>
            <a:t>Keuangan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KPK</a:t>
          </a:r>
        </a:p>
      </dgm:t>
    </dgm:pt>
    <dgm:pt modelId="{F94B209B-7EE0-4E99-97DF-95CF86AA5907}" type="parTrans" cxnId="{832A524B-F123-429A-97BD-93F237C9D1CB}">
      <dgm:prSet/>
      <dgm:spPr/>
      <dgm:t>
        <a:bodyPr/>
        <a:lstStyle/>
        <a:p>
          <a:endParaRPr lang="en-US"/>
        </a:p>
      </dgm:t>
    </dgm:pt>
    <dgm:pt modelId="{32140E9C-4117-4195-93B0-788B847E0D96}" type="sibTrans" cxnId="{832A524B-F123-429A-97BD-93F237C9D1CB}">
      <dgm:prSet/>
      <dgm:spPr/>
      <dgm:t>
        <a:bodyPr/>
        <a:lstStyle/>
        <a:p>
          <a:endParaRPr lang="en-US"/>
        </a:p>
      </dgm:t>
    </dgm:pt>
    <dgm:pt modelId="{019E4A58-CE77-4E52-A3CA-9329859C6D4F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Dokumen</a:t>
          </a:r>
          <a:r>
            <a:rPr lang="en-US" dirty="0"/>
            <a:t> yang </a:t>
          </a:r>
          <a:r>
            <a:rPr lang="en-US" dirty="0" err="1"/>
            <a:t>berjudul</a:t>
          </a:r>
          <a:r>
            <a:rPr lang="en-US" dirty="0"/>
            <a:t> “AAA-Cross Border Tax Planning (Under Pricing of Export Sales)”, </a:t>
          </a:r>
          <a:r>
            <a:rPr lang="en-US" dirty="0" err="1"/>
            <a:t>disusun</a:t>
          </a:r>
          <a:r>
            <a:rPr lang="en-US" dirty="0"/>
            <a:t> </a:t>
          </a:r>
          <a:r>
            <a:rPr lang="en-US" dirty="0" err="1"/>
            <a:t>sekitar</a:t>
          </a:r>
          <a:r>
            <a:rPr lang="en-US" dirty="0"/>
            <a:t> </a:t>
          </a:r>
          <a:r>
            <a:rPr lang="en-US" dirty="0" err="1"/>
            <a:t>tahun</a:t>
          </a:r>
          <a:r>
            <a:rPr lang="en-US" dirty="0"/>
            <a:t> 2002. </a:t>
          </a:r>
          <a:r>
            <a:rPr lang="en-US" dirty="0" err="1"/>
            <a:t>Dokumen</a:t>
          </a:r>
          <a:r>
            <a:rPr lang="en-US" dirty="0"/>
            <a:t> </a:t>
          </a:r>
          <a:r>
            <a:rPr lang="en-US" dirty="0" err="1"/>
            <a:t>ini</a:t>
          </a:r>
          <a:r>
            <a:rPr lang="en-US" dirty="0"/>
            <a:t> </a:t>
          </a:r>
          <a:r>
            <a:rPr lang="en-US" dirty="0" err="1"/>
            <a:t>memuat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persiapan</a:t>
          </a:r>
          <a:r>
            <a:rPr lang="en-US" dirty="0"/>
            <a:t> transfer pricing PT Asian </a:t>
          </a:r>
          <a:r>
            <a:rPr lang="en-US" dirty="0" err="1"/>
            <a:t>Agri</a:t>
          </a:r>
          <a:r>
            <a:rPr lang="en-US" dirty="0"/>
            <a:t> Group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terperinci</a:t>
          </a:r>
          <a:endParaRPr lang="en-US" dirty="0"/>
        </a:p>
      </dgm:t>
    </dgm:pt>
    <dgm:pt modelId="{DEDC82FB-4701-4112-BD9E-9C827457428A}" type="parTrans" cxnId="{7710C338-FA74-4A9F-8451-9F36363EFBC6}">
      <dgm:prSet/>
      <dgm:spPr/>
      <dgm:t>
        <a:bodyPr/>
        <a:lstStyle/>
        <a:p>
          <a:endParaRPr lang="en-US"/>
        </a:p>
      </dgm:t>
    </dgm:pt>
    <dgm:pt modelId="{E109C9B2-5A42-4502-AB91-878E85F508FC}" type="sibTrans" cxnId="{7710C338-FA74-4A9F-8451-9F36363EFBC6}">
      <dgm:prSet/>
      <dgm:spPr/>
      <dgm:t>
        <a:bodyPr/>
        <a:lstStyle/>
        <a:p>
          <a:endParaRPr lang="en-US"/>
        </a:p>
      </dgm:t>
    </dgm:pt>
    <dgm:pt modelId="{7EEB3FBA-3E4B-488E-B368-286F5580A997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Modus </a:t>
          </a:r>
          <a:r>
            <a:rPr lang="en-US" dirty="0" err="1"/>
            <a:t>Penggelapan</a:t>
          </a:r>
          <a:r>
            <a:rPr lang="en-US" dirty="0"/>
            <a:t> </a:t>
          </a:r>
          <a:r>
            <a:rPr lang="en-US" dirty="0" err="1"/>
            <a:t>Pajak</a:t>
          </a:r>
          <a:endParaRPr lang="en-US" dirty="0"/>
        </a:p>
      </dgm:t>
    </dgm:pt>
    <dgm:pt modelId="{FEF4F347-C39C-4039-8CB5-5DF18E6AB0EF}" type="parTrans" cxnId="{F6156601-8DB1-4882-977E-00F88B29DC68}">
      <dgm:prSet/>
      <dgm:spPr/>
      <dgm:t>
        <a:bodyPr/>
        <a:lstStyle/>
        <a:p>
          <a:endParaRPr lang="en-US"/>
        </a:p>
      </dgm:t>
    </dgm:pt>
    <dgm:pt modelId="{FBD0B234-B5BE-4A93-8D26-D369EBCC48BC}" type="sibTrans" cxnId="{F6156601-8DB1-4882-977E-00F88B29DC68}">
      <dgm:prSet/>
      <dgm:spPr/>
      <dgm:t>
        <a:bodyPr/>
        <a:lstStyle/>
        <a:p>
          <a:endParaRPr lang="en-US"/>
        </a:p>
      </dgm:t>
    </dgm:pt>
    <dgm:pt modelId="{EF2713EB-314A-4C0C-9E19-7ED81A84F846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Menjual</a:t>
          </a:r>
          <a:r>
            <a:rPr lang="en-US" dirty="0"/>
            <a:t> </a:t>
          </a:r>
          <a:r>
            <a:rPr lang="en-US" dirty="0" err="1"/>
            <a:t>produk</a:t>
          </a:r>
          <a:r>
            <a:rPr lang="en-US" dirty="0"/>
            <a:t> </a:t>
          </a:r>
          <a:r>
            <a:rPr lang="en-US" dirty="0" err="1"/>
            <a:t>minyak</a:t>
          </a:r>
          <a:r>
            <a:rPr lang="en-US" dirty="0"/>
            <a:t> </a:t>
          </a:r>
          <a:r>
            <a:rPr lang="en-US" dirty="0" err="1"/>
            <a:t>sawit</a:t>
          </a:r>
          <a:r>
            <a:rPr lang="en-US" dirty="0"/>
            <a:t> </a:t>
          </a:r>
          <a:r>
            <a:rPr lang="en-US" dirty="0" err="1"/>
            <a:t>mentah</a:t>
          </a:r>
          <a:r>
            <a:rPr lang="en-US" dirty="0"/>
            <a:t> (Crude Palm Oil) </a:t>
          </a:r>
          <a:r>
            <a:rPr lang="en-US" dirty="0" err="1"/>
            <a:t>keluaran</a:t>
          </a:r>
          <a:r>
            <a:rPr lang="en-US" dirty="0"/>
            <a:t> PT Asian </a:t>
          </a:r>
          <a:r>
            <a:rPr lang="en-US" dirty="0" err="1"/>
            <a:t>Agri</a:t>
          </a:r>
          <a:r>
            <a:rPr lang="en-US" dirty="0"/>
            <a:t> Group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perusahaan</a:t>
          </a:r>
          <a:r>
            <a:rPr lang="en-US" dirty="0"/>
            <a:t> </a:t>
          </a:r>
          <a:r>
            <a:rPr lang="en-US" dirty="0" err="1"/>
            <a:t>afiliasi</a:t>
          </a:r>
          <a:r>
            <a:rPr lang="en-US" dirty="0"/>
            <a:t> di </a:t>
          </a:r>
          <a:r>
            <a:rPr lang="en-US" dirty="0" err="1"/>
            <a:t>luar</a:t>
          </a:r>
          <a:r>
            <a:rPr lang="en-US" dirty="0"/>
            <a:t> </a:t>
          </a:r>
          <a:r>
            <a:rPr lang="en-US" dirty="0" err="1"/>
            <a:t>negeri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harga</a:t>
          </a:r>
          <a:r>
            <a:rPr lang="en-US" dirty="0"/>
            <a:t> di </a:t>
          </a:r>
          <a:r>
            <a:rPr lang="en-US" dirty="0" err="1"/>
            <a:t>bawah</a:t>
          </a:r>
          <a:r>
            <a:rPr lang="en-US" dirty="0"/>
            <a:t> </a:t>
          </a:r>
          <a:r>
            <a:rPr lang="en-US" dirty="0" err="1"/>
            <a:t>harga</a:t>
          </a:r>
          <a:r>
            <a:rPr lang="en-US" dirty="0"/>
            <a:t> </a:t>
          </a:r>
          <a:r>
            <a:rPr lang="en-US" dirty="0" err="1"/>
            <a:t>pasar</a:t>
          </a:r>
          <a:r>
            <a:rPr lang="en-US" dirty="0"/>
            <a:t>—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kemudian</a:t>
          </a:r>
          <a:r>
            <a:rPr lang="en-US" dirty="0"/>
            <a:t> </a:t>
          </a:r>
          <a:r>
            <a:rPr lang="en-US" dirty="0" err="1"/>
            <a:t>dijual</a:t>
          </a:r>
          <a:r>
            <a:rPr lang="en-US" dirty="0"/>
            <a:t> </a:t>
          </a:r>
          <a:r>
            <a:rPr lang="en-US" dirty="0" err="1"/>
            <a:t>kembali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pembeli</a:t>
          </a:r>
          <a:r>
            <a:rPr lang="en-US" dirty="0"/>
            <a:t> </a:t>
          </a:r>
          <a:r>
            <a:rPr lang="en-US" dirty="0" err="1"/>
            <a:t>riil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harga</a:t>
          </a:r>
          <a:r>
            <a:rPr lang="en-US" dirty="0"/>
            <a:t> </a:t>
          </a:r>
          <a:r>
            <a:rPr lang="en-US" dirty="0" err="1"/>
            <a:t>tinggi</a:t>
          </a:r>
          <a:r>
            <a:rPr lang="en-US" dirty="0"/>
            <a:t>. </a:t>
          </a:r>
        </a:p>
      </dgm:t>
    </dgm:pt>
    <dgm:pt modelId="{CB209F5D-5400-4820-A331-9461406689A4}" type="parTrans" cxnId="{82AB88DB-DAAB-43C9-BE23-8DA8D94A278B}">
      <dgm:prSet/>
      <dgm:spPr/>
      <dgm:t>
        <a:bodyPr/>
        <a:lstStyle/>
        <a:p>
          <a:endParaRPr lang="en-US"/>
        </a:p>
      </dgm:t>
    </dgm:pt>
    <dgm:pt modelId="{A386D5C8-3C9F-46B2-83A2-663105F55C93}" type="sibTrans" cxnId="{82AB88DB-DAAB-43C9-BE23-8DA8D94A278B}">
      <dgm:prSet/>
      <dgm:spPr/>
      <dgm:t>
        <a:bodyPr/>
        <a:lstStyle/>
        <a:p>
          <a:endParaRPr lang="en-US"/>
        </a:p>
      </dgm:t>
    </dgm:pt>
    <dgm:pt modelId="{CCDA0D47-E41C-4B33-983A-D1CF566D5079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 i="0" dirty="0" err="1"/>
            <a:t>Suwir</a:t>
          </a:r>
          <a:r>
            <a:rPr lang="en-US" b="0" i="0" dirty="0"/>
            <a:t> </a:t>
          </a:r>
          <a:r>
            <a:rPr lang="en-US" b="0" i="0" dirty="0" err="1"/>
            <a:t>Laut</a:t>
          </a:r>
          <a:endParaRPr lang="en-US" b="0" i="0" dirty="0"/>
        </a:p>
        <a:p>
          <a:r>
            <a:rPr lang="en-US" b="0" i="0" dirty="0"/>
            <a:t>(</a:t>
          </a:r>
          <a:r>
            <a:rPr lang="en-US" b="0" i="0" dirty="0" err="1"/>
            <a:t>Manajer</a:t>
          </a:r>
          <a:r>
            <a:rPr lang="en-US" b="0" i="0" dirty="0"/>
            <a:t> </a:t>
          </a:r>
          <a:r>
            <a:rPr lang="en-US" b="0" i="0" dirty="0" err="1"/>
            <a:t>Pajak</a:t>
          </a:r>
          <a:r>
            <a:rPr lang="en-US" b="0" i="0" dirty="0"/>
            <a:t> Asian </a:t>
          </a:r>
          <a:r>
            <a:rPr lang="en-US" b="0" i="0" dirty="0" err="1"/>
            <a:t>Agri</a:t>
          </a:r>
          <a:r>
            <a:rPr lang="en-US" b="0" i="0" dirty="0"/>
            <a:t>)</a:t>
          </a:r>
          <a:endParaRPr lang="en-US" dirty="0"/>
        </a:p>
      </dgm:t>
    </dgm:pt>
    <dgm:pt modelId="{2595E180-F537-4C8E-90EB-348CF2E8C9B4}" type="parTrans" cxnId="{4D4F74E5-C237-4ECA-A0F3-FC758DB4B432}">
      <dgm:prSet/>
      <dgm:spPr/>
      <dgm:t>
        <a:bodyPr/>
        <a:lstStyle/>
        <a:p>
          <a:endParaRPr lang="en-US"/>
        </a:p>
      </dgm:t>
    </dgm:pt>
    <dgm:pt modelId="{0D80DEBB-3202-4F1A-9B8E-0DD4A303292B}" type="sibTrans" cxnId="{4D4F74E5-C237-4ECA-A0F3-FC758DB4B432}">
      <dgm:prSet/>
      <dgm:spPr/>
      <dgm:t>
        <a:bodyPr/>
        <a:lstStyle/>
        <a:p>
          <a:endParaRPr lang="en-US"/>
        </a:p>
      </dgm:t>
    </dgm:pt>
    <dgm:pt modelId="{27BD2968-4B7E-4772-AF9F-6EDD28D29C8B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Menggelapkan</a:t>
          </a:r>
          <a:r>
            <a:rPr lang="en-US" dirty="0"/>
            <a:t> </a:t>
          </a:r>
          <a:r>
            <a:rPr lang="en-US" dirty="0" err="1"/>
            <a:t>pajak</a:t>
          </a:r>
          <a:r>
            <a:rPr lang="en-US" dirty="0"/>
            <a:t> </a:t>
          </a:r>
          <a:r>
            <a:rPr lang="en-US" dirty="0" err="1"/>
            <a:t>perusahaannya</a:t>
          </a:r>
          <a:r>
            <a:rPr lang="en-US" dirty="0"/>
            <a:t> </a:t>
          </a:r>
          <a:r>
            <a:rPr lang="en-US" dirty="0" err="1"/>
            <a:t>sebesar</a:t>
          </a:r>
          <a:r>
            <a:rPr lang="en-US" dirty="0"/>
            <a:t> </a:t>
          </a:r>
          <a:r>
            <a:rPr lang="en-US" dirty="0" err="1"/>
            <a:t>Rp</a:t>
          </a:r>
          <a:r>
            <a:rPr lang="en-US" dirty="0"/>
            <a:t> 1,25 </a:t>
          </a:r>
          <a:r>
            <a:rPr lang="en-US" dirty="0" err="1"/>
            <a:t>triliun</a:t>
          </a:r>
          <a:r>
            <a:rPr lang="en-US" dirty="0"/>
            <a:t> </a:t>
          </a:r>
          <a:r>
            <a:rPr lang="en-US" dirty="0" err="1"/>
            <a:t>selama</a:t>
          </a:r>
          <a:r>
            <a:rPr lang="en-US" dirty="0"/>
            <a:t> </a:t>
          </a:r>
          <a:r>
            <a:rPr lang="en-US" dirty="0" err="1"/>
            <a:t>periode</a:t>
          </a:r>
          <a:r>
            <a:rPr lang="en-US" dirty="0"/>
            <a:t> 2002-2005</a:t>
          </a:r>
        </a:p>
      </dgm:t>
    </dgm:pt>
    <dgm:pt modelId="{4E70B319-1659-4CDB-B6E1-9591AF908C0D}" type="parTrans" cxnId="{DBE377EA-7EF2-41B0-8C97-7F5B3CC0C27E}">
      <dgm:prSet/>
      <dgm:spPr/>
      <dgm:t>
        <a:bodyPr/>
        <a:lstStyle/>
        <a:p>
          <a:endParaRPr lang="en-US"/>
        </a:p>
      </dgm:t>
    </dgm:pt>
    <dgm:pt modelId="{F2A87982-50D7-4770-AEB3-A7A3E27597C4}" type="sibTrans" cxnId="{DBE377EA-7EF2-41B0-8C97-7F5B3CC0C27E}">
      <dgm:prSet/>
      <dgm:spPr/>
      <dgm:t>
        <a:bodyPr/>
        <a:lstStyle/>
        <a:p>
          <a:endParaRPr lang="en-US"/>
        </a:p>
      </dgm:t>
    </dgm:pt>
    <dgm:pt modelId="{0DE15CD2-AEA0-41A2-997B-BA6FFB1D1B6C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Manipulasi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mengisi</a:t>
          </a:r>
          <a:r>
            <a:rPr lang="en-US" dirty="0"/>
            <a:t> </a:t>
          </a:r>
          <a:r>
            <a:rPr lang="en-US" dirty="0" err="1"/>
            <a:t>surat</a:t>
          </a:r>
          <a:r>
            <a:rPr lang="en-US" dirty="0"/>
            <a:t> </a:t>
          </a:r>
          <a:r>
            <a:rPr lang="en-US" dirty="0" err="1"/>
            <a:t>pemberitahuan</a:t>
          </a:r>
          <a:r>
            <a:rPr lang="en-US" dirty="0"/>
            <a:t> </a:t>
          </a:r>
          <a:r>
            <a:rPr lang="en-US" dirty="0" err="1"/>
            <a:t>pajak</a:t>
          </a:r>
          <a:r>
            <a:rPr lang="en-US" dirty="0"/>
            <a:t> </a:t>
          </a:r>
          <a:r>
            <a:rPr lang="en-US" dirty="0" err="1"/>
            <a:t>tahunan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Asian </a:t>
          </a:r>
          <a:r>
            <a:rPr lang="en-US" dirty="0" err="1"/>
            <a:t>Agri</a:t>
          </a:r>
          <a:endParaRPr lang="en-US" dirty="0"/>
        </a:p>
      </dgm:t>
    </dgm:pt>
    <dgm:pt modelId="{D0BF1285-D2A2-44E4-AF23-7CC6FA665B3B}" type="parTrans" cxnId="{FC2A864F-23DF-455F-868A-F9A5CB23791F}">
      <dgm:prSet/>
      <dgm:spPr/>
      <dgm:t>
        <a:bodyPr/>
        <a:lstStyle/>
        <a:p>
          <a:endParaRPr lang="en-US"/>
        </a:p>
      </dgm:t>
    </dgm:pt>
    <dgm:pt modelId="{288BF446-8D6B-41FD-B0E6-26560DFF88D1}" type="sibTrans" cxnId="{FC2A864F-23DF-455F-868A-F9A5CB23791F}">
      <dgm:prSet/>
      <dgm:spPr/>
      <dgm:t>
        <a:bodyPr/>
        <a:lstStyle/>
        <a:p>
          <a:endParaRPr lang="en-US"/>
        </a:p>
      </dgm:t>
    </dgm:pt>
    <dgm:pt modelId="{31F72E81-0156-41BC-840D-F5D7FA93DE97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Perusahaan </a:t>
          </a:r>
          <a:r>
            <a:rPr lang="en-US" dirty="0" err="1"/>
            <a:t>luar</a:t>
          </a:r>
          <a:r>
            <a:rPr lang="en-US" dirty="0"/>
            <a:t> </a:t>
          </a:r>
          <a:r>
            <a:rPr lang="en-US" dirty="0" err="1"/>
            <a:t>negeri</a:t>
          </a:r>
          <a:r>
            <a:rPr lang="en-US" dirty="0"/>
            <a:t> yang </a:t>
          </a:r>
          <a:r>
            <a:rPr lang="en-US" dirty="0" err="1"/>
            <a:t>menjadi</a:t>
          </a:r>
          <a:r>
            <a:rPr lang="en-US" dirty="0"/>
            <a:t> </a:t>
          </a:r>
          <a:r>
            <a:rPr lang="en-US" dirty="0" err="1"/>
            <a:t>rekanan</a:t>
          </a:r>
          <a:r>
            <a:rPr lang="en-US" dirty="0"/>
            <a:t> PT Asian </a:t>
          </a:r>
          <a:r>
            <a:rPr lang="en-US" dirty="0" err="1"/>
            <a:t>Agri</a:t>
          </a:r>
          <a:r>
            <a:rPr lang="en-US" dirty="0"/>
            <a:t> </a:t>
          </a:r>
          <a:r>
            <a:rPr lang="en-US" dirty="0" err="1"/>
            <a:t>sebagian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perusahaan</a:t>
          </a:r>
          <a:r>
            <a:rPr lang="en-US" dirty="0"/>
            <a:t> </a:t>
          </a:r>
          <a:r>
            <a:rPr lang="en-US" dirty="0" err="1"/>
            <a:t>fiktif</a:t>
          </a:r>
          <a:endParaRPr lang="en-US" dirty="0"/>
        </a:p>
      </dgm:t>
    </dgm:pt>
    <dgm:pt modelId="{35588D22-A90D-488E-ABBE-7C376D44559A}" type="parTrans" cxnId="{6021CFE8-A3B7-4D20-9D07-880DEA22B8F8}">
      <dgm:prSet/>
      <dgm:spPr/>
      <dgm:t>
        <a:bodyPr/>
        <a:lstStyle/>
        <a:p>
          <a:endParaRPr lang="en-US"/>
        </a:p>
      </dgm:t>
    </dgm:pt>
    <dgm:pt modelId="{D000AE76-A1FD-4A98-8F72-9406B606AB6D}" type="sibTrans" cxnId="{6021CFE8-A3B7-4D20-9D07-880DEA22B8F8}">
      <dgm:prSet/>
      <dgm:spPr/>
      <dgm:t>
        <a:bodyPr/>
        <a:lstStyle/>
        <a:p>
          <a:endParaRPr lang="en-US"/>
        </a:p>
      </dgm:t>
    </dgm:pt>
    <dgm:pt modelId="{B804259B-0F94-49F6-AFA8-30E8AA3241C0}" type="pres">
      <dgm:prSet presAssocID="{C3F400D6-F9F4-4C55-8105-27E62EFD80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85C281-996F-48B7-A791-EEDAF4C8FA69}" type="pres">
      <dgm:prSet presAssocID="{DA5C0576-857A-44DF-A2A2-2E90EAEC2FE8}" presName="linNode" presStyleCnt="0"/>
      <dgm:spPr/>
    </dgm:pt>
    <dgm:pt modelId="{D1BC6B3C-75C9-45FB-BD57-CCB783C0368C}" type="pres">
      <dgm:prSet presAssocID="{DA5C0576-857A-44DF-A2A2-2E90EAEC2FE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9CC04-1332-4282-80E8-1B9D5271B047}" type="pres">
      <dgm:prSet presAssocID="{DA5C0576-857A-44DF-A2A2-2E90EAEC2FE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2F4EF-0570-415F-AE18-272287287440}" type="pres">
      <dgm:prSet presAssocID="{32140E9C-4117-4195-93B0-788B847E0D96}" presName="sp" presStyleCnt="0"/>
      <dgm:spPr/>
    </dgm:pt>
    <dgm:pt modelId="{7DDCECA3-1C1E-4B5D-94B4-94DC916C3CAE}" type="pres">
      <dgm:prSet presAssocID="{7EEB3FBA-3E4B-488E-B368-286F5580A997}" presName="linNode" presStyleCnt="0"/>
      <dgm:spPr/>
    </dgm:pt>
    <dgm:pt modelId="{EDA9C18E-FA2B-4590-BEE6-C73C042486E5}" type="pres">
      <dgm:prSet presAssocID="{7EEB3FBA-3E4B-488E-B368-286F5580A99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DB40E-9FD6-45E3-98D0-B66C4CDEB4B7}" type="pres">
      <dgm:prSet presAssocID="{7EEB3FBA-3E4B-488E-B368-286F5580A99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BBFB6-3D8C-4EF6-8C1B-DA93EB51469F}" type="pres">
      <dgm:prSet presAssocID="{FBD0B234-B5BE-4A93-8D26-D369EBCC48BC}" presName="sp" presStyleCnt="0"/>
      <dgm:spPr/>
    </dgm:pt>
    <dgm:pt modelId="{ECF82946-B148-44DF-8B47-EB62DD49C931}" type="pres">
      <dgm:prSet presAssocID="{CCDA0D47-E41C-4B33-983A-D1CF566D5079}" presName="linNode" presStyleCnt="0"/>
      <dgm:spPr/>
    </dgm:pt>
    <dgm:pt modelId="{7ECEA540-4A1E-49CE-80AB-6F7B96875ACA}" type="pres">
      <dgm:prSet presAssocID="{CCDA0D47-E41C-4B33-983A-D1CF566D507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C11493-633F-4A24-88D5-38ED6C170D37}" type="pres">
      <dgm:prSet presAssocID="{CCDA0D47-E41C-4B33-983A-D1CF566D507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574EB7-53A2-AC4B-976E-37A8765A71F1}" type="presOf" srcId="{019E4A58-CE77-4E52-A3CA-9329859C6D4F}" destId="{A989CC04-1332-4282-80E8-1B9D5271B047}" srcOrd="0" destOrd="0" presId="urn:microsoft.com/office/officeart/2005/8/layout/vList5"/>
    <dgm:cxn modelId="{BF4B2365-AC58-F44E-9FB9-823A1C3472E4}" type="presOf" srcId="{31F72E81-0156-41BC-840D-F5D7FA93DE97}" destId="{714DB40E-9FD6-45E3-98D0-B66C4CDEB4B7}" srcOrd="0" destOrd="1" presId="urn:microsoft.com/office/officeart/2005/8/layout/vList5"/>
    <dgm:cxn modelId="{DBE377EA-7EF2-41B0-8C97-7F5B3CC0C27E}" srcId="{CCDA0D47-E41C-4B33-983A-D1CF566D5079}" destId="{27BD2968-4B7E-4772-AF9F-6EDD28D29C8B}" srcOrd="0" destOrd="0" parTransId="{4E70B319-1659-4CDB-B6E1-9591AF908C0D}" sibTransId="{F2A87982-50D7-4770-AEB3-A7A3E27597C4}"/>
    <dgm:cxn modelId="{BEEA6B7B-D109-3C4B-9757-57BF8633885C}" type="presOf" srcId="{DA5C0576-857A-44DF-A2A2-2E90EAEC2FE8}" destId="{D1BC6B3C-75C9-45FB-BD57-CCB783C0368C}" srcOrd="0" destOrd="0" presId="urn:microsoft.com/office/officeart/2005/8/layout/vList5"/>
    <dgm:cxn modelId="{A63D513D-DA3E-9341-A373-1D6CF45F546E}" type="presOf" srcId="{CCDA0D47-E41C-4B33-983A-D1CF566D5079}" destId="{7ECEA540-4A1E-49CE-80AB-6F7B96875ACA}" srcOrd="0" destOrd="0" presId="urn:microsoft.com/office/officeart/2005/8/layout/vList5"/>
    <dgm:cxn modelId="{A299F77A-D872-704E-B2C0-F5393731259E}" type="presOf" srcId="{C3F400D6-F9F4-4C55-8105-27E62EFD8093}" destId="{B804259B-0F94-49F6-AFA8-30E8AA3241C0}" srcOrd="0" destOrd="0" presId="urn:microsoft.com/office/officeart/2005/8/layout/vList5"/>
    <dgm:cxn modelId="{832A524B-F123-429A-97BD-93F237C9D1CB}" srcId="{C3F400D6-F9F4-4C55-8105-27E62EFD8093}" destId="{DA5C0576-857A-44DF-A2A2-2E90EAEC2FE8}" srcOrd="0" destOrd="0" parTransId="{F94B209B-7EE0-4E99-97DF-95CF86AA5907}" sibTransId="{32140E9C-4117-4195-93B0-788B847E0D96}"/>
    <dgm:cxn modelId="{F6156601-8DB1-4882-977E-00F88B29DC68}" srcId="{C3F400D6-F9F4-4C55-8105-27E62EFD8093}" destId="{7EEB3FBA-3E4B-488E-B368-286F5580A997}" srcOrd="1" destOrd="0" parTransId="{FEF4F347-C39C-4039-8CB5-5DF18E6AB0EF}" sibTransId="{FBD0B234-B5BE-4A93-8D26-D369EBCC48BC}"/>
    <dgm:cxn modelId="{82AB88DB-DAAB-43C9-BE23-8DA8D94A278B}" srcId="{7EEB3FBA-3E4B-488E-B368-286F5580A997}" destId="{EF2713EB-314A-4C0C-9E19-7ED81A84F846}" srcOrd="0" destOrd="0" parTransId="{CB209F5D-5400-4820-A331-9461406689A4}" sibTransId="{A386D5C8-3C9F-46B2-83A2-663105F55C93}"/>
    <dgm:cxn modelId="{D7F85592-0B22-DC4A-B1A5-990080FD01D3}" type="presOf" srcId="{7EEB3FBA-3E4B-488E-B368-286F5580A997}" destId="{EDA9C18E-FA2B-4590-BEE6-C73C042486E5}" srcOrd="0" destOrd="0" presId="urn:microsoft.com/office/officeart/2005/8/layout/vList5"/>
    <dgm:cxn modelId="{7710C338-FA74-4A9F-8451-9F36363EFBC6}" srcId="{DA5C0576-857A-44DF-A2A2-2E90EAEC2FE8}" destId="{019E4A58-CE77-4E52-A3CA-9329859C6D4F}" srcOrd="0" destOrd="0" parTransId="{DEDC82FB-4701-4112-BD9E-9C827457428A}" sibTransId="{E109C9B2-5A42-4502-AB91-878E85F508FC}"/>
    <dgm:cxn modelId="{FC2A864F-23DF-455F-868A-F9A5CB23791F}" srcId="{CCDA0D47-E41C-4B33-983A-D1CF566D5079}" destId="{0DE15CD2-AEA0-41A2-997B-BA6FFB1D1B6C}" srcOrd="1" destOrd="0" parTransId="{D0BF1285-D2A2-44E4-AF23-7CC6FA665B3B}" sibTransId="{288BF446-8D6B-41FD-B0E6-26560DFF88D1}"/>
    <dgm:cxn modelId="{E505221B-8629-0C4E-87EC-A5C77A6C55B8}" type="presOf" srcId="{EF2713EB-314A-4C0C-9E19-7ED81A84F846}" destId="{714DB40E-9FD6-45E3-98D0-B66C4CDEB4B7}" srcOrd="0" destOrd="0" presId="urn:microsoft.com/office/officeart/2005/8/layout/vList5"/>
    <dgm:cxn modelId="{81FAFE40-994F-EB44-A26C-504FF5F62D94}" type="presOf" srcId="{0DE15CD2-AEA0-41A2-997B-BA6FFB1D1B6C}" destId="{0CC11493-633F-4A24-88D5-38ED6C170D37}" srcOrd="0" destOrd="1" presId="urn:microsoft.com/office/officeart/2005/8/layout/vList5"/>
    <dgm:cxn modelId="{4D4F74E5-C237-4ECA-A0F3-FC758DB4B432}" srcId="{C3F400D6-F9F4-4C55-8105-27E62EFD8093}" destId="{CCDA0D47-E41C-4B33-983A-D1CF566D5079}" srcOrd="2" destOrd="0" parTransId="{2595E180-F537-4C8E-90EB-348CF2E8C9B4}" sibTransId="{0D80DEBB-3202-4F1A-9B8E-0DD4A303292B}"/>
    <dgm:cxn modelId="{A95F99CA-AEBD-A843-8762-4CADC0ABB83D}" type="presOf" srcId="{27BD2968-4B7E-4772-AF9F-6EDD28D29C8B}" destId="{0CC11493-633F-4A24-88D5-38ED6C170D37}" srcOrd="0" destOrd="0" presId="urn:microsoft.com/office/officeart/2005/8/layout/vList5"/>
    <dgm:cxn modelId="{6021CFE8-A3B7-4D20-9D07-880DEA22B8F8}" srcId="{7EEB3FBA-3E4B-488E-B368-286F5580A997}" destId="{31F72E81-0156-41BC-840D-F5D7FA93DE97}" srcOrd="1" destOrd="0" parTransId="{35588D22-A90D-488E-ABBE-7C376D44559A}" sibTransId="{D000AE76-A1FD-4A98-8F72-9406B606AB6D}"/>
    <dgm:cxn modelId="{A34B7174-4809-294D-81C3-EE7CC371A09F}" type="presParOf" srcId="{B804259B-0F94-49F6-AFA8-30E8AA3241C0}" destId="{FE85C281-996F-48B7-A791-EEDAF4C8FA69}" srcOrd="0" destOrd="0" presId="urn:microsoft.com/office/officeart/2005/8/layout/vList5"/>
    <dgm:cxn modelId="{CEBB4D12-BA78-DE44-8DBA-B8A8971A6259}" type="presParOf" srcId="{FE85C281-996F-48B7-A791-EEDAF4C8FA69}" destId="{D1BC6B3C-75C9-45FB-BD57-CCB783C0368C}" srcOrd="0" destOrd="0" presId="urn:microsoft.com/office/officeart/2005/8/layout/vList5"/>
    <dgm:cxn modelId="{E90348EA-A38E-1342-AC13-42F06EAC6D0C}" type="presParOf" srcId="{FE85C281-996F-48B7-A791-EEDAF4C8FA69}" destId="{A989CC04-1332-4282-80E8-1B9D5271B047}" srcOrd="1" destOrd="0" presId="urn:microsoft.com/office/officeart/2005/8/layout/vList5"/>
    <dgm:cxn modelId="{591B4B32-4496-7142-88DA-8C6FEEBC481C}" type="presParOf" srcId="{B804259B-0F94-49F6-AFA8-30E8AA3241C0}" destId="{EFF2F4EF-0570-415F-AE18-272287287440}" srcOrd="1" destOrd="0" presId="urn:microsoft.com/office/officeart/2005/8/layout/vList5"/>
    <dgm:cxn modelId="{AAC20073-2C01-084A-B932-95604068AA8D}" type="presParOf" srcId="{B804259B-0F94-49F6-AFA8-30E8AA3241C0}" destId="{7DDCECA3-1C1E-4B5D-94B4-94DC916C3CAE}" srcOrd="2" destOrd="0" presId="urn:microsoft.com/office/officeart/2005/8/layout/vList5"/>
    <dgm:cxn modelId="{C01FBDFE-3D8E-2B44-BD62-925751E64106}" type="presParOf" srcId="{7DDCECA3-1C1E-4B5D-94B4-94DC916C3CAE}" destId="{EDA9C18E-FA2B-4590-BEE6-C73C042486E5}" srcOrd="0" destOrd="0" presId="urn:microsoft.com/office/officeart/2005/8/layout/vList5"/>
    <dgm:cxn modelId="{EDCB42DF-75D1-6440-8B64-BEE2FADD0E08}" type="presParOf" srcId="{7DDCECA3-1C1E-4B5D-94B4-94DC916C3CAE}" destId="{714DB40E-9FD6-45E3-98D0-B66C4CDEB4B7}" srcOrd="1" destOrd="0" presId="urn:microsoft.com/office/officeart/2005/8/layout/vList5"/>
    <dgm:cxn modelId="{7DE7F843-E0D4-8D43-9A7E-8E3FFF05108A}" type="presParOf" srcId="{B804259B-0F94-49F6-AFA8-30E8AA3241C0}" destId="{4DDBBFB6-3D8C-4EF6-8C1B-DA93EB51469F}" srcOrd="3" destOrd="0" presId="urn:microsoft.com/office/officeart/2005/8/layout/vList5"/>
    <dgm:cxn modelId="{B0BA4823-B222-5E4C-A86E-8FAC54EA3D6D}" type="presParOf" srcId="{B804259B-0F94-49F6-AFA8-30E8AA3241C0}" destId="{ECF82946-B148-44DF-8B47-EB62DD49C931}" srcOrd="4" destOrd="0" presId="urn:microsoft.com/office/officeart/2005/8/layout/vList5"/>
    <dgm:cxn modelId="{C60A5DCC-646B-294D-9CCE-985841AFA2E8}" type="presParOf" srcId="{ECF82946-B148-44DF-8B47-EB62DD49C931}" destId="{7ECEA540-4A1E-49CE-80AB-6F7B96875ACA}" srcOrd="0" destOrd="0" presId="urn:microsoft.com/office/officeart/2005/8/layout/vList5"/>
    <dgm:cxn modelId="{900182E0-8910-F44A-816B-979A5BEF657A}" type="presParOf" srcId="{ECF82946-B148-44DF-8B47-EB62DD49C931}" destId="{0CC11493-633F-4A24-88D5-38ED6C170D3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E941D1-3F5E-42CE-AF57-FAD6207E886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040109A-E402-4BA6-985A-1C3BA6F58FFC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/>
            <a:t>KPK</a:t>
          </a:r>
        </a:p>
      </dgm:t>
    </dgm:pt>
    <dgm:pt modelId="{F32165AE-B645-42E0-B1CC-7492606C7E8B}" type="parTrans" cxnId="{CF755A59-779D-45D0-8FED-01673184D820}">
      <dgm:prSet/>
      <dgm:spPr/>
      <dgm:t>
        <a:bodyPr/>
        <a:lstStyle/>
        <a:p>
          <a:endParaRPr lang="en-US"/>
        </a:p>
      </dgm:t>
    </dgm:pt>
    <dgm:pt modelId="{1AE30A28-B4D7-48CA-9BE2-0C4A3A935A35}" type="sibTrans" cxnId="{CF755A59-779D-45D0-8FED-01673184D820}">
      <dgm:prSet/>
      <dgm:spPr/>
      <dgm:t>
        <a:bodyPr/>
        <a:lstStyle/>
        <a:p>
          <a:endParaRPr lang="en-US"/>
        </a:p>
      </dgm:t>
    </dgm:pt>
    <dgm:pt modelId="{791F6CDC-DCFE-448C-B5D1-97E06924C05F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err="1"/>
            <a:t>Direktorat</a:t>
          </a:r>
          <a:r>
            <a:rPr lang="en-US" b="1" dirty="0"/>
            <a:t> </a:t>
          </a:r>
          <a:r>
            <a:rPr lang="en-US" b="1" dirty="0" err="1"/>
            <a:t>Pajak</a:t>
          </a:r>
          <a:endParaRPr lang="en-US" b="1" dirty="0"/>
        </a:p>
        <a:p>
          <a:r>
            <a:rPr lang="en-US" dirty="0" err="1"/>
            <a:t>Membentuk</a:t>
          </a:r>
          <a:r>
            <a:rPr lang="en-US" dirty="0"/>
            <a:t> </a:t>
          </a:r>
          <a:r>
            <a:rPr lang="en-US" dirty="0" err="1"/>
            <a:t>tim</a:t>
          </a:r>
          <a:r>
            <a:rPr lang="en-US" dirty="0"/>
            <a:t> </a:t>
          </a:r>
          <a:r>
            <a:rPr lang="en-US" dirty="0" err="1"/>
            <a:t>khusus</a:t>
          </a:r>
          <a:r>
            <a:rPr lang="en-US" dirty="0"/>
            <a:t> : </a:t>
          </a:r>
          <a:r>
            <a:rPr lang="en-US" dirty="0" err="1"/>
            <a:t>pemeriksa</a:t>
          </a:r>
          <a:r>
            <a:rPr lang="en-US" dirty="0"/>
            <a:t>, </a:t>
          </a:r>
          <a:r>
            <a:rPr lang="en-US" dirty="0" err="1"/>
            <a:t>penyidik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intelijen</a:t>
          </a:r>
          <a:r>
            <a:rPr lang="en-US" dirty="0"/>
            <a:t> </a:t>
          </a:r>
          <a:r>
            <a:rPr lang="en-US" dirty="0" err="1"/>
            <a:t>bekerja</a:t>
          </a:r>
          <a:r>
            <a:rPr lang="en-US" dirty="0"/>
            <a:t> </a:t>
          </a:r>
          <a:r>
            <a:rPr lang="en-US" dirty="0" err="1"/>
            <a:t>sama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Pusat</a:t>
          </a:r>
          <a:r>
            <a:rPr lang="en-US" dirty="0"/>
            <a:t> </a:t>
          </a:r>
          <a:r>
            <a:rPr lang="en-US" dirty="0" err="1"/>
            <a:t>Pelaporan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Transaksi</a:t>
          </a:r>
          <a:r>
            <a:rPr lang="en-US" dirty="0"/>
            <a:t> </a:t>
          </a:r>
          <a:r>
            <a:rPr lang="en-US" dirty="0" err="1"/>
            <a:t>Keuangan</a:t>
          </a:r>
          <a:r>
            <a:rPr lang="en-US" dirty="0"/>
            <a:t> (PPATK)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Kejaksaan</a:t>
          </a:r>
          <a:r>
            <a:rPr lang="en-US" dirty="0"/>
            <a:t> </a:t>
          </a:r>
          <a:r>
            <a:rPr lang="en-US" dirty="0" err="1"/>
            <a:t>Agung</a:t>
          </a:r>
          <a:endParaRPr lang="en-US" dirty="0"/>
        </a:p>
      </dgm:t>
    </dgm:pt>
    <dgm:pt modelId="{ECD42F86-DDDD-4066-B6D8-75C030D276FD}" type="parTrans" cxnId="{0893AB8E-B946-4798-ABE7-F80062926158}">
      <dgm:prSet/>
      <dgm:spPr/>
      <dgm:t>
        <a:bodyPr/>
        <a:lstStyle/>
        <a:p>
          <a:endParaRPr lang="en-US"/>
        </a:p>
      </dgm:t>
    </dgm:pt>
    <dgm:pt modelId="{925313D9-BC63-4DC2-BF12-D891121222C7}" type="sibTrans" cxnId="{0893AB8E-B946-4798-ABE7-F80062926158}">
      <dgm:prSet/>
      <dgm:spPr/>
      <dgm:t>
        <a:bodyPr/>
        <a:lstStyle/>
        <a:p>
          <a:endParaRPr lang="en-US"/>
        </a:p>
      </dgm:t>
    </dgm:pt>
    <dgm:pt modelId="{25A1EED9-8E8A-45FB-BE84-2BEF07DBD4E5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Penyelidikan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dan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penggeladahan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kantor</a:t>
          </a:r>
          <a:r>
            <a:rPr lang="en-US" dirty="0"/>
            <a:t> PT Asian </a:t>
          </a:r>
          <a:r>
            <a:rPr lang="en-US" dirty="0" err="1"/>
            <a:t>Agri</a:t>
          </a:r>
          <a:r>
            <a:rPr lang="en-US" dirty="0"/>
            <a:t> Group, </a:t>
          </a:r>
          <a:r>
            <a:rPr lang="en-US" dirty="0" err="1"/>
            <a:t>baik</a:t>
          </a:r>
          <a:r>
            <a:rPr lang="en-US" dirty="0"/>
            <a:t> yang di Jakarta </a:t>
          </a:r>
          <a:r>
            <a:rPr lang="en-US" dirty="0" err="1"/>
            <a:t>maupun</a:t>
          </a:r>
          <a:r>
            <a:rPr lang="en-US" dirty="0"/>
            <a:t> di Medan.</a:t>
          </a:r>
        </a:p>
      </dgm:t>
    </dgm:pt>
    <dgm:pt modelId="{835E8AA5-DAE9-48E4-B681-9FFEAA4328A0}" type="parTrans" cxnId="{E64BACB7-FE01-4B6A-92F6-D4CF899B1651}">
      <dgm:prSet/>
      <dgm:spPr/>
      <dgm:t>
        <a:bodyPr/>
        <a:lstStyle/>
        <a:p>
          <a:endParaRPr lang="en-US"/>
        </a:p>
      </dgm:t>
    </dgm:pt>
    <dgm:pt modelId="{0F2CD696-4BD8-4621-B921-A79DFDAF9D36}" type="sibTrans" cxnId="{E64BACB7-FE01-4B6A-92F6-D4CF899B1651}">
      <dgm:prSet/>
      <dgm:spPr/>
      <dgm:t>
        <a:bodyPr/>
        <a:lstStyle/>
        <a:p>
          <a:endParaRPr lang="en-US"/>
        </a:p>
      </dgm:t>
    </dgm:pt>
    <dgm:pt modelId="{FE8AA2DB-B5F5-417A-93FF-575CD0ABC6E0}" type="pres">
      <dgm:prSet presAssocID="{58E941D1-3F5E-42CE-AF57-FAD6207E886C}" presName="CompostProcess" presStyleCnt="0">
        <dgm:presLayoutVars>
          <dgm:dir/>
          <dgm:resizeHandles val="exact"/>
        </dgm:presLayoutVars>
      </dgm:prSet>
      <dgm:spPr/>
    </dgm:pt>
    <dgm:pt modelId="{14D06D41-0320-4A58-8609-F6A1BEAC7133}" type="pres">
      <dgm:prSet presAssocID="{58E941D1-3F5E-42CE-AF57-FAD6207E886C}" presName="arrow" presStyleLbl="bgShp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C47BEBCB-0E3E-4C3C-B791-3B657067F442}" type="pres">
      <dgm:prSet presAssocID="{58E941D1-3F5E-42CE-AF57-FAD6207E886C}" presName="linearProcess" presStyleCnt="0"/>
      <dgm:spPr/>
    </dgm:pt>
    <dgm:pt modelId="{32F64170-990A-4298-BC5A-681A9B662E30}" type="pres">
      <dgm:prSet presAssocID="{5040109A-E402-4BA6-985A-1C3BA6F58FF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09149-8DD1-45E0-ACBC-5770035EFA08}" type="pres">
      <dgm:prSet presAssocID="{1AE30A28-B4D7-48CA-9BE2-0C4A3A935A35}" presName="sibTrans" presStyleCnt="0"/>
      <dgm:spPr/>
    </dgm:pt>
    <dgm:pt modelId="{B815342B-DD8E-4744-92AD-408C2C8C6E8B}" type="pres">
      <dgm:prSet presAssocID="{791F6CDC-DCFE-448C-B5D1-97E06924C05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5A071-72DB-4892-8D53-39F2EC5C1740}" type="pres">
      <dgm:prSet presAssocID="{925313D9-BC63-4DC2-BF12-D891121222C7}" presName="sibTrans" presStyleCnt="0"/>
      <dgm:spPr/>
    </dgm:pt>
    <dgm:pt modelId="{22AF1911-418B-4616-AD13-3A593A42C7CC}" type="pres">
      <dgm:prSet presAssocID="{25A1EED9-8E8A-45FB-BE84-2BEF07DBD4E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8AC8E6-B66F-CA44-84F0-91BAEED7834D}" type="presOf" srcId="{58E941D1-3F5E-42CE-AF57-FAD6207E886C}" destId="{FE8AA2DB-B5F5-417A-93FF-575CD0ABC6E0}" srcOrd="0" destOrd="0" presId="urn:microsoft.com/office/officeart/2005/8/layout/hProcess9"/>
    <dgm:cxn modelId="{7561DCE1-2014-D44C-B3F7-4890017F1332}" type="presOf" srcId="{25A1EED9-8E8A-45FB-BE84-2BEF07DBD4E5}" destId="{22AF1911-418B-4616-AD13-3A593A42C7CC}" srcOrd="0" destOrd="0" presId="urn:microsoft.com/office/officeart/2005/8/layout/hProcess9"/>
    <dgm:cxn modelId="{CF755A59-779D-45D0-8FED-01673184D820}" srcId="{58E941D1-3F5E-42CE-AF57-FAD6207E886C}" destId="{5040109A-E402-4BA6-985A-1C3BA6F58FFC}" srcOrd="0" destOrd="0" parTransId="{F32165AE-B645-42E0-B1CC-7492606C7E8B}" sibTransId="{1AE30A28-B4D7-48CA-9BE2-0C4A3A935A35}"/>
    <dgm:cxn modelId="{91C73283-8754-AE4F-AEDE-20BCED112625}" type="presOf" srcId="{791F6CDC-DCFE-448C-B5D1-97E06924C05F}" destId="{B815342B-DD8E-4744-92AD-408C2C8C6E8B}" srcOrd="0" destOrd="0" presId="urn:microsoft.com/office/officeart/2005/8/layout/hProcess9"/>
    <dgm:cxn modelId="{85DEC7C3-A1E8-094B-AB0A-314A8E44616E}" type="presOf" srcId="{5040109A-E402-4BA6-985A-1C3BA6F58FFC}" destId="{32F64170-990A-4298-BC5A-681A9B662E30}" srcOrd="0" destOrd="0" presId="urn:microsoft.com/office/officeart/2005/8/layout/hProcess9"/>
    <dgm:cxn modelId="{0893AB8E-B946-4798-ABE7-F80062926158}" srcId="{58E941D1-3F5E-42CE-AF57-FAD6207E886C}" destId="{791F6CDC-DCFE-448C-B5D1-97E06924C05F}" srcOrd="1" destOrd="0" parTransId="{ECD42F86-DDDD-4066-B6D8-75C030D276FD}" sibTransId="{925313D9-BC63-4DC2-BF12-D891121222C7}"/>
    <dgm:cxn modelId="{E64BACB7-FE01-4B6A-92F6-D4CF899B1651}" srcId="{58E941D1-3F5E-42CE-AF57-FAD6207E886C}" destId="{25A1EED9-8E8A-45FB-BE84-2BEF07DBD4E5}" srcOrd="2" destOrd="0" parTransId="{835E8AA5-DAE9-48E4-B681-9FFEAA4328A0}" sibTransId="{0F2CD696-4BD8-4621-B921-A79DFDAF9D36}"/>
    <dgm:cxn modelId="{9F0EFE6E-0A11-3B4D-8FD1-6C0C82E79388}" type="presParOf" srcId="{FE8AA2DB-B5F5-417A-93FF-575CD0ABC6E0}" destId="{14D06D41-0320-4A58-8609-F6A1BEAC7133}" srcOrd="0" destOrd="0" presId="urn:microsoft.com/office/officeart/2005/8/layout/hProcess9"/>
    <dgm:cxn modelId="{2D93FF67-FCA4-354B-AEE6-7A6CBCBD5893}" type="presParOf" srcId="{FE8AA2DB-B5F5-417A-93FF-575CD0ABC6E0}" destId="{C47BEBCB-0E3E-4C3C-B791-3B657067F442}" srcOrd="1" destOrd="0" presId="urn:microsoft.com/office/officeart/2005/8/layout/hProcess9"/>
    <dgm:cxn modelId="{5AEC7B5D-8AFE-D14B-9ECB-2F1BDCCCAC2D}" type="presParOf" srcId="{C47BEBCB-0E3E-4C3C-B791-3B657067F442}" destId="{32F64170-990A-4298-BC5A-681A9B662E30}" srcOrd="0" destOrd="0" presId="urn:microsoft.com/office/officeart/2005/8/layout/hProcess9"/>
    <dgm:cxn modelId="{59DE5780-234D-6546-A981-22FE36FD241F}" type="presParOf" srcId="{C47BEBCB-0E3E-4C3C-B791-3B657067F442}" destId="{BC809149-8DD1-45E0-ACBC-5770035EFA08}" srcOrd="1" destOrd="0" presId="urn:microsoft.com/office/officeart/2005/8/layout/hProcess9"/>
    <dgm:cxn modelId="{90517A8F-6C0B-4E43-B715-81B5C882D80B}" type="presParOf" srcId="{C47BEBCB-0E3E-4C3C-B791-3B657067F442}" destId="{B815342B-DD8E-4744-92AD-408C2C8C6E8B}" srcOrd="2" destOrd="0" presId="urn:microsoft.com/office/officeart/2005/8/layout/hProcess9"/>
    <dgm:cxn modelId="{73C6791D-F811-1348-96DB-B2E0EFAA3DDB}" type="presParOf" srcId="{C47BEBCB-0E3E-4C3C-B791-3B657067F442}" destId="{3F35A071-72DB-4892-8D53-39F2EC5C1740}" srcOrd="3" destOrd="0" presId="urn:microsoft.com/office/officeart/2005/8/layout/hProcess9"/>
    <dgm:cxn modelId="{DAAA6D24-A709-9A41-A3FC-9BFC9D362C7F}" type="presParOf" srcId="{C47BEBCB-0E3E-4C3C-B791-3B657067F442}" destId="{22AF1911-418B-4616-AD13-3A593A42C7C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C8258A-616B-4CE2-8EA5-BA74A88ACE9F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0EA1F-8A03-4ACC-8806-C22BECFC5B69}">
      <dgm:prSet phldrT="[Text]" phldr="1"/>
      <dgm:spPr>
        <a:blipFill rotWithShape="0">
          <a:blip xmlns:r="http://schemas.openxmlformats.org/officeDocument/2006/relationships" r:embed="rId1"/>
          <a:srcRect/>
          <a:stretch>
            <a:fillRect l="-38000" r="-38000"/>
          </a:stretch>
        </a:blipFill>
      </dgm:spPr>
      <dgm:t>
        <a:bodyPr/>
        <a:lstStyle/>
        <a:p>
          <a:endParaRPr lang="en-US" dirty="0"/>
        </a:p>
      </dgm:t>
    </dgm:pt>
    <dgm:pt modelId="{113B586D-952F-4332-BCED-00169937A3FB}" type="parTrans" cxnId="{7AE101D7-5CF7-4979-AC12-B9321B700269}">
      <dgm:prSet/>
      <dgm:spPr/>
      <dgm:t>
        <a:bodyPr/>
        <a:lstStyle/>
        <a:p>
          <a:endParaRPr lang="en-US"/>
        </a:p>
      </dgm:t>
    </dgm:pt>
    <dgm:pt modelId="{B97FF9B4-43D0-4470-9819-DFAB7E9DA655}" type="sibTrans" cxnId="{7AE101D7-5CF7-4979-AC12-B9321B700269}">
      <dgm:prSet/>
      <dgm:spPr/>
      <dgm:t>
        <a:bodyPr/>
        <a:lstStyle/>
        <a:p>
          <a:endParaRPr lang="en-US"/>
        </a:p>
      </dgm:t>
    </dgm:pt>
    <dgm:pt modelId="{ECF09FCE-05C6-4613-AB93-7ED23C06CCA2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Pembebasan</a:t>
          </a:r>
          <a:r>
            <a:rPr lang="en-US" dirty="0"/>
            <a:t> </a:t>
          </a:r>
          <a:r>
            <a:rPr lang="en-US" dirty="0" err="1"/>
            <a:t>Bersyarat</a:t>
          </a:r>
          <a:endParaRPr lang="en-US" dirty="0"/>
        </a:p>
      </dgm:t>
    </dgm:pt>
    <dgm:pt modelId="{C534CD20-9A73-42A2-B465-780A103EB78C}" type="parTrans" cxnId="{ED94D865-65EB-4746-AFFD-95F7E02A4C7B}">
      <dgm:prSet/>
      <dgm:spPr/>
      <dgm:t>
        <a:bodyPr/>
        <a:lstStyle/>
        <a:p>
          <a:endParaRPr lang="en-US"/>
        </a:p>
      </dgm:t>
    </dgm:pt>
    <dgm:pt modelId="{58EE1056-88B6-4BFF-8C85-5A3A01DA445D}" type="sibTrans" cxnId="{ED94D865-65EB-4746-AFFD-95F7E02A4C7B}">
      <dgm:prSet/>
      <dgm:spPr/>
      <dgm:t>
        <a:bodyPr/>
        <a:lstStyle/>
        <a:p>
          <a:endParaRPr lang="en-US"/>
        </a:p>
      </dgm:t>
    </dgm:pt>
    <dgm:pt modelId="{85235DD9-3967-4D76-9280-26A5E966C1BC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i="1" dirty="0"/>
            <a:t>Justice Collaborato</a:t>
          </a:r>
          <a:r>
            <a:rPr lang="en-US" b="0" i="0" dirty="0"/>
            <a:t>r</a:t>
          </a:r>
          <a:endParaRPr lang="en-US" dirty="0"/>
        </a:p>
      </dgm:t>
    </dgm:pt>
    <dgm:pt modelId="{CEC8FE7A-30C8-46B8-AF46-B9FC9E658F86}" type="parTrans" cxnId="{28FF6BBE-3C30-43E5-965D-86BC841B4A90}">
      <dgm:prSet/>
      <dgm:spPr/>
      <dgm:t>
        <a:bodyPr/>
        <a:lstStyle/>
        <a:p>
          <a:endParaRPr lang="en-US"/>
        </a:p>
      </dgm:t>
    </dgm:pt>
    <dgm:pt modelId="{093A38C5-5A76-4D16-AFE4-427A9FECF55C}" type="sibTrans" cxnId="{28FF6BBE-3C30-43E5-965D-86BC841B4A90}">
      <dgm:prSet/>
      <dgm:spPr/>
      <dgm:t>
        <a:bodyPr/>
        <a:lstStyle/>
        <a:p>
          <a:endParaRPr lang="en-US"/>
        </a:p>
      </dgm:t>
    </dgm:pt>
    <dgm:pt modelId="{48F33E84-5BA8-465F-A139-FA81B2D42088}" type="pres">
      <dgm:prSet presAssocID="{92C8258A-616B-4CE2-8EA5-BA74A88ACE9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4A8120B-7224-4081-B9D4-6A2FFB7DD867}" type="pres">
      <dgm:prSet presAssocID="{A7B0EA1F-8A03-4ACC-8806-C22BECFC5B69}" presName="linNode" presStyleCnt="0"/>
      <dgm:spPr/>
    </dgm:pt>
    <dgm:pt modelId="{61DC93DE-1473-41F3-8DC7-0541ECFCBCDD}" type="pres">
      <dgm:prSet presAssocID="{A7B0EA1F-8A03-4ACC-8806-C22BECFC5B69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6F8F80-0ABF-4C4B-B3FE-B65A06005B82}" type="pres">
      <dgm:prSet presAssocID="{A7B0EA1F-8A03-4ACC-8806-C22BECFC5B69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94D865-65EB-4746-AFFD-95F7E02A4C7B}" srcId="{A7B0EA1F-8A03-4ACC-8806-C22BECFC5B69}" destId="{ECF09FCE-05C6-4613-AB93-7ED23C06CCA2}" srcOrd="0" destOrd="0" parTransId="{C534CD20-9A73-42A2-B465-780A103EB78C}" sibTransId="{58EE1056-88B6-4BFF-8C85-5A3A01DA445D}"/>
    <dgm:cxn modelId="{7AE101D7-5CF7-4979-AC12-B9321B700269}" srcId="{92C8258A-616B-4CE2-8EA5-BA74A88ACE9F}" destId="{A7B0EA1F-8A03-4ACC-8806-C22BECFC5B69}" srcOrd="0" destOrd="0" parTransId="{113B586D-952F-4332-BCED-00169937A3FB}" sibTransId="{B97FF9B4-43D0-4470-9819-DFAB7E9DA655}"/>
    <dgm:cxn modelId="{9ADF52B3-5A2B-DB43-B60E-7566A7BFA17A}" type="presOf" srcId="{A7B0EA1F-8A03-4ACC-8806-C22BECFC5B69}" destId="{61DC93DE-1473-41F3-8DC7-0541ECFCBCDD}" srcOrd="0" destOrd="0" presId="urn:microsoft.com/office/officeart/2005/8/layout/vList6"/>
    <dgm:cxn modelId="{28FF6BBE-3C30-43E5-965D-86BC841B4A90}" srcId="{A7B0EA1F-8A03-4ACC-8806-C22BECFC5B69}" destId="{85235DD9-3967-4D76-9280-26A5E966C1BC}" srcOrd="1" destOrd="0" parTransId="{CEC8FE7A-30C8-46B8-AF46-B9FC9E658F86}" sibTransId="{093A38C5-5A76-4D16-AFE4-427A9FECF55C}"/>
    <dgm:cxn modelId="{7181045A-D645-C344-9C65-5EB805619606}" type="presOf" srcId="{92C8258A-616B-4CE2-8EA5-BA74A88ACE9F}" destId="{48F33E84-5BA8-465F-A139-FA81B2D42088}" srcOrd="0" destOrd="0" presId="urn:microsoft.com/office/officeart/2005/8/layout/vList6"/>
    <dgm:cxn modelId="{F8927887-3C5A-204F-A602-51C71908FBFC}" type="presOf" srcId="{85235DD9-3967-4D76-9280-26A5E966C1BC}" destId="{056F8F80-0ABF-4C4B-B3FE-B65A06005B82}" srcOrd="0" destOrd="1" presId="urn:microsoft.com/office/officeart/2005/8/layout/vList6"/>
    <dgm:cxn modelId="{E5002252-E7C1-C543-B7AE-7EC8A753294E}" type="presOf" srcId="{ECF09FCE-05C6-4613-AB93-7ED23C06CCA2}" destId="{056F8F80-0ABF-4C4B-B3FE-B65A06005B82}" srcOrd="0" destOrd="0" presId="urn:microsoft.com/office/officeart/2005/8/layout/vList6"/>
    <dgm:cxn modelId="{75DEDEF4-4C37-874C-BF51-D580CE7674A2}" type="presParOf" srcId="{48F33E84-5BA8-465F-A139-FA81B2D42088}" destId="{D4A8120B-7224-4081-B9D4-6A2FFB7DD867}" srcOrd="0" destOrd="0" presId="urn:microsoft.com/office/officeart/2005/8/layout/vList6"/>
    <dgm:cxn modelId="{0D80862A-31A5-3946-AF9A-103B15266DE7}" type="presParOf" srcId="{D4A8120B-7224-4081-B9D4-6A2FFB7DD867}" destId="{61DC93DE-1473-41F3-8DC7-0541ECFCBCDD}" srcOrd="0" destOrd="0" presId="urn:microsoft.com/office/officeart/2005/8/layout/vList6"/>
    <dgm:cxn modelId="{FED10563-06C5-8C43-8E52-791DC4576265}" type="presParOf" srcId="{D4A8120B-7224-4081-B9D4-6A2FFB7DD867}" destId="{056F8F80-0ABF-4C4B-B3FE-B65A06005B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500CB-92D9-46AD-8E40-893393A2870B}">
      <dsp:nvSpPr>
        <dsp:cNvPr id="0" name=""/>
        <dsp:cNvSpPr/>
      </dsp:nvSpPr>
      <dsp:spPr>
        <a:xfrm rot="5400000">
          <a:off x="773685" y="777024"/>
          <a:ext cx="1212051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8391D-556D-467E-ADA4-0D94C4396B2E}">
      <dsp:nvSpPr>
        <dsp:cNvPr id="0" name=""/>
        <dsp:cNvSpPr/>
      </dsp:nvSpPr>
      <dsp:spPr>
        <a:xfrm>
          <a:off x="1050925" y="1154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1979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Berdiri</a:t>
          </a:r>
        </a:p>
      </dsp:txBody>
      <dsp:txXfrm>
        <a:off x="1079495" y="29724"/>
        <a:ext cx="1568620" cy="918316"/>
      </dsp:txXfrm>
    </dsp:sp>
    <dsp:sp modelId="{D2BDC67E-CDBD-4CF8-A527-ED2E0FF3C22A}">
      <dsp:nvSpPr>
        <dsp:cNvPr id="0" name=""/>
        <dsp:cNvSpPr/>
      </dsp:nvSpPr>
      <dsp:spPr>
        <a:xfrm rot="5400000">
          <a:off x="773685" y="1996344"/>
          <a:ext cx="1212051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3041A-3734-427C-ABB2-5B8158B3E061}">
      <dsp:nvSpPr>
        <dsp:cNvPr id="0" name=""/>
        <dsp:cNvSpPr/>
      </dsp:nvSpPr>
      <dsp:spPr>
        <a:xfrm>
          <a:off x="1050925" y="1220474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1983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Kebun pertama</a:t>
          </a:r>
        </a:p>
      </dsp:txBody>
      <dsp:txXfrm>
        <a:off x="1079495" y="1249044"/>
        <a:ext cx="1568620" cy="918316"/>
      </dsp:txXfrm>
    </dsp:sp>
    <dsp:sp modelId="{780D76EF-B003-4B9A-A761-ED5C9FF7D3E2}">
      <dsp:nvSpPr>
        <dsp:cNvPr id="0" name=""/>
        <dsp:cNvSpPr/>
      </dsp:nvSpPr>
      <dsp:spPr>
        <a:xfrm rot="1631">
          <a:off x="1383345" y="2606580"/>
          <a:ext cx="2425698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2E553-6BDA-420C-BE1E-6742AAF3C3FD}">
      <dsp:nvSpPr>
        <dsp:cNvPr id="0" name=""/>
        <dsp:cNvSpPr/>
      </dsp:nvSpPr>
      <dsp:spPr>
        <a:xfrm>
          <a:off x="1050925" y="2439794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1989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R&amp;D</a:t>
          </a:r>
        </a:p>
      </dsp:txBody>
      <dsp:txXfrm>
        <a:off x="1079495" y="2468364"/>
        <a:ext cx="1568620" cy="918316"/>
      </dsp:txXfrm>
    </dsp:sp>
    <dsp:sp modelId="{ACFDC5DF-2B29-4377-BD83-6CFEED7DB6C9}">
      <dsp:nvSpPr>
        <dsp:cNvPr id="0" name=""/>
        <dsp:cNvSpPr/>
      </dsp:nvSpPr>
      <dsp:spPr>
        <a:xfrm rot="16140340">
          <a:off x="2754732" y="1563778"/>
          <a:ext cx="2079799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71E75-A292-45AF-A0C6-FD37399DF774}">
      <dsp:nvSpPr>
        <dsp:cNvPr id="0" name=""/>
        <dsp:cNvSpPr/>
      </dsp:nvSpPr>
      <dsp:spPr>
        <a:xfrm>
          <a:off x="3483892" y="2440945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1996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Bibit Topaz</a:t>
          </a:r>
        </a:p>
      </dsp:txBody>
      <dsp:txXfrm>
        <a:off x="3512462" y="2469515"/>
        <a:ext cx="1568620" cy="918316"/>
      </dsp:txXfrm>
    </dsp:sp>
    <dsp:sp modelId="{25FA3155-6FD3-43CE-BA76-41294007085F}">
      <dsp:nvSpPr>
        <dsp:cNvPr id="0" name=""/>
        <dsp:cNvSpPr/>
      </dsp:nvSpPr>
      <dsp:spPr>
        <a:xfrm rot="21547875">
          <a:off x="3780059" y="499100"/>
          <a:ext cx="2809823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AD794-88B4-4772-8467-6447B34DE471}">
      <dsp:nvSpPr>
        <dsp:cNvPr id="0" name=""/>
        <dsp:cNvSpPr/>
      </dsp:nvSpPr>
      <dsp:spPr>
        <a:xfrm>
          <a:off x="3447800" y="354191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2009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RSPO 1</a:t>
          </a:r>
        </a:p>
      </dsp:txBody>
      <dsp:txXfrm>
        <a:off x="3476370" y="382761"/>
        <a:ext cx="1568620" cy="918316"/>
      </dsp:txXfrm>
    </dsp:sp>
    <dsp:sp modelId="{A053B35F-75AF-48D6-86F5-FEAE967062A6}">
      <dsp:nvSpPr>
        <dsp:cNvPr id="0" name=""/>
        <dsp:cNvSpPr/>
      </dsp:nvSpPr>
      <dsp:spPr>
        <a:xfrm rot="5400000">
          <a:off x="5627814" y="1439705"/>
          <a:ext cx="1923812" cy="14631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97E7D-89E8-493A-BE22-895D9983E30F}">
      <dsp:nvSpPr>
        <dsp:cNvPr id="0" name=""/>
        <dsp:cNvSpPr/>
      </dsp:nvSpPr>
      <dsp:spPr>
        <a:xfrm>
          <a:off x="6260934" y="307954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2011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ISCC Plus</a:t>
          </a:r>
        </a:p>
      </dsp:txBody>
      <dsp:txXfrm>
        <a:off x="6289504" y="336524"/>
        <a:ext cx="1568620" cy="918316"/>
      </dsp:txXfrm>
    </dsp:sp>
    <dsp:sp modelId="{5AB63591-D11C-40DC-AAC5-AEF95C4A4C01}">
      <dsp:nvSpPr>
        <dsp:cNvPr id="0" name=""/>
        <dsp:cNvSpPr/>
      </dsp:nvSpPr>
      <dsp:spPr>
        <a:xfrm>
          <a:off x="6260934" y="2239036"/>
          <a:ext cx="1625760" cy="975456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2014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/>
            <a:t>ISPO</a:t>
          </a:r>
        </a:p>
      </dsp:txBody>
      <dsp:txXfrm>
        <a:off x="6289504" y="2267606"/>
        <a:ext cx="1568620" cy="918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D17CE-6CEA-4250-87EB-06A8BBDA386C}">
      <dsp:nvSpPr>
        <dsp:cNvPr id="0" name=""/>
        <dsp:cNvSpPr/>
      </dsp:nvSpPr>
      <dsp:spPr>
        <a:xfrm>
          <a:off x="5432" y="470780"/>
          <a:ext cx="1941676" cy="19416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A7B6F8-580F-4EFB-848A-DB3FB9E942E7}">
      <dsp:nvSpPr>
        <dsp:cNvPr id="0" name=""/>
        <dsp:cNvSpPr/>
      </dsp:nvSpPr>
      <dsp:spPr>
        <a:xfrm>
          <a:off x="110274" y="2022315"/>
          <a:ext cx="2364165" cy="1168617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 err="1"/>
            <a:t>Vincentius</a:t>
          </a:r>
          <a:r>
            <a:rPr lang="en-US" sz="1100" b="0" i="0" kern="1200" dirty="0"/>
            <a:t> Amin </a:t>
          </a:r>
          <a:r>
            <a:rPr lang="en-US" sz="1100" b="0" i="0" kern="1200" dirty="0" err="1"/>
            <a:t>Sutanto</a:t>
          </a:r>
          <a:r>
            <a:rPr lang="en-US" sz="1100" b="0" i="0" kern="1200" dirty="0"/>
            <a:t> 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/>
            <a:t>(Group Financial Controller)</a:t>
          </a:r>
          <a:endParaRPr lang="en-US" sz="1100" kern="1200" dirty="0"/>
        </a:p>
      </dsp:txBody>
      <dsp:txXfrm>
        <a:off x="144502" y="2056543"/>
        <a:ext cx="2295709" cy="1100161"/>
      </dsp:txXfrm>
    </dsp:sp>
    <dsp:sp modelId="{F9295BF5-13F2-4205-95DF-775152AB024A}">
      <dsp:nvSpPr>
        <dsp:cNvPr id="0" name=""/>
        <dsp:cNvSpPr/>
      </dsp:nvSpPr>
      <dsp:spPr>
        <a:xfrm rot="21599513">
          <a:off x="2395053" y="1208107"/>
          <a:ext cx="447945" cy="466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2395053" y="1301428"/>
        <a:ext cx="313562" cy="279935"/>
      </dsp:txXfrm>
    </dsp:sp>
    <dsp:sp modelId="{E04B04D4-271E-485A-AAF6-6BB03ACB3D6F}">
      <dsp:nvSpPr>
        <dsp:cNvPr id="0" name=""/>
        <dsp:cNvSpPr/>
      </dsp:nvSpPr>
      <dsp:spPr>
        <a:xfrm>
          <a:off x="3226952" y="470324"/>
          <a:ext cx="1941676" cy="19416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8946C8-57C3-4AFA-825C-36BBA312E5E0}">
      <dsp:nvSpPr>
        <dsp:cNvPr id="0" name=""/>
        <dsp:cNvSpPr/>
      </dsp:nvSpPr>
      <dsp:spPr>
        <a:xfrm>
          <a:off x="3439829" y="2020947"/>
          <a:ext cx="2148095" cy="117044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- </a:t>
          </a:r>
          <a:r>
            <a:rPr lang="en-US" sz="1100" kern="1200" dirty="0" err="1">
              <a:solidFill>
                <a:schemeClr val="bg1"/>
              </a:solidFill>
            </a:rPr>
            <a:t>Pencucian</a:t>
          </a:r>
          <a:r>
            <a:rPr lang="en-US" sz="1100" kern="1200" dirty="0">
              <a:solidFill>
                <a:schemeClr val="bg1"/>
              </a:solidFill>
            </a:rPr>
            <a:t> </a:t>
          </a:r>
          <a:r>
            <a:rPr lang="en-US" sz="1100" kern="1200" dirty="0" err="1">
              <a:solidFill>
                <a:schemeClr val="bg1"/>
              </a:solidFill>
            </a:rPr>
            <a:t>Uang</a:t>
          </a:r>
          <a:r>
            <a:rPr lang="en-US" sz="110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membobol</a:t>
          </a:r>
          <a:r>
            <a:rPr lang="en-US" sz="1100" b="0" i="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rekening</a:t>
          </a:r>
          <a:r>
            <a:rPr lang="en-US" sz="1100" b="0" i="0" kern="1200" dirty="0">
              <a:solidFill>
                <a:schemeClr val="bg1"/>
              </a:solidFill>
            </a:rPr>
            <a:t> Asian </a:t>
          </a:r>
          <a:r>
            <a:rPr lang="en-US" sz="1100" b="0" i="0" kern="1200" dirty="0" err="1">
              <a:solidFill>
                <a:schemeClr val="bg1"/>
              </a:solidFill>
            </a:rPr>
            <a:t>Agri</a:t>
          </a:r>
          <a:r>
            <a:rPr lang="en-US" sz="1100" b="0" i="0" kern="1200" dirty="0">
              <a:solidFill>
                <a:schemeClr val="bg1"/>
              </a:solidFill>
            </a:rPr>
            <a:t> di Bank Fortis Singapura </a:t>
          </a:r>
          <a:r>
            <a:rPr lang="en-US" sz="1100" b="0" i="0" kern="1200" dirty="0" err="1">
              <a:solidFill>
                <a:schemeClr val="bg1"/>
              </a:solidFill>
            </a:rPr>
            <a:t>senilai</a:t>
          </a:r>
          <a:r>
            <a:rPr lang="en-US" sz="1100" b="0" i="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Rp</a:t>
          </a:r>
          <a:r>
            <a:rPr lang="en-US" sz="1100" b="0" i="0" kern="1200" dirty="0">
              <a:solidFill>
                <a:schemeClr val="bg1"/>
              </a:solidFill>
            </a:rPr>
            <a:t> 28 </a:t>
          </a:r>
          <a:r>
            <a:rPr lang="en-US" sz="1100" b="0" i="0" kern="1200" dirty="0" err="1">
              <a:solidFill>
                <a:schemeClr val="bg1"/>
              </a:solidFill>
            </a:rPr>
            <a:t>miliar</a:t>
          </a:r>
          <a:endParaRPr lang="en-US" sz="1100" b="0" i="0" kern="1200" dirty="0">
            <a:solidFill>
              <a:schemeClr val="bg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solidFill>
                <a:schemeClr val="bg1"/>
              </a:solidFill>
            </a:rPr>
            <a:t>- </a:t>
          </a:r>
          <a:r>
            <a:rPr lang="en-US" sz="1100" b="0" i="0" kern="1200" dirty="0" err="1">
              <a:solidFill>
                <a:schemeClr val="bg1"/>
              </a:solidFill>
            </a:rPr>
            <a:t>Pemalsuan</a:t>
          </a:r>
          <a:r>
            <a:rPr lang="en-US" sz="1100" b="0" i="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surat</a:t>
          </a:r>
          <a:r>
            <a:rPr lang="en-US" sz="1100" b="0" i="0" kern="1200" dirty="0">
              <a:solidFill>
                <a:schemeClr val="bg1"/>
              </a:solidFill>
            </a:rPr>
            <a:t> Asian </a:t>
          </a:r>
          <a:r>
            <a:rPr lang="en-US" sz="1100" b="0" i="0" kern="1200" dirty="0" err="1">
              <a:solidFill>
                <a:schemeClr val="bg1"/>
              </a:solidFill>
            </a:rPr>
            <a:t>Agri</a:t>
          </a:r>
          <a:endParaRPr lang="en-US" sz="1100" b="0" i="0" kern="1200" dirty="0">
            <a:solidFill>
              <a:schemeClr val="bg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solidFill>
                <a:schemeClr val="bg1"/>
              </a:solidFill>
            </a:rPr>
            <a:t>- </a:t>
          </a:r>
          <a:r>
            <a:rPr lang="en-US" sz="1100" b="0" i="0" kern="1200" dirty="0" err="1">
              <a:solidFill>
                <a:schemeClr val="bg1"/>
              </a:solidFill>
            </a:rPr>
            <a:t>Melarikan</a:t>
          </a:r>
          <a:r>
            <a:rPr lang="en-US" sz="1100" b="0" i="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diri</a:t>
          </a:r>
          <a:r>
            <a:rPr lang="en-US" sz="1100" b="0" i="0" kern="1200" dirty="0">
              <a:solidFill>
                <a:schemeClr val="bg1"/>
              </a:solidFill>
            </a:rPr>
            <a:t> </a:t>
          </a:r>
          <a:r>
            <a:rPr lang="en-US" sz="1100" b="0" i="0" kern="1200" dirty="0" err="1">
              <a:solidFill>
                <a:schemeClr val="bg1"/>
              </a:solidFill>
            </a:rPr>
            <a:t>ke</a:t>
          </a:r>
          <a:r>
            <a:rPr lang="en-US" sz="1100" b="0" i="0" kern="1200" dirty="0">
              <a:solidFill>
                <a:schemeClr val="bg1"/>
              </a:solidFill>
            </a:rPr>
            <a:t> Singapura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3474110" y="2055228"/>
        <a:ext cx="2079533" cy="1101880"/>
      </dsp:txXfrm>
    </dsp:sp>
    <dsp:sp modelId="{FFF50F03-B6F3-4552-8A72-1A152140882A}">
      <dsp:nvSpPr>
        <dsp:cNvPr id="0" name=""/>
        <dsp:cNvSpPr/>
      </dsp:nvSpPr>
      <dsp:spPr>
        <a:xfrm rot="5794">
          <a:off x="5578761" y="1210556"/>
          <a:ext cx="410133" cy="4665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578761" y="1303763"/>
        <a:ext cx="287093" cy="279935"/>
      </dsp:txXfrm>
    </dsp:sp>
    <dsp:sp modelId="{730CBF19-4659-4ED2-9B75-932489C127D0}">
      <dsp:nvSpPr>
        <dsp:cNvPr id="0" name=""/>
        <dsp:cNvSpPr/>
      </dsp:nvSpPr>
      <dsp:spPr>
        <a:xfrm>
          <a:off x="6340437" y="475571"/>
          <a:ext cx="1941676" cy="19416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0C898-6990-476A-BC9A-AD7F0E64B786}">
      <dsp:nvSpPr>
        <dsp:cNvPr id="0" name=""/>
        <dsp:cNvSpPr/>
      </dsp:nvSpPr>
      <dsp:spPr>
        <a:xfrm>
          <a:off x="6535820" y="2036689"/>
          <a:ext cx="2183084" cy="114945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/>
            <a:t>- </a:t>
          </a:r>
          <a:r>
            <a:rPr lang="en-US" sz="1100" b="0" i="0" kern="1200" dirty="0" err="1"/>
            <a:t>Menyerahkan</a:t>
          </a:r>
          <a:r>
            <a:rPr lang="en-US" sz="1100" b="0" i="0" kern="1200" dirty="0"/>
            <a:t> </a:t>
          </a:r>
          <a:r>
            <a:rPr lang="en-US" sz="1100" b="0" i="0" kern="1200" dirty="0" err="1"/>
            <a:t>diri</a:t>
          </a:r>
          <a:r>
            <a:rPr lang="en-US" sz="1100" b="0" i="0" kern="1200" dirty="0"/>
            <a:t> </a:t>
          </a:r>
          <a:r>
            <a:rPr lang="en-US" sz="1100" b="0" i="0" kern="1200" dirty="0" err="1"/>
            <a:t>ke</a:t>
          </a:r>
          <a:r>
            <a:rPr lang="en-US" sz="1100" b="0" i="0" kern="1200" dirty="0"/>
            <a:t> </a:t>
          </a:r>
          <a:r>
            <a:rPr lang="en-US" sz="1100" b="0" i="0" kern="1200" dirty="0" err="1"/>
            <a:t>Polda</a:t>
          </a:r>
          <a:r>
            <a:rPr lang="en-US" sz="1100" b="0" i="0" kern="1200" dirty="0"/>
            <a:t> Metro Jaya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/>
            <a:t>- </a:t>
          </a:r>
          <a:r>
            <a:rPr lang="en-US" sz="1100" b="0" i="0" kern="1200" dirty="0" err="1"/>
            <a:t>Dijerat</a:t>
          </a:r>
          <a:r>
            <a:rPr lang="en-US" sz="1100" b="0" i="0" kern="1200" dirty="0"/>
            <a:t> </a:t>
          </a:r>
          <a:r>
            <a:rPr lang="en-US" sz="1100" b="0" i="0" kern="1200" dirty="0" err="1"/>
            <a:t>hukuman</a:t>
          </a:r>
          <a:r>
            <a:rPr lang="en-US" sz="1100" b="0" i="0" kern="1200" dirty="0"/>
            <a:t> 11 </a:t>
          </a:r>
          <a:r>
            <a:rPr lang="en-US" sz="1100" b="0" i="0" kern="1200" dirty="0" err="1"/>
            <a:t>tahun</a:t>
          </a:r>
          <a:r>
            <a:rPr lang="en-US" sz="1100" b="0" i="0" kern="1200" dirty="0"/>
            <a:t> </a:t>
          </a:r>
          <a:r>
            <a:rPr lang="en-US" sz="1100" b="0" i="0" kern="1200" dirty="0" err="1"/>
            <a:t>penjara</a:t>
          </a:r>
          <a:r>
            <a:rPr lang="en-US" sz="1100" b="0" i="0" kern="1200" dirty="0"/>
            <a:t> </a:t>
          </a:r>
          <a:r>
            <a:rPr lang="en-US" sz="1100" b="0" i="0" kern="1200" dirty="0" err="1"/>
            <a:t>dan</a:t>
          </a:r>
          <a:r>
            <a:rPr lang="en-US" sz="1100" b="0" i="0" kern="1200" dirty="0"/>
            <a:t> </a:t>
          </a:r>
          <a:r>
            <a:rPr lang="en-US" sz="1100" b="0" i="0" kern="1200" dirty="0" err="1"/>
            <a:t>denda</a:t>
          </a:r>
          <a:r>
            <a:rPr lang="en-US" sz="1100" b="0" i="0" kern="1200" dirty="0"/>
            <a:t> </a:t>
          </a:r>
          <a:r>
            <a:rPr lang="en-US" sz="1100" b="0" i="0" kern="1200" dirty="0" err="1"/>
            <a:t>Rp</a:t>
          </a:r>
          <a:r>
            <a:rPr lang="en-US" sz="1100" b="0" i="0" kern="1200" dirty="0"/>
            <a:t> 150 </a:t>
          </a:r>
          <a:r>
            <a:rPr lang="en-US" sz="1100" b="0" i="0" kern="1200" dirty="0" err="1"/>
            <a:t>juta</a:t>
          </a:r>
          <a:r>
            <a:rPr lang="en-US" sz="1100" b="0" i="0" kern="1200" dirty="0"/>
            <a:t> (</a:t>
          </a:r>
          <a:r>
            <a:rPr lang="en-US" sz="1100" b="0" i="0" kern="1200" dirty="0" err="1"/>
            <a:t>realisasi</a:t>
          </a:r>
          <a:r>
            <a:rPr lang="en-US" sz="1100" b="0" i="0" kern="1200" dirty="0"/>
            <a:t> 6 </a:t>
          </a:r>
          <a:r>
            <a:rPr lang="en-US" sz="1100" b="0" i="0" kern="1200" dirty="0" err="1"/>
            <a:t>tahun</a:t>
          </a:r>
          <a:r>
            <a:rPr lang="en-US" sz="1100" b="0" i="0" kern="1200" dirty="0"/>
            <a:t> </a:t>
          </a:r>
          <a:r>
            <a:rPr lang="en-US" sz="1100" b="0" i="0" kern="1200" dirty="0" err="1"/>
            <a:t>penjara</a:t>
          </a:r>
          <a:r>
            <a:rPr lang="en-US" sz="1100" b="0" i="0" kern="1200" dirty="0"/>
            <a:t>)</a:t>
          </a:r>
          <a:endParaRPr lang="en-US" sz="1100" kern="1200" dirty="0"/>
        </a:p>
      </dsp:txBody>
      <dsp:txXfrm>
        <a:off x="6569486" y="2070355"/>
        <a:ext cx="2115752" cy="1082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9CC04-1332-4282-80E8-1B9D5271B047}">
      <dsp:nvSpPr>
        <dsp:cNvPr id="0" name=""/>
        <dsp:cNvSpPr/>
      </dsp:nvSpPr>
      <dsp:spPr>
        <a:xfrm rot="5400000">
          <a:off x="4849861" y="-1880432"/>
          <a:ext cx="1026188" cy="5047488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/>
            <a:t>Dokumen</a:t>
          </a:r>
          <a:r>
            <a:rPr lang="en-US" sz="1100" kern="1200" dirty="0"/>
            <a:t> yang </a:t>
          </a:r>
          <a:r>
            <a:rPr lang="en-US" sz="1100" kern="1200" dirty="0" err="1"/>
            <a:t>berjudul</a:t>
          </a:r>
          <a:r>
            <a:rPr lang="en-US" sz="1100" kern="1200" dirty="0"/>
            <a:t> “AAA-Cross Border Tax Planning (Under Pricing of Export Sales)”, </a:t>
          </a:r>
          <a:r>
            <a:rPr lang="en-US" sz="1100" kern="1200" dirty="0" err="1"/>
            <a:t>disusun</a:t>
          </a:r>
          <a:r>
            <a:rPr lang="en-US" sz="1100" kern="1200" dirty="0"/>
            <a:t> </a:t>
          </a:r>
          <a:r>
            <a:rPr lang="en-US" sz="1100" kern="1200" dirty="0" err="1"/>
            <a:t>sekitar</a:t>
          </a:r>
          <a:r>
            <a:rPr lang="en-US" sz="1100" kern="1200" dirty="0"/>
            <a:t> </a:t>
          </a:r>
          <a:r>
            <a:rPr lang="en-US" sz="1100" kern="1200" dirty="0" err="1"/>
            <a:t>tahun</a:t>
          </a:r>
          <a:r>
            <a:rPr lang="en-US" sz="1100" kern="1200" dirty="0"/>
            <a:t> 2002. </a:t>
          </a:r>
          <a:r>
            <a:rPr lang="en-US" sz="1100" kern="1200" dirty="0" err="1"/>
            <a:t>Dokumen</a:t>
          </a:r>
          <a:r>
            <a:rPr lang="en-US" sz="1100" kern="1200" dirty="0"/>
            <a:t> </a:t>
          </a:r>
          <a:r>
            <a:rPr lang="en-US" sz="1100" kern="1200" dirty="0" err="1"/>
            <a:t>ini</a:t>
          </a:r>
          <a:r>
            <a:rPr lang="en-US" sz="1100" kern="1200" dirty="0"/>
            <a:t> </a:t>
          </a:r>
          <a:r>
            <a:rPr lang="en-US" sz="1100" kern="1200" dirty="0" err="1"/>
            <a:t>memuat</a:t>
          </a:r>
          <a:r>
            <a:rPr lang="en-US" sz="1100" kern="1200" dirty="0"/>
            <a:t> </a:t>
          </a:r>
          <a:r>
            <a:rPr lang="en-US" sz="1100" kern="1200" dirty="0" err="1"/>
            <a:t>semua</a:t>
          </a:r>
          <a:r>
            <a:rPr lang="en-US" sz="1100" kern="1200" dirty="0"/>
            <a:t> </a:t>
          </a:r>
          <a:r>
            <a:rPr lang="en-US" sz="1100" kern="1200" dirty="0" err="1"/>
            <a:t>persiapan</a:t>
          </a:r>
          <a:r>
            <a:rPr lang="en-US" sz="1100" kern="1200" dirty="0"/>
            <a:t> transfer pricing PT Asian </a:t>
          </a:r>
          <a:r>
            <a:rPr lang="en-US" sz="1100" kern="1200" dirty="0" err="1"/>
            <a:t>Agri</a:t>
          </a:r>
          <a:r>
            <a:rPr lang="en-US" sz="1100" kern="1200" dirty="0"/>
            <a:t> Group </a:t>
          </a:r>
          <a:r>
            <a:rPr lang="en-US" sz="1100" kern="1200" dirty="0" err="1"/>
            <a:t>secara</a:t>
          </a:r>
          <a:r>
            <a:rPr lang="en-US" sz="1100" kern="1200" dirty="0"/>
            <a:t> </a:t>
          </a:r>
          <a:r>
            <a:rPr lang="en-US" sz="1100" kern="1200" dirty="0" err="1"/>
            <a:t>terperinci</a:t>
          </a:r>
          <a:endParaRPr lang="en-US" sz="1100" kern="1200" dirty="0"/>
        </a:p>
      </dsp:txBody>
      <dsp:txXfrm rot="-5400000">
        <a:off x="2839211" y="180312"/>
        <a:ext cx="4997394" cy="926000"/>
      </dsp:txXfrm>
    </dsp:sp>
    <dsp:sp modelId="{D1BC6B3C-75C9-45FB-BD57-CCB783C0368C}">
      <dsp:nvSpPr>
        <dsp:cNvPr id="0" name=""/>
        <dsp:cNvSpPr/>
      </dsp:nvSpPr>
      <dsp:spPr>
        <a:xfrm>
          <a:off x="0" y="1943"/>
          <a:ext cx="2839212" cy="1282735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Membeberkan</a:t>
          </a:r>
          <a:r>
            <a:rPr lang="en-US" sz="2300" kern="1200" dirty="0"/>
            <a:t> </a:t>
          </a:r>
          <a:r>
            <a:rPr lang="en-US" sz="2300" kern="1200" dirty="0" err="1"/>
            <a:t>Masalah</a:t>
          </a:r>
          <a:r>
            <a:rPr lang="en-US" sz="2300" kern="1200" dirty="0"/>
            <a:t> </a:t>
          </a:r>
          <a:r>
            <a:rPr lang="en-US" sz="2300" kern="1200" dirty="0" err="1"/>
            <a:t>Keuangan</a:t>
          </a:r>
          <a:r>
            <a:rPr lang="en-US" sz="2300" kern="1200" dirty="0"/>
            <a:t> </a:t>
          </a:r>
          <a:r>
            <a:rPr lang="en-US" sz="2300" kern="1200" dirty="0" err="1"/>
            <a:t>kepada</a:t>
          </a:r>
          <a:r>
            <a:rPr lang="en-US" sz="2300" kern="1200" dirty="0"/>
            <a:t> KPK</a:t>
          </a:r>
        </a:p>
      </dsp:txBody>
      <dsp:txXfrm>
        <a:off x="62618" y="64561"/>
        <a:ext cx="2713976" cy="1157499"/>
      </dsp:txXfrm>
    </dsp:sp>
    <dsp:sp modelId="{714DB40E-9FD6-45E3-98D0-B66C4CDEB4B7}">
      <dsp:nvSpPr>
        <dsp:cNvPr id="0" name=""/>
        <dsp:cNvSpPr/>
      </dsp:nvSpPr>
      <dsp:spPr>
        <a:xfrm rot="5400000">
          <a:off x="4849861" y="-533560"/>
          <a:ext cx="1026188" cy="5047488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/>
            <a:t>Menjual</a:t>
          </a:r>
          <a:r>
            <a:rPr lang="en-US" sz="1100" kern="1200" dirty="0"/>
            <a:t> </a:t>
          </a:r>
          <a:r>
            <a:rPr lang="en-US" sz="1100" kern="1200" dirty="0" err="1"/>
            <a:t>produk</a:t>
          </a:r>
          <a:r>
            <a:rPr lang="en-US" sz="1100" kern="1200" dirty="0"/>
            <a:t> </a:t>
          </a:r>
          <a:r>
            <a:rPr lang="en-US" sz="1100" kern="1200" dirty="0" err="1"/>
            <a:t>minyak</a:t>
          </a:r>
          <a:r>
            <a:rPr lang="en-US" sz="1100" kern="1200" dirty="0"/>
            <a:t> </a:t>
          </a:r>
          <a:r>
            <a:rPr lang="en-US" sz="1100" kern="1200" dirty="0" err="1"/>
            <a:t>sawit</a:t>
          </a:r>
          <a:r>
            <a:rPr lang="en-US" sz="1100" kern="1200" dirty="0"/>
            <a:t> </a:t>
          </a:r>
          <a:r>
            <a:rPr lang="en-US" sz="1100" kern="1200" dirty="0" err="1"/>
            <a:t>mentah</a:t>
          </a:r>
          <a:r>
            <a:rPr lang="en-US" sz="1100" kern="1200" dirty="0"/>
            <a:t> (Crude Palm Oil) </a:t>
          </a:r>
          <a:r>
            <a:rPr lang="en-US" sz="1100" kern="1200" dirty="0" err="1"/>
            <a:t>keluaran</a:t>
          </a:r>
          <a:r>
            <a:rPr lang="en-US" sz="1100" kern="1200" dirty="0"/>
            <a:t> PT Asian </a:t>
          </a:r>
          <a:r>
            <a:rPr lang="en-US" sz="1100" kern="1200" dirty="0" err="1"/>
            <a:t>Agri</a:t>
          </a:r>
          <a:r>
            <a:rPr lang="en-US" sz="1100" kern="1200" dirty="0"/>
            <a:t> Group </a:t>
          </a:r>
          <a:r>
            <a:rPr lang="en-US" sz="1100" kern="1200" dirty="0" err="1"/>
            <a:t>ke</a:t>
          </a:r>
          <a:r>
            <a:rPr lang="en-US" sz="1100" kern="1200" dirty="0"/>
            <a:t> </a:t>
          </a:r>
          <a:r>
            <a:rPr lang="en-US" sz="1100" kern="1200" dirty="0" err="1"/>
            <a:t>perusahaan</a:t>
          </a:r>
          <a:r>
            <a:rPr lang="en-US" sz="1100" kern="1200" dirty="0"/>
            <a:t> </a:t>
          </a:r>
          <a:r>
            <a:rPr lang="en-US" sz="1100" kern="1200" dirty="0" err="1"/>
            <a:t>afiliasi</a:t>
          </a:r>
          <a:r>
            <a:rPr lang="en-US" sz="1100" kern="1200" dirty="0"/>
            <a:t> di </a:t>
          </a:r>
          <a:r>
            <a:rPr lang="en-US" sz="1100" kern="1200" dirty="0" err="1"/>
            <a:t>luar</a:t>
          </a:r>
          <a:r>
            <a:rPr lang="en-US" sz="1100" kern="1200" dirty="0"/>
            <a:t> </a:t>
          </a:r>
          <a:r>
            <a:rPr lang="en-US" sz="1100" kern="1200" dirty="0" err="1"/>
            <a:t>negeri</a:t>
          </a:r>
          <a:r>
            <a:rPr lang="en-US" sz="1100" kern="1200" dirty="0"/>
            <a:t> </a:t>
          </a:r>
          <a:r>
            <a:rPr lang="en-US" sz="1100" kern="1200" dirty="0" err="1"/>
            <a:t>dengan</a:t>
          </a:r>
          <a:r>
            <a:rPr lang="en-US" sz="1100" kern="1200" dirty="0"/>
            <a:t> </a:t>
          </a:r>
          <a:r>
            <a:rPr lang="en-US" sz="1100" kern="1200" dirty="0" err="1"/>
            <a:t>harga</a:t>
          </a:r>
          <a:r>
            <a:rPr lang="en-US" sz="1100" kern="1200" dirty="0"/>
            <a:t> di </a:t>
          </a:r>
          <a:r>
            <a:rPr lang="en-US" sz="1100" kern="1200" dirty="0" err="1"/>
            <a:t>bawah</a:t>
          </a:r>
          <a:r>
            <a:rPr lang="en-US" sz="1100" kern="1200" dirty="0"/>
            <a:t> </a:t>
          </a:r>
          <a:r>
            <a:rPr lang="en-US" sz="1100" kern="1200" dirty="0" err="1"/>
            <a:t>harga</a:t>
          </a:r>
          <a:r>
            <a:rPr lang="en-US" sz="1100" kern="1200" dirty="0"/>
            <a:t> </a:t>
          </a:r>
          <a:r>
            <a:rPr lang="en-US" sz="1100" kern="1200" dirty="0" err="1"/>
            <a:t>pasar</a:t>
          </a:r>
          <a:r>
            <a:rPr lang="en-US" sz="1100" kern="1200" dirty="0"/>
            <a:t>—</a:t>
          </a:r>
          <a:r>
            <a:rPr lang="en-US" sz="1100" kern="1200" dirty="0" err="1"/>
            <a:t>untuk</a:t>
          </a:r>
          <a:r>
            <a:rPr lang="en-US" sz="1100" kern="1200" dirty="0"/>
            <a:t> </a:t>
          </a:r>
          <a:r>
            <a:rPr lang="en-US" sz="1100" kern="1200" dirty="0" err="1"/>
            <a:t>kemudian</a:t>
          </a:r>
          <a:r>
            <a:rPr lang="en-US" sz="1100" kern="1200" dirty="0"/>
            <a:t> </a:t>
          </a:r>
          <a:r>
            <a:rPr lang="en-US" sz="1100" kern="1200" dirty="0" err="1"/>
            <a:t>dijual</a:t>
          </a:r>
          <a:r>
            <a:rPr lang="en-US" sz="1100" kern="1200" dirty="0"/>
            <a:t> </a:t>
          </a:r>
          <a:r>
            <a:rPr lang="en-US" sz="1100" kern="1200" dirty="0" err="1"/>
            <a:t>kembali</a:t>
          </a:r>
          <a:r>
            <a:rPr lang="en-US" sz="1100" kern="1200" dirty="0"/>
            <a:t> </a:t>
          </a:r>
          <a:r>
            <a:rPr lang="en-US" sz="1100" kern="1200" dirty="0" err="1"/>
            <a:t>ke</a:t>
          </a:r>
          <a:r>
            <a:rPr lang="en-US" sz="1100" kern="1200" dirty="0"/>
            <a:t> </a:t>
          </a:r>
          <a:r>
            <a:rPr lang="en-US" sz="1100" kern="1200" dirty="0" err="1"/>
            <a:t>pembeli</a:t>
          </a:r>
          <a:r>
            <a:rPr lang="en-US" sz="1100" kern="1200" dirty="0"/>
            <a:t> </a:t>
          </a:r>
          <a:r>
            <a:rPr lang="en-US" sz="1100" kern="1200" dirty="0" err="1"/>
            <a:t>riil</a:t>
          </a:r>
          <a:r>
            <a:rPr lang="en-US" sz="1100" kern="1200" dirty="0"/>
            <a:t> </a:t>
          </a:r>
          <a:r>
            <a:rPr lang="en-US" sz="1100" kern="1200" dirty="0" err="1"/>
            <a:t>dengan</a:t>
          </a:r>
          <a:r>
            <a:rPr lang="en-US" sz="1100" kern="1200" dirty="0"/>
            <a:t> </a:t>
          </a:r>
          <a:r>
            <a:rPr lang="en-US" sz="1100" kern="1200" dirty="0" err="1"/>
            <a:t>harga</a:t>
          </a:r>
          <a:r>
            <a:rPr lang="en-US" sz="1100" kern="1200" dirty="0"/>
            <a:t> </a:t>
          </a:r>
          <a:r>
            <a:rPr lang="en-US" sz="1100" kern="1200" dirty="0" err="1"/>
            <a:t>tinggi</a:t>
          </a:r>
          <a:r>
            <a:rPr lang="en-US" sz="1100" kern="1200" dirty="0"/>
            <a:t>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Perusahaan </a:t>
          </a:r>
          <a:r>
            <a:rPr lang="en-US" sz="1100" kern="1200" dirty="0" err="1"/>
            <a:t>luar</a:t>
          </a:r>
          <a:r>
            <a:rPr lang="en-US" sz="1100" kern="1200" dirty="0"/>
            <a:t> </a:t>
          </a:r>
          <a:r>
            <a:rPr lang="en-US" sz="1100" kern="1200" dirty="0" err="1"/>
            <a:t>negeri</a:t>
          </a:r>
          <a:r>
            <a:rPr lang="en-US" sz="1100" kern="1200" dirty="0"/>
            <a:t> yang </a:t>
          </a:r>
          <a:r>
            <a:rPr lang="en-US" sz="1100" kern="1200" dirty="0" err="1"/>
            <a:t>menjadi</a:t>
          </a:r>
          <a:r>
            <a:rPr lang="en-US" sz="1100" kern="1200" dirty="0"/>
            <a:t> </a:t>
          </a:r>
          <a:r>
            <a:rPr lang="en-US" sz="1100" kern="1200" dirty="0" err="1"/>
            <a:t>rekanan</a:t>
          </a:r>
          <a:r>
            <a:rPr lang="en-US" sz="1100" kern="1200" dirty="0"/>
            <a:t> PT Asian </a:t>
          </a:r>
          <a:r>
            <a:rPr lang="en-US" sz="1100" kern="1200" dirty="0" err="1"/>
            <a:t>Agri</a:t>
          </a:r>
          <a:r>
            <a:rPr lang="en-US" sz="1100" kern="1200" dirty="0"/>
            <a:t> </a:t>
          </a:r>
          <a:r>
            <a:rPr lang="en-US" sz="1100" kern="1200" dirty="0" err="1"/>
            <a:t>sebagian</a:t>
          </a:r>
          <a:r>
            <a:rPr lang="en-US" sz="1100" kern="1200" dirty="0"/>
            <a:t> </a:t>
          </a:r>
          <a:r>
            <a:rPr lang="en-US" sz="1100" kern="1200" dirty="0" err="1"/>
            <a:t>adalah</a:t>
          </a:r>
          <a:r>
            <a:rPr lang="en-US" sz="1100" kern="1200" dirty="0"/>
            <a:t> </a:t>
          </a:r>
          <a:r>
            <a:rPr lang="en-US" sz="1100" kern="1200" dirty="0" err="1"/>
            <a:t>perusahaan</a:t>
          </a:r>
          <a:r>
            <a:rPr lang="en-US" sz="1100" kern="1200" dirty="0"/>
            <a:t> </a:t>
          </a:r>
          <a:r>
            <a:rPr lang="en-US" sz="1100" kern="1200" dirty="0" err="1"/>
            <a:t>fiktif</a:t>
          </a:r>
          <a:endParaRPr lang="en-US" sz="1100" kern="1200" dirty="0"/>
        </a:p>
      </dsp:txBody>
      <dsp:txXfrm rot="-5400000">
        <a:off x="2839211" y="1527184"/>
        <a:ext cx="4997394" cy="926000"/>
      </dsp:txXfrm>
    </dsp:sp>
    <dsp:sp modelId="{EDA9C18E-FA2B-4590-BEE6-C73C042486E5}">
      <dsp:nvSpPr>
        <dsp:cNvPr id="0" name=""/>
        <dsp:cNvSpPr/>
      </dsp:nvSpPr>
      <dsp:spPr>
        <a:xfrm>
          <a:off x="0" y="1348815"/>
          <a:ext cx="2839212" cy="1282735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Modus </a:t>
          </a:r>
          <a:r>
            <a:rPr lang="en-US" sz="2300" kern="1200" dirty="0" err="1"/>
            <a:t>Penggelapan</a:t>
          </a:r>
          <a:r>
            <a:rPr lang="en-US" sz="2300" kern="1200" dirty="0"/>
            <a:t> </a:t>
          </a:r>
          <a:r>
            <a:rPr lang="en-US" sz="2300" kern="1200" dirty="0" err="1"/>
            <a:t>Pajak</a:t>
          </a:r>
          <a:endParaRPr lang="en-US" sz="2300" kern="1200" dirty="0"/>
        </a:p>
      </dsp:txBody>
      <dsp:txXfrm>
        <a:off x="62618" y="1411433"/>
        <a:ext cx="2713976" cy="1157499"/>
      </dsp:txXfrm>
    </dsp:sp>
    <dsp:sp modelId="{0CC11493-633F-4A24-88D5-38ED6C170D37}">
      <dsp:nvSpPr>
        <dsp:cNvPr id="0" name=""/>
        <dsp:cNvSpPr/>
      </dsp:nvSpPr>
      <dsp:spPr>
        <a:xfrm rot="5400000">
          <a:off x="4849861" y="813311"/>
          <a:ext cx="1026188" cy="5047488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/>
            <a:t>Menggelapkan</a:t>
          </a:r>
          <a:r>
            <a:rPr lang="en-US" sz="1100" kern="1200" dirty="0"/>
            <a:t> </a:t>
          </a:r>
          <a:r>
            <a:rPr lang="en-US" sz="1100" kern="1200" dirty="0" err="1"/>
            <a:t>pajak</a:t>
          </a:r>
          <a:r>
            <a:rPr lang="en-US" sz="1100" kern="1200" dirty="0"/>
            <a:t> </a:t>
          </a:r>
          <a:r>
            <a:rPr lang="en-US" sz="1100" kern="1200" dirty="0" err="1"/>
            <a:t>perusahaannya</a:t>
          </a:r>
          <a:r>
            <a:rPr lang="en-US" sz="1100" kern="1200" dirty="0"/>
            <a:t> </a:t>
          </a:r>
          <a:r>
            <a:rPr lang="en-US" sz="1100" kern="1200" dirty="0" err="1"/>
            <a:t>sebesar</a:t>
          </a:r>
          <a:r>
            <a:rPr lang="en-US" sz="1100" kern="1200" dirty="0"/>
            <a:t> </a:t>
          </a:r>
          <a:r>
            <a:rPr lang="en-US" sz="1100" kern="1200" dirty="0" err="1"/>
            <a:t>Rp</a:t>
          </a:r>
          <a:r>
            <a:rPr lang="en-US" sz="1100" kern="1200" dirty="0"/>
            <a:t> 1,25 </a:t>
          </a:r>
          <a:r>
            <a:rPr lang="en-US" sz="1100" kern="1200" dirty="0" err="1"/>
            <a:t>triliun</a:t>
          </a:r>
          <a:r>
            <a:rPr lang="en-US" sz="1100" kern="1200" dirty="0"/>
            <a:t> </a:t>
          </a:r>
          <a:r>
            <a:rPr lang="en-US" sz="1100" kern="1200" dirty="0" err="1"/>
            <a:t>selama</a:t>
          </a:r>
          <a:r>
            <a:rPr lang="en-US" sz="1100" kern="1200" dirty="0"/>
            <a:t> </a:t>
          </a:r>
          <a:r>
            <a:rPr lang="en-US" sz="1100" kern="1200" dirty="0" err="1"/>
            <a:t>periode</a:t>
          </a:r>
          <a:r>
            <a:rPr lang="en-US" sz="1100" kern="1200" dirty="0"/>
            <a:t> 2002-2005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/>
            <a:t>Manipulasi</a:t>
          </a:r>
          <a:r>
            <a:rPr lang="en-US" sz="1100" kern="1200" dirty="0"/>
            <a:t> </a:t>
          </a:r>
          <a:r>
            <a:rPr lang="en-US" sz="1100" kern="1200" dirty="0" err="1"/>
            <a:t>dalam</a:t>
          </a:r>
          <a:r>
            <a:rPr lang="en-US" sz="1100" kern="1200" dirty="0"/>
            <a:t> </a:t>
          </a:r>
          <a:r>
            <a:rPr lang="en-US" sz="1100" kern="1200" dirty="0" err="1"/>
            <a:t>mengisi</a:t>
          </a:r>
          <a:r>
            <a:rPr lang="en-US" sz="1100" kern="1200" dirty="0"/>
            <a:t> </a:t>
          </a:r>
          <a:r>
            <a:rPr lang="en-US" sz="1100" kern="1200" dirty="0" err="1"/>
            <a:t>surat</a:t>
          </a:r>
          <a:r>
            <a:rPr lang="en-US" sz="1100" kern="1200" dirty="0"/>
            <a:t> </a:t>
          </a:r>
          <a:r>
            <a:rPr lang="en-US" sz="1100" kern="1200" dirty="0" err="1"/>
            <a:t>pemberitahuan</a:t>
          </a:r>
          <a:r>
            <a:rPr lang="en-US" sz="1100" kern="1200" dirty="0"/>
            <a:t> </a:t>
          </a:r>
          <a:r>
            <a:rPr lang="en-US" sz="1100" kern="1200" dirty="0" err="1"/>
            <a:t>pajak</a:t>
          </a:r>
          <a:r>
            <a:rPr lang="en-US" sz="1100" kern="1200" dirty="0"/>
            <a:t> </a:t>
          </a:r>
          <a:r>
            <a:rPr lang="en-US" sz="1100" kern="1200" dirty="0" err="1"/>
            <a:t>tahunan</a:t>
          </a:r>
          <a:r>
            <a:rPr lang="en-US" sz="1100" kern="1200" dirty="0"/>
            <a:t> </a:t>
          </a:r>
          <a:r>
            <a:rPr lang="en-US" sz="1100" kern="1200" dirty="0" err="1"/>
            <a:t>atas</a:t>
          </a:r>
          <a:r>
            <a:rPr lang="en-US" sz="1100" kern="1200" dirty="0"/>
            <a:t> Asian </a:t>
          </a:r>
          <a:r>
            <a:rPr lang="en-US" sz="1100" kern="1200" dirty="0" err="1"/>
            <a:t>Agri</a:t>
          </a:r>
          <a:endParaRPr lang="en-US" sz="1100" kern="1200" dirty="0"/>
        </a:p>
      </dsp:txBody>
      <dsp:txXfrm rot="-5400000">
        <a:off x="2839211" y="2874055"/>
        <a:ext cx="4997394" cy="926000"/>
      </dsp:txXfrm>
    </dsp:sp>
    <dsp:sp modelId="{7ECEA540-4A1E-49CE-80AB-6F7B96875ACA}">
      <dsp:nvSpPr>
        <dsp:cNvPr id="0" name=""/>
        <dsp:cNvSpPr/>
      </dsp:nvSpPr>
      <dsp:spPr>
        <a:xfrm>
          <a:off x="0" y="2695688"/>
          <a:ext cx="2839212" cy="1282735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 err="1"/>
            <a:t>Suwir</a:t>
          </a:r>
          <a:r>
            <a:rPr lang="en-US" sz="2300" b="0" i="0" kern="1200" dirty="0"/>
            <a:t> </a:t>
          </a:r>
          <a:r>
            <a:rPr lang="en-US" sz="2300" b="0" i="0" kern="1200" dirty="0" err="1"/>
            <a:t>Laut</a:t>
          </a:r>
          <a:endParaRPr lang="en-US" sz="2300" b="0" i="0" kern="1200" dirty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i="0" kern="1200" dirty="0"/>
            <a:t>(</a:t>
          </a:r>
          <a:r>
            <a:rPr lang="en-US" sz="2300" b="0" i="0" kern="1200" dirty="0" err="1"/>
            <a:t>Manajer</a:t>
          </a:r>
          <a:r>
            <a:rPr lang="en-US" sz="2300" b="0" i="0" kern="1200" dirty="0"/>
            <a:t> </a:t>
          </a:r>
          <a:r>
            <a:rPr lang="en-US" sz="2300" b="0" i="0" kern="1200" dirty="0" err="1"/>
            <a:t>Pajak</a:t>
          </a:r>
          <a:r>
            <a:rPr lang="en-US" sz="2300" b="0" i="0" kern="1200" dirty="0"/>
            <a:t> Asian </a:t>
          </a:r>
          <a:r>
            <a:rPr lang="en-US" sz="2300" b="0" i="0" kern="1200" dirty="0" err="1"/>
            <a:t>Agri</a:t>
          </a:r>
          <a:r>
            <a:rPr lang="en-US" sz="2300" b="0" i="0" kern="1200" dirty="0"/>
            <a:t>)</a:t>
          </a:r>
          <a:endParaRPr lang="en-US" sz="2300" kern="1200" dirty="0"/>
        </a:p>
      </dsp:txBody>
      <dsp:txXfrm>
        <a:off x="62618" y="2758306"/>
        <a:ext cx="2713976" cy="1157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D06D41-0320-4A58-8609-F6A1BEAC7133}">
      <dsp:nvSpPr>
        <dsp:cNvPr id="0" name=""/>
        <dsp:cNvSpPr/>
      </dsp:nvSpPr>
      <dsp:spPr>
        <a:xfrm>
          <a:off x="671210" y="0"/>
          <a:ext cx="7607048" cy="3703276"/>
        </a:xfrm>
        <a:prstGeom prst="rightArrow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32F64170-990A-4298-BC5A-681A9B662E30}">
      <dsp:nvSpPr>
        <dsp:cNvPr id="0" name=""/>
        <dsp:cNvSpPr/>
      </dsp:nvSpPr>
      <dsp:spPr>
        <a:xfrm>
          <a:off x="303268" y="1110982"/>
          <a:ext cx="2684840" cy="1481310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/>
            <a:t>KPK</a:t>
          </a:r>
        </a:p>
      </dsp:txBody>
      <dsp:txXfrm>
        <a:off x="375580" y="1183294"/>
        <a:ext cx="2540216" cy="1336686"/>
      </dsp:txXfrm>
    </dsp:sp>
    <dsp:sp modelId="{B815342B-DD8E-4744-92AD-408C2C8C6E8B}">
      <dsp:nvSpPr>
        <dsp:cNvPr id="0" name=""/>
        <dsp:cNvSpPr/>
      </dsp:nvSpPr>
      <dsp:spPr>
        <a:xfrm>
          <a:off x="3132314" y="1110982"/>
          <a:ext cx="2684840" cy="1481310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/>
            <a:t>Direktorat</a:t>
          </a:r>
          <a:r>
            <a:rPr lang="en-US" sz="1200" b="1" kern="1200" dirty="0"/>
            <a:t> </a:t>
          </a:r>
          <a:r>
            <a:rPr lang="en-US" sz="1200" b="1" kern="1200" dirty="0" err="1"/>
            <a:t>Pajak</a:t>
          </a:r>
          <a:endParaRPr lang="en-US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Membentuk</a:t>
          </a:r>
          <a:r>
            <a:rPr lang="en-US" sz="1200" kern="1200" dirty="0"/>
            <a:t> </a:t>
          </a:r>
          <a:r>
            <a:rPr lang="en-US" sz="1200" kern="1200" dirty="0" err="1"/>
            <a:t>tim</a:t>
          </a:r>
          <a:r>
            <a:rPr lang="en-US" sz="1200" kern="1200" dirty="0"/>
            <a:t> </a:t>
          </a:r>
          <a:r>
            <a:rPr lang="en-US" sz="1200" kern="1200" dirty="0" err="1"/>
            <a:t>khusus</a:t>
          </a:r>
          <a:r>
            <a:rPr lang="en-US" sz="1200" kern="1200" dirty="0"/>
            <a:t> : </a:t>
          </a:r>
          <a:r>
            <a:rPr lang="en-US" sz="1200" kern="1200" dirty="0" err="1"/>
            <a:t>pemeriksa</a:t>
          </a:r>
          <a:r>
            <a:rPr lang="en-US" sz="1200" kern="1200" dirty="0"/>
            <a:t>, </a:t>
          </a:r>
          <a:r>
            <a:rPr lang="en-US" sz="1200" kern="1200" dirty="0" err="1"/>
            <a:t>penyidik</a:t>
          </a:r>
          <a:r>
            <a:rPr lang="en-US" sz="1200" kern="1200" dirty="0"/>
            <a:t>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intelijen</a:t>
          </a:r>
          <a:r>
            <a:rPr lang="en-US" sz="1200" kern="1200" dirty="0"/>
            <a:t> </a:t>
          </a:r>
          <a:r>
            <a:rPr lang="en-US" sz="1200" kern="1200" dirty="0" err="1"/>
            <a:t>bekerja</a:t>
          </a:r>
          <a:r>
            <a:rPr lang="en-US" sz="1200" kern="1200" dirty="0"/>
            <a:t> </a:t>
          </a:r>
          <a:r>
            <a:rPr lang="en-US" sz="1200" kern="1200" dirty="0" err="1"/>
            <a:t>sama</a:t>
          </a:r>
          <a:r>
            <a:rPr lang="en-US" sz="1200" kern="1200" dirty="0"/>
            <a:t> </a:t>
          </a:r>
          <a:r>
            <a:rPr lang="en-US" sz="1200" kern="1200" dirty="0" err="1"/>
            <a:t>dengan</a:t>
          </a:r>
          <a:r>
            <a:rPr lang="en-US" sz="1200" kern="1200" dirty="0"/>
            <a:t> </a:t>
          </a:r>
          <a:r>
            <a:rPr lang="en-US" sz="1200" kern="1200" dirty="0" err="1"/>
            <a:t>Pusat</a:t>
          </a:r>
          <a:r>
            <a:rPr lang="en-US" sz="1200" kern="1200" dirty="0"/>
            <a:t> </a:t>
          </a:r>
          <a:r>
            <a:rPr lang="en-US" sz="1200" kern="1200" dirty="0" err="1"/>
            <a:t>Pelaporan</a:t>
          </a:r>
          <a:r>
            <a:rPr lang="en-US" sz="1200" kern="1200" dirty="0"/>
            <a:t>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Analisis</a:t>
          </a:r>
          <a:r>
            <a:rPr lang="en-US" sz="1200" kern="1200" dirty="0"/>
            <a:t> </a:t>
          </a:r>
          <a:r>
            <a:rPr lang="en-US" sz="1200" kern="1200" dirty="0" err="1"/>
            <a:t>Transaksi</a:t>
          </a:r>
          <a:r>
            <a:rPr lang="en-US" sz="1200" kern="1200" dirty="0"/>
            <a:t> </a:t>
          </a:r>
          <a:r>
            <a:rPr lang="en-US" sz="1200" kern="1200" dirty="0" err="1"/>
            <a:t>Keuangan</a:t>
          </a:r>
          <a:r>
            <a:rPr lang="en-US" sz="1200" kern="1200" dirty="0"/>
            <a:t> (PPATK)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Kejaksaan</a:t>
          </a:r>
          <a:r>
            <a:rPr lang="en-US" sz="1200" kern="1200" dirty="0"/>
            <a:t> </a:t>
          </a:r>
          <a:r>
            <a:rPr lang="en-US" sz="1200" kern="1200" dirty="0" err="1"/>
            <a:t>Agung</a:t>
          </a:r>
          <a:endParaRPr lang="en-US" sz="1200" kern="1200" dirty="0"/>
        </a:p>
      </dsp:txBody>
      <dsp:txXfrm>
        <a:off x="3204626" y="1183294"/>
        <a:ext cx="2540216" cy="1336686"/>
      </dsp:txXfrm>
    </dsp:sp>
    <dsp:sp modelId="{22AF1911-418B-4616-AD13-3A593A42C7CC}">
      <dsp:nvSpPr>
        <dsp:cNvPr id="0" name=""/>
        <dsp:cNvSpPr/>
      </dsp:nvSpPr>
      <dsp:spPr>
        <a:xfrm>
          <a:off x="5961360" y="1110982"/>
          <a:ext cx="2684840" cy="1481310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solidFill>
                <a:schemeClr val="bg1"/>
              </a:solidFill>
            </a:rPr>
            <a:t>Penyelidikan</a:t>
          </a:r>
          <a:r>
            <a:rPr lang="en-US" sz="1200" b="1" kern="1200" dirty="0">
              <a:solidFill>
                <a:schemeClr val="bg1"/>
              </a:solidFill>
            </a:rPr>
            <a:t> </a:t>
          </a:r>
          <a:r>
            <a:rPr lang="en-US" sz="1200" b="1" kern="1200" dirty="0" err="1">
              <a:solidFill>
                <a:schemeClr val="bg1"/>
              </a:solidFill>
            </a:rPr>
            <a:t>dan</a:t>
          </a:r>
          <a:r>
            <a:rPr lang="en-US" sz="1200" b="1" kern="1200" dirty="0">
              <a:solidFill>
                <a:schemeClr val="bg1"/>
              </a:solidFill>
            </a:rPr>
            <a:t> </a:t>
          </a:r>
          <a:r>
            <a:rPr lang="en-US" sz="1200" b="1" kern="1200" dirty="0" err="1">
              <a:solidFill>
                <a:schemeClr val="bg1"/>
              </a:solidFill>
            </a:rPr>
            <a:t>penggeladahan</a:t>
          </a:r>
          <a:r>
            <a:rPr lang="en-US" sz="1200" b="1" kern="1200" dirty="0">
              <a:solidFill>
                <a:schemeClr val="bg1"/>
              </a:solidFill>
            </a:rPr>
            <a:t> </a:t>
          </a:r>
          <a:r>
            <a:rPr lang="en-US" sz="1200" kern="1200" dirty="0" err="1"/>
            <a:t>terhadap</a:t>
          </a:r>
          <a:r>
            <a:rPr lang="en-US" sz="1200" kern="1200" dirty="0"/>
            <a:t> </a:t>
          </a:r>
          <a:r>
            <a:rPr lang="en-US" sz="1200" kern="1200" dirty="0" err="1"/>
            <a:t>kantor</a:t>
          </a:r>
          <a:r>
            <a:rPr lang="en-US" sz="1200" kern="1200" dirty="0"/>
            <a:t> PT Asian </a:t>
          </a:r>
          <a:r>
            <a:rPr lang="en-US" sz="1200" kern="1200" dirty="0" err="1"/>
            <a:t>Agri</a:t>
          </a:r>
          <a:r>
            <a:rPr lang="en-US" sz="1200" kern="1200" dirty="0"/>
            <a:t> Group, </a:t>
          </a:r>
          <a:r>
            <a:rPr lang="en-US" sz="1200" kern="1200" dirty="0" err="1"/>
            <a:t>baik</a:t>
          </a:r>
          <a:r>
            <a:rPr lang="en-US" sz="1200" kern="1200" dirty="0"/>
            <a:t> yang di Jakarta </a:t>
          </a:r>
          <a:r>
            <a:rPr lang="en-US" sz="1200" kern="1200" dirty="0" err="1"/>
            <a:t>maupun</a:t>
          </a:r>
          <a:r>
            <a:rPr lang="en-US" sz="1200" kern="1200" dirty="0"/>
            <a:t> di Medan.</a:t>
          </a:r>
        </a:p>
      </dsp:txBody>
      <dsp:txXfrm>
        <a:off x="6033672" y="1183294"/>
        <a:ext cx="2540216" cy="13366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F8F80-0ABF-4C4B-B3FE-B65A06005B82}">
      <dsp:nvSpPr>
        <dsp:cNvPr id="0" name=""/>
        <dsp:cNvSpPr/>
      </dsp:nvSpPr>
      <dsp:spPr>
        <a:xfrm>
          <a:off x="3154679" y="0"/>
          <a:ext cx="4732020" cy="3263504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200" kern="1200" dirty="0" err="1"/>
            <a:t>Pembebasan</a:t>
          </a:r>
          <a:r>
            <a:rPr lang="en-US" sz="4200" kern="1200" dirty="0"/>
            <a:t> </a:t>
          </a:r>
          <a:r>
            <a:rPr lang="en-US" sz="4200" kern="1200" dirty="0" err="1"/>
            <a:t>Bersyarat</a:t>
          </a:r>
          <a:endParaRPr lang="en-US" sz="4200" kern="1200" dirty="0"/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200" b="0" i="1" kern="1200" dirty="0"/>
            <a:t>Justice Collaborato</a:t>
          </a:r>
          <a:r>
            <a:rPr lang="en-US" sz="4200" b="0" i="0" kern="1200" dirty="0"/>
            <a:t>r</a:t>
          </a:r>
          <a:endParaRPr lang="en-US" sz="4200" kern="1200" dirty="0"/>
        </a:p>
      </dsp:txBody>
      <dsp:txXfrm>
        <a:off x="3154679" y="407938"/>
        <a:ext cx="3508206" cy="2447628"/>
      </dsp:txXfrm>
    </dsp:sp>
    <dsp:sp modelId="{61DC93DE-1473-41F3-8DC7-0541ECFCBCDD}">
      <dsp:nvSpPr>
        <dsp:cNvPr id="0" name=""/>
        <dsp:cNvSpPr/>
      </dsp:nvSpPr>
      <dsp:spPr>
        <a:xfrm>
          <a:off x="0" y="0"/>
          <a:ext cx="3154680" cy="3263504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53999" y="153999"/>
        <a:ext cx="2846682" cy="2955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4398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907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586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94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8631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20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1889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535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1311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1666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10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6471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6212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9073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2392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9807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81000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11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6388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409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137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C7F464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012325" y="2960550"/>
            <a:ext cx="5445899" cy="240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>
              <a:spcBef>
                <a:spcPts val="0"/>
              </a:spcBef>
              <a:buSzPct val="100000"/>
              <a:defRPr sz="4800"/>
            </a:lvl1pPr>
            <a:lvl2pPr lvl="1" algn="r">
              <a:spcBef>
                <a:spcPts val="0"/>
              </a:spcBef>
              <a:buSzPct val="100000"/>
              <a:defRPr sz="6000"/>
            </a:lvl2pPr>
            <a:lvl3pPr lvl="2" algn="r">
              <a:spcBef>
                <a:spcPts val="0"/>
              </a:spcBef>
              <a:buSzPct val="100000"/>
              <a:defRPr sz="6000"/>
            </a:lvl3pPr>
            <a:lvl4pPr lvl="3" algn="r">
              <a:spcBef>
                <a:spcPts val="0"/>
              </a:spcBef>
              <a:buSzPct val="100000"/>
              <a:defRPr sz="6000"/>
            </a:lvl4pPr>
            <a:lvl5pPr lvl="4" algn="r">
              <a:spcBef>
                <a:spcPts val="0"/>
              </a:spcBef>
              <a:buSzPct val="100000"/>
              <a:defRPr sz="6000"/>
            </a:lvl5pPr>
            <a:lvl6pPr lvl="5" algn="r">
              <a:spcBef>
                <a:spcPts val="0"/>
              </a:spcBef>
              <a:buSzPct val="100000"/>
              <a:defRPr sz="6000"/>
            </a:lvl6pPr>
            <a:lvl7pPr lvl="6" algn="r">
              <a:spcBef>
                <a:spcPts val="0"/>
              </a:spcBef>
              <a:buSzPct val="100000"/>
              <a:defRPr sz="6000"/>
            </a:lvl7pPr>
            <a:lvl8pPr lvl="7" algn="r">
              <a:spcBef>
                <a:spcPts val="0"/>
              </a:spcBef>
              <a:buSzPct val="100000"/>
              <a:defRPr sz="6000"/>
            </a:lvl8pPr>
            <a:lvl9pPr lvl="8" algn="r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10" name="Shape 10"/>
          <p:cNvSpPr/>
          <p:nvPr/>
        </p:nvSpPr>
        <p:spPr>
          <a:xfrm>
            <a:off x="6208125" y="5619450"/>
            <a:ext cx="2250000" cy="137699"/>
          </a:xfrm>
          <a:prstGeom prst="rect">
            <a:avLst/>
          </a:prstGeom>
          <a:solidFill>
            <a:srgbClr val="4ECD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4ECDC4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5680600" y="0"/>
            <a:ext cx="34631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685800" y="3863725"/>
            <a:ext cx="4505399" cy="1910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6101100" y="3817851"/>
            <a:ext cx="2446500" cy="1910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1pPr>
            <a:lvl2pPr lvl="1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2pPr>
            <a:lvl3pPr lvl="2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3pPr>
            <a:lvl4pPr lvl="3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4pPr>
            <a:lvl5pPr lvl="4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5pPr>
            <a:lvl6pPr lvl="5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6pPr>
            <a:lvl7pPr lvl="6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7pPr>
            <a:lvl8pPr lvl="7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8pPr>
            <a:lvl9pPr lvl="8" rtl="0">
              <a:spcBef>
                <a:spcPts val="0"/>
              </a:spcBef>
              <a:buClr>
                <a:srgbClr val="738498"/>
              </a:buClr>
              <a:buSzPct val="100000"/>
              <a:buNone/>
              <a:defRPr sz="2200">
                <a:solidFill>
                  <a:srgbClr val="73849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2767799" cy="6858000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65233" y="1528066"/>
            <a:ext cx="4809000" cy="4335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grpSp>
        <p:nvGrpSpPr>
          <p:cNvPr id="18" name="Shape 18"/>
          <p:cNvGrpSpPr/>
          <p:nvPr/>
        </p:nvGrpSpPr>
        <p:grpSpPr>
          <a:xfrm>
            <a:off x="801025" y="1672320"/>
            <a:ext cx="1957200" cy="947979"/>
            <a:chOff x="801025" y="1367520"/>
            <a:chExt cx="1957200" cy="947979"/>
          </a:xfrm>
        </p:grpSpPr>
        <p:sp>
          <p:nvSpPr>
            <p:cNvPr id="19" name="Shape 19"/>
            <p:cNvSpPr txBox="1"/>
            <p:nvPr/>
          </p:nvSpPr>
          <p:spPr>
            <a:xfrm>
              <a:off x="801025" y="1367520"/>
              <a:ext cx="1957200" cy="8714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sz="9400" b="1">
                  <a:solidFill>
                    <a:srgbClr val="454F5B"/>
                  </a:solidFill>
                </a:rPr>
                <a:t>‘’</a:t>
              </a:r>
            </a:p>
          </p:txBody>
        </p:sp>
        <p:sp>
          <p:nvSpPr>
            <p:cNvPr id="20" name="Shape 20"/>
            <p:cNvSpPr/>
            <p:nvPr/>
          </p:nvSpPr>
          <p:spPr>
            <a:xfrm>
              <a:off x="1397398" y="1543299"/>
              <a:ext cx="772200" cy="772200"/>
            </a:xfrm>
            <a:prstGeom prst="rect">
              <a:avLst/>
            </a:prstGeom>
            <a:noFill/>
            <a:ln w="76200" cap="flat" cmpd="sng">
              <a:solidFill>
                <a:srgbClr val="454F5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761599" cy="4412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13272" y="1506188"/>
            <a:ext cx="1533600" cy="137699"/>
          </a:xfrm>
          <a:prstGeom prst="rect">
            <a:avLst/>
          </a:prstGeom>
          <a:solidFill>
            <a:srgbClr val="4ECD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0" y="0"/>
            <a:ext cx="137699" cy="6858000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691200" y="634299"/>
            <a:ext cx="7761599" cy="657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0" y="0"/>
            <a:ext cx="137699" cy="6858000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813272" y="1506188"/>
            <a:ext cx="1533600" cy="137699"/>
          </a:xfrm>
          <a:prstGeom prst="rect">
            <a:avLst/>
          </a:prstGeom>
          <a:solidFill>
            <a:srgbClr val="4ECD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rgbClr val="4ECDC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-3" y="6720300"/>
            <a:ext cx="9144000" cy="137699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91200" y="634299"/>
            <a:ext cx="7761599" cy="65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rgbClr val="454F5B"/>
              </a:buClr>
              <a:buSzPct val="100000"/>
              <a:buFont typeface="Montserrat"/>
              <a:buNone/>
              <a:defRPr sz="3000" b="1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761599" cy="441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C7F464"/>
              </a:buClr>
              <a:buSzPct val="100000"/>
              <a:buFont typeface="Montserrat"/>
              <a:buChar char="▣"/>
              <a:defRPr sz="24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480"/>
              </a:spcBef>
              <a:buClr>
                <a:srgbClr val="C7F464"/>
              </a:buClr>
              <a:buSzPct val="100000"/>
              <a:buFont typeface="Montserrat"/>
              <a:buChar char="□"/>
              <a:defRPr sz="20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480"/>
              </a:spcBef>
              <a:buClr>
                <a:srgbClr val="C7F464"/>
              </a:buClr>
              <a:buSzPct val="100000"/>
              <a:buFont typeface="Montserrat"/>
              <a:defRPr sz="20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360"/>
              </a:spcBef>
              <a:buClr>
                <a:srgbClr val="C7F464"/>
              </a:buClr>
              <a:buSzPct val="100000"/>
              <a:buFont typeface="Montserrat"/>
              <a:defRPr sz="1800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ctrTitle"/>
          </p:nvPr>
        </p:nvSpPr>
        <p:spPr>
          <a:xfrm>
            <a:off x="734291" y="2960550"/>
            <a:ext cx="7723933" cy="2405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CASE STUDY</a:t>
            </a:r>
            <a:br>
              <a:rPr lang="en-US" dirty="0" smtClean="0">
                <a:latin typeface="Helvetica" charset="0"/>
                <a:ea typeface="Helvetica" charset="0"/>
                <a:cs typeface="Helvetica" charset="0"/>
              </a:rPr>
            </a:br>
            <a:r>
              <a:rPr lang="en-US" b="0" dirty="0" smtClean="0">
                <a:latin typeface="Helvetica" charset="0"/>
                <a:ea typeface="Helvetica" charset="0"/>
                <a:cs typeface="Helvetica" charset="0"/>
              </a:rPr>
              <a:t>PENGGELAPAN PAJAK PT ASIAN AGRI</a:t>
            </a:r>
            <a:endParaRPr lang="en" b="0" dirty="0">
              <a:latin typeface="Helvetica" charset="0"/>
              <a:ea typeface="Helvetica" charset="0"/>
              <a:cs typeface="Helvetic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0" y="0"/>
            <a:ext cx="9144000" cy="2619900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ctrTitle" idx="4294967295"/>
          </p:nvPr>
        </p:nvSpPr>
        <p:spPr>
          <a:xfrm>
            <a:off x="582500" y="1650475"/>
            <a:ext cx="5025299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0" dirty="0">
                <a:solidFill>
                  <a:srgbClr val="4ECDC4"/>
                </a:solidFill>
              </a:rPr>
              <a:t>Hello!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subTitle" idx="4294967295"/>
          </p:nvPr>
        </p:nvSpPr>
        <p:spPr>
          <a:xfrm>
            <a:off x="701982" y="2917881"/>
            <a:ext cx="5025299" cy="83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b="1" dirty="0" err="1" smtClean="0"/>
              <a:t>Audila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Dwiayu</a:t>
            </a:r>
            <a:r>
              <a:rPr lang="en-US" sz="2800" b="1" dirty="0" smtClean="0"/>
              <a:t> Patty</a:t>
            </a:r>
          </a:p>
          <a:p>
            <a:pPr lvl="0">
              <a:spcBef>
                <a:spcPts val="0"/>
              </a:spcBef>
              <a:buNone/>
            </a:pPr>
            <a:r>
              <a:rPr lang="en-US" sz="2800" b="1" dirty="0" smtClean="0"/>
              <a:t>Anita </a:t>
            </a:r>
            <a:r>
              <a:rPr lang="en-US" sz="2800" b="1" dirty="0" err="1" smtClean="0"/>
              <a:t>Kusuma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Putri</a:t>
            </a:r>
            <a:endParaRPr lang="en-US" sz="2800" b="1" dirty="0" smtClean="0"/>
          </a:p>
          <a:p>
            <a:pPr lvl="0">
              <a:spcBef>
                <a:spcPts val="0"/>
              </a:spcBef>
              <a:buNone/>
            </a:pPr>
            <a:r>
              <a:rPr lang="en-US" sz="2800" b="1" dirty="0" err="1" smtClean="0"/>
              <a:t>Chintya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Pramasanti</a:t>
            </a:r>
            <a:endParaRPr lang="en-US" sz="2800" b="1" dirty="0" smtClean="0"/>
          </a:p>
          <a:p>
            <a:pPr lvl="0">
              <a:spcBef>
                <a:spcPts val="0"/>
              </a:spcBef>
              <a:buNone/>
            </a:pPr>
            <a:r>
              <a:rPr lang="en-US" sz="2800" b="1" dirty="0" err="1" smtClean="0"/>
              <a:t>Herlin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Novia</a:t>
            </a:r>
            <a:endParaRPr lang="en-US" sz="2800" b="1" dirty="0" smtClean="0"/>
          </a:p>
          <a:p>
            <a:pPr lvl="0">
              <a:spcBef>
                <a:spcPts val="0"/>
              </a:spcBef>
              <a:buNone/>
            </a:pPr>
            <a:r>
              <a:rPr lang="en-US" sz="2800" b="1" dirty="0" smtClean="0"/>
              <a:t>Muhammad </a:t>
            </a:r>
            <a:r>
              <a:rPr lang="en-US" sz="2800" b="1" dirty="0" err="1" smtClean="0"/>
              <a:t>Ihsan</a:t>
            </a:r>
            <a:endParaRPr lang="en-US" sz="2800" b="1" dirty="0" smtClean="0"/>
          </a:p>
          <a:p>
            <a:pPr lvl="0">
              <a:spcBef>
                <a:spcPts val="0"/>
              </a:spcBef>
              <a:buNone/>
            </a:pPr>
            <a:r>
              <a:rPr lang="en-US" sz="2800" b="1" dirty="0" smtClean="0"/>
              <a:t>Tri Widodo</a:t>
            </a:r>
            <a:endParaRPr lang="en" sz="2800" b="1" dirty="0"/>
          </a:p>
        </p:txBody>
      </p:sp>
      <p:sp>
        <p:nvSpPr>
          <p:cNvPr id="71" name="Shape 71"/>
          <p:cNvSpPr/>
          <p:nvPr/>
        </p:nvSpPr>
        <p:spPr>
          <a:xfrm>
            <a:off x="701982" y="5762809"/>
            <a:ext cx="1533600" cy="137699"/>
          </a:xfrm>
          <a:prstGeom prst="rect">
            <a:avLst/>
          </a:prstGeom>
          <a:solidFill>
            <a:srgbClr val="454F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54F5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200" smtClean="0">
                <a:latin typeface="Helvetica" charset="0"/>
                <a:ea typeface="Helvetica" charset="0"/>
                <a:cs typeface="Helvetica" charset="0"/>
              </a:rPr>
              <a:t>CONTENTS</a:t>
            </a:r>
            <a:endParaRPr lang="en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761599" cy="44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Latar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Belakang</a:t>
            </a:r>
            <a:endParaRPr lang="en" sz="2800" dirty="0">
              <a:latin typeface="Helvetica" charset="0"/>
              <a:ea typeface="Helvetica" charset="0"/>
              <a:cs typeface="Helvetica" charset="0"/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Profil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 Perusahaan</a:t>
            </a:r>
            <a:endParaRPr lang="en-US" sz="28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Pembahasan</a:t>
            </a:r>
            <a:endParaRPr lang="en-US" sz="28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Kesimpulan</a:t>
            </a:r>
            <a:endParaRPr lang="en" sz="28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685800" y="3863725"/>
            <a:ext cx="4505399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 dirty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1.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LATAR BELAKANG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6101100" y="3817851"/>
            <a:ext cx="2446500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Helvetica" charset="0"/>
                <a:ea typeface="Helvetica" charset="0"/>
                <a:cs typeface="Helvetica" charset="0"/>
              </a:rPr>
              <a:t>Let’s start with the first set of slides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LATAR BELAKANG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995600" cy="44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merupakan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sumber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penerimaan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negara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utama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hampir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80%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penerimaan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negara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dalam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APBN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berasal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Pemerintah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banyak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kebijakan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sisi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perpajakan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untuk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meningkatkan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penerimaan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baik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untuk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meningkatkan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kepatuhan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menggali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potensi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lainnya</a:t>
            </a:r>
            <a:endParaRPr lang="en-US" dirty="0">
              <a:latin typeface="Aller" charset="0"/>
              <a:ea typeface="Aller" charset="0"/>
              <a:cs typeface="Aller" charset="0"/>
            </a:endParaRPr>
          </a:p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merupakan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beban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bagi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perusahaan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sehingga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wajar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apabila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perusahaan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(WP)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berusaha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sedemikian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rupa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untuk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mengurangi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beban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perlu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dibayar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bahkan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kalau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bisa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menghindarinya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r>
              <a:rPr lang="en-US" dirty="0">
                <a:latin typeface="Aller" charset="0"/>
                <a:ea typeface="Aller" charset="0"/>
                <a:cs typeface="Aller" charset="0"/>
              </a:rPr>
              <a:t>Tax avoidance vs tax evasion</a:t>
            </a:r>
            <a:endParaRPr lang="en-US" dirty="0" smtClean="0">
              <a:latin typeface="Aller" charset="0"/>
              <a:ea typeface="Aller" charset="0"/>
              <a:cs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RUMUSAN MASALAH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995600" cy="44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Bagaimana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proses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bisnis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PT. Asian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Agri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Group (AAG)?</a:t>
            </a:r>
          </a:p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Bagaimana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awal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mula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kasus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oleh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PT. AAG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bermula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hingga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terbongkar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?</a:t>
            </a:r>
          </a:p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Apa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sajakah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jenis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digelapkan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kerugian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ditimbulkan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akibat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oleh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PT. AAG?</a:t>
            </a:r>
          </a:p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Bagaimanakah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upaya-upaya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penyelesaian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kasus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penyelewengan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PT. AAG?</a:t>
            </a:r>
            <a:endParaRPr lang="en-US" dirty="0" smtClean="0">
              <a:latin typeface="Aller" charset="0"/>
              <a:ea typeface="Aller" charset="0"/>
              <a:cs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152400" y="3863725"/>
            <a:ext cx="5038800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  <a:endParaRPr lang="en" sz="9600" dirty="0">
              <a:solidFill>
                <a:srgbClr val="C7F464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PROFIL PERUSAHAAN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6101100" y="3817851"/>
            <a:ext cx="2446500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PT Asian </a:t>
            </a:r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Agri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Group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7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4908" y="1811604"/>
            <a:ext cx="4544291" cy="4412100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Helvetica" charset="0"/>
                <a:ea typeface="Helvetica" charset="0"/>
                <a:cs typeface="Helvetica" charset="0"/>
              </a:rPr>
              <a:t>Asian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Agri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merupakan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salah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satu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perusahaan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swasta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terkemuka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di Indonesia yang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memproduksi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minyak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sawit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mentah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(crude palm oil )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sejak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1979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mempekerjakan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sekitar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25.000 orang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saat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ini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.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Sejak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1987, Asian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Agri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telah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menjadi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perintis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program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pemerintah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Indonesia Perkebunan Inti Rakyat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Transmigrasi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(PIR - Trans).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Saat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ini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perusahaan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mengelola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100.000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hektar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lahan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bermitra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29.000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keluarga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petani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di Riau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Jambi yang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mengoperasikan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60.000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hektar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perkebunan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kelapa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800" dirty="0" err="1">
                <a:latin typeface="Helvetica" charset="0"/>
                <a:ea typeface="Helvetica" charset="0"/>
                <a:cs typeface="Helvetica" charset="0"/>
              </a:rPr>
              <a:t>sawit</a:t>
            </a:r>
            <a:r>
              <a:rPr lang="en-US" sz="1800" dirty="0">
                <a:latin typeface="Helvetica" charset="0"/>
                <a:ea typeface="Helvetica" charset="0"/>
                <a:cs typeface="Helvetica" charset="0"/>
              </a:rPr>
              <a:t>.</a:t>
            </a:r>
          </a:p>
          <a:p>
            <a:endParaRPr lang="en-US" sz="1800" dirty="0"/>
          </a:p>
        </p:txBody>
      </p:sp>
      <p:sp>
        <p:nvSpPr>
          <p:cNvPr id="4" name="Shape 121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PROFIL PERUSAHAAN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00" y="2648035"/>
            <a:ext cx="4102109" cy="273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0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75515847"/>
              </p:ext>
            </p:extLst>
          </p:nvPr>
        </p:nvGraphicFramePr>
        <p:xfrm>
          <a:off x="221400" y="2315259"/>
          <a:ext cx="8052134" cy="3416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121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PERKEMBANGAN PERUSAHAAN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68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685800" y="3863725"/>
            <a:ext cx="4505399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3</a:t>
            </a:r>
            <a:r>
              <a:rPr lang="en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  <a:endParaRPr lang="en" sz="9600" dirty="0">
              <a:solidFill>
                <a:srgbClr val="C7F464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PEMBAHASAN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6101100" y="3817851"/>
            <a:ext cx="2446500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" dirty="0" err="1">
                <a:latin typeface="Helvetica" charset="0"/>
                <a:ea typeface="Helvetica" charset="0"/>
                <a:cs typeface="Helvetica" charset="0"/>
              </a:rPr>
              <a:t>Pajak</a:t>
            </a:r>
            <a:r>
              <a:rPr lang="en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dirty="0" err="1">
                <a:latin typeface="Helvetica" charset="0"/>
                <a:ea typeface="Helvetica" charset="0"/>
                <a:cs typeface="Helvetica" charset="0"/>
              </a:rPr>
              <a:t>Digelapkan</a:t>
            </a:r>
            <a:r>
              <a:rPr lang="en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dirty="0" err="1">
                <a:latin typeface="Helvetica" charset="0"/>
                <a:ea typeface="Helvetica" charset="0"/>
                <a:cs typeface="Helvetica" charset="0"/>
              </a:rPr>
              <a:t>Dampaknya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031" y="2295787"/>
            <a:ext cx="6006618" cy="3559238"/>
          </a:xfrm>
          <a:prstGeom prst="rect">
            <a:avLst/>
          </a:prstGeom>
        </p:spPr>
      </p:pic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mtClean="0">
                <a:latin typeface="Helvetica" charset="0"/>
                <a:ea typeface="Helvetica" charset="0"/>
                <a:cs typeface="Helvetica" charset="0"/>
              </a:rPr>
              <a:t>PENGGELAPAN PAJAK (TAX EVASION)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91200" y="2005725"/>
            <a:ext cx="4088618" cy="38493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buNone/>
            </a:pP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 smtClean="0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sz="2000" dirty="0" smtClean="0">
                <a:latin typeface="Aller" charset="0"/>
                <a:ea typeface="Aller" charset="0"/>
                <a:cs typeface="Aller" charset="0"/>
              </a:rPr>
              <a:t> </a:t>
            </a:r>
          </a:p>
          <a:p>
            <a:pPr lvl="0">
              <a:buNone/>
            </a:pPr>
            <a:r>
              <a:rPr lang="en" sz="2000" dirty="0" smtClean="0">
                <a:latin typeface="Aller" charset="0"/>
                <a:ea typeface="Aller" charset="0"/>
                <a:cs typeface="Aller" charset="0"/>
              </a:rPr>
              <a:t>(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Tax Evasion) 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yaitu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upaya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penyelundupan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suatu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skema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memperkecil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terutang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dengan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cara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melanggar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ketentuan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" sz="2000" dirty="0" err="1">
                <a:latin typeface="Aller" charset="0"/>
                <a:ea typeface="Aller" charset="0"/>
                <a:cs typeface="Aller" charset="0"/>
              </a:rPr>
              <a:t>perpajakan</a:t>
            </a:r>
            <a:r>
              <a:rPr lang="en" sz="2000" dirty="0">
                <a:latin typeface="Aller" charset="0"/>
                <a:ea typeface="Aller" charset="0"/>
                <a:cs typeface="Aller" charset="0"/>
              </a:rPr>
              <a:t>  (illegal</a:t>
            </a:r>
            <a:r>
              <a:rPr lang="en" sz="2000" dirty="0" smtClean="0">
                <a:latin typeface="Aller" charset="0"/>
                <a:ea typeface="Aller" charset="0"/>
                <a:cs typeface="Aller" charset="0"/>
              </a:rPr>
              <a:t>).</a:t>
            </a:r>
            <a:endParaRPr lang="en" sz="2000" dirty="0">
              <a:latin typeface="Aller" charset="0"/>
              <a:ea typeface="Aller" charset="0"/>
              <a:cs typeface="Aller" charset="0"/>
            </a:endParaRPr>
          </a:p>
        </p:txBody>
      </p:sp>
      <p:grpSp>
        <p:nvGrpSpPr>
          <p:cNvPr id="123" name="Shape 123"/>
          <p:cNvGrpSpPr/>
          <p:nvPr/>
        </p:nvGrpSpPr>
        <p:grpSpPr>
          <a:xfrm>
            <a:off x="6188648" y="2624873"/>
            <a:ext cx="2611162" cy="2611004"/>
            <a:chOff x="3782699" y="1538287"/>
            <a:chExt cx="1578600" cy="1578600"/>
          </a:xfrm>
        </p:grpSpPr>
        <p:sp>
          <p:nvSpPr>
            <p:cNvPr id="124" name="Shape 124"/>
            <p:cNvSpPr/>
            <p:nvPr/>
          </p:nvSpPr>
          <p:spPr>
            <a:xfrm>
              <a:off x="3782700" y="27574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 rot="-5400000">
              <a:off x="5001900" y="27574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 rot="5400000">
              <a:off x="3782699" y="15382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 rot="10800000">
              <a:off x="5001899" y="15382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97527" y="368530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65233" y="1528066"/>
            <a:ext cx="4809000" cy="433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Barang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siapa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sengaja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menguasai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secara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melawan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hukum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sesuatu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benda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seharusnya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sebagian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merupakan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kepunyaan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orang lain yang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berada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padanya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bukan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karena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kejahatan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karena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bersalah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melakukan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penggelapan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dipidana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penjara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selama-lamanya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4 (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empat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)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denda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setinggi-tingginya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900 (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sembilan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2000" dirty="0" err="1">
                <a:latin typeface="Helvetica" charset="0"/>
                <a:ea typeface="Helvetica" charset="0"/>
                <a:cs typeface="Helvetica" charset="0"/>
              </a:rPr>
              <a:t>ratus</a:t>
            </a:r>
            <a:r>
              <a:rPr lang="en" sz="2000" dirty="0">
                <a:latin typeface="Helvetica" charset="0"/>
                <a:ea typeface="Helvetica" charset="0"/>
                <a:cs typeface="Helvetica" charset="0"/>
              </a:rPr>
              <a:t>) rupiah</a:t>
            </a:r>
            <a:br>
              <a:rPr lang="en" sz="2000" dirty="0">
                <a:latin typeface="Helvetica" charset="0"/>
                <a:ea typeface="Helvetica" charset="0"/>
                <a:cs typeface="Helvetica" charset="0"/>
              </a:rPr>
            </a:br>
            <a:endParaRPr lang="en" sz="2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hape 82"/>
          <p:cNvSpPr txBox="1">
            <a:spLocks/>
          </p:cNvSpPr>
          <p:nvPr/>
        </p:nvSpPr>
        <p:spPr>
          <a:xfrm>
            <a:off x="3317633" y="5597236"/>
            <a:ext cx="4809000" cy="4182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▣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□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None/>
            </a:pPr>
            <a:r>
              <a:rPr lang="en-US" sz="1600" b="1" dirty="0" err="1" smtClean="0">
                <a:latin typeface="Helvetica" charset="0"/>
                <a:ea typeface="Helvetica" charset="0"/>
                <a:cs typeface="Helvetica" charset="0"/>
              </a:rPr>
              <a:t>Pasal</a:t>
            </a:r>
            <a:r>
              <a:rPr lang="en-US" sz="1600" b="1" dirty="0" smtClean="0">
                <a:latin typeface="Helvetica" charset="0"/>
                <a:ea typeface="Helvetica" charset="0"/>
                <a:cs typeface="Helvetica" charset="0"/>
              </a:rPr>
              <a:t> 372 KUHP</a:t>
            </a:r>
            <a:endParaRPr lang="en" sz="1600" b="1" dirty="0" smtClean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65233" y="1528066"/>
            <a:ext cx="4809000" cy="433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Setiap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orang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sengaja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:</a:t>
            </a:r>
            <a:br>
              <a:rPr lang="en" sz="1600" dirty="0">
                <a:latin typeface="Helvetica" charset="0"/>
                <a:ea typeface="Helvetica" charset="0"/>
                <a:cs typeface="Helvetica" charset="0"/>
              </a:rPr>
            </a:b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d.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menyampaikan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Surat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Pemberitahuan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keterangan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isinya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benar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lengkap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;</a:t>
            </a:r>
            <a:br>
              <a:rPr lang="en" sz="1600" dirty="0">
                <a:latin typeface="Helvetica" charset="0"/>
                <a:ea typeface="Helvetica" charset="0"/>
                <a:cs typeface="Helvetica" charset="0"/>
              </a:rPr>
            </a:b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f.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memperlihatkan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pembukuan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pencatatan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dokumen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lain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palsu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dipalsukan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seolah-olah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benar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menggambarkan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keadaan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sebenarnya</a:t>
            </a:r>
            <a:r>
              <a:rPr lang="en" sz="1600" dirty="0" smtClean="0">
                <a:latin typeface="Helvetica" charset="0"/>
                <a:ea typeface="Helvetica" charset="0"/>
                <a:cs typeface="Helvetica" charset="0"/>
              </a:rPr>
              <a:t>.</a:t>
            </a:r>
            <a:endParaRPr lang="en" sz="1600" dirty="0">
              <a:latin typeface="Helvetica" charset="0"/>
              <a:ea typeface="Helvetica" charset="0"/>
              <a:cs typeface="Helvetica" charset="0"/>
            </a:endParaRPr>
          </a:p>
          <a:p>
            <a:pPr lvl="0">
              <a:buNone/>
            </a:pPr>
            <a:endParaRPr lang="en-US" sz="1600" dirty="0" smtClean="0">
              <a:latin typeface="Helvetica" charset="0"/>
              <a:ea typeface="Helvetica" charset="0"/>
              <a:cs typeface="Helvetica" charset="0"/>
            </a:endParaRPr>
          </a:p>
          <a:p>
            <a:pPr lvl="0">
              <a:buNone/>
            </a:pPr>
            <a:r>
              <a:rPr lang="en" sz="1600" dirty="0" err="1" smtClean="0">
                <a:latin typeface="Helvetica" charset="0"/>
                <a:ea typeface="Helvetica" charset="0"/>
                <a:cs typeface="Helvetica" charset="0"/>
              </a:rPr>
              <a:t>Dipidana</a:t>
            </a:r>
            <a:r>
              <a:rPr lang="en" sz="16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penjara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singkat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6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enam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)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bulan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lama 6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enam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)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denda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sedikit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2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dua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) kali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jumlah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pajak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terutang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kurang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dibayar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banyak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4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empat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) kali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jumlah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pajak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terutang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kurang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dibayar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.</a:t>
            </a:r>
            <a:br>
              <a:rPr lang="en" sz="1600" dirty="0">
                <a:latin typeface="Helvetica" charset="0"/>
                <a:ea typeface="Helvetica" charset="0"/>
                <a:cs typeface="Helvetica" charset="0"/>
              </a:rPr>
            </a:br>
            <a:endParaRPr lang="en" sz="16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hape 82"/>
          <p:cNvSpPr txBox="1">
            <a:spLocks/>
          </p:cNvSpPr>
          <p:nvPr/>
        </p:nvSpPr>
        <p:spPr>
          <a:xfrm>
            <a:off x="3317633" y="5597236"/>
            <a:ext cx="4809000" cy="4182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▣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□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None/>
            </a:pP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UU KUP, </a:t>
            </a:r>
            <a:r>
              <a:rPr lang="en" sz="1600" b="1" dirty="0" err="1">
                <a:latin typeface="Helvetica" charset="0"/>
                <a:ea typeface="Helvetica" charset="0"/>
                <a:cs typeface="Helvetica" charset="0"/>
              </a:rPr>
              <a:t>Pasal</a:t>
            </a: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 39 Ayat 1 (1d </a:t>
            </a:r>
            <a:r>
              <a:rPr lang="en" sz="1600" b="1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 1f), Ayat 2</a:t>
            </a:r>
            <a:endParaRPr lang="en" sz="1600" b="1" dirty="0" smtClean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9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75134" y="1846282"/>
            <a:ext cx="3015734" cy="45037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Pajak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Yang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Digelapkan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PPh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Badan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dan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PPN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433401" y="4055772"/>
            <a:ext cx="1125941" cy="51179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Caranya</a:t>
            </a:r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982668" y="4009712"/>
            <a:ext cx="1273079" cy="51179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Dampaknya</a:t>
            </a:r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5747" y="3728227"/>
            <a:ext cx="1791271" cy="10747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Berpotensi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Merugikan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Keuangan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Negara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Hingga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Rp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1,3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Triliun</a:t>
            </a:r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54044" y="3190847"/>
            <a:ext cx="1832219" cy="2221175"/>
            <a:chOff x="5008718" y="2326935"/>
            <a:chExt cx="2442959" cy="2961567"/>
          </a:xfrm>
        </p:grpSpPr>
        <p:sp>
          <p:nvSpPr>
            <p:cNvPr id="10" name="Rounded Rectangle 9"/>
            <p:cNvSpPr/>
            <p:nvPr/>
          </p:nvSpPr>
          <p:spPr>
            <a:xfrm>
              <a:off x="5008718" y="2326935"/>
              <a:ext cx="2442951" cy="143301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Penggelapan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Pajak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Penghasilan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Badan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Sebesar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Rp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2,6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Triliun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(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atas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SPT 2002-2005)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008726" y="3855487"/>
              <a:ext cx="2442951" cy="143301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Penyimpangan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Pencatatan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Transaksi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717998" y="2899125"/>
            <a:ext cx="2129052" cy="3723347"/>
            <a:chOff x="1173707" y="2251881"/>
            <a:chExt cx="2838735" cy="4964463"/>
          </a:xfrm>
        </p:grpSpPr>
        <p:sp>
          <p:nvSpPr>
            <p:cNvPr id="15" name="Rounded Rectangle 14"/>
            <p:cNvSpPr/>
            <p:nvPr/>
          </p:nvSpPr>
          <p:spPr>
            <a:xfrm>
              <a:off x="1173707" y="2251881"/>
              <a:ext cx="2838735" cy="1542197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Modus:</a:t>
              </a:r>
            </a:p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Meninggikan</a:t>
              </a:r>
              <a:r>
                <a:rPr lang="id-ID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K</a:t>
              </a:r>
              <a:r>
                <a:rPr lang="id-ID" sz="1350" dirty="0">
                  <a:solidFill>
                    <a:schemeClr val="bg1">
                      <a:lumMod val="50000"/>
                    </a:schemeClr>
                  </a:solidFill>
                </a:rPr>
                <a:t>erugian 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  <a:r>
                <a:rPr lang="id-ID" sz="1350" dirty="0">
                  <a:solidFill>
                    <a:schemeClr val="bg1">
                      <a:lumMod val="50000"/>
                    </a:schemeClr>
                  </a:solidFill>
                </a:rPr>
                <a:t>ransaksi 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E</a:t>
              </a:r>
              <a:r>
                <a:rPr lang="id-ID" sz="1350" dirty="0">
                  <a:solidFill>
                    <a:schemeClr val="bg1">
                      <a:lumMod val="50000"/>
                    </a:schemeClr>
                  </a:solidFill>
                </a:rPr>
                <a:t>kspor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Rp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232 M</a:t>
              </a:r>
              <a:r>
                <a:rPr lang="id-ID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173707" y="3794078"/>
              <a:ext cx="2838735" cy="1542197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Modus:</a:t>
              </a:r>
            </a:p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Mengecilkan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Hasil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Penjualan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Rp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889M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173707" y="5336273"/>
              <a:ext cx="2838735" cy="1880071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Modus:</a:t>
              </a:r>
            </a:p>
            <a:p>
              <a:pPr algn="ctr"/>
              <a:r>
                <a:rPr lang="id-ID" sz="1200" dirty="0">
                  <a:solidFill>
                    <a:schemeClr val="bg1">
                      <a:lumMod val="50000"/>
                    </a:schemeClr>
                  </a:solidFill>
                </a:rPr>
                <a:t>Surat Pemberitahuan Tahunan (SPT) kelompok usaha Asian Agri Group kepada D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JP </a:t>
              </a:r>
              <a:r>
                <a:rPr lang="id-ID" sz="1200" dirty="0">
                  <a:solidFill>
                    <a:schemeClr val="bg1">
                      <a:lumMod val="50000"/>
                    </a:schemeClr>
                  </a:solidFill>
                </a:rPr>
                <a:t>telah direkayasa sehingga kondisinya seolah rugi 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3706479" y="1742477"/>
            <a:ext cx="2129052" cy="11566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Modus:</a:t>
            </a:r>
          </a:p>
          <a:p>
            <a:pPr algn="ctr"/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Menggelembungkan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Biaya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Perusahaan </a:t>
            </a:r>
            <a:r>
              <a:rPr lang="en-US" sz="1350" dirty="0" err="1">
                <a:solidFill>
                  <a:schemeClr val="bg1">
                    <a:lumMod val="50000"/>
                  </a:schemeClr>
                </a:solidFill>
              </a:rPr>
              <a:t>Hingga</a:t>
            </a:r>
            <a:r>
              <a:rPr lang="en-US" sz="1350" dirty="0">
                <a:solidFill>
                  <a:schemeClr val="bg1">
                    <a:lumMod val="50000"/>
                  </a:schemeClr>
                </a:solidFill>
              </a:rPr>
              <a:t> 1,5M</a:t>
            </a:r>
          </a:p>
          <a:p>
            <a:pPr algn="ctr"/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Shape 121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PENGGELAPAN PAJAK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PT ASIAN AGRI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11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995600" cy="44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/>
            <a:r>
              <a:rPr lang="en-US" dirty="0" err="1">
                <a:latin typeface="Aller" charset="0"/>
                <a:ea typeface="Aller" charset="0"/>
                <a:cs typeface="Aller" charset="0"/>
              </a:rPr>
              <a:t>Mengacu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pada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pengertian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disertai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dengan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tindakan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oleh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 Asian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Agri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maka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disimpulkan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bahwa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tindakan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dilakukan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PT Asian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Agri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tersebut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adalah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tindakan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telah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melanggar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ketentuan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dalam</a:t>
            </a:r>
            <a:r>
              <a:rPr lang="en-US" dirty="0">
                <a:latin typeface="Aller" charset="0"/>
                <a:ea typeface="Aller" charset="0"/>
                <a:cs typeface="Aller" charset="0"/>
              </a:rPr>
              <a:t> UU </a:t>
            </a:r>
            <a:r>
              <a:rPr lang="en-US" dirty="0" err="1">
                <a:latin typeface="Aller" charset="0"/>
                <a:ea typeface="Aller" charset="0"/>
                <a:cs typeface="Aller" charset="0"/>
              </a:rPr>
              <a:t>Perpajakan</a:t>
            </a:r>
            <a:endParaRPr lang="en-US" dirty="0">
              <a:latin typeface="Aller" charset="0"/>
              <a:ea typeface="Aller" charset="0"/>
              <a:cs typeface="Aller" charset="0"/>
            </a:endParaRPr>
          </a:p>
          <a:p>
            <a:pPr marL="457200" lvl="0" indent="-228600"/>
            <a:endParaRPr lang="en-US" dirty="0" smtClean="0">
              <a:latin typeface="Aller" charset="0"/>
              <a:ea typeface="Aller" charset="0"/>
              <a:cs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4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65233" y="1528066"/>
            <a:ext cx="4809000" cy="433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Setiap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Orang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menempatkan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mentransfer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mengalihkan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membelanjakan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membayarkan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menghibahkan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menitipkan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membawa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ke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luar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negeri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mengubah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bentuk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menukarkan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mata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uang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surat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berharga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perbuatan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lain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atas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Harta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Kekayaan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yang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diketahuinya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patut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diduganya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merupakan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hasil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tindak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sebagaimana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dimaksud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dalam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Pasal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2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ayat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(1)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tujuan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menyembunyikan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atau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menyamarkan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asal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usul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Harta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Kekayaan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dipidana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karena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tindak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Pencucian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Uang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dengan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pidana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penjara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lama 20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dua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puluh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)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denda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paling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banyak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Rp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. 10.000.000.000,00 (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sepuluh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" sz="1600" dirty="0" err="1">
                <a:latin typeface="Helvetica" charset="0"/>
                <a:ea typeface="Helvetica" charset="0"/>
                <a:cs typeface="Helvetica" charset="0"/>
              </a:rPr>
              <a:t>miliar</a:t>
            </a:r>
            <a:r>
              <a:rPr lang="en" sz="1600" dirty="0">
                <a:latin typeface="Helvetica" charset="0"/>
                <a:ea typeface="Helvetica" charset="0"/>
                <a:cs typeface="Helvetica" charset="0"/>
              </a:rPr>
              <a:t> rupiah).</a:t>
            </a:r>
            <a:br>
              <a:rPr lang="en" sz="1600" dirty="0">
                <a:latin typeface="Helvetica" charset="0"/>
                <a:ea typeface="Helvetica" charset="0"/>
                <a:cs typeface="Helvetica" charset="0"/>
              </a:rPr>
            </a:br>
            <a:endParaRPr lang="en" sz="16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hape 82"/>
          <p:cNvSpPr txBox="1">
            <a:spLocks/>
          </p:cNvSpPr>
          <p:nvPr/>
        </p:nvSpPr>
        <p:spPr>
          <a:xfrm>
            <a:off x="3317633" y="5597236"/>
            <a:ext cx="4809000" cy="4182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▣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Char char="□"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F464"/>
              </a:buClr>
              <a:buSzPct val="100000"/>
              <a:buFont typeface="Montserrat"/>
              <a:buNone/>
              <a:defRPr sz="3000" b="0" i="0" u="none" strike="noStrike" cap="none">
                <a:solidFill>
                  <a:srgbClr val="454F5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None/>
            </a:pP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UU </a:t>
            </a:r>
            <a:r>
              <a:rPr lang="en" sz="1600" b="1" dirty="0" err="1">
                <a:latin typeface="Helvetica" charset="0"/>
                <a:ea typeface="Helvetica" charset="0"/>
                <a:cs typeface="Helvetica" charset="0"/>
              </a:rPr>
              <a:t>Nomor</a:t>
            </a: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 8 </a:t>
            </a:r>
            <a:r>
              <a:rPr lang="en" sz="1600" b="1" dirty="0" err="1">
                <a:latin typeface="Helvetica" charset="0"/>
                <a:ea typeface="Helvetica" charset="0"/>
                <a:cs typeface="Helvetica" charset="0"/>
              </a:rPr>
              <a:t>Tahun</a:t>
            </a: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 2010, </a:t>
            </a:r>
            <a:r>
              <a:rPr lang="en" sz="1600" b="1" dirty="0" err="1">
                <a:latin typeface="Helvetica" charset="0"/>
                <a:ea typeface="Helvetica" charset="0"/>
                <a:cs typeface="Helvetica" charset="0"/>
              </a:rPr>
              <a:t>Pasal</a:t>
            </a:r>
            <a:r>
              <a:rPr lang="en" sz="1600" b="1" dirty="0">
                <a:latin typeface="Helvetica" charset="0"/>
                <a:ea typeface="Helvetica" charset="0"/>
                <a:cs typeface="Helvetica" charset="0"/>
              </a:rPr>
              <a:t> 3</a:t>
            </a:r>
            <a:endParaRPr lang="en" sz="1600" b="1" dirty="0" smtClean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2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02197" y="1117431"/>
            <a:ext cx="3254991" cy="900753"/>
            <a:chOff x="518614" y="354842"/>
            <a:chExt cx="4339988" cy="1201004"/>
          </a:xfrm>
        </p:grpSpPr>
        <p:sp>
          <p:nvSpPr>
            <p:cNvPr id="5" name="Rounded Rectangle 4"/>
            <p:cNvSpPr/>
            <p:nvPr/>
          </p:nvSpPr>
          <p:spPr>
            <a:xfrm>
              <a:off x="518614" y="955344"/>
              <a:ext cx="4339988" cy="60050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Unsur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Tindak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Pidana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Penggelapan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Yang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Dilakukan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64274" y="354842"/>
              <a:ext cx="3657600" cy="60050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Tindak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Pidana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Pencucian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Uang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09272" y="2480500"/>
            <a:ext cx="2620370" cy="11566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>
                <a:solidFill>
                  <a:schemeClr val="bg1">
                    <a:lumMod val="50000"/>
                  </a:schemeClr>
                </a:solidFill>
              </a:rPr>
              <a:t>mengecilkan laba perusahaan dalam negeri agar terhindar dari beban pajak  dengan cara men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transfer</a:t>
            </a:r>
            <a:r>
              <a:rPr lang="id-ID" sz="1200" dirty="0">
                <a:solidFill>
                  <a:schemeClr val="bg1">
                    <a:lumMod val="50000"/>
                  </a:schemeClr>
                </a:solidFill>
              </a:rPr>
              <a:t> laba ke luar negeri (Mauritius, Hongkong Macao, dan British Virgin Island). 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47857" y="4415076"/>
            <a:ext cx="2620370" cy="1383541"/>
            <a:chOff x="941695" y="3957851"/>
            <a:chExt cx="3493826" cy="1844721"/>
          </a:xfrm>
        </p:grpSpPr>
        <p:sp>
          <p:nvSpPr>
            <p:cNvPr id="9" name="Rectangle 8"/>
            <p:cNvSpPr/>
            <p:nvPr/>
          </p:nvSpPr>
          <p:spPr>
            <a:xfrm>
              <a:off x="941695" y="4260375"/>
              <a:ext cx="3493826" cy="1542197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200" dirty="0">
                  <a:solidFill>
                    <a:schemeClr val="bg1">
                      <a:lumMod val="50000"/>
                    </a:schemeClr>
                  </a:solidFill>
                </a:rPr>
                <a:t>adanya transaksi melalui perbankan untuk mengalirkan uang hasil penggelapan pajak Asian Agri Group ke afiliasinya di luar negeri yang ternyata adalah perusahaan fiktif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941695" y="3957851"/>
              <a:ext cx="3493826" cy="30252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Fakta</a:t>
              </a:r>
              <a:r>
                <a:rPr lang="en-US" sz="135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350" dirty="0" err="1">
                  <a:solidFill>
                    <a:schemeClr val="bg1">
                      <a:lumMod val="50000"/>
                    </a:schemeClr>
                  </a:solidFill>
                </a:rPr>
                <a:t>Pendukung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11" name="Straight Arrow Connector 10"/>
          <p:cNvCxnSpPr>
            <a:stCxn id="6" idx="2"/>
          </p:cNvCxnSpPr>
          <p:nvPr/>
        </p:nvCxnSpPr>
        <p:spPr>
          <a:xfrm>
            <a:off x="4619458" y="3637147"/>
            <a:ext cx="10235" cy="777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588750" y="2018184"/>
            <a:ext cx="10235" cy="462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478304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200" y="124690"/>
            <a:ext cx="7761599" cy="12921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PROSES TERBONGKARNYA KASUS PENGGELAPAN PAJAK PT ASIAN AGRI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919673"/>
              </p:ext>
            </p:extLst>
          </p:nvPr>
        </p:nvGraphicFramePr>
        <p:xfrm>
          <a:off x="322681" y="2074070"/>
          <a:ext cx="8724337" cy="366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3185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047644"/>
              </p:ext>
            </p:extLst>
          </p:nvPr>
        </p:nvGraphicFramePr>
        <p:xfrm>
          <a:off x="628650" y="2226468"/>
          <a:ext cx="7886700" cy="3980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1200" y="124690"/>
            <a:ext cx="7761599" cy="12921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PROSES TERBONGKARNYA KASUS PENGGELAPAN PAJAK PT ASIAN AGRI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41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613439"/>
              </p:ext>
            </p:extLst>
          </p:nvPr>
        </p:nvGraphicFramePr>
        <p:xfrm>
          <a:off x="97264" y="2240324"/>
          <a:ext cx="8949469" cy="3703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1200" y="124690"/>
            <a:ext cx="7761599" cy="12921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TINDAK LANJUT KASUS PENGGELAPAN PAJAK PT ASIAN AGRI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7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060943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1200" y="124690"/>
            <a:ext cx="7761599" cy="12921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PENGHARGAAN KEPADA VINCENT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6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685800" y="3863725"/>
            <a:ext cx="4505399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4</a:t>
            </a:r>
            <a:r>
              <a:rPr lang="en" sz="9600" dirty="0" smtClean="0">
                <a:solidFill>
                  <a:srgbClr val="C7F464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  <a:endParaRPr lang="en" sz="9600" dirty="0">
              <a:solidFill>
                <a:srgbClr val="C7F464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KESIMPULAN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6101100" y="3817851"/>
            <a:ext cx="2446500" cy="1910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Ringkasan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dan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kesimpulan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71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691200" y="634299"/>
            <a:ext cx="7761599" cy="657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PAJAK YANG DIGELAPKAN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3190800" y="2362200"/>
            <a:ext cx="2724300" cy="2724300"/>
          </a:xfrm>
          <a:prstGeom prst="ellipse">
            <a:avLst/>
          </a:prstGeom>
          <a:noFill/>
          <a:ln w="114300" cap="flat" cmpd="sng">
            <a:solidFill>
              <a:srgbClr val="4ECDC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TAX EVASION</a:t>
            </a:r>
            <a:endParaRPr lang="en" sz="24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33350" y="2362200"/>
            <a:ext cx="2724300" cy="2724300"/>
          </a:xfrm>
          <a:prstGeom prst="ellipse">
            <a:avLst/>
          </a:prstGeom>
          <a:noFill/>
          <a:ln w="114300" cap="flat" cmpd="sng">
            <a:solidFill>
              <a:srgbClr val="C7F46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Pajak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 </a:t>
            </a: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Penghasilan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 (</a:t>
            </a: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PPh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)</a:t>
            </a:r>
            <a:endParaRPr lang="en" sz="24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5686350" y="2362200"/>
            <a:ext cx="2724300" cy="2724300"/>
          </a:xfrm>
          <a:prstGeom prst="ellipse">
            <a:avLst/>
          </a:prstGeom>
          <a:noFill/>
          <a:ln w="114300" cap="flat" cmpd="sng">
            <a:solidFill>
              <a:srgbClr val="454F5B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Pajak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 </a:t>
            </a: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Pertambahan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 </a:t>
            </a:r>
            <a:r>
              <a:rPr lang="en-US" sz="2400" dirty="0" err="1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Nilai</a:t>
            </a:r>
            <a:r>
              <a:rPr lang="en-US" sz="24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 (PPN)</a:t>
            </a:r>
            <a:endParaRPr lang="en" sz="24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F5B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 descr="mapa_linea_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200" y="2041187"/>
            <a:ext cx="8405951" cy="424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691200" y="634299"/>
            <a:ext cx="7761599" cy="657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mtClean="0">
                <a:solidFill>
                  <a:srgbClr val="FFFFFF"/>
                </a:solidFill>
                <a:latin typeface="Helvetica" charset="0"/>
                <a:ea typeface="Helvetica" charset="0"/>
                <a:cs typeface="Helvetica" charset="0"/>
              </a:rPr>
              <a:t>TRANSFER PRICING</a:t>
            </a:r>
            <a:endParaRPr lang="en" dirty="0">
              <a:solidFill>
                <a:srgbClr val="FFFFFF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" name="Shape 159"/>
          <p:cNvSpPr/>
          <p:nvPr/>
        </p:nvSpPr>
        <p:spPr>
          <a:xfrm>
            <a:off x="7029494" y="3302532"/>
            <a:ext cx="701999" cy="2700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8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Hong Kong</a:t>
            </a:r>
            <a:endParaRPr lang="en" sz="8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  <p:sp>
        <p:nvSpPr>
          <p:cNvPr id="13" name="Shape 159"/>
          <p:cNvSpPr/>
          <p:nvPr/>
        </p:nvSpPr>
        <p:spPr>
          <a:xfrm>
            <a:off x="6872457" y="3572532"/>
            <a:ext cx="701999" cy="2700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8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Macau</a:t>
            </a:r>
            <a:endParaRPr lang="en" sz="8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  <p:sp>
        <p:nvSpPr>
          <p:cNvPr id="14" name="Shape 159"/>
          <p:cNvSpPr/>
          <p:nvPr/>
        </p:nvSpPr>
        <p:spPr>
          <a:xfrm>
            <a:off x="6170458" y="4737324"/>
            <a:ext cx="701999" cy="2700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8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Mauritius</a:t>
            </a:r>
            <a:endParaRPr lang="en" sz="8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  <p:sp>
        <p:nvSpPr>
          <p:cNvPr id="15" name="Shape 159"/>
          <p:cNvSpPr/>
          <p:nvPr/>
        </p:nvSpPr>
        <p:spPr>
          <a:xfrm>
            <a:off x="2473833" y="3572532"/>
            <a:ext cx="701999" cy="2700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800" dirty="0" smtClean="0">
                <a:solidFill>
                  <a:srgbClr val="454F5B"/>
                </a:solidFill>
                <a:latin typeface="Helvetica" charset="0"/>
                <a:ea typeface="Helvetica" charset="0"/>
                <a:cs typeface="Helvetica" charset="0"/>
                <a:sym typeface="Montserrat"/>
              </a:rPr>
              <a:t>British Virginia</a:t>
            </a:r>
            <a:endParaRPr lang="en" sz="800" dirty="0">
              <a:solidFill>
                <a:srgbClr val="454F5B"/>
              </a:solidFill>
              <a:latin typeface="Helvetica" charset="0"/>
              <a:ea typeface="Helvetica" charset="0"/>
              <a:cs typeface="Helvetica" charset="0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F464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0" y="0"/>
            <a:ext cx="9144000" cy="2286900"/>
          </a:xfrm>
          <a:prstGeom prst="rect">
            <a:avLst/>
          </a:prstGeom>
          <a:solidFill>
            <a:srgbClr val="454F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54F5B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0" y="2284047"/>
            <a:ext cx="9144000" cy="2286900"/>
          </a:xfrm>
          <a:prstGeom prst="rect">
            <a:avLst/>
          </a:prstGeom>
          <a:solidFill>
            <a:srgbClr val="4ECD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ctrTitle" idx="4294967295"/>
          </p:nvPr>
        </p:nvSpPr>
        <p:spPr>
          <a:xfrm>
            <a:off x="685799" y="330599"/>
            <a:ext cx="7772400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7200" dirty="0" err="1" smtClean="0">
                <a:solidFill>
                  <a:srgbClr val="4ECDC4"/>
                </a:solidFill>
              </a:rPr>
              <a:t>Rp</a:t>
            </a:r>
            <a:r>
              <a:rPr lang="en-US" sz="7200" dirty="0" smtClean="0">
                <a:solidFill>
                  <a:srgbClr val="4ECDC4"/>
                </a:solidFill>
              </a:rPr>
              <a:t> 1,5 </a:t>
            </a:r>
            <a:r>
              <a:rPr lang="en-US" sz="4800" dirty="0" err="1" smtClean="0">
                <a:solidFill>
                  <a:srgbClr val="4ECDC4"/>
                </a:solidFill>
              </a:rPr>
              <a:t>triliun</a:t>
            </a:r>
            <a:endParaRPr lang="en" sz="7200" dirty="0">
              <a:solidFill>
                <a:srgbClr val="4ECDC4"/>
              </a:solidFill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subTitle" idx="4294967295"/>
          </p:nvPr>
        </p:nvSpPr>
        <p:spPr>
          <a:xfrm>
            <a:off x="685799" y="1272145"/>
            <a:ext cx="7772400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FFFFFF"/>
                </a:solidFill>
              </a:rPr>
              <a:t>M</a:t>
            </a:r>
            <a:r>
              <a:rPr lang="en-US" sz="2400" dirty="0" err="1" smtClean="0">
                <a:solidFill>
                  <a:srgbClr val="FFFFFF"/>
                </a:solidFill>
              </a:rPr>
              <a:t>enggelembungkan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biaya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perusahaan</a:t>
            </a:r>
            <a:endParaRPr lang="en" sz="2400" dirty="0">
              <a:solidFill>
                <a:srgbClr val="FFFFFF"/>
              </a:solidFill>
            </a:endParaRPr>
          </a:p>
        </p:txBody>
      </p:sp>
      <p:sp>
        <p:nvSpPr>
          <p:cNvPr id="185" name="Shape 185"/>
          <p:cNvSpPr txBox="1">
            <a:spLocks noGrp="1"/>
          </p:cNvSpPr>
          <p:nvPr>
            <p:ph type="ctrTitle" idx="4294967295"/>
          </p:nvPr>
        </p:nvSpPr>
        <p:spPr>
          <a:xfrm>
            <a:off x="685799" y="4902599"/>
            <a:ext cx="7772400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7200" dirty="0" err="1" smtClean="0">
                <a:solidFill>
                  <a:srgbClr val="4ECDC4"/>
                </a:solidFill>
              </a:rPr>
              <a:t>Rp</a:t>
            </a:r>
            <a:r>
              <a:rPr lang="en-US" sz="7200" dirty="0" smtClean="0">
                <a:solidFill>
                  <a:srgbClr val="4ECDC4"/>
                </a:solidFill>
              </a:rPr>
              <a:t> 889 </a:t>
            </a:r>
            <a:r>
              <a:rPr lang="en-US" sz="4800" dirty="0" err="1" smtClean="0">
                <a:solidFill>
                  <a:srgbClr val="4ECDC4"/>
                </a:solidFill>
              </a:rPr>
              <a:t>miliar</a:t>
            </a:r>
            <a:endParaRPr lang="en" sz="7200" dirty="0">
              <a:solidFill>
                <a:srgbClr val="4ECDC4"/>
              </a:solidFill>
            </a:endParaRPr>
          </a:p>
        </p:txBody>
      </p:sp>
      <p:sp>
        <p:nvSpPr>
          <p:cNvPr id="186" name="Shape 186"/>
          <p:cNvSpPr txBox="1">
            <a:spLocks noGrp="1"/>
          </p:cNvSpPr>
          <p:nvPr>
            <p:ph type="subTitle" idx="4294967295"/>
          </p:nvPr>
        </p:nvSpPr>
        <p:spPr>
          <a:xfrm>
            <a:off x="685799" y="5844144"/>
            <a:ext cx="7772400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FFFF"/>
                </a:solidFill>
              </a:rPr>
              <a:t>Mengecilkan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hasil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penjualan</a:t>
            </a:r>
            <a:endParaRPr lang="en" sz="2400" dirty="0">
              <a:solidFill>
                <a:srgbClr val="FFFFFF"/>
              </a:solidFill>
            </a:endParaRPr>
          </a:p>
        </p:txBody>
      </p:sp>
      <p:sp>
        <p:nvSpPr>
          <p:cNvPr id="187" name="Shape 187"/>
          <p:cNvSpPr txBox="1">
            <a:spLocks noGrp="1"/>
          </p:cNvSpPr>
          <p:nvPr>
            <p:ph type="ctrTitle" idx="4294967295"/>
          </p:nvPr>
        </p:nvSpPr>
        <p:spPr>
          <a:xfrm>
            <a:off x="685799" y="2616599"/>
            <a:ext cx="7772400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7200" dirty="0" err="1" smtClean="0">
                <a:solidFill>
                  <a:srgbClr val="C7F464"/>
                </a:solidFill>
              </a:rPr>
              <a:t>Rp</a:t>
            </a:r>
            <a:r>
              <a:rPr lang="en-US" sz="7200" dirty="0" smtClean="0">
                <a:solidFill>
                  <a:srgbClr val="C7F464"/>
                </a:solidFill>
              </a:rPr>
              <a:t> 232</a:t>
            </a:r>
            <a:r>
              <a:rPr lang="en" sz="4800" dirty="0" smtClean="0">
                <a:solidFill>
                  <a:srgbClr val="C7F464"/>
                </a:solidFill>
              </a:rPr>
              <a:t> </a:t>
            </a:r>
            <a:r>
              <a:rPr lang="en-US" sz="4800" dirty="0" err="1" smtClean="0">
                <a:solidFill>
                  <a:srgbClr val="C7F464"/>
                </a:solidFill>
              </a:rPr>
              <a:t>miliar</a:t>
            </a:r>
            <a:endParaRPr lang="en" sz="4800" dirty="0">
              <a:solidFill>
                <a:srgbClr val="C7F464"/>
              </a:solidFill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type="subTitle" idx="4294967295"/>
          </p:nvPr>
        </p:nvSpPr>
        <p:spPr>
          <a:xfrm>
            <a:off x="685799" y="3558144"/>
            <a:ext cx="7772400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FFFF"/>
                </a:solidFill>
              </a:rPr>
              <a:t>Mendongkrak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kerugian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transaksi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ekspor</a:t>
            </a:r>
            <a:endParaRPr lang="en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ctrTitle" idx="4294967295"/>
          </p:nvPr>
        </p:nvSpPr>
        <p:spPr>
          <a:xfrm>
            <a:off x="685800" y="2111126"/>
            <a:ext cx="7772400" cy="26234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7200" dirty="0" err="1" smtClean="0">
                <a:solidFill>
                  <a:srgbClr val="FFFFFF"/>
                </a:solidFill>
              </a:rPr>
              <a:t>Rp</a:t>
            </a:r>
            <a:r>
              <a:rPr lang="en-US" sz="7200" dirty="0" smtClean="0">
                <a:solidFill>
                  <a:srgbClr val="FFFFFF"/>
                </a:solidFill>
              </a:rPr>
              <a:t> 1,3 </a:t>
            </a:r>
            <a:r>
              <a:rPr lang="en-US" sz="7200" dirty="0" err="1" smtClean="0">
                <a:solidFill>
                  <a:srgbClr val="FFFFFF"/>
                </a:solidFill>
              </a:rPr>
              <a:t>triliun</a:t>
            </a:r>
            <a:endParaRPr lang="en" sz="7200" dirty="0">
              <a:solidFill>
                <a:srgbClr val="FFFFFF"/>
              </a:solidFill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subTitle" idx="4294967295"/>
          </p:nvPr>
        </p:nvSpPr>
        <p:spPr>
          <a:xfrm>
            <a:off x="2101950" y="5189150"/>
            <a:ext cx="49401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dirty="0" err="1" smtClean="0"/>
              <a:t>Potensi</a:t>
            </a:r>
            <a:r>
              <a:rPr lang="en-US" dirty="0"/>
              <a:t> </a:t>
            </a:r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.</a:t>
            </a:r>
            <a:endParaRPr lang="en" dirty="0"/>
          </a:p>
        </p:txBody>
      </p:sp>
      <p:grpSp>
        <p:nvGrpSpPr>
          <p:cNvPr id="172" name="Shape 172"/>
          <p:cNvGrpSpPr/>
          <p:nvPr/>
        </p:nvGrpSpPr>
        <p:grpSpPr>
          <a:xfrm>
            <a:off x="3266418" y="2123497"/>
            <a:ext cx="2611162" cy="2611004"/>
            <a:chOff x="3782699" y="1538287"/>
            <a:chExt cx="1578600" cy="1578600"/>
          </a:xfrm>
        </p:grpSpPr>
        <p:sp>
          <p:nvSpPr>
            <p:cNvPr id="173" name="Shape 173"/>
            <p:cNvSpPr/>
            <p:nvPr/>
          </p:nvSpPr>
          <p:spPr>
            <a:xfrm>
              <a:off x="3782700" y="27574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 rot="-5400000">
              <a:off x="5001900" y="27574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 rot="5400000">
              <a:off x="3782699" y="15382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 rot="10800000">
              <a:off x="5001899" y="1538287"/>
              <a:ext cx="359400" cy="359400"/>
            </a:xfrm>
            <a:prstGeom prst="corner">
              <a:avLst>
                <a:gd name="adj1" fmla="val 50000"/>
                <a:gd name="adj2" fmla="val 50000"/>
              </a:avLst>
            </a:prstGeom>
            <a:solidFill>
              <a:srgbClr val="C7F46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691200" y="0"/>
            <a:ext cx="7761599" cy="12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KESIMPULAN</a:t>
            </a:r>
            <a:endParaRPr lang="en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91200" y="1811604"/>
            <a:ext cx="7995600" cy="44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/>
            <a:r>
              <a:rPr lang="en-US" sz="2200" dirty="0">
                <a:latin typeface="Aller" charset="0"/>
                <a:ea typeface="Aller" charset="0"/>
                <a:cs typeface="Aller" charset="0"/>
              </a:rPr>
              <a:t>PT Asian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Agri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Group </a:t>
            </a:r>
            <a:r>
              <a:rPr lang="en-US" sz="2200" dirty="0" err="1" smtClean="0">
                <a:latin typeface="Aller" charset="0"/>
                <a:ea typeface="Aller" charset="0"/>
                <a:cs typeface="Aller" charset="0"/>
              </a:rPr>
              <a:t>diduga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telah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melakukan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penggelapan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(tax evasion)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selama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beberapa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tahun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terakhir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sehingga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menimbulkan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kerugian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negara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senilai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trilyunan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rupiah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Pasal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44B UU No.28/2007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membuka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peluang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out of court settlement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bagi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tindak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pidana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di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bidang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perpajakan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.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Ketentuan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itu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mengatur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bahwa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atas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permintaan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Menteri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Keuangan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,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Jaksa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Agung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dapat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menghentikan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penyidikan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r>
              <a:rPr lang="en-US" sz="2200" dirty="0" err="1" smtClean="0">
                <a:latin typeface="Aller" charset="0"/>
                <a:ea typeface="Aller" charset="0"/>
                <a:cs typeface="Aller" charset="0"/>
              </a:rPr>
              <a:t>Kasus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berakhir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(case closed)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jika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wajib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yang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telah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melakukan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kejahatan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itu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telah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melunasi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beban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beserta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sanksi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administratif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berupa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denda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r>
              <a:rPr lang="en-US" sz="2200" dirty="0" err="1" smtClean="0">
                <a:latin typeface="Aller" charset="0"/>
                <a:ea typeface="Aller" charset="0"/>
                <a:cs typeface="Aller" charset="0"/>
              </a:rPr>
              <a:t>Meski</a:t>
            </a:r>
            <a:r>
              <a:rPr lang="en-US" sz="2200" dirty="0" smtClean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masuk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kategori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“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Perlawanan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Aktif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terhadap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Pajak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”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sekalipun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–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tetap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dapat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diselesaikan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di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luar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sidang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 </a:t>
            </a:r>
            <a:r>
              <a:rPr lang="en-US" sz="2200" dirty="0" err="1">
                <a:latin typeface="Aller" charset="0"/>
                <a:ea typeface="Aller" charset="0"/>
                <a:cs typeface="Aller" charset="0"/>
              </a:rPr>
              <a:t>pengadilan</a:t>
            </a:r>
            <a:r>
              <a:rPr lang="en-US" sz="2200" dirty="0">
                <a:latin typeface="Aller" charset="0"/>
                <a:ea typeface="Aller" charset="0"/>
                <a:cs typeface="Aller" charset="0"/>
              </a:rPr>
              <a:t>.</a:t>
            </a:r>
          </a:p>
          <a:p>
            <a:pPr marL="457200" lvl="0" indent="-228600"/>
            <a:endParaRPr lang="en-US" sz="2200" dirty="0" smtClean="0">
              <a:latin typeface="Aller" charset="0"/>
              <a:ea typeface="Aller" charset="0"/>
              <a:cs typeface="All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>
            <a:off x="0" y="0"/>
            <a:ext cx="9144000" cy="2619900"/>
          </a:xfrm>
          <a:prstGeom prst="rect">
            <a:avLst/>
          </a:prstGeom>
          <a:solidFill>
            <a:srgbClr val="C7F46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1" name="Shape 331"/>
          <p:cNvSpPr txBox="1">
            <a:spLocks noGrp="1"/>
          </p:cNvSpPr>
          <p:nvPr>
            <p:ph type="ctrTitle" idx="4294967295"/>
          </p:nvPr>
        </p:nvSpPr>
        <p:spPr>
          <a:xfrm>
            <a:off x="582500" y="1650475"/>
            <a:ext cx="6746099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0">
                <a:solidFill>
                  <a:srgbClr val="4ECDC4"/>
                </a:solidFill>
              </a:rPr>
              <a:t>Thanks!</a:t>
            </a:r>
          </a:p>
        </p:txBody>
      </p:sp>
      <p:sp>
        <p:nvSpPr>
          <p:cNvPr id="332" name="Shape 332"/>
          <p:cNvSpPr txBox="1">
            <a:spLocks noGrp="1"/>
          </p:cNvSpPr>
          <p:nvPr>
            <p:ph type="subTitle" idx="4294967295"/>
          </p:nvPr>
        </p:nvSpPr>
        <p:spPr>
          <a:xfrm>
            <a:off x="701982" y="2917881"/>
            <a:ext cx="5025299" cy="83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 b="1"/>
              <a:t>Any questions?</a:t>
            </a:r>
          </a:p>
        </p:txBody>
      </p:sp>
      <p:sp>
        <p:nvSpPr>
          <p:cNvPr id="334" name="Shape 334"/>
          <p:cNvSpPr/>
          <p:nvPr/>
        </p:nvSpPr>
        <p:spPr>
          <a:xfrm>
            <a:off x="813272" y="4100263"/>
            <a:ext cx="1533600" cy="137699"/>
          </a:xfrm>
          <a:prstGeom prst="rect">
            <a:avLst/>
          </a:prstGeom>
          <a:solidFill>
            <a:srgbClr val="454F5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454F5B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demon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1015</Words>
  <Application>Microsoft Macintosh PowerPoint</Application>
  <PresentationFormat>On-screen Show (4:3)</PresentationFormat>
  <Paragraphs>134</Paragraphs>
  <Slides>28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Aller</vt:lpstr>
      <vt:lpstr>Helvetica</vt:lpstr>
      <vt:lpstr>Montserrat</vt:lpstr>
      <vt:lpstr>Arial</vt:lpstr>
      <vt:lpstr>Desdemona template</vt:lpstr>
      <vt:lpstr>CASE STUDY PENGGELAPAN PAJAK PT ASIAN AGRI</vt:lpstr>
      <vt:lpstr>Hello!</vt:lpstr>
      <vt:lpstr>CONTENTS</vt:lpstr>
      <vt:lpstr>1. LATAR BELAKANG</vt:lpstr>
      <vt:lpstr>LATAR BELAKANG</vt:lpstr>
      <vt:lpstr>RUMUSAN MASALAH</vt:lpstr>
      <vt:lpstr>2. PROFIL PERUSAHAAN</vt:lpstr>
      <vt:lpstr>PROFIL PERUSAHAAN</vt:lpstr>
      <vt:lpstr>PERKEMBANGAN PERUSAHAAN</vt:lpstr>
      <vt:lpstr>3. PEMBAHASAN</vt:lpstr>
      <vt:lpstr>PENGGELAPAN PAJAK (TAX EVASION)</vt:lpstr>
      <vt:lpstr>PowerPoint Presentation</vt:lpstr>
      <vt:lpstr>PowerPoint Presentation</vt:lpstr>
      <vt:lpstr>PENGGELAPAN PAJAK PT ASIAN AGRI</vt:lpstr>
      <vt:lpstr>PowerPoint Presentation</vt:lpstr>
      <vt:lpstr>PowerPoint Presentation</vt:lpstr>
      <vt:lpstr>PowerPoint Presentation</vt:lpstr>
      <vt:lpstr>PROSES TERBONGKARNYA KASUS PENGGELAPAN PAJAK PT ASIAN AGRI</vt:lpstr>
      <vt:lpstr>PROSES TERBONGKARNYA KASUS PENGGELAPAN PAJAK PT ASIAN AGRI</vt:lpstr>
      <vt:lpstr>TINDAK LANJUT KASUS PENGGELAPAN PAJAK PT ASIAN AGRI</vt:lpstr>
      <vt:lpstr>PENGHARGAAN KEPADA VINCENT</vt:lpstr>
      <vt:lpstr>4. KESIMPULAN</vt:lpstr>
      <vt:lpstr>PAJAK YANG DIGELAPKAN</vt:lpstr>
      <vt:lpstr>TRANSFER PRICING</vt:lpstr>
      <vt:lpstr>Rp 1,5 triliun</vt:lpstr>
      <vt:lpstr>Rp 1,3 triliun</vt:lpstr>
      <vt:lpstr>KESIMPULAN</vt:lpstr>
      <vt:lpstr>Thanks!</vt:lpstr>
    </vt:vector>
  </TitlesOfParts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Microsoft Office User</cp:lastModifiedBy>
  <cp:revision>21</cp:revision>
  <dcterms:modified xsi:type="dcterms:W3CDTF">2017-04-26T05:55:40Z</dcterms:modified>
</cp:coreProperties>
</file>