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743CE7-2FF2-47DE-A3D9-39717658B48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id-ID"/>
        </a:p>
      </dgm:t>
    </dgm:pt>
    <dgm:pt modelId="{09289E09-CB49-41A2-AB53-C5D9259A88EB}">
      <dgm:prSet phldrT="[Text]"/>
      <dgm:spPr/>
      <dgm:t>
        <a:bodyPr/>
        <a:lstStyle/>
        <a:p>
          <a:r>
            <a:rPr lang="id-ID" dirty="0" smtClean="0"/>
            <a:t>Pengadilan Pajak</a:t>
          </a:r>
          <a:endParaRPr lang="id-ID" dirty="0"/>
        </a:p>
      </dgm:t>
    </dgm:pt>
    <dgm:pt modelId="{5DEFA68E-BF5D-4C36-B489-D38A3037A669}" type="parTrans" cxnId="{58F48A70-66E0-4B22-A844-C755C9B75B9B}">
      <dgm:prSet/>
      <dgm:spPr/>
      <dgm:t>
        <a:bodyPr/>
        <a:lstStyle/>
        <a:p>
          <a:endParaRPr lang="id-ID"/>
        </a:p>
      </dgm:t>
    </dgm:pt>
    <dgm:pt modelId="{71419C73-2FA7-4A0A-84CA-D842A05FF3AE}" type="sibTrans" cxnId="{58F48A70-66E0-4B22-A844-C755C9B75B9B}">
      <dgm:prSet/>
      <dgm:spPr/>
      <dgm:t>
        <a:bodyPr/>
        <a:lstStyle/>
        <a:p>
          <a:endParaRPr lang="id-ID"/>
        </a:p>
      </dgm:t>
    </dgm:pt>
    <dgm:pt modelId="{443C1536-DD87-4FA0-990D-7A35CD85288D}">
      <dgm:prSet phldrT="[Text]"/>
      <dgm:spPr/>
      <dgm:t>
        <a:bodyPr/>
        <a:lstStyle/>
        <a:p>
          <a:r>
            <a:rPr lang="id-ID" dirty="0" smtClean="0"/>
            <a:t>Gugatan</a:t>
          </a:r>
          <a:endParaRPr lang="id-ID" dirty="0"/>
        </a:p>
      </dgm:t>
    </dgm:pt>
    <dgm:pt modelId="{6E143EC5-115B-47EB-8D38-1F5ABB549020}" type="parTrans" cxnId="{51E52F19-4CA7-4A28-8C21-4ABEAA9BB44D}">
      <dgm:prSet/>
      <dgm:spPr/>
      <dgm:t>
        <a:bodyPr/>
        <a:lstStyle/>
        <a:p>
          <a:endParaRPr lang="id-ID"/>
        </a:p>
      </dgm:t>
    </dgm:pt>
    <dgm:pt modelId="{3402DFC2-8DD8-4044-8896-458BC8C5D636}" type="sibTrans" cxnId="{51E52F19-4CA7-4A28-8C21-4ABEAA9BB44D}">
      <dgm:prSet/>
      <dgm:spPr/>
      <dgm:t>
        <a:bodyPr/>
        <a:lstStyle/>
        <a:p>
          <a:endParaRPr lang="id-ID"/>
        </a:p>
      </dgm:t>
    </dgm:pt>
    <dgm:pt modelId="{3457FBB4-3CB4-41EA-A087-420DA199F209}">
      <dgm:prSet phldrT="[Text]"/>
      <dgm:spPr/>
      <dgm:t>
        <a:bodyPr/>
        <a:lstStyle/>
        <a:p>
          <a:r>
            <a:rPr lang="id-ID" dirty="0" smtClean="0"/>
            <a:t>Banding</a:t>
          </a:r>
          <a:endParaRPr lang="id-ID" dirty="0"/>
        </a:p>
      </dgm:t>
    </dgm:pt>
    <dgm:pt modelId="{A5D866F4-6E26-4F98-8ABC-A6A6D13A6595}" type="parTrans" cxnId="{649333A7-DC67-491F-BC09-BF994B7CDD83}">
      <dgm:prSet/>
      <dgm:spPr/>
      <dgm:t>
        <a:bodyPr/>
        <a:lstStyle/>
        <a:p>
          <a:endParaRPr lang="id-ID"/>
        </a:p>
      </dgm:t>
    </dgm:pt>
    <dgm:pt modelId="{03012D9A-CD69-4AD6-A991-7E35AC299077}" type="sibTrans" cxnId="{649333A7-DC67-491F-BC09-BF994B7CDD83}">
      <dgm:prSet/>
      <dgm:spPr/>
      <dgm:t>
        <a:bodyPr/>
        <a:lstStyle/>
        <a:p>
          <a:endParaRPr lang="id-ID"/>
        </a:p>
      </dgm:t>
    </dgm:pt>
    <dgm:pt modelId="{BDBEFAA1-4507-4C16-B99A-C4ABAA15AFD7}" type="pres">
      <dgm:prSet presAssocID="{BE743CE7-2FF2-47DE-A3D9-39717658B488}" presName="hierChild1" presStyleCnt="0">
        <dgm:presLayoutVars>
          <dgm:orgChart val="1"/>
          <dgm:chPref val="1"/>
          <dgm:dir/>
          <dgm:animOne val="branch"/>
          <dgm:animLvl val="lvl"/>
          <dgm:resizeHandles/>
        </dgm:presLayoutVars>
      </dgm:prSet>
      <dgm:spPr/>
    </dgm:pt>
    <dgm:pt modelId="{9929837F-8AE1-4C05-9A85-A78684C3CBFE}" type="pres">
      <dgm:prSet presAssocID="{09289E09-CB49-41A2-AB53-C5D9259A88EB}" presName="hierRoot1" presStyleCnt="0">
        <dgm:presLayoutVars>
          <dgm:hierBranch val="init"/>
        </dgm:presLayoutVars>
      </dgm:prSet>
      <dgm:spPr/>
    </dgm:pt>
    <dgm:pt modelId="{9181388B-B1D2-4416-998E-9DCBC94C616C}" type="pres">
      <dgm:prSet presAssocID="{09289E09-CB49-41A2-AB53-C5D9259A88EB}" presName="rootComposite1" presStyleCnt="0"/>
      <dgm:spPr/>
    </dgm:pt>
    <dgm:pt modelId="{F3A85F0E-6CDA-4471-871E-110DF5F7D0FA}" type="pres">
      <dgm:prSet presAssocID="{09289E09-CB49-41A2-AB53-C5D9259A88EB}" presName="rootText1" presStyleLbl="node0" presStyleIdx="0" presStyleCnt="1">
        <dgm:presLayoutVars>
          <dgm:chPref val="3"/>
        </dgm:presLayoutVars>
      </dgm:prSet>
      <dgm:spPr/>
      <dgm:t>
        <a:bodyPr/>
        <a:lstStyle/>
        <a:p>
          <a:endParaRPr lang="id-ID"/>
        </a:p>
      </dgm:t>
    </dgm:pt>
    <dgm:pt modelId="{3ADCB497-1A84-482B-B3F1-04A6C2FD347F}" type="pres">
      <dgm:prSet presAssocID="{09289E09-CB49-41A2-AB53-C5D9259A88EB}" presName="rootConnector1" presStyleLbl="node1" presStyleIdx="0" presStyleCnt="0"/>
      <dgm:spPr/>
    </dgm:pt>
    <dgm:pt modelId="{EAF6441A-C6A5-43BB-8265-36509DA9D852}" type="pres">
      <dgm:prSet presAssocID="{09289E09-CB49-41A2-AB53-C5D9259A88EB}" presName="hierChild2" presStyleCnt="0"/>
      <dgm:spPr/>
    </dgm:pt>
    <dgm:pt modelId="{A43E5D86-A4C5-40BE-9BC0-739513A354CD}" type="pres">
      <dgm:prSet presAssocID="{6E143EC5-115B-47EB-8D38-1F5ABB549020}" presName="Name37" presStyleLbl="parChTrans1D2" presStyleIdx="0" presStyleCnt="2"/>
      <dgm:spPr/>
    </dgm:pt>
    <dgm:pt modelId="{8F8ACDFA-0FE4-42AF-B412-F3F0BFB4383E}" type="pres">
      <dgm:prSet presAssocID="{443C1536-DD87-4FA0-990D-7A35CD85288D}" presName="hierRoot2" presStyleCnt="0">
        <dgm:presLayoutVars>
          <dgm:hierBranch val="init"/>
        </dgm:presLayoutVars>
      </dgm:prSet>
      <dgm:spPr/>
    </dgm:pt>
    <dgm:pt modelId="{8DF4AEF7-9935-4472-B9E8-DAC06A6CB208}" type="pres">
      <dgm:prSet presAssocID="{443C1536-DD87-4FA0-990D-7A35CD85288D}" presName="rootComposite" presStyleCnt="0"/>
      <dgm:spPr/>
    </dgm:pt>
    <dgm:pt modelId="{38628115-E46E-4CE8-8ED4-FA089A6462C5}" type="pres">
      <dgm:prSet presAssocID="{443C1536-DD87-4FA0-990D-7A35CD85288D}" presName="rootText" presStyleLbl="node2" presStyleIdx="0" presStyleCnt="2">
        <dgm:presLayoutVars>
          <dgm:chPref val="3"/>
        </dgm:presLayoutVars>
      </dgm:prSet>
      <dgm:spPr/>
      <dgm:t>
        <a:bodyPr/>
        <a:lstStyle/>
        <a:p>
          <a:endParaRPr lang="id-ID"/>
        </a:p>
      </dgm:t>
    </dgm:pt>
    <dgm:pt modelId="{F2936720-ECF6-4C42-8AA6-135CAE84C7F2}" type="pres">
      <dgm:prSet presAssocID="{443C1536-DD87-4FA0-990D-7A35CD85288D}" presName="rootConnector" presStyleLbl="node2" presStyleIdx="0" presStyleCnt="2"/>
      <dgm:spPr/>
    </dgm:pt>
    <dgm:pt modelId="{E333448E-D124-4023-A5A6-E1B16BC4D16D}" type="pres">
      <dgm:prSet presAssocID="{443C1536-DD87-4FA0-990D-7A35CD85288D}" presName="hierChild4" presStyleCnt="0"/>
      <dgm:spPr/>
    </dgm:pt>
    <dgm:pt modelId="{52886AE6-7C80-430A-8356-1F795562C680}" type="pres">
      <dgm:prSet presAssocID="{443C1536-DD87-4FA0-990D-7A35CD85288D}" presName="hierChild5" presStyleCnt="0"/>
      <dgm:spPr/>
    </dgm:pt>
    <dgm:pt modelId="{29545784-4FC3-4B85-8BF0-B33D312DF1B0}" type="pres">
      <dgm:prSet presAssocID="{A5D866F4-6E26-4F98-8ABC-A6A6D13A6595}" presName="Name37" presStyleLbl="parChTrans1D2" presStyleIdx="1" presStyleCnt="2"/>
      <dgm:spPr/>
    </dgm:pt>
    <dgm:pt modelId="{4ED5E8F6-285A-42A8-9F26-7B8356C088BE}" type="pres">
      <dgm:prSet presAssocID="{3457FBB4-3CB4-41EA-A087-420DA199F209}" presName="hierRoot2" presStyleCnt="0">
        <dgm:presLayoutVars>
          <dgm:hierBranch val="init"/>
        </dgm:presLayoutVars>
      </dgm:prSet>
      <dgm:spPr/>
    </dgm:pt>
    <dgm:pt modelId="{C8CA382C-E00B-44FE-9EF5-3106CCB0ED2A}" type="pres">
      <dgm:prSet presAssocID="{3457FBB4-3CB4-41EA-A087-420DA199F209}" presName="rootComposite" presStyleCnt="0"/>
      <dgm:spPr/>
    </dgm:pt>
    <dgm:pt modelId="{6C079F93-B77A-4898-8F1D-6FE3D93BD521}" type="pres">
      <dgm:prSet presAssocID="{3457FBB4-3CB4-41EA-A087-420DA199F209}" presName="rootText" presStyleLbl="node2" presStyleIdx="1" presStyleCnt="2">
        <dgm:presLayoutVars>
          <dgm:chPref val="3"/>
        </dgm:presLayoutVars>
      </dgm:prSet>
      <dgm:spPr/>
      <dgm:t>
        <a:bodyPr/>
        <a:lstStyle/>
        <a:p>
          <a:endParaRPr lang="id-ID"/>
        </a:p>
      </dgm:t>
    </dgm:pt>
    <dgm:pt modelId="{12238677-AE5A-4DFA-9C15-DB2943E068A2}" type="pres">
      <dgm:prSet presAssocID="{3457FBB4-3CB4-41EA-A087-420DA199F209}" presName="rootConnector" presStyleLbl="node2" presStyleIdx="1" presStyleCnt="2"/>
      <dgm:spPr/>
    </dgm:pt>
    <dgm:pt modelId="{A23B7805-0E63-4851-AAFE-C0379B3F8F3B}" type="pres">
      <dgm:prSet presAssocID="{3457FBB4-3CB4-41EA-A087-420DA199F209}" presName="hierChild4" presStyleCnt="0"/>
      <dgm:spPr/>
    </dgm:pt>
    <dgm:pt modelId="{997504E3-FA29-4097-8477-114C2693B86F}" type="pres">
      <dgm:prSet presAssocID="{3457FBB4-3CB4-41EA-A087-420DA199F209}" presName="hierChild5" presStyleCnt="0"/>
      <dgm:spPr/>
    </dgm:pt>
    <dgm:pt modelId="{573A3FDC-BE4F-414A-A7C8-B5511D35974E}" type="pres">
      <dgm:prSet presAssocID="{09289E09-CB49-41A2-AB53-C5D9259A88EB}" presName="hierChild3" presStyleCnt="0"/>
      <dgm:spPr/>
    </dgm:pt>
  </dgm:ptLst>
  <dgm:cxnLst>
    <dgm:cxn modelId="{649333A7-DC67-491F-BC09-BF994B7CDD83}" srcId="{09289E09-CB49-41A2-AB53-C5D9259A88EB}" destId="{3457FBB4-3CB4-41EA-A087-420DA199F209}" srcOrd="1" destOrd="0" parTransId="{A5D866F4-6E26-4F98-8ABC-A6A6D13A6595}" sibTransId="{03012D9A-CD69-4AD6-A991-7E35AC299077}"/>
    <dgm:cxn modelId="{AD168E8A-F4B1-46BA-AB73-759A4A1A6CEB}" type="presOf" srcId="{3457FBB4-3CB4-41EA-A087-420DA199F209}" destId="{6C079F93-B77A-4898-8F1D-6FE3D93BD521}" srcOrd="0" destOrd="0" presId="urn:microsoft.com/office/officeart/2005/8/layout/orgChart1"/>
    <dgm:cxn modelId="{DB5B3DB4-6711-4EE5-8D4E-B9684F9667EF}" type="presOf" srcId="{3457FBB4-3CB4-41EA-A087-420DA199F209}" destId="{12238677-AE5A-4DFA-9C15-DB2943E068A2}" srcOrd="1" destOrd="0" presId="urn:microsoft.com/office/officeart/2005/8/layout/orgChart1"/>
    <dgm:cxn modelId="{58F48A70-66E0-4B22-A844-C755C9B75B9B}" srcId="{BE743CE7-2FF2-47DE-A3D9-39717658B488}" destId="{09289E09-CB49-41A2-AB53-C5D9259A88EB}" srcOrd="0" destOrd="0" parTransId="{5DEFA68E-BF5D-4C36-B489-D38A3037A669}" sibTransId="{71419C73-2FA7-4A0A-84CA-D842A05FF3AE}"/>
    <dgm:cxn modelId="{29EBB82A-395A-4485-8EDB-F29818148EAD}" type="presOf" srcId="{6E143EC5-115B-47EB-8D38-1F5ABB549020}" destId="{A43E5D86-A4C5-40BE-9BC0-739513A354CD}" srcOrd="0" destOrd="0" presId="urn:microsoft.com/office/officeart/2005/8/layout/orgChart1"/>
    <dgm:cxn modelId="{7CCAD576-3D5A-42D5-9A3A-CD04B7F8C58E}" type="presOf" srcId="{443C1536-DD87-4FA0-990D-7A35CD85288D}" destId="{F2936720-ECF6-4C42-8AA6-135CAE84C7F2}" srcOrd="1" destOrd="0" presId="urn:microsoft.com/office/officeart/2005/8/layout/orgChart1"/>
    <dgm:cxn modelId="{B5408F21-C1B9-4181-856E-F6076EE7A89C}" type="presOf" srcId="{09289E09-CB49-41A2-AB53-C5D9259A88EB}" destId="{F3A85F0E-6CDA-4471-871E-110DF5F7D0FA}" srcOrd="0" destOrd="0" presId="urn:microsoft.com/office/officeart/2005/8/layout/orgChart1"/>
    <dgm:cxn modelId="{51E52F19-4CA7-4A28-8C21-4ABEAA9BB44D}" srcId="{09289E09-CB49-41A2-AB53-C5D9259A88EB}" destId="{443C1536-DD87-4FA0-990D-7A35CD85288D}" srcOrd="0" destOrd="0" parTransId="{6E143EC5-115B-47EB-8D38-1F5ABB549020}" sibTransId="{3402DFC2-8DD8-4044-8896-458BC8C5D636}"/>
    <dgm:cxn modelId="{5FAF8555-73CC-4D24-BB9E-5DFCB4027991}" type="presOf" srcId="{443C1536-DD87-4FA0-990D-7A35CD85288D}" destId="{38628115-E46E-4CE8-8ED4-FA089A6462C5}" srcOrd="0" destOrd="0" presId="urn:microsoft.com/office/officeart/2005/8/layout/orgChart1"/>
    <dgm:cxn modelId="{7F318F18-DFA2-4CD7-B8D7-A9F20382F842}" type="presOf" srcId="{A5D866F4-6E26-4F98-8ABC-A6A6D13A6595}" destId="{29545784-4FC3-4B85-8BF0-B33D312DF1B0}" srcOrd="0" destOrd="0" presId="urn:microsoft.com/office/officeart/2005/8/layout/orgChart1"/>
    <dgm:cxn modelId="{41B8030D-78FA-421C-AE0F-B6B4F9D27E5F}" type="presOf" srcId="{BE743CE7-2FF2-47DE-A3D9-39717658B488}" destId="{BDBEFAA1-4507-4C16-B99A-C4ABAA15AFD7}" srcOrd="0" destOrd="0" presId="urn:microsoft.com/office/officeart/2005/8/layout/orgChart1"/>
    <dgm:cxn modelId="{BB8EB646-40EB-4CFC-A61E-E49891AF5694}" type="presOf" srcId="{09289E09-CB49-41A2-AB53-C5D9259A88EB}" destId="{3ADCB497-1A84-482B-B3F1-04A6C2FD347F}" srcOrd="1" destOrd="0" presId="urn:microsoft.com/office/officeart/2005/8/layout/orgChart1"/>
    <dgm:cxn modelId="{8D8A538B-356C-4757-A30F-7A75F93CC835}" type="presParOf" srcId="{BDBEFAA1-4507-4C16-B99A-C4ABAA15AFD7}" destId="{9929837F-8AE1-4C05-9A85-A78684C3CBFE}" srcOrd="0" destOrd="0" presId="urn:microsoft.com/office/officeart/2005/8/layout/orgChart1"/>
    <dgm:cxn modelId="{54FA2383-6F8D-4EEA-A083-EA882B4FBD59}" type="presParOf" srcId="{9929837F-8AE1-4C05-9A85-A78684C3CBFE}" destId="{9181388B-B1D2-4416-998E-9DCBC94C616C}" srcOrd="0" destOrd="0" presId="urn:microsoft.com/office/officeart/2005/8/layout/orgChart1"/>
    <dgm:cxn modelId="{4A1D5514-9D48-4038-9319-578E15C3AD79}" type="presParOf" srcId="{9181388B-B1D2-4416-998E-9DCBC94C616C}" destId="{F3A85F0E-6CDA-4471-871E-110DF5F7D0FA}" srcOrd="0" destOrd="0" presId="urn:microsoft.com/office/officeart/2005/8/layout/orgChart1"/>
    <dgm:cxn modelId="{CBF898F8-EE5A-46A7-A1DD-EAF6109E9F85}" type="presParOf" srcId="{9181388B-B1D2-4416-998E-9DCBC94C616C}" destId="{3ADCB497-1A84-482B-B3F1-04A6C2FD347F}" srcOrd="1" destOrd="0" presId="urn:microsoft.com/office/officeart/2005/8/layout/orgChart1"/>
    <dgm:cxn modelId="{71B89510-AB4C-4D15-A829-459007DFBF0E}" type="presParOf" srcId="{9929837F-8AE1-4C05-9A85-A78684C3CBFE}" destId="{EAF6441A-C6A5-43BB-8265-36509DA9D852}" srcOrd="1" destOrd="0" presId="urn:microsoft.com/office/officeart/2005/8/layout/orgChart1"/>
    <dgm:cxn modelId="{FAE23CBE-0CEF-4312-BCCB-F77BB648CB1A}" type="presParOf" srcId="{EAF6441A-C6A5-43BB-8265-36509DA9D852}" destId="{A43E5D86-A4C5-40BE-9BC0-739513A354CD}" srcOrd="0" destOrd="0" presId="urn:microsoft.com/office/officeart/2005/8/layout/orgChart1"/>
    <dgm:cxn modelId="{8ABBDF5F-C12A-4818-A22D-24F4D16E5EE9}" type="presParOf" srcId="{EAF6441A-C6A5-43BB-8265-36509DA9D852}" destId="{8F8ACDFA-0FE4-42AF-B412-F3F0BFB4383E}" srcOrd="1" destOrd="0" presId="urn:microsoft.com/office/officeart/2005/8/layout/orgChart1"/>
    <dgm:cxn modelId="{E465B28D-1E87-4817-B085-0F8DE610BE2F}" type="presParOf" srcId="{8F8ACDFA-0FE4-42AF-B412-F3F0BFB4383E}" destId="{8DF4AEF7-9935-4472-B9E8-DAC06A6CB208}" srcOrd="0" destOrd="0" presId="urn:microsoft.com/office/officeart/2005/8/layout/orgChart1"/>
    <dgm:cxn modelId="{7065F172-602E-4ADF-95CE-D5354972102C}" type="presParOf" srcId="{8DF4AEF7-9935-4472-B9E8-DAC06A6CB208}" destId="{38628115-E46E-4CE8-8ED4-FA089A6462C5}" srcOrd="0" destOrd="0" presId="urn:microsoft.com/office/officeart/2005/8/layout/orgChart1"/>
    <dgm:cxn modelId="{7A2F34CA-C2BC-4AF1-90DC-0E9761A0B666}" type="presParOf" srcId="{8DF4AEF7-9935-4472-B9E8-DAC06A6CB208}" destId="{F2936720-ECF6-4C42-8AA6-135CAE84C7F2}" srcOrd="1" destOrd="0" presId="urn:microsoft.com/office/officeart/2005/8/layout/orgChart1"/>
    <dgm:cxn modelId="{36924299-B854-4E11-BAEF-263417003E3E}" type="presParOf" srcId="{8F8ACDFA-0FE4-42AF-B412-F3F0BFB4383E}" destId="{E333448E-D124-4023-A5A6-E1B16BC4D16D}" srcOrd="1" destOrd="0" presId="urn:microsoft.com/office/officeart/2005/8/layout/orgChart1"/>
    <dgm:cxn modelId="{9966E6E8-2E9B-48D2-97FC-834DAEC24FCC}" type="presParOf" srcId="{8F8ACDFA-0FE4-42AF-B412-F3F0BFB4383E}" destId="{52886AE6-7C80-430A-8356-1F795562C680}" srcOrd="2" destOrd="0" presId="urn:microsoft.com/office/officeart/2005/8/layout/orgChart1"/>
    <dgm:cxn modelId="{37F79307-F973-4668-832D-E7A702F6BB34}" type="presParOf" srcId="{EAF6441A-C6A5-43BB-8265-36509DA9D852}" destId="{29545784-4FC3-4B85-8BF0-B33D312DF1B0}" srcOrd="2" destOrd="0" presId="urn:microsoft.com/office/officeart/2005/8/layout/orgChart1"/>
    <dgm:cxn modelId="{8EEA05A8-1C56-4130-A2DC-D912AB49BEB6}" type="presParOf" srcId="{EAF6441A-C6A5-43BB-8265-36509DA9D852}" destId="{4ED5E8F6-285A-42A8-9F26-7B8356C088BE}" srcOrd="3" destOrd="0" presId="urn:microsoft.com/office/officeart/2005/8/layout/orgChart1"/>
    <dgm:cxn modelId="{DC9FAB31-D88D-4FAC-9106-0659CF2AA03E}" type="presParOf" srcId="{4ED5E8F6-285A-42A8-9F26-7B8356C088BE}" destId="{C8CA382C-E00B-44FE-9EF5-3106CCB0ED2A}" srcOrd="0" destOrd="0" presId="urn:microsoft.com/office/officeart/2005/8/layout/orgChart1"/>
    <dgm:cxn modelId="{7E8D078C-18FB-4F1C-9F00-A2397B122662}" type="presParOf" srcId="{C8CA382C-E00B-44FE-9EF5-3106CCB0ED2A}" destId="{6C079F93-B77A-4898-8F1D-6FE3D93BD521}" srcOrd="0" destOrd="0" presId="urn:microsoft.com/office/officeart/2005/8/layout/orgChart1"/>
    <dgm:cxn modelId="{AC08E31C-C321-48BE-9271-C287491039FC}" type="presParOf" srcId="{C8CA382C-E00B-44FE-9EF5-3106CCB0ED2A}" destId="{12238677-AE5A-4DFA-9C15-DB2943E068A2}" srcOrd="1" destOrd="0" presId="urn:microsoft.com/office/officeart/2005/8/layout/orgChart1"/>
    <dgm:cxn modelId="{924EB18D-72EA-48A0-B930-195FB46AD7C2}" type="presParOf" srcId="{4ED5E8F6-285A-42A8-9F26-7B8356C088BE}" destId="{A23B7805-0E63-4851-AAFE-C0379B3F8F3B}" srcOrd="1" destOrd="0" presId="urn:microsoft.com/office/officeart/2005/8/layout/orgChart1"/>
    <dgm:cxn modelId="{A88CBFF6-A7F7-4FD6-ABB7-7153B9B5B43E}" type="presParOf" srcId="{4ED5E8F6-285A-42A8-9F26-7B8356C088BE}" destId="{997504E3-FA29-4097-8477-114C2693B86F}" srcOrd="2" destOrd="0" presId="urn:microsoft.com/office/officeart/2005/8/layout/orgChart1"/>
    <dgm:cxn modelId="{873E64D5-7B86-4E76-8124-B0181CEC3830}" type="presParOf" srcId="{9929837F-8AE1-4C05-9A85-A78684C3CBFE}" destId="{573A3FDC-BE4F-414A-A7C8-B5511D35974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45784-4FC3-4B85-8BF0-B33D312DF1B0}">
      <dsp:nvSpPr>
        <dsp:cNvPr id="0" name=""/>
        <dsp:cNvSpPr/>
      </dsp:nvSpPr>
      <dsp:spPr>
        <a:xfrm>
          <a:off x="4114799" y="1172418"/>
          <a:ext cx="1417639" cy="492073"/>
        </a:xfrm>
        <a:custGeom>
          <a:avLst/>
          <a:gdLst/>
          <a:ahLst/>
          <a:cxnLst/>
          <a:rect l="0" t="0" r="0" b="0"/>
          <a:pathLst>
            <a:path>
              <a:moveTo>
                <a:pt x="0" y="0"/>
              </a:moveTo>
              <a:lnTo>
                <a:pt x="0" y="246036"/>
              </a:lnTo>
              <a:lnTo>
                <a:pt x="1417639" y="246036"/>
              </a:lnTo>
              <a:lnTo>
                <a:pt x="1417639" y="4920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3E5D86-A4C5-40BE-9BC0-739513A354CD}">
      <dsp:nvSpPr>
        <dsp:cNvPr id="0" name=""/>
        <dsp:cNvSpPr/>
      </dsp:nvSpPr>
      <dsp:spPr>
        <a:xfrm>
          <a:off x="2697160" y="1172418"/>
          <a:ext cx="1417639" cy="492073"/>
        </a:xfrm>
        <a:custGeom>
          <a:avLst/>
          <a:gdLst/>
          <a:ahLst/>
          <a:cxnLst/>
          <a:rect l="0" t="0" r="0" b="0"/>
          <a:pathLst>
            <a:path>
              <a:moveTo>
                <a:pt x="1417639" y="0"/>
              </a:moveTo>
              <a:lnTo>
                <a:pt x="1417639" y="246036"/>
              </a:lnTo>
              <a:lnTo>
                <a:pt x="0" y="246036"/>
              </a:lnTo>
              <a:lnTo>
                <a:pt x="0" y="4920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A85F0E-6CDA-4471-871E-110DF5F7D0FA}">
      <dsp:nvSpPr>
        <dsp:cNvPr id="0" name=""/>
        <dsp:cNvSpPr/>
      </dsp:nvSpPr>
      <dsp:spPr>
        <a:xfrm>
          <a:off x="2943197" y="815"/>
          <a:ext cx="2343205" cy="11716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id-ID" sz="4000" kern="1200" dirty="0" smtClean="0"/>
            <a:t>Pengadilan Pajak</a:t>
          </a:r>
          <a:endParaRPr lang="id-ID" sz="4000" kern="1200" dirty="0"/>
        </a:p>
      </dsp:txBody>
      <dsp:txXfrm>
        <a:off x="2943197" y="815"/>
        <a:ext cx="2343205" cy="1171602"/>
      </dsp:txXfrm>
    </dsp:sp>
    <dsp:sp modelId="{38628115-E46E-4CE8-8ED4-FA089A6462C5}">
      <dsp:nvSpPr>
        <dsp:cNvPr id="0" name=""/>
        <dsp:cNvSpPr/>
      </dsp:nvSpPr>
      <dsp:spPr>
        <a:xfrm>
          <a:off x="1525557" y="1664492"/>
          <a:ext cx="2343205" cy="11716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id-ID" sz="4000" kern="1200" dirty="0" smtClean="0"/>
            <a:t>Gugatan</a:t>
          </a:r>
          <a:endParaRPr lang="id-ID" sz="4000" kern="1200" dirty="0"/>
        </a:p>
      </dsp:txBody>
      <dsp:txXfrm>
        <a:off x="1525557" y="1664492"/>
        <a:ext cx="2343205" cy="1171602"/>
      </dsp:txXfrm>
    </dsp:sp>
    <dsp:sp modelId="{6C079F93-B77A-4898-8F1D-6FE3D93BD521}">
      <dsp:nvSpPr>
        <dsp:cNvPr id="0" name=""/>
        <dsp:cNvSpPr/>
      </dsp:nvSpPr>
      <dsp:spPr>
        <a:xfrm>
          <a:off x="4360836" y="1664492"/>
          <a:ext cx="2343205" cy="11716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id-ID" sz="4000" kern="1200" dirty="0" smtClean="0"/>
            <a:t>Banding</a:t>
          </a:r>
          <a:endParaRPr lang="id-ID" sz="4000" kern="1200" dirty="0"/>
        </a:p>
      </dsp:txBody>
      <dsp:txXfrm>
        <a:off x="4360836" y="1664492"/>
        <a:ext cx="2343205" cy="117160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7B224F74-099E-48CA-AABA-DDF46B6BA328}" type="datetimeFigureOut">
              <a:rPr lang="id-ID" smtClean="0"/>
              <a:t>21/04/2017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2129354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24F74-099E-48CA-AABA-DDF46B6BA328}" type="datetimeFigureOut">
              <a:rPr lang="id-ID" smtClean="0"/>
              <a:t>21/04/2017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416933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224F74-099E-48CA-AABA-DDF46B6BA328}" type="datetimeFigureOut">
              <a:rPr lang="id-ID" smtClean="0"/>
              <a:t>21/04/2017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1525178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7B224F74-099E-48CA-AABA-DDF46B6BA328}" type="datetimeFigureOut">
              <a:rPr lang="id-ID" smtClean="0"/>
              <a:t>21/04/2017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2084639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7B224F74-099E-48CA-AABA-DDF46B6BA328}" type="datetimeFigureOut">
              <a:rPr lang="id-ID" smtClean="0"/>
              <a:t>21/04/2017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701306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7B224F74-099E-48CA-AABA-DDF46B6BA328}" type="datetimeFigureOut">
              <a:rPr lang="id-ID" smtClean="0"/>
              <a:t>21/04/2017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2814082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224F74-099E-48CA-AABA-DDF46B6BA328}" type="datetimeFigureOut">
              <a:rPr lang="id-ID" smtClean="0"/>
              <a:t>21/04/2017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2810483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224F74-099E-48CA-AABA-DDF46B6BA328}" type="datetimeFigureOut">
              <a:rPr lang="id-ID" smtClean="0"/>
              <a:t>21/04/2017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681030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224F74-099E-48CA-AABA-DDF46B6BA328}" type="datetimeFigureOut">
              <a:rPr lang="id-ID" smtClean="0"/>
              <a:t>21/04/2017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346137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24F74-099E-48CA-AABA-DDF46B6BA328}" type="datetimeFigureOut">
              <a:rPr lang="id-ID" smtClean="0"/>
              <a:t>21/04/2017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391189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24F74-099E-48CA-AABA-DDF46B6BA328}" type="datetimeFigureOut">
              <a:rPr lang="id-ID" smtClean="0"/>
              <a:t>21/04/2017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E0E66EF-C345-4E3C-87BE-08C693118EE1}" type="slidenum">
              <a:rPr lang="id-ID" smtClean="0"/>
              <a:t>‹#›</a:t>
            </a:fld>
            <a:endParaRPr lang="id-ID"/>
          </a:p>
        </p:txBody>
      </p:sp>
    </p:spTree>
    <p:extLst>
      <p:ext uri="{BB962C8B-B14F-4D97-AF65-F5344CB8AC3E}">
        <p14:creationId xmlns:p14="http://schemas.microsoft.com/office/powerpoint/2010/main" val="258749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24F74-099E-48CA-AABA-DDF46B6BA328}" type="datetimeFigureOut">
              <a:rPr lang="id-ID" smtClean="0"/>
              <a:t>21/04/2017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E66EF-C345-4E3C-87BE-08C693118EE1}" type="slidenum">
              <a:rPr lang="id-ID" smtClean="0"/>
              <a:t>‹#›</a:t>
            </a:fld>
            <a:endParaRPr lang="id-ID"/>
          </a:p>
        </p:txBody>
      </p:sp>
    </p:spTree>
    <p:extLst>
      <p:ext uri="{BB962C8B-B14F-4D97-AF65-F5344CB8AC3E}">
        <p14:creationId xmlns:p14="http://schemas.microsoft.com/office/powerpoint/2010/main" val="2477471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id-ID"/>
          </a:p>
        </p:txBody>
      </p:sp>
      <p:sp>
        <p:nvSpPr>
          <p:cNvPr id="3" name="Subtitle 2"/>
          <p:cNvSpPr>
            <a:spLocks noGrp="1"/>
          </p:cNvSpPr>
          <p:nvPr>
            <p:ph type="subTitle" idx="1"/>
          </p:nvPr>
        </p:nvSpPr>
        <p:spPr/>
        <p:txBody>
          <a:bodyPr/>
          <a:lstStyle/>
          <a:p>
            <a:endParaRPr lang="id-ID"/>
          </a:p>
        </p:txBody>
      </p:sp>
    </p:spTree>
    <p:extLst>
      <p:ext uri="{BB962C8B-B14F-4D97-AF65-F5344CB8AC3E}">
        <p14:creationId xmlns:p14="http://schemas.microsoft.com/office/powerpoint/2010/main" val="321584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Pengadilan Pajak</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9007980"/>
              </p:ext>
            </p:extLst>
          </p:nvPr>
        </p:nvGraphicFramePr>
        <p:xfrm>
          <a:off x="457200" y="1600200"/>
          <a:ext cx="8229600" cy="2836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860032" y="4449923"/>
            <a:ext cx="4283968" cy="1200329"/>
          </a:xfrm>
          <a:prstGeom prst="rect">
            <a:avLst/>
          </a:prstGeom>
          <a:noFill/>
        </p:spPr>
        <p:txBody>
          <a:bodyPr wrap="square" rtlCol="0">
            <a:spAutoFit/>
          </a:bodyPr>
          <a:lstStyle/>
          <a:p>
            <a:r>
              <a:rPr lang="id-ID" dirty="0" smtClean="0"/>
              <a:t>Banding dapat diajukan oleh Wajib Pajak dalam hal Wajib Pajak tidak dapat menerima keputusan keberatan atas suatu surat ketetapan pajak.</a:t>
            </a:r>
            <a:endParaRPr lang="id-ID" dirty="0"/>
          </a:p>
        </p:txBody>
      </p:sp>
      <p:sp>
        <p:nvSpPr>
          <p:cNvPr id="6" name="TextBox 5"/>
          <p:cNvSpPr txBox="1"/>
          <p:nvPr/>
        </p:nvSpPr>
        <p:spPr>
          <a:xfrm>
            <a:off x="0" y="4449923"/>
            <a:ext cx="4283968" cy="2031325"/>
          </a:xfrm>
          <a:prstGeom prst="rect">
            <a:avLst/>
          </a:prstGeom>
          <a:noFill/>
        </p:spPr>
        <p:txBody>
          <a:bodyPr wrap="square" rtlCol="0">
            <a:spAutoFit/>
          </a:bodyPr>
          <a:lstStyle/>
          <a:p>
            <a:pPr algn="r"/>
            <a:r>
              <a:rPr lang="id-ID" dirty="0" smtClean="0"/>
              <a:t>Gugatan merupakan upaya hukum yang dapat dilakukan oleh Wajib Pajak atau Penanggung Pajak terhadap pelaksanaan penagihan pajak atau terhadap keputusan yang dapat diajukan gugatan berdasarkan peraturan perundang-undangan perpajakan yang berlaku.</a:t>
            </a:r>
            <a:endParaRPr lang="id-ID" dirty="0"/>
          </a:p>
        </p:txBody>
      </p:sp>
    </p:spTree>
    <p:extLst>
      <p:ext uri="{BB962C8B-B14F-4D97-AF65-F5344CB8AC3E}">
        <p14:creationId xmlns:p14="http://schemas.microsoft.com/office/powerpoint/2010/main" val="71536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Persiapan Persidangan Gugatan</a:t>
            </a:r>
            <a:endParaRPr lang="id-ID" dirty="0"/>
          </a:p>
        </p:txBody>
      </p:sp>
      <p:sp>
        <p:nvSpPr>
          <p:cNvPr id="6" name="Oval 3"/>
          <p:cNvSpPr>
            <a:spLocks noChangeArrowheads="1"/>
          </p:cNvSpPr>
          <p:nvPr/>
        </p:nvSpPr>
        <p:spPr bwMode="auto">
          <a:xfrm>
            <a:off x="395536" y="2013992"/>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a:t>DJP/</a:t>
            </a:r>
          </a:p>
          <a:p>
            <a:pPr algn="ctr"/>
            <a:r>
              <a:rPr lang="en-US"/>
              <a:t>Terbanding</a:t>
            </a:r>
          </a:p>
        </p:txBody>
      </p:sp>
      <p:sp>
        <p:nvSpPr>
          <p:cNvPr id="7" name="Oval 4"/>
          <p:cNvSpPr>
            <a:spLocks noChangeArrowheads="1"/>
          </p:cNvSpPr>
          <p:nvPr/>
        </p:nvSpPr>
        <p:spPr bwMode="auto">
          <a:xfrm>
            <a:off x="1157536" y="4985792"/>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a:t>Wajib Pajak/</a:t>
            </a:r>
          </a:p>
          <a:p>
            <a:pPr algn="ctr"/>
            <a:r>
              <a:rPr lang="en-US"/>
              <a:t>Pembanding</a:t>
            </a:r>
          </a:p>
        </p:txBody>
      </p:sp>
      <p:sp>
        <p:nvSpPr>
          <p:cNvPr id="8" name="Text Box 5"/>
          <p:cNvSpPr txBox="1">
            <a:spLocks noChangeArrowheads="1"/>
          </p:cNvSpPr>
          <p:nvPr/>
        </p:nvSpPr>
        <p:spPr bwMode="auto">
          <a:xfrm>
            <a:off x="6643936" y="2166392"/>
            <a:ext cx="175260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Pengadilan </a:t>
            </a:r>
          </a:p>
          <a:p>
            <a:pPr>
              <a:spcBef>
                <a:spcPct val="50000"/>
              </a:spcBef>
            </a:pPr>
            <a:r>
              <a:rPr lang="en-US"/>
              <a:t>Pajak</a:t>
            </a:r>
          </a:p>
        </p:txBody>
      </p:sp>
      <p:sp>
        <p:nvSpPr>
          <p:cNvPr id="9" name="Line 6"/>
          <p:cNvSpPr>
            <a:spLocks noChangeShapeType="1"/>
          </p:cNvSpPr>
          <p:nvPr/>
        </p:nvSpPr>
        <p:spPr bwMode="auto">
          <a:xfrm>
            <a:off x="2529136" y="2471192"/>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0" name="Line 7"/>
          <p:cNvSpPr>
            <a:spLocks noChangeShapeType="1"/>
          </p:cNvSpPr>
          <p:nvPr/>
        </p:nvSpPr>
        <p:spPr bwMode="auto">
          <a:xfrm flipH="1">
            <a:off x="2529136" y="2852192"/>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1" name="Line 8"/>
          <p:cNvSpPr>
            <a:spLocks noChangeShapeType="1"/>
          </p:cNvSpPr>
          <p:nvPr/>
        </p:nvSpPr>
        <p:spPr bwMode="auto">
          <a:xfrm flipV="1">
            <a:off x="7482136" y="1556792"/>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 name="Line 9"/>
          <p:cNvSpPr>
            <a:spLocks noChangeShapeType="1"/>
          </p:cNvSpPr>
          <p:nvPr/>
        </p:nvSpPr>
        <p:spPr bwMode="auto">
          <a:xfrm flipH="1">
            <a:off x="1386136" y="1556792"/>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3" name="Line 10"/>
          <p:cNvSpPr>
            <a:spLocks noChangeShapeType="1"/>
          </p:cNvSpPr>
          <p:nvPr/>
        </p:nvSpPr>
        <p:spPr bwMode="auto">
          <a:xfrm>
            <a:off x="1386136" y="1556792"/>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4" name="Line 11"/>
          <p:cNvSpPr>
            <a:spLocks noChangeShapeType="1"/>
          </p:cNvSpPr>
          <p:nvPr/>
        </p:nvSpPr>
        <p:spPr bwMode="auto">
          <a:xfrm flipV="1">
            <a:off x="2757736" y="3004592"/>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5" name="Line 12"/>
          <p:cNvSpPr>
            <a:spLocks noChangeShapeType="1"/>
          </p:cNvSpPr>
          <p:nvPr/>
        </p:nvSpPr>
        <p:spPr bwMode="auto">
          <a:xfrm>
            <a:off x="3900736" y="5595392"/>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6" name="Line 13"/>
          <p:cNvSpPr>
            <a:spLocks noChangeShapeType="1"/>
          </p:cNvSpPr>
          <p:nvPr/>
        </p:nvSpPr>
        <p:spPr bwMode="auto">
          <a:xfrm flipV="1">
            <a:off x="7786936" y="3004592"/>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7" name="Line 14"/>
          <p:cNvSpPr>
            <a:spLocks noChangeShapeType="1"/>
          </p:cNvSpPr>
          <p:nvPr/>
        </p:nvSpPr>
        <p:spPr bwMode="auto">
          <a:xfrm>
            <a:off x="7177336" y="3080792"/>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8" name="Line 15"/>
          <p:cNvSpPr>
            <a:spLocks noChangeShapeType="1"/>
          </p:cNvSpPr>
          <p:nvPr/>
        </p:nvSpPr>
        <p:spPr bwMode="auto">
          <a:xfrm flipH="1">
            <a:off x="3900736" y="5214392"/>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9" name="Text Box 16"/>
          <p:cNvSpPr txBox="1">
            <a:spLocks noChangeArrowheads="1"/>
          </p:cNvSpPr>
          <p:nvPr/>
        </p:nvSpPr>
        <p:spPr bwMode="auto">
          <a:xfrm rot="20174574">
            <a:off x="2757736" y="3918992"/>
            <a:ext cx="22098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buFontTx/>
              <a:buAutoNum type="arabicPeriod"/>
            </a:pPr>
            <a:r>
              <a:rPr lang="en-US"/>
              <a:t>Surat Gugatan </a:t>
            </a:r>
          </a:p>
          <a:p>
            <a:pPr>
              <a:spcBef>
                <a:spcPct val="50000"/>
              </a:spcBef>
            </a:pPr>
            <a:r>
              <a:rPr lang="en-US"/>
              <a:t>(14 hari/30 hari)</a:t>
            </a:r>
          </a:p>
        </p:txBody>
      </p:sp>
      <p:sp>
        <p:nvSpPr>
          <p:cNvPr id="20" name="Text Box 17"/>
          <p:cNvSpPr txBox="1">
            <a:spLocks noChangeArrowheads="1"/>
          </p:cNvSpPr>
          <p:nvPr/>
        </p:nvSpPr>
        <p:spPr bwMode="auto">
          <a:xfrm>
            <a:off x="2224336" y="2852192"/>
            <a:ext cx="3886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2. Permintaan Surat Tanggapan</a:t>
            </a:r>
          </a:p>
          <a:p>
            <a:pPr>
              <a:spcBef>
                <a:spcPct val="50000"/>
              </a:spcBef>
            </a:pPr>
            <a:r>
              <a:rPr lang="en-US"/>
              <a:t>(14 hari)</a:t>
            </a:r>
          </a:p>
        </p:txBody>
      </p:sp>
      <p:sp>
        <p:nvSpPr>
          <p:cNvPr id="21" name="Text Box 18"/>
          <p:cNvSpPr txBox="1">
            <a:spLocks noChangeArrowheads="1"/>
          </p:cNvSpPr>
          <p:nvPr/>
        </p:nvSpPr>
        <p:spPr bwMode="auto">
          <a:xfrm>
            <a:off x="2986336" y="2090192"/>
            <a:ext cx="2819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3. Surat Tanggapan</a:t>
            </a:r>
          </a:p>
          <a:p>
            <a:pPr>
              <a:spcBef>
                <a:spcPct val="50000"/>
              </a:spcBef>
            </a:pPr>
            <a:r>
              <a:rPr lang="en-US"/>
              <a:t>(1bulan)</a:t>
            </a:r>
          </a:p>
        </p:txBody>
      </p:sp>
      <p:sp>
        <p:nvSpPr>
          <p:cNvPr id="22" name="Text Box 19"/>
          <p:cNvSpPr txBox="1">
            <a:spLocks noChangeArrowheads="1"/>
          </p:cNvSpPr>
          <p:nvPr/>
        </p:nvSpPr>
        <p:spPr bwMode="auto">
          <a:xfrm>
            <a:off x="4053136" y="4757192"/>
            <a:ext cx="30480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4. Salinan Surat Tanggapan</a:t>
            </a:r>
          </a:p>
          <a:p>
            <a:pPr>
              <a:spcBef>
                <a:spcPct val="50000"/>
              </a:spcBef>
            </a:pPr>
            <a:r>
              <a:rPr lang="en-US"/>
              <a:t>(14 hari)</a:t>
            </a:r>
          </a:p>
        </p:txBody>
      </p:sp>
      <p:sp>
        <p:nvSpPr>
          <p:cNvPr id="23" name="Text Box 20"/>
          <p:cNvSpPr txBox="1">
            <a:spLocks noChangeArrowheads="1"/>
          </p:cNvSpPr>
          <p:nvPr/>
        </p:nvSpPr>
        <p:spPr bwMode="auto">
          <a:xfrm rot="5400000">
            <a:off x="6659018" y="3948360"/>
            <a:ext cx="2362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5. Surat Bantahan</a:t>
            </a:r>
          </a:p>
          <a:p>
            <a:pPr>
              <a:spcBef>
                <a:spcPct val="50000"/>
              </a:spcBef>
            </a:pPr>
            <a:r>
              <a:rPr lang="en-US"/>
              <a:t>(30 hari)</a:t>
            </a:r>
          </a:p>
        </p:txBody>
      </p:sp>
      <p:sp>
        <p:nvSpPr>
          <p:cNvPr id="24" name="Text Box 21"/>
          <p:cNvSpPr txBox="1">
            <a:spLocks noChangeArrowheads="1"/>
          </p:cNvSpPr>
          <p:nvPr/>
        </p:nvSpPr>
        <p:spPr bwMode="auto">
          <a:xfrm>
            <a:off x="2300536" y="1632992"/>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6. Salinan Surat Bantahan (14 hari)</a:t>
            </a:r>
          </a:p>
        </p:txBody>
      </p:sp>
    </p:spTree>
    <p:extLst>
      <p:ext uri="{BB962C8B-B14F-4D97-AF65-F5344CB8AC3E}">
        <p14:creationId xmlns:p14="http://schemas.microsoft.com/office/powerpoint/2010/main" val="3428563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Persiapan Persidangan Banding</a:t>
            </a:r>
            <a:endParaRPr lang="id-ID" dirty="0"/>
          </a:p>
        </p:txBody>
      </p:sp>
      <p:sp>
        <p:nvSpPr>
          <p:cNvPr id="4" name="Oval 3"/>
          <p:cNvSpPr>
            <a:spLocks noChangeArrowheads="1"/>
          </p:cNvSpPr>
          <p:nvPr/>
        </p:nvSpPr>
        <p:spPr bwMode="auto">
          <a:xfrm>
            <a:off x="533400" y="2438400"/>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a:t>DJP/</a:t>
            </a:r>
          </a:p>
          <a:p>
            <a:pPr algn="ctr"/>
            <a:r>
              <a:rPr lang="en-US"/>
              <a:t>Terbanding</a:t>
            </a:r>
          </a:p>
        </p:txBody>
      </p:sp>
      <p:sp>
        <p:nvSpPr>
          <p:cNvPr id="5" name="Oval 4"/>
          <p:cNvSpPr>
            <a:spLocks noChangeArrowheads="1"/>
          </p:cNvSpPr>
          <p:nvPr/>
        </p:nvSpPr>
        <p:spPr bwMode="auto">
          <a:xfrm>
            <a:off x="1295400" y="5410200"/>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a:t>Wajib Pajak/</a:t>
            </a:r>
          </a:p>
          <a:p>
            <a:pPr algn="ctr"/>
            <a:r>
              <a:rPr lang="en-US"/>
              <a:t>Pembanding</a:t>
            </a:r>
          </a:p>
        </p:txBody>
      </p:sp>
      <p:sp>
        <p:nvSpPr>
          <p:cNvPr id="6" name="Text Box 5"/>
          <p:cNvSpPr txBox="1">
            <a:spLocks noChangeArrowheads="1"/>
          </p:cNvSpPr>
          <p:nvPr/>
        </p:nvSpPr>
        <p:spPr bwMode="auto">
          <a:xfrm>
            <a:off x="6781800" y="2590800"/>
            <a:ext cx="175260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Pengadilan </a:t>
            </a:r>
          </a:p>
          <a:p>
            <a:pPr>
              <a:spcBef>
                <a:spcPct val="50000"/>
              </a:spcBef>
            </a:pPr>
            <a:r>
              <a:rPr lang="en-US"/>
              <a:t>Pajak</a:t>
            </a:r>
          </a:p>
        </p:txBody>
      </p:sp>
      <p:sp>
        <p:nvSpPr>
          <p:cNvPr id="7" name="Line 6"/>
          <p:cNvSpPr>
            <a:spLocks noChangeShapeType="1"/>
          </p:cNvSpPr>
          <p:nvPr/>
        </p:nvSpPr>
        <p:spPr bwMode="auto">
          <a:xfrm>
            <a:off x="2667000" y="2895600"/>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8" name="Line 7"/>
          <p:cNvSpPr>
            <a:spLocks noChangeShapeType="1"/>
          </p:cNvSpPr>
          <p:nvPr/>
        </p:nvSpPr>
        <p:spPr bwMode="auto">
          <a:xfrm flipH="1">
            <a:off x="2667000" y="3276600"/>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9" name="Line 8"/>
          <p:cNvSpPr>
            <a:spLocks noChangeShapeType="1"/>
          </p:cNvSpPr>
          <p:nvPr/>
        </p:nvSpPr>
        <p:spPr bwMode="auto">
          <a:xfrm flipV="1">
            <a:off x="7620000" y="1981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0" name="Line 9"/>
          <p:cNvSpPr>
            <a:spLocks noChangeShapeType="1"/>
          </p:cNvSpPr>
          <p:nvPr/>
        </p:nvSpPr>
        <p:spPr bwMode="auto">
          <a:xfrm flipH="1">
            <a:off x="1524000" y="1981200"/>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1" name="Line 10"/>
          <p:cNvSpPr>
            <a:spLocks noChangeShapeType="1"/>
          </p:cNvSpPr>
          <p:nvPr/>
        </p:nvSpPr>
        <p:spPr bwMode="auto">
          <a:xfrm>
            <a:off x="1524000" y="1981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2" name="Line 11"/>
          <p:cNvSpPr>
            <a:spLocks noChangeShapeType="1"/>
          </p:cNvSpPr>
          <p:nvPr/>
        </p:nvSpPr>
        <p:spPr bwMode="auto">
          <a:xfrm flipV="1">
            <a:off x="2895600" y="3429000"/>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3" name="Line 12"/>
          <p:cNvSpPr>
            <a:spLocks noChangeShapeType="1"/>
          </p:cNvSpPr>
          <p:nvPr/>
        </p:nvSpPr>
        <p:spPr bwMode="auto">
          <a:xfrm>
            <a:off x="4038600" y="6019800"/>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 name="Line 13"/>
          <p:cNvSpPr>
            <a:spLocks noChangeShapeType="1"/>
          </p:cNvSpPr>
          <p:nvPr/>
        </p:nvSpPr>
        <p:spPr bwMode="auto">
          <a:xfrm flipV="1">
            <a:off x="7924800" y="342900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5" name="Line 14"/>
          <p:cNvSpPr>
            <a:spLocks noChangeShapeType="1"/>
          </p:cNvSpPr>
          <p:nvPr/>
        </p:nvSpPr>
        <p:spPr bwMode="auto">
          <a:xfrm>
            <a:off x="7315200" y="3505200"/>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6" name="Line 15"/>
          <p:cNvSpPr>
            <a:spLocks noChangeShapeType="1"/>
          </p:cNvSpPr>
          <p:nvPr/>
        </p:nvSpPr>
        <p:spPr bwMode="auto">
          <a:xfrm flipH="1">
            <a:off x="4038600" y="5638800"/>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17" name="Text Box 16"/>
          <p:cNvSpPr txBox="1">
            <a:spLocks noChangeArrowheads="1"/>
          </p:cNvSpPr>
          <p:nvPr/>
        </p:nvSpPr>
        <p:spPr bwMode="auto">
          <a:xfrm rot="20064726">
            <a:off x="2438400" y="4191000"/>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buFontTx/>
              <a:buAutoNum type="arabicPeriod"/>
            </a:pPr>
            <a:r>
              <a:rPr lang="en-US" dirty="0" err="1"/>
              <a:t>Surat</a:t>
            </a:r>
            <a:r>
              <a:rPr lang="en-US" dirty="0"/>
              <a:t> Banding (3 </a:t>
            </a:r>
            <a:r>
              <a:rPr lang="en-US" dirty="0" err="1"/>
              <a:t>bln</a:t>
            </a:r>
            <a:r>
              <a:rPr lang="en-US" dirty="0"/>
              <a:t>)</a:t>
            </a:r>
          </a:p>
        </p:txBody>
      </p:sp>
      <p:sp>
        <p:nvSpPr>
          <p:cNvPr id="18" name="Text Box 17"/>
          <p:cNvSpPr txBox="1">
            <a:spLocks noChangeArrowheads="1"/>
          </p:cNvSpPr>
          <p:nvPr/>
        </p:nvSpPr>
        <p:spPr bwMode="auto">
          <a:xfrm>
            <a:off x="2362200" y="3276600"/>
            <a:ext cx="3886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2. Permintaan Surat Uraian Banding</a:t>
            </a:r>
          </a:p>
          <a:p>
            <a:pPr>
              <a:spcBef>
                <a:spcPct val="50000"/>
              </a:spcBef>
            </a:pPr>
            <a:r>
              <a:rPr lang="en-US"/>
              <a:t>(14 hari)</a:t>
            </a:r>
          </a:p>
        </p:txBody>
      </p:sp>
      <p:sp>
        <p:nvSpPr>
          <p:cNvPr id="19" name="Text Box 18"/>
          <p:cNvSpPr txBox="1">
            <a:spLocks noChangeArrowheads="1"/>
          </p:cNvSpPr>
          <p:nvPr/>
        </p:nvSpPr>
        <p:spPr bwMode="auto">
          <a:xfrm>
            <a:off x="2743200" y="25146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dirty="0"/>
              <a:t>3. </a:t>
            </a:r>
            <a:r>
              <a:rPr lang="en-US" dirty="0" err="1"/>
              <a:t>Surat</a:t>
            </a:r>
            <a:r>
              <a:rPr lang="en-US" dirty="0"/>
              <a:t> </a:t>
            </a:r>
            <a:r>
              <a:rPr lang="en-US" dirty="0" err="1"/>
              <a:t>Uraian</a:t>
            </a:r>
            <a:r>
              <a:rPr lang="en-US" dirty="0"/>
              <a:t> Banding </a:t>
            </a:r>
            <a:r>
              <a:rPr lang="id-ID" dirty="0" smtClean="0"/>
              <a:t>(</a:t>
            </a:r>
            <a:r>
              <a:rPr lang="en-US" dirty="0" smtClean="0"/>
              <a:t>3 </a:t>
            </a:r>
            <a:r>
              <a:rPr lang="en-US" dirty="0" err="1"/>
              <a:t>bln</a:t>
            </a:r>
            <a:r>
              <a:rPr lang="en-US" dirty="0"/>
              <a:t>)</a:t>
            </a:r>
          </a:p>
        </p:txBody>
      </p:sp>
      <p:sp>
        <p:nvSpPr>
          <p:cNvPr id="20" name="Text Box 19"/>
          <p:cNvSpPr txBox="1">
            <a:spLocks noChangeArrowheads="1"/>
          </p:cNvSpPr>
          <p:nvPr/>
        </p:nvSpPr>
        <p:spPr bwMode="auto">
          <a:xfrm>
            <a:off x="3733800" y="5181600"/>
            <a:ext cx="3505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4. Salinan Surat Uraian Banding</a:t>
            </a:r>
          </a:p>
          <a:p>
            <a:pPr>
              <a:spcBef>
                <a:spcPct val="50000"/>
              </a:spcBef>
            </a:pPr>
            <a:r>
              <a:rPr lang="en-US"/>
              <a:t>      (14 hari)</a:t>
            </a:r>
          </a:p>
        </p:txBody>
      </p:sp>
      <p:sp>
        <p:nvSpPr>
          <p:cNvPr id="21" name="Text Box 20"/>
          <p:cNvSpPr txBox="1">
            <a:spLocks noChangeArrowheads="1"/>
          </p:cNvSpPr>
          <p:nvPr/>
        </p:nvSpPr>
        <p:spPr bwMode="auto">
          <a:xfrm rot="5400000">
            <a:off x="6759575" y="4594225"/>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dirty="0"/>
              <a:t>5. </a:t>
            </a:r>
            <a:r>
              <a:rPr lang="en-US" dirty="0" err="1"/>
              <a:t>Surat</a:t>
            </a:r>
            <a:r>
              <a:rPr lang="en-US" dirty="0"/>
              <a:t> </a:t>
            </a:r>
            <a:r>
              <a:rPr lang="en-US" dirty="0" err="1"/>
              <a:t>Bantahan</a:t>
            </a:r>
            <a:r>
              <a:rPr lang="en-US" dirty="0"/>
              <a:t> (30 </a:t>
            </a:r>
            <a:r>
              <a:rPr lang="en-US" dirty="0" err="1"/>
              <a:t>hari</a:t>
            </a:r>
            <a:r>
              <a:rPr lang="en-US" dirty="0"/>
              <a:t>)</a:t>
            </a:r>
          </a:p>
        </p:txBody>
      </p:sp>
      <p:sp>
        <p:nvSpPr>
          <p:cNvPr id="22" name="Text Box 21"/>
          <p:cNvSpPr txBox="1">
            <a:spLocks noChangeArrowheads="1"/>
          </p:cNvSpPr>
          <p:nvPr/>
        </p:nvSpPr>
        <p:spPr bwMode="auto">
          <a:xfrm>
            <a:off x="2895600" y="20574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t>6. Salinan Surat Bantahan (14 hari)</a:t>
            </a:r>
          </a:p>
        </p:txBody>
      </p:sp>
    </p:spTree>
    <p:extLst>
      <p:ext uri="{BB962C8B-B14F-4D97-AF65-F5344CB8AC3E}">
        <p14:creationId xmlns:p14="http://schemas.microsoft.com/office/powerpoint/2010/main" val="358088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Persidangan (Pemeriksaan Acara Biasa)</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Untuk keperluan pemeriksaan, Hakim Ketua membuka sidang dan menyatakan terbuka untuk umum.</a:t>
            </a:r>
          </a:p>
          <a:p>
            <a:r>
              <a:rPr lang="id-ID" dirty="0" smtClean="0"/>
              <a:t>Sebelum pemeriksaan pokok sengketa dimulai, Majelis melakukan pemeriksaan mengenai kelengkapan dan/atau kejelasan Banding atau Gugatan.</a:t>
            </a:r>
          </a:p>
          <a:p>
            <a:r>
              <a:rPr lang="id-ID" dirty="0" smtClean="0"/>
              <a:t>Apabila Banding atau Gugatan tidak lengkap dan/atau tidak jelas kelengkapan dan/atau kejelasan dimaksud dapat diberikan dalam persidangan.</a:t>
            </a:r>
            <a:endParaRPr lang="id-ID" dirty="0"/>
          </a:p>
        </p:txBody>
      </p:sp>
    </p:spTree>
    <p:extLst>
      <p:ext uri="{BB962C8B-B14F-4D97-AF65-F5344CB8AC3E}">
        <p14:creationId xmlns:p14="http://schemas.microsoft.com/office/powerpoint/2010/main" val="329021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Persidangan (Pemeriksaan Acara Cepat)</a:t>
            </a:r>
            <a:endParaRPr lang="id-ID" dirty="0"/>
          </a:p>
        </p:txBody>
      </p:sp>
      <p:sp>
        <p:nvSpPr>
          <p:cNvPr id="3" name="Content Placeholder 2"/>
          <p:cNvSpPr>
            <a:spLocks noGrp="1"/>
          </p:cNvSpPr>
          <p:nvPr>
            <p:ph idx="1"/>
          </p:nvPr>
        </p:nvSpPr>
        <p:spPr>
          <a:xfrm>
            <a:off x="457200" y="1600200"/>
            <a:ext cx="8229600" cy="5141168"/>
          </a:xfrm>
        </p:spPr>
        <p:txBody>
          <a:bodyPr>
            <a:normAutofit/>
          </a:bodyPr>
          <a:lstStyle/>
          <a:p>
            <a:pPr>
              <a:lnSpc>
                <a:spcPct val="80000"/>
              </a:lnSpc>
              <a:defRPr/>
            </a:pPr>
            <a:r>
              <a:rPr lang="id-ID" sz="2000" dirty="0"/>
              <a:t>Pemeriksaan dengan acara cepat dilakukan oleh Majelis atau Hakim Tunggal</a:t>
            </a:r>
            <a:r>
              <a:rPr lang="id-ID" sz="2000" dirty="0" smtClean="0"/>
              <a:t>.</a:t>
            </a:r>
          </a:p>
          <a:p>
            <a:pPr>
              <a:lnSpc>
                <a:spcPct val="80000"/>
              </a:lnSpc>
              <a:defRPr/>
            </a:pPr>
            <a:endParaRPr lang="id-ID" sz="2000" i="1" dirty="0"/>
          </a:p>
          <a:p>
            <a:pPr>
              <a:lnSpc>
                <a:spcPct val="80000"/>
              </a:lnSpc>
              <a:defRPr/>
            </a:pPr>
            <a:r>
              <a:rPr lang="en-US" sz="2000" i="1" dirty="0"/>
              <a:t> </a:t>
            </a:r>
            <a:r>
              <a:rPr lang="id-ID" sz="2000" dirty="0"/>
              <a:t>Pemeriksanaan dengan acara cepat dilakukan terhadap:</a:t>
            </a:r>
          </a:p>
          <a:p>
            <a:pPr lvl="1">
              <a:lnSpc>
                <a:spcPct val="80000"/>
              </a:lnSpc>
              <a:defRPr/>
            </a:pPr>
            <a:r>
              <a:rPr lang="id-ID" sz="1800" dirty="0"/>
              <a:t>Sengketa Pajak tertentu;</a:t>
            </a:r>
          </a:p>
          <a:p>
            <a:pPr lvl="1">
              <a:lnSpc>
                <a:spcPct val="80000"/>
              </a:lnSpc>
              <a:defRPr/>
            </a:pPr>
            <a:r>
              <a:rPr lang="id-ID" sz="1800" dirty="0"/>
              <a:t>Gugatan yang tidak diputus dalam jangka waktu sebagaimana dimaksud dalam Pasal 81 ayat (2).</a:t>
            </a:r>
          </a:p>
          <a:p>
            <a:pPr lvl="1">
              <a:lnSpc>
                <a:spcPct val="80000"/>
              </a:lnSpc>
              <a:defRPr/>
            </a:pPr>
            <a:r>
              <a:rPr lang="id-ID" sz="1800" dirty="0"/>
              <a:t>tidak dipenuhinya salah satu ketentuan sebagaimana dimaksud dalam Pasal 84 ayat (1) atau kesalahan tulis dan/atau kesalahan hitung, dalam putusan Pengadilan Pajak;</a:t>
            </a:r>
          </a:p>
          <a:p>
            <a:pPr lvl="1">
              <a:lnSpc>
                <a:spcPct val="80000"/>
              </a:lnSpc>
              <a:defRPr/>
            </a:pPr>
            <a:r>
              <a:rPr lang="id-ID" sz="1800" dirty="0"/>
              <a:t>sengketa yang berdasarkan pertimbangan hukum bukan merupakan wewenang Pengadilan Pajak</a:t>
            </a:r>
            <a:r>
              <a:rPr lang="id-ID" sz="1800" dirty="0" smtClean="0"/>
              <a:t>.</a:t>
            </a:r>
          </a:p>
          <a:p>
            <a:pPr lvl="1">
              <a:lnSpc>
                <a:spcPct val="80000"/>
              </a:lnSpc>
              <a:defRPr/>
            </a:pPr>
            <a:endParaRPr lang="id-ID" sz="1800" dirty="0"/>
          </a:p>
          <a:p>
            <a:pPr>
              <a:lnSpc>
                <a:spcPct val="80000"/>
              </a:lnSpc>
              <a:defRPr/>
            </a:pPr>
            <a:r>
              <a:rPr lang="id-ID" sz="2000" dirty="0"/>
              <a:t>Sengketa Pajak tertentu sebagaimana dimaksud dalam ayat (1) huruf a adalah Sengketa Pajak yang Banding atau Gugatannya tidak memenuhi ketentuan sebagaimana dimaksud dalam Pasal 35 ayat (1) dan ayat (2), Pasal 36 ayat (1) dan ayat (4), Pasal 37 ayat (1), Pasal 40 ayat (1) dan/atau ayat (6</a:t>
            </a:r>
            <a:r>
              <a:rPr lang="id-ID" sz="2000" dirty="0" smtClean="0"/>
              <a:t>).</a:t>
            </a:r>
          </a:p>
          <a:p>
            <a:pPr marL="0" indent="0" algn="r">
              <a:lnSpc>
                <a:spcPct val="80000"/>
              </a:lnSpc>
              <a:buNone/>
              <a:defRPr/>
            </a:pPr>
            <a:r>
              <a:rPr lang="id-ID" sz="1600" i="1" dirty="0" smtClean="0"/>
              <a:t>*UU Nomor 14 Tahun 2002 tentang Pengadilan Pajak</a:t>
            </a:r>
            <a:endParaRPr lang="en-US" sz="2000" i="1" dirty="0"/>
          </a:p>
        </p:txBody>
      </p:sp>
    </p:spTree>
    <p:extLst>
      <p:ext uri="{BB962C8B-B14F-4D97-AF65-F5344CB8AC3E}">
        <p14:creationId xmlns:p14="http://schemas.microsoft.com/office/powerpoint/2010/main" val="212648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Pembuktian</a:t>
            </a:r>
            <a:endParaRPr lang="id-ID" dirty="0"/>
          </a:p>
        </p:txBody>
      </p:sp>
      <p:sp>
        <p:nvSpPr>
          <p:cNvPr id="3" name="Content Placeholder 2"/>
          <p:cNvSpPr>
            <a:spLocks noGrp="1"/>
          </p:cNvSpPr>
          <p:nvPr>
            <p:ph idx="1"/>
          </p:nvPr>
        </p:nvSpPr>
        <p:spPr/>
        <p:txBody>
          <a:bodyPr/>
          <a:lstStyle/>
          <a:p>
            <a:pPr marL="609600" indent="-609600">
              <a:lnSpc>
                <a:spcPct val="90000"/>
              </a:lnSpc>
              <a:buNone/>
              <a:defRPr/>
            </a:pPr>
            <a:r>
              <a:rPr lang="en-GB" dirty="0" err="1" smtClean="0"/>
              <a:t>Alat</a:t>
            </a:r>
            <a:r>
              <a:rPr lang="en-GB" dirty="0" smtClean="0"/>
              <a:t> </a:t>
            </a:r>
            <a:r>
              <a:rPr lang="en-GB" dirty="0" err="1"/>
              <a:t>bukti</a:t>
            </a:r>
            <a:r>
              <a:rPr lang="en-GB" dirty="0"/>
              <a:t> </a:t>
            </a:r>
            <a:r>
              <a:rPr lang="en-GB" dirty="0" err="1"/>
              <a:t>dapat</a:t>
            </a:r>
            <a:r>
              <a:rPr lang="en-GB" dirty="0"/>
              <a:t> </a:t>
            </a:r>
            <a:r>
              <a:rPr lang="en-GB" dirty="0" err="1"/>
              <a:t>berupa</a:t>
            </a:r>
            <a:r>
              <a:rPr lang="en-GB" dirty="0"/>
              <a:t> :</a:t>
            </a:r>
          </a:p>
          <a:p>
            <a:pPr marL="609600" indent="-609600">
              <a:lnSpc>
                <a:spcPct val="90000"/>
              </a:lnSpc>
              <a:defRPr/>
            </a:pPr>
            <a:r>
              <a:rPr lang="en-GB" dirty="0" err="1"/>
              <a:t>surat</a:t>
            </a:r>
            <a:r>
              <a:rPr lang="en-GB" dirty="0"/>
              <a:t> </a:t>
            </a:r>
            <a:r>
              <a:rPr lang="en-GB" dirty="0" err="1"/>
              <a:t>atau</a:t>
            </a:r>
            <a:r>
              <a:rPr lang="en-GB" dirty="0"/>
              <a:t> </a:t>
            </a:r>
            <a:r>
              <a:rPr lang="en-GB" dirty="0" err="1"/>
              <a:t>tulisan</a:t>
            </a:r>
            <a:r>
              <a:rPr lang="en-GB" dirty="0"/>
              <a:t>;</a:t>
            </a:r>
          </a:p>
          <a:p>
            <a:pPr marL="609600" indent="-609600">
              <a:lnSpc>
                <a:spcPct val="90000"/>
              </a:lnSpc>
              <a:defRPr/>
            </a:pPr>
            <a:r>
              <a:rPr lang="en-GB" dirty="0" err="1"/>
              <a:t>keterangan</a:t>
            </a:r>
            <a:r>
              <a:rPr lang="en-GB" dirty="0"/>
              <a:t> </a:t>
            </a:r>
            <a:r>
              <a:rPr lang="en-GB" dirty="0" err="1"/>
              <a:t>ahli</a:t>
            </a:r>
            <a:r>
              <a:rPr lang="en-GB" dirty="0"/>
              <a:t>;</a:t>
            </a:r>
          </a:p>
          <a:p>
            <a:pPr marL="609600" indent="-609600">
              <a:lnSpc>
                <a:spcPct val="90000"/>
              </a:lnSpc>
              <a:defRPr/>
            </a:pPr>
            <a:r>
              <a:rPr lang="en-GB" dirty="0" err="1"/>
              <a:t>keterangan</a:t>
            </a:r>
            <a:r>
              <a:rPr lang="en-GB" dirty="0"/>
              <a:t> </a:t>
            </a:r>
            <a:r>
              <a:rPr lang="en-GB" dirty="0" err="1"/>
              <a:t>para</a:t>
            </a:r>
            <a:r>
              <a:rPr lang="en-GB" dirty="0"/>
              <a:t> </a:t>
            </a:r>
            <a:r>
              <a:rPr lang="en-GB" dirty="0" err="1"/>
              <a:t>saksi</a:t>
            </a:r>
            <a:r>
              <a:rPr lang="en-GB" dirty="0"/>
              <a:t>;</a:t>
            </a:r>
          </a:p>
          <a:p>
            <a:pPr marL="609600" indent="-609600">
              <a:lnSpc>
                <a:spcPct val="90000"/>
              </a:lnSpc>
              <a:defRPr/>
            </a:pPr>
            <a:r>
              <a:rPr lang="en-GB" dirty="0" err="1"/>
              <a:t>pengakuan</a:t>
            </a:r>
            <a:r>
              <a:rPr lang="en-GB" dirty="0"/>
              <a:t> </a:t>
            </a:r>
            <a:r>
              <a:rPr lang="en-GB" dirty="0" err="1"/>
              <a:t>para</a:t>
            </a:r>
            <a:r>
              <a:rPr lang="en-GB" dirty="0"/>
              <a:t> </a:t>
            </a:r>
            <a:r>
              <a:rPr lang="en-GB" dirty="0" err="1"/>
              <a:t>pihak</a:t>
            </a:r>
            <a:r>
              <a:rPr lang="en-GB" dirty="0"/>
              <a:t>; </a:t>
            </a:r>
            <a:r>
              <a:rPr lang="en-GB" dirty="0" err="1"/>
              <a:t>dan</a:t>
            </a:r>
            <a:r>
              <a:rPr lang="en-GB" dirty="0"/>
              <a:t>/</a:t>
            </a:r>
            <a:r>
              <a:rPr lang="en-GB" dirty="0" err="1"/>
              <a:t>atau</a:t>
            </a:r>
            <a:endParaRPr lang="en-GB" dirty="0"/>
          </a:p>
          <a:p>
            <a:pPr marL="609600" indent="-609600">
              <a:lnSpc>
                <a:spcPct val="90000"/>
              </a:lnSpc>
              <a:defRPr/>
            </a:pPr>
            <a:r>
              <a:rPr lang="en-GB" dirty="0" err="1"/>
              <a:t>pengetahuan</a:t>
            </a:r>
            <a:r>
              <a:rPr lang="en-GB" dirty="0"/>
              <a:t> Hakim.</a:t>
            </a:r>
            <a:endParaRPr lang="en-US" dirty="0"/>
          </a:p>
          <a:p>
            <a:pPr marL="0" indent="0">
              <a:buNone/>
            </a:pPr>
            <a:endParaRPr lang="id-ID" dirty="0"/>
          </a:p>
        </p:txBody>
      </p:sp>
    </p:spTree>
    <p:extLst>
      <p:ext uri="{BB962C8B-B14F-4D97-AF65-F5344CB8AC3E}">
        <p14:creationId xmlns:p14="http://schemas.microsoft.com/office/powerpoint/2010/main" val="445519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Putusan</a:t>
            </a:r>
            <a:endParaRPr lang="id-ID"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pPr>
              <a:lnSpc>
                <a:spcPct val="80000"/>
              </a:lnSpc>
              <a:defRPr/>
            </a:pPr>
            <a:r>
              <a:rPr lang="id-ID" dirty="0"/>
              <a:t>Putusan Pengadilan Pajak merupakan putusan akhir dan mempunyai kekuatan hukum tetap.</a:t>
            </a:r>
            <a:endParaRPr lang="en-US" dirty="0"/>
          </a:p>
          <a:p>
            <a:pPr>
              <a:lnSpc>
                <a:spcPct val="80000"/>
              </a:lnSpc>
              <a:defRPr/>
            </a:pPr>
            <a:r>
              <a:rPr lang="id-ID" dirty="0"/>
              <a:t>Pengadilan Pajak dapat mengeluarkan putusan sela atas Gugatan berkenaan dengan permohonan sebagaimana dimaksud dalam Pasal 43 ayat (2).</a:t>
            </a:r>
            <a:endParaRPr lang="en-US" dirty="0"/>
          </a:p>
          <a:p>
            <a:pPr>
              <a:lnSpc>
                <a:spcPct val="80000"/>
              </a:lnSpc>
              <a:defRPr/>
            </a:pPr>
            <a:r>
              <a:rPr lang="id-ID" dirty="0"/>
              <a:t>Pihak-pihak yang bersengketa dapat mengajukan peninjauan kembali atas putusan Pengadilan Pajak kepada Mahkamah Agung.</a:t>
            </a:r>
            <a:endParaRPr lang="en-US" dirty="0"/>
          </a:p>
          <a:p>
            <a:pPr>
              <a:lnSpc>
                <a:spcPct val="80000"/>
              </a:lnSpc>
              <a:defRPr/>
            </a:pPr>
            <a:r>
              <a:rPr lang="id-ID" dirty="0"/>
              <a:t>Putusan Pengadilan Pajak diambil berdasarkan hasil penilaian pembuktian, dan berdasarkan peraturan perundang-undangan perpajakan yang bersangkutan, serta berdasarkan keyakinan Hakim.</a:t>
            </a:r>
          </a:p>
          <a:p>
            <a:pPr>
              <a:lnSpc>
                <a:spcPct val="80000"/>
              </a:lnSpc>
              <a:defRPr/>
            </a:pPr>
            <a:endParaRPr lang="en-US" dirty="0"/>
          </a:p>
          <a:p>
            <a:pPr marL="0" indent="0">
              <a:buNone/>
            </a:pPr>
            <a:endParaRPr lang="id-ID" dirty="0"/>
          </a:p>
        </p:txBody>
      </p:sp>
    </p:spTree>
    <p:extLst>
      <p:ext uri="{BB962C8B-B14F-4D97-AF65-F5344CB8AC3E}">
        <p14:creationId xmlns:p14="http://schemas.microsoft.com/office/powerpoint/2010/main" val="3630357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Putusan</a:t>
            </a:r>
            <a:endParaRPr lang="id-ID" dirty="0"/>
          </a:p>
        </p:txBody>
      </p:sp>
      <p:sp>
        <p:nvSpPr>
          <p:cNvPr id="3" name="Content Placeholder 2"/>
          <p:cNvSpPr>
            <a:spLocks noGrp="1"/>
          </p:cNvSpPr>
          <p:nvPr>
            <p:ph idx="1"/>
          </p:nvPr>
        </p:nvSpPr>
        <p:spPr>
          <a:xfrm>
            <a:off x="457200" y="1600200"/>
            <a:ext cx="8229600" cy="5257800"/>
          </a:xfrm>
        </p:spPr>
        <p:txBody>
          <a:bodyPr>
            <a:normAutofit/>
          </a:bodyPr>
          <a:lstStyle/>
          <a:p>
            <a:pPr marL="609600" indent="-609600">
              <a:lnSpc>
                <a:spcPct val="90000"/>
              </a:lnSpc>
              <a:buNone/>
              <a:defRPr/>
            </a:pPr>
            <a:r>
              <a:rPr lang="sv-SE" dirty="0"/>
              <a:t>Putusan Pengadilan Pajak dapat berupa :</a:t>
            </a:r>
            <a:endParaRPr lang="en-GB" dirty="0"/>
          </a:p>
          <a:p>
            <a:pPr marL="609600" indent="-609600">
              <a:lnSpc>
                <a:spcPct val="90000"/>
              </a:lnSpc>
              <a:defRPr/>
            </a:pPr>
            <a:r>
              <a:rPr lang="en-GB" dirty="0" err="1"/>
              <a:t>menolak</a:t>
            </a:r>
            <a:r>
              <a:rPr lang="en-GB" dirty="0"/>
              <a:t>;</a:t>
            </a:r>
          </a:p>
          <a:p>
            <a:pPr marL="609600" indent="-609600">
              <a:lnSpc>
                <a:spcPct val="90000"/>
              </a:lnSpc>
              <a:defRPr/>
            </a:pPr>
            <a:r>
              <a:rPr lang="en-GB" dirty="0" err="1"/>
              <a:t>mengabulkan</a:t>
            </a:r>
            <a:r>
              <a:rPr lang="en-GB" dirty="0"/>
              <a:t> </a:t>
            </a:r>
            <a:r>
              <a:rPr lang="en-GB" dirty="0" err="1"/>
              <a:t>sebagian</a:t>
            </a:r>
            <a:r>
              <a:rPr lang="en-GB" dirty="0"/>
              <a:t> </a:t>
            </a:r>
            <a:r>
              <a:rPr lang="en-GB" dirty="0" err="1"/>
              <a:t>atau</a:t>
            </a:r>
            <a:r>
              <a:rPr lang="en-GB" dirty="0"/>
              <a:t> </a:t>
            </a:r>
            <a:r>
              <a:rPr lang="en-GB" dirty="0" err="1"/>
              <a:t>seluruhnya</a:t>
            </a:r>
            <a:r>
              <a:rPr lang="en-GB" dirty="0"/>
              <a:t>;</a:t>
            </a:r>
            <a:endParaRPr lang="sv-SE" dirty="0"/>
          </a:p>
          <a:p>
            <a:pPr marL="609600" indent="-609600">
              <a:lnSpc>
                <a:spcPct val="90000"/>
              </a:lnSpc>
              <a:defRPr/>
            </a:pPr>
            <a:r>
              <a:rPr lang="sv-SE" dirty="0"/>
              <a:t>menambah pajak yang harus dibayar;</a:t>
            </a:r>
            <a:endParaRPr lang="en-GB" dirty="0"/>
          </a:p>
          <a:p>
            <a:pPr marL="609600" indent="-609600">
              <a:lnSpc>
                <a:spcPct val="90000"/>
              </a:lnSpc>
              <a:defRPr/>
            </a:pPr>
            <a:r>
              <a:rPr lang="en-GB" dirty="0" err="1"/>
              <a:t>tidak</a:t>
            </a:r>
            <a:r>
              <a:rPr lang="en-GB" dirty="0"/>
              <a:t> </a:t>
            </a:r>
            <a:r>
              <a:rPr lang="en-GB" dirty="0" err="1"/>
              <a:t>dapat</a:t>
            </a:r>
            <a:r>
              <a:rPr lang="en-GB" dirty="0"/>
              <a:t> </a:t>
            </a:r>
            <a:r>
              <a:rPr lang="en-GB" dirty="0" err="1"/>
              <a:t>diterima</a:t>
            </a:r>
            <a:r>
              <a:rPr lang="en-GB" dirty="0"/>
              <a:t>;</a:t>
            </a:r>
            <a:endParaRPr lang="sv-SE" dirty="0"/>
          </a:p>
          <a:p>
            <a:pPr marL="609600" indent="-609600">
              <a:lnSpc>
                <a:spcPct val="90000"/>
              </a:lnSpc>
              <a:defRPr/>
            </a:pPr>
            <a:r>
              <a:rPr lang="sv-SE" dirty="0"/>
              <a:t>membetulkan kesalahan tulis dan/atau kesalahan hitung; dan/atau</a:t>
            </a:r>
            <a:endParaRPr lang="en-GB" dirty="0"/>
          </a:p>
          <a:p>
            <a:pPr marL="609600" indent="-609600">
              <a:lnSpc>
                <a:spcPct val="90000"/>
              </a:lnSpc>
              <a:defRPr/>
            </a:pPr>
            <a:r>
              <a:rPr lang="en-GB" dirty="0" err="1"/>
              <a:t>membatalkan</a:t>
            </a:r>
            <a:endParaRPr lang="en-US" dirty="0"/>
          </a:p>
        </p:txBody>
      </p:sp>
    </p:spTree>
    <p:extLst>
      <p:ext uri="{BB962C8B-B14F-4D97-AF65-F5344CB8AC3E}">
        <p14:creationId xmlns:p14="http://schemas.microsoft.com/office/powerpoint/2010/main" val="159245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Putusan</a:t>
            </a:r>
            <a:endParaRPr lang="id-ID" dirty="0"/>
          </a:p>
        </p:txBody>
      </p:sp>
      <p:sp>
        <p:nvSpPr>
          <p:cNvPr id="3" name="Content Placeholder 2"/>
          <p:cNvSpPr>
            <a:spLocks noGrp="1"/>
          </p:cNvSpPr>
          <p:nvPr>
            <p:ph idx="1"/>
          </p:nvPr>
        </p:nvSpPr>
        <p:spPr>
          <a:xfrm>
            <a:off x="457200" y="1600200"/>
            <a:ext cx="8229600" cy="5257800"/>
          </a:xfrm>
        </p:spPr>
        <p:txBody>
          <a:bodyPr>
            <a:normAutofit/>
          </a:bodyPr>
          <a:lstStyle/>
          <a:p>
            <a:pPr marL="0" indent="0">
              <a:lnSpc>
                <a:spcPct val="90000"/>
              </a:lnSpc>
              <a:spcBef>
                <a:spcPts val="0"/>
              </a:spcBef>
              <a:buNone/>
              <a:defRPr/>
            </a:pPr>
            <a:r>
              <a:rPr lang="en-GB" dirty="0"/>
              <a:t> </a:t>
            </a:r>
            <a:r>
              <a:rPr lang="en-GB" dirty="0" err="1"/>
              <a:t>Terhadap</a:t>
            </a:r>
            <a:r>
              <a:rPr lang="en-GB" dirty="0"/>
              <a:t> </a:t>
            </a:r>
            <a:r>
              <a:rPr lang="en-GB" dirty="0" err="1"/>
              <a:t>putusan</a:t>
            </a:r>
            <a:r>
              <a:rPr lang="en-GB" dirty="0"/>
              <a:t> </a:t>
            </a:r>
            <a:r>
              <a:rPr lang="en-GB" dirty="0" err="1"/>
              <a:t>pengadilan</a:t>
            </a:r>
            <a:r>
              <a:rPr lang="en-GB" dirty="0"/>
              <a:t> </a:t>
            </a:r>
            <a:r>
              <a:rPr lang="en-GB" dirty="0" err="1"/>
              <a:t>Pajak</a:t>
            </a:r>
            <a:r>
              <a:rPr lang="en-GB" dirty="0"/>
              <a:t> </a:t>
            </a:r>
            <a:r>
              <a:rPr lang="en-GB" dirty="0" err="1"/>
              <a:t>tidak</a:t>
            </a:r>
            <a:r>
              <a:rPr lang="en-GB" dirty="0"/>
              <a:t> </a:t>
            </a:r>
            <a:r>
              <a:rPr lang="en-GB" dirty="0" err="1" smtClean="0"/>
              <a:t>dapat</a:t>
            </a:r>
            <a:r>
              <a:rPr lang="id-ID" dirty="0" smtClean="0"/>
              <a:t> </a:t>
            </a:r>
            <a:r>
              <a:rPr lang="en-GB" dirty="0" err="1" smtClean="0"/>
              <a:t>diajukan</a:t>
            </a:r>
            <a:r>
              <a:rPr lang="en-GB" dirty="0" smtClean="0"/>
              <a:t> </a:t>
            </a:r>
            <a:r>
              <a:rPr lang="en-GB" dirty="0" err="1"/>
              <a:t>Gugatan</a:t>
            </a:r>
            <a:r>
              <a:rPr lang="en-GB" dirty="0"/>
              <a:t>, Banding </a:t>
            </a:r>
            <a:r>
              <a:rPr lang="en-GB" dirty="0" err="1"/>
              <a:t>atau</a:t>
            </a:r>
            <a:r>
              <a:rPr lang="en-GB" dirty="0"/>
              <a:t> </a:t>
            </a:r>
            <a:r>
              <a:rPr lang="en-GB" dirty="0" err="1"/>
              <a:t>Kasasi</a:t>
            </a:r>
            <a:r>
              <a:rPr lang="en-GB" dirty="0"/>
              <a:t>, </a:t>
            </a:r>
            <a:r>
              <a:rPr lang="en-GB" dirty="0" err="1"/>
              <a:t>tetapi</a:t>
            </a:r>
            <a:r>
              <a:rPr lang="en-GB" dirty="0"/>
              <a:t> </a:t>
            </a:r>
            <a:r>
              <a:rPr lang="en-GB" dirty="0" err="1"/>
              <a:t>dapat</a:t>
            </a:r>
            <a:r>
              <a:rPr lang="en-GB" dirty="0"/>
              <a:t> </a:t>
            </a:r>
            <a:r>
              <a:rPr lang="en-GB" dirty="0" err="1"/>
              <a:t>diajukan</a:t>
            </a:r>
            <a:r>
              <a:rPr lang="en-GB" dirty="0"/>
              <a:t> </a:t>
            </a:r>
            <a:r>
              <a:rPr lang="en-GB" dirty="0" err="1"/>
              <a:t>Peninjauan</a:t>
            </a:r>
            <a:r>
              <a:rPr lang="en-GB" dirty="0"/>
              <a:t> </a:t>
            </a:r>
            <a:r>
              <a:rPr lang="en-GB" dirty="0" err="1"/>
              <a:t>Kembali</a:t>
            </a:r>
            <a:r>
              <a:rPr lang="en-GB" dirty="0"/>
              <a:t> </a:t>
            </a:r>
            <a:r>
              <a:rPr lang="en-GB" dirty="0" err="1"/>
              <a:t>ke</a:t>
            </a:r>
            <a:r>
              <a:rPr lang="en-GB" dirty="0"/>
              <a:t> </a:t>
            </a:r>
            <a:r>
              <a:rPr lang="en-GB" dirty="0" err="1"/>
              <a:t>mahkamah</a:t>
            </a:r>
            <a:r>
              <a:rPr lang="en-GB" dirty="0"/>
              <a:t> </a:t>
            </a:r>
            <a:r>
              <a:rPr lang="en-GB" dirty="0" err="1"/>
              <a:t>Agung</a:t>
            </a:r>
            <a:r>
              <a:rPr lang="en-GB" dirty="0"/>
              <a:t>.</a:t>
            </a:r>
            <a:endParaRPr lang="en-US" dirty="0"/>
          </a:p>
        </p:txBody>
      </p:sp>
    </p:spTree>
    <p:extLst>
      <p:ext uri="{BB962C8B-B14F-4D97-AF65-F5344CB8AC3E}">
        <p14:creationId xmlns:p14="http://schemas.microsoft.com/office/powerpoint/2010/main" val="55968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Pembacaan Putusan</a:t>
            </a:r>
            <a:endParaRPr lang="id-ID" dirty="0"/>
          </a:p>
        </p:txBody>
      </p:sp>
      <p:sp>
        <p:nvSpPr>
          <p:cNvPr id="3" name="Content Placeholder 2"/>
          <p:cNvSpPr>
            <a:spLocks noGrp="1"/>
          </p:cNvSpPr>
          <p:nvPr>
            <p:ph idx="1"/>
          </p:nvPr>
        </p:nvSpPr>
        <p:spPr>
          <a:xfrm>
            <a:off x="457200" y="1600200"/>
            <a:ext cx="8229600" cy="5257800"/>
          </a:xfrm>
        </p:spPr>
        <p:txBody>
          <a:bodyPr>
            <a:normAutofit/>
          </a:bodyPr>
          <a:lstStyle/>
          <a:p>
            <a:pPr marL="0" indent="0">
              <a:lnSpc>
                <a:spcPct val="90000"/>
              </a:lnSpc>
              <a:spcBef>
                <a:spcPts val="0"/>
              </a:spcBef>
              <a:buNone/>
              <a:defRPr/>
            </a:pPr>
            <a:r>
              <a:rPr lang="sv-SE" dirty="0" smtClean="0"/>
              <a:t>Putusan </a:t>
            </a:r>
            <a:r>
              <a:rPr lang="sv-SE" dirty="0"/>
              <a:t>Pengadilan Pajak harus diucapkan dalam sidang terbuka untuk umum. Tidak dipenuhinya </a:t>
            </a:r>
            <a:r>
              <a:rPr lang="sv-SE" dirty="0" smtClean="0"/>
              <a:t>ketentuan, </a:t>
            </a:r>
            <a:r>
              <a:rPr lang="sv-SE" dirty="0"/>
              <a:t>putusan Pengadilan Pajak tidak sah dan tidak mempunyai kekuatan hukum dan karena itu putusan dimaksud harus diucapkan kembali dalam sidang terbuka untuk umum.</a:t>
            </a:r>
            <a:endParaRPr lang="en-US" dirty="0"/>
          </a:p>
        </p:txBody>
      </p:sp>
    </p:spTree>
    <p:extLst>
      <p:ext uri="{BB962C8B-B14F-4D97-AF65-F5344CB8AC3E}">
        <p14:creationId xmlns:p14="http://schemas.microsoft.com/office/powerpoint/2010/main" val="3609203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Peninjauan Kembali</a:t>
            </a:r>
            <a:endParaRPr lang="id-ID" dirty="0"/>
          </a:p>
        </p:txBody>
      </p:sp>
      <p:sp>
        <p:nvSpPr>
          <p:cNvPr id="3" name="Content Placeholder 2"/>
          <p:cNvSpPr>
            <a:spLocks noGrp="1"/>
          </p:cNvSpPr>
          <p:nvPr>
            <p:ph idx="1"/>
          </p:nvPr>
        </p:nvSpPr>
        <p:spPr/>
        <p:txBody>
          <a:bodyPr>
            <a:normAutofit/>
          </a:bodyPr>
          <a:lstStyle/>
          <a:p>
            <a:pPr>
              <a:lnSpc>
                <a:spcPct val="90000"/>
              </a:lnSpc>
              <a:buNone/>
              <a:defRPr/>
            </a:pPr>
            <a:r>
              <a:rPr lang="sv-SE" dirty="0"/>
              <a:t> Pasal 77 (3)  </a:t>
            </a:r>
          </a:p>
          <a:p>
            <a:pPr>
              <a:lnSpc>
                <a:spcPct val="90000"/>
              </a:lnSpc>
              <a:buNone/>
              <a:defRPr/>
            </a:pPr>
            <a:r>
              <a:rPr lang="sv-SE" dirty="0"/>
              <a:t>   ”Pihak-pihak yang bersengketa dapat mengajukan peninjauan kembali atas putusan Pengadilan Pajak kepada Mahkamah Agung”</a:t>
            </a:r>
          </a:p>
          <a:p>
            <a:pPr>
              <a:lnSpc>
                <a:spcPct val="90000"/>
              </a:lnSpc>
              <a:buNone/>
              <a:defRPr/>
            </a:pPr>
            <a:endParaRPr lang="en-US" dirty="0"/>
          </a:p>
        </p:txBody>
      </p:sp>
    </p:spTree>
    <p:extLst>
      <p:ext uri="{BB962C8B-B14F-4D97-AF65-F5344CB8AC3E}">
        <p14:creationId xmlns:p14="http://schemas.microsoft.com/office/powerpoint/2010/main" val="3264956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Peninjauan Kembali</a:t>
            </a:r>
            <a:endParaRPr lang="id-ID" dirty="0"/>
          </a:p>
        </p:txBody>
      </p:sp>
      <p:sp>
        <p:nvSpPr>
          <p:cNvPr id="3" name="Content Placeholder 2"/>
          <p:cNvSpPr>
            <a:spLocks noGrp="1"/>
          </p:cNvSpPr>
          <p:nvPr>
            <p:ph idx="1"/>
          </p:nvPr>
        </p:nvSpPr>
        <p:spPr>
          <a:xfrm>
            <a:off x="457200" y="1600200"/>
            <a:ext cx="8229600" cy="5141168"/>
          </a:xfrm>
        </p:spPr>
        <p:txBody>
          <a:bodyPr>
            <a:normAutofit fontScale="92500"/>
          </a:bodyPr>
          <a:lstStyle/>
          <a:p>
            <a:pPr marL="0" indent="0">
              <a:lnSpc>
                <a:spcPct val="90000"/>
              </a:lnSpc>
              <a:spcBef>
                <a:spcPts val="0"/>
              </a:spcBef>
              <a:buNone/>
              <a:defRPr/>
            </a:pPr>
            <a:r>
              <a:rPr lang="sv-SE" dirty="0"/>
              <a:t>Permohonan Peninjauan Kembali </a:t>
            </a:r>
            <a:r>
              <a:rPr lang="sv-SE" b="1" dirty="0"/>
              <a:t>hanya </a:t>
            </a:r>
            <a:r>
              <a:rPr lang="sv-SE" b="1" dirty="0" smtClean="0"/>
              <a:t>dapat</a:t>
            </a:r>
            <a:r>
              <a:rPr lang="id-ID" b="1" dirty="0" smtClean="0"/>
              <a:t> </a:t>
            </a:r>
            <a:r>
              <a:rPr lang="sv-SE" b="1" dirty="0" smtClean="0"/>
              <a:t>diajukan</a:t>
            </a:r>
            <a:r>
              <a:rPr lang="sv-SE" dirty="0" smtClean="0"/>
              <a:t> </a:t>
            </a:r>
            <a:r>
              <a:rPr lang="id-ID" dirty="0" smtClean="0"/>
              <a:t> </a:t>
            </a:r>
            <a:r>
              <a:rPr lang="sv-SE" dirty="0" smtClean="0"/>
              <a:t>berdasarkan </a:t>
            </a:r>
            <a:r>
              <a:rPr lang="sv-SE" dirty="0"/>
              <a:t>alasan-alasan sebagai berikut: </a:t>
            </a:r>
          </a:p>
          <a:p>
            <a:pPr marL="514350" indent="-514350">
              <a:lnSpc>
                <a:spcPct val="90000"/>
              </a:lnSpc>
              <a:spcBef>
                <a:spcPts val="0"/>
              </a:spcBef>
              <a:buFont typeface="+mj-lt"/>
              <a:buAutoNum type="arabicPeriod"/>
              <a:defRPr/>
            </a:pPr>
            <a:r>
              <a:rPr lang="sv-SE" dirty="0" smtClean="0"/>
              <a:t>apabila </a:t>
            </a:r>
            <a:r>
              <a:rPr lang="sv-SE" dirty="0"/>
              <a:t>putusan Pengadilan Pajak didasarkan pada suatu kebohongan atau tipu muslihat pihak lawan yang diketahui setelah perkaranya diputus atau didasarkan pada bukti-bukti yang kemudian oleh hakim pidana dinyatakan </a:t>
            </a:r>
            <a:r>
              <a:rPr lang="sv-SE" dirty="0" smtClean="0"/>
              <a:t>palsu;</a:t>
            </a:r>
            <a:endParaRPr lang="id-ID" dirty="0" smtClean="0"/>
          </a:p>
          <a:p>
            <a:pPr marL="514350" indent="-514350">
              <a:lnSpc>
                <a:spcPct val="90000"/>
              </a:lnSpc>
              <a:spcBef>
                <a:spcPts val="0"/>
              </a:spcBef>
              <a:buFont typeface="+mj-lt"/>
              <a:buAutoNum type="arabicPeriod"/>
              <a:defRPr/>
            </a:pPr>
            <a:r>
              <a:rPr lang="sv-SE" dirty="0" smtClean="0"/>
              <a:t>apabila </a:t>
            </a:r>
            <a:r>
              <a:rPr lang="sv-SE" dirty="0"/>
              <a:t>terdapat bukti tertulis baru yang penting dan bersifat menentukan, yang apabila diketahui pada tahap persidangan di Pengadilan Pajak akan menghasilkan putusan yang berbeda;</a:t>
            </a:r>
            <a:endParaRPr lang="en-US" dirty="0"/>
          </a:p>
        </p:txBody>
      </p:sp>
    </p:spTree>
    <p:extLst>
      <p:ext uri="{BB962C8B-B14F-4D97-AF65-F5344CB8AC3E}">
        <p14:creationId xmlns:p14="http://schemas.microsoft.com/office/powerpoint/2010/main" val="3505165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Peninjauan Kembali</a:t>
            </a:r>
            <a:endParaRPr lang="id-ID" dirty="0"/>
          </a:p>
        </p:txBody>
      </p:sp>
      <p:sp>
        <p:nvSpPr>
          <p:cNvPr id="3" name="Content Placeholder 2"/>
          <p:cNvSpPr>
            <a:spLocks noGrp="1"/>
          </p:cNvSpPr>
          <p:nvPr>
            <p:ph idx="1"/>
          </p:nvPr>
        </p:nvSpPr>
        <p:spPr>
          <a:xfrm>
            <a:off x="457200" y="1600200"/>
            <a:ext cx="8229600" cy="5141168"/>
          </a:xfrm>
        </p:spPr>
        <p:txBody>
          <a:bodyPr>
            <a:normAutofit lnSpcReduction="10000"/>
          </a:bodyPr>
          <a:lstStyle/>
          <a:p>
            <a:pPr marL="609600" indent="-609600">
              <a:buFont typeface="+mj-lt"/>
              <a:buAutoNum type="arabicPeriod" startAt="3"/>
              <a:defRPr/>
            </a:pPr>
            <a:r>
              <a:rPr lang="sv-SE" dirty="0" smtClean="0"/>
              <a:t>apabila </a:t>
            </a:r>
            <a:r>
              <a:rPr lang="sv-SE" dirty="0"/>
              <a:t>telah dikabulkan suatu hal yang tidak dituntut atau lebih dari pada yang dituntut, kecuali yang diputus berdasarkan Pasal 80 ayat (1) huruf b dan c</a:t>
            </a:r>
            <a:r>
              <a:rPr lang="sv-SE" dirty="0" smtClean="0"/>
              <a:t>;</a:t>
            </a:r>
            <a:endParaRPr lang="id-ID" dirty="0" smtClean="0"/>
          </a:p>
          <a:p>
            <a:pPr marL="609600" indent="-609600">
              <a:buFont typeface="+mj-lt"/>
              <a:buAutoNum type="arabicPeriod" startAt="3"/>
              <a:defRPr/>
            </a:pPr>
            <a:r>
              <a:rPr lang="sv-SE" dirty="0" smtClean="0"/>
              <a:t>apabila </a:t>
            </a:r>
            <a:r>
              <a:rPr lang="sv-SE" dirty="0"/>
              <a:t>mengenai suatu bagian dari tuntutan belum diputus tanpa dipertimbangkan sebab-sebabnya; </a:t>
            </a:r>
            <a:r>
              <a:rPr lang="sv-SE" dirty="0" smtClean="0"/>
              <a:t>atau</a:t>
            </a:r>
            <a:endParaRPr lang="id-ID" dirty="0" smtClean="0"/>
          </a:p>
          <a:p>
            <a:pPr marL="609600" indent="-609600">
              <a:buFont typeface="+mj-lt"/>
              <a:buAutoNum type="arabicPeriod" startAt="3"/>
              <a:defRPr/>
            </a:pPr>
            <a:r>
              <a:rPr lang="sv-SE" dirty="0" smtClean="0"/>
              <a:t>apabila </a:t>
            </a:r>
            <a:r>
              <a:rPr lang="sv-SE" dirty="0"/>
              <a:t>terdapat suatu putusan yang nyata-nyata tidak sesuai dengan ketentuan peraturan perundang-undangan yang berlaku.</a:t>
            </a:r>
            <a:endParaRPr lang="en-US" dirty="0"/>
          </a:p>
        </p:txBody>
      </p:sp>
    </p:spTree>
    <p:extLst>
      <p:ext uri="{BB962C8B-B14F-4D97-AF65-F5344CB8AC3E}">
        <p14:creationId xmlns:p14="http://schemas.microsoft.com/office/powerpoint/2010/main" val="3005916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741</Words>
  <Application>Microsoft Office PowerPoint</Application>
  <PresentationFormat>On-screen Show (4:3)</PresentationFormat>
  <Paragraphs>89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Pengadilan Pajak</vt:lpstr>
      <vt:lpstr>Persiapan Persidangan Gugatan</vt:lpstr>
      <vt:lpstr>Persiapan Persidangan Banding</vt:lpstr>
      <vt:lpstr>Persidangan (Pemeriksaan Acara Biasa)</vt:lpstr>
      <vt:lpstr>Persidangan (Pemeriksaan Acara Cepat)</vt:lpstr>
      <vt:lpstr>Pembuktian</vt:lpstr>
      <vt:lpstr>Putusan</vt:lpstr>
      <vt:lpstr>Putusan</vt:lpstr>
      <vt:lpstr>Putusan</vt:lpstr>
      <vt:lpstr>Pembacaan Putusan</vt:lpstr>
      <vt:lpstr>Peninjauan Kembali</vt:lpstr>
      <vt:lpstr>Peninjauan Kembali</vt:lpstr>
      <vt:lpstr>Peninjauan Kembali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cp:revision>
  <dcterms:created xsi:type="dcterms:W3CDTF">2017-04-21T15:53:09Z</dcterms:created>
  <dcterms:modified xsi:type="dcterms:W3CDTF">2017-04-21T16:39:37Z</dcterms:modified>
</cp:coreProperties>
</file>