
<file path=[Content_Types].xml><?xml version="1.0" encoding="utf-8"?>
<Types xmlns="http://schemas.openxmlformats.org/package/2006/content-types">
  <Default Extension="xml" ContentType="application/xml"/>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5" r:id="rId1"/>
  </p:sldMasterIdLst>
  <p:notesMasterIdLst>
    <p:notesMasterId r:id="rId37"/>
  </p:notesMasterIdLst>
  <p:sldIdLst>
    <p:sldId id="256" r:id="rId2"/>
    <p:sldId id="310" r:id="rId3"/>
    <p:sldId id="260" r:id="rId4"/>
    <p:sldId id="261" r:id="rId5"/>
    <p:sldId id="287" r:id="rId6"/>
    <p:sldId id="289" r:id="rId7"/>
    <p:sldId id="288" r:id="rId8"/>
    <p:sldId id="308" r:id="rId9"/>
    <p:sldId id="290" r:id="rId10"/>
    <p:sldId id="309" r:id="rId11"/>
    <p:sldId id="291" r:id="rId12"/>
    <p:sldId id="292" r:id="rId13"/>
    <p:sldId id="293" r:id="rId14"/>
    <p:sldId id="294" r:id="rId15"/>
    <p:sldId id="295" r:id="rId16"/>
    <p:sldId id="296" r:id="rId17"/>
    <p:sldId id="298" r:id="rId18"/>
    <p:sldId id="299" r:id="rId19"/>
    <p:sldId id="300" r:id="rId20"/>
    <p:sldId id="301" r:id="rId21"/>
    <p:sldId id="302" r:id="rId22"/>
    <p:sldId id="303" r:id="rId23"/>
    <p:sldId id="304" r:id="rId24"/>
    <p:sldId id="311" r:id="rId25"/>
    <p:sldId id="312" r:id="rId26"/>
    <p:sldId id="313" r:id="rId27"/>
    <p:sldId id="314" r:id="rId28"/>
    <p:sldId id="315" r:id="rId29"/>
    <p:sldId id="316" r:id="rId30"/>
    <p:sldId id="317" r:id="rId31"/>
    <p:sldId id="318" r:id="rId32"/>
    <p:sldId id="305" r:id="rId33"/>
    <p:sldId id="306" r:id="rId34"/>
    <p:sldId id="307" r:id="rId35"/>
    <p:sldId id="280" r:id="rId3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FEF52B-821F-43E3-9362-7F1C0A282B25}">
  <a:tblStyle styleId="{3BFEF52B-821F-43E3-9362-7F1C0A282B25}"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77"/>
  </p:normalViewPr>
  <p:slideViewPr>
    <p:cSldViewPr snapToGrid="0" snapToObjects="1">
      <p:cViewPr varScale="1">
        <p:scale>
          <a:sx n="92" d="100"/>
          <a:sy n="92" d="100"/>
        </p:scale>
        <p:origin x="166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27784E-D5AA-459D-8A9C-1AA0B4593B0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id-ID"/>
        </a:p>
      </dgm:t>
    </dgm:pt>
    <dgm:pt modelId="{E577778C-C040-4B8F-B6C5-24FA6D892260}">
      <dgm:prSet phldrT="[Text]"/>
      <dgm:spPr/>
      <dgm:t>
        <a:bodyPr/>
        <a:lstStyle/>
        <a:p>
          <a:r>
            <a:rPr lang="id-ID" dirty="0" smtClean="0"/>
            <a:t>Pemeriksaan adalah serangkaian kegiatan menghimpun dan mengolah data, keterangan, dan/atau bukti yang dilaksanakan secara objektif dan profesional berdasarkan suatu standar pemeriksaan untuk menguji kepatuhan pemenuhan kewajiban perpajakan dan/atau untuk tujuan lain dalam rangka melaksanakan ketentuan peraturan perundang-undangan perpajakan.</a:t>
          </a:r>
          <a:endParaRPr lang="id-ID" dirty="0"/>
        </a:p>
      </dgm:t>
    </dgm:pt>
    <dgm:pt modelId="{1D76A70D-2C40-43C5-A2BD-5E42554C1970}" type="parTrans" cxnId="{C15CE211-C437-44F6-BB34-3750234B3C07}">
      <dgm:prSet/>
      <dgm:spPr/>
      <dgm:t>
        <a:bodyPr/>
        <a:lstStyle/>
        <a:p>
          <a:endParaRPr lang="id-ID"/>
        </a:p>
      </dgm:t>
    </dgm:pt>
    <dgm:pt modelId="{221B69E5-3F13-4BC5-9404-2EB50253BC7D}" type="sibTrans" cxnId="{C15CE211-C437-44F6-BB34-3750234B3C07}">
      <dgm:prSet/>
      <dgm:spPr/>
      <dgm:t>
        <a:bodyPr/>
        <a:lstStyle/>
        <a:p>
          <a:endParaRPr lang="id-ID"/>
        </a:p>
      </dgm:t>
    </dgm:pt>
    <dgm:pt modelId="{DD9739CC-CC93-42E6-AEF6-E36E25060EA5}">
      <dgm:prSet phldrT="[Text]"/>
      <dgm:spPr/>
      <dgm:t>
        <a:bodyPr/>
        <a:lstStyle/>
        <a:p>
          <a:r>
            <a:rPr lang="id-ID" dirty="0" smtClean="0"/>
            <a:t>Metode: Langsung dan Tidak Langsung</a:t>
          </a:r>
          <a:endParaRPr lang="id-ID" dirty="0"/>
        </a:p>
      </dgm:t>
    </dgm:pt>
    <dgm:pt modelId="{64EBB3AC-B805-4898-B315-016F991E0030}" type="parTrans" cxnId="{07726DC2-E451-439F-B5A5-276F28410209}">
      <dgm:prSet/>
      <dgm:spPr/>
      <dgm:t>
        <a:bodyPr/>
        <a:lstStyle/>
        <a:p>
          <a:endParaRPr lang="id-ID"/>
        </a:p>
      </dgm:t>
    </dgm:pt>
    <dgm:pt modelId="{5514E5D1-5EA2-456D-B461-C8BD69161E3B}" type="sibTrans" cxnId="{07726DC2-E451-439F-B5A5-276F28410209}">
      <dgm:prSet/>
      <dgm:spPr/>
      <dgm:t>
        <a:bodyPr/>
        <a:lstStyle/>
        <a:p>
          <a:endParaRPr lang="id-ID"/>
        </a:p>
      </dgm:t>
    </dgm:pt>
    <dgm:pt modelId="{B1144688-767C-4E7D-9311-7CC0E474F913}">
      <dgm:prSet phldrT="[Text]"/>
      <dgm:spPr/>
      <dgm:t>
        <a:bodyPr/>
        <a:lstStyle/>
        <a:p>
          <a:r>
            <a:rPr lang="id-ID" dirty="0" smtClean="0"/>
            <a:t>Output: LHP</a:t>
          </a:r>
          <a:endParaRPr lang="id-ID" dirty="0"/>
        </a:p>
      </dgm:t>
    </dgm:pt>
    <dgm:pt modelId="{E4A5AC53-536D-49BB-B923-0F712CF235F9}" type="parTrans" cxnId="{42664199-AABF-45A5-8D67-7BBFE36F7FE6}">
      <dgm:prSet/>
      <dgm:spPr/>
      <dgm:t>
        <a:bodyPr/>
        <a:lstStyle/>
        <a:p>
          <a:endParaRPr lang="id-ID"/>
        </a:p>
      </dgm:t>
    </dgm:pt>
    <dgm:pt modelId="{7CEC1876-0AAA-45BE-9580-B7E496F1A81C}" type="sibTrans" cxnId="{42664199-AABF-45A5-8D67-7BBFE36F7FE6}">
      <dgm:prSet/>
      <dgm:spPr/>
      <dgm:t>
        <a:bodyPr/>
        <a:lstStyle/>
        <a:p>
          <a:endParaRPr lang="id-ID"/>
        </a:p>
      </dgm:t>
    </dgm:pt>
    <dgm:pt modelId="{35037599-9A5C-40B6-9676-685EB7E82A7E}" type="pres">
      <dgm:prSet presAssocID="{F227784E-D5AA-459D-8A9C-1AA0B4593B09}" presName="Name0" presStyleCnt="0">
        <dgm:presLayoutVars>
          <dgm:chMax val="7"/>
          <dgm:chPref val="7"/>
          <dgm:dir/>
        </dgm:presLayoutVars>
      </dgm:prSet>
      <dgm:spPr/>
      <dgm:t>
        <a:bodyPr/>
        <a:lstStyle/>
        <a:p>
          <a:endParaRPr lang="en-US"/>
        </a:p>
      </dgm:t>
    </dgm:pt>
    <dgm:pt modelId="{85984A4D-9CAA-41D8-AB65-5C7ED3A32D63}" type="pres">
      <dgm:prSet presAssocID="{F227784E-D5AA-459D-8A9C-1AA0B4593B09}" presName="Name1" presStyleCnt="0"/>
      <dgm:spPr/>
    </dgm:pt>
    <dgm:pt modelId="{CB03363A-B6FE-43AD-B25F-064A8C92E1FC}" type="pres">
      <dgm:prSet presAssocID="{F227784E-D5AA-459D-8A9C-1AA0B4593B09}" presName="cycle" presStyleCnt="0"/>
      <dgm:spPr/>
    </dgm:pt>
    <dgm:pt modelId="{025FA018-2FB9-4A19-AD81-27C5436C4173}" type="pres">
      <dgm:prSet presAssocID="{F227784E-D5AA-459D-8A9C-1AA0B4593B09}" presName="srcNode" presStyleLbl="node1" presStyleIdx="0" presStyleCnt="3"/>
      <dgm:spPr/>
    </dgm:pt>
    <dgm:pt modelId="{BC3DF365-9334-4521-8F06-1D9D125884BD}" type="pres">
      <dgm:prSet presAssocID="{F227784E-D5AA-459D-8A9C-1AA0B4593B09}" presName="conn" presStyleLbl="parChTrans1D2" presStyleIdx="0" presStyleCnt="1"/>
      <dgm:spPr/>
      <dgm:t>
        <a:bodyPr/>
        <a:lstStyle/>
        <a:p>
          <a:endParaRPr lang="en-US"/>
        </a:p>
      </dgm:t>
    </dgm:pt>
    <dgm:pt modelId="{799E870F-6C57-46C6-81D8-56E1E072C34B}" type="pres">
      <dgm:prSet presAssocID="{F227784E-D5AA-459D-8A9C-1AA0B4593B09}" presName="extraNode" presStyleLbl="node1" presStyleIdx="0" presStyleCnt="3"/>
      <dgm:spPr/>
    </dgm:pt>
    <dgm:pt modelId="{0890E4C8-43E6-4D3C-BCE2-679A320870A7}" type="pres">
      <dgm:prSet presAssocID="{F227784E-D5AA-459D-8A9C-1AA0B4593B09}" presName="dstNode" presStyleLbl="node1" presStyleIdx="0" presStyleCnt="3"/>
      <dgm:spPr/>
    </dgm:pt>
    <dgm:pt modelId="{AFCFC370-DB67-4FFB-9A94-B5954323DD1C}" type="pres">
      <dgm:prSet presAssocID="{E577778C-C040-4B8F-B6C5-24FA6D892260}" presName="text_1" presStyleLbl="node1" presStyleIdx="0" presStyleCnt="3">
        <dgm:presLayoutVars>
          <dgm:bulletEnabled val="1"/>
        </dgm:presLayoutVars>
      </dgm:prSet>
      <dgm:spPr/>
      <dgm:t>
        <a:bodyPr/>
        <a:lstStyle/>
        <a:p>
          <a:endParaRPr lang="id-ID"/>
        </a:p>
      </dgm:t>
    </dgm:pt>
    <dgm:pt modelId="{D872D9F6-0CE6-4015-8552-995EA754406F}" type="pres">
      <dgm:prSet presAssocID="{E577778C-C040-4B8F-B6C5-24FA6D892260}" presName="accent_1" presStyleCnt="0"/>
      <dgm:spPr/>
    </dgm:pt>
    <dgm:pt modelId="{A03D8BD1-20B3-4051-8B8A-D5F6D62BBA08}" type="pres">
      <dgm:prSet presAssocID="{E577778C-C040-4B8F-B6C5-24FA6D892260}" presName="accentRepeatNode" presStyleLbl="solidFgAcc1" presStyleIdx="0" presStyleCnt="3"/>
      <dgm:spPr/>
    </dgm:pt>
    <dgm:pt modelId="{5DA6C4F8-4FB1-4C19-9EF0-189CA34A0648}" type="pres">
      <dgm:prSet presAssocID="{DD9739CC-CC93-42E6-AEF6-E36E25060EA5}" presName="text_2" presStyleLbl="node1" presStyleIdx="1" presStyleCnt="3">
        <dgm:presLayoutVars>
          <dgm:bulletEnabled val="1"/>
        </dgm:presLayoutVars>
      </dgm:prSet>
      <dgm:spPr/>
      <dgm:t>
        <a:bodyPr/>
        <a:lstStyle/>
        <a:p>
          <a:endParaRPr lang="id-ID"/>
        </a:p>
      </dgm:t>
    </dgm:pt>
    <dgm:pt modelId="{7FEAE72A-BCE5-452A-84BB-2F3984249F65}" type="pres">
      <dgm:prSet presAssocID="{DD9739CC-CC93-42E6-AEF6-E36E25060EA5}" presName="accent_2" presStyleCnt="0"/>
      <dgm:spPr/>
    </dgm:pt>
    <dgm:pt modelId="{AB76B658-FA1F-4C10-9A41-3AEA7B33903D}" type="pres">
      <dgm:prSet presAssocID="{DD9739CC-CC93-42E6-AEF6-E36E25060EA5}" presName="accentRepeatNode" presStyleLbl="solidFgAcc1" presStyleIdx="1" presStyleCnt="3"/>
      <dgm:spPr/>
    </dgm:pt>
    <dgm:pt modelId="{98C66525-45A6-4995-86E5-EC3ECD76FDDA}" type="pres">
      <dgm:prSet presAssocID="{B1144688-767C-4E7D-9311-7CC0E474F913}" presName="text_3" presStyleLbl="node1" presStyleIdx="2" presStyleCnt="3">
        <dgm:presLayoutVars>
          <dgm:bulletEnabled val="1"/>
        </dgm:presLayoutVars>
      </dgm:prSet>
      <dgm:spPr/>
      <dgm:t>
        <a:bodyPr/>
        <a:lstStyle/>
        <a:p>
          <a:endParaRPr lang="id-ID"/>
        </a:p>
      </dgm:t>
    </dgm:pt>
    <dgm:pt modelId="{376FAA85-1D6B-4D81-B8ED-22A7F06265FE}" type="pres">
      <dgm:prSet presAssocID="{B1144688-767C-4E7D-9311-7CC0E474F913}" presName="accent_3" presStyleCnt="0"/>
      <dgm:spPr/>
    </dgm:pt>
    <dgm:pt modelId="{C24E46EB-A420-4663-9A1A-0AACB3C72EC7}" type="pres">
      <dgm:prSet presAssocID="{B1144688-767C-4E7D-9311-7CC0E474F913}" presName="accentRepeatNode" presStyleLbl="solidFgAcc1" presStyleIdx="2" presStyleCnt="3"/>
      <dgm:spPr/>
    </dgm:pt>
  </dgm:ptLst>
  <dgm:cxnLst>
    <dgm:cxn modelId="{92815CF2-3B42-CD44-AD7B-95EADE699262}" type="presOf" srcId="{DD9739CC-CC93-42E6-AEF6-E36E25060EA5}" destId="{5DA6C4F8-4FB1-4C19-9EF0-189CA34A0648}" srcOrd="0" destOrd="0" presId="urn:microsoft.com/office/officeart/2008/layout/VerticalCurvedList"/>
    <dgm:cxn modelId="{687145EA-5569-974B-9772-203247E67FEC}" type="presOf" srcId="{B1144688-767C-4E7D-9311-7CC0E474F913}" destId="{98C66525-45A6-4995-86E5-EC3ECD76FDDA}" srcOrd="0" destOrd="0" presId="urn:microsoft.com/office/officeart/2008/layout/VerticalCurvedList"/>
    <dgm:cxn modelId="{C15CE211-C437-44F6-BB34-3750234B3C07}" srcId="{F227784E-D5AA-459D-8A9C-1AA0B4593B09}" destId="{E577778C-C040-4B8F-B6C5-24FA6D892260}" srcOrd="0" destOrd="0" parTransId="{1D76A70D-2C40-43C5-A2BD-5E42554C1970}" sibTransId="{221B69E5-3F13-4BC5-9404-2EB50253BC7D}"/>
    <dgm:cxn modelId="{9754725C-54E0-4244-B283-E9EB5E8BE18C}" type="presOf" srcId="{221B69E5-3F13-4BC5-9404-2EB50253BC7D}" destId="{BC3DF365-9334-4521-8F06-1D9D125884BD}" srcOrd="0" destOrd="0" presId="urn:microsoft.com/office/officeart/2008/layout/VerticalCurvedList"/>
    <dgm:cxn modelId="{DFDF2EC4-5C81-6C4C-B905-09D784033D68}" type="presOf" srcId="{F227784E-D5AA-459D-8A9C-1AA0B4593B09}" destId="{35037599-9A5C-40B6-9676-685EB7E82A7E}" srcOrd="0" destOrd="0" presId="urn:microsoft.com/office/officeart/2008/layout/VerticalCurvedList"/>
    <dgm:cxn modelId="{07726DC2-E451-439F-B5A5-276F28410209}" srcId="{F227784E-D5AA-459D-8A9C-1AA0B4593B09}" destId="{DD9739CC-CC93-42E6-AEF6-E36E25060EA5}" srcOrd="1" destOrd="0" parTransId="{64EBB3AC-B805-4898-B315-016F991E0030}" sibTransId="{5514E5D1-5EA2-456D-B461-C8BD69161E3B}"/>
    <dgm:cxn modelId="{42664199-AABF-45A5-8D67-7BBFE36F7FE6}" srcId="{F227784E-D5AA-459D-8A9C-1AA0B4593B09}" destId="{B1144688-767C-4E7D-9311-7CC0E474F913}" srcOrd="2" destOrd="0" parTransId="{E4A5AC53-536D-49BB-B923-0F712CF235F9}" sibTransId="{7CEC1876-0AAA-45BE-9580-B7E496F1A81C}"/>
    <dgm:cxn modelId="{DA94D81B-FB43-2847-A84E-BC692D7B8981}" type="presOf" srcId="{E577778C-C040-4B8F-B6C5-24FA6D892260}" destId="{AFCFC370-DB67-4FFB-9A94-B5954323DD1C}" srcOrd="0" destOrd="0" presId="urn:microsoft.com/office/officeart/2008/layout/VerticalCurvedList"/>
    <dgm:cxn modelId="{27F824C2-201D-8B4A-908B-48141E013E85}" type="presParOf" srcId="{35037599-9A5C-40B6-9676-685EB7E82A7E}" destId="{85984A4D-9CAA-41D8-AB65-5C7ED3A32D63}" srcOrd="0" destOrd="0" presId="urn:microsoft.com/office/officeart/2008/layout/VerticalCurvedList"/>
    <dgm:cxn modelId="{7601E6B6-BD11-AB40-BEAC-20003A614B83}" type="presParOf" srcId="{85984A4D-9CAA-41D8-AB65-5C7ED3A32D63}" destId="{CB03363A-B6FE-43AD-B25F-064A8C92E1FC}" srcOrd="0" destOrd="0" presId="urn:microsoft.com/office/officeart/2008/layout/VerticalCurvedList"/>
    <dgm:cxn modelId="{3B6D82E0-6E77-244E-939F-0DA702E8C78A}" type="presParOf" srcId="{CB03363A-B6FE-43AD-B25F-064A8C92E1FC}" destId="{025FA018-2FB9-4A19-AD81-27C5436C4173}" srcOrd="0" destOrd="0" presId="urn:microsoft.com/office/officeart/2008/layout/VerticalCurvedList"/>
    <dgm:cxn modelId="{FAC5F8DC-4010-FF4B-A2E0-1B490064AF22}" type="presParOf" srcId="{CB03363A-B6FE-43AD-B25F-064A8C92E1FC}" destId="{BC3DF365-9334-4521-8F06-1D9D125884BD}" srcOrd="1" destOrd="0" presId="urn:microsoft.com/office/officeart/2008/layout/VerticalCurvedList"/>
    <dgm:cxn modelId="{81F8360B-DA3B-FA40-9D17-C45A9B8700F3}" type="presParOf" srcId="{CB03363A-B6FE-43AD-B25F-064A8C92E1FC}" destId="{799E870F-6C57-46C6-81D8-56E1E072C34B}" srcOrd="2" destOrd="0" presId="urn:microsoft.com/office/officeart/2008/layout/VerticalCurvedList"/>
    <dgm:cxn modelId="{E7ED4284-5F97-674F-AF1A-EA4B37FC9758}" type="presParOf" srcId="{CB03363A-B6FE-43AD-B25F-064A8C92E1FC}" destId="{0890E4C8-43E6-4D3C-BCE2-679A320870A7}" srcOrd="3" destOrd="0" presId="urn:microsoft.com/office/officeart/2008/layout/VerticalCurvedList"/>
    <dgm:cxn modelId="{50CD54BE-FCA2-9D41-BE44-9982E0F3D473}" type="presParOf" srcId="{85984A4D-9CAA-41D8-AB65-5C7ED3A32D63}" destId="{AFCFC370-DB67-4FFB-9A94-B5954323DD1C}" srcOrd="1" destOrd="0" presId="urn:microsoft.com/office/officeart/2008/layout/VerticalCurvedList"/>
    <dgm:cxn modelId="{1108E851-74FA-1A40-AB6F-2D68226EFA32}" type="presParOf" srcId="{85984A4D-9CAA-41D8-AB65-5C7ED3A32D63}" destId="{D872D9F6-0CE6-4015-8552-995EA754406F}" srcOrd="2" destOrd="0" presId="urn:microsoft.com/office/officeart/2008/layout/VerticalCurvedList"/>
    <dgm:cxn modelId="{5BA83349-AEAC-8B48-8122-EF9781E63413}" type="presParOf" srcId="{D872D9F6-0CE6-4015-8552-995EA754406F}" destId="{A03D8BD1-20B3-4051-8B8A-D5F6D62BBA08}" srcOrd="0" destOrd="0" presId="urn:microsoft.com/office/officeart/2008/layout/VerticalCurvedList"/>
    <dgm:cxn modelId="{96686AE7-5CD4-2B4D-8250-E595B90BB043}" type="presParOf" srcId="{85984A4D-9CAA-41D8-AB65-5C7ED3A32D63}" destId="{5DA6C4F8-4FB1-4C19-9EF0-189CA34A0648}" srcOrd="3" destOrd="0" presId="urn:microsoft.com/office/officeart/2008/layout/VerticalCurvedList"/>
    <dgm:cxn modelId="{0A08AC72-49C1-8D47-AA5A-F2C3F8EA1A48}" type="presParOf" srcId="{85984A4D-9CAA-41D8-AB65-5C7ED3A32D63}" destId="{7FEAE72A-BCE5-452A-84BB-2F3984249F65}" srcOrd="4" destOrd="0" presId="urn:microsoft.com/office/officeart/2008/layout/VerticalCurvedList"/>
    <dgm:cxn modelId="{8EC479D2-B07D-4341-82BE-A86EA198308B}" type="presParOf" srcId="{7FEAE72A-BCE5-452A-84BB-2F3984249F65}" destId="{AB76B658-FA1F-4C10-9A41-3AEA7B33903D}" srcOrd="0" destOrd="0" presId="urn:microsoft.com/office/officeart/2008/layout/VerticalCurvedList"/>
    <dgm:cxn modelId="{74819672-CD01-734A-96BC-CBA9C85C14A7}" type="presParOf" srcId="{85984A4D-9CAA-41D8-AB65-5C7ED3A32D63}" destId="{98C66525-45A6-4995-86E5-EC3ECD76FDDA}" srcOrd="5" destOrd="0" presId="urn:microsoft.com/office/officeart/2008/layout/VerticalCurvedList"/>
    <dgm:cxn modelId="{905594B9-1722-D945-9C80-7CBE22B82EC0}" type="presParOf" srcId="{85984A4D-9CAA-41D8-AB65-5C7ED3A32D63}" destId="{376FAA85-1D6B-4D81-B8ED-22A7F06265FE}" srcOrd="6" destOrd="0" presId="urn:microsoft.com/office/officeart/2008/layout/VerticalCurvedList"/>
    <dgm:cxn modelId="{B1B96A6E-E02D-6543-A7A3-07EDBDAB3305}" type="presParOf" srcId="{376FAA85-1D6B-4D81-B8ED-22A7F06265FE}" destId="{C24E46EB-A420-4663-9A1A-0AACB3C72EC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3DF365-9334-4521-8F06-1D9D125884BD}">
      <dsp:nvSpPr>
        <dsp:cNvPr id="0" name=""/>
        <dsp:cNvSpPr/>
      </dsp:nvSpPr>
      <dsp:spPr>
        <a:xfrm>
          <a:off x="-4594335" y="-704407"/>
          <a:ext cx="5472816" cy="5472816"/>
        </a:xfrm>
        <a:prstGeom prst="blockArc">
          <a:avLst>
            <a:gd name="adj1" fmla="val 18900000"/>
            <a:gd name="adj2" fmla="val 2700000"/>
            <a:gd name="adj3" fmla="val 395"/>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CFC370-DB67-4FFB-9A94-B5954323DD1C}">
      <dsp:nvSpPr>
        <dsp:cNvPr id="0" name=""/>
        <dsp:cNvSpPr/>
      </dsp:nvSpPr>
      <dsp:spPr>
        <a:xfrm>
          <a:off x="564979" y="406400"/>
          <a:ext cx="5475833" cy="8128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5160" tIns="27940" rIns="27940" bIns="27940" numCol="1" spcCol="1270" anchor="ctr" anchorCtr="0">
          <a:noAutofit/>
        </a:bodyPr>
        <a:lstStyle/>
        <a:p>
          <a:pPr lvl="0" algn="l" defTabSz="488950">
            <a:lnSpc>
              <a:spcPct val="90000"/>
            </a:lnSpc>
            <a:spcBef>
              <a:spcPct val="0"/>
            </a:spcBef>
            <a:spcAft>
              <a:spcPct val="35000"/>
            </a:spcAft>
          </a:pPr>
          <a:r>
            <a:rPr lang="id-ID" sz="1100" kern="1200" dirty="0" smtClean="0"/>
            <a:t>Pemeriksaan adalah serangkaian kegiatan menghimpun dan mengolah data, keterangan, dan/atau bukti yang dilaksanakan secara objektif dan profesional berdasarkan suatu standar pemeriksaan untuk menguji kepatuhan pemenuhan kewajiban perpajakan dan/atau untuk tujuan lain dalam rangka melaksanakan ketentuan peraturan perundang-undangan perpajakan.</a:t>
          </a:r>
          <a:endParaRPr lang="id-ID" sz="1100" kern="1200" dirty="0"/>
        </a:p>
      </dsp:txBody>
      <dsp:txXfrm>
        <a:off x="564979" y="406400"/>
        <a:ext cx="5475833" cy="812800"/>
      </dsp:txXfrm>
    </dsp:sp>
    <dsp:sp modelId="{A03D8BD1-20B3-4051-8B8A-D5F6D62BBA08}">
      <dsp:nvSpPr>
        <dsp:cNvPr id="0" name=""/>
        <dsp:cNvSpPr/>
      </dsp:nvSpPr>
      <dsp:spPr>
        <a:xfrm>
          <a:off x="56979" y="304800"/>
          <a:ext cx="1016000" cy="1016000"/>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DA6C4F8-4FB1-4C19-9EF0-189CA34A0648}">
      <dsp:nvSpPr>
        <dsp:cNvPr id="0" name=""/>
        <dsp:cNvSpPr/>
      </dsp:nvSpPr>
      <dsp:spPr>
        <a:xfrm>
          <a:off x="860432" y="1625599"/>
          <a:ext cx="5180380" cy="8128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5160" tIns="27940" rIns="27940" bIns="27940" numCol="1" spcCol="1270" anchor="ctr" anchorCtr="0">
          <a:noAutofit/>
        </a:bodyPr>
        <a:lstStyle/>
        <a:p>
          <a:pPr lvl="0" algn="l" defTabSz="488950">
            <a:lnSpc>
              <a:spcPct val="90000"/>
            </a:lnSpc>
            <a:spcBef>
              <a:spcPct val="0"/>
            </a:spcBef>
            <a:spcAft>
              <a:spcPct val="35000"/>
            </a:spcAft>
          </a:pPr>
          <a:r>
            <a:rPr lang="id-ID" sz="1100" kern="1200" dirty="0" smtClean="0"/>
            <a:t>Metode: Langsung dan Tidak Langsung</a:t>
          </a:r>
          <a:endParaRPr lang="id-ID" sz="1100" kern="1200" dirty="0"/>
        </a:p>
      </dsp:txBody>
      <dsp:txXfrm>
        <a:off x="860432" y="1625599"/>
        <a:ext cx="5180380" cy="812800"/>
      </dsp:txXfrm>
    </dsp:sp>
    <dsp:sp modelId="{AB76B658-FA1F-4C10-9A41-3AEA7B33903D}">
      <dsp:nvSpPr>
        <dsp:cNvPr id="0" name=""/>
        <dsp:cNvSpPr/>
      </dsp:nvSpPr>
      <dsp:spPr>
        <a:xfrm>
          <a:off x="352432" y="1523999"/>
          <a:ext cx="1016000" cy="1016000"/>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C66525-45A6-4995-86E5-EC3ECD76FDDA}">
      <dsp:nvSpPr>
        <dsp:cNvPr id="0" name=""/>
        <dsp:cNvSpPr/>
      </dsp:nvSpPr>
      <dsp:spPr>
        <a:xfrm>
          <a:off x="564979" y="2844800"/>
          <a:ext cx="5475833" cy="8128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5160" tIns="27940" rIns="27940" bIns="27940" numCol="1" spcCol="1270" anchor="ctr" anchorCtr="0">
          <a:noAutofit/>
        </a:bodyPr>
        <a:lstStyle/>
        <a:p>
          <a:pPr lvl="0" algn="l" defTabSz="488950">
            <a:lnSpc>
              <a:spcPct val="90000"/>
            </a:lnSpc>
            <a:spcBef>
              <a:spcPct val="0"/>
            </a:spcBef>
            <a:spcAft>
              <a:spcPct val="35000"/>
            </a:spcAft>
          </a:pPr>
          <a:r>
            <a:rPr lang="id-ID" sz="1100" kern="1200" dirty="0" smtClean="0"/>
            <a:t>Output: LHP</a:t>
          </a:r>
          <a:endParaRPr lang="id-ID" sz="1100" kern="1200" dirty="0"/>
        </a:p>
      </dsp:txBody>
      <dsp:txXfrm>
        <a:off x="564979" y="2844800"/>
        <a:ext cx="5475833" cy="812800"/>
      </dsp:txXfrm>
    </dsp:sp>
    <dsp:sp modelId="{C24E46EB-A420-4663-9A1A-0AACB3C72EC7}">
      <dsp:nvSpPr>
        <dsp:cNvPr id="0" name=""/>
        <dsp:cNvSpPr/>
      </dsp:nvSpPr>
      <dsp:spPr>
        <a:xfrm>
          <a:off x="56979" y="2743200"/>
          <a:ext cx="1016000" cy="1016000"/>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478928280"/>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5" name="Shape 7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371871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3" name="Shape 1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42444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74685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172386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Shape 25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3" name="Shape 25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178707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12758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0" name="Shape 16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67761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060034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13448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95932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24064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1928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27510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0251231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5172054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581795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6150924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1442010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886050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1209508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8" name="Shape 33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541929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443450" y="3874950"/>
            <a:ext cx="6154500" cy="1583999"/>
          </a:xfrm>
          <a:prstGeom prst="rect">
            <a:avLst/>
          </a:prstGeom>
        </p:spPr>
        <p:txBody>
          <a:bodyPr lIns="91425" tIns="91425" rIns="91425" bIns="91425" anchor="b" anchorCtr="0"/>
          <a:lstStyle>
            <a:lvl1pPr lvl="0">
              <a:spcBef>
                <a:spcPts val="0"/>
              </a:spcBef>
              <a:buSzPct val="100000"/>
              <a:defRPr sz="5800"/>
            </a:lvl1pPr>
            <a:lvl2pPr lvl="1" algn="ctr">
              <a:spcBef>
                <a:spcPts val="0"/>
              </a:spcBef>
              <a:buSzPct val="100000"/>
              <a:defRPr sz="5800"/>
            </a:lvl2pPr>
            <a:lvl3pPr lvl="2" algn="ctr">
              <a:spcBef>
                <a:spcPts val="0"/>
              </a:spcBef>
              <a:buSzPct val="100000"/>
              <a:defRPr sz="5800"/>
            </a:lvl3pPr>
            <a:lvl4pPr lvl="3" algn="ctr">
              <a:spcBef>
                <a:spcPts val="0"/>
              </a:spcBef>
              <a:buSzPct val="100000"/>
              <a:defRPr sz="5800"/>
            </a:lvl4pPr>
            <a:lvl5pPr lvl="4" algn="ctr">
              <a:spcBef>
                <a:spcPts val="0"/>
              </a:spcBef>
              <a:buSzPct val="100000"/>
              <a:defRPr sz="5800"/>
            </a:lvl5pPr>
            <a:lvl6pPr lvl="5" algn="ctr">
              <a:spcBef>
                <a:spcPts val="0"/>
              </a:spcBef>
              <a:buSzPct val="100000"/>
              <a:defRPr sz="5800"/>
            </a:lvl6pPr>
            <a:lvl7pPr lvl="6" algn="ctr">
              <a:spcBef>
                <a:spcPts val="0"/>
              </a:spcBef>
              <a:buSzPct val="100000"/>
              <a:defRPr sz="5800"/>
            </a:lvl7pPr>
            <a:lvl8pPr lvl="7" algn="ctr">
              <a:spcBef>
                <a:spcPts val="0"/>
              </a:spcBef>
              <a:buSzPct val="100000"/>
              <a:defRPr sz="5800"/>
            </a:lvl8pPr>
            <a:lvl9pPr lvl="8" algn="ctr">
              <a:spcBef>
                <a:spcPts val="0"/>
              </a:spcBef>
              <a:buSzPct val="100000"/>
              <a:defRPr sz="5800"/>
            </a:lvl9pPr>
          </a:lstStyle>
          <a:p>
            <a:endParaRPr/>
          </a:p>
        </p:txBody>
      </p:sp>
      <p:sp>
        <p:nvSpPr>
          <p:cNvPr id="10" name="Shape 10"/>
          <p:cNvSpPr/>
          <p:nvPr/>
        </p:nvSpPr>
        <p:spPr>
          <a:xfrm>
            <a:off x="581050" y="5857225"/>
            <a:ext cx="6016799" cy="168299"/>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Quote - Teal">
    <p:spTree>
      <p:nvGrpSpPr>
        <p:cNvPr id="1" name="Shape 19"/>
        <p:cNvGrpSpPr/>
        <p:nvPr/>
      </p:nvGrpSpPr>
      <p:grpSpPr>
        <a:xfrm>
          <a:off x="0" y="0"/>
          <a:ext cx="0" cy="0"/>
          <a:chOff x="0" y="0"/>
          <a:chExt cx="0" cy="0"/>
        </a:xfrm>
      </p:grpSpPr>
      <p:sp>
        <p:nvSpPr>
          <p:cNvPr id="20" name="Shape 20"/>
          <p:cNvSpPr txBox="1">
            <a:spLocks noGrp="1"/>
          </p:cNvSpPr>
          <p:nvPr>
            <p:ph type="body" idx="1"/>
          </p:nvPr>
        </p:nvSpPr>
        <p:spPr>
          <a:xfrm>
            <a:off x="1513800" y="2882400"/>
            <a:ext cx="6116400" cy="1093199"/>
          </a:xfrm>
          <a:prstGeom prst="rect">
            <a:avLst/>
          </a:prstGeom>
        </p:spPr>
        <p:txBody>
          <a:bodyPr lIns="91425" tIns="91425" rIns="91425" bIns="91425" anchor="t" anchorCtr="0"/>
          <a:lstStyle>
            <a:lvl1pPr lvl="0" algn="ctr" rtl="0">
              <a:spcBef>
                <a:spcPts val="0"/>
              </a:spcBef>
              <a:defRPr i="1"/>
            </a:lvl1pPr>
            <a:lvl2pPr lvl="1" algn="ctr" rtl="0">
              <a:spcBef>
                <a:spcPts val="0"/>
              </a:spcBef>
              <a:defRPr i="1"/>
            </a:lvl2pPr>
            <a:lvl3pPr lvl="2" algn="ctr" rtl="0">
              <a:spcBef>
                <a:spcPts val="0"/>
              </a:spcBef>
              <a:defRPr i="1"/>
            </a:lvl3pPr>
            <a:lvl4pPr lvl="3" algn="ctr" rtl="0">
              <a:spcBef>
                <a:spcPts val="0"/>
              </a:spcBef>
              <a:defRPr i="1"/>
            </a:lvl4pPr>
            <a:lvl5pPr lvl="4" algn="ctr" rtl="0">
              <a:spcBef>
                <a:spcPts val="0"/>
              </a:spcBef>
              <a:defRPr i="1"/>
            </a:lvl5pPr>
            <a:lvl6pPr lvl="5" algn="ctr" rtl="0">
              <a:spcBef>
                <a:spcPts val="0"/>
              </a:spcBef>
              <a:defRPr i="1"/>
            </a:lvl6pPr>
            <a:lvl7pPr lvl="6" algn="ctr" rtl="0">
              <a:spcBef>
                <a:spcPts val="0"/>
              </a:spcBef>
              <a:defRPr i="1"/>
            </a:lvl7pPr>
            <a:lvl8pPr lvl="7" algn="ctr" rtl="0">
              <a:spcBef>
                <a:spcPts val="0"/>
              </a:spcBef>
              <a:defRPr i="1"/>
            </a:lvl8pPr>
            <a:lvl9pPr lvl="8" algn="ctr">
              <a:spcBef>
                <a:spcPts val="0"/>
              </a:spcBef>
              <a:defRPr i="1"/>
            </a:lvl9pPr>
          </a:lstStyle>
          <a:p>
            <a:endParaRPr/>
          </a:p>
        </p:txBody>
      </p:sp>
      <p:sp>
        <p:nvSpPr>
          <p:cNvPr id="21" name="Shape 21"/>
          <p:cNvSpPr txBox="1"/>
          <p:nvPr/>
        </p:nvSpPr>
        <p:spPr>
          <a:xfrm>
            <a:off x="3593400" y="1575225"/>
            <a:ext cx="1957200" cy="871499"/>
          </a:xfrm>
          <a:prstGeom prst="rect">
            <a:avLst/>
          </a:prstGeom>
          <a:noFill/>
          <a:ln>
            <a:noFill/>
          </a:ln>
        </p:spPr>
        <p:txBody>
          <a:bodyPr lIns="91425" tIns="91425" rIns="91425" bIns="91425" anchor="t" anchorCtr="0">
            <a:noAutofit/>
          </a:bodyPr>
          <a:lstStyle/>
          <a:p>
            <a:pPr lvl="0" algn="ctr">
              <a:spcBef>
                <a:spcPts val="0"/>
              </a:spcBef>
              <a:buNone/>
            </a:pPr>
            <a:r>
              <a:rPr lang="en" sz="9600" b="1">
                <a:solidFill>
                  <a:srgbClr val="FFFFFF"/>
                </a:solidFill>
                <a:latin typeface="Times New Roman"/>
                <a:ea typeface="Times New Roman"/>
                <a:cs typeface="Times New Roman"/>
                <a:sym typeface="Times New Roman"/>
              </a:rPr>
              <a:t>“</a:t>
            </a:r>
          </a:p>
        </p:txBody>
      </p:sp>
      <p:sp>
        <p:nvSpPr>
          <p:cNvPr id="22" name="Shape 22"/>
          <p:cNvSpPr/>
          <p:nvPr/>
        </p:nvSpPr>
        <p:spPr>
          <a:xfrm>
            <a:off x="2584275" y="6087475"/>
            <a:ext cx="3996000" cy="168299"/>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23" name="Shape 23"/>
          <p:cNvSpPr/>
          <p:nvPr/>
        </p:nvSpPr>
        <p:spPr>
          <a:xfrm>
            <a:off x="2584275" y="602225"/>
            <a:ext cx="3996000" cy="168299"/>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Quote - Gold">
    <p:bg>
      <p:bgPr>
        <a:solidFill>
          <a:srgbClr val="ED9E46"/>
        </a:solidFill>
        <a:effectLst/>
      </p:bgPr>
    </p:bg>
    <p:spTree>
      <p:nvGrpSpPr>
        <p:cNvPr id="1" name="Shape 24"/>
        <p:cNvGrpSpPr/>
        <p:nvPr/>
      </p:nvGrpSpPr>
      <p:grpSpPr>
        <a:xfrm>
          <a:off x="0" y="0"/>
          <a:ext cx="0" cy="0"/>
          <a:chOff x="0" y="0"/>
          <a:chExt cx="0" cy="0"/>
        </a:xfrm>
      </p:grpSpPr>
      <p:sp>
        <p:nvSpPr>
          <p:cNvPr id="25" name="Shape 25"/>
          <p:cNvSpPr txBox="1">
            <a:spLocks noGrp="1"/>
          </p:cNvSpPr>
          <p:nvPr>
            <p:ph type="body" idx="1"/>
          </p:nvPr>
        </p:nvSpPr>
        <p:spPr>
          <a:xfrm>
            <a:off x="1513800" y="2882400"/>
            <a:ext cx="6116400" cy="1093199"/>
          </a:xfrm>
          <a:prstGeom prst="rect">
            <a:avLst/>
          </a:prstGeom>
        </p:spPr>
        <p:txBody>
          <a:bodyPr lIns="91425" tIns="91425" rIns="91425" bIns="91425" anchor="t" anchorCtr="0"/>
          <a:lstStyle>
            <a:lvl1pPr lvl="0" algn="ctr" rtl="0">
              <a:spcBef>
                <a:spcPts val="0"/>
              </a:spcBef>
              <a:defRPr i="1"/>
            </a:lvl1pPr>
            <a:lvl2pPr lvl="1" algn="ctr" rtl="0">
              <a:spcBef>
                <a:spcPts val="0"/>
              </a:spcBef>
              <a:defRPr i="1"/>
            </a:lvl2pPr>
            <a:lvl3pPr lvl="2" algn="ctr" rtl="0">
              <a:spcBef>
                <a:spcPts val="0"/>
              </a:spcBef>
              <a:defRPr i="1"/>
            </a:lvl3pPr>
            <a:lvl4pPr lvl="3" algn="ctr" rtl="0">
              <a:spcBef>
                <a:spcPts val="0"/>
              </a:spcBef>
              <a:defRPr i="1"/>
            </a:lvl4pPr>
            <a:lvl5pPr lvl="4" algn="ctr" rtl="0">
              <a:spcBef>
                <a:spcPts val="0"/>
              </a:spcBef>
              <a:defRPr i="1"/>
            </a:lvl5pPr>
            <a:lvl6pPr lvl="5" algn="ctr" rtl="0">
              <a:spcBef>
                <a:spcPts val="0"/>
              </a:spcBef>
              <a:defRPr i="1"/>
            </a:lvl6pPr>
            <a:lvl7pPr lvl="6" algn="ctr" rtl="0">
              <a:spcBef>
                <a:spcPts val="0"/>
              </a:spcBef>
              <a:defRPr i="1"/>
            </a:lvl7pPr>
            <a:lvl8pPr lvl="7" algn="ctr" rtl="0">
              <a:spcBef>
                <a:spcPts val="0"/>
              </a:spcBef>
              <a:defRPr i="1"/>
            </a:lvl8pPr>
            <a:lvl9pPr lvl="8" algn="ctr" rtl="0">
              <a:spcBef>
                <a:spcPts val="0"/>
              </a:spcBef>
              <a:defRPr i="1"/>
            </a:lvl9pPr>
          </a:lstStyle>
          <a:p>
            <a:endParaRPr/>
          </a:p>
        </p:txBody>
      </p:sp>
      <p:sp>
        <p:nvSpPr>
          <p:cNvPr id="26" name="Shape 26"/>
          <p:cNvSpPr txBox="1"/>
          <p:nvPr/>
        </p:nvSpPr>
        <p:spPr>
          <a:xfrm>
            <a:off x="3593400" y="1575225"/>
            <a:ext cx="1957200" cy="871499"/>
          </a:xfrm>
          <a:prstGeom prst="rect">
            <a:avLst/>
          </a:prstGeom>
          <a:noFill/>
          <a:ln>
            <a:noFill/>
          </a:ln>
        </p:spPr>
        <p:txBody>
          <a:bodyPr lIns="91425" tIns="91425" rIns="91425" bIns="91425" anchor="t" anchorCtr="0">
            <a:noAutofit/>
          </a:bodyPr>
          <a:lstStyle/>
          <a:p>
            <a:pPr lvl="0" algn="ctr" rtl="0">
              <a:spcBef>
                <a:spcPts val="0"/>
              </a:spcBef>
              <a:buNone/>
            </a:pPr>
            <a:r>
              <a:rPr lang="en" sz="9600" b="1">
                <a:solidFill>
                  <a:srgbClr val="FFFFFF"/>
                </a:solidFill>
                <a:latin typeface="Times New Roman"/>
                <a:ea typeface="Times New Roman"/>
                <a:cs typeface="Times New Roman"/>
                <a:sym typeface="Times New Roman"/>
              </a:rPr>
              <a:t>“</a:t>
            </a:r>
          </a:p>
        </p:txBody>
      </p:sp>
      <p:sp>
        <p:nvSpPr>
          <p:cNvPr id="27" name="Shape 27"/>
          <p:cNvSpPr/>
          <p:nvPr/>
        </p:nvSpPr>
        <p:spPr>
          <a:xfrm>
            <a:off x="2584275" y="6087475"/>
            <a:ext cx="3996000" cy="168299"/>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28" name="Shape 28"/>
          <p:cNvSpPr/>
          <p:nvPr/>
        </p:nvSpPr>
        <p:spPr>
          <a:xfrm>
            <a:off x="2584275" y="602225"/>
            <a:ext cx="3996000" cy="168299"/>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457200" y="596826"/>
            <a:ext cx="8229600" cy="1429199"/>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1" name="Shape 31"/>
          <p:cNvSpPr txBox="1">
            <a:spLocks noGrp="1"/>
          </p:cNvSpPr>
          <p:nvPr>
            <p:ph type="body" idx="1"/>
          </p:nvPr>
        </p:nvSpPr>
        <p:spPr>
          <a:xfrm>
            <a:off x="561950" y="2507725"/>
            <a:ext cx="8020199" cy="37535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2" name="Shape 32"/>
          <p:cNvSpPr/>
          <p:nvPr/>
        </p:nvSpPr>
        <p:spPr>
          <a:xfrm>
            <a:off x="0" y="1490900"/>
            <a:ext cx="412800" cy="344099"/>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 3 columns - Gold">
    <p:bg>
      <p:bgPr>
        <a:solidFill>
          <a:srgbClr val="ED9E46"/>
        </a:solidFill>
        <a:effectLst/>
      </p:bgPr>
    </p:bg>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457200" y="596826"/>
            <a:ext cx="8229600" cy="1429199"/>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2" name="Shape 62"/>
          <p:cNvSpPr txBox="1">
            <a:spLocks noGrp="1"/>
          </p:cNvSpPr>
          <p:nvPr>
            <p:ph type="body" idx="1"/>
          </p:nvPr>
        </p:nvSpPr>
        <p:spPr>
          <a:xfrm>
            <a:off x="397575" y="2461850"/>
            <a:ext cx="2691000" cy="3784500"/>
          </a:xfrm>
          <a:prstGeom prst="rect">
            <a:avLst/>
          </a:prstGeom>
        </p:spPr>
        <p:txBody>
          <a:bodyPr lIns="91425" tIns="91425" rIns="91425" bIns="91425" anchor="t" anchorCtr="0"/>
          <a:lstStyle>
            <a:lvl1pPr lvl="0" rtl="0">
              <a:lnSpc>
                <a:spcPct val="115000"/>
              </a:lnSpc>
              <a:spcBef>
                <a:spcPts val="0"/>
              </a:spcBef>
              <a:buSzPct val="100000"/>
              <a:defRPr sz="1800"/>
            </a:lvl1pPr>
            <a:lvl2pPr lvl="1" rtl="0">
              <a:lnSpc>
                <a:spcPct val="115000"/>
              </a:lnSpc>
              <a:spcBef>
                <a:spcPts val="0"/>
              </a:spcBef>
              <a:buSzPct val="100000"/>
              <a:defRPr sz="1800"/>
            </a:lvl2pPr>
            <a:lvl3pPr lvl="2" rtl="0">
              <a:lnSpc>
                <a:spcPct val="115000"/>
              </a:lnSpc>
              <a:spcBef>
                <a:spcPts val="0"/>
              </a:spcBef>
              <a:buSzPct val="100000"/>
              <a:defRPr sz="1800"/>
            </a:lvl3pPr>
            <a:lvl4pPr lvl="3" rtl="0">
              <a:lnSpc>
                <a:spcPct val="115000"/>
              </a:lnSpc>
              <a:spcBef>
                <a:spcPts val="0"/>
              </a:spcBef>
              <a:defRPr/>
            </a:lvl4pPr>
            <a:lvl5pPr lvl="4" rtl="0">
              <a:lnSpc>
                <a:spcPct val="115000"/>
              </a:lnSpc>
              <a:spcBef>
                <a:spcPts val="0"/>
              </a:spcBef>
              <a:defRPr/>
            </a:lvl5pPr>
            <a:lvl6pPr lvl="5" rtl="0">
              <a:lnSpc>
                <a:spcPct val="115000"/>
              </a:lnSpc>
              <a:spcBef>
                <a:spcPts val="0"/>
              </a:spcBef>
              <a:defRPr/>
            </a:lvl6pPr>
            <a:lvl7pPr lvl="6" rtl="0">
              <a:lnSpc>
                <a:spcPct val="115000"/>
              </a:lnSpc>
              <a:spcBef>
                <a:spcPts val="0"/>
              </a:spcBef>
              <a:defRPr/>
            </a:lvl7pPr>
            <a:lvl8pPr lvl="7" rtl="0">
              <a:lnSpc>
                <a:spcPct val="115000"/>
              </a:lnSpc>
              <a:spcBef>
                <a:spcPts val="0"/>
              </a:spcBef>
              <a:defRPr/>
            </a:lvl8pPr>
            <a:lvl9pPr lvl="8" rtl="0">
              <a:lnSpc>
                <a:spcPct val="115000"/>
              </a:lnSpc>
              <a:spcBef>
                <a:spcPts val="0"/>
              </a:spcBef>
              <a:defRPr/>
            </a:lvl9pPr>
          </a:lstStyle>
          <a:p>
            <a:endParaRPr/>
          </a:p>
        </p:txBody>
      </p:sp>
      <p:sp>
        <p:nvSpPr>
          <p:cNvPr id="63" name="Shape 63"/>
          <p:cNvSpPr txBox="1">
            <a:spLocks noGrp="1"/>
          </p:cNvSpPr>
          <p:nvPr>
            <p:ph type="body" idx="2"/>
          </p:nvPr>
        </p:nvSpPr>
        <p:spPr>
          <a:xfrm>
            <a:off x="3226491" y="2461850"/>
            <a:ext cx="2691000" cy="3784500"/>
          </a:xfrm>
          <a:prstGeom prst="rect">
            <a:avLst/>
          </a:prstGeom>
        </p:spPr>
        <p:txBody>
          <a:bodyPr lIns="91425" tIns="91425" rIns="91425" bIns="91425" anchor="t" anchorCtr="0"/>
          <a:lstStyle>
            <a:lvl1pPr lvl="0" rtl="0">
              <a:lnSpc>
                <a:spcPct val="115000"/>
              </a:lnSpc>
              <a:spcBef>
                <a:spcPts val="0"/>
              </a:spcBef>
              <a:buSzPct val="100000"/>
              <a:defRPr sz="1800"/>
            </a:lvl1pPr>
            <a:lvl2pPr lvl="1" rtl="0">
              <a:lnSpc>
                <a:spcPct val="115000"/>
              </a:lnSpc>
              <a:spcBef>
                <a:spcPts val="0"/>
              </a:spcBef>
              <a:buSzPct val="100000"/>
              <a:defRPr sz="1800"/>
            </a:lvl2pPr>
            <a:lvl3pPr lvl="2" rtl="0">
              <a:lnSpc>
                <a:spcPct val="115000"/>
              </a:lnSpc>
              <a:spcBef>
                <a:spcPts val="0"/>
              </a:spcBef>
              <a:buSzPct val="100000"/>
              <a:defRPr sz="1800"/>
            </a:lvl3pPr>
            <a:lvl4pPr lvl="3" rtl="0">
              <a:lnSpc>
                <a:spcPct val="115000"/>
              </a:lnSpc>
              <a:spcBef>
                <a:spcPts val="0"/>
              </a:spcBef>
              <a:defRPr/>
            </a:lvl4pPr>
            <a:lvl5pPr lvl="4" rtl="0">
              <a:lnSpc>
                <a:spcPct val="115000"/>
              </a:lnSpc>
              <a:spcBef>
                <a:spcPts val="0"/>
              </a:spcBef>
              <a:defRPr/>
            </a:lvl5pPr>
            <a:lvl6pPr lvl="5" rtl="0">
              <a:lnSpc>
                <a:spcPct val="115000"/>
              </a:lnSpc>
              <a:spcBef>
                <a:spcPts val="0"/>
              </a:spcBef>
              <a:defRPr/>
            </a:lvl6pPr>
            <a:lvl7pPr lvl="6" rtl="0">
              <a:lnSpc>
                <a:spcPct val="115000"/>
              </a:lnSpc>
              <a:spcBef>
                <a:spcPts val="0"/>
              </a:spcBef>
              <a:defRPr/>
            </a:lvl7pPr>
            <a:lvl8pPr lvl="7" rtl="0">
              <a:lnSpc>
                <a:spcPct val="115000"/>
              </a:lnSpc>
              <a:spcBef>
                <a:spcPts val="0"/>
              </a:spcBef>
              <a:defRPr/>
            </a:lvl8pPr>
            <a:lvl9pPr lvl="8" rtl="0">
              <a:lnSpc>
                <a:spcPct val="115000"/>
              </a:lnSpc>
              <a:spcBef>
                <a:spcPts val="0"/>
              </a:spcBef>
              <a:defRPr/>
            </a:lvl9pPr>
          </a:lstStyle>
          <a:p>
            <a:endParaRPr/>
          </a:p>
        </p:txBody>
      </p:sp>
      <p:sp>
        <p:nvSpPr>
          <p:cNvPr id="64" name="Shape 64"/>
          <p:cNvSpPr txBox="1">
            <a:spLocks noGrp="1"/>
          </p:cNvSpPr>
          <p:nvPr>
            <p:ph type="body" idx="3"/>
          </p:nvPr>
        </p:nvSpPr>
        <p:spPr>
          <a:xfrm>
            <a:off x="6055407" y="2461850"/>
            <a:ext cx="2691000" cy="3784500"/>
          </a:xfrm>
          <a:prstGeom prst="rect">
            <a:avLst/>
          </a:prstGeom>
        </p:spPr>
        <p:txBody>
          <a:bodyPr lIns="91425" tIns="91425" rIns="91425" bIns="91425" anchor="t" anchorCtr="0"/>
          <a:lstStyle>
            <a:lvl1pPr lvl="0" rtl="0">
              <a:lnSpc>
                <a:spcPct val="115000"/>
              </a:lnSpc>
              <a:spcBef>
                <a:spcPts val="0"/>
              </a:spcBef>
              <a:buSzPct val="100000"/>
              <a:defRPr sz="1800"/>
            </a:lvl1pPr>
            <a:lvl2pPr lvl="1" rtl="0">
              <a:lnSpc>
                <a:spcPct val="115000"/>
              </a:lnSpc>
              <a:spcBef>
                <a:spcPts val="0"/>
              </a:spcBef>
              <a:buSzPct val="100000"/>
              <a:defRPr sz="1800"/>
            </a:lvl2pPr>
            <a:lvl3pPr lvl="2" rtl="0">
              <a:lnSpc>
                <a:spcPct val="115000"/>
              </a:lnSpc>
              <a:spcBef>
                <a:spcPts val="0"/>
              </a:spcBef>
              <a:buSzPct val="100000"/>
              <a:defRPr sz="1800"/>
            </a:lvl3pPr>
            <a:lvl4pPr lvl="3" rtl="0">
              <a:lnSpc>
                <a:spcPct val="115000"/>
              </a:lnSpc>
              <a:spcBef>
                <a:spcPts val="0"/>
              </a:spcBef>
              <a:defRPr/>
            </a:lvl4pPr>
            <a:lvl5pPr lvl="4" rtl="0">
              <a:lnSpc>
                <a:spcPct val="115000"/>
              </a:lnSpc>
              <a:spcBef>
                <a:spcPts val="0"/>
              </a:spcBef>
              <a:defRPr/>
            </a:lvl5pPr>
            <a:lvl6pPr lvl="5" rtl="0">
              <a:lnSpc>
                <a:spcPct val="115000"/>
              </a:lnSpc>
              <a:spcBef>
                <a:spcPts val="0"/>
              </a:spcBef>
              <a:defRPr/>
            </a:lvl6pPr>
            <a:lvl7pPr lvl="6" rtl="0">
              <a:lnSpc>
                <a:spcPct val="115000"/>
              </a:lnSpc>
              <a:spcBef>
                <a:spcPts val="0"/>
              </a:spcBef>
              <a:defRPr/>
            </a:lvl7pPr>
            <a:lvl8pPr lvl="7" rtl="0">
              <a:lnSpc>
                <a:spcPct val="115000"/>
              </a:lnSpc>
              <a:spcBef>
                <a:spcPts val="0"/>
              </a:spcBef>
              <a:defRPr/>
            </a:lvl8pPr>
            <a:lvl9pPr lvl="8" rtl="0">
              <a:lnSpc>
                <a:spcPct val="115000"/>
              </a:lnSpc>
              <a:spcBef>
                <a:spcPts val="0"/>
              </a:spcBef>
              <a:defRPr/>
            </a:lvl9pPr>
          </a:lstStyle>
          <a:p>
            <a:endParaRPr/>
          </a:p>
        </p:txBody>
      </p:sp>
      <p:sp>
        <p:nvSpPr>
          <p:cNvPr id="65" name="Shape 65"/>
          <p:cNvSpPr/>
          <p:nvPr/>
        </p:nvSpPr>
        <p:spPr>
          <a:xfrm>
            <a:off x="0" y="1490900"/>
            <a:ext cx="412800" cy="344099"/>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only - Gold">
    <p:bg>
      <p:bgPr>
        <a:solidFill>
          <a:srgbClr val="ED9E46"/>
        </a:solidFill>
        <a:effectLst/>
      </p:bgPr>
    </p:bg>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457200" y="368224"/>
            <a:ext cx="8229600" cy="764100"/>
          </a:xfrm>
          <a:prstGeom prst="rect">
            <a:avLst/>
          </a:prstGeom>
        </p:spPr>
        <p:txBody>
          <a:bodyPr lIns="91425" tIns="91425" rIns="91425" bIns="91425" anchor="b" anchorCtr="0"/>
          <a:lstStyle>
            <a:lvl1pPr lvl="0" algn="ctr" rtl="0">
              <a:spcBef>
                <a:spcPts val="0"/>
              </a:spcBef>
              <a:defRPr/>
            </a:lvl1pPr>
            <a:lvl2pPr lvl="1" algn="ctr" rtl="0">
              <a:spcBef>
                <a:spcPts val="0"/>
              </a:spcBef>
              <a:defRPr/>
            </a:lvl2pPr>
            <a:lvl3pPr lvl="2" algn="ctr" rtl="0">
              <a:spcBef>
                <a:spcPts val="0"/>
              </a:spcBef>
              <a:defRPr/>
            </a:lvl3pPr>
            <a:lvl4pPr lvl="3" algn="ctr" rtl="0">
              <a:spcBef>
                <a:spcPts val="0"/>
              </a:spcBef>
              <a:defRPr/>
            </a:lvl4pPr>
            <a:lvl5pPr lvl="4" algn="ctr" rtl="0">
              <a:spcBef>
                <a:spcPts val="0"/>
              </a:spcBef>
              <a:defRPr/>
            </a:lvl5pPr>
            <a:lvl6pPr lvl="5" algn="ctr" rtl="0">
              <a:spcBef>
                <a:spcPts val="0"/>
              </a:spcBef>
              <a:defRPr/>
            </a:lvl6pPr>
            <a:lvl7pPr lvl="6" algn="ctr" rtl="0">
              <a:spcBef>
                <a:spcPts val="0"/>
              </a:spcBef>
              <a:defRPr/>
            </a:lvl7pPr>
            <a:lvl8pPr lvl="7" algn="ctr" rtl="0">
              <a:spcBef>
                <a:spcPts val="0"/>
              </a:spcBef>
              <a:defRPr/>
            </a:lvl8pPr>
            <a:lvl9pPr lvl="8" algn="ctr" rtl="0">
              <a:spcBef>
                <a:spcPts val="0"/>
              </a:spcBef>
              <a:defRPr/>
            </a:lvl9pPr>
          </a:lstStyle>
          <a:p>
            <a:endParaRPr/>
          </a:p>
        </p:txBody>
      </p:sp>
      <p:sp>
        <p:nvSpPr>
          <p:cNvPr id="68" name="Shape 68"/>
          <p:cNvSpPr/>
          <p:nvPr/>
        </p:nvSpPr>
        <p:spPr>
          <a:xfrm>
            <a:off x="2584275" y="6087475"/>
            <a:ext cx="3996000" cy="168299"/>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aption - Gold">
    <p:bg>
      <p:bgPr>
        <a:solidFill>
          <a:srgbClr val="ED9E46"/>
        </a:solidFill>
        <a:effectLst/>
      </p:bgPr>
    </p:bg>
    <p:spTree>
      <p:nvGrpSpPr>
        <p:cNvPr id="1" name="Shape 69"/>
        <p:cNvGrpSpPr/>
        <p:nvPr/>
      </p:nvGrpSpPr>
      <p:grpSpPr>
        <a:xfrm>
          <a:off x="0" y="0"/>
          <a:ext cx="0" cy="0"/>
          <a:chOff x="0" y="0"/>
          <a:chExt cx="0" cy="0"/>
        </a:xfrm>
      </p:grpSpPr>
      <p:sp>
        <p:nvSpPr>
          <p:cNvPr id="70" name="Shape 70"/>
          <p:cNvSpPr txBox="1">
            <a:spLocks noGrp="1"/>
          </p:cNvSpPr>
          <p:nvPr>
            <p:ph type="body" idx="1"/>
          </p:nvPr>
        </p:nvSpPr>
        <p:spPr>
          <a:xfrm>
            <a:off x="588700" y="5875075"/>
            <a:ext cx="7966499" cy="371400"/>
          </a:xfrm>
          <a:prstGeom prst="rect">
            <a:avLst/>
          </a:prstGeom>
        </p:spPr>
        <p:txBody>
          <a:bodyPr lIns="91425" tIns="91425" rIns="91425" bIns="91425" anchor="t" anchorCtr="0"/>
          <a:lstStyle>
            <a:lvl1pPr lvl="0" algn="ctr" rtl="0">
              <a:spcBef>
                <a:spcPts val="360"/>
              </a:spcBef>
              <a:buSzPct val="100000"/>
              <a:buNone/>
              <a:defRPr sz="1800"/>
            </a:lvl1pPr>
          </a:lstStyle>
          <a:p>
            <a:endParaRPr/>
          </a:p>
        </p:txBody>
      </p:sp>
      <p:sp>
        <p:nvSpPr>
          <p:cNvPr id="71" name="Shape 71"/>
          <p:cNvSpPr/>
          <p:nvPr/>
        </p:nvSpPr>
        <p:spPr>
          <a:xfrm>
            <a:off x="2584275" y="602225"/>
            <a:ext cx="3996000" cy="168299"/>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Blank - Gold">
    <p:bg>
      <p:bgPr>
        <a:solidFill>
          <a:srgbClr val="ED9E46"/>
        </a:solidFill>
        <a:effectLst/>
      </p:bgPr>
    </p:bg>
    <p:spTree>
      <p:nvGrpSpPr>
        <p:cNvPr id="1" name="Shape 72"/>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6ECD51F-9967-475E-9DDC-50778CBA2AD1}" type="datetimeFigureOut">
              <a:rPr lang="id-ID" smtClean="0"/>
              <a:t>22/04/17</a:t>
            </a:fld>
            <a:endParaRPr lang="id-ID"/>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id-ID"/>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8D60669-84E2-48C6-BDE2-79497FBDE71B}" type="slidenum">
              <a:rPr lang="id-ID" smtClean="0"/>
              <a:t>‹#›</a:t>
            </a:fld>
            <a:endParaRPr lang="id-ID"/>
          </a:p>
        </p:txBody>
      </p:sp>
    </p:spTree>
    <p:extLst>
      <p:ext uri="{BB962C8B-B14F-4D97-AF65-F5344CB8AC3E}">
        <p14:creationId xmlns:p14="http://schemas.microsoft.com/office/powerpoint/2010/main" val="18438270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5AFDC"/>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596826"/>
            <a:ext cx="8229600" cy="1429199"/>
          </a:xfrm>
          <a:prstGeom prst="rect">
            <a:avLst/>
          </a:prstGeom>
          <a:noFill/>
          <a:ln>
            <a:noFill/>
          </a:ln>
        </p:spPr>
        <p:txBody>
          <a:bodyPr lIns="91425" tIns="91425" rIns="91425" bIns="91425" anchor="b" anchorCtr="0"/>
          <a:lstStyle>
            <a:lvl1pPr lvl="0">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1pPr>
            <a:lvl2pPr lvl="1">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2pPr>
            <a:lvl3pPr lvl="2">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3pPr>
            <a:lvl4pPr lvl="3">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4pPr>
            <a:lvl5pPr lvl="4">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5pPr>
            <a:lvl6pPr lvl="5">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6pPr>
            <a:lvl7pPr lvl="6">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7pPr>
            <a:lvl8pPr lvl="7">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8pPr>
            <a:lvl9pPr lvl="8">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9pPr>
          </a:lstStyle>
          <a:p>
            <a:endParaRPr/>
          </a:p>
        </p:txBody>
      </p:sp>
      <p:sp>
        <p:nvSpPr>
          <p:cNvPr id="7" name="Shape 7"/>
          <p:cNvSpPr txBox="1">
            <a:spLocks noGrp="1"/>
          </p:cNvSpPr>
          <p:nvPr>
            <p:ph type="body" idx="1"/>
          </p:nvPr>
        </p:nvSpPr>
        <p:spPr>
          <a:xfrm>
            <a:off x="561950" y="2507725"/>
            <a:ext cx="8020199" cy="3753599"/>
          </a:xfrm>
          <a:prstGeom prst="rect">
            <a:avLst/>
          </a:prstGeom>
          <a:noFill/>
          <a:ln>
            <a:noFill/>
          </a:ln>
        </p:spPr>
        <p:txBody>
          <a:bodyPr lIns="91425" tIns="91425" rIns="91425" bIns="91425" anchor="t" anchorCtr="0"/>
          <a:lstStyle>
            <a:lvl1pPr lvl="0">
              <a:spcBef>
                <a:spcPts val="600"/>
              </a:spcBef>
              <a:buClr>
                <a:srgbClr val="FFFFFF"/>
              </a:buClr>
              <a:buSzPct val="100000"/>
              <a:buFont typeface="Open Sans"/>
              <a:buChar char="○"/>
              <a:defRPr sz="3000">
                <a:solidFill>
                  <a:srgbClr val="FFFFFF"/>
                </a:solidFill>
                <a:latin typeface="Open Sans"/>
                <a:ea typeface="Open Sans"/>
                <a:cs typeface="Open Sans"/>
                <a:sym typeface="Open Sans"/>
              </a:defRPr>
            </a:lvl1pPr>
            <a:lvl2pPr lvl="1">
              <a:spcBef>
                <a:spcPts val="480"/>
              </a:spcBef>
              <a:buClr>
                <a:srgbClr val="FFFFFF"/>
              </a:buClr>
              <a:buSzPct val="100000"/>
              <a:buFont typeface="Open Sans"/>
              <a:buChar char="●"/>
              <a:defRPr sz="2400">
                <a:solidFill>
                  <a:srgbClr val="FFFFFF"/>
                </a:solidFill>
                <a:latin typeface="Open Sans"/>
                <a:ea typeface="Open Sans"/>
                <a:cs typeface="Open Sans"/>
                <a:sym typeface="Open Sans"/>
              </a:defRPr>
            </a:lvl2pPr>
            <a:lvl3pPr lvl="2">
              <a:spcBef>
                <a:spcPts val="480"/>
              </a:spcBef>
              <a:buClr>
                <a:srgbClr val="FFFFFF"/>
              </a:buClr>
              <a:buSzPct val="100000"/>
              <a:buFont typeface="Open Sans"/>
              <a:defRPr sz="2400">
                <a:solidFill>
                  <a:srgbClr val="FFFFFF"/>
                </a:solidFill>
                <a:latin typeface="Open Sans"/>
                <a:ea typeface="Open Sans"/>
                <a:cs typeface="Open Sans"/>
                <a:sym typeface="Open Sans"/>
              </a:defRPr>
            </a:lvl3pPr>
            <a:lvl4pPr lvl="3">
              <a:spcBef>
                <a:spcPts val="360"/>
              </a:spcBef>
              <a:buClr>
                <a:srgbClr val="FFFFFF"/>
              </a:buClr>
              <a:buSzPct val="100000"/>
              <a:buFont typeface="Open Sans"/>
              <a:defRPr sz="1800">
                <a:solidFill>
                  <a:srgbClr val="FFFFFF"/>
                </a:solidFill>
                <a:latin typeface="Open Sans"/>
                <a:ea typeface="Open Sans"/>
                <a:cs typeface="Open Sans"/>
                <a:sym typeface="Open Sans"/>
              </a:defRPr>
            </a:lvl4pPr>
            <a:lvl5pPr lvl="4">
              <a:spcBef>
                <a:spcPts val="360"/>
              </a:spcBef>
              <a:buClr>
                <a:srgbClr val="FFFFFF"/>
              </a:buClr>
              <a:buSzPct val="100000"/>
              <a:buFont typeface="Open Sans"/>
              <a:defRPr sz="1800">
                <a:solidFill>
                  <a:srgbClr val="FFFFFF"/>
                </a:solidFill>
                <a:latin typeface="Open Sans"/>
                <a:ea typeface="Open Sans"/>
                <a:cs typeface="Open Sans"/>
                <a:sym typeface="Open Sans"/>
              </a:defRPr>
            </a:lvl5pPr>
            <a:lvl6pPr lvl="5">
              <a:spcBef>
                <a:spcPts val="360"/>
              </a:spcBef>
              <a:buClr>
                <a:srgbClr val="FFFFFF"/>
              </a:buClr>
              <a:buSzPct val="100000"/>
              <a:buFont typeface="Open Sans"/>
              <a:defRPr sz="1800">
                <a:solidFill>
                  <a:srgbClr val="FFFFFF"/>
                </a:solidFill>
                <a:latin typeface="Open Sans"/>
                <a:ea typeface="Open Sans"/>
                <a:cs typeface="Open Sans"/>
                <a:sym typeface="Open Sans"/>
              </a:defRPr>
            </a:lvl6pPr>
            <a:lvl7pPr lvl="6">
              <a:spcBef>
                <a:spcPts val="360"/>
              </a:spcBef>
              <a:buClr>
                <a:srgbClr val="FFFFFF"/>
              </a:buClr>
              <a:buSzPct val="100000"/>
              <a:buFont typeface="Open Sans"/>
              <a:defRPr sz="1800">
                <a:solidFill>
                  <a:srgbClr val="FFFFFF"/>
                </a:solidFill>
                <a:latin typeface="Open Sans"/>
                <a:ea typeface="Open Sans"/>
                <a:cs typeface="Open Sans"/>
                <a:sym typeface="Open Sans"/>
              </a:defRPr>
            </a:lvl7pPr>
            <a:lvl8pPr lvl="7">
              <a:spcBef>
                <a:spcPts val="360"/>
              </a:spcBef>
              <a:buClr>
                <a:srgbClr val="FFFFFF"/>
              </a:buClr>
              <a:buSzPct val="100000"/>
              <a:buFont typeface="Open Sans"/>
              <a:defRPr sz="1800">
                <a:solidFill>
                  <a:srgbClr val="FFFFFF"/>
                </a:solidFill>
                <a:latin typeface="Open Sans"/>
                <a:ea typeface="Open Sans"/>
                <a:cs typeface="Open Sans"/>
                <a:sym typeface="Open Sans"/>
              </a:defRPr>
            </a:lvl8pPr>
            <a:lvl9pPr lvl="8">
              <a:spcBef>
                <a:spcPts val="360"/>
              </a:spcBef>
              <a:buClr>
                <a:srgbClr val="FFFFFF"/>
              </a:buClr>
              <a:buSzPct val="100000"/>
              <a:buFont typeface="Open Sans"/>
              <a:defRPr sz="1800">
                <a:solidFill>
                  <a:srgbClr val="FFFFFF"/>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61" r:id="rId5"/>
    <p:sldLayoutId id="2147483662" r:id="rId6"/>
    <p:sldLayoutId id="2147483663" r:id="rId7"/>
    <p:sldLayoutId id="2147483664" r:id="rId8"/>
    <p:sldLayoutId id="214748366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1" Type="http://schemas.openxmlformats.org/officeDocument/2006/relationships/slideLayout" Target="../slideLayouts/slideLayout9.xml"/><Relationship Id="rId2"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9.xml"/><Relationship Id="rId2" Type="http://schemas.openxmlformats.org/officeDocument/2006/relationships/diagramData" Target="../diagrams/data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Shape 77"/>
          <p:cNvSpPr txBox="1">
            <a:spLocks noGrp="1"/>
          </p:cNvSpPr>
          <p:nvPr>
            <p:ph type="ctrTitle"/>
          </p:nvPr>
        </p:nvSpPr>
        <p:spPr>
          <a:xfrm>
            <a:off x="443450" y="3874950"/>
            <a:ext cx="6154500" cy="1583999"/>
          </a:xfrm>
          <a:prstGeom prst="rect">
            <a:avLst/>
          </a:prstGeom>
        </p:spPr>
        <p:txBody>
          <a:bodyPr lIns="91425" tIns="91425" rIns="91425" bIns="91425" anchor="b" anchorCtr="0">
            <a:noAutofit/>
          </a:bodyPr>
          <a:lstStyle/>
          <a:p>
            <a:pPr lvl="0">
              <a:spcBef>
                <a:spcPts val="0"/>
              </a:spcBef>
              <a:buNone/>
            </a:pPr>
            <a:r>
              <a:rPr lang="en-US" dirty="0" smtClean="0">
                <a:latin typeface="Helvetica" charset="0"/>
                <a:ea typeface="Helvetica" charset="0"/>
                <a:cs typeface="Helvetica" charset="0"/>
              </a:rPr>
              <a:t>PENGADILAN</a:t>
            </a:r>
            <a:br>
              <a:rPr lang="en-US" dirty="0" smtClean="0">
                <a:latin typeface="Helvetica" charset="0"/>
                <a:ea typeface="Helvetica" charset="0"/>
                <a:cs typeface="Helvetica" charset="0"/>
              </a:rPr>
            </a:br>
            <a:r>
              <a:rPr lang="en-US" dirty="0" smtClean="0">
                <a:solidFill>
                  <a:srgbClr val="FFC800"/>
                </a:solidFill>
                <a:latin typeface="Helvetica" charset="0"/>
                <a:ea typeface="Helvetica" charset="0"/>
                <a:cs typeface="Helvetica" charset="0"/>
              </a:rPr>
              <a:t>PAJAK</a:t>
            </a:r>
            <a:endParaRPr lang="en" dirty="0">
              <a:latin typeface="Helvetica" charset="0"/>
              <a:ea typeface="Helvetica" charset="0"/>
              <a:cs typeface="Helvetic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Helvetica" charset="0"/>
                <a:ea typeface="Helvetica" charset="0"/>
                <a:cs typeface="Helvetica" charset="0"/>
              </a:rPr>
              <a:t>OLEH:</a:t>
            </a:r>
            <a:endParaRPr lang="en-US" dirty="0">
              <a:latin typeface="Helvetica" charset="0"/>
              <a:ea typeface="Helvetica" charset="0"/>
              <a:cs typeface="Helvetica" charset="0"/>
            </a:endParaRPr>
          </a:p>
        </p:txBody>
      </p:sp>
      <p:sp>
        <p:nvSpPr>
          <p:cNvPr id="3" name="Text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Jovi Oliver </a:t>
            </a:r>
            <a:r>
              <a:rPr lang="en-US" dirty="0" err="1" smtClean="0"/>
              <a:t>Ninkeula</a:t>
            </a: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r>
              <a:rPr lang="en-US" dirty="0" err="1" smtClean="0"/>
              <a:t>Kukuh</a:t>
            </a:r>
            <a:r>
              <a:rPr lang="en-US" dirty="0" smtClean="0"/>
              <a:t> </a:t>
            </a:r>
            <a:r>
              <a:rPr lang="en-US" dirty="0" err="1" smtClean="0"/>
              <a:t>Firmansyah</a:t>
            </a: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Muhammad </a:t>
            </a:r>
            <a:r>
              <a:rPr lang="en-US" dirty="0" err="1" smtClean="0"/>
              <a:t>Ihsan</a:t>
            </a: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Muhammad </a:t>
            </a:r>
            <a:r>
              <a:rPr lang="en-US" dirty="0" err="1" smtClean="0"/>
              <a:t>Ramdhan</a:t>
            </a:r>
            <a:endParaRPr lang="en-US" dirty="0"/>
          </a:p>
        </p:txBody>
      </p:sp>
    </p:spTree>
    <p:extLst>
      <p:ext uri="{BB962C8B-B14F-4D97-AF65-F5344CB8AC3E}">
        <p14:creationId xmlns:p14="http://schemas.microsoft.com/office/powerpoint/2010/main" val="1227614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a:spLocks noGrp="1"/>
          </p:cNvSpPr>
          <p:nvPr>
            <p:ph type="body" idx="1"/>
          </p:nvPr>
        </p:nvSpPr>
        <p:spPr>
          <a:xfrm>
            <a:off x="904200" y="2910109"/>
            <a:ext cx="7380818" cy="1093199"/>
          </a:xfrm>
          <a:prstGeom prst="rect">
            <a:avLst/>
          </a:prstGeom>
        </p:spPr>
        <p:txBody>
          <a:bodyPr lIns="91425" tIns="91425" rIns="91425" bIns="91425" anchor="t" anchorCtr="0">
            <a:noAutofit/>
          </a:bodyPr>
          <a:lstStyle/>
          <a:p>
            <a:pPr lvl="0">
              <a:buNone/>
            </a:pPr>
            <a:r>
              <a:rPr lang="en" sz="1800" dirty="0" err="1"/>
              <a:t>Sengketa</a:t>
            </a:r>
            <a:r>
              <a:rPr lang="en" sz="1800" dirty="0"/>
              <a:t> </a:t>
            </a:r>
            <a:r>
              <a:rPr lang="en" sz="1800" dirty="0" err="1"/>
              <a:t>Pajak</a:t>
            </a:r>
            <a:r>
              <a:rPr lang="en" sz="1800" dirty="0"/>
              <a:t> </a:t>
            </a:r>
            <a:r>
              <a:rPr lang="en" sz="1800" dirty="0" err="1"/>
              <a:t>adalah</a:t>
            </a:r>
            <a:r>
              <a:rPr lang="en" sz="1800" dirty="0"/>
              <a:t> </a:t>
            </a:r>
            <a:r>
              <a:rPr lang="en" sz="1800" dirty="0" err="1"/>
              <a:t>sengketa</a:t>
            </a:r>
            <a:r>
              <a:rPr lang="en" sz="1800" dirty="0"/>
              <a:t> yang </a:t>
            </a:r>
            <a:r>
              <a:rPr lang="en" sz="1800" dirty="0" err="1"/>
              <a:t>timbul</a:t>
            </a:r>
            <a:r>
              <a:rPr lang="en" sz="1800" dirty="0"/>
              <a:t> </a:t>
            </a:r>
            <a:r>
              <a:rPr lang="en" sz="1800" dirty="0" err="1"/>
              <a:t>dalam</a:t>
            </a:r>
            <a:r>
              <a:rPr lang="en" sz="1800" dirty="0"/>
              <a:t> </a:t>
            </a:r>
            <a:r>
              <a:rPr lang="en" sz="1800" dirty="0" err="1"/>
              <a:t>bidang</a:t>
            </a:r>
            <a:r>
              <a:rPr lang="en" sz="1800" dirty="0"/>
              <a:t> </a:t>
            </a:r>
            <a:r>
              <a:rPr lang="en" sz="1800" dirty="0" err="1"/>
              <a:t>perpajakan</a:t>
            </a:r>
            <a:r>
              <a:rPr lang="en" sz="1800" dirty="0"/>
              <a:t> </a:t>
            </a:r>
            <a:r>
              <a:rPr lang="en" sz="1800" dirty="0" err="1"/>
              <a:t>antara</a:t>
            </a:r>
            <a:r>
              <a:rPr lang="en" sz="1800" dirty="0"/>
              <a:t> </a:t>
            </a:r>
            <a:r>
              <a:rPr lang="en" sz="1800" dirty="0" err="1"/>
              <a:t>Wajib</a:t>
            </a:r>
            <a:r>
              <a:rPr lang="en" sz="1800" dirty="0"/>
              <a:t> </a:t>
            </a:r>
            <a:r>
              <a:rPr lang="en" sz="1800" dirty="0" err="1"/>
              <a:t>Pajak</a:t>
            </a:r>
            <a:r>
              <a:rPr lang="en" sz="1800" dirty="0"/>
              <a:t> </a:t>
            </a:r>
            <a:r>
              <a:rPr lang="en" sz="1800" dirty="0" err="1"/>
              <a:t>atau</a:t>
            </a:r>
            <a:r>
              <a:rPr lang="en" sz="1800" dirty="0"/>
              <a:t> </a:t>
            </a:r>
            <a:r>
              <a:rPr lang="en" sz="1800" dirty="0" err="1"/>
              <a:t>penanggung</a:t>
            </a:r>
            <a:r>
              <a:rPr lang="en" sz="1800" dirty="0"/>
              <a:t> </a:t>
            </a:r>
            <a:r>
              <a:rPr lang="en" sz="1800" dirty="0" err="1"/>
              <a:t>Pajak</a:t>
            </a:r>
            <a:r>
              <a:rPr lang="en" sz="1800" dirty="0"/>
              <a:t> </a:t>
            </a:r>
            <a:r>
              <a:rPr lang="en" sz="1800" dirty="0" err="1"/>
              <a:t>dengan</a:t>
            </a:r>
            <a:r>
              <a:rPr lang="en" sz="1800" dirty="0"/>
              <a:t> </a:t>
            </a:r>
            <a:r>
              <a:rPr lang="en" sz="1800" dirty="0" err="1"/>
              <a:t>pejabat</a:t>
            </a:r>
            <a:r>
              <a:rPr lang="en" sz="1800" dirty="0"/>
              <a:t> yang </a:t>
            </a:r>
            <a:r>
              <a:rPr lang="en" sz="1800" dirty="0" err="1"/>
              <a:t>berwenang</a:t>
            </a:r>
            <a:r>
              <a:rPr lang="en" sz="1800" dirty="0"/>
              <a:t> </a:t>
            </a:r>
            <a:r>
              <a:rPr lang="en" sz="1800" dirty="0" err="1"/>
              <a:t>sebagai</a:t>
            </a:r>
            <a:r>
              <a:rPr lang="en" sz="1800" dirty="0"/>
              <a:t> </a:t>
            </a:r>
            <a:r>
              <a:rPr lang="en" sz="1800" dirty="0" err="1"/>
              <a:t>akibat</a:t>
            </a:r>
            <a:r>
              <a:rPr lang="en" sz="1800" dirty="0"/>
              <a:t> </a:t>
            </a:r>
            <a:r>
              <a:rPr lang="en" sz="1800" dirty="0" err="1"/>
              <a:t>dikeluarkannya</a:t>
            </a:r>
            <a:r>
              <a:rPr lang="en" sz="1800" dirty="0"/>
              <a:t> </a:t>
            </a:r>
            <a:r>
              <a:rPr lang="en" sz="1800" dirty="0" err="1"/>
              <a:t>keputusan</a:t>
            </a:r>
            <a:r>
              <a:rPr lang="en" sz="1800" dirty="0"/>
              <a:t> yang </a:t>
            </a:r>
            <a:r>
              <a:rPr lang="en" sz="1800" dirty="0" err="1"/>
              <a:t>dapat</a:t>
            </a:r>
            <a:r>
              <a:rPr lang="en" sz="1800" dirty="0"/>
              <a:t> </a:t>
            </a:r>
            <a:r>
              <a:rPr lang="en" sz="1800" dirty="0" err="1"/>
              <a:t>diajukan</a:t>
            </a:r>
            <a:r>
              <a:rPr lang="en" sz="1800" dirty="0"/>
              <a:t> Banding </a:t>
            </a:r>
            <a:r>
              <a:rPr lang="en" sz="1800" dirty="0" err="1"/>
              <a:t>atau</a:t>
            </a:r>
            <a:r>
              <a:rPr lang="en" sz="1800" dirty="0"/>
              <a:t> </a:t>
            </a:r>
            <a:r>
              <a:rPr lang="en" sz="1800" dirty="0" err="1"/>
              <a:t>Gugatan</a:t>
            </a:r>
            <a:r>
              <a:rPr lang="en" sz="1800" dirty="0"/>
              <a:t> </a:t>
            </a:r>
            <a:r>
              <a:rPr lang="en" sz="1800" dirty="0" err="1"/>
              <a:t>kepada</a:t>
            </a:r>
            <a:r>
              <a:rPr lang="en" sz="1800" dirty="0"/>
              <a:t> </a:t>
            </a:r>
            <a:r>
              <a:rPr lang="en" sz="1800" dirty="0" err="1"/>
              <a:t>Pengadilan</a:t>
            </a:r>
            <a:r>
              <a:rPr lang="en" sz="1800" dirty="0"/>
              <a:t> </a:t>
            </a:r>
            <a:r>
              <a:rPr lang="en" sz="1800" dirty="0" err="1"/>
              <a:t>Pajak</a:t>
            </a:r>
            <a:r>
              <a:rPr lang="en" sz="1800" dirty="0"/>
              <a:t> </a:t>
            </a:r>
            <a:r>
              <a:rPr lang="en" sz="1800" dirty="0" err="1"/>
              <a:t>berdasarkan</a:t>
            </a:r>
            <a:r>
              <a:rPr lang="en" sz="1800" dirty="0"/>
              <a:t> </a:t>
            </a:r>
            <a:r>
              <a:rPr lang="en" sz="1800" dirty="0" err="1"/>
              <a:t>peraturan</a:t>
            </a:r>
            <a:r>
              <a:rPr lang="en" sz="1800" dirty="0"/>
              <a:t> </a:t>
            </a:r>
            <a:r>
              <a:rPr lang="en" sz="1800" dirty="0" err="1"/>
              <a:t>perundang-undangan</a:t>
            </a:r>
            <a:r>
              <a:rPr lang="en" sz="1800" dirty="0"/>
              <a:t> </a:t>
            </a:r>
            <a:r>
              <a:rPr lang="en" sz="1800" dirty="0" err="1"/>
              <a:t>perpajakan</a:t>
            </a:r>
            <a:r>
              <a:rPr lang="en" sz="1800" dirty="0"/>
              <a:t>, </a:t>
            </a:r>
            <a:r>
              <a:rPr lang="en" sz="1800" dirty="0" err="1"/>
              <a:t>termasuk</a:t>
            </a:r>
            <a:r>
              <a:rPr lang="en" sz="1800" dirty="0"/>
              <a:t> </a:t>
            </a:r>
            <a:r>
              <a:rPr lang="en" sz="1800" dirty="0" err="1"/>
              <a:t>Gugatan</a:t>
            </a:r>
            <a:r>
              <a:rPr lang="en" sz="1800" dirty="0"/>
              <a:t> </a:t>
            </a:r>
            <a:r>
              <a:rPr lang="en" sz="1800" dirty="0" err="1"/>
              <a:t>atas</a:t>
            </a:r>
            <a:r>
              <a:rPr lang="en" sz="1800" dirty="0"/>
              <a:t> </a:t>
            </a:r>
            <a:r>
              <a:rPr lang="en" sz="1800" dirty="0" err="1"/>
              <a:t>pelaksanaan</a:t>
            </a:r>
            <a:r>
              <a:rPr lang="en" sz="1800" dirty="0"/>
              <a:t> </a:t>
            </a:r>
            <a:r>
              <a:rPr lang="en" sz="1800" dirty="0" err="1"/>
              <a:t>penagihan</a:t>
            </a:r>
            <a:r>
              <a:rPr lang="en" sz="1800" dirty="0"/>
              <a:t> </a:t>
            </a:r>
            <a:r>
              <a:rPr lang="en" sz="1800" dirty="0" err="1"/>
              <a:t>berdasarkan</a:t>
            </a:r>
            <a:r>
              <a:rPr lang="en" sz="1800" dirty="0"/>
              <a:t> </a:t>
            </a:r>
            <a:r>
              <a:rPr lang="en" sz="1800" dirty="0" err="1"/>
              <a:t>Undang-undang</a:t>
            </a:r>
            <a:r>
              <a:rPr lang="en" sz="1800" dirty="0"/>
              <a:t> </a:t>
            </a:r>
            <a:r>
              <a:rPr lang="en" sz="1800" dirty="0" err="1"/>
              <a:t>Penagihan</a:t>
            </a:r>
            <a:r>
              <a:rPr lang="en" sz="1800" dirty="0"/>
              <a:t> </a:t>
            </a:r>
            <a:r>
              <a:rPr lang="en" sz="1800" dirty="0" err="1"/>
              <a:t>Pajak</a:t>
            </a:r>
            <a:r>
              <a:rPr lang="en" sz="1800" dirty="0"/>
              <a:t> </a:t>
            </a:r>
            <a:r>
              <a:rPr lang="en" sz="1800" dirty="0" err="1"/>
              <a:t>dengan</a:t>
            </a:r>
            <a:r>
              <a:rPr lang="en" sz="1800" dirty="0"/>
              <a:t> Surat </a:t>
            </a:r>
            <a:r>
              <a:rPr lang="en" sz="1800" dirty="0" err="1"/>
              <a:t>Paksa</a:t>
            </a:r>
            <a:r>
              <a:rPr lang="en" sz="1800" dirty="0" smtClean="0"/>
              <a:t>.</a:t>
            </a:r>
            <a:endParaRPr lang="en-US" sz="1800" dirty="0" smtClean="0"/>
          </a:p>
          <a:p>
            <a:pPr lvl="0">
              <a:buNone/>
            </a:pPr>
            <a:endParaRPr lang="en-US" sz="1800" dirty="0" smtClean="0"/>
          </a:p>
          <a:p>
            <a:pPr lvl="0">
              <a:buNone/>
            </a:pPr>
            <a:r>
              <a:rPr lang="en-US" sz="1800" b="1" dirty="0" err="1" smtClean="0"/>
              <a:t>PasaL</a:t>
            </a:r>
            <a:r>
              <a:rPr lang="en-US" sz="1800" b="1" dirty="0" smtClean="0"/>
              <a:t> </a:t>
            </a:r>
            <a:r>
              <a:rPr lang="en-US" sz="1800" b="1" dirty="0"/>
              <a:t>1 </a:t>
            </a:r>
            <a:r>
              <a:rPr lang="en-US" sz="1800" b="1" dirty="0" err="1"/>
              <a:t>angka</a:t>
            </a:r>
            <a:r>
              <a:rPr lang="en-US" sz="1800" b="1" dirty="0"/>
              <a:t> 5 UU </a:t>
            </a:r>
            <a:r>
              <a:rPr lang="en-US" sz="1800" b="1" dirty="0" smtClean="0"/>
              <a:t>PP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6" name="Shape 139"/>
          <p:cNvSpPr txBox="1">
            <a:spLocks noGrp="1"/>
          </p:cNvSpPr>
          <p:nvPr>
            <p:ph type="title"/>
          </p:nvPr>
        </p:nvSpPr>
        <p:spPr>
          <a:xfrm>
            <a:off x="457200" y="596826"/>
            <a:ext cx="8229600" cy="1429199"/>
          </a:xfrm>
          <a:prstGeom prst="rect">
            <a:avLst/>
          </a:prstGeom>
        </p:spPr>
        <p:txBody>
          <a:bodyPr lIns="91425" tIns="91425" rIns="91425" bIns="91425" anchor="b" anchorCtr="0">
            <a:noAutofit/>
          </a:bodyPr>
          <a:lstStyle/>
          <a:p>
            <a:pPr lvl="0">
              <a:spcBef>
                <a:spcPts val="0"/>
              </a:spcBef>
              <a:buNone/>
            </a:pPr>
            <a:r>
              <a:rPr lang="en-US" sz="3200" dirty="0" smtClean="0">
                <a:latin typeface="Helvetica" charset="0"/>
                <a:ea typeface="Helvetica" charset="0"/>
                <a:cs typeface="Helvetica" charset="0"/>
              </a:rPr>
              <a:t>KEKUASAAN</a:t>
            </a:r>
            <a:r>
              <a:rPr lang="en" sz="3200" dirty="0" smtClean="0">
                <a:latin typeface="Helvetica" charset="0"/>
                <a:ea typeface="Helvetica" charset="0"/>
                <a:cs typeface="Helvetica" charset="0"/>
              </a:rPr>
              <a:t> </a:t>
            </a:r>
            <a:r>
              <a:rPr lang="en-US" sz="3200" dirty="0" smtClean="0">
                <a:solidFill>
                  <a:srgbClr val="FFC800"/>
                </a:solidFill>
                <a:latin typeface="Helvetica" charset="0"/>
                <a:ea typeface="Helvetica" charset="0"/>
                <a:cs typeface="Helvetica" charset="0"/>
              </a:rPr>
              <a:t>PENGADILAN</a:t>
            </a:r>
            <a:r>
              <a:rPr lang="en" sz="3200" dirty="0" smtClean="0">
                <a:latin typeface="Helvetica" charset="0"/>
                <a:ea typeface="Helvetica" charset="0"/>
                <a:cs typeface="Helvetica" charset="0"/>
              </a:rPr>
              <a:t> </a:t>
            </a:r>
            <a:r>
              <a:rPr lang="en-US" sz="3200" dirty="0" smtClean="0">
                <a:latin typeface="Helvetica" charset="0"/>
                <a:ea typeface="Helvetica" charset="0"/>
                <a:cs typeface="Helvetica" charset="0"/>
              </a:rPr>
              <a:t>PAJAK</a:t>
            </a:r>
            <a:br>
              <a:rPr lang="en-US" sz="3200" dirty="0" smtClean="0">
                <a:latin typeface="Helvetica" charset="0"/>
                <a:ea typeface="Helvetica" charset="0"/>
                <a:cs typeface="Helvetica" charset="0"/>
              </a:rPr>
            </a:br>
            <a:r>
              <a:rPr lang="en-US" sz="2400" dirty="0" smtClean="0">
                <a:latin typeface="Helvetica" charset="0"/>
                <a:ea typeface="Helvetica" charset="0"/>
                <a:cs typeface="Helvetica" charset="0"/>
              </a:rPr>
              <a:t>(</a:t>
            </a:r>
            <a:r>
              <a:rPr lang="en-US" sz="2400" dirty="0" err="1" smtClean="0">
                <a:latin typeface="Helvetica" charset="0"/>
                <a:ea typeface="Helvetica" charset="0"/>
                <a:cs typeface="Helvetica" charset="0"/>
              </a:rPr>
              <a:t>Pasal</a:t>
            </a:r>
            <a:r>
              <a:rPr lang="en-US" sz="2400" dirty="0" smtClean="0">
                <a:latin typeface="Helvetica" charset="0"/>
                <a:ea typeface="Helvetica" charset="0"/>
                <a:cs typeface="Helvetica" charset="0"/>
              </a:rPr>
              <a:t> 31 UU PP)</a:t>
            </a:r>
            <a:endParaRPr lang="en" sz="3200" dirty="0">
              <a:latin typeface="Helvetica" charset="0"/>
              <a:ea typeface="Helvetica" charset="0"/>
              <a:cs typeface="Helvetica" charset="0"/>
            </a:endParaRPr>
          </a:p>
        </p:txBody>
      </p:sp>
      <p:sp>
        <p:nvSpPr>
          <p:cNvPr id="8" name="Rectangle 3"/>
          <p:cNvSpPr>
            <a:spLocks noGrp="1" noChangeArrowheads="1"/>
          </p:cNvSpPr>
          <p:nvPr>
            <p:ph type="body" idx="1"/>
          </p:nvPr>
        </p:nvSpPr>
        <p:spPr>
          <a:xfrm>
            <a:off x="685800" y="2017713"/>
            <a:ext cx="8269288" cy="4114800"/>
          </a:xfrm>
        </p:spPr>
        <p:txBody>
          <a:bodyPr/>
          <a:lstStyle/>
          <a:p>
            <a:pPr marL="609600" indent="-609600" eaLnBrk="1" hangingPunct="1">
              <a:lnSpc>
                <a:spcPct val="80000"/>
              </a:lnSpc>
              <a:buFont typeface="Wingdings" pitchFamily="2" charset="2"/>
              <a:buChar char="n"/>
              <a:defRPr/>
            </a:pPr>
            <a:r>
              <a:rPr lang="id-ID" sz="2000" dirty="0" smtClean="0"/>
              <a:t>Pengadilan Pajak mempunyai tugas dan wewenang memeriksa dan memutus Sengketa Pajak. </a:t>
            </a:r>
          </a:p>
          <a:p>
            <a:pPr marL="609600" indent="-609600" eaLnBrk="1" hangingPunct="1">
              <a:lnSpc>
                <a:spcPct val="80000"/>
              </a:lnSpc>
              <a:buFont typeface="Wingdings" pitchFamily="2" charset="2"/>
              <a:buNone/>
              <a:defRPr/>
            </a:pPr>
            <a:endParaRPr lang="id-ID" sz="2000" dirty="0" smtClean="0"/>
          </a:p>
          <a:p>
            <a:pPr marL="609600" indent="-609600" eaLnBrk="1" hangingPunct="1">
              <a:lnSpc>
                <a:spcPct val="80000"/>
              </a:lnSpc>
              <a:buFont typeface="Wingdings" pitchFamily="2" charset="2"/>
              <a:buChar char="n"/>
              <a:defRPr/>
            </a:pPr>
            <a:r>
              <a:rPr lang="id-ID" sz="2000" dirty="0" smtClean="0"/>
              <a:t>Pengadilan Pajak dalam hal Banding hanya memeriksa dan memutus sengketa atas keputusan keberatan, kecuali ditentukan lain oleh peraturan perundang-undangan yang berlaku.</a:t>
            </a:r>
          </a:p>
          <a:p>
            <a:pPr marL="609600" indent="-609600" eaLnBrk="1" hangingPunct="1">
              <a:lnSpc>
                <a:spcPct val="80000"/>
              </a:lnSpc>
              <a:buFont typeface="Wingdings" pitchFamily="2" charset="2"/>
              <a:buNone/>
              <a:defRPr/>
            </a:pPr>
            <a:endParaRPr lang="id-ID" sz="2000" dirty="0" smtClean="0"/>
          </a:p>
          <a:p>
            <a:pPr marL="609600" indent="-609600" eaLnBrk="1" hangingPunct="1">
              <a:lnSpc>
                <a:spcPct val="80000"/>
              </a:lnSpc>
              <a:buFont typeface="Wingdings" pitchFamily="2" charset="2"/>
              <a:buChar char="n"/>
              <a:defRPr/>
            </a:pPr>
            <a:r>
              <a:rPr lang="id-ID" sz="2000" dirty="0" smtClean="0"/>
              <a:t>Pengadilan Pajak dalam hal Gugatan memeriksa dan memutus sengketa atas pelaksanaan penagihan Pajak atau Keputusan pembetulan atau Keputusan lainnya sebagaimana dimaksud dalam Pasal 23 ayat (2) Undang-undang Nomor 6 Tahun 1983 tentang Ketentuan Umum dan Tata Cara Perpajakan sebagaimana telah beberapa kali diubah terakhir dengan Undang-undang Nomor 16 Tahun 2000</a:t>
            </a:r>
            <a:r>
              <a:rPr lang="en-US" sz="2000" dirty="0" smtClean="0"/>
              <a:t>, </a:t>
            </a:r>
            <a:r>
              <a:rPr lang="en-US" sz="2000" dirty="0" err="1" smtClean="0"/>
              <a:t>undang-undang</a:t>
            </a:r>
            <a:r>
              <a:rPr lang="en-US" sz="2000" dirty="0" smtClean="0"/>
              <a:t> </a:t>
            </a:r>
            <a:r>
              <a:rPr lang="en-US" sz="2000" dirty="0" err="1" smtClean="0"/>
              <a:t>Nomor</a:t>
            </a:r>
            <a:r>
              <a:rPr lang="en-US" sz="2000" dirty="0" smtClean="0"/>
              <a:t> 28 </a:t>
            </a:r>
            <a:r>
              <a:rPr lang="en-US" sz="2000" dirty="0" err="1" smtClean="0"/>
              <a:t>tahun</a:t>
            </a:r>
            <a:r>
              <a:rPr lang="en-US" sz="2000" dirty="0" smtClean="0"/>
              <a:t> 2007 </a:t>
            </a:r>
            <a:r>
              <a:rPr lang="id-ID" sz="2000" dirty="0" smtClean="0"/>
              <a:t> dan peraturan perundang-undangan perpajakan yang berlaku.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6" name="Shape 139"/>
          <p:cNvSpPr txBox="1">
            <a:spLocks noGrp="1"/>
          </p:cNvSpPr>
          <p:nvPr>
            <p:ph type="title"/>
          </p:nvPr>
        </p:nvSpPr>
        <p:spPr>
          <a:xfrm>
            <a:off x="457200" y="596826"/>
            <a:ext cx="8229600" cy="1429199"/>
          </a:xfrm>
          <a:prstGeom prst="rect">
            <a:avLst/>
          </a:prstGeom>
        </p:spPr>
        <p:txBody>
          <a:bodyPr lIns="91425" tIns="91425" rIns="91425" bIns="91425" anchor="b" anchorCtr="0">
            <a:noAutofit/>
          </a:bodyPr>
          <a:lstStyle/>
          <a:p>
            <a:pPr lvl="0">
              <a:spcBef>
                <a:spcPts val="0"/>
              </a:spcBef>
              <a:buNone/>
            </a:pPr>
            <a:r>
              <a:rPr lang="en-US" dirty="0" smtClean="0">
                <a:latin typeface="Helvetica" charset="0"/>
                <a:ea typeface="Helvetica" charset="0"/>
                <a:cs typeface="Helvetica" charset="0"/>
              </a:rPr>
              <a:t>KEKUASAAN</a:t>
            </a:r>
            <a:r>
              <a:rPr lang="en" dirty="0" smtClean="0">
                <a:latin typeface="Helvetica" charset="0"/>
                <a:ea typeface="Helvetica" charset="0"/>
                <a:cs typeface="Helvetica" charset="0"/>
              </a:rPr>
              <a:t> </a:t>
            </a:r>
            <a:r>
              <a:rPr lang="en-US" dirty="0" smtClean="0">
                <a:solidFill>
                  <a:srgbClr val="FFC800"/>
                </a:solidFill>
                <a:latin typeface="Helvetica" charset="0"/>
                <a:ea typeface="Helvetica" charset="0"/>
                <a:cs typeface="Helvetica" charset="0"/>
              </a:rPr>
              <a:t>PENGADILAN</a:t>
            </a:r>
            <a:r>
              <a:rPr lang="en" dirty="0" smtClean="0">
                <a:latin typeface="Helvetica" charset="0"/>
                <a:ea typeface="Helvetica" charset="0"/>
                <a:cs typeface="Helvetica" charset="0"/>
              </a:rPr>
              <a:t> </a:t>
            </a:r>
            <a:r>
              <a:rPr lang="en-US" dirty="0" smtClean="0">
                <a:latin typeface="Helvetica" charset="0"/>
                <a:ea typeface="Helvetica" charset="0"/>
                <a:cs typeface="Helvetica" charset="0"/>
              </a:rPr>
              <a:t>PAJAK</a:t>
            </a:r>
            <a:endParaRPr lang="en" dirty="0">
              <a:latin typeface="Helvetica" charset="0"/>
              <a:ea typeface="Helvetica" charset="0"/>
              <a:cs typeface="Helvetica" charset="0"/>
            </a:endParaRPr>
          </a:p>
        </p:txBody>
      </p:sp>
      <p:sp>
        <p:nvSpPr>
          <p:cNvPr id="5" name="Rectangle 3"/>
          <p:cNvSpPr>
            <a:spLocks noGrp="1" noChangeArrowheads="1"/>
          </p:cNvSpPr>
          <p:nvPr>
            <p:ph type="body" idx="1"/>
          </p:nvPr>
        </p:nvSpPr>
        <p:spPr>
          <a:xfrm>
            <a:off x="457200" y="2398713"/>
            <a:ext cx="8229600" cy="3732212"/>
          </a:xfrm>
        </p:spPr>
        <p:txBody>
          <a:bodyPr/>
          <a:lstStyle/>
          <a:p>
            <a:pPr marL="0" indent="0" eaLnBrk="1" hangingPunct="1">
              <a:buFont typeface="Wingdings" pitchFamily="2" charset="2"/>
              <a:buNone/>
              <a:defRPr/>
            </a:pPr>
            <a:r>
              <a:rPr lang="id-ID" sz="2800" dirty="0" smtClean="0"/>
              <a:t>Selain tugas dan wewenang sebagaimana dimaksud dalam Pasal 31, Pengadilan Pajak mengawasi kuasa hukum yang memberikan bantuan hukum kepada pihak-pihak yang bersengketa dalam sidang-sidang Pengadilan Pajak.</a:t>
            </a:r>
          </a:p>
        </p:txBody>
      </p:sp>
    </p:spTree>
    <p:extLst>
      <p:ext uri="{BB962C8B-B14F-4D97-AF65-F5344CB8AC3E}">
        <p14:creationId xmlns:p14="http://schemas.microsoft.com/office/powerpoint/2010/main" val="1022421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Shape 255"/>
          <p:cNvSpPr txBox="1">
            <a:spLocks noGrp="1"/>
          </p:cNvSpPr>
          <p:nvPr>
            <p:ph type="title"/>
          </p:nvPr>
        </p:nvSpPr>
        <p:spPr>
          <a:xfrm>
            <a:off x="457200" y="596826"/>
            <a:ext cx="8229600" cy="1429199"/>
          </a:xfrm>
          <a:prstGeom prst="rect">
            <a:avLst/>
          </a:prstGeom>
        </p:spPr>
        <p:txBody>
          <a:bodyPr lIns="91425" tIns="91425" rIns="91425" bIns="91425" anchor="b" anchorCtr="0">
            <a:noAutofit/>
          </a:bodyPr>
          <a:lstStyle/>
          <a:p>
            <a:pPr lvl="0" rtl="0">
              <a:spcBef>
                <a:spcPts val="0"/>
              </a:spcBef>
              <a:buNone/>
            </a:pPr>
            <a:r>
              <a:rPr lang="en-US" dirty="0" smtClean="0">
                <a:latin typeface="Helvetica" charset="0"/>
                <a:ea typeface="Helvetica" charset="0"/>
                <a:cs typeface="Helvetica" charset="0"/>
              </a:rPr>
              <a:t>HUKUM</a:t>
            </a:r>
            <a:r>
              <a:rPr lang="en" dirty="0" smtClean="0">
                <a:latin typeface="Helvetica" charset="0"/>
                <a:ea typeface="Helvetica" charset="0"/>
                <a:cs typeface="Helvetica" charset="0"/>
              </a:rPr>
              <a:t> </a:t>
            </a:r>
            <a:r>
              <a:rPr lang="en-US" dirty="0" smtClean="0">
                <a:solidFill>
                  <a:srgbClr val="1D98C7"/>
                </a:solidFill>
                <a:latin typeface="Helvetica" charset="0"/>
                <a:ea typeface="Helvetica" charset="0"/>
                <a:cs typeface="Helvetica" charset="0"/>
              </a:rPr>
              <a:t>ACARA</a:t>
            </a:r>
            <a:endParaRPr lang="en" dirty="0">
              <a:latin typeface="Helvetica" charset="0"/>
              <a:ea typeface="Helvetica" charset="0"/>
              <a:cs typeface="Helvetica" charset="0"/>
            </a:endParaRPr>
          </a:p>
        </p:txBody>
      </p:sp>
      <p:sp>
        <p:nvSpPr>
          <p:cNvPr id="55" name="Rectangle 3"/>
          <p:cNvSpPr>
            <a:spLocks noGrp="1" noChangeArrowheads="1"/>
          </p:cNvSpPr>
          <p:nvPr>
            <p:ph type="body" idx="1"/>
          </p:nvPr>
        </p:nvSpPr>
        <p:spPr>
          <a:xfrm>
            <a:off x="304800" y="2017713"/>
            <a:ext cx="8650288" cy="4114800"/>
          </a:xfrm>
        </p:spPr>
        <p:txBody>
          <a:bodyPr/>
          <a:lstStyle/>
          <a:p>
            <a:pPr eaLnBrk="1" hangingPunct="1">
              <a:lnSpc>
                <a:spcPct val="90000"/>
              </a:lnSpc>
              <a:buFont typeface="Wingdings" pitchFamily="2" charset="2"/>
              <a:buChar char="n"/>
              <a:defRPr/>
            </a:pPr>
            <a:r>
              <a:rPr lang="en-US" sz="2400" b="1" dirty="0" err="1" smtClean="0"/>
              <a:t>Bagian</a:t>
            </a:r>
            <a:r>
              <a:rPr lang="en-US" sz="2400" b="1" dirty="0" smtClean="0"/>
              <a:t> </a:t>
            </a:r>
            <a:r>
              <a:rPr lang="en-US" sz="2400" b="1" dirty="0" err="1" smtClean="0"/>
              <a:t>Pertama</a:t>
            </a:r>
            <a:r>
              <a:rPr lang="en-US" sz="2400" b="1" dirty="0" smtClean="0"/>
              <a:t> </a:t>
            </a:r>
            <a:r>
              <a:rPr lang="en-US" sz="2400" b="1" dirty="0" err="1" smtClean="0"/>
              <a:t>Kuasa</a:t>
            </a:r>
            <a:r>
              <a:rPr lang="en-US" sz="2400" b="1" dirty="0" smtClean="0"/>
              <a:t> </a:t>
            </a:r>
            <a:r>
              <a:rPr lang="en-US" sz="2400" b="1" dirty="0" err="1" smtClean="0"/>
              <a:t>Hukum</a:t>
            </a:r>
            <a:endParaRPr lang="en-US" sz="2400" b="1" dirty="0" smtClean="0"/>
          </a:p>
          <a:p>
            <a:pPr eaLnBrk="1" hangingPunct="1">
              <a:lnSpc>
                <a:spcPct val="90000"/>
              </a:lnSpc>
              <a:buFont typeface="Wingdings" pitchFamily="2" charset="2"/>
              <a:buChar char="n"/>
              <a:defRPr/>
            </a:pPr>
            <a:r>
              <a:rPr lang="en-US" sz="2400" b="1" dirty="0" err="1" smtClean="0"/>
              <a:t>Bagian</a:t>
            </a:r>
            <a:r>
              <a:rPr lang="en-US" sz="2400" b="1" dirty="0" smtClean="0"/>
              <a:t> </a:t>
            </a:r>
            <a:r>
              <a:rPr lang="en-US" sz="2400" b="1" dirty="0" err="1" smtClean="0"/>
              <a:t>Kedua</a:t>
            </a:r>
            <a:r>
              <a:rPr lang="en-US" sz="2400" b="1" dirty="0" smtClean="0"/>
              <a:t> Banding</a:t>
            </a:r>
          </a:p>
          <a:p>
            <a:pPr eaLnBrk="1" hangingPunct="1">
              <a:lnSpc>
                <a:spcPct val="90000"/>
              </a:lnSpc>
              <a:buFont typeface="Wingdings" pitchFamily="2" charset="2"/>
              <a:buChar char="n"/>
              <a:defRPr/>
            </a:pPr>
            <a:r>
              <a:rPr lang="en-US" sz="2400" b="1" dirty="0" err="1" smtClean="0"/>
              <a:t>Bagian</a:t>
            </a:r>
            <a:r>
              <a:rPr lang="en-US" sz="2400" b="1" dirty="0" smtClean="0"/>
              <a:t> </a:t>
            </a:r>
            <a:r>
              <a:rPr lang="en-US" sz="2400" b="1" dirty="0" err="1" smtClean="0"/>
              <a:t>Ketiga</a:t>
            </a:r>
            <a:r>
              <a:rPr lang="en-US" sz="2400" b="1" dirty="0" smtClean="0"/>
              <a:t> </a:t>
            </a:r>
            <a:r>
              <a:rPr lang="en-US" sz="2400" b="1" dirty="0" err="1" smtClean="0"/>
              <a:t>Gugatan</a:t>
            </a:r>
            <a:endParaRPr lang="en-US" sz="2400" b="1" dirty="0" smtClean="0"/>
          </a:p>
          <a:p>
            <a:pPr eaLnBrk="1" hangingPunct="1">
              <a:lnSpc>
                <a:spcPct val="90000"/>
              </a:lnSpc>
              <a:buFont typeface="Wingdings" pitchFamily="2" charset="2"/>
              <a:buChar char="n"/>
              <a:defRPr/>
            </a:pPr>
            <a:r>
              <a:rPr lang="en-US" sz="2400" b="1" dirty="0" err="1" smtClean="0"/>
              <a:t>Bagian</a:t>
            </a:r>
            <a:r>
              <a:rPr lang="en-US" sz="2400" b="1" dirty="0" smtClean="0"/>
              <a:t> </a:t>
            </a:r>
            <a:r>
              <a:rPr lang="en-US" sz="2400" b="1" dirty="0" err="1" smtClean="0"/>
              <a:t>Keempat</a:t>
            </a:r>
            <a:r>
              <a:rPr lang="en-US" sz="2400" b="1" dirty="0" smtClean="0"/>
              <a:t> </a:t>
            </a:r>
            <a:r>
              <a:rPr lang="en-US" sz="2400" b="1" dirty="0" err="1" smtClean="0"/>
              <a:t>Persiapan</a:t>
            </a:r>
            <a:r>
              <a:rPr lang="en-US" sz="2400" b="1" dirty="0" smtClean="0"/>
              <a:t> </a:t>
            </a:r>
            <a:r>
              <a:rPr lang="en-US" sz="2400" b="1" dirty="0" err="1" smtClean="0"/>
              <a:t>Persidangan</a:t>
            </a:r>
            <a:endParaRPr lang="en-US" sz="2400" b="1" dirty="0" smtClean="0"/>
          </a:p>
          <a:p>
            <a:pPr eaLnBrk="1" hangingPunct="1">
              <a:lnSpc>
                <a:spcPct val="90000"/>
              </a:lnSpc>
              <a:buFont typeface="Wingdings" pitchFamily="2" charset="2"/>
              <a:buChar char="n"/>
              <a:defRPr/>
            </a:pPr>
            <a:r>
              <a:rPr lang="en-US" sz="2400" b="1" dirty="0" err="1" smtClean="0"/>
              <a:t>Bagian</a:t>
            </a:r>
            <a:r>
              <a:rPr lang="en-US" sz="2400" b="1" dirty="0" smtClean="0"/>
              <a:t> </a:t>
            </a:r>
            <a:r>
              <a:rPr lang="en-US" sz="2400" b="1" dirty="0" err="1" smtClean="0"/>
              <a:t>Kelima</a:t>
            </a:r>
            <a:r>
              <a:rPr lang="en-US" sz="2400" b="1" dirty="0" smtClean="0"/>
              <a:t> </a:t>
            </a:r>
            <a:r>
              <a:rPr lang="en-US" sz="2400" b="1" dirty="0" err="1" smtClean="0"/>
              <a:t>Pemeriksaan</a:t>
            </a:r>
            <a:r>
              <a:rPr lang="en-US" sz="2400" b="1" dirty="0" smtClean="0"/>
              <a:t> </a:t>
            </a:r>
            <a:r>
              <a:rPr lang="en-US" sz="2400" b="1" dirty="0" err="1" smtClean="0"/>
              <a:t>dengan</a:t>
            </a:r>
            <a:r>
              <a:rPr lang="en-US" sz="2400" b="1" dirty="0" smtClean="0"/>
              <a:t> Acara </a:t>
            </a:r>
            <a:r>
              <a:rPr lang="en-US" sz="2400" b="1" dirty="0" err="1" smtClean="0"/>
              <a:t>Biasa</a:t>
            </a:r>
            <a:endParaRPr lang="en-US" sz="2400" b="1" dirty="0" smtClean="0"/>
          </a:p>
          <a:p>
            <a:pPr eaLnBrk="1" hangingPunct="1">
              <a:lnSpc>
                <a:spcPct val="90000"/>
              </a:lnSpc>
              <a:buFont typeface="Wingdings" pitchFamily="2" charset="2"/>
              <a:buChar char="n"/>
              <a:defRPr/>
            </a:pPr>
            <a:r>
              <a:rPr lang="en-US" sz="2400" b="1" dirty="0" err="1" smtClean="0"/>
              <a:t>Bagian</a:t>
            </a:r>
            <a:r>
              <a:rPr lang="en-US" sz="2400" b="1" dirty="0" smtClean="0"/>
              <a:t> </a:t>
            </a:r>
            <a:r>
              <a:rPr lang="en-US" sz="2400" b="1" dirty="0" err="1" smtClean="0"/>
              <a:t>Keenam</a:t>
            </a:r>
            <a:r>
              <a:rPr lang="en-US" sz="2400" b="1" dirty="0" smtClean="0"/>
              <a:t> </a:t>
            </a:r>
            <a:r>
              <a:rPr lang="en-US" sz="2400" b="1" dirty="0" err="1" smtClean="0"/>
              <a:t>Pemeriksaan</a:t>
            </a:r>
            <a:r>
              <a:rPr lang="en-US" sz="2400" b="1" dirty="0" smtClean="0"/>
              <a:t> </a:t>
            </a:r>
            <a:r>
              <a:rPr lang="en-US" sz="2400" b="1" dirty="0" err="1" smtClean="0"/>
              <a:t>dengan</a:t>
            </a:r>
            <a:r>
              <a:rPr lang="en-US" sz="2400" b="1" dirty="0" smtClean="0"/>
              <a:t> Acara </a:t>
            </a:r>
            <a:r>
              <a:rPr lang="en-US" sz="2400" b="1" dirty="0" err="1" smtClean="0"/>
              <a:t>Cepat</a:t>
            </a:r>
            <a:endParaRPr lang="en-US" sz="2400" b="1" dirty="0" smtClean="0"/>
          </a:p>
          <a:p>
            <a:pPr eaLnBrk="1" hangingPunct="1">
              <a:lnSpc>
                <a:spcPct val="90000"/>
              </a:lnSpc>
              <a:buFont typeface="Wingdings" pitchFamily="2" charset="2"/>
              <a:buChar char="n"/>
              <a:defRPr/>
            </a:pPr>
            <a:r>
              <a:rPr lang="en-US" sz="2400" b="1" dirty="0" err="1" smtClean="0"/>
              <a:t>Bagian</a:t>
            </a:r>
            <a:r>
              <a:rPr lang="en-US" sz="2400" b="1" dirty="0" smtClean="0"/>
              <a:t> </a:t>
            </a:r>
            <a:r>
              <a:rPr lang="en-US" sz="2400" b="1" dirty="0" err="1" smtClean="0"/>
              <a:t>Ketujuh</a:t>
            </a:r>
            <a:r>
              <a:rPr lang="en-US" sz="2400" b="1" dirty="0" smtClean="0"/>
              <a:t> </a:t>
            </a:r>
            <a:r>
              <a:rPr lang="en-US" sz="2400" b="1" dirty="0" err="1" smtClean="0"/>
              <a:t>Pembuktian</a:t>
            </a:r>
            <a:endParaRPr lang="en-US" sz="2400" b="1" dirty="0" smtClean="0"/>
          </a:p>
          <a:p>
            <a:pPr eaLnBrk="1" hangingPunct="1">
              <a:lnSpc>
                <a:spcPct val="90000"/>
              </a:lnSpc>
              <a:buFont typeface="Wingdings" pitchFamily="2" charset="2"/>
              <a:buChar char="n"/>
              <a:defRPr/>
            </a:pPr>
            <a:r>
              <a:rPr lang="en-US" sz="2400" b="1" dirty="0" err="1" smtClean="0"/>
              <a:t>Bagian</a:t>
            </a:r>
            <a:r>
              <a:rPr lang="en-US" sz="2400" b="1" dirty="0" smtClean="0"/>
              <a:t> </a:t>
            </a:r>
            <a:r>
              <a:rPr lang="en-US" sz="2400" b="1" dirty="0" err="1" smtClean="0"/>
              <a:t>Kedelapan</a:t>
            </a:r>
            <a:r>
              <a:rPr lang="en-US" sz="2400" b="1" dirty="0" smtClean="0"/>
              <a:t> </a:t>
            </a:r>
            <a:r>
              <a:rPr lang="en-US" sz="2400" b="1" dirty="0" err="1" smtClean="0"/>
              <a:t>Putusan</a:t>
            </a:r>
            <a:r>
              <a:rPr lang="en-US" sz="2400" dirty="0" smtClean="0"/>
              <a:t> </a:t>
            </a:r>
          </a:p>
          <a:p>
            <a:pPr eaLnBrk="1" hangingPunct="1">
              <a:lnSpc>
                <a:spcPct val="90000"/>
              </a:lnSpc>
              <a:buFont typeface="Wingdings" pitchFamily="2" charset="2"/>
              <a:buChar char="n"/>
              <a:defRPr/>
            </a:pPr>
            <a:r>
              <a:rPr lang="en-US" sz="2400" b="1" dirty="0" err="1" smtClean="0"/>
              <a:t>Bagian</a:t>
            </a:r>
            <a:r>
              <a:rPr lang="en-US" sz="2400" b="1" dirty="0" smtClean="0"/>
              <a:t> </a:t>
            </a:r>
            <a:r>
              <a:rPr lang="en-US" sz="2400" b="1" dirty="0" err="1" smtClean="0"/>
              <a:t>Kesembilan</a:t>
            </a:r>
            <a:r>
              <a:rPr lang="en-US" sz="2400" b="1" dirty="0" smtClean="0"/>
              <a:t> </a:t>
            </a:r>
            <a:r>
              <a:rPr lang="en-US" sz="2400" b="1" dirty="0" err="1" smtClean="0"/>
              <a:t>Pelaksanaan</a:t>
            </a:r>
            <a:r>
              <a:rPr lang="en-US" sz="2400" b="1" dirty="0" smtClean="0"/>
              <a:t> </a:t>
            </a:r>
            <a:r>
              <a:rPr lang="en-US" sz="2400" b="1" dirty="0" err="1" smtClean="0"/>
              <a:t>Putusan</a:t>
            </a:r>
            <a:endParaRPr lang="en-US" sz="2400" b="1" dirty="0" smtClean="0"/>
          </a:p>
          <a:p>
            <a:pPr eaLnBrk="1" hangingPunct="1">
              <a:lnSpc>
                <a:spcPct val="90000"/>
              </a:lnSpc>
              <a:buFont typeface="Wingdings" pitchFamily="2" charset="2"/>
              <a:buChar char="n"/>
              <a:defRPr/>
            </a:pPr>
            <a:r>
              <a:rPr lang="en-US" sz="2400" b="1" dirty="0" err="1" smtClean="0"/>
              <a:t>Bagian</a:t>
            </a:r>
            <a:r>
              <a:rPr lang="en-US" sz="2400" b="1" dirty="0" smtClean="0"/>
              <a:t> </a:t>
            </a:r>
            <a:r>
              <a:rPr lang="en-US" sz="2400" b="1" dirty="0" err="1" smtClean="0"/>
              <a:t>Kesepuluh</a:t>
            </a:r>
            <a:r>
              <a:rPr lang="en-US" sz="2400" b="1" dirty="0" smtClean="0"/>
              <a:t> </a:t>
            </a:r>
            <a:r>
              <a:rPr lang="en-US" sz="2400" b="1" dirty="0" err="1" smtClean="0"/>
              <a:t>Pemeriksaan</a:t>
            </a:r>
            <a:r>
              <a:rPr lang="en-US" sz="2400" b="1" dirty="0" smtClean="0"/>
              <a:t> </a:t>
            </a:r>
            <a:r>
              <a:rPr lang="en-US" sz="2400" b="1" dirty="0" err="1" smtClean="0"/>
              <a:t>Peninjauan</a:t>
            </a:r>
            <a:r>
              <a:rPr lang="en-US" sz="2400" b="1" dirty="0" smtClean="0"/>
              <a:t> </a:t>
            </a:r>
            <a:r>
              <a:rPr lang="en-US" sz="2400" b="1" dirty="0" err="1" smtClean="0"/>
              <a:t>Kembali</a:t>
            </a:r>
            <a:r>
              <a:rPr lang="en-US" sz="2400" dirty="0" smtClean="0"/>
              <a:t> </a:t>
            </a:r>
          </a:p>
        </p:txBody>
      </p:sp>
    </p:spTree>
    <p:extLst>
      <p:ext uri="{BB962C8B-B14F-4D97-AF65-F5344CB8AC3E}">
        <p14:creationId xmlns:p14="http://schemas.microsoft.com/office/powerpoint/2010/main" val="1410047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6" name="Shape 139"/>
          <p:cNvSpPr txBox="1">
            <a:spLocks noGrp="1"/>
          </p:cNvSpPr>
          <p:nvPr>
            <p:ph type="title"/>
          </p:nvPr>
        </p:nvSpPr>
        <p:spPr>
          <a:xfrm>
            <a:off x="457200" y="596826"/>
            <a:ext cx="8229600" cy="1429199"/>
          </a:xfrm>
          <a:prstGeom prst="rect">
            <a:avLst/>
          </a:prstGeom>
        </p:spPr>
        <p:txBody>
          <a:bodyPr lIns="91425" tIns="91425" rIns="91425" bIns="91425" anchor="b" anchorCtr="0">
            <a:noAutofit/>
          </a:bodyPr>
          <a:lstStyle/>
          <a:p>
            <a:pPr lvl="0">
              <a:spcBef>
                <a:spcPts val="0"/>
              </a:spcBef>
              <a:buNone/>
            </a:pPr>
            <a:r>
              <a:rPr lang="en-US" dirty="0" smtClean="0">
                <a:latin typeface="Helvetica" charset="0"/>
                <a:ea typeface="Helvetica" charset="0"/>
                <a:cs typeface="Helvetica" charset="0"/>
              </a:rPr>
              <a:t>KUASA</a:t>
            </a:r>
            <a:r>
              <a:rPr lang="en" dirty="0" smtClean="0">
                <a:latin typeface="Helvetica" charset="0"/>
                <a:ea typeface="Helvetica" charset="0"/>
                <a:cs typeface="Helvetica" charset="0"/>
              </a:rPr>
              <a:t> </a:t>
            </a:r>
            <a:r>
              <a:rPr lang="en-US" dirty="0" smtClean="0">
                <a:solidFill>
                  <a:srgbClr val="FFC800"/>
                </a:solidFill>
                <a:latin typeface="Helvetica" charset="0"/>
                <a:ea typeface="Helvetica" charset="0"/>
                <a:cs typeface="Helvetica" charset="0"/>
              </a:rPr>
              <a:t>HUKUM </a:t>
            </a:r>
            <a:r>
              <a:rPr lang="en-US" sz="2800" dirty="0" smtClean="0">
                <a:solidFill>
                  <a:srgbClr val="FFC800"/>
                </a:solidFill>
                <a:latin typeface="Helvetica" charset="0"/>
                <a:ea typeface="Helvetica" charset="0"/>
                <a:cs typeface="Helvetica" charset="0"/>
              </a:rPr>
              <a:t>(</a:t>
            </a:r>
            <a:r>
              <a:rPr lang="en-US" sz="2800" dirty="0" err="1" smtClean="0">
                <a:solidFill>
                  <a:srgbClr val="FFC800"/>
                </a:solidFill>
                <a:latin typeface="Helvetica" charset="0"/>
                <a:ea typeface="Helvetica" charset="0"/>
                <a:cs typeface="Helvetica" charset="0"/>
              </a:rPr>
              <a:t>Pasal</a:t>
            </a:r>
            <a:r>
              <a:rPr lang="en-US" sz="2800" dirty="0" smtClean="0">
                <a:solidFill>
                  <a:srgbClr val="FFC800"/>
                </a:solidFill>
                <a:latin typeface="Helvetica" charset="0"/>
                <a:ea typeface="Helvetica" charset="0"/>
                <a:cs typeface="Helvetica" charset="0"/>
              </a:rPr>
              <a:t> 34)</a:t>
            </a:r>
            <a:endParaRPr lang="en" dirty="0">
              <a:latin typeface="Helvetica" charset="0"/>
              <a:ea typeface="Helvetica" charset="0"/>
              <a:cs typeface="Helvetica" charset="0"/>
            </a:endParaRPr>
          </a:p>
        </p:txBody>
      </p:sp>
      <p:sp>
        <p:nvSpPr>
          <p:cNvPr id="7" name="Rectangle 3"/>
          <p:cNvSpPr>
            <a:spLocks noGrp="1" noChangeArrowheads="1"/>
          </p:cNvSpPr>
          <p:nvPr>
            <p:ph type="body" idx="1"/>
          </p:nvPr>
        </p:nvSpPr>
        <p:spPr>
          <a:xfrm>
            <a:off x="609600" y="2017713"/>
            <a:ext cx="8345488" cy="4114800"/>
          </a:xfrm>
        </p:spPr>
        <p:txBody>
          <a:bodyPr/>
          <a:lstStyle/>
          <a:p>
            <a:pPr marL="449263" indent="-449263" eaLnBrk="1" hangingPunct="1">
              <a:lnSpc>
                <a:spcPct val="80000"/>
              </a:lnSpc>
              <a:buFont typeface="Wingdings" pitchFamily="2" charset="2"/>
              <a:buNone/>
              <a:defRPr/>
            </a:pPr>
            <a:r>
              <a:rPr lang="id-ID" sz="2000" dirty="0" smtClean="0"/>
              <a:t>(1) Para pihak yang bersengketa masing-masing dapat didampingi atau diwakili oleh satu atau lebih kuasa hukum dengan Surat Kuasa Khusus.</a:t>
            </a:r>
          </a:p>
          <a:p>
            <a:pPr marL="449263" indent="-449263" eaLnBrk="1" hangingPunct="1">
              <a:lnSpc>
                <a:spcPct val="80000"/>
              </a:lnSpc>
              <a:buFont typeface="Wingdings" pitchFamily="2" charset="2"/>
              <a:buNone/>
              <a:defRPr/>
            </a:pPr>
            <a:endParaRPr lang="id-ID" sz="2000" dirty="0" smtClean="0"/>
          </a:p>
          <a:p>
            <a:pPr marL="449263" indent="-449263" eaLnBrk="1" hangingPunct="1">
              <a:lnSpc>
                <a:spcPct val="80000"/>
              </a:lnSpc>
              <a:buFont typeface="Wingdings" pitchFamily="2" charset="2"/>
              <a:buNone/>
              <a:defRPr/>
            </a:pPr>
            <a:r>
              <a:rPr lang="id-ID" sz="2000" dirty="0" smtClean="0"/>
              <a:t>(2) Untuk menjadi kuasa hukum harus dipenuhi syarat-syarat sebagai berikut:</a:t>
            </a:r>
          </a:p>
          <a:p>
            <a:pPr marL="914400" lvl="1" indent="-285750">
              <a:lnSpc>
                <a:spcPct val="80000"/>
              </a:lnSpc>
              <a:defRPr/>
            </a:pPr>
            <a:r>
              <a:rPr lang="id-ID" sz="1800" dirty="0" smtClean="0"/>
              <a:t>Warga Negara Indonesia;</a:t>
            </a:r>
          </a:p>
          <a:p>
            <a:pPr marL="914400" lvl="1" indent="-285750">
              <a:lnSpc>
                <a:spcPct val="80000"/>
              </a:lnSpc>
              <a:defRPr/>
            </a:pPr>
            <a:r>
              <a:rPr lang="id-ID" sz="1800" dirty="0" smtClean="0"/>
              <a:t>mempunyai pengetahuan yang luas dan keahlian tentang peraturan perundang-undangan perpajakan; </a:t>
            </a:r>
          </a:p>
          <a:p>
            <a:pPr marL="914400" lvl="1" indent="-285750">
              <a:lnSpc>
                <a:spcPct val="80000"/>
              </a:lnSpc>
              <a:defRPr/>
            </a:pPr>
            <a:r>
              <a:rPr lang="id-ID" sz="1800" dirty="0" smtClean="0"/>
              <a:t>persyaratan lain yang ditetapkan oleh Menteri.</a:t>
            </a:r>
          </a:p>
          <a:p>
            <a:pPr marL="449263" indent="-449263" eaLnBrk="1" hangingPunct="1">
              <a:lnSpc>
                <a:spcPct val="80000"/>
              </a:lnSpc>
              <a:buFont typeface="Wingdings" pitchFamily="2" charset="2"/>
              <a:buNone/>
              <a:defRPr/>
            </a:pPr>
            <a:endParaRPr lang="id-ID" sz="2000" dirty="0" smtClean="0"/>
          </a:p>
          <a:p>
            <a:pPr marL="449263" indent="-449263" eaLnBrk="1" hangingPunct="1">
              <a:lnSpc>
                <a:spcPct val="80000"/>
              </a:lnSpc>
              <a:buFont typeface="Wingdings" pitchFamily="2" charset="2"/>
              <a:buNone/>
              <a:defRPr/>
            </a:pPr>
            <a:r>
              <a:rPr lang="id-ID" sz="2000" dirty="0" smtClean="0"/>
              <a:t>(3) Dalam hal kuasa hukum yang mendampingi atau mewakili pemohon Banding atau penggugat adalah keluarga sedarah atau semenda sampai dengan derajat kedua, pegawai, atau pengampu,  persyaratan sebagaimana dimaksud dalam ayat (2) tidak diperlukan.</a:t>
            </a:r>
          </a:p>
        </p:txBody>
      </p:sp>
    </p:spTree>
    <p:extLst>
      <p:ext uri="{BB962C8B-B14F-4D97-AF65-F5344CB8AC3E}">
        <p14:creationId xmlns:p14="http://schemas.microsoft.com/office/powerpoint/2010/main" val="4113204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4100" y="0"/>
            <a:ext cx="4490539" cy="6858000"/>
          </a:xfrm>
          <a:prstGeom prst="rect">
            <a:avLst/>
          </a:prstGeom>
        </p:spPr>
      </p:pic>
    </p:spTree>
    <p:extLst>
      <p:ext uri="{BB962C8B-B14F-4D97-AF65-F5344CB8AC3E}">
        <p14:creationId xmlns:p14="http://schemas.microsoft.com/office/powerpoint/2010/main" val="6672167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3" name="Shape 163"/>
          <p:cNvSpPr/>
          <p:nvPr/>
        </p:nvSpPr>
        <p:spPr>
          <a:xfrm>
            <a:off x="3204655" y="1711036"/>
            <a:ext cx="2724300" cy="2724300"/>
          </a:xfrm>
          <a:prstGeom prst="ellipse">
            <a:avLst/>
          </a:prstGeom>
          <a:solidFill>
            <a:srgbClr val="FFFFFF">
              <a:alpha val="16540"/>
            </a:srgbClr>
          </a:solidFill>
          <a:ln w="76200" cap="flat" cmpd="sng">
            <a:solidFill>
              <a:srgbClr val="FFFFFF"/>
            </a:solidFill>
            <a:prstDash val="solid"/>
            <a:round/>
            <a:headEnd type="none" w="med" len="med"/>
            <a:tailEnd type="none" w="med" len="med"/>
          </a:ln>
        </p:spPr>
        <p:txBody>
          <a:bodyPr lIns="91425" tIns="91425" rIns="91425" bIns="91425" anchor="ctr" anchorCtr="0">
            <a:noAutofit/>
          </a:bodyPr>
          <a:lstStyle/>
          <a:p>
            <a:pPr lvl="0" algn="ctr">
              <a:spcBef>
                <a:spcPts val="0"/>
              </a:spcBef>
              <a:buNone/>
            </a:pPr>
            <a:r>
              <a:rPr lang="en-US" sz="1800" dirty="0" smtClean="0">
                <a:solidFill>
                  <a:srgbClr val="FFFFFF"/>
                </a:solidFill>
                <a:latin typeface="Open Sans"/>
                <a:ea typeface="Open Sans"/>
                <a:cs typeface="Open Sans"/>
                <a:sym typeface="Open Sans"/>
              </a:rPr>
              <a:t>PENGADILAN</a:t>
            </a:r>
          </a:p>
          <a:p>
            <a:pPr lvl="0" algn="ctr">
              <a:spcBef>
                <a:spcPts val="0"/>
              </a:spcBef>
              <a:buNone/>
            </a:pPr>
            <a:r>
              <a:rPr lang="en-US" sz="1800" dirty="0" smtClean="0">
                <a:solidFill>
                  <a:srgbClr val="FFFFFF"/>
                </a:solidFill>
                <a:latin typeface="Open Sans"/>
                <a:ea typeface="Open Sans"/>
                <a:cs typeface="Open Sans"/>
                <a:sym typeface="Open Sans"/>
              </a:rPr>
              <a:t>PAJAK</a:t>
            </a:r>
            <a:endParaRPr lang="en" sz="1800" dirty="0">
              <a:solidFill>
                <a:srgbClr val="FFFFFF"/>
              </a:solidFill>
              <a:latin typeface="Open Sans"/>
              <a:ea typeface="Open Sans"/>
              <a:cs typeface="Open Sans"/>
              <a:sym typeface="Open Sans"/>
            </a:endParaRPr>
          </a:p>
        </p:txBody>
      </p:sp>
      <p:sp>
        <p:nvSpPr>
          <p:cNvPr id="164" name="Shape 164"/>
          <p:cNvSpPr/>
          <p:nvPr/>
        </p:nvSpPr>
        <p:spPr>
          <a:xfrm>
            <a:off x="747205" y="1711036"/>
            <a:ext cx="2724300" cy="2724300"/>
          </a:xfrm>
          <a:prstGeom prst="ellipse">
            <a:avLst/>
          </a:prstGeom>
          <a:noFill/>
          <a:ln w="19050" cap="flat" cmpd="sng">
            <a:solidFill>
              <a:srgbClr val="FFFFFF"/>
            </a:solidFill>
            <a:prstDash val="dash"/>
            <a:round/>
            <a:headEnd type="none" w="med" len="med"/>
            <a:tailEnd type="none" w="med" len="med"/>
          </a:ln>
        </p:spPr>
        <p:txBody>
          <a:bodyPr lIns="91425" tIns="91425" rIns="91425" bIns="91425" anchor="ctr" anchorCtr="0">
            <a:noAutofit/>
          </a:bodyPr>
          <a:lstStyle/>
          <a:p>
            <a:pPr lvl="0" algn="ctr">
              <a:spcBef>
                <a:spcPts val="0"/>
              </a:spcBef>
              <a:buNone/>
            </a:pPr>
            <a:r>
              <a:rPr lang="en-US" sz="1800" dirty="0" smtClean="0">
                <a:solidFill>
                  <a:srgbClr val="FFFFFF"/>
                </a:solidFill>
                <a:latin typeface="Open Sans"/>
                <a:ea typeface="Open Sans"/>
                <a:cs typeface="Open Sans"/>
                <a:sym typeface="Open Sans"/>
              </a:rPr>
              <a:t>BANDING</a:t>
            </a:r>
            <a:endParaRPr lang="en" sz="1800" dirty="0">
              <a:solidFill>
                <a:srgbClr val="FFFFFF"/>
              </a:solidFill>
              <a:latin typeface="Open Sans"/>
              <a:ea typeface="Open Sans"/>
              <a:cs typeface="Open Sans"/>
              <a:sym typeface="Open Sans"/>
            </a:endParaRPr>
          </a:p>
        </p:txBody>
      </p:sp>
      <p:sp>
        <p:nvSpPr>
          <p:cNvPr id="165" name="Shape 165"/>
          <p:cNvSpPr/>
          <p:nvPr/>
        </p:nvSpPr>
        <p:spPr>
          <a:xfrm>
            <a:off x="5700205" y="1711036"/>
            <a:ext cx="2724300" cy="2724300"/>
          </a:xfrm>
          <a:prstGeom prst="ellipse">
            <a:avLst/>
          </a:prstGeom>
          <a:noFill/>
          <a:ln w="19050" cap="flat" cmpd="sng">
            <a:solidFill>
              <a:srgbClr val="FFFFFF"/>
            </a:solidFill>
            <a:prstDash val="dash"/>
            <a:round/>
            <a:headEnd type="none" w="med" len="med"/>
            <a:tailEnd type="none" w="med" len="med"/>
          </a:ln>
        </p:spPr>
        <p:txBody>
          <a:bodyPr lIns="91425" tIns="91425" rIns="91425" bIns="91425" anchor="ctr" anchorCtr="0">
            <a:noAutofit/>
          </a:bodyPr>
          <a:lstStyle/>
          <a:p>
            <a:pPr lvl="0" algn="ctr">
              <a:spcBef>
                <a:spcPts val="0"/>
              </a:spcBef>
              <a:buNone/>
            </a:pPr>
            <a:r>
              <a:rPr lang="en-US" sz="1800" dirty="0" smtClean="0">
                <a:solidFill>
                  <a:srgbClr val="FFFFFF"/>
                </a:solidFill>
                <a:latin typeface="Open Sans"/>
                <a:ea typeface="Open Sans"/>
                <a:cs typeface="Open Sans"/>
                <a:sym typeface="Open Sans"/>
              </a:rPr>
              <a:t>GUGATAN</a:t>
            </a:r>
            <a:endParaRPr lang="en" sz="1800" dirty="0">
              <a:solidFill>
                <a:srgbClr val="FFFFFF"/>
              </a:solidFill>
              <a:latin typeface="Open Sans"/>
              <a:ea typeface="Open Sans"/>
              <a:cs typeface="Open Sans"/>
              <a:sym typeface="Open Sans"/>
            </a:endParaRPr>
          </a:p>
        </p:txBody>
      </p:sp>
    </p:spTree>
    <p:extLst>
      <p:ext uri="{BB962C8B-B14F-4D97-AF65-F5344CB8AC3E}">
        <p14:creationId xmlns:p14="http://schemas.microsoft.com/office/powerpoint/2010/main" val="13813597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6300" y="0"/>
            <a:ext cx="4848920" cy="6858000"/>
          </a:xfrm>
          <a:prstGeom prst="rect">
            <a:avLst/>
          </a:prstGeom>
        </p:spPr>
      </p:pic>
    </p:spTree>
    <p:extLst>
      <p:ext uri="{BB962C8B-B14F-4D97-AF65-F5344CB8AC3E}">
        <p14:creationId xmlns:p14="http://schemas.microsoft.com/office/powerpoint/2010/main" val="1794041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6" name="Shape 139"/>
          <p:cNvSpPr txBox="1">
            <a:spLocks noGrp="1"/>
          </p:cNvSpPr>
          <p:nvPr>
            <p:ph type="title"/>
          </p:nvPr>
        </p:nvSpPr>
        <p:spPr>
          <a:xfrm>
            <a:off x="457200" y="596826"/>
            <a:ext cx="8229600" cy="1429199"/>
          </a:xfrm>
          <a:prstGeom prst="rect">
            <a:avLst/>
          </a:prstGeom>
        </p:spPr>
        <p:txBody>
          <a:bodyPr lIns="91425" tIns="91425" rIns="91425" bIns="91425" anchor="b" anchorCtr="0">
            <a:noAutofit/>
          </a:bodyPr>
          <a:lstStyle/>
          <a:p>
            <a:pPr lvl="0">
              <a:spcBef>
                <a:spcPts val="0"/>
              </a:spcBef>
              <a:buNone/>
            </a:pPr>
            <a:r>
              <a:rPr lang="en-US" dirty="0" smtClean="0">
                <a:solidFill>
                  <a:srgbClr val="FFC800"/>
                </a:solidFill>
                <a:latin typeface="Helvetica" charset="0"/>
                <a:ea typeface="Helvetica" charset="0"/>
                <a:cs typeface="Helvetica" charset="0"/>
              </a:rPr>
              <a:t>BANDING </a:t>
            </a:r>
            <a:r>
              <a:rPr lang="en-US" sz="2800" dirty="0" smtClean="0">
                <a:solidFill>
                  <a:srgbClr val="FFC800"/>
                </a:solidFill>
                <a:latin typeface="Helvetica" charset="0"/>
                <a:ea typeface="Helvetica" charset="0"/>
                <a:cs typeface="Helvetica" charset="0"/>
              </a:rPr>
              <a:t>(</a:t>
            </a:r>
            <a:r>
              <a:rPr lang="en-US" sz="2800" dirty="0" err="1" smtClean="0">
                <a:solidFill>
                  <a:srgbClr val="FFC800"/>
                </a:solidFill>
                <a:latin typeface="Helvetica" charset="0"/>
                <a:ea typeface="Helvetica" charset="0"/>
                <a:cs typeface="Helvetica" charset="0"/>
              </a:rPr>
              <a:t>Pasal</a:t>
            </a:r>
            <a:r>
              <a:rPr lang="en-US" sz="2800" dirty="0" smtClean="0">
                <a:solidFill>
                  <a:srgbClr val="FFC800"/>
                </a:solidFill>
                <a:latin typeface="Helvetica" charset="0"/>
                <a:ea typeface="Helvetica" charset="0"/>
                <a:cs typeface="Helvetica" charset="0"/>
              </a:rPr>
              <a:t> 35)</a:t>
            </a:r>
            <a:endParaRPr lang="en" dirty="0">
              <a:latin typeface="Helvetica" charset="0"/>
              <a:ea typeface="Helvetica" charset="0"/>
              <a:cs typeface="Helvetica" charset="0"/>
            </a:endParaRPr>
          </a:p>
        </p:txBody>
      </p:sp>
      <p:sp>
        <p:nvSpPr>
          <p:cNvPr id="5" name="Rectangle 3"/>
          <p:cNvSpPr>
            <a:spLocks noGrp="1" noChangeArrowheads="1"/>
          </p:cNvSpPr>
          <p:nvPr>
            <p:ph type="body" idx="1"/>
          </p:nvPr>
        </p:nvSpPr>
        <p:spPr>
          <a:xfrm>
            <a:off x="457200" y="2195946"/>
            <a:ext cx="8229600" cy="3816927"/>
          </a:xfrm>
        </p:spPr>
        <p:txBody>
          <a:bodyPr/>
          <a:lstStyle/>
          <a:p>
            <a:pPr eaLnBrk="1" hangingPunct="1">
              <a:lnSpc>
                <a:spcPct val="90000"/>
              </a:lnSpc>
              <a:buNone/>
              <a:defRPr/>
            </a:pPr>
            <a:r>
              <a:rPr lang="sv-SE" sz="2800" dirty="0" err="1" smtClean="0"/>
              <a:t>Banding</a:t>
            </a:r>
            <a:r>
              <a:rPr lang="sv-SE" sz="2800" dirty="0" smtClean="0"/>
              <a:t> dapat diajukan oleh Wajib Pajak dalam hal Wajib Pajak tidak dapat menerima keputusan keberatan atas suatu surat ketetapan pajak. Dengan demikian ketentuan mengenai banding mengatur tatacara dalam hal terdapat sengketa mengenai materi atau dasar pengenaan pajak antara Wajib Pajak dan fiskus yang telah melalui proses keberatan.</a:t>
            </a:r>
            <a:endParaRPr lang="en-US" sz="2800" dirty="0" smtClean="0"/>
          </a:p>
        </p:txBody>
      </p:sp>
    </p:spTree>
    <p:extLst>
      <p:ext uri="{BB962C8B-B14F-4D97-AF65-F5344CB8AC3E}">
        <p14:creationId xmlns:p14="http://schemas.microsoft.com/office/powerpoint/2010/main" val="1981756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6" name="Shape 139"/>
          <p:cNvSpPr txBox="1">
            <a:spLocks noGrp="1"/>
          </p:cNvSpPr>
          <p:nvPr>
            <p:ph type="title"/>
          </p:nvPr>
        </p:nvSpPr>
        <p:spPr>
          <a:xfrm>
            <a:off x="457200" y="596826"/>
            <a:ext cx="8229600" cy="1429199"/>
          </a:xfrm>
          <a:prstGeom prst="rect">
            <a:avLst/>
          </a:prstGeom>
        </p:spPr>
        <p:txBody>
          <a:bodyPr lIns="91425" tIns="91425" rIns="91425" bIns="91425" anchor="b" anchorCtr="0">
            <a:noAutofit/>
          </a:bodyPr>
          <a:lstStyle/>
          <a:p>
            <a:pPr lvl="0">
              <a:spcBef>
                <a:spcPts val="0"/>
              </a:spcBef>
              <a:buNone/>
            </a:pPr>
            <a:r>
              <a:rPr lang="en-US" dirty="0" smtClean="0">
                <a:solidFill>
                  <a:srgbClr val="FFC800"/>
                </a:solidFill>
                <a:latin typeface="Helvetica" charset="0"/>
                <a:ea typeface="Helvetica" charset="0"/>
                <a:cs typeface="Helvetica" charset="0"/>
              </a:rPr>
              <a:t>GUGATAN (</a:t>
            </a:r>
            <a:r>
              <a:rPr lang="en-US" dirty="0" err="1" smtClean="0">
                <a:solidFill>
                  <a:srgbClr val="FFC800"/>
                </a:solidFill>
                <a:latin typeface="Helvetica" charset="0"/>
                <a:ea typeface="Helvetica" charset="0"/>
                <a:cs typeface="Helvetica" charset="0"/>
              </a:rPr>
              <a:t>Pasal</a:t>
            </a:r>
            <a:r>
              <a:rPr lang="en-US" dirty="0" smtClean="0">
                <a:solidFill>
                  <a:srgbClr val="FFC800"/>
                </a:solidFill>
                <a:latin typeface="Helvetica" charset="0"/>
                <a:ea typeface="Helvetica" charset="0"/>
                <a:cs typeface="Helvetica" charset="0"/>
              </a:rPr>
              <a:t> 40)</a:t>
            </a:r>
            <a:endParaRPr lang="en" dirty="0">
              <a:latin typeface="Helvetica" charset="0"/>
              <a:ea typeface="Helvetica" charset="0"/>
              <a:cs typeface="Helvetica" charset="0"/>
            </a:endParaRPr>
          </a:p>
        </p:txBody>
      </p:sp>
      <p:sp>
        <p:nvSpPr>
          <p:cNvPr id="5" name="Rectangle 3"/>
          <p:cNvSpPr>
            <a:spLocks noGrp="1" noChangeArrowheads="1"/>
          </p:cNvSpPr>
          <p:nvPr>
            <p:ph type="body" idx="1"/>
          </p:nvPr>
        </p:nvSpPr>
        <p:spPr>
          <a:xfrm>
            <a:off x="685800" y="2026025"/>
            <a:ext cx="7772400" cy="4303713"/>
          </a:xfrm>
        </p:spPr>
        <p:txBody>
          <a:bodyPr/>
          <a:lstStyle/>
          <a:p>
            <a:pPr eaLnBrk="1" hangingPunct="1">
              <a:lnSpc>
                <a:spcPct val="90000"/>
              </a:lnSpc>
              <a:buFont typeface="Wingdings" pitchFamily="2" charset="2"/>
              <a:buNone/>
              <a:defRPr/>
            </a:pPr>
            <a:r>
              <a:rPr lang="sv-SE" dirty="0" err="1" smtClean="0"/>
              <a:t>Gugatan</a:t>
            </a:r>
            <a:r>
              <a:rPr lang="sv-SE" dirty="0" smtClean="0"/>
              <a:t> merupakan upaya hukum yang dapat dilakukan oleh Wajib Pajak atau Penanggung Pajak terhadap pelaksanaan penagihan pajak atau terhadap keputusan yang dapat diajukan gugatan berdasarkan peraturan perundang-undangan perpajakan yang berlaku. </a:t>
            </a:r>
            <a:endParaRPr lang="en-US" dirty="0" smtClean="0"/>
          </a:p>
        </p:txBody>
      </p:sp>
    </p:spTree>
    <p:extLst>
      <p:ext uri="{BB962C8B-B14F-4D97-AF65-F5344CB8AC3E}">
        <p14:creationId xmlns:p14="http://schemas.microsoft.com/office/powerpoint/2010/main" val="1522952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6" name="Shape 139"/>
          <p:cNvSpPr txBox="1">
            <a:spLocks noGrp="1"/>
          </p:cNvSpPr>
          <p:nvPr>
            <p:ph type="title"/>
          </p:nvPr>
        </p:nvSpPr>
        <p:spPr>
          <a:xfrm>
            <a:off x="457200" y="596826"/>
            <a:ext cx="8229600" cy="1429199"/>
          </a:xfrm>
          <a:prstGeom prst="rect">
            <a:avLst/>
          </a:prstGeom>
        </p:spPr>
        <p:txBody>
          <a:bodyPr lIns="91425" tIns="91425" rIns="91425" bIns="91425" anchor="b" anchorCtr="0">
            <a:noAutofit/>
          </a:bodyPr>
          <a:lstStyle/>
          <a:p>
            <a:pPr lvl="0">
              <a:spcBef>
                <a:spcPts val="0"/>
              </a:spcBef>
              <a:buNone/>
            </a:pPr>
            <a:r>
              <a:rPr lang="en-US" dirty="0" smtClean="0">
                <a:latin typeface="Helvetica" charset="0"/>
                <a:ea typeface="Helvetica" charset="0"/>
                <a:cs typeface="Helvetica" charset="0"/>
              </a:rPr>
              <a:t>PERSIAPAN</a:t>
            </a:r>
            <a:r>
              <a:rPr lang="en" dirty="0" smtClean="0">
                <a:latin typeface="Helvetica" charset="0"/>
                <a:ea typeface="Helvetica" charset="0"/>
                <a:cs typeface="Helvetica" charset="0"/>
              </a:rPr>
              <a:t> </a:t>
            </a:r>
            <a:r>
              <a:rPr lang="en-US" dirty="0" smtClean="0">
                <a:solidFill>
                  <a:srgbClr val="FFC800"/>
                </a:solidFill>
                <a:latin typeface="Helvetica" charset="0"/>
                <a:ea typeface="Helvetica" charset="0"/>
                <a:cs typeface="Helvetica" charset="0"/>
              </a:rPr>
              <a:t>PERSIDANGAN BANDING</a:t>
            </a:r>
            <a:endParaRPr lang="en" dirty="0">
              <a:latin typeface="Helvetica" charset="0"/>
              <a:ea typeface="Helvetica" charset="0"/>
              <a:cs typeface="Helvetica" charset="0"/>
            </a:endParaRPr>
          </a:p>
        </p:txBody>
      </p:sp>
      <p:sp>
        <p:nvSpPr>
          <p:cNvPr id="9" name="Oval 8"/>
          <p:cNvSpPr>
            <a:spLocks noChangeArrowheads="1"/>
          </p:cNvSpPr>
          <p:nvPr/>
        </p:nvSpPr>
        <p:spPr bwMode="auto">
          <a:xfrm>
            <a:off x="533400" y="2438400"/>
            <a:ext cx="1981200" cy="11430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lgn="ctr"/>
            <a:r>
              <a:rPr lang="en-US" altLang="en-US">
                <a:solidFill>
                  <a:schemeClr val="bg1"/>
                </a:solidFill>
              </a:rPr>
              <a:t>DJP/</a:t>
            </a:r>
          </a:p>
          <a:p>
            <a:pPr algn="ctr"/>
            <a:r>
              <a:rPr lang="en-US" altLang="en-US">
                <a:solidFill>
                  <a:schemeClr val="bg1"/>
                </a:solidFill>
              </a:rPr>
              <a:t>Terbanding</a:t>
            </a:r>
          </a:p>
        </p:txBody>
      </p:sp>
      <p:sp>
        <p:nvSpPr>
          <p:cNvPr id="10" name="Oval 9"/>
          <p:cNvSpPr>
            <a:spLocks noChangeArrowheads="1"/>
          </p:cNvSpPr>
          <p:nvPr/>
        </p:nvSpPr>
        <p:spPr bwMode="auto">
          <a:xfrm>
            <a:off x="1295400" y="5410200"/>
            <a:ext cx="2590800" cy="9906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lgn="ctr"/>
            <a:r>
              <a:rPr lang="en-US" altLang="en-US">
                <a:solidFill>
                  <a:schemeClr val="bg1"/>
                </a:solidFill>
              </a:rPr>
              <a:t>Wajib Pajak/</a:t>
            </a:r>
          </a:p>
          <a:p>
            <a:pPr algn="ctr"/>
            <a:r>
              <a:rPr lang="en-US" altLang="en-US">
                <a:solidFill>
                  <a:schemeClr val="bg1"/>
                </a:solidFill>
              </a:rPr>
              <a:t>Pembanding</a:t>
            </a:r>
          </a:p>
        </p:txBody>
      </p:sp>
      <p:sp>
        <p:nvSpPr>
          <p:cNvPr id="11" name="Text Box 5"/>
          <p:cNvSpPr txBox="1">
            <a:spLocks noChangeArrowheads="1"/>
          </p:cNvSpPr>
          <p:nvPr/>
        </p:nvSpPr>
        <p:spPr bwMode="auto">
          <a:xfrm>
            <a:off x="6781800" y="2590800"/>
            <a:ext cx="1752600" cy="63094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lgn="ctr">
              <a:spcBef>
                <a:spcPct val="50000"/>
              </a:spcBef>
            </a:pPr>
            <a:r>
              <a:rPr lang="en-US" altLang="en-US">
                <a:solidFill>
                  <a:schemeClr val="bg1"/>
                </a:solidFill>
              </a:rPr>
              <a:t>Pengadilan</a:t>
            </a:r>
            <a:r>
              <a:rPr lang="en-US" altLang="en-US" dirty="0">
                <a:solidFill>
                  <a:schemeClr val="bg1"/>
                </a:solidFill>
              </a:rPr>
              <a:t> </a:t>
            </a:r>
          </a:p>
          <a:p>
            <a:pPr algn="ctr">
              <a:spcBef>
                <a:spcPct val="50000"/>
              </a:spcBef>
            </a:pPr>
            <a:r>
              <a:rPr lang="en-US" altLang="en-US" dirty="0" err="1">
                <a:solidFill>
                  <a:schemeClr val="bg1"/>
                </a:solidFill>
              </a:rPr>
              <a:t>Pajak</a:t>
            </a:r>
            <a:endParaRPr lang="en-US" altLang="en-US" dirty="0">
              <a:solidFill>
                <a:schemeClr val="bg1"/>
              </a:solidFill>
            </a:endParaRPr>
          </a:p>
        </p:txBody>
      </p:sp>
      <p:sp>
        <p:nvSpPr>
          <p:cNvPr id="12" name="Line 6"/>
          <p:cNvSpPr>
            <a:spLocks noChangeShapeType="1"/>
          </p:cNvSpPr>
          <p:nvPr/>
        </p:nvSpPr>
        <p:spPr bwMode="auto">
          <a:xfrm>
            <a:off x="2667000" y="2895600"/>
            <a:ext cx="3733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endParaRPr>
          </a:p>
        </p:txBody>
      </p:sp>
      <p:sp>
        <p:nvSpPr>
          <p:cNvPr id="13" name="Line 7"/>
          <p:cNvSpPr>
            <a:spLocks noChangeShapeType="1"/>
          </p:cNvSpPr>
          <p:nvPr/>
        </p:nvSpPr>
        <p:spPr bwMode="auto">
          <a:xfrm flipH="1">
            <a:off x="2667000" y="3276600"/>
            <a:ext cx="3657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endParaRPr>
          </a:p>
        </p:txBody>
      </p:sp>
      <p:sp>
        <p:nvSpPr>
          <p:cNvPr id="14" name="Line 8"/>
          <p:cNvSpPr>
            <a:spLocks noChangeShapeType="1"/>
          </p:cNvSpPr>
          <p:nvPr/>
        </p:nvSpPr>
        <p:spPr bwMode="auto">
          <a:xfrm flipV="1">
            <a:off x="7620000" y="1981200"/>
            <a:ext cx="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bg1"/>
              </a:solidFill>
            </a:endParaRPr>
          </a:p>
        </p:txBody>
      </p:sp>
      <p:sp>
        <p:nvSpPr>
          <p:cNvPr id="15" name="Line 9"/>
          <p:cNvSpPr>
            <a:spLocks noChangeShapeType="1"/>
          </p:cNvSpPr>
          <p:nvPr/>
        </p:nvSpPr>
        <p:spPr bwMode="auto">
          <a:xfrm flipH="1">
            <a:off x="1524000" y="1981200"/>
            <a:ext cx="6096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bg1"/>
              </a:solidFill>
            </a:endParaRPr>
          </a:p>
        </p:txBody>
      </p:sp>
      <p:sp>
        <p:nvSpPr>
          <p:cNvPr id="16" name="Line 10"/>
          <p:cNvSpPr>
            <a:spLocks noChangeShapeType="1"/>
          </p:cNvSpPr>
          <p:nvPr/>
        </p:nvSpPr>
        <p:spPr bwMode="auto">
          <a:xfrm>
            <a:off x="1524000" y="1981200"/>
            <a:ext cx="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endParaRPr>
          </a:p>
        </p:txBody>
      </p:sp>
      <p:sp>
        <p:nvSpPr>
          <p:cNvPr id="17" name="Line 11"/>
          <p:cNvSpPr>
            <a:spLocks noChangeShapeType="1"/>
          </p:cNvSpPr>
          <p:nvPr/>
        </p:nvSpPr>
        <p:spPr bwMode="auto">
          <a:xfrm flipV="1">
            <a:off x="2895600" y="3429000"/>
            <a:ext cx="3733800" cy="1905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endParaRPr>
          </a:p>
        </p:txBody>
      </p:sp>
      <p:sp>
        <p:nvSpPr>
          <p:cNvPr id="18" name="Line 12"/>
          <p:cNvSpPr>
            <a:spLocks noChangeShapeType="1"/>
          </p:cNvSpPr>
          <p:nvPr/>
        </p:nvSpPr>
        <p:spPr bwMode="auto">
          <a:xfrm>
            <a:off x="4038600" y="6019800"/>
            <a:ext cx="3886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bg1"/>
              </a:solidFill>
            </a:endParaRPr>
          </a:p>
        </p:txBody>
      </p:sp>
      <p:sp>
        <p:nvSpPr>
          <p:cNvPr id="19" name="Line 13"/>
          <p:cNvSpPr>
            <a:spLocks noChangeShapeType="1"/>
          </p:cNvSpPr>
          <p:nvPr/>
        </p:nvSpPr>
        <p:spPr bwMode="auto">
          <a:xfrm flipV="1">
            <a:off x="7924800" y="3429000"/>
            <a:ext cx="0" cy="2590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endParaRPr>
          </a:p>
        </p:txBody>
      </p:sp>
      <p:sp>
        <p:nvSpPr>
          <p:cNvPr id="20" name="Line 14"/>
          <p:cNvSpPr>
            <a:spLocks noChangeShapeType="1"/>
          </p:cNvSpPr>
          <p:nvPr/>
        </p:nvSpPr>
        <p:spPr bwMode="auto">
          <a:xfrm>
            <a:off x="7315200" y="3505200"/>
            <a:ext cx="0" cy="2133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bg1"/>
              </a:solidFill>
            </a:endParaRPr>
          </a:p>
        </p:txBody>
      </p:sp>
      <p:sp>
        <p:nvSpPr>
          <p:cNvPr id="21" name="Line 15"/>
          <p:cNvSpPr>
            <a:spLocks noChangeShapeType="1"/>
          </p:cNvSpPr>
          <p:nvPr/>
        </p:nvSpPr>
        <p:spPr bwMode="auto">
          <a:xfrm flipH="1">
            <a:off x="4038600" y="5638800"/>
            <a:ext cx="3276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endParaRPr>
          </a:p>
        </p:txBody>
      </p:sp>
      <p:sp>
        <p:nvSpPr>
          <p:cNvPr id="22" name="Text Box 16"/>
          <p:cNvSpPr txBox="1">
            <a:spLocks noChangeArrowheads="1"/>
          </p:cNvSpPr>
          <p:nvPr/>
        </p:nvSpPr>
        <p:spPr bwMode="auto">
          <a:xfrm rot="19963240">
            <a:off x="2743210" y="4151193"/>
            <a:ext cx="3276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spcBef>
                <a:spcPct val="50000"/>
              </a:spcBef>
              <a:buFontTx/>
              <a:buAutoNum type="arabicPeriod"/>
            </a:pPr>
            <a:r>
              <a:rPr lang="en-US" altLang="en-US" b="1">
                <a:solidFill>
                  <a:schemeClr val="bg1"/>
                </a:solidFill>
              </a:rPr>
              <a:t>Surat Banding (3</a:t>
            </a:r>
            <a:r>
              <a:rPr lang="en-US" altLang="en-US">
                <a:solidFill>
                  <a:schemeClr val="bg1"/>
                </a:solidFill>
              </a:rPr>
              <a:t> </a:t>
            </a:r>
            <a:r>
              <a:rPr lang="en-US" altLang="en-US" dirty="0" err="1">
                <a:solidFill>
                  <a:schemeClr val="bg1"/>
                </a:solidFill>
              </a:rPr>
              <a:t>bln</a:t>
            </a:r>
            <a:r>
              <a:rPr lang="en-US" altLang="en-US" dirty="0">
                <a:solidFill>
                  <a:schemeClr val="bg1"/>
                </a:solidFill>
              </a:rPr>
              <a:t>)</a:t>
            </a:r>
          </a:p>
        </p:txBody>
      </p:sp>
      <p:sp>
        <p:nvSpPr>
          <p:cNvPr id="23" name="Text Box 17"/>
          <p:cNvSpPr txBox="1">
            <a:spLocks noChangeArrowheads="1"/>
          </p:cNvSpPr>
          <p:nvPr/>
        </p:nvSpPr>
        <p:spPr bwMode="auto">
          <a:xfrm>
            <a:off x="2805550" y="3332018"/>
            <a:ext cx="38862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spcBef>
                <a:spcPct val="50000"/>
              </a:spcBef>
            </a:pPr>
            <a:r>
              <a:rPr lang="en-US" altLang="en-US">
                <a:solidFill>
                  <a:schemeClr val="bg1"/>
                </a:solidFill>
              </a:rPr>
              <a:t>2. </a:t>
            </a:r>
            <a:r>
              <a:rPr lang="en-US" altLang="en-US" dirty="0" err="1">
                <a:solidFill>
                  <a:schemeClr val="bg1"/>
                </a:solidFill>
              </a:rPr>
              <a:t>Permintaan</a:t>
            </a:r>
            <a:r>
              <a:rPr lang="en-US" altLang="en-US" dirty="0">
                <a:solidFill>
                  <a:schemeClr val="bg1"/>
                </a:solidFill>
              </a:rPr>
              <a:t> Surat </a:t>
            </a:r>
            <a:r>
              <a:rPr lang="en-US" altLang="en-US" dirty="0" err="1">
                <a:solidFill>
                  <a:schemeClr val="bg1"/>
                </a:solidFill>
              </a:rPr>
              <a:t>Uraian</a:t>
            </a:r>
            <a:r>
              <a:rPr lang="en-US" altLang="en-US" dirty="0">
                <a:solidFill>
                  <a:schemeClr val="bg1"/>
                </a:solidFill>
              </a:rPr>
              <a:t> Banding</a:t>
            </a:r>
          </a:p>
          <a:p>
            <a:pPr>
              <a:spcBef>
                <a:spcPct val="50000"/>
              </a:spcBef>
            </a:pPr>
            <a:r>
              <a:rPr lang="en-US" altLang="en-US" dirty="0">
                <a:solidFill>
                  <a:schemeClr val="bg1"/>
                </a:solidFill>
              </a:rPr>
              <a:t>(14 </a:t>
            </a:r>
            <a:r>
              <a:rPr lang="en-US" altLang="en-US" dirty="0" err="1">
                <a:solidFill>
                  <a:schemeClr val="bg1"/>
                </a:solidFill>
              </a:rPr>
              <a:t>hari</a:t>
            </a:r>
            <a:r>
              <a:rPr lang="en-US" altLang="en-US" dirty="0">
                <a:solidFill>
                  <a:schemeClr val="bg1"/>
                </a:solidFill>
              </a:rPr>
              <a:t>)</a:t>
            </a:r>
          </a:p>
        </p:txBody>
      </p:sp>
      <p:sp>
        <p:nvSpPr>
          <p:cNvPr id="24" name="Text Box 18"/>
          <p:cNvSpPr txBox="1">
            <a:spLocks noChangeArrowheads="1"/>
          </p:cNvSpPr>
          <p:nvPr/>
        </p:nvSpPr>
        <p:spPr bwMode="auto">
          <a:xfrm>
            <a:off x="2743200" y="2514600"/>
            <a:ext cx="3505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spcBef>
                <a:spcPct val="50000"/>
              </a:spcBef>
            </a:pPr>
            <a:r>
              <a:rPr lang="en-US" altLang="en-US">
                <a:solidFill>
                  <a:schemeClr val="bg1"/>
                </a:solidFill>
              </a:rPr>
              <a:t>3. Surat Uraian Banding 3 bln)</a:t>
            </a:r>
          </a:p>
        </p:txBody>
      </p:sp>
      <p:sp>
        <p:nvSpPr>
          <p:cNvPr id="25" name="Text Box 19"/>
          <p:cNvSpPr txBox="1">
            <a:spLocks noChangeArrowheads="1"/>
          </p:cNvSpPr>
          <p:nvPr/>
        </p:nvSpPr>
        <p:spPr bwMode="auto">
          <a:xfrm>
            <a:off x="4076700" y="4973102"/>
            <a:ext cx="3983182"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spcBef>
                <a:spcPct val="50000"/>
              </a:spcBef>
            </a:pPr>
            <a:r>
              <a:rPr lang="en-US" altLang="en-US" dirty="0">
                <a:solidFill>
                  <a:schemeClr val="bg1"/>
                </a:solidFill>
              </a:rPr>
              <a:t>4. Salinan Surat </a:t>
            </a:r>
            <a:r>
              <a:rPr lang="en-US" altLang="en-US" dirty="0" err="1">
                <a:solidFill>
                  <a:schemeClr val="bg1"/>
                </a:solidFill>
              </a:rPr>
              <a:t>Uraian</a:t>
            </a:r>
            <a:r>
              <a:rPr lang="en-US" altLang="en-US" dirty="0">
                <a:solidFill>
                  <a:schemeClr val="bg1"/>
                </a:solidFill>
              </a:rPr>
              <a:t> Banding</a:t>
            </a:r>
          </a:p>
          <a:p>
            <a:pPr>
              <a:spcBef>
                <a:spcPct val="50000"/>
              </a:spcBef>
            </a:pPr>
            <a:r>
              <a:rPr lang="en-US" altLang="en-US" dirty="0">
                <a:solidFill>
                  <a:schemeClr val="bg1"/>
                </a:solidFill>
              </a:rPr>
              <a:t>      (14 </a:t>
            </a:r>
            <a:r>
              <a:rPr lang="en-US" altLang="en-US" dirty="0" err="1">
                <a:solidFill>
                  <a:schemeClr val="bg1"/>
                </a:solidFill>
              </a:rPr>
              <a:t>hari</a:t>
            </a:r>
            <a:r>
              <a:rPr lang="en-US" altLang="en-US" dirty="0">
                <a:solidFill>
                  <a:schemeClr val="bg1"/>
                </a:solidFill>
              </a:rPr>
              <a:t>)</a:t>
            </a:r>
          </a:p>
        </p:txBody>
      </p:sp>
      <p:sp>
        <p:nvSpPr>
          <p:cNvPr id="26" name="Text Box 20"/>
          <p:cNvSpPr txBox="1">
            <a:spLocks noChangeArrowheads="1"/>
          </p:cNvSpPr>
          <p:nvPr/>
        </p:nvSpPr>
        <p:spPr bwMode="auto">
          <a:xfrm rot="5400000">
            <a:off x="6967396" y="4761011"/>
            <a:ext cx="2362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spcBef>
                <a:spcPct val="50000"/>
              </a:spcBef>
            </a:pPr>
            <a:r>
              <a:rPr lang="en-US" altLang="en-US">
                <a:solidFill>
                  <a:schemeClr val="bg1"/>
                </a:solidFill>
              </a:rPr>
              <a:t>5. </a:t>
            </a:r>
            <a:r>
              <a:rPr lang="en-US" altLang="en-US" dirty="0">
                <a:solidFill>
                  <a:schemeClr val="bg1"/>
                </a:solidFill>
              </a:rPr>
              <a:t>Surat </a:t>
            </a:r>
            <a:r>
              <a:rPr lang="en-US" altLang="en-US" dirty="0" err="1">
                <a:solidFill>
                  <a:schemeClr val="bg1"/>
                </a:solidFill>
              </a:rPr>
              <a:t>Bantahan</a:t>
            </a:r>
            <a:r>
              <a:rPr lang="en-US" altLang="en-US" dirty="0">
                <a:solidFill>
                  <a:schemeClr val="bg1"/>
                </a:solidFill>
              </a:rPr>
              <a:t> (30 </a:t>
            </a:r>
            <a:r>
              <a:rPr lang="en-US" altLang="en-US" dirty="0" err="1">
                <a:solidFill>
                  <a:schemeClr val="bg1"/>
                </a:solidFill>
              </a:rPr>
              <a:t>hari</a:t>
            </a:r>
            <a:r>
              <a:rPr lang="en-US" altLang="en-US" dirty="0">
                <a:solidFill>
                  <a:schemeClr val="bg1"/>
                </a:solidFill>
              </a:rPr>
              <a:t>)</a:t>
            </a:r>
          </a:p>
        </p:txBody>
      </p:sp>
      <p:sp>
        <p:nvSpPr>
          <p:cNvPr id="27" name="Text Box 21"/>
          <p:cNvSpPr txBox="1">
            <a:spLocks noChangeArrowheads="1"/>
          </p:cNvSpPr>
          <p:nvPr/>
        </p:nvSpPr>
        <p:spPr bwMode="auto">
          <a:xfrm>
            <a:off x="2895600" y="2057400"/>
            <a:ext cx="4114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spcBef>
                <a:spcPct val="50000"/>
              </a:spcBef>
            </a:pPr>
            <a:r>
              <a:rPr lang="en-US" altLang="en-US" dirty="0">
                <a:solidFill>
                  <a:schemeClr val="bg1"/>
                </a:solidFill>
              </a:rPr>
              <a:t>6. Salinan Surat </a:t>
            </a:r>
            <a:r>
              <a:rPr lang="en-US" altLang="en-US" dirty="0" err="1">
                <a:solidFill>
                  <a:schemeClr val="bg1"/>
                </a:solidFill>
              </a:rPr>
              <a:t>Bantahan</a:t>
            </a:r>
            <a:r>
              <a:rPr lang="en-US" altLang="en-US" dirty="0">
                <a:solidFill>
                  <a:schemeClr val="bg1"/>
                </a:solidFill>
              </a:rPr>
              <a:t> (14 </a:t>
            </a:r>
            <a:r>
              <a:rPr lang="en-US" altLang="en-US" dirty="0" err="1">
                <a:solidFill>
                  <a:schemeClr val="bg1"/>
                </a:solidFill>
              </a:rPr>
              <a:t>hari</a:t>
            </a:r>
            <a:r>
              <a:rPr lang="en-US" altLang="en-US" dirty="0">
                <a:solidFill>
                  <a:schemeClr val="bg1"/>
                </a:solidFill>
              </a:rPr>
              <a:t>)</a:t>
            </a:r>
          </a:p>
        </p:txBody>
      </p:sp>
    </p:spTree>
    <p:extLst>
      <p:ext uri="{BB962C8B-B14F-4D97-AF65-F5344CB8AC3E}">
        <p14:creationId xmlns:p14="http://schemas.microsoft.com/office/powerpoint/2010/main" val="1476819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6" name="Shape 139"/>
          <p:cNvSpPr txBox="1">
            <a:spLocks noGrp="1"/>
          </p:cNvSpPr>
          <p:nvPr>
            <p:ph type="title"/>
          </p:nvPr>
        </p:nvSpPr>
        <p:spPr>
          <a:xfrm>
            <a:off x="457200" y="596826"/>
            <a:ext cx="8229600" cy="1429199"/>
          </a:xfrm>
          <a:prstGeom prst="rect">
            <a:avLst/>
          </a:prstGeom>
        </p:spPr>
        <p:txBody>
          <a:bodyPr lIns="91425" tIns="91425" rIns="91425" bIns="91425" anchor="b" anchorCtr="0">
            <a:noAutofit/>
          </a:bodyPr>
          <a:lstStyle/>
          <a:p>
            <a:pPr lvl="0">
              <a:spcBef>
                <a:spcPts val="0"/>
              </a:spcBef>
              <a:buNone/>
            </a:pPr>
            <a:r>
              <a:rPr lang="en-US" dirty="0" smtClean="0">
                <a:latin typeface="Helvetica" charset="0"/>
                <a:ea typeface="Helvetica" charset="0"/>
                <a:cs typeface="Helvetica" charset="0"/>
              </a:rPr>
              <a:t>PERSIAPAN</a:t>
            </a:r>
            <a:r>
              <a:rPr lang="en" dirty="0" smtClean="0">
                <a:latin typeface="Helvetica" charset="0"/>
                <a:ea typeface="Helvetica" charset="0"/>
                <a:cs typeface="Helvetica" charset="0"/>
              </a:rPr>
              <a:t> </a:t>
            </a:r>
            <a:r>
              <a:rPr lang="en-US" dirty="0" smtClean="0">
                <a:solidFill>
                  <a:srgbClr val="FFC800"/>
                </a:solidFill>
                <a:latin typeface="Helvetica" charset="0"/>
                <a:ea typeface="Helvetica" charset="0"/>
                <a:cs typeface="Helvetica" charset="0"/>
              </a:rPr>
              <a:t>PERSIDANGAN GUGATAN</a:t>
            </a:r>
            <a:endParaRPr lang="en" dirty="0">
              <a:latin typeface="Helvetica" charset="0"/>
              <a:ea typeface="Helvetica" charset="0"/>
              <a:cs typeface="Helvetica" charset="0"/>
            </a:endParaRPr>
          </a:p>
        </p:txBody>
      </p:sp>
      <p:sp>
        <p:nvSpPr>
          <p:cNvPr id="30" name="Oval 29"/>
          <p:cNvSpPr>
            <a:spLocks noChangeArrowheads="1"/>
          </p:cNvSpPr>
          <p:nvPr/>
        </p:nvSpPr>
        <p:spPr bwMode="auto">
          <a:xfrm>
            <a:off x="533400" y="2438400"/>
            <a:ext cx="1981200" cy="11430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lgn="ctr"/>
            <a:r>
              <a:rPr lang="en-US" altLang="en-US">
                <a:solidFill>
                  <a:schemeClr val="bg1"/>
                </a:solidFill>
              </a:rPr>
              <a:t>DJP/</a:t>
            </a:r>
          </a:p>
          <a:p>
            <a:pPr algn="ctr"/>
            <a:r>
              <a:rPr lang="en-US" altLang="en-US">
                <a:solidFill>
                  <a:schemeClr val="bg1"/>
                </a:solidFill>
              </a:rPr>
              <a:t>Terbanding</a:t>
            </a:r>
          </a:p>
        </p:txBody>
      </p:sp>
      <p:sp>
        <p:nvSpPr>
          <p:cNvPr id="31" name="Oval 30"/>
          <p:cNvSpPr>
            <a:spLocks noChangeArrowheads="1"/>
          </p:cNvSpPr>
          <p:nvPr/>
        </p:nvSpPr>
        <p:spPr bwMode="auto">
          <a:xfrm>
            <a:off x="1295400" y="5410200"/>
            <a:ext cx="2590800" cy="9906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lgn="ctr"/>
            <a:r>
              <a:rPr lang="en-US" altLang="en-US">
                <a:solidFill>
                  <a:schemeClr val="bg1"/>
                </a:solidFill>
              </a:rPr>
              <a:t>Wajib Pajak/</a:t>
            </a:r>
          </a:p>
          <a:p>
            <a:pPr algn="ctr"/>
            <a:r>
              <a:rPr lang="en-US" altLang="en-US">
                <a:solidFill>
                  <a:schemeClr val="bg1"/>
                </a:solidFill>
              </a:rPr>
              <a:t>Pembanding</a:t>
            </a:r>
          </a:p>
        </p:txBody>
      </p:sp>
      <p:sp>
        <p:nvSpPr>
          <p:cNvPr id="32" name="Text Box 5"/>
          <p:cNvSpPr txBox="1">
            <a:spLocks noChangeArrowheads="1"/>
          </p:cNvSpPr>
          <p:nvPr/>
        </p:nvSpPr>
        <p:spPr bwMode="auto">
          <a:xfrm>
            <a:off x="6781800" y="2590800"/>
            <a:ext cx="1752600" cy="63094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lgn="ctr">
              <a:spcBef>
                <a:spcPct val="50000"/>
              </a:spcBef>
            </a:pPr>
            <a:r>
              <a:rPr lang="en-US" altLang="en-US">
                <a:solidFill>
                  <a:schemeClr val="bg1"/>
                </a:solidFill>
              </a:rPr>
              <a:t>Pengadilan</a:t>
            </a:r>
            <a:r>
              <a:rPr lang="en-US" altLang="en-US" dirty="0">
                <a:solidFill>
                  <a:schemeClr val="bg1"/>
                </a:solidFill>
              </a:rPr>
              <a:t> </a:t>
            </a:r>
          </a:p>
          <a:p>
            <a:pPr algn="ctr">
              <a:spcBef>
                <a:spcPct val="50000"/>
              </a:spcBef>
            </a:pPr>
            <a:r>
              <a:rPr lang="en-US" altLang="en-US" dirty="0" err="1">
                <a:solidFill>
                  <a:schemeClr val="bg1"/>
                </a:solidFill>
              </a:rPr>
              <a:t>Pajak</a:t>
            </a:r>
            <a:endParaRPr lang="en-US" altLang="en-US" dirty="0">
              <a:solidFill>
                <a:schemeClr val="bg1"/>
              </a:solidFill>
            </a:endParaRPr>
          </a:p>
        </p:txBody>
      </p:sp>
      <p:sp>
        <p:nvSpPr>
          <p:cNvPr id="33" name="Line 6"/>
          <p:cNvSpPr>
            <a:spLocks noChangeShapeType="1"/>
          </p:cNvSpPr>
          <p:nvPr/>
        </p:nvSpPr>
        <p:spPr bwMode="auto">
          <a:xfrm>
            <a:off x="2667000" y="2895600"/>
            <a:ext cx="3733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endParaRPr>
          </a:p>
        </p:txBody>
      </p:sp>
      <p:sp>
        <p:nvSpPr>
          <p:cNvPr id="34" name="Line 7"/>
          <p:cNvSpPr>
            <a:spLocks noChangeShapeType="1"/>
          </p:cNvSpPr>
          <p:nvPr/>
        </p:nvSpPr>
        <p:spPr bwMode="auto">
          <a:xfrm flipH="1">
            <a:off x="2667000" y="3276600"/>
            <a:ext cx="3657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endParaRPr>
          </a:p>
        </p:txBody>
      </p:sp>
      <p:sp>
        <p:nvSpPr>
          <p:cNvPr id="35" name="Line 8"/>
          <p:cNvSpPr>
            <a:spLocks noChangeShapeType="1"/>
          </p:cNvSpPr>
          <p:nvPr/>
        </p:nvSpPr>
        <p:spPr bwMode="auto">
          <a:xfrm flipV="1">
            <a:off x="7620000" y="1981200"/>
            <a:ext cx="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bg1"/>
              </a:solidFill>
            </a:endParaRPr>
          </a:p>
        </p:txBody>
      </p:sp>
      <p:sp>
        <p:nvSpPr>
          <p:cNvPr id="36" name="Line 9"/>
          <p:cNvSpPr>
            <a:spLocks noChangeShapeType="1"/>
          </p:cNvSpPr>
          <p:nvPr/>
        </p:nvSpPr>
        <p:spPr bwMode="auto">
          <a:xfrm flipH="1">
            <a:off x="1524000" y="1981200"/>
            <a:ext cx="6096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bg1"/>
              </a:solidFill>
            </a:endParaRPr>
          </a:p>
        </p:txBody>
      </p:sp>
      <p:sp>
        <p:nvSpPr>
          <p:cNvPr id="37" name="Line 10"/>
          <p:cNvSpPr>
            <a:spLocks noChangeShapeType="1"/>
          </p:cNvSpPr>
          <p:nvPr/>
        </p:nvSpPr>
        <p:spPr bwMode="auto">
          <a:xfrm>
            <a:off x="1524000" y="1981200"/>
            <a:ext cx="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endParaRPr>
          </a:p>
        </p:txBody>
      </p:sp>
      <p:sp>
        <p:nvSpPr>
          <p:cNvPr id="38" name="Line 11"/>
          <p:cNvSpPr>
            <a:spLocks noChangeShapeType="1"/>
          </p:cNvSpPr>
          <p:nvPr/>
        </p:nvSpPr>
        <p:spPr bwMode="auto">
          <a:xfrm flipV="1">
            <a:off x="2895600" y="3429000"/>
            <a:ext cx="3733800" cy="1905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endParaRPr>
          </a:p>
        </p:txBody>
      </p:sp>
      <p:sp>
        <p:nvSpPr>
          <p:cNvPr id="39" name="Line 12"/>
          <p:cNvSpPr>
            <a:spLocks noChangeShapeType="1"/>
          </p:cNvSpPr>
          <p:nvPr/>
        </p:nvSpPr>
        <p:spPr bwMode="auto">
          <a:xfrm>
            <a:off x="4038600" y="6019800"/>
            <a:ext cx="3886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bg1"/>
              </a:solidFill>
            </a:endParaRPr>
          </a:p>
        </p:txBody>
      </p:sp>
      <p:sp>
        <p:nvSpPr>
          <p:cNvPr id="40" name="Line 13"/>
          <p:cNvSpPr>
            <a:spLocks noChangeShapeType="1"/>
          </p:cNvSpPr>
          <p:nvPr/>
        </p:nvSpPr>
        <p:spPr bwMode="auto">
          <a:xfrm flipV="1">
            <a:off x="7924800" y="3429000"/>
            <a:ext cx="0" cy="2590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endParaRPr>
          </a:p>
        </p:txBody>
      </p:sp>
      <p:sp>
        <p:nvSpPr>
          <p:cNvPr id="41" name="Line 14"/>
          <p:cNvSpPr>
            <a:spLocks noChangeShapeType="1"/>
          </p:cNvSpPr>
          <p:nvPr/>
        </p:nvSpPr>
        <p:spPr bwMode="auto">
          <a:xfrm>
            <a:off x="7315200" y="3505200"/>
            <a:ext cx="0" cy="2133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chemeClr val="bg1"/>
              </a:solidFill>
            </a:endParaRPr>
          </a:p>
        </p:txBody>
      </p:sp>
      <p:sp>
        <p:nvSpPr>
          <p:cNvPr id="42" name="Line 15"/>
          <p:cNvSpPr>
            <a:spLocks noChangeShapeType="1"/>
          </p:cNvSpPr>
          <p:nvPr/>
        </p:nvSpPr>
        <p:spPr bwMode="auto">
          <a:xfrm flipH="1">
            <a:off x="4038600" y="5638800"/>
            <a:ext cx="3276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endParaRPr>
          </a:p>
        </p:txBody>
      </p:sp>
      <p:sp>
        <p:nvSpPr>
          <p:cNvPr id="43" name="Text Box 16"/>
          <p:cNvSpPr txBox="1">
            <a:spLocks noChangeArrowheads="1"/>
          </p:cNvSpPr>
          <p:nvPr/>
        </p:nvSpPr>
        <p:spPr bwMode="auto">
          <a:xfrm rot="20174574">
            <a:off x="3086100" y="4343400"/>
            <a:ext cx="22098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lgn="ctr">
              <a:spcBef>
                <a:spcPct val="50000"/>
              </a:spcBef>
              <a:buFontTx/>
              <a:buAutoNum type="arabicPeriod"/>
            </a:pPr>
            <a:r>
              <a:rPr lang="en-US" altLang="en-US">
                <a:solidFill>
                  <a:schemeClr val="bg1"/>
                </a:solidFill>
              </a:rPr>
              <a:t>Surat </a:t>
            </a:r>
            <a:r>
              <a:rPr lang="en-US" altLang="en-US" dirty="0" err="1">
                <a:solidFill>
                  <a:schemeClr val="bg1"/>
                </a:solidFill>
              </a:rPr>
              <a:t>Gugatan</a:t>
            </a:r>
            <a:r>
              <a:rPr lang="en-US" altLang="en-US" dirty="0">
                <a:solidFill>
                  <a:schemeClr val="bg1"/>
                </a:solidFill>
              </a:rPr>
              <a:t> </a:t>
            </a:r>
          </a:p>
          <a:p>
            <a:pPr algn="ctr">
              <a:spcBef>
                <a:spcPct val="50000"/>
              </a:spcBef>
            </a:pPr>
            <a:r>
              <a:rPr lang="en-US" altLang="en-US" dirty="0">
                <a:solidFill>
                  <a:schemeClr val="bg1"/>
                </a:solidFill>
              </a:rPr>
              <a:t>(14 </a:t>
            </a:r>
            <a:r>
              <a:rPr lang="en-US" altLang="en-US" dirty="0" err="1">
                <a:solidFill>
                  <a:schemeClr val="bg1"/>
                </a:solidFill>
              </a:rPr>
              <a:t>hari</a:t>
            </a:r>
            <a:r>
              <a:rPr lang="en-US" altLang="en-US" dirty="0">
                <a:solidFill>
                  <a:schemeClr val="bg1"/>
                </a:solidFill>
              </a:rPr>
              <a:t>/30 </a:t>
            </a:r>
            <a:r>
              <a:rPr lang="en-US" altLang="en-US" dirty="0" err="1">
                <a:solidFill>
                  <a:schemeClr val="bg1"/>
                </a:solidFill>
              </a:rPr>
              <a:t>hari</a:t>
            </a:r>
            <a:r>
              <a:rPr lang="en-US" altLang="en-US" dirty="0">
                <a:solidFill>
                  <a:schemeClr val="bg1"/>
                </a:solidFill>
              </a:rPr>
              <a:t>)</a:t>
            </a:r>
          </a:p>
        </p:txBody>
      </p:sp>
      <p:sp>
        <p:nvSpPr>
          <p:cNvPr id="44" name="Text Box 17"/>
          <p:cNvSpPr txBox="1">
            <a:spLocks noChangeArrowheads="1"/>
          </p:cNvSpPr>
          <p:nvPr/>
        </p:nvSpPr>
        <p:spPr bwMode="auto">
          <a:xfrm>
            <a:off x="2362200" y="3276600"/>
            <a:ext cx="38862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spcBef>
                <a:spcPct val="50000"/>
              </a:spcBef>
            </a:pPr>
            <a:r>
              <a:rPr lang="en-US" altLang="en-US">
                <a:solidFill>
                  <a:schemeClr val="bg1"/>
                </a:solidFill>
              </a:rPr>
              <a:t>2. Permintaan Surat Tanggapan</a:t>
            </a:r>
          </a:p>
          <a:p>
            <a:pPr>
              <a:spcBef>
                <a:spcPct val="50000"/>
              </a:spcBef>
            </a:pPr>
            <a:r>
              <a:rPr lang="en-US" altLang="en-US">
                <a:solidFill>
                  <a:schemeClr val="bg1"/>
                </a:solidFill>
              </a:rPr>
              <a:t>(14 hari)</a:t>
            </a:r>
          </a:p>
        </p:txBody>
      </p:sp>
      <p:sp>
        <p:nvSpPr>
          <p:cNvPr id="45" name="Text Box 18"/>
          <p:cNvSpPr txBox="1">
            <a:spLocks noChangeArrowheads="1"/>
          </p:cNvSpPr>
          <p:nvPr/>
        </p:nvSpPr>
        <p:spPr bwMode="auto">
          <a:xfrm>
            <a:off x="3086100" y="2584672"/>
            <a:ext cx="28194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lgn="ctr">
              <a:spcBef>
                <a:spcPct val="50000"/>
              </a:spcBef>
            </a:pPr>
            <a:r>
              <a:rPr lang="en-US" altLang="en-US" dirty="0">
                <a:solidFill>
                  <a:schemeClr val="bg1"/>
                </a:solidFill>
              </a:rPr>
              <a:t>3. Surat </a:t>
            </a:r>
            <a:r>
              <a:rPr lang="en-US" altLang="en-US" dirty="0" err="1">
                <a:solidFill>
                  <a:schemeClr val="bg1"/>
                </a:solidFill>
              </a:rPr>
              <a:t>Tanggapan</a:t>
            </a:r>
            <a:endParaRPr lang="en-US" altLang="en-US" dirty="0">
              <a:solidFill>
                <a:schemeClr val="bg1"/>
              </a:solidFill>
            </a:endParaRPr>
          </a:p>
          <a:p>
            <a:pPr algn="ctr">
              <a:spcBef>
                <a:spcPct val="50000"/>
              </a:spcBef>
            </a:pPr>
            <a:r>
              <a:rPr lang="en-US" altLang="en-US" dirty="0">
                <a:solidFill>
                  <a:schemeClr val="bg1"/>
                </a:solidFill>
              </a:rPr>
              <a:t>(1bulan)</a:t>
            </a:r>
          </a:p>
        </p:txBody>
      </p:sp>
      <p:sp>
        <p:nvSpPr>
          <p:cNvPr id="46" name="Text Box 19"/>
          <p:cNvSpPr txBox="1">
            <a:spLocks noChangeArrowheads="1"/>
          </p:cNvSpPr>
          <p:nvPr/>
        </p:nvSpPr>
        <p:spPr bwMode="auto">
          <a:xfrm>
            <a:off x="4346864" y="5323330"/>
            <a:ext cx="30480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lgn="ctr">
              <a:spcBef>
                <a:spcPct val="50000"/>
              </a:spcBef>
            </a:pPr>
            <a:r>
              <a:rPr lang="en-US" altLang="en-US">
                <a:solidFill>
                  <a:schemeClr val="bg1"/>
                </a:solidFill>
              </a:rPr>
              <a:t>4. </a:t>
            </a:r>
            <a:r>
              <a:rPr lang="en-US" altLang="en-US" dirty="0">
                <a:solidFill>
                  <a:schemeClr val="bg1"/>
                </a:solidFill>
              </a:rPr>
              <a:t>Salinan Surat </a:t>
            </a:r>
            <a:r>
              <a:rPr lang="en-US" altLang="en-US" dirty="0" err="1">
                <a:solidFill>
                  <a:schemeClr val="bg1"/>
                </a:solidFill>
              </a:rPr>
              <a:t>Tanggapan</a:t>
            </a:r>
            <a:endParaRPr lang="en-US" altLang="en-US" dirty="0">
              <a:solidFill>
                <a:schemeClr val="bg1"/>
              </a:solidFill>
            </a:endParaRPr>
          </a:p>
          <a:p>
            <a:pPr algn="ctr">
              <a:spcBef>
                <a:spcPct val="50000"/>
              </a:spcBef>
            </a:pPr>
            <a:r>
              <a:rPr lang="en-US" altLang="en-US" dirty="0">
                <a:solidFill>
                  <a:schemeClr val="bg1"/>
                </a:solidFill>
              </a:rPr>
              <a:t>(14 </a:t>
            </a:r>
            <a:r>
              <a:rPr lang="en-US" altLang="en-US" dirty="0" err="1">
                <a:solidFill>
                  <a:schemeClr val="bg1"/>
                </a:solidFill>
              </a:rPr>
              <a:t>hari</a:t>
            </a:r>
            <a:r>
              <a:rPr lang="en-US" altLang="en-US" dirty="0">
                <a:solidFill>
                  <a:schemeClr val="bg1"/>
                </a:solidFill>
              </a:rPr>
              <a:t>)</a:t>
            </a:r>
          </a:p>
        </p:txBody>
      </p:sp>
      <p:sp>
        <p:nvSpPr>
          <p:cNvPr id="47" name="Text Box 20"/>
          <p:cNvSpPr txBox="1">
            <a:spLocks noChangeArrowheads="1"/>
          </p:cNvSpPr>
          <p:nvPr/>
        </p:nvSpPr>
        <p:spPr bwMode="auto">
          <a:xfrm rot="5400000">
            <a:off x="6758393" y="4457701"/>
            <a:ext cx="23622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lgn="ctr">
              <a:spcBef>
                <a:spcPct val="50000"/>
              </a:spcBef>
            </a:pPr>
            <a:r>
              <a:rPr lang="en-US" altLang="en-US">
                <a:solidFill>
                  <a:schemeClr val="bg1"/>
                </a:solidFill>
              </a:rPr>
              <a:t>5. </a:t>
            </a:r>
            <a:r>
              <a:rPr lang="en-US" altLang="en-US" dirty="0">
                <a:solidFill>
                  <a:schemeClr val="bg1"/>
                </a:solidFill>
              </a:rPr>
              <a:t>Surat </a:t>
            </a:r>
            <a:r>
              <a:rPr lang="en-US" altLang="en-US" dirty="0" err="1">
                <a:solidFill>
                  <a:schemeClr val="bg1"/>
                </a:solidFill>
              </a:rPr>
              <a:t>Bantahan</a:t>
            </a:r>
            <a:endParaRPr lang="en-US" altLang="en-US" dirty="0">
              <a:solidFill>
                <a:schemeClr val="bg1"/>
              </a:solidFill>
            </a:endParaRPr>
          </a:p>
          <a:p>
            <a:pPr algn="ctr">
              <a:spcBef>
                <a:spcPct val="50000"/>
              </a:spcBef>
            </a:pPr>
            <a:r>
              <a:rPr lang="en-US" altLang="en-US" dirty="0">
                <a:solidFill>
                  <a:schemeClr val="bg1"/>
                </a:solidFill>
              </a:rPr>
              <a:t>(30 </a:t>
            </a:r>
            <a:r>
              <a:rPr lang="en-US" altLang="en-US" dirty="0" err="1">
                <a:solidFill>
                  <a:schemeClr val="bg1"/>
                </a:solidFill>
              </a:rPr>
              <a:t>hari</a:t>
            </a:r>
            <a:r>
              <a:rPr lang="en-US" altLang="en-US" dirty="0">
                <a:solidFill>
                  <a:schemeClr val="bg1"/>
                </a:solidFill>
              </a:rPr>
              <a:t>)</a:t>
            </a:r>
          </a:p>
        </p:txBody>
      </p:sp>
      <p:sp>
        <p:nvSpPr>
          <p:cNvPr id="48" name="Text Box 21"/>
          <p:cNvSpPr txBox="1">
            <a:spLocks noChangeArrowheads="1"/>
          </p:cNvSpPr>
          <p:nvPr/>
        </p:nvSpPr>
        <p:spPr bwMode="auto">
          <a:xfrm>
            <a:off x="2438400" y="2057400"/>
            <a:ext cx="4572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lgn="ctr">
              <a:spcBef>
                <a:spcPct val="50000"/>
              </a:spcBef>
            </a:pPr>
            <a:r>
              <a:rPr lang="en-US" altLang="en-US">
                <a:solidFill>
                  <a:schemeClr val="bg1"/>
                </a:solidFill>
              </a:rPr>
              <a:t>6. Salinan Surat Bantahan (14 hari)</a:t>
            </a:r>
          </a:p>
        </p:txBody>
      </p:sp>
    </p:spTree>
    <p:extLst>
      <p:ext uri="{BB962C8B-B14F-4D97-AF65-F5344CB8AC3E}">
        <p14:creationId xmlns:p14="http://schemas.microsoft.com/office/powerpoint/2010/main" val="1736712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6" name="Shape 139"/>
          <p:cNvSpPr txBox="1">
            <a:spLocks noGrp="1"/>
          </p:cNvSpPr>
          <p:nvPr>
            <p:ph type="title"/>
          </p:nvPr>
        </p:nvSpPr>
        <p:spPr>
          <a:xfrm>
            <a:off x="457200" y="596826"/>
            <a:ext cx="8229600" cy="1429199"/>
          </a:xfrm>
          <a:prstGeom prst="rect">
            <a:avLst/>
          </a:prstGeom>
        </p:spPr>
        <p:txBody>
          <a:bodyPr lIns="91425" tIns="91425" rIns="91425" bIns="91425" anchor="b" anchorCtr="0">
            <a:noAutofit/>
          </a:bodyPr>
          <a:lstStyle/>
          <a:p>
            <a:pPr lvl="0">
              <a:spcBef>
                <a:spcPts val="0"/>
              </a:spcBef>
              <a:buNone/>
            </a:pPr>
            <a:r>
              <a:rPr lang="en-US" dirty="0" smtClean="0">
                <a:latin typeface="Helvetica" charset="0"/>
                <a:ea typeface="Helvetica" charset="0"/>
                <a:cs typeface="Helvetica" charset="0"/>
              </a:rPr>
              <a:t>PERSIAPAN</a:t>
            </a:r>
            <a:r>
              <a:rPr lang="en" dirty="0" smtClean="0">
                <a:latin typeface="Helvetica" charset="0"/>
                <a:ea typeface="Helvetica" charset="0"/>
                <a:cs typeface="Helvetica" charset="0"/>
              </a:rPr>
              <a:t> </a:t>
            </a:r>
            <a:r>
              <a:rPr lang="en-US" dirty="0" smtClean="0">
                <a:solidFill>
                  <a:srgbClr val="FFC800"/>
                </a:solidFill>
                <a:latin typeface="Helvetica" charset="0"/>
                <a:ea typeface="Helvetica" charset="0"/>
                <a:cs typeface="Helvetica" charset="0"/>
              </a:rPr>
              <a:t>PERSIDANGAN</a:t>
            </a:r>
            <a:endParaRPr lang="en" dirty="0">
              <a:latin typeface="Helvetica" charset="0"/>
              <a:ea typeface="Helvetica" charset="0"/>
              <a:cs typeface="Helvetica" charset="0"/>
            </a:endParaRPr>
          </a:p>
        </p:txBody>
      </p:sp>
      <p:sp>
        <p:nvSpPr>
          <p:cNvPr id="5" name="Rectangle 3"/>
          <p:cNvSpPr>
            <a:spLocks noGrp="1" noChangeArrowheads="1"/>
          </p:cNvSpPr>
          <p:nvPr>
            <p:ph type="body" idx="1"/>
          </p:nvPr>
        </p:nvSpPr>
        <p:spPr>
          <a:xfrm>
            <a:off x="589756" y="2140528"/>
            <a:ext cx="7964488" cy="3373582"/>
          </a:xfrm>
        </p:spPr>
        <p:txBody>
          <a:bodyPr/>
          <a:lstStyle/>
          <a:p>
            <a:pPr marL="609600" indent="-609600" eaLnBrk="1" hangingPunct="1">
              <a:lnSpc>
                <a:spcPct val="80000"/>
              </a:lnSpc>
              <a:buFont typeface="Wingdings" pitchFamily="2" charset="2"/>
              <a:buNone/>
              <a:defRPr/>
            </a:pPr>
            <a:r>
              <a:rPr lang="en-US" sz="2000" dirty="0" smtClean="0"/>
              <a:t>1. </a:t>
            </a:r>
            <a:r>
              <a:rPr lang="en-US" sz="2000" dirty="0" err="1" smtClean="0"/>
              <a:t>Penunjukkan</a:t>
            </a:r>
            <a:r>
              <a:rPr lang="en-US" sz="2000" dirty="0" smtClean="0"/>
              <a:t> Hakim</a:t>
            </a:r>
          </a:p>
          <a:p>
            <a:pPr marL="609600" indent="-609600" eaLnBrk="1" hangingPunct="1">
              <a:lnSpc>
                <a:spcPct val="80000"/>
              </a:lnSpc>
              <a:buFont typeface="Wingdings" pitchFamily="2" charset="2"/>
              <a:buChar char="n"/>
              <a:defRPr/>
            </a:pPr>
            <a:r>
              <a:rPr lang="id-ID" sz="2000" dirty="0" smtClean="0"/>
              <a:t>Ketua menunjuk Majelis yang terdiri dari 3 (tiga) orang Hakim atau Hakim Tunggal untuk memeriksa dan memutus Sengketa Pajak.</a:t>
            </a:r>
          </a:p>
          <a:p>
            <a:pPr marL="609600" indent="-609600" eaLnBrk="1" hangingPunct="1">
              <a:lnSpc>
                <a:spcPct val="80000"/>
              </a:lnSpc>
              <a:buFont typeface="Wingdings" pitchFamily="2" charset="2"/>
              <a:buChar char="n"/>
              <a:defRPr/>
            </a:pPr>
            <a:r>
              <a:rPr lang="id-ID" sz="2000" dirty="0" smtClean="0"/>
              <a:t>Dalam hal pemeriksaan dilakukan oleh Majelis, Ketua menunjuk salah seorang Hakim sebagaimana dimaksud dalam ayat (1) sebagai Hakim Ketua yang memimpin pemeriksaan Sengketa Pajak.</a:t>
            </a:r>
          </a:p>
          <a:p>
            <a:pPr marL="609600" indent="-609600" eaLnBrk="1" hangingPunct="1">
              <a:lnSpc>
                <a:spcPct val="80000"/>
              </a:lnSpc>
              <a:buFont typeface="Wingdings" pitchFamily="2" charset="2"/>
              <a:buChar char="n"/>
              <a:defRPr/>
            </a:pPr>
            <a:r>
              <a:rPr lang="id-ID" sz="2000" dirty="0" smtClean="0"/>
              <a:t>Majelis atau Hakim Tunggal sebagaimana dimaksud dalam ayat (1) bersidang pada hari yang ditentukan dan memberitahukan hari sidang dimaksud kepada pihak yang bersengketa.</a:t>
            </a:r>
            <a:endParaRPr lang="id-ID" sz="2000" i="1" dirty="0" smtClean="0"/>
          </a:p>
        </p:txBody>
      </p:sp>
    </p:spTree>
    <p:extLst>
      <p:ext uri="{BB962C8B-B14F-4D97-AF65-F5344CB8AC3E}">
        <p14:creationId xmlns:p14="http://schemas.microsoft.com/office/powerpoint/2010/main" val="1043022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6" name="Shape 139"/>
          <p:cNvSpPr txBox="1">
            <a:spLocks noGrp="1"/>
          </p:cNvSpPr>
          <p:nvPr>
            <p:ph type="title"/>
          </p:nvPr>
        </p:nvSpPr>
        <p:spPr>
          <a:xfrm>
            <a:off x="457200" y="596826"/>
            <a:ext cx="8229600" cy="1429199"/>
          </a:xfrm>
          <a:prstGeom prst="rect">
            <a:avLst/>
          </a:prstGeom>
        </p:spPr>
        <p:txBody>
          <a:bodyPr lIns="91425" tIns="91425" rIns="91425" bIns="91425" anchor="b" anchorCtr="0">
            <a:noAutofit/>
          </a:bodyPr>
          <a:lstStyle/>
          <a:p>
            <a:pPr lvl="0">
              <a:spcBef>
                <a:spcPts val="0"/>
              </a:spcBef>
              <a:buNone/>
            </a:pPr>
            <a:r>
              <a:rPr lang="en-US" dirty="0" smtClean="0">
                <a:latin typeface="Helvetica" charset="0"/>
                <a:ea typeface="Helvetica" charset="0"/>
                <a:cs typeface="Helvetica" charset="0"/>
              </a:rPr>
              <a:t>PERSIAPAN</a:t>
            </a:r>
            <a:r>
              <a:rPr lang="en" dirty="0" smtClean="0">
                <a:latin typeface="Helvetica" charset="0"/>
                <a:ea typeface="Helvetica" charset="0"/>
                <a:cs typeface="Helvetica" charset="0"/>
              </a:rPr>
              <a:t> </a:t>
            </a:r>
            <a:r>
              <a:rPr lang="en-US" dirty="0" smtClean="0">
                <a:solidFill>
                  <a:srgbClr val="FFC800"/>
                </a:solidFill>
                <a:latin typeface="Helvetica" charset="0"/>
                <a:ea typeface="Helvetica" charset="0"/>
                <a:cs typeface="Helvetica" charset="0"/>
              </a:rPr>
              <a:t>PERSIDANGAN</a:t>
            </a:r>
            <a:endParaRPr lang="en" dirty="0">
              <a:latin typeface="Helvetica" charset="0"/>
              <a:ea typeface="Helvetica" charset="0"/>
              <a:cs typeface="Helvetica" charset="0"/>
            </a:endParaRPr>
          </a:p>
        </p:txBody>
      </p:sp>
      <p:sp>
        <p:nvSpPr>
          <p:cNvPr id="7" name="Rectangle 3"/>
          <p:cNvSpPr>
            <a:spLocks noGrp="1" noChangeArrowheads="1"/>
          </p:cNvSpPr>
          <p:nvPr>
            <p:ph type="body" idx="1"/>
          </p:nvPr>
        </p:nvSpPr>
        <p:spPr>
          <a:xfrm>
            <a:off x="589756" y="2026025"/>
            <a:ext cx="7964488" cy="2001982"/>
          </a:xfrm>
        </p:spPr>
        <p:txBody>
          <a:bodyPr/>
          <a:lstStyle/>
          <a:p>
            <a:pPr marL="609600" indent="-609600" eaLnBrk="1" hangingPunct="1">
              <a:lnSpc>
                <a:spcPct val="80000"/>
              </a:lnSpc>
              <a:buFont typeface="Wingdings" pitchFamily="2" charset="2"/>
              <a:buNone/>
              <a:defRPr/>
            </a:pPr>
            <a:r>
              <a:rPr lang="en-US" sz="2000" smtClean="0"/>
              <a:t>2</a:t>
            </a:r>
            <a:r>
              <a:rPr lang="en-US" sz="2000" dirty="0" smtClean="0"/>
              <a:t>. </a:t>
            </a:r>
            <a:r>
              <a:rPr lang="en-US" sz="2000" dirty="0" err="1" smtClean="0"/>
              <a:t>Mulainya</a:t>
            </a:r>
            <a:r>
              <a:rPr lang="en-US" sz="2000" dirty="0" smtClean="0"/>
              <a:t> </a:t>
            </a:r>
            <a:r>
              <a:rPr lang="en-US" sz="2000" dirty="0" err="1" smtClean="0"/>
              <a:t>Persidangan</a:t>
            </a:r>
            <a:endParaRPr lang="id-ID" sz="2000" dirty="0" smtClean="0"/>
          </a:p>
          <a:p>
            <a:pPr marL="609600" indent="-609600" eaLnBrk="1" hangingPunct="1">
              <a:lnSpc>
                <a:spcPct val="80000"/>
              </a:lnSpc>
              <a:buFont typeface="Wingdings" pitchFamily="2" charset="2"/>
              <a:buChar char="n"/>
              <a:defRPr/>
            </a:pPr>
            <a:r>
              <a:rPr lang="id-ID" sz="2000" dirty="0" smtClean="0"/>
              <a:t>Majelis/Hakim Tunggal sebagaimana dimaksud dalam Pasal 47 sudah mulai bersidang dalam jangka waktu 6 (enam) bulan sejak tanggal diterimanya Surat Banding.</a:t>
            </a:r>
          </a:p>
          <a:p>
            <a:pPr marL="609600" indent="-609600" eaLnBrk="1" hangingPunct="1">
              <a:lnSpc>
                <a:spcPct val="80000"/>
              </a:lnSpc>
              <a:buFont typeface="Wingdings" pitchFamily="2" charset="2"/>
              <a:buChar char="n"/>
              <a:defRPr/>
            </a:pPr>
            <a:r>
              <a:rPr lang="id-ID" sz="2000" dirty="0" smtClean="0"/>
              <a:t>Dalam hal Gugatan, Majelis/Hakim Tunggal sudah memulai sidang dalam jangka waktu 3 (tiga) bulan sejak tanggal diterima Surat Gugatan.</a:t>
            </a:r>
            <a:endParaRPr lang="en-US" sz="2000" dirty="0" smtClean="0"/>
          </a:p>
        </p:txBody>
      </p:sp>
    </p:spTree>
    <p:extLst>
      <p:ext uri="{BB962C8B-B14F-4D97-AF65-F5344CB8AC3E}">
        <p14:creationId xmlns:p14="http://schemas.microsoft.com/office/powerpoint/2010/main" val="1923638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6" name="Shape 139"/>
          <p:cNvSpPr txBox="1">
            <a:spLocks noGrp="1"/>
          </p:cNvSpPr>
          <p:nvPr>
            <p:ph type="title"/>
          </p:nvPr>
        </p:nvSpPr>
        <p:spPr>
          <a:xfrm>
            <a:off x="457200" y="596826"/>
            <a:ext cx="8229600" cy="1429199"/>
          </a:xfrm>
          <a:prstGeom prst="rect">
            <a:avLst/>
          </a:prstGeom>
        </p:spPr>
        <p:txBody>
          <a:bodyPr lIns="91425" tIns="91425" rIns="91425" bIns="91425" anchor="b" anchorCtr="0">
            <a:noAutofit/>
          </a:bodyPr>
          <a:lstStyle/>
          <a:p>
            <a:pPr lvl="0">
              <a:spcBef>
                <a:spcPts val="0"/>
              </a:spcBef>
              <a:buNone/>
            </a:pPr>
            <a:r>
              <a:rPr lang="en-US" dirty="0" smtClean="0">
                <a:latin typeface="Helvetica" charset="0"/>
                <a:ea typeface="Helvetica" charset="0"/>
                <a:cs typeface="Helvetica" charset="0"/>
              </a:rPr>
              <a:t>PEMERIKSAAN</a:t>
            </a:r>
            <a:r>
              <a:rPr lang="en" dirty="0" smtClean="0">
                <a:latin typeface="Helvetica" charset="0"/>
                <a:ea typeface="Helvetica" charset="0"/>
                <a:cs typeface="Helvetica" charset="0"/>
              </a:rPr>
              <a:t> </a:t>
            </a:r>
            <a:r>
              <a:rPr lang="en-US" dirty="0" smtClean="0">
                <a:solidFill>
                  <a:srgbClr val="FFC800"/>
                </a:solidFill>
                <a:latin typeface="Helvetica" charset="0"/>
                <a:ea typeface="Helvetica" charset="0"/>
                <a:cs typeface="Helvetica" charset="0"/>
              </a:rPr>
              <a:t>ACARA BIASA</a:t>
            </a:r>
            <a:br>
              <a:rPr lang="en-US" dirty="0" smtClean="0">
                <a:solidFill>
                  <a:srgbClr val="FFC800"/>
                </a:solidFill>
                <a:latin typeface="Helvetica" charset="0"/>
                <a:ea typeface="Helvetica" charset="0"/>
                <a:cs typeface="Helvetica" charset="0"/>
              </a:rPr>
            </a:br>
            <a:r>
              <a:rPr lang="en-US" sz="2800" dirty="0" smtClean="0">
                <a:solidFill>
                  <a:srgbClr val="FFC800"/>
                </a:solidFill>
                <a:latin typeface="Helvetica" charset="0"/>
                <a:ea typeface="Helvetica" charset="0"/>
                <a:cs typeface="Helvetica" charset="0"/>
              </a:rPr>
              <a:t>(</a:t>
            </a:r>
            <a:r>
              <a:rPr lang="en-US" sz="2800" dirty="0" err="1" smtClean="0">
                <a:solidFill>
                  <a:srgbClr val="FFC800"/>
                </a:solidFill>
                <a:latin typeface="Helvetica" charset="0"/>
                <a:ea typeface="Helvetica" charset="0"/>
                <a:cs typeface="Helvetica" charset="0"/>
              </a:rPr>
              <a:t>Pasal</a:t>
            </a:r>
            <a:r>
              <a:rPr lang="en-US" sz="2800" dirty="0" smtClean="0">
                <a:solidFill>
                  <a:srgbClr val="FFC800"/>
                </a:solidFill>
                <a:latin typeface="Helvetica" charset="0"/>
                <a:ea typeface="Helvetica" charset="0"/>
                <a:cs typeface="Helvetica" charset="0"/>
              </a:rPr>
              <a:t> 49)</a:t>
            </a:r>
            <a:endParaRPr lang="en" dirty="0">
              <a:latin typeface="Helvetica" charset="0"/>
              <a:ea typeface="Helvetica" charset="0"/>
              <a:cs typeface="Helvetica" charset="0"/>
            </a:endParaRPr>
          </a:p>
        </p:txBody>
      </p:sp>
      <p:sp>
        <p:nvSpPr>
          <p:cNvPr id="5" name="Rectangle 3"/>
          <p:cNvSpPr txBox="1">
            <a:spLocks noChangeArrowheads="1"/>
          </p:cNvSpPr>
          <p:nvPr/>
        </p:nvSpPr>
        <p:spPr>
          <a:xfrm>
            <a:off x="692728" y="2126673"/>
            <a:ext cx="8193088" cy="4837113"/>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Open Sans"/>
              <a:buChar char="○"/>
              <a:defRPr sz="3000" b="0" i="0" u="none" strike="noStrike" cap="none">
                <a:solidFill>
                  <a:srgbClr val="FFFFFF"/>
                </a:solidFill>
                <a:latin typeface="Open Sans"/>
                <a:ea typeface="Open Sans"/>
                <a:cs typeface="Open Sans"/>
                <a:sym typeface="Open Sans"/>
              </a:defRPr>
            </a:lvl1pPr>
            <a:lvl2pPr marR="0" lvl="1" algn="l" rtl="0">
              <a:lnSpc>
                <a:spcPct val="100000"/>
              </a:lnSpc>
              <a:spcBef>
                <a:spcPts val="0"/>
              </a:spcBef>
              <a:spcAft>
                <a:spcPts val="0"/>
              </a:spcAft>
              <a:buClr>
                <a:srgbClr val="FFFFFF"/>
              </a:buClr>
              <a:buSzPct val="100000"/>
              <a:buFont typeface="Open Sans"/>
              <a:buChar char="●"/>
              <a:defRPr sz="2400" b="0" i="0" u="none" strike="noStrike" cap="none">
                <a:solidFill>
                  <a:srgbClr val="FFFFFF"/>
                </a:solidFill>
                <a:latin typeface="Open Sans"/>
                <a:ea typeface="Open Sans"/>
                <a:cs typeface="Open Sans"/>
                <a:sym typeface="Open Sans"/>
              </a:defRPr>
            </a:lvl2pPr>
            <a:lvl3pPr marR="0" lvl="2" algn="l" rtl="0">
              <a:lnSpc>
                <a:spcPct val="100000"/>
              </a:lnSpc>
              <a:spcBef>
                <a:spcPts val="0"/>
              </a:spcBef>
              <a:spcAft>
                <a:spcPts val="0"/>
              </a:spcAft>
              <a:buClr>
                <a:srgbClr val="FFFFFF"/>
              </a:buClr>
              <a:buSzPct val="100000"/>
              <a:buFont typeface="Open Sans"/>
              <a:buNone/>
              <a:defRPr sz="2400" b="0" i="0" u="none" strike="noStrike" cap="none">
                <a:solidFill>
                  <a:srgbClr val="FFFFFF"/>
                </a:solidFill>
                <a:latin typeface="Open Sans"/>
                <a:ea typeface="Open Sans"/>
                <a:cs typeface="Open Sans"/>
                <a:sym typeface="Open Sans"/>
              </a:defRPr>
            </a:lvl3pPr>
            <a:lvl4pPr marR="0" lvl="3" algn="l" rtl="0">
              <a:lnSpc>
                <a:spcPct val="100000"/>
              </a:lnSpc>
              <a:spcBef>
                <a:spcPts val="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4pPr>
            <a:lvl5pPr marR="0" lvl="4" algn="l" rtl="0">
              <a:lnSpc>
                <a:spcPct val="100000"/>
              </a:lnSpc>
              <a:spcBef>
                <a:spcPts val="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5pPr>
            <a:lvl6pPr marR="0" lvl="5" algn="l" rtl="0">
              <a:lnSpc>
                <a:spcPct val="100000"/>
              </a:lnSpc>
              <a:spcBef>
                <a:spcPts val="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6pPr>
            <a:lvl7pPr marR="0" lvl="6" algn="l" rtl="0">
              <a:lnSpc>
                <a:spcPct val="100000"/>
              </a:lnSpc>
              <a:spcBef>
                <a:spcPts val="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7pPr>
            <a:lvl8pPr marR="0" lvl="7" algn="l" rtl="0">
              <a:lnSpc>
                <a:spcPct val="100000"/>
              </a:lnSpc>
              <a:spcBef>
                <a:spcPts val="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8pPr>
            <a:lvl9pPr marR="0" lvl="8" algn="l" rtl="0">
              <a:lnSpc>
                <a:spcPct val="100000"/>
              </a:lnSpc>
              <a:spcBef>
                <a:spcPts val="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9pPr>
          </a:lstStyle>
          <a:p>
            <a:pPr marL="342900" indent="-342900">
              <a:lnSpc>
                <a:spcPct val="90000"/>
              </a:lnSpc>
              <a:defRPr/>
            </a:pPr>
            <a:r>
              <a:rPr lang="id-ID" sz="2000" dirty="0" smtClean="0"/>
              <a:t>Pemeriksaan dengan acara biasa dilakukan oleh Majelis.</a:t>
            </a:r>
            <a:endParaRPr lang="en-US" sz="2000" dirty="0" smtClean="0"/>
          </a:p>
          <a:p>
            <a:pPr marL="342900" indent="-342900">
              <a:lnSpc>
                <a:spcPct val="90000"/>
              </a:lnSpc>
              <a:defRPr/>
            </a:pPr>
            <a:r>
              <a:rPr lang="id-ID" sz="2000" dirty="0" smtClean="0"/>
              <a:t>Untuk keperluan pemeriksaan, Hakim Ketua membuka sidang dan menyatakan terbuka untuk umum.</a:t>
            </a:r>
          </a:p>
          <a:p>
            <a:pPr marL="342900" indent="-342900">
              <a:lnSpc>
                <a:spcPct val="90000"/>
              </a:lnSpc>
              <a:defRPr/>
            </a:pPr>
            <a:r>
              <a:rPr lang="id-ID" sz="2000" dirty="0" smtClean="0"/>
              <a:t>Sebelum pemeriksaan pokok sengketa dimulai, Majelis melakukan pemeriksaan mengenai kelengkapan dan/atau kejelasan Banding atau Gugatan.</a:t>
            </a:r>
          </a:p>
          <a:p>
            <a:pPr marL="342900" indent="-342900">
              <a:lnSpc>
                <a:spcPct val="90000"/>
              </a:lnSpc>
              <a:defRPr/>
            </a:pPr>
            <a:r>
              <a:rPr lang="id-ID" sz="2000" dirty="0" smtClean="0"/>
              <a:t>Apabila Banding atau Gugatan tidak lengkap dan/atau tidak jelas sebagaimana dimaksud dalam ayat (2) sepanjang bukan merupakan persyaratan sebagaimana dimaksud dalam Pasal 35 ayat (1), Pasal 36 ayat (1) dan ayat (4), dan Pasal 40 ayat (1) dan/atau ayat (6), kelengkapan dan/atau kejelasan dimaksud dapat diberikan dalam persidangan.</a:t>
            </a:r>
            <a:endParaRPr lang="en-US" sz="2000" dirty="0" smtClean="0"/>
          </a:p>
        </p:txBody>
      </p:sp>
    </p:spTree>
    <p:extLst>
      <p:ext uri="{BB962C8B-B14F-4D97-AF65-F5344CB8AC3E}">
        <p14:creationId xmlns:p14="http://schemas.microsoft.com/office/powerpoint/2010/main" val="1109574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6" name="Shape 139"/>
          <p:cNvSpPr txBox="1">
            <a:spLocks noGrp="1"/>
          </p:cNvSpPr>
          <p:nvPr>
            <p:ph type="title"/>
          </p:nvPr>
        </p:nvSpPr>
        <p:spPr>
          <a:xfrm>
            <a:off x="457200" y="596826"/>
            <a:ext cx="8229600" cy="1429199"/>
          </a:xfrm>
          <a:prstGeom prst="rect">
            <a:avLst/>
          </a:prstGeom>
        </p:spPr>
        <p:txBody>
          <a:bodyPr lIns="91425" tIns="91425" rIns="91425" bIns="91425" anchor="b" anchorCtr="0">
            <a:noAutofit/>
          </a:bodyPr>
          <a:lstStyle/>
          <a:p>
            <a:pPr lvl="0">
              <a:spcBef>
                <a:spcPts val="0"/>
              </a:spcBef>
              <a:buNone/>
            </a:pPr>
            <a:r>
              <a:rPr lang="en-US" dirty="0" smtClean="0">
                <a:latin typeface="Helvetica" charset="0"/>
                <a:ea typeface="Helvetica" charset="0"/>
                <a:cs typeface="Helvetica" charset="0"/>
              </a:rPr>
              <a:t>PEMERIKSAAN</a:t>
            </a:r>
            <a:r>
              <a:rPr lang="en" dirty="0" smtClean="0">
                <a:latin typeface="Helvetica" charset="0"/>
                <a:ea typeface="Helvetica" charset="0"/>
                <a:cs typeface="Helvetica" charset="0"/>
              </a:rPr>
              <a:t> </a:t>
            </a:r>
            <a:r>
              <a:rPr lang="en-US" dirty="0" smtClean="0">
                <a:solidFill>
                  <a:srgbClr val="FFC800"/>
                </a:solidFill>
                <a:latin typeface="Helvetica" charset="0"/>
                <a:ea typeface="Helvetica" charset="0"/>
                <a:cs typeface="Helvetica" charset="0"/>
              </a:rPr>
              <a:t>ACARA CEPAT</a:t>
            </a:r>
            <a:br>
              <a:rPr lang="en-US" dirty="0" smtClean="0">
                <a:solidFill>
                  <a:srgbClr val="FFC800"/>
                </a:solidFill>
                <a:latin typeface="Helvetica" charset="0"/>
                <a:ea typeface="Helvetica" charset="0"/>
                <a:cs typeface="Helvetica" charset="0"/>
              </a:rPr>
            </a:br>
            <a:r>
              <a:rPr lang="en-US" sz="2800" dirty="0" smtClean="0">
                <a:solidFill>
                  <a:srgbClr val="FFC800"/>
                </a:solidFill>
                <a:latin typeface="Helvetica" charset="0"/>
                <a:ea typeface="Helvetica" charset="0"/>
                <a:cs typeface="Helvetica" charset="0"/>
              </a:rPr>
              <a:t>(</a:t>
            </a:r>
            <a:r>
              <a:rPr lang="en-US" sz="2800" dirty="0" err="1" smtClean="0">
                <a:solidFill>
                  <a:srgbClr val="FFC800"/>
                </a:solidFill>
                <a:latin typeface="Helvetica" charset="0"/>
                <a:ea typeface="Helvetica" charset="0"/>
                <a:cs typeface="Helvetica" charset="0"/>
              </a:rPr>
              <a:t>Pasal</a:t>
            </a:r>
            <a:r>
              <a:rPr lang="en-US" sz="2800" dirty="0" smtClean="0">
                <a:solidFill>
                  <a:srgbClr val="FFC800"/>
                </a:solidFill>
                <a:latin typeface="Helvetica" charset="0"/>
                <a:ea typeface="Helvetica" charset="0"/>
                <a:cs typeface="Helvetica" charset="0"/>
              </a:rPr>
              <a:t> 65)</a:t>
            </a:r>
            <a:endParaRPr lang="en" dirty="0">
              <a:latin typeface="Helvetica" charset="0"/>
              <a:ea typeface="Helvetica" charset="0"/>
              <a:cs typeface="Helvetica" charset="0"/>
            </a:endParaRPr>
          </a:p>
        </p:txBody>
      </p:sp>
      <p:sp>
        <p:nvSpPr>
          <p:cNvPr id="4" name="Rectangle 3"/>
          <p:cNvSpPr>
            <a:spLocks noGrp="1" noChangeArrowheads="1"/>
          </p:cNvSpPr>
          <p:nvPr>
            <p:ph type="body" idx="1"/>
          </p:nvPr>
        </p:nvSpPr>
        <p:spPr>
          <a:xfrm>
            <a:off x="569912" y="2026025"/>
            <a:ext cx="8116888" cy="4913313"/>
          </a:xfrm>
        </p:spPr>
        <p:txBody>
          <a:bodyPr/>
          <a:lstStyle/>
          <a:p>
            <a:pPr eaLnBrk="1" hangingPunct="1">
              <a:lnSpc>
                <a:spcPct val="80000"/>
              </a:lnSpc>
              <a:buFont typeface="Wingdings" pitchFamily="2" charset="2"/>
              <a:buChar char="n"/>
              <a:defRPr/>
            </a:pPr>
            <a:r>
              <a:rPr lang="id-ID" sz="2000" dirty="0" smtClean="0"/>
              <a:t>Pemeriksaan dengan acara cepat dilakukan oleh Majelis atau Hakim Tunggal.</a:t>
            </a:r>
            <a:endParaRPr lang="en-US" sz="2000" dirty="0" smtClean="0"/>
          </a:p>
          <a:p>
            <a:pPr eaLnBrk="1" hangingPunct="1">
              <a:lnSpc>
                <a:spcPct val="80000"/>
              </a:lnSpc>
              <a:buFont typeface="Wingdings" pitchFamily="2" charset="2"/>
              <a:buNone/>
              <a:defRPr/>
            </a:pPr>
            <a:endParaRPr lang="id-ID" sz="2000" i="1" dirty="0" smtClean="0"/>
          </a:p>
          <a:p>
            <a:pPr eaLnBrk="1" hangingPunct="1">
              <a:lnSpc>
                <a:spcPct val="80000"/>
              </a:lnSpc>
              <a:buFont typeface="Wingdings" pitchFamily="2" charset="2"/>
              <a:buChar char="n"/>
              <a:defRPr/>
            </a:pPr>
            <a:r>
              <a:rPr lang="en-US" sz="2000" i="1" dirty="0" smtClean="0"/>
              <a:t> </a:t>
            </a:r>
            <a:r>
              <a:rPr lang="id-ID" sz="2000" dirty="0" err="1" smtClean="0"/>
              <a:t>Pemeriksanaan</a:t>
            </a:r>
            <a:r>
              <a:rPr lang="id-ID" sz="2000" dirty="0" smtClean="0"/>
              <a:t> dengan acara cepat dilakukan terhadap:</a:t>
            </a:r>
          </a:p>
          <a:p>
            <a:pPr lvl="1" eaLnBrk="1" hangingPunct="1">
              <a:lnSpc>
                <a:spcPct val="80000"/>
              </a:lnSpc>
              <a:buFont typeface="Wingdings" pitchFamily="2" charset="2"/>
              <a:buChar char="n"/>
              <a:defRPr/>
            </a:pPr>
            <a:r>
              <a:rPr lang="id-ID" sz="1800" smtClean="0"/>
              <a:t>Sengketa Pajak tertentu;</a:t>
            </a:r>
          </a:p>
          <a:p>
            <a:pPr lvl="1" eaLnBrk="1" hangingPunct="1">
              <a:lnSpc>
                <a:spcPct val="80000"/>
              </a:lnSpc>
              <a:buFont typeface="Wingdings" pitchFamily="2" charset="2"/>
              <a:buChar char="n"/>
              <a:defRPr/>
            </a:pPr>
            <a:r>
              <a:rPr lang="id-ID" sz="1800" dirty="0" smtClean="0"/>
              <a:t>Gugatan yang tidak diputus dalam jangka waktu sebagaimana dimaksud dalam Pasal 81 ayat (2).</a:t>
            </a:r>
          </a:p>
          <a:p>
            <a:pPr lvl="1" eaLnBrk="1" hangingPunct="1">
              <a:lnSpc>
                <a:spcPct val="80000"/>
              </a:lnSpc>
              <a:buFont typeface="Wingdings" pitchFamily="2" charset="2"/>
              <a:buChar char="n"/>
              <a:defRPr/>
            </a:pPr>
            <a:r>
              <a:rPr lang="id-ID" sz="1800" dirty="0" smtClean="0"/>
              <a:t>tidak dipenuhinya salah satu ketentuan sebagaimana dimaksud dalam Pasal 84 ayat (1) atau kesalahan tulis dan/atau kesalahan hitung, dalam putusan Pengadilan Pajak;</a:t>
            </a:r>
          </a:p>
          <a:p>
            <a:pPr lvl="1" eaLnBrk="1" hangingPunct="1">
              <a:lnSpc>
                <a:spcPct val="80000"/>
              </a:lnSpc>
              <a:buFont typeface="Wingdings" pitchFamily="2" charset="2"/>
              <a:buChar char="n"/>
              <a:defRPr/>
            </a:pPr>
            <a:r>
              <a:rPr lang="id-ID" sz="1800" dirty="0" smtClean="0"/>
              <a:t>sengketa yang berdasarkan pertimbangan hukum bukan merupakan wewenang Pengadilan Pajak.</a:t>
            </a:r>
            <a:endParaRPr lang="en-US" sz="1800" dirty="0" smtClean="0"/>
          </a:p>
          <a:p>
            <a:pPr lvl="1" eaLnBrk="1" hangingPunct="1">
              <a:lnSpc>
                <a:spcPct val="80000"/>
              </a:lnSpc>
              <a:buFont typeface="Wingdings" pitchFamily="2" charset="2"/>
              <a:buNone/>
              <a:defRPr/>
            </a:pPr>
            <a:endParaRPr lang="id-ID" sz="1800" dirty="0" smtClean="0"/>
          </a:p>
          <a:p>
            <a:pPr eaLnBrk="1" hangingPunct="1">
              <a:lnSpc>
                <a:spcPct val="80000"/>
              </a:lnSpc>
              <a:buFont typeface="Wingdings" pitchFamily="2" charset="2"/>
              <a:buChar char="n"/>
              <a:defRPr/>
            </a:pPr>
            <a:r>
              <a:rPr lang="id-ID" sz="2000" dirty="0" smtClean="0"/>
              <a:t>Sengketa Pajak tertentu sebagaimana dimaksud dalam ayat (1) huruf </a:t>
            </a:r>
            <a:r>
              <a:rPr lang="id-ID" sz="2000" dirty="0" err="1" smtClean="0"/>
              <a:t>a</a:t>
            </a:r>
            <a:r>
              <a:rPr lang="id-ID" sz="2000" dirty="0" smtClean="0"/>
              <a:t> adalah Sengketa Pajak yang Banding atau Gugatannya tidak memenuhi ketentuan sebagaimana dimaksud dalam Pasal 35 ayat (1) dan ayat (2), Pasal 36 ayat (1) dan ayat (4), Pasal 37 ayat (1), Pasal 40 ayat (1) dan/atau ayat (6).</a:t>
            </a:r>
            <a:endParaRPr lang="en-US" sz="2000" dirty="0" smtClean="0"/>
          </a:p>
        </p:txBody>
      </p:sp>
    </p:spTree>
    <p:extLst>
      <p:ext uri="{BB962C8B-B14F-4D97-AF65-F5344CB8AC3E}">
        <p14:creationId xmlns:p14="http://schemas.microsoft.com/office/powerpoint/2010/main" val="129396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6" name="Shape 139"/>
          <p:cNvSpPr txBox="1">
            <a:spLocks noGrp="1"/>
          </p:cNvSpPr>
          <p:nvPr>
            <p:ph type="title"/>
          </p:nvPr>
        </p:nvSpPr>
        <p:spPr>
          <a:xfrm>
            <a:off x="457200" y="596826"/>
            <a:ext cx="8229600" cy="1429199"/>
          </a:xfrm>
          <a:prstGeom prst="rect">
            <a:avLst/>
          </a:prstGeom>
        </p:spPr>
        <p:txBody>
          <a:bodyPr lIns="91425" tIns="91425" rIns="91425" bIns="91425" anchor="b" anchorCtr="0">
            <a:noAutofit/>
          </a:bodyPr>
          <a:lstStyle/>
          <a:p>
            <a:pPr lvl="0">
              <a:spcBef>
                <a:spcPts val="0"/>
              </a:spcBef>
              <a:buNone/>
            </a:pPr>
            <a:r>
              <a:rPr lang="en-US" dirty="0" smtClean="0">
                <a:latin typeface="Helvetica" charset="0"/>
                <a:ea typeface="Helvetica" charset="0"/>
                <a:cs typeface="Helvetica" charset="0"/>
              </a:rPr>
              <a:t>PEMERIKSAAN</a:t>
            </a:r>
            <a:r>
              <a:rPr lang="en" dirty="0" smtClean="0">
                <a:latin typeface="Helvetica" charset="0"/>
                <a:ea typeface="Helvetica" charset="0"/>
                <a:cs typeface="Helvetica" charset="0"/>
              </a:rPr>
              <a:t> </a:t>
            </a:r>
            <a:r>
              <a:rPr lang="en-US" dirty="0" smtClean="0">
                <a:solidFill>
                  <a:srgbClr val="FFC800"/>
                </a:solidFill>
                <a:latin typeface="Helvetica" charset="0"/>
                <a:ea typeface="Helvetica" charset="0"/>
                <a:cs typeface="Helvetica" charset="0"/>
              </a:rPr>
              <a:t>ACARA CEPAT</a:t>
            </a:r>
            <a:endParaRPr lang="en" dirty="0">
              <a:latin typeface="Helvetica" charset="0"/>
              <a:ea typeface="Helvetica" charset="0"/>
              <a:cs typeface="Helvetica" charset="0"/>
            </a:endParaRPr>
          </a:p>
        </p:txBody>
      </p:sp>
      <p:sp>
        <p:nvSpPr>
          <p:cNvPr id="5" name="Rectangle 3"/>
          <p:cNvSpPr txBox="1">
            <a:spLocks noChangeArrowheads="1"/>
          </p:cNvSpPr>
          <p:nvPr/>
        </p:nvSpPr>
        <p:spPr>
          <a:xfrm>
            <a:off x="685800" y="2026025"/>
            <a:ext cx="7772400" cy="5294313"/>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Open Sans"/>
              <a:buChar char="○"/>
              <a:defRPr sz="3000" b="0" i="0" u="none" strike="noStrike" cap="none">
                <a:solidFill>
                  <a:srgbClr val="FFFFFF"/>
                </a:solidFill>
                <a:latin typeface="Open Sans"/>
                <a:ea typeface="Open Sans"/>
                <a:cs typeface="Open Sans"/>
                <a:sym typeface="Open Sans"/>
              </a:defRPr>
            </a:lvl1pPr>
            <a:lvl2pPr marR="0" lvl="1" algn="l" rtl="0">
              <a:lnSpc>
                <a:spcPct val="100000"/>
              </a:lnSpc>
              <a:spcBef>
                <a:spcPts val="0"/>
              </a:spcBef>
              <a:spcAft>
                <a:spcPts val="0"/>
              </a:spcAft>
              <a:buClr>
                <a:srgbClr val="FFFFFF"/>
              </a:buClr>
              <a:buSzPct val="100000"/>
              <a:buFont typeface="Open Sans"/>
              <a:buChar char="●"/>
              <a:defRPr sz="2400" b="0" i="0" u="none" strike="noStrike" cap="none">
                <a:solidFill>
                  <a:srgbClr val="FFFFFF"/>
                </a:solidFill>
                <a:latin typeface="Open Sans"/>
                <a:ea typeface="Open Sans"/>
                <a:cs typeface="Open Sans"/>
                <a:sym typeface="Open Sans"/>
              </a:defRPr>
            </a:lvl2pPr>
            <a:lvl3pPr marR="0" lvl="2" algn="l" rtl="0">
              <a:lnSpc>
                <a:spcPct val="100000"/>
              </a:lnSpc>
              <a:spcBef>
                <a:spcPts val="0"/>
              </a:spcBef>
              <a:spcAft>
                <a:spcPts val="0"/>
              </a:spcAft>
              <a:buClr>
                <a:srgbClr val="FFFFFF"/>
              </a:buClr>
              <a:buSzPct val="100000"/>
              <a:buFont typeface="Open Sans"/>
              <a:buNone/>
              <a:defRPr sz="2400" b="0" i="0" u="none" strike="noStrike" cap="none">
                <a:solidFill>
                  <a:srgbClr val="FFFFFF"/>
                </a:solidFill>
                <a:latin typeface="Open Sans"/>
                <a:ea typeface="Open Sans"/>
                <a:cs typeface="Open Sans"/>
                <a:sym typeface="Open Sans"/>
              </a:defRPr>
            </a:lvl3pPr>
            <a:lvl4pPr marR="0" lvl="3" algn="l" rtl="0">
              <a:lnSpc>
                <a:spcPct val="100000"/>
              </a:lnSpc>
              <a:spcBef>
                <a:spcPts val="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4pPr>
            <a:lvl5pPr marR="0" lvl="4" algn="l" rtl="0">
              <a:lnSpc>
                <a:spcPct val="100000"/>
              </a:lnSpc>
              <a:spcBef>
                <a:spcPts val="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5pPr>
            <a:lvl6pPr marR="0" lvl="5" algn="l" rtl="0">
              <a:lnSpc>
                <a:spcPct val="100000"/>
              </a:lnSpc>
              <a:spcBef>
                <a:spcPts val="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6pPr>
            <a:lvl7pPr marR="0" lvl="6" algn="l" rtl="0">
              <a:lnSpc>
                <a:spcPct val="100000"/>
              </a:lnSpc>
              <a:spcBef>
                <a:spcPts val="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7pPr>
            <a:lvl8pPr marR="0" lvl="7" algn="l" rtl="0">
              <a:lnSpc>
                <a:spcPct val="100000"/>
              </a:lnSpc>
              <a:spcBef>
                <a:spcPts val="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8pPr>
            <a:lvl9pPr marR="0" lvl="8" algn="l" rtl="0">
              <a:lnSpc>
                <a:spcPct val="100000"/>
              </a:lnSpc>
              <a:spcBef>
                <a:spcPts val="0"/>
              </a:spcBef>
              <a:spcAft>
                <a:spcPts val="0"/>
              </a:spcAft>
              <a:buClr>
                <a:srgbClr val="FFFFFF"/>
              </a:buClr>
              <a:buSzPct val="100000"/>
              <a:buFont typeface="Open Sans"/>
              <a:buNone/>
              <a:defRPr sz="1800" b="0" i="0" u="none" strike="noStrike" cap="none">
                <a:solidFill>
                  <a:srgbClr val="FFFFFF"/>
                </a:solidFill>
                <a:latin typeface="Open Sans"/>
                <a:ea typeface="Open Sans"/>
                <a:cs typeface="Open Sans"/>
                <a:sym typeface="Open Sans"/>
              </a:defRPr>
            </a:lvl9pPr>
          </a:lstStyle>
          <a:p>
            <a:pPr>
              <a:buFont typeface="Wingdings" pitchFamily="2" charset="2"/>
              <a:buChar char="n"/>
              <a:defRPr/>
            </a:pPr>
            <a:r>
              <a:rPr lang="id-ID" dirty="0" smtClean="0"/>
              <a:t>Pemeriksaan dengan acara cepat terhadap Sengketa Pajak </a:t>
            </a:r>
            <a:r>
              <a:rPr lang="en-US" dirty="0" smtClean="0"/>
              <a:t> </a:t>
            </a:r>
            <a:r>
              <a:rPr lang="id-ID" dirty="0" smtClean="0"/>
              <a:t>dilakukan tanpa Surat Uraian Banding atau Surat Tanggapan dan tanpa Surat Bantahan.</a:t>
            </a:r>
            <a:endParaRPr lang="id-ID" i="1" dirty="0" smtClean="0"/>
          </a:p>
          <a:p>
            <a:pPr>
              <a:buFont typeface="Wingdings" pitchFamily="2" charset="2"/>
              <a:buChar char="n"/>
              <a:defRPr/>
            </a:pPr>
            <a:r>
              <a:rPr lang="id-ID" dirty="0" smtClean="0"/>
              <a:t>Semua ketentuan mengenai pemeriksaan dengan acara biasa berlaku juga untuk pemeriksaan dengan acara cepat.</a:t>
            </a:r>
            <a:endParaRPr lang="en-US" dirty="0" smtClean="0"/>
          </a:p>
        </p:txBody>
      </p:sp>
    </p:spTree>
    <p:extLst>
      <p:ext uri="{BB962C8B-B14F-4D97-AF65-F5344CB8AC3E}">
        <p14:creationId xmlns:p14="http://schemas.microsoft.com/office/powerpoint/2010/main" val="2732062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6" name="Shape 139"/>
          <p:cNvSpPr txBox="1">
            <a:spLocks noGrp="1"/>
          </p:cNvSpPr>
          <p:nvPr>
            <p:ph type="title"/>
          </p:nvPr>
        </p:nvSpPr>
        <p:spPr>
          <a:xfrm>
            <a:off x="457200" y="596826"/>
            <a:ext cx="8229600" cy="1429199"/>
          </a:xfrm>
          <a:prstGeom prst="rect">
            <a:avLst/>
          </a:prstGeom>
        </p:spPr>
        <p:txBody>
          <a:bodyPr lIns="91425" tIns="91425" rIns="91425" bIns="91425" anchor="b" anchorCtr="0">
            <a:noAutofit/>
          </a:bodyPr>
          <a:lstStyle/>
          <a:p>
            <a:pPr lvl="0">
              <a:spcBef>
                <a:spcPts val="0"/>
              </a:spcBef>
              <a:buNone/>
            </a:pPr>
            <a:r>
              <a:rPr lang="en-US" dirty="0" smtClean="0">
                <a:solidFill>
                  <a:srgbClr val="FFC800"/>
                </a:solidFill>
                <a:latin typeface="Helvetica" charset="0"/>
                <a:ea typeface="Helvetica" charset="0"/>
                <a:cs typeface="Helvetica" charset="0"/>
              </a:rPr>
              <a:t>PEMBUKTIAN </a:t>
            </a:r>
            <a:r>
              <a:rPr lang="en-US" sz="2800" dirty="0" smtClean="0">
                <a:solidFill>
                  <a:srgbClr val="FFC800"/>
                </a:solidFill>
                <a:latin typeface="Helvetica" charset="0"/>
                <a:ea typeface="Helvetica" charset="0"/>
                <a:cs typeface="Helvetica" charset="0"/>
              </a:rPr>
              <a:t>(</a:t>
            </a:r>
            <a:r>
              <a:rPr lang="en-US" sz="2800" dirty="0" err="1" smtClean="0">
                <a:solidFill>
                  <a:srgbClr val="FFC800"/>
                </a:solidFill>
                <a:latin typeface="Helvetica" charset="0"/>
                <a:ea typeface="Helvetica" charset="0"/>
                <a:cs typeface="Helvetica" charset="0"/>
              </a:rPr>
              <a:t>Pasal</a:t>
            </a:r>
            <a:r>
              <a:rPr lang="en-US" sz="2800" dirty="0" smtClean="0">
                <a:solidFill>
                  <a:srgbClr val="FFC800"/>
                </a:solidFill>
                <a:latin typeface="Helvetica" charset="0"/>
                <a:ea typeface="Helvetica" charset="0"/>
                <a:cs typeface="Helvetica" charset="0"/>
              </a:rPr>
              <a:t> 69)</a:t>
            </a:r>
            <a:endParaRPr lang="en" dirty="0">
              <a:latin typeface="Helvetica" charset="0"/>
              <a:ea typeface="Helvetica" charset="0"/>
              <a:cs typeface="Helvetica" charset="0"/>
            </a:endParaRPr>
          </a:p>
        </p:txBody>
      </p:sp>
      <p:sp>
        <p:nvSpPr>
          <p:cNvPr id="7" name="Rectangle 3"/>
          <p:cNvSpPr>
            <a:spLocks noGrp="1" noChangeArrowheads="1"/>
          </p:cNvSpPr>
          <p:nvPr>
            <p:ph type="body" idx="1"/>
          </p:nvPr>
        </p:nvSpPr>
        <p:spPr>
          <a:xfrm>
            <a:off x="1219200" y="1981200"/>
            <a:ext cx="7772400" cy="3770313"/>
          </a:xfrm>
        </p:spPr>
        <p:txBody>
          <a:bodyPr/>
          <a:lstStyle/>
          <a:p>
            <a:pPr marL="990600" lvl="1" indent="-533400" eaLnBrk="1" hangingPunct="1">
              <a:lnSpc>
                <a:spcPct val="90000"/>
              </a:lnSpc>
              <a:buFont typeface="Wingdings" pitchFamily="2" charset="2"/>
              <a:buNone/>
              <a:defRPr/>
            </a:pPr>
            <a:endParaRPr lang="en-GB" smtClean="0"/>
          </a:p>
          <a:p>
            <a:pPr marL="609600" indent="-609600" eaLnBrk="1" hangingPunct="1">
              <a:lnSpc>
                <a:spcPct val="90000"/>
              </a:lnSpc>
              <a:buFont typeface="Wingdings" pitchFamily="2" charset="2"/>
              <a:buNone/>
              <a:defRPr/>
            </a:pPr>
            <a:r>
              <a:rPr lang="en-GB" dirty="0" err="1" smtClean="0"/>
              <a:t>Alat</a:t>
            </a:r>
            <a:r>
              <a:rPr lang="en-GB" dirty="0" smtClean="0"/>
              <a:t> </a:t>
            </a:r>
            <a:r>
              <a:rPr lang="en-GB" dirty="0" err="1" smtClean="0"/>
              <a:t>bukti</a:t>
            </a:r>
            <a:r>
              <a:rPr lang="en-GB" dirty="0" smtClean="0"/>
              <a:t> </a:t>
            </a:r>
            <a:r>
              <a:rPr lang="en-GB" dirty="0" err="1" smtClean="0"/>
              <a:t>dapat</a:t>
            </a:r>
            <a:r>
              <a:rPr lang="en-GB" dirty="0" smtClean="0"/>
              <a:t> </a:t>
            </a:r>
            <a:r>
              <a:rPr lang="en-GB" dirty="0" err="1" smtClean="0"/>
              <a:t>berupa</a:t>
            </a:r>
            <a:r>
              <a:rPr lang="en-GB" dirty="0" smtClean="0"/>
              <a:t> :</a:t>
            </a:r>
          </a:p>
          <a:p>
            <a:pPr marL="609600" indent="-609600" eaLnBrk="1" hangingPunct="1">
              <a:lnSpc>
                <a:spcPct val="90000"/>
              </a:lnSpc>
              <a:buFont typeface="Wingdings" pitchFamily="2" charset="2"/>
              <a:buChar char="n"/>
              <a:defRPr/>
            </a:pPr>
            <a:r>
              <a:rPr lang="en-GB" dirty="0" err="1" smtClean="0"/>
              <a:t>surat</a:t>
            </a:r>
            <a:r>
              <a:rPr lang="en-GB" dirty="0" smtClean="0"/>
              <a:t> </a:t>
            </a:r>
            <a:r>
              <a:rPr lang="en-GB" dirty="0" err="1" smtClean="0"/>
              <a:t>atau</a:t>
            </a:r>
            <a:r>
              <a:rPr lang="en-GB" dirty="0" smtClean="0"/>
              <a:t> </a:t>
            </a:r>
            <a:r>
              <a:rPr lang="en-GB" dirty="0" err="1" smtClean="0"/>
              <a:t>tulisan</a:t>
            </a:r>
            <a:r>
              <a:rPr lang="en-GB" dirty="0" smtClean="0"/>
              <a:t>;</a:t>
            </a:r>
          </a:p>
          <a:p>
            <a:pPr marL="609600" indent="-609600" eaLnBrk="1" hangingPunct="1">
              <a:lnSpc>
                <a:spcPct val="90000"/>
              </a:lnSpc>
              <a:buFont typeface="Wingdings" pitchFamily="2" charset="2"/>
              <a:buChar char="n"/>
              <a:defRPr/>
            </a:pPr>
            <a:r>
              <a:rPr lang="en-GB" dirty="0" err="1" smtClean="0"/>
              <a:t>keterangan</a:t>
            </a:r>
            <a:r>
              <a:rPr lang="en-GB" dirty="0" smtClean="0"/>
              <a:t> </a:t>
            </a:r>
            <a:r>
              <a:rPr lang="en-GB" dirty="0" err="1" smtClean="0"/>
              <a:t>ahli</a:t>
            </a:r>
            <a:r>
              <a:rPr lang="en-GB" dirty="0" smtClean="0"/>
              <a:t>;</a:t>
            </a:r>
          </a:p>
          <a:p>
            <a:pPr marL="609600" indent="-609600" eaLnBrk="1" hangingPunct="1">
              <a:lnSpc>
                <a:spcPct val="90000"/>
              </a:lnSpc>
              <a:buFont typeface="Wingdings" pitchFamily="2" charset="2"/>
              <a:buChar char="n"/>
              <a:defRPr/>
            </a:pPr>
            <a:r>
              <a:rPr lang="en-GB" dirty="0" err="1" smtClean="0"/>
              <a:t>keterangan</a:t>
            </a:r>
            <a:r>
              <a:rPr lang="en-GB" dirty="0" smtClean="0"/>
              <a:t> para </a:t>
            </a:r>
            <a:r>
              <a:rPr lang="en-GB" dirty="0" err="1" smtClean="0"/>
              <a:t>saksi</a:t>
            </a:r>
            <a:r>
              <a:rPr lang="en-GB" dirty="0" smtClean="0"/>
              <a:t>;</a:t>
            </a:r>
          </a:p>
          <a:p>
            <a:pPr marL="609600" indent="-609600" eaLnBrk="1" hangingPunct="1">
              <a:lnSpc>
                <a:spcPct val="90000"/>
              </a:lnSpc>
              <a:buFont typeface="Wingdings" pitchFamily="2" charset="2"/>
              <a:buChar char="n"/>
              <a:defRPr/>
            </a:pPr>
            <a:r>
              <a:rPr lang="en-GB" dirty="0" err="1" smtClean="0"/>
              <a:t>pengakuan</a:t>
            </a:r>
            <a:r>
              <a:rPr lang="en-GB" dirty="0" smtClean="0"/>
              <a:t> para </a:t>
            </a:r>
            <a:r>
              <a:rPr lang="en-GB" dirty="0" err="1" smtClean="0"/>
              <a:t>pihak</a:t>
            </a:r>
            <a:r>
              <a:rPr lang="en-GB" dirty="0" smtClean="0"/>
              <a:t>; </a:t>
            </a:r>
            <a:r>
              <a:rPr lang="en-GB" dirty="0" err="1" smtClean="0"/>
              <a:t>dan</a:t>
            </a:r>
            <a:r>
              <a:rPr lang="en-GB" dirty="0" smtClean="0"/>
              <a:t>/</a:t>
            </a:r>
            <a:r>
              <a:rPr lang="en-GB" dirty="0" err="1" smtClean="0"/>
              <a:t>atau</a:t>
            </a:r>
            <a:endParaRPr lang="en-GB" dirty="0" smtClean="0"/>
          </a:p>
          <a:p>
            <a:pPr marL="609600" indent="-609600" eaLnBrk="1" hangingPunct="1">
              <a:lnSpc>
                <a:spcPct val="90000"/>
              </a:lnSpc>
              <a:buFont typeface="Wingdings" pitchFamily="2" charset="2"/>
              <a:buChar char="n"/>
              <a:defRPr/>
            </a:pPr>
            <a:r>
              <a:rPr lang="en-GB" dirty="0" err="1" smtClean="0"/>
              <a:t>pengetahuan</a:t>
            </a:r>
            <a:r>
              <a:rPr lang="en-GB" dirty="0" smtClean="0"/>
              <a:t> Hakim.</a:t>
            </a:r>
            <a:endParaRPr lang="en-US" dirty="0" smtClean="0"/>
          </a:p>
        </p:txBody>
      </p:sp>
    </p:spTree>
    <p:extLst>
      <p:ext uri="{BB962C8B-B14F-4D97-AF65-F5344CB8AC3E}">
        <p14:creationId xmlns:p14="http://schemas.microsoft.com/office/powerpoint/2010/main" val="1742862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6" name="Shape 139"/>
          <p:cNvSpPr txBox="1">
            <a:spLocks noGrp="1"/>
          </p:cNvSpPr>
          <p:nvPr>
            <p:ph type="title"/>
          </p:nvPr>
        </p:nvSpPr>
        <p:spPr>
          <a:xfrm>
            <a:off x="457200" y="596826"/>
            <a:ext cx="8229600" cy="1429199"/>
          </a:xfrm>
          <a:prstGeom prst="rect">
            <a:avLst/>
          </a:prstGeom>
        </p:spPr>
        <p:txBody>
          <a:bodyPr lIns="91425" tIns="91425" rIns="91425" bIns="91425" anchor="b" anchorCtr="0">
            <a:noAutofit/>
          </a:bodyPr>
          <a:lstStyle/>
          <a:p>
            <a:pPr lvl="0">
              <a:spcBef>
                <a:spcPts val="0"/>
              </a:spcBef>
              <a:buNone/>
            </a:pPr>
            <a:r>
              <a:rPr lang="en-US" dirty="0" smtClean="0">
                <a:solidFill>
                  <a:srgbClr val="FFC800"/>
                </a:solidFill>
                <a:latin typeface="Helvetica" charset="0"/>
                <a:ea typeface="Helvetica" charset="0"/>
                <a:cs typeface="Helvetica" charset="0"/>
              </a:rPr>
              <a:t>PUTUSAN </a:t>
            </a:r>
            <a:r>
              <a:rPr lang="en-US" sz="2800" dirty="0" smtClean="0">
                <a:solidFill>
                  <a:srgbClr val="FFC800"/>
                </a:solidFill>
                <a:latin typeface="Helvetica" charset="0"/>
                <a:ea typeface="Helvetica" charset="0"/>
                <a:cs typeface="Helvetica" charset="0"/>
              </a:rPr>
              <a:t>(</a:t>
            </a:r>
            <a:r>
              <a:rPr lang="en-US" sz="2800" dirty="0" err="1" smtClean="0">
                <a:solidFill>
                  <a:srgbClr val="FFC800"/>
                </a:solidFill>
                <a:latin typeface="Helvetica" charset="0"/>
                <a:ea typeface="Helvetica" charset="0"/>
                <a:cs typeface="Helvetica" charset="0"/>
              </a:rPr>
              <a:t>Pasal</a:t>
            </a:r>
            <a:r>
              <a:rPr lang="en-US" sz="2800" dirty="0" smtClean="0">
                <a:solidFill>
                  <a:srgbClr val="FFC800"/>
                </a:solidFill>
                <a:latin typeface="Helvetica" charset="0"/>
                <a:ea typeface="Helvetica" charset="0"/>
                <a:cs typeface="Helvetica" charset="0"/>
              </a:rPr>
              <a:t> 77)</a:t>
            </a:r>
            <a:endParaRPr lang="en" dirty="0">
              <a:latin typeface="Helvetica" charset="0"/>
              <a:ea typeface="Helvetica" charset="0"/>
              <a:cs typeface="Helvetica" charset="0"/>
            </a:endParaRPr>
          </a:p>
        </p:txBody>
      </p:sp>
      <p:sp>
        <p:nvSpPr>
          <p:cNvPr id="5" name="Rectangle 3"/>
          <p:cNvSpPr>
            <a:spLocks noGrp="1" noChangeArrowheads="1"/>
          </p:cNvSpPr>
          <p:nvPr>
            <p:ph type="body" idx="1"/>
          </p:nvPr>
        </p:nvSpPr>
        <p:spPr>
          <a:xfrm>
            <a:off x="609600" y="2017713"/>
            <a:ext cx="8345488" cy="4114800"/>
          </a:xfrm>
        </p:spPr>
        <p:txBody>
          <a:bodyPr/>
          <a:lstStyle/>
          <a:p>
            <a:pPr marL="342900" indent="-342900">
              <a:lnSpc>
                <a:spcPct val="80000"/>
              </a:lnSpc>
              <a:defRPr/>
            </a:pPr>
            <a:r>
              <a:rPr lang="id-ID" sz="2400" dirty="0" smtClean="0"/>
              <a:t>Putusan Pengadilan Pajak merupakan putusan akhir dan mempunyai kekuatan hukum tetap.</a:t>
            </a:r>
            <a:endParaRPr lang="en-US" sz="2400" dirty="0" smtClean="0"/>
          </a:p>
          <a:p>
            <a:pPr marL="342900" indent="-342900">
              <a:lnSpc>
                <a:spcPct val="80000"/>
              </a:lnSpc>
              <a:defRPr/>
            </a:pPr>
            <a:r>
              <a:rPr lang="id-ID" sz="2400" dirty="0" smtClean="0"/>
              <a:t>Pengadilan Pajak dapat mengeluarkan putusan sela atas Gugatan berkenaan dengan permohonan sebagaimana dimaksud dalam Pasal 43 ayat (2).</a:t>
            </a:r>
            <a:endParaRPr lang="en-US" sz="2400" dirty="0" smtClean="0"/>
          </a:p>
          <a:p>
            <a:pPr marL="342900" indent="-342900">
              <a:lnSpc>
                <a:spcPct val="80000"/>
              </a:lnSpc>
              <a:defRPr/>
            </a:pPr>
            <a:r>
              <a:rPr lang="id-ID" sz="2400" dirty="0" smtClean="0"/>
              <a:t>Pihak-pihak yang bersengketa dapat mengajukan peninjauan kembali atas putusan Pengadilan Pajak kepada Mahkamah Agung.</a:t>
            </a:r>
            <a:endParaRPr lang="en-US" sz="2400" dirty="0" smtClean="0"/>
          </a:p>
          <a:p>
            <a:pPr marL="342900" indent="-342900">
              <a:lnSpc>
                <a:spcPct val="80000"/>
              </a:lnSpc>
              <a:defRPr/>
            </a:pPr>
            <a:r>
              <a:rPr lang="id-ID" sz="2400" dirty="0" smtClean="0"/>
              <a:t>Putusan Pengadilan Pajak diambil berdasarkan hasil penilaian pembuktian, dan berdasarkan peraturan perundang-undangan perpajakan yang bersangkutan, serta berdasarkan keyakinan Hakim.</a:t>
            </a:r>
          </a:p>
          <a:p>
            <a:pPr marL="342900" indent="-342900">
              <a:lnSpc>
                <a:spcPct val="80000"/>
              </a:lnSpc>
              <a:defRPr/>
            </a:pPr>
            <a:endParaRPr lang="en-US" sz="2400" dirty="0" smtClean="0"/>
          </a:p>
        </p:txBody>
      </p:sp>
    </p:spTree>
    <p:extLst>
      <p:ext uri="{BB962C8B-B14F-4D97-AF65-F5344CB8AC3E}">
        <p14:creationId xmlns:p14="http://schemas.microsoft.com/office/powerpoint/2010/main" val="358403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6" name="Shape 139"/>
          <p:cNvSpPr txBox="1">
            <a:spLocks noGrp="1"/>
          </p:cNvSpPr>
          <p:nvPr>
            <p:ph type="title"/>
          </p:nvPr>
        </p:nvSpPr>
        <p:spPr>
          <a:xfrm>
            <a:off x="457200" y="596826"/>
            <a:ext cx="8229600" cy="1429199"/>
          </a:xfrm>
          <a:prstGeom prst="rect">
            <a:avLst/>
          </a:prstGeom>
        </p:spPr>
        <p:txBody>
          <a:bodyPr lIns="91425" tIns="91425" rIns="91425" bIns="91425" anchor="b" anchorCtr="0">
            <a:noAutofit/>
          </a:bodyPr>
          <a:lstStyle/>
          <a:p>
            <a:pPr lvl="0">
              <a:spcBef>
                <a:spcPts val="0"/>
              </a:spcBef>
              <a:buNone/>
            </a:pPr>
            <a:r>
              <a:rPr lang="en-US" dirty="0" smtClean="0">
                <a:solidFill>
                  <a:srgbClr val="FFC800"/>
                </a:solidFill>
                <a:latin typeface="Helvetica" charset="0"/>
                <a:ea typeface="Helvetica" charset="0"/>
                <a:cs typeface="Helvetica" charset="0"/>
              </a:rPr>
              <a:t>PUTUSAN</a:t>
            </a:r>
            <a:endParaRPr lang="en" dirty="0">
              <a:latin typeface="Helvetica" charset="0"/>
              <a:ea typeface="Helvetica" charset="0"/>
              <a:cs typeface="Helvetica" charset="0"/>
            </a:endParaRPr>
          </a:p>
        </p:txBody>
      </p:sp>
      <p:sp>
        <p:nvSpPr>
          <p:cNvPr id="7" name="Rectangle 3"/>
          <p:cNvSpPr>
            <a:spLocks noGrp="1" noChangeArrowheads="1"/>
          </p:cNvSpPr>
          <p:nvPr>
            <p:ph type="body" idx="1"/>
          </p:nvPr>
        </p:nvSpPr>
        <p:spPr>
          <a:xfrm>
            <a:off x="685800" y="1981200"/>
            <a:ext cx="8077200" cy="4267200"/>
          </a:xfrm>
        </p:spPr>
        <p:txBody>
          <a:bodyPr/>
          <a:lstStyle/>
          <a:p>
            <a:pPr marL="609600" indent="-609600" eaLnBrk="1" hangingPunct="1">
              <a:lnSpc>
                <a:spcPct val="90000"/>
              </a:lnSpc>
              <a:buFont typeface="Wingdings" pitchFamily="2" charset="2"/>
              <a:buNone/>
              <a:defRPr/>
            </a:pPr>
            <a:r>
              <a:rPr lang="sv-SE" sz="3100" dirty="0" smtClean="0"/>
              <a:t>Putusan Pengadilan Pajak dapat berupa :</a:t>
            </a:r>
            <a:endParaRPr lang="en-GB" sz="3100" dirty="0" smtClean="0"/>
          </a:p>
          <a:p>
            <a:pPr marL="457200" indent="-457200">
              <a:lnSpc>
                <a:spcPct val="90000"/>
              </a:lnSpc>
              <a:defRPr/>
            </a:pPr>
            <a:r>
              <a:rPr lang="en-GB" sz="3100" dirty="0" err="1" smtClean="0"/>
              <a:t>menolak</a:t>
            </a:r>
            <a:r>
              <a:rPr lang="en-GB" sz="3100" dirty="0" smtClean="0"/>
              <a:t>;</a:t>
            </a:r>
          </a:p>
          <a:p>
            <a:pPr marL="457200" indent="-457200">
              <a:lnSpc>
                <a:spcPct val="90000"/>
              </a:lnSpc>
              <a:defRPr/>
            </a:pPr>
            <a:r>
              <a:rPr lang="en-GB" sz="3100" dirty="0" err="1" smtClean="0"/>
              <a:t>mengabulkan</a:t>
            </a:r>
            <a:r>
              <a:rPr lang="en-GB" sz="3100" dirty="0" smtClean="0"/>
              <a:t> </a:t>
            </a:r>
            <a:r>
              <a:rPr lang="en-GB" sz="3100" dirty="0" err="1" smtClean="0"/>
              <a:t>sebagian</a:t>
            </a:r>
            <a:r>
              <a:rPr lang="en-GB" sz="3100" dirty="0" smtClean="0"/>
              <a:t> </a:t>
            </a:r>
            <a:r>
              <a:rPr lang="en-GB" sz="3100" dirty="0" err="1" smtClean="0"/>
              <a:t>atau</a:t>
            </a:r>
            <a:r>
              <a:rPr lang="en-GB" sz="3100" dirty="0" smtClean="0"/>
              <a:t> </a:t>
            </a:r>
            <a:r>
              <a:rPr lang="en-GB" sz="3100" dirty="0" err="1" smtClean="0"/>
              <a:t>seluruhnya</a:t>
            </a:r>
            <a:r>
              <a:rPr lang="en-GB" sz="3100" dirty="0" smtClean="0"/>
              <a:t>;</a:t>
            </a:r>
            <a:endParaRPr lang="sv-SE" sz="3100" dirty="0" smtClean="0"/>
          </a:p>
          <a:p>
            <a:pPr marL="457200" indent="-457200">
              <a:lnSpc>
                <a:spcPct val="90000"/>
              </a:lnSpc>
              <a:defRPr/>
            </a:pPr>
            <a:r>
              <a:rPr lang="sv-SE" sz="3100" dirty="0" smtClean="0"/>
              <a:t>menambah pajak yang harus dibayar;</a:t>
            </a:r>
            <a:endParaRPr lang="en-GB" sz="3100" dirty="0" smtClean="0"/>
          </a:p>
          <a:p>
            <a:pPr marL="457200" indent="-457200">
              <a:lnSpc>
                <a:spcPct val="90000"/>
              </a:lnSpc>
              <a:defRPr/>
            </a:pPr>
            <a:r>
              <a:rPr lang="en-GB" sz="3100" dirty="0" err="1" smtClean="0"/>
              <a:t>tidak</a:t>
            </a:r>
            <a:r>
              <a:rPr lang="en-GB" sz="3100" dirty="0" smtClean="0"/>
              <a:t> </a:t>
            </a:r>
            <a:r>
              <a:rPr lang="en-GB" sz="3100" dirty="0" err="1" smtClean="0"/>
              <a:t>dapat</a:t>
            </a:r>
            <a:r>
              <a:rPr lang="en-GB" sz="3100" dirty="0" smtClean="0"/>
              <a:t> </a:t>
            </a:r>
            <a:r>
              <a:rPr lang="en-GB" sz="3100" dirty="0" err="1" smtClean="0"/>
              <a:t>diterima</a:t>
            </a:r>
            <a:r>
              <a:rPr lang="en-GB" sz="3100" dirty="0" smtClean="0"/>
              <a:t>;</a:t>
            </a:r>
            <a:endParaRPr lang="sv-SE" sz="3100" dirty="0" smtClean="0"/>
          </a:p>
          <a:p>
            <a:pPr marL="457200" indent="-457200">
              <a:lnSpc>
                <a:spcPct val="90000"/>
              </a:lnSpc>
              <a:defRPr/>
            </a:pPr>
            <a:r>
              <a:rPr lang="sv-SE" sz="3100" dirty="0" smtClean="0"/>
              <a:t>membetulkan kesalahan tulis dan/atau kesalahan hitung; dan/atau</a:t>
            </a:r>
            <a:endParaRPr lang="en-GB" sz="3100" dirty="0" smtClean="0"/>
          </a:p>
          <a:p>
            <a:pPr marL="457200" indent="-457200">
              <a:lnSpc>
                <a:spcPct val="90000"/>
              </a:lnSpc>
              <a:defRPr/>
            </a:pPr>
            <a:r>
              <a:rPr lang="en-GB" sz="3100" dirty="0" err="1" smtClean="0"/>
              <a:t>membatalkan</a:t>
            </a:r>
            <a:endParaRPr lang="en-US" sz="3100" dirty="0" smtClean="0"/>
          </a:p>
        </p:txBody>
      </p:sp>
    </p:spTree>
    <p:extLst>
      <p:ext uri="{BB962C8B-B14F-4D97-AF65-F5344CB8AC3E}">
        <p14:creationId xmlns:p14="http://schemas.microsoft.com/office/powerpoint/2010/main" val="818434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6" name="Shape 139"/>
          <p:cNvSpPr txBox="1">
            <a:spLocks noGrp="1"/>
          </p:cNvSpPr>
          <p:nvPr>
            <p:ph type="title"/>
          </p:nvPr>
        </p:nvSpPr>
        <p:spPr>
          <a:xfrm>
            <a:off x="457200" y="596826"/>
            <a:ext cx="8229600" cy="1429199"/>
          </a:xfrm>
          <a:prstGeom prst="rect">
            <a:avLst/>
          </a:prstGeom>
        </p:spPr>
        <p:txBody>
          <a:bodyPr lIns="91425" tIns="91425" rIns="91425" bIns="91425" anchor="b" anchorCtr="0">
            <a:noAutofit/>
          </a:bodyPr>
          <a:lstStyle/>
          <a:p>
            <a:pPr lvl="0">
              <a:spcBef>
                <a:spcPts val="0"/>
              </a:spcBef>
              <a:buNone/>
            </a:pPr>
            <a:r>
              <a:rPr lang="en-US" dirty="0" smtClean="0">
                <a:latin typeface="Helvetica" charset="0"/>
                <a:ea typeface="Helvetica" charset="0"/>
                <a:cs typeface="Helvetica" charset="0"/>
              </a:rPr>
              <a:t>PEMBACAAN</a:t>
            </a:r>
            <a:r>
              <a:rPr lang="en" dirty="0" smtClean="0">
                <a:latin typeface="Helvetica" charset="0"/>
                <a:ea typeface="Helvetica" charset="0"/>
                <a:cs typeface="Helvetica" charset="0"/>
              </a:rPr>
              <a:t> </a:t>
            </a:r>
            <a:r>
              <a:rPr lang="en-US" dirty="0" smtClean="0">
                <a:solidFill>
                  <a:srgbClr val="FFC800"/>
                </a:solidFill>
                <a:latin typeface="Helvetica" charset="0"/>
                <a:ea typeface="Helvetica" charset="0"/>
                <a:cs typeface="Helvetica" charset="0"/>
              </a:rPr>
              <a:t>PUTUSAN</a:t>
            </a:r>
            <a:endParaRPr lang="en" dirty="0">
              <a:latin typeface="Helvetica" charset="0"/>
              <a:ea typeface="Helvetica" charset="0"/>
              <a:cs typeface="Helvetica" charset="0"/>
            </a:endParaRPr>
          </a:p>
        </p:txBody>
      </p:sp>
      <p:sp>
        <p:nvSpPr>
          <p:cNvPr id="4" name="Rectangle 3"/>
          <p:cNvSpPr>
            <a:spLocks noGrp="1" noChangeArrowheads="1"/>
          </p:cNvSpPr>
          <p:nvPr>
            <p:ph type="body" idx="1"/>
          </p:nvPr>
        </p:nvSpPr>
        <p:spPr>
          <a:xfrm>
            <a:off x="381000" y="2017713"/>
            <a:ext cx="8574088" cy="4114800"/>
          </a:xfrm>
        </p:spPr>
        <p:txBody>
          <a:bodyPr/>
          <a:lstStyle/>
          <a:p>
            <a:pPr marL="609600" indent="-609600" eaLnBrk="1" hangingPunct="1">
              <a:lnSpc>
                <a:spcPct val="90000"/>
              </a:lnSpc>
              <a:buFont typeface="Wingdings" pitchFamily="2" charset="2"/>
              <a:buNone/>
              <a:defRPr/>
            </a:pPr>
            <a:r>
              <a:rPr lang="sv-SE" dirty="0" smtClean="0"/>
              <a:t>     </a:t>
            </a:r>
            <a:r>
              <a:rPr lang="sv-SE" dirty="0" err="1" smtClean="0"/>
              <a:t>Putusan</a:t>
            </a:r>
            <a:r>
              <a:rPr lang="sv-SE" dirty="0" smtClean="0"/>
              <a:t> </a:t>
            </a:r>
            <a:r>
              <a:rPr lang="sv-SE" dirty="0" err="1" smtClean="0"/>
              <a:t>Pengadilan</a:t>
            </a:r>
            <a:r>
              <a:rPr lang="sv-SE" dirty="0" smtClean="0"/>
              <a:t> </a:t>
            </a:r>
            <a:r>
              <a:rPr lang="sv-SE" dirty="0" err="1" smtClean="0"/>
              <a:t>Pajak</a:t>
            </a:r>
            <a:r>
              <a:rPr lang="sv-SE" dirty="0" smtClean="0"/>
              <a:t> </a:t>
            </a:r>
            <a:r>
              <a:rPr lang="sv-SE" dirty="0" err="1" smtClean="0"/>
              <a:t>harus</a:t>
            </a:r>
            <a:r>
              <a:rPr lang="sv-SE" dirty="0" smtClean="0"/>
              <a:t> </a:t>
            </a:r>
            <a:r>
              <a:rPr lang="sv-SE" dirty="0" err="1" smtClean="0"/>
              <a:t>diucapkan</a:t>
            </a:r>
            <a:r>
              <a:rPr lang="sv-SE" dirty="0" smtClean="0"/>
              <a:t> </a:t>
            </a:r>
            <a:r>
              <a:rPr lang="sv-SE" dirty="0" err="1" smtClean="0"/>
              <a:t>dalam</a:t>
            </a:r>
            <a:r>
              <a:rPr lang="sv-SE" dirty="0" smtClean="0"/>
              <a:t> </a:t>
            </a:r>
            <a:r>
              <a:rPr lang="sv-SE" smtClean="0"/>
              <a:t>sidang</a:t>
            </a:r>
            <a:r>
              <a:rPr lang="sv-SE" dirty="0" smtClean="0"/>
              <a:t> </a:t>
            </a:r>
            <a:r>
              <a:rPr lang="sv-SE" dirty="0" err="1" smtClean="0"/>
              <a:t>terbuka</a:t>
            </a:r>
            <a:r>
              <a:rPr lang="sv-SE" dirty="0" smtClean="0"/>
              <a:t> </a:t>
            </a:r>
            <a:r>
              <a:rPr lang="sv-SE" dirty="0" err="1" smtClean="0"/>
              <a:t>untuk</a:t>
            </a:r>
            <a:r>
              <a:rPr lang="sv-SE" dirty="0" smtClean="0"/>
              <a:t> </a:t>
            </a:r>
            <a:r>
              <a:rPr lang="sv-SE" dirty="0" err="1" smtClean="0"/>
              <a:t>umum</a:t>
            </a:r>
            <a:r>
              <a:rPr lang="sv-SE" dirty="0" smtClean="0"/>
              <a:t>. </a:t>
            </a:r>
            <a:r>
              <a:rPr lang="sv-SE" dirty="0" err="1" smtClean="0"/>
              <a:t>Tidak</a:t>
            </a:r>
            <a:r>
              <a:rPr lang="sv-SE" dirty="0" smtClean="0"/>
              <a:t> </a:t>
            </a:r>
            <a:r>
              <a:rPr lang="sv-SE" dirty="0" err="1" smtClean="0"/>
              <a:t>dipenuhinya</a:t>
            </a:r>
            <a:r>
              <a:rPr lang="sv-SE" dirty="0" smtClean="0"/>
              <a:t> </a:t>
            </a:r>
            <a:r>
              <a:rPr lang="sv-SE" dirty="0" err="1" smtClean="0"/>
              <a:t>ketentuan</a:t>
            </a:r>
            <a:r>
              <a:rPr lang="sv-SE" dirty="0" smtClean="0"/>
              <a:t> </a:t>
            </a:r>
            <a:r>
              <a:rPr lang="sv-SE" dirty="0" err="1" smtClean="0"/>
              <a:t>sebagaimana</a:t>
            </a:r>
            <a:r>
              <a:rPr lang="sv-SE" dirty="0" smtClean="0"/>
              <a:t> </a:t>
            </a:r>
            <a:r>
              <a:rPr lang="sv-SE" dirty="0" err="1" smtClean="0"/>
              <a:t>dimaksud</a:t>
            </a:r>
            <a:r>
              <a:rPr lang="sv-SE" dirty="0" smtClean="0"/>
              <a:t> </a:t>
            </a:r>
            <a:r>
              <a:rPr lang="sv-SE" dirty="0" err="1" smtClean="0"/>
              <a:t>dalam</a:t>
            </a:r>
            <a:r>
              <a:rPr lang="sv-SE" dirty="0" smtClean="0"/>
              <a:t> </a:t>
            </a:r>
            <a:r>
              <a:rPr lang="sv-SE" dirty="0" err="1" smtClean="0"/>
              <a:t>ayat</a:t>
            </a:r>
            <a:r>
              <a:rPr lang="sv-SE" dirty="0" smtClean="0"/>
              <a:t> (1), </a:t>
            </a:r>
            <a:r>
              <a:rPr lang="sv-SE" dirty="0" err="1" smtClean="0"/>
              <a:t>putusan</a:t>
            </a:r>
            <a:r>
              <a:rPr lang="sv-SE" dirty="0" smtClean="0"/>
              <a:t> </a:t>
            </a:r>
            <a:r>
              <a:rPr lang="sv-SE" dirty="0" err="1" smtClean="0"/>
              <a:t>Pengadilan</a:t>
            </a:r>
            <a:r>
              <a:rPr lang="sv-SE" dirty="0" smtClean="0"/>
              <a:t> </a:t>
            </a:r>
            <a:r>
              <a:rPr lang="sv-SE" dirty="0" err="1" smtClean="0"/>
              <a:t>Pajak</a:t>
            </a:r>
            <a:r>
              <a:rPr lang="sv-SE" dirty="0" smtClean="0"/>
              <a:t> </a:t>
            </a:r>
            <a:r>
              <a:rPr lang="sv-SE" dirty="0" err="1" smtClean="0"/>
              <a:t>tidak</a:t>
            </a:r>
            <a:r>
              <a:rPr lang="sv-SE" dirty="0" smtClean="0"/>
              <a:t> </a:t>
            </a:r>
            <a:r>
              <a:rPr lang="sv-SE" dirty="0" err="1" smtClean="0"/>
              <a:t>sah</a:t>
            </a:r>
            <a:r>
              <a:rPr lang="sv-SE" dirty="0" smtClean="0"/>
              <a:t> dan </a:t>
            </a:r>
            <a:r>
              <a:rPr lang="sv-SE" dirty="0" err="1" smtClean="0"/>
              <a:t>tidak</a:t>
            </a:r>
            <a:r>
              <a:rPr lang="sv-SE" dirty="0" smtClean="0"/>
              <a:t> </a:t>
            </a:r>
            <a:r>
              <a:rPr lang="sv-SE" dirty="0" err="1" smtClean="0"/>
              <a:t>mempunyai</a:t>
            </a:r>
            <a:r>
              <a:rPr lang="sv-SE" dirty="0" smtClean="0"/>
              <a:t> </a:t>
            </a:r>
            <a:r>
              <a:rPr lang="sv-SE" dirty="0" err="1" smtClean="0"/>
              <a:t>kekuatan</a:t>
            </a:r>
            <a:r>
              <a:rPr lang="sv-SE" dirty="0" smtClean="0"/>
              <a:t> </a:t>
            </a:r>
            <a:r>
              <a:rPr lang="sv-SE" dirty="0" err="1" smtClean="0"/>
              <a:t>hukum</a:t>
            </a:r>
            <a:r>
              <a:rPr lang="sv-SE" dirty="0" smtClean="0"/>
              <a:t> dan </a:t>
            </a:r>
            <a:r>
              <a:rPr lang="sv-SE" dirty="0" err="1" smtClean="0"/>
              <a:t>karena</a:t>
            </a:r>
            <a:r>
              <a:rPr lang="sv-SE" dirty="0" smtClean="0"/>
              <a:t> itu </a:t>
            </a:r>
            <a:r>
              <a:rPr lang="sv-SE" dirty="0" err="1" smtClean="0"/>
              <a:t>putusan</a:t>
            </a:r>
            <a:r>
              <a:rPr lang="sv-SE" dirty="0" smtClean="0"/>
              <a:t> </a:t>
            </a:r>
            <a:r>
              <a:rPr lang="sv-SE" dirty="0" err="1" smtClean="0"/>
              <a:t>dimaksud</a:t>
            </a:r>
            <a:r>
              <a:rPr lang="sv-SE" dirty="0" smtClean="0"/>
              <a:t> </a:t>
            </a:r>
            <a:r>
              <a:rPr lang="sv-SE" dirty="0" err="1" smtClean="0"/>
              <a:t>harus</a:t>
            </a:r>
            <a:r>
              <a:rPr lang="sv-SE" dirty="0" smtClean="0"/>
              <a:t> </a:t>
            </a:r>
            <a:r>
              <a:rPr lang="sv-SE" dirty="0" err="1" smtClean="0"/>
              <a:t>diucapkan</a:t>
            </a:r>
            <a:r>
              <a:rPr lang="sv-SE" dirty="0" smtClean="0"/>
              <a:t> </a:t>
            </a:r>
            <a:r>
              <a:rPr lang="sv-SE" dirty="0" err="1" smtClean="0"/>
              <a:t>kembali</a:t>
            </a:r>
            <a:r>
              <a:rPr lang="sv-SE" dirty="0" smtClean="0"/>
              <a:t> </a:t>
            </a:r>
            <a:r>
              <a:rPr lang="sv-SE" dirty="0" err="1" smtClean="0"/>
              <a:t>dalam</a:t>
            </a:r>
            <a:r>
              <a:rPr lang="sv-SE" dirty="0" smtClean="0"/>
              <a:t> </a:t>
            </a:r>
            <a:r>
              <a:rPr lang="sv-SE" dirty="0" err="1" smtClean="0"/>
              <a:t>sidang</a:t>
            </a:r>
            <a:r>
              <a:rPr lang="sv-SE" dirty="0" smtClean="0"/>
              <a:t> </a:t>
            </a:r>
            <a:r>
              <a:rPr lang="sv-SE" dirty="0" err="1" smtClean="0"/>
              <a:t>terbuka</a:t>
            </a:r>
            <a:r>
              <a:rPr lang="sv-SE" dirty="0" smtClean="0"/>
              <a:t> </a:t>
            </a:r>
            <a:r>
              <a:rPr lang="sv-SE" dirty="0" err="1" smtClean="0"/>
              <a:t>untuk</a:t>
            </a:r>
            <a:r>
              <a:rPr lang="sv-SE" dirty="0" smtClean="0"/>
              <a:t> </a:t>
            </a:r>
            <a:r>
              <a:rPr lang="sv-SE" dirty="0" err="1" smtClean="0"/>
              <a:t>umum</a:t>
            </a:r>
            <a:r>
              <a:rPr lang="sv-SE" dirty="0" smtClean="0"/>
              <a:t>.</a:t>
            </a:r>
            <a:endParaRPr lang="en-US" dirty="0" smtClean="0"/>
          </a:p>
        </p:txBody>
      </p:sp>
    </p:spTree>
    <p:extLst>
      <p:ext uri="{BB962C8B-B14F-4D97-AF65-F5344CB8AC3E}">
        <p14:creationId xmlns:p14="http://schemas.microsoft.com/office/powerpoint/2010/main" val="854613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39"/>
          <p:cNvSpPr txBox="1">
            <a:spLocks noGrp="1"/>
          </p:cNvSpPr>
          <p:nvPr>
            <p:ph type="title"/>
          </p:nvPr>
        </p:nvSpPr>
        <p:spPr>
          <a:xfrm>
            <a:off x="457200" y="596826"/>
            <a:ext cx="8229600" cy="1429199"/>
          </a:xfrm>
          <a:prstGeom prst="rect">
            <a:avLst/>
          </a:prstGeom>
        </p:spPr>
        <p:txBody>
          <a:bodyPr lIns="91425" tIns="91425" rIns="91425" bIns="91425" anchor="b" anchorCtr="0">
            <a:noAutofit/>
          </a:bodyPr>
          <a:lstStyle/>
          <a:p>
            <a:pPr lvl="0">
              <a:spcBef>
                <a:spcPts val="0"/>
              </a:spcBef>
              <a:buNone/>
            </a:pPr>
            <a:r>
              <a:rPr lang="en-US" dirty="0" smtClean="0">
                <a:latin typeface="Helvetica" charset="0"/>
                <a:ea typeface="Helvetica" charset="0"/>
                <a:cs typeface="Helvetica" charset="0"/>
              </a:rPr>
              <a:t>RUANG</a:t>
            </a:r>
            <a:r>
              <a:rPr lang="en" dirty="0" smtClean="0">
                <a:latin typeface="Helvetica" charset="0"/>
                <a:ea typeface="Helvetica" charset="0"/>
                <a:cs typeface="Helvetica" charset="0"/>
              </a:rPr>
              <a:t> </a:t>
            </a:r>
            <a:r>
              <a:rPr lang="en-US" dirty="0" smtClean="0">
                <a:solidFill>
                  <a:srgbClr val="FFC800"/>
                </a:solidFill>
                <a:latin typeface="Helvetica" charset="0"/>
                <a:ea typeface="Helvetica" charset="0"/>
                <a:cs typeface="Helvetica" charset="0"/>
              </a:rPr>
              <a:t>PERSIDANGAN</a:t>
            </a:r>
            <a:endParaRPr lang="en" dirty="0">
              <a:latin typeface="Helvetica" charset="0"/>
              <a:ea typeface="Helvetica" charset="0"/>
              <a:cs typeface="Helvetica" charset="0"/>
            </a:endParaRPr>
          </a:p>
        </p:txBody>
      </p:sp>
      <p:sp>
        <p:nvSpPr>
          <p:cNvPr id="5" name="Rectangle 4"/>
          <p:cNvSpPr/>
          <p:nvPr/>
        </p:nvSpPr>
        <p:spPr>
          <a:xfrm>
            <a:off x="1357745" y="2277443"/>
            <a:ext cx="1773383"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Hakim </a:t>
            </a:r>
            <a:r>
              <a:rPr lang="en-US" dirty="0" err="1" smtClean="0"/>
              <a:t>Anggota</a:t>
            </a:r>
            <a:endParaRPr lang="en-US" dirty="0"/>
          </a:p>
        </p:txBody>
      </p:sp>
      <p:sp>
        <p:nvSpPr>
          <p:cNvPr id="6" name="Rectangle 5"/>
          <p:cNvSpPr/>
          <p:nvPr/>
        </p:nvSpPr>
        <p:spPr>
          <a:xfrm>
            <a:off x="3248890" y="2277443"/>
            <a:ext cx="1773383"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Hakim </a:t>
            </a:r>
            <a:r>
              <a:rPr lang="en-US" dirty="0" err="1" smtClean="0"/>
              <a:t>Ketua</a:t>
            </a:r>
            <a:endParaRPr lang="en-US" dirty="0"/>
          </a:p>
        </p:txBody>
      </p:sp>
      <p:sp>
        <p:nvSpPr>
          <p:cNvPr id="7" name="Rectangle 6"/>
          <p:cNvSpPr/>
          <p:nvPr/>
        </p:nvSpPr>
        <p:spPr>
          <a:xfrm>
            <a:off x="5140035" y="2280704"/>
            <a:ext cx="1773383"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Hakim </a:t>
            </a:r>
            <a:r>
              <a:rPr lang="en-US" dirty="0" err="1" smtClean="0"/>
              <a:t>Anggota</a:t>
            </a:r>
            <a:endParaRPr lang="en-US" dirty="0"/>
          </a:p>
        </p:txBody>
      </p:sp>
      <p:sp>
        <p:nvSpPr>
          <p:cNvPr id="8" name="Rectangle 7"/>
          <p:cNvSpPr/>
          <p:nvPr/>
        </p:nvSpPr>
        <p:spPr>
          <a:xfrm>
            <a:off x="6913418" y="2995843"/>
            <a:ext cx="1565564"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Panitera</a:t>
            </a:r>
            <a:endParaRPr lang="en-US" dirty="0"/>
          </a:p>
        </p:txBody>
      </p:sp>
      <p:sp>
        <p:nvSpPr>
          <p:cNvPr id="9" name="Rectangle 8"/>
          <p:cNvSpPr/>
          <p:nvPr/>
        </p:nvSpPr>
        <p:spPr>
          <a:xfrm>
            <a:off x="6913418" y="3508461"/>
            <a:ext cx="1565564"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Panitera</a:t>
            </a:r>
            <a:r>
              <a:rPr lang="en-US" dirty="0" smtClean="0"/>
              <a:t> </a:t>
            </a:r>
            <a:r>
              <a:rPr lang="en-US" dirty="0" err="1" smtClean="0"/>
              <a:t>Utama</a:t>
            </a:r>
            <a:endParaRPr lang="en-US" dirty="0"/>
          </a:p>
        </p:txBody>
      </p:sp>
      <p:sp>
        <p:nvSpPr>
          <p:cNvPr id="10" name="Rectangle 9"/>
          <p:cNvSpPr/>
          <p:nvPr/>
        </p:nvSpPr>
        <p:spPr>
          <a:xfrm>
            <a:off x="6913418" y="4021079"/>
            <a:ext cx="1565564"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Panitera</a:t>
            </a:r>
            <a:endParaRPr lang="en-US" dirty="0"/>
          </a:p>
        </p:txBody>
      </p:sp>
      <p:sp>
        <p:nvSpPr>
          <p:cNvPr id="11" name="Rectangle 10"/>
          <p:cNvSpPr/>
          <p:nvPr/>
        </p:nvSpPr>
        <p:spPr>
          <a:xfrm>
            <a:off x="1253836" y="4711770"/>
            <a:ext cx="2881746"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Pemohon</a:t>
            </a:r>
            <a:r>
              <a:rPr lang="en-US" dirty="0" smtClean="0"/>
              <a:t> Banding/</a:t>
            </a:r>
            <a:r>
              <a:rPr lang="en-US" dirty="0" err="1" smtClean="0"/>
              <a:t>Penggugat</a:t>
            </a:r>
            <a:endParaRPr lang="en-US" dirty="0"/>
          </a:p>
        </p:txBody>
      </p:sp>
      <p:sp>
        <p:nvSpPr>
          <p:cNvPr id="12" name="Rectangle 11"/>
          <p:cNvSpPr/>
          <p:nvPr/>
        </p:nvSpPr>
        <p:spPr>
          <a:xfrm>
            <a:off x="4769426" y="4678149"/>
            <a:ext cx="2244436"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Terbanding</a:t>
            </a:r>
            <a:r>
              <a:rPr lang="en-US" dirty="0" smtClean="0"/>
              <a:t>/</a:t>
            </a:r>
            <a:r>
              <a:rPr lang="en-US" dirty="0" err="1" smtClean="0"/>
              <a:t>Tergugat</a:t>
            </a:r>
            <a:endParaRPr lang="en-US" dirty="0"/>
          </a:p>
        </p:txBody>
      </p:sp>
      <p:sp>
        <p:nvSpPr>
          <p:cNvPr id="13" name="Rectangle 12"/>
          <p:cNvSpPr/>
          <p:nvPr/>
        </p:nvSpPr>
        <p:spPr>
          <a:xfrm>
            <a:off x="1253836" y="5403273"/>
            <a:ext cx="2957946" cy="8866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769426" y="5382079"/>
            <a:ext cx="2763983" cy="8866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983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82024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3533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31995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angle 5"/>
          <p:cNvSpPr/>
          <p:nvPr/>
        </p:nvSpPr>
        <p:spPr>
          <a:xfrm>
            <a:off x="561950" y="1108364"/>
            <a:ext cx="1557795" cy="512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Kukuh</a:t>
            </a:r>
            <a:r>
              <a:rPr lang="en-US" dirty="0" smtClean="0"/>
              <a:t> F.</a:t>
            </a:r>
            <a:endParaRPr lang="en-US" dirty="0"/>
          </a:p>
        </p:txBody>
      </p:sp>
      <p:cxnSp>
        <p:nvCxnSpPr>
          <p:cNvPr id="8" name="Straight Arrow Connector 7"/>
          <p:cNvCxnSpPr/>
          <p:nvPr/>
        </p:nvCxnSpPr>
        <p:spPr>
          <a:xfrm flipV="1">
            <a:off x="1288473" y="596826"/>
            <a:ext cx="193963" cy="5115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36630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2788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9611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85543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4947" y="1871954"/>
            <a:ext cx="7886700" cy="356897"/>
          </a:xfrm>
        </p:spPr>
        <p:txBody>
          <a:bodyPr/>
          <a:lstStyle/>
          <a:p>
            <a:pPr>
              <a:buNone/>
            </a:pPr>
            <a:r>
              <a:rPr lang="id-ID" dirty="0" smtClean="0"/>
              <a:t>PT Telkom</a:t>
            </a:r>
          </a:p>
        </p:txBody>
      </p:sp>
      <p:graphicFrame>
        <p:nvGraphicFramePr>
          <p:cNvPr id="4" name="Table 3"/>
          <p:cNvGraphicFramePr>
            <a:graphicFrameLocks noGrp="1"/>
          </p:cNvGraphicFramePr>
          <p:nvPr>
            <p:extLst>
              <p:ext uri="{D42A27DB-BD31-4B8C-83A1-F6EECF244321}">
                <p14:modId xmlns:p14="http://schemas.microsoft.com/office/powerpoint/2010/main" val="2011276778"/>
              </p:ext>
            </p:extLst>
          </p:nvPr>
        </p:nvGraphicFramePr>
        <p:xfrm>
          <a:off x="191276" y="2625716"/>
          <a:ext cx="8761447" cy="2350770"/>
        </p:xfrm>
        <a:graphic>
          <a:graphicData uri="http://schemas.openxmlformats.org/drawingml/2006/table">
            <a:tbl>
              <a:tblPr firstRow="1" bandRow="1">
                <a:tableStyleId>{5C22544A-7EE6-4342-B048-85BDC9FD1C3A}</a:tableStyleId>
              </a:tblPr>
              <a:tblGrid>
                <a:gridCol w="1182657"/>
                <a:gridCol w="4576665"/>
                <a:gridCol w="811763"/>
                <a:gridCol w="2190362"/>
              </a:tblGrid>
              <a:tr h="388620">
                <a:tc>
                  <a:txBody>
                    <a:bodyPr/>
                    <a:lstStyle/>
                    <a:p>
                      <a:pPr algn="ctr"/>
                      <a:r>
                        <a:rPr lang="id-ID" sz="1100" dirty="0" smtClean="0"/>
                        <a:t>Tanggal</a:t>
                      </a:r>
                      <a:endParaRPr lang="id-ID" sz="1100" dirty="0"/>
                    </a:p>
                  </a:txBody>
                  <a:tcPr marL="68580" marR="68580" marT="34290" marB="34290"/>
                </a:tc>
                <a:tc>
                  <a:txBody>
                    <a:bodyPr/>
                    <a:lstStyle/>
                    <a:p>
                      <a:pPr algn="ctr"/>
                      <a:r>
                        <a:rPr lang="id-ID" sz="1100" dirty="0" smtClean="0"/>
                        <a:t>Event</a:t>
                      </a:r>
                      <a:endParaRPr lang="id-ID" sz="1100" dirty="0"/>
                    </a:p>
                  </a:txBody>
                  <a:tcPr marL="68580" marR="68580" marT="34290" marB="34290"/>
                </a:tc>
                <a:tc>
                  <a:txBody>
                    <a:bodyPr/>
                    <a:lstStyle/>
                    <a:p>
                      <a:pPr algn="ctr"/>
                      <a:r>
                        <a:rPr lang="id-ID" sz="1100" dirty="0" smtClean="0"/>
                        <a:t>Besaran (Milyar)</a:t>
                      </a:r>
                      <a:endParaRPr lang="id-ID" sz="1100" dirty="0"/>
                    </a:p>
                  </a:txBody>
                  <a:tcPr marL="68580" marR="68580" marT="34290" marB="34290"/>
                </a:tc>
                <a:tc>
                  <a:txBody>
                    <a:bodyPr/>
                    <a:lstStyle/>
                    <a:p>
                      <a:pPr algn="ctr"/>
                      <a:r>
                        <a:rPr lang="id-ID" sz="1100" dirty="0" smtClean="0"/>
                        <a:t>Ket.</a:t>
                      </a:r>
                      <a:endParaRPr lang="id-ID" sz="1100" dirty="0"/>
                    </a:p>
                  </a:txBody>
                  <a:tcPr marL="68580" marR="68580" marT="34290" marB="34290"/>
                </a:tc>
              </a:tr>
              <a:tr h="278130">
                <a:tc rowSpan="2">
                  <a:txBody>
                    <a:bodyPr/>
                    <a:lstStyle/>
                    <a:p>
                      <a:pPr algn="ctr"/>
                      <a:r>
                        <a:rPr lang="id-ID" sz="1100" dirty="0" smtClean="0"/>
                        <a:t>12 Mar 2012</a:t>
                      </a:r>
                      <a:endParaRPr lang="id-ID" sz="1100" dirty="0"/>
                    </a:p>
                  </a:txBody>
                  <a:tcPr marL="68580" marR="68580" marT="34290" marB="34290"/>
                </a:tc>
                <a:tc>
                  <a:txBody>
                    <a:bodyPr/>
                    <a:lstStyle/>
                    <a:p>
                      <a:r>
                        <a:rPr lang="id-ID" sz="1100" dirty="0" smtClean="0"/>
                        <a:t>SKPLB</a:t>
                      </a:r>
                      <a:r>
                        <a:rPr lang="id-ID" sz="1100" baseline="0" dirty="0" smtClean="0"/>
                        <a:t> Pph Badan</a:t>
                      </a:r>
                      <a:endParaRPr lang="id-ID" sz="1100" dirty="0"/>
                    </a:p>
                  </a:txBody>
                  <a:tcPr marL="68580" marR="68580" marT="34290" marB="34290"/>
                </a:tc>
                <a:tc>
                  <a:txBody>
                    <a:bodyPr/>
                    <a:lstStyle/>
                    <a:p>
                      <a:pPr algn="r"/>
                      <a:r>
                        <a:rPr lang="id-ID" sz="1100" dirty="0" smtClean="0"/>
                        <a:t>Rp597,4</a:t>
                      </a:r>
                      <a:endParaRPr lang="id-ID" sz="1100" dirty="0"/>
                    </a:p>
                  </a:txBody>
                  <a:tcPr marL="68580" marR="68580" marT="34290" marB="34290"/>
                </a:tc>
                <a:tc>
                  <a:txBody>
                    <a:bodyPr/>
                    <a:lstStyle/>
                    <a:p>
                      <a:r>
                        <a:rPr lang="id-ID" sz="1100" dirty="0" smtClean="0"/>
                        <a:t>Setuju</a:t>
                      </a:r>
                      <a:endParaRPr lang="id-ID" sz="1100" dirty="0"/>
                    </a:p>
                  </a:txBody>
                  <a:tcPr marL="68580" marR="68580" marT="34290" marB="34290"/>
                </a:tc>
              </a:tr>
              <a:tr h="278130">
                <a:tc vMerge="1">
                  <a:txBody>
                    <a:bodyPr/>
                    <a:lstStyle/>
                    <a:p>
                      <a:pPr algn="ctr"/>
                      <a:endParaRPr lang="id-ID" dirty="0"/>
                    </a:p>
                  </a:txBody>
                  <a:tcPr/>
                </a:tc>
                <a:tc>
                  <a:txBody>
                    <a:bodyPr/>
                    <a:lstStyle/>
                    <a:p>
                      <a:r>
                        <a:rPr lang="id-ID" sz="1100" dirty="0" smtClean="0"/>
                        <a:t>SKPKB PPN (termasuk denda)</a:t>
                      </a:r>
                      <a:endParaRPr lang="id-ID" sz="1100" dirty="0"/>
                    </a:p>
                  </a:txBody>
                  <a:tcPr marL="68580" marR="68580" marT="34290" marB="34290"/>
                </a:tc>
                <a:tc>
                  <a:txBody>
                    <a:bodyPr/>
                    <a:lstStyle/>
                    <a:p>
                      <a:pPr algn="r"/>
                      <a:r>
                        <a:rPr lang="id-ID" sz="1100" dirty="0" smtClean="0"/>
                        <a:t>Rp302,7</a:t>
                      </a:r>
                      <a:endParaRPr lang="id-ID" sz="1100" dirty="0"/>
                    </a:p>
                  </a:txBody>
                  <a:tcPr marL="68580" marR="68580" marT="34290" marB="34290"/>
                </a:tc>
                <a:tc>
                  <a:txBody>
                    <a:bodyPr/>
                    <a:lstStyle/>
                    <a:p>
                      <a:r>
                        <a:rPr lang="id-ID" sz="1100" dirty="0" smtClean="0"/>
                        <a:t>Setuju</a:t>
                      </a:r>
                      <a:r>
                        <a:rPr lang="id-ID" sz="1100" baseline="0" dirty="0" smtClean="0"/>
                        <a:t> hanya Rp12,1M</a:t>
                      </a:r>
                      <a:endParaRPr lang="id-ID" sz="1100" dirty="0"/>
                    </a:p>
                  </a:txBody>
                  <a:tcPr marL="68580" marR="68580" marT="34290" marB="34290"/>
                </a:tc>
              </a:tr>
              <a:tr h="278130">
                <a:tc>
                  <a:txBody>
                    <a:bodyPr/>
                    <a:lstStyle/>
                    <a:p>
                      <a:pPr algn="ctr"/>
                      <a:r>
                        <a:rPr lang="id-ID" sz="1100" dirty="0" smtClean="0"/>
                        <a:t>5 Apr 2012</a:t>
                      </a:r>
                      <a:endParaRPr lang="id-ID" sz="1100" dirty="0"/>
                    </a:p>
                  </a:txBody>
                  <a:tcPr marL="68580" marR="68580" marT="34290" marB="34290"/>
                </a:tc>
                <a:tc>
                  <a:txBody>
                    <a:bodyPr/>
                    <a:lstStyle/>
                    <a:p>
                      <a:r>
                        <a:rPr lang="id-ID" sz="1100" dirty="0" smtClean="0"/>
                        <a:t>Menerima restitusi net (LB</a:t>
                      </a:r>
                      <a:r>
                        <a:rPr lang="id-ID" sz="1100" baseline="0" dirty="0" smtClean="0"/>
                        <a:t> dikurang KB)</a:t>
                      </a:r>
                      <a:endParaRPr lang="id-ID" sz="1100" dirty="0"/>
                    </a:p>
                  </a:txBody>
                  <a:tcPr marL="68580" marR="68580" marT="34290" marB="34290"/>
                </a:tc>
                <a:tc>
                  <a:txBody>
                    <a:bodyPr/>
                    <a:lstStyle/>
                    <a:p>
                      <a:pPr algn="r"/>
                      <a:r>
                        <a:rPr lang="id-ID" sz="1100" dirty="0" smtClean="0"/>
                        <a:t>Rp294,7</a:t>
                      </a:r>
                      <a:endParaRPr lang="id-ID" sz="11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100" dirty="0" smtClean="0"/>
                        <a:t>(597,4</a:t>
                      </a:r>
                      <a:r>
                        <a:rPr lang="id-ID" sz="1100" baseline="0" dirty="0" smtClean="0"/>
                        <a:t> - </a:t>
                      </a:r>
                      <a:r>
                        <a:rPr lang="id-ID" sz="1100" dirty="0" smtClean="0"/>
                        <a:t>302,7)</a:t>
                      </a:r>
                    </a:p>
                  </a:txBody>
                  <a:tcPr marL="68580" marR="68580" marT="34290" marB="34290"/>
                </a:tc>
              </a:tr>
              <a:tr h="278130">
                <a:tc>
                  <a:txBody>
                    <a:bodyPr/>
                    <a:lstStyle/>
                    <a:p>
                      <a:pPr algn="ctr"/>
                      <a:r>
                        <a:rPr lang="id-ID" sz="1100" dirty="0" smtClean="0"/>
                        <a:t>24 Mei 2012</a:t>
                      </a:r>
                      <a:endParaRPr lang="id-ID" sz="1100" dirty="0"/>
                    </a:p>
                  </a:txBody>
                  <a:tcPr marL="68580" marR="68580" marT="34290" marB="34290"/>
                </a:tc>
                <a:tc>
                  <a:txBody>
                    <a:bodyPr/>
                    <a:lstStyle/>
                    <a:p>
                      <a:r>
                        <a:rPr lang="id-ID" sz="1100" dirty="0" smtClean="0"/>
                        <a:t>Keberatan atas</a:t>
                      </a:r>
                      <a:r>
                        <a:rPr lang="id-ID" sz="1100" baseline="0" dirty="0" smtClean="0"/>
                        <a:t> SKPKB PPN</a:t>
                      </a:r>
                      <a:endParaRPr lang="id-ID" sz="1100" dirty="0"/>
                    </a:p>
                  </a:txBody>
                  <a:tcPr marL="68580" marR="68580" marT="34290" marB="34290"/>
                </a:tc>
                <a:tc>
                  <a:txBody>
                    <a:bodyPr/>
                    <a:lstStyle/>
                    <a:p>
                      <a:pPr algn="r"/>
                      <a:r>
                        <a:rPr lang="id-ID" sz="1100" dirty="0" smtClean="0"/>
                        <a:t>Rp290,6</a:t>
                      </a:r>
                      <a:endParaRPr lang="id-ID" sz="1100" dirty="0"/>
                    </a:p>
                  </a:txBody>
                  <a:tcPr marL="68580" marR="68580" marT="34290" marB="34290"/>
                </a:tc>
                <a:tc>
                  <a:txBody>
                    <a:bodyPr/>
                    <a:lstStyle/>
                    <a:p>
                      <a:r>
                        <a:rPr lang="id-ID" sz="1100" dirty="0" smtClean="0"/>
                        <a:t>(302,7 – 12,1)</a:t>
                      </a:r>
                      <a:endParaRPr lang="id-ID" sz="1100" dirty="0"/>
                    </a:p>
                  </a:txBody>
                  <a:tcPr marL="68580" marR="68580" marT="34290" marB="34290"/>
                </a:tc>
              </a:tr>
              <a:tr h="278130">
                <a:tc>
                  <a:txBody>
                    <a:bodyPr/>
                    <a:lstStyle/>
                    <a:p>
                      <a:pPr algn="ctr"/>
                      <a:r>
                        <a:rPr lang="id-ID" sz="1100" dirty="0" smtClean="0"/>
                        <a:t>1 Mei 2013</a:t>
                      </a:r>
                      <a:endParaRPr lang="id-ID" sz="1100" dirty="0"/>
                    </a:p>
                  </a:txBody>
                  <a:tcPr marL="68580" marR="68580" marT="34290" marB="34290"/>
                </a:tc>
                <a:tc>
                  <a:txBody>
                    <a:bodyPr/>
                    <a:lstStyle/>
                    <a:p>
                      <a:r>
                        <a:rPr lang="id-ID" sz="1100" dirty="0" smtClean="0"/>
                        <a:t>Keberatan ditolak</a:t>
                      </a:r>
                      <a:endParaRPr lang="id-ID" sz="1100" dirty="0"/>
                    </a:p>
                  </a:txBody>
                  <a:tcPr marL="68580" marR="68580" marT="34290" marB="34290"/>
                </a:tc>
                <a:tc>
                  <a:txBody>
                    <a:bodyPr/>
                    <a:lstStyle/>
                    <a:p>
                      <a:pPr algn="r"/>
                      <a:endParaRPr lang="id-ID" sz="1100" dirty="0"/>
                    </a:p>
                  </a:txBody>
                  <a:tcPr marL="68580" marR="68580" marT="34290" marB="34290"/>
                </a:tc>
                <a:tc>
                  <a:txBody>
                    <a:bodyPr/>
                    <a:lstStyle/>
                    <a:p>
                      <a:endParaRPr lang="id-ID" sz="1100"/>
                    </a:p>
                  </a:txBody>
                  <a:tcPr marL="68580" marR="68580" marT="34290" marB="34290"/>
                </a:tc>
              </a:tr>
              <a:tr h="278130">
                <a:tc>
                  <a:txBody>
                    <a:bodyPr/>
                    <a:lstStyle/>
                    <a:p>
                      <a:pPr algn="ctr"/>
                      <a:r>
                        <a:rPr lang="id-ID" sz="1100" dirty="0" smtClean="0"/>
                        <a:t>29 Juli 2013</a:t>
                      </a:r>
                      <a:endParaRPr lang="id-ID" sz="1100" dirty="0"/>
                    </a:p>
                  </a:txBody>
                  <a:tcPr marL="68580" marR="68580" marT="34290" marB="34290"/>
                </a:tc>
                <a:tc>
                  <a:txBody>
                    <a:bodyPr/>
                    <a:lstStyle/>
                    <a:p>
                      <a:r>
                        <a:rPr lang="id-ID" sz="1100" dirty="0" smtClean="0"/>
                        <a:t>Banding</a:t>
                      </a:r>
                      <a:endParaRPr lang="id-ID" sz="1100" dirty="0"/>
                    </a:p>
                  </a:txBody>
                  <a:tcPr marL="68580" marR="68580" marT="34290" marB="34290"/>
                </a:tc>
                <a:tc>
                  <a:txBody>
                    <a:bodyPr/>
                    <a:lstStyle/>
                    <a:p>
                      <a:pPr algn="r"/>
                      <a:endParaRPr lang="id-ID" sz="1100" dirty="0"/>
                    </a:p>
                  </a:txBody>
                  <a:tcPr marL="68580" marR="68580" marT="34290" marB="34290"/>
                </a:tc>
                <a:tc>
                  <a:txBody>
                    <a:bodyPr/>
                    <a:lstStyle/>
                    <a:p>
                      <a:endParaRPr lang="id-ID" sz="1100"/>
                    </a:p>
                  </a:txBody>
                  <a:tcPr marL="68580" marR="68580" marT="34290" marB="34290"/>
                </a:tc>
              </a:tr>
              <a:tr h="278130">
                <a:tc>
                  <a:txBody>
                    <a:bodyPr/>
                    <a:lstStyle/>
                    <a:p>
                      <a:pPr algn="ctr"/>
                      <a:r>
                        <a:rPr lang="id-ID" sz="1100" dirty="0" smtClean="0"/>
                        <a:t>16 Mar 2015</a:t>
                      </a:r>
                      <a:endParaRPr lang="id-ID" sz="1100" dirty="0"/>
                    </a:p>
                  </a:txBody>
                  <a:tcPr marL="68580" marR="68580" marT="34290" marB="34290"/>
                </a:tc>
                <a:tc>
                  <a:txBody>
                    <a:bodyPr/>
                    <a:lstStyle/>
                    <a:p>
                      <a:r>
                        <a:rPr lang="id-ID" sz="1100" dirty="0" smtClean="0"/>
                        <a:t>Banding diterima</a:t>
                      </a:r>
                      <a:endParaRPr lang="id-ID" sz="1100" dirty="0"/>
                    </a:p>
                  </a:txBody>
                  <a:tcPr marL="68580" marR="68580" marT="34290" marB="34290"/>
                </a:tc>
                <a:tc>
                  <a:txBody>
                    <a:bodyPr/>
                    <a:lstStyle/>
                    <a:p>
                      <a:pPr algn="r"/>
                      <a:endParaRPr lang="id-ID" sz="11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100" dirty="0" smtClean="0"/>
                        <a:t>Restitusi</a:t>
                      </a:r>
                      <a:r>
                        <a:rPr lang="id-ID" sz="1100" baseline="0" dirty="0" smtClean="0"/>
                        <a:t> </a:t>
                      </a:r>
                      <a:r>
                        <a:rPr lang="id-ID" sz="1100" dirty="0" smtClean="0"/>
                        <a:t>Rp290,6M</a:t>
                      </a:r>
                    </a:p>
                  </a:txBody>
                  <a:tcPr marL="68580" marR="68580" marT="34290" marB="34290"/>
                </a:tc>
              </a:tr>
            </a:tbl>
          </a:graphicData>
        </a:graphic>
      </p:graphicFrame>
      <p:sp>
        <p:nvSpPr>
          <p:cNvPr id="6" name="Title 1"/>
          <p:cNvSpPr>
            <a:spLocks noGrp="1"/>
          </p:cNvSpPr>
          <p:nvPr>
            <p:ph type="title"/>
          </p:nvPr>
        </p:nvSpPr>
        <p:spPr>
          <a:xfrm>
            <a:off x="628650" y="988992"/>
            <a:ext cx="7886700" cy="486097"/>
          </a:xfrm>
        </p:spPr>
        <p:txBody>
          <a:bodyPr>
            <a:normAutofit fontScale="90000"/>
          </a:bodyPr>
          <a:lstStyle/>
          <a:p>
            <a:pPr algn="ctr"/>
            <a:r>
              <a:rPr lang="id-ID" sz="3000" dirty="0"/>
              <a:t>Example of Tax Appeal and Accounting in Taxation</a:t>
            </a:r>
          </a:p>
        </p:txBody>
      </p:sp>
    </p:spTree>
    <p:extLst>
      <p:ext uri="{BB962C8B-B14F-4D97-AF65-F5344CB8AC3E}">
        <p14:creationId xmlns:p14="http://schemas.microsoft.com/office/powerpoint/2010/main" val="10122367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65309" y="4286395"/>
            <a:ext cx="3062820" cy="11241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0"/>
          </a:p>
        </p:txBody>
      </p:sp>
      <p:sp>
        <p:nvSpPr>
          <p:cNvPr id="14" name="Rectangle 13"/>
          <p:cNvSpPr/>
          <p:nvPr/>
        </p:nvSpPr>
        <p:spPr>
          <a:xfrm>
            <a:off x="4572000" y="3411623"/>
            <a:ext cx="4190486" cy="16683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0"/>
          </a:p>
        </p:txBody>
      </p:sp>
      <p:sp>
        <p:nvSpPr>
          <p:cNvPr id="13" name="Rectangle 12"/>
          <p:cNvSpPr/>
          <p:nvPr/>
        </p:nvSpPr>
        <p:spPr>
          <a:xfrm>
            <a:off x="468012" y="3411624"/>
            <a:ext cx="4190486" cy="4637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0"/>
          </a:p>
        </p:txBody>
      </p:sp>
      <p:sp>
        <p:nvSpPr>
          <p:cNvPr id="10" name="Rectangle 9"/>
          <p:cNvSpPr/>
          <p:nvPr/>
        </p:nvSpPr>
        <p:spPr>
          <a:xfrm>
            <a:off x="451021" y="2529853"/>
            <a:ext cx="8316098" cy="4637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0"/>
          </a:p>
        </p:txBody>
      </p:sp>
      <p:sp>
        <p:nvSpPr>
          <p:cNvPr id="7" name="Rectangle 6"/>
          <p:cNvSpPr/>
          <p:nvPr/>
        </p:nvSpPr>
        <p:spPr>
          <a:xfrm>
            <a:off x="451021" y="1648083"/>
            <a:ext cx="8316098" cy="4637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0"/>
          </a:p>
        </p:txBody>
      </p:sp>
      <p:pic>
        <p:nvPicPr>
          <p:cNvPr id="4" name="Picture 3"/>
          <p:cNvPicPr>
            <a:picLocks noChangeAspect="1"/>
          </p:cNvPicPr>
          <p:nvPr/>
        </p:nvPicPr>
        <p:blipFill>
          <a:blip r:embed="rId2"/>
          <a:stretch>
            <a:fillRect/>
          </a:stretch>
        </p:blipFill>
        <p:spPr>
          <a:xfrm>
            <a:off x="584436" y="1758520"/>
            <a:ext cx="3771900" cy="242888"/>
          </a:xfrm>
          <a:prstGeom prst="rect">
            <a:avLst/>
          </a:prstGeom>
        </p:spPr>
      </p:pic>
      <p:pic>
        <p:nvPicPr>
          <p:cNvPr id="5" name="Picture 4"/>
          <p:cNvPicPr>
            <a:picLocks noChangeAspect="1"/>
          </p:cNvPicPr>
          <p:nvPr/>
        </p:nvPicPr>
        <p:blipFill>
          <a:blip r:embed="rId3"/>
          <a:stretch>
            <a:fillRect/>
          </a:stretch>
        </p:blipFill>
        <p:spPr>
          <a:xfrm>
            <a:off x="591580" y="2579570"/>
            <a:ext cx="3786188" cy="364331"/>
          </a:xfrm>
          <a:prstGeom prst="rect">
            <a:avLst/>
          </a:prstGeom>
        </p:spPr>
      </p:pic>
      <p:pic>
        <p:nvPicPr>
          <p:cNvPr id="6" name="Picture 5"/>
          <p:cNvPicPr>
            <a:picLocks noChangeAspect="1"/>
          </p:cNvPicPr>
          <p:nvPr/>
        </p:nvPicPr>
        <p:blipFill>
          <a:blip r:embed="rId4"/>
          <a:stretch>
            <a:fillRect/>
          </a:stretch>
        </p:blipFill>
        <p:spPr>
          <a:xfrm>
            <a:off x="577293" y="3514918"/>
            <a:ext cx="3779044" cy="257175"/>
          </a:xfrm>
          <a:prstGeom prst="rect">
            <a:avLst/>
          </a:prstGeom>
        </p:spPr>
      </p:pic>
      <p:sp>
        <p:nvSpPr>
          <p:cNvPr id="8" name="TextBox 7"/>
          <p:cNvSpPr txBox="1"/>
          <p:nvPr/>
        </p:nvSpPr>
        <p:spPr>
          <a:xfrm>
            <a:off x="4658498" y="1787512"/>
            <a:ext cx="3985054" cy="415498"/>
          </a:xfrm>
          <a:prstGeom prst="rect">
            <a:avLst/>
          </a:prstGeom>
          <a:noFill/>
        </p:spPr>
        <p:txBody>
          <a:bodyPr wrap="square" rtlCol="0">
            <a:spAutoFit/>
          </a:bodyPr>
          <a:lstStyle/>
          <a:p>
            <a:r>
              <a:rPr lang="id-ID" sz="1050" dirty="0"/>
              <a:t>Klaim atas restitusi yang telah ditetapkan oleh Otoritas Perpajakan</a:t>
            </a:r>
          </a:p>
        </p:txBody>
      </p:sp>
      <p:sp>
        <p:nvSpPr>
          <p:cNvPr id="9" name="Title 1"/>
          <p:cNvSpPr>
            <a:spLocks noGrp="1"/>
          </p:cNvSpPr>
          <p:nvPr>
            <p:ph type="title"/>
          </p:nvPr>
        </p:nvSpPr>
        <p:spPr>
          <a:xfrm>
            <a:off x="628650" y="988992"/>
            <a:ext cx="7886700" cy="486097"/>
          </a:xfrm>
        </p:spPr>
        <p:txBody>
          <a:bodyPr>
            <a:normAutofit fontScale="90000"/>
          </a:bodyPr>
          <a:lstStyle/>
          <a:p>
            <a:pPr algn="ctr"/>
            <a:r>
              <a:rPr lang="id-ID" sz="3000" dirty="0"/>
              <a:t>Example of Tax Appeal and Accounting in Taxation</a:t>
            </a:r>
          </a:p>
        </p:txBody>
      </p:sp>
      <p:sp>
        <p:nvSpPr>
          <p:cNvPr id="11" name="TextBox 10"/>
          <p:cNvSpPr txBox="1"/>
          <p:nvPr/>
        </p:nvSpPr>
        <p:spPr>
          <a:xfrm>
            <a:off x="4658498" y="2565527"/>
            <a:ext cx="3985054" cy="415498"/>
          </a:xfrm>
          <a:prstGeom prst="rect">
            <a:avLst/>
          </a:prstGeom>
          <a:noFill/>
        </p:spPr>
        <p:txBody>
          <a:bodyPr wrap="square" rtlCol="0">
            <a:spAutoFit/>
          </a:bodyPr>
          <a:lstStyle/>
          <a:p>
            <a:r>
              <a:rPr lang="id-ID" sz="1050" dirty="0"/>
              <a:t>Klaim atas restitusi yang belum ditetapkan oleh Otoritas Perpajakan atau masih dalam proses keberatan/banding</a:t>
            </a:r>
          </a:p>
        </p:txBody>
      </p:sp>
      <p:sp>
        <p:nvSpPr>
          <p:cNvPr id="12" name="Oval 11"/>
          <p:cNvSpPr/>
          <p:nvPr/>
        </p:nvSpPr>
        <p:spPr>
          <a:xfrm>
            <a:off x="468012" y="2811257"/>
            <a:ext cx="4066918" cy="189359"/>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0"/>
          </a:p>
        </p:txBody>
      </p:sp>
      <p:pic>
        <p:nvPicPr>
          <p:cNvPr id="2" name="Picture 1"/>
          <p:cNvPicPr>
            <a:picLocks noChangeAspect="1"/>
          </p:cNvPicPr>
          <p:nvPr/>
        </p:nvPicPr>
        <p:blipFill>
          <a:blip r:embed="rId5"/>
          <a:stretch>
            <a:fillRect/>
          </a:stretch>
        </p:blipFill>
        <p:spPr>
          <a:xfrm>
            <a:off x="4707924" y="3484966"/>
            <a:ext cx="3886200" cy="1521619"/>
          </a:xfrm>
          <a:prstGeom prst="rect">
            <a:avLst/>
          </a:prstGeom>
        </p:spPr>
      </p:pic>
      <p:pic>
        <p:nvPicPr>
          <p:cNvPr id="3" name="Picture 2"/>
          <p:cNvPicPr>
            <a:picLocks noChangeAspect="1"/>
          </p:cNvPicPr>
          <p:nvPr/>
        </p:nvPicPr>
        <p:blipFill>
          <a:blip r:embed="rId6"/>
          <a:stretch>
            <a:fillRect/>
          </a:stretch>
        </p:blipFill>
        <p:spPr>
          <a:xfrm>
            <a:off x="591580" y="4352810"/>
            <a:ext cx="2742848" cy="972890"/>
          </a:xfrm>
          <a:prstGeom prst="rect">
            <a:avLst/>
          </a:prstGeom>
        </p:spPr>
      </p:pic>
    </p:spTree>
    <p:extLst>
      <p:ext uri="{BB962C8B-B14F-4D97-AF65-F5344CB8AC3E}">
        <p14:creationId xmlns:p14="http://schemas.microsoft.com/office/powerpoint/2010/main" val="2976729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28650" y="988992"/>
            <a:ext cx="7886700" cy="486097"/>
          </a:xfrm>
        </p:spPr>
        <p:txBody>
          <a:bodyPr>
            <a:normAutofit fontScale="90000"/>
          </a:bodyPr>
          <a:lstStyle/>
          <a:p>
            <a:pPr algn="ctr"/>
            <a:r>
              <a:rPr lang="id-ID" sz="3000" dirty="0"/>
              <a:t>Pemeriksaan Pajak</a:t>
            </a:r>
          </a:p>
        </p:txBody>
      </p:sp>
      <p:graphicFrame>
        <p:nvGraphicFramePr>
          <p:cNvPr id="5" name="Diagram 4"/>
          <p:cNvGraphicFramePr/>
          <p:nvPr>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97559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Shape 340"/>
          <p:cNvSpPr txBox="1">
            <a:spLocks noGrp="1"/>
          </p:cNvSpPr>
          <p:nvPr>
            <p:ph type="ctrTitle" idx="4294967295"/>
          </p:nvPr>
        </p:nvSpPr>
        <p:spPr>
          <a:xfrm>
            <a:off x="457200" y="1480741"/>
            <a:ext cx="7772400" cy="1546500"/>
          </a:xfrm>
          <a:prstGeom prst="rect">
            <a:avLst/>
          </a:prstGeom>
        </p:spPr>
        <p:txBody>
          <a:bodyPr lIns="91425" tIns="91425" rIns="91425" bIns="91425" anchor="b" anchorCtr="0">
            <a:noAutofit/>
          </a:bodyPr>
          <a:lstStyle/>
          <a:p>
            <a:pPr lvl="0" rtl="0">
              <a:spcBef>
                <a:spcPts val="0"/>
              </a:spcBef>
              <a:buNone/>
            </a:pPr>
            <a:r>
              <a:rPr lang="en" sz="9600"/>
              <a:t>THANKS!</a:t>
            </a:r>
          </a:p>
        </p:txBody>
      </p:sp>
      <p:sp>
        <p:nvSpPr>
          <p:cNvPr id="341" name="Shape 341"/>
          <p:cNvSpPr txBox="1">
            <a:spLocks noGrp="1"/>
          </p:cNvSpPr>
          <p:nvPr>
            <p:ph type="subTitle" idx="4294967295"/>
          </p:nvPr>
        </p:nvSpPr>
        <p:spPr>
          <a:xfrm>
            <a:off x="457200" y="3738259"/>
            <a:ext cx="6593700" cy="1046400"/>
          </a:xfrm>
          <a:prstGeom prst="rect">
            <a:avLst/>
          </a:prstGeom>
        </p:spPr>
        <p:txBody>
          <a:bodyPr lIns="91425" tIns="91425" rIns="91425" bIns="91425" anchor="t" anchorCtr="0">
            <a:noAutofit/>
          </a:bodyPr>
          <a:lstStyle/>
          <a:p>
            <a:pPr lvl="0" rtl="0">
              <a:spcBef>
                <a:spcPts val="0"/>
              </a:spcBef>
              <a:buNone/>
            </a:pPr>
            <a:r>
              <a:rPr lang="en" sz="4800">
                <a:solidFill>
                  <a:srgbClr val="1D98C7"/>
                </a:solidFill>
                <a:latin typeface="Montserrat"/>
                <a:ea typeface="Montserrat"/>
                <a:cs typeface="Montserrat"/>
                <a:sym typeface="Montserrat"/>
              </a:rPr>
              <a:t>Any questions?</a:t>
            </a:r>
          </a:p>
        </p:txBody>
      </p:sp>
      <p:sp>
        <p:nvSpPr>
          <p:cNvPr id="343" name="Shape 343"/>
          <p:cNvSpPr/>
          <p:nvPr/>
        </p:nvSpPr>
        <p:spPr>
          <a:xfrm>
            <a:off x="581050" y="3363375"/>
            <a:ext cx="6016799" cy="168299"/>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ercuti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TotalTime>
  <Words>1360</Words>
  <Application>Microsoft Macintosh PowerPoint</Application>
  <PresentationFormat>On-screen Show (4:3)</PresentationFormat>
  <Paragraphs>175</Paragraphs>
  <Slides>35</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Helvetica</vt:lpstr>
      <vt:lpstr>Montserrat</vt:lpstr>
      <vt:lpstr>Open Sans</vt:lpstr>
      <vt:lpstr>Tahoma</vt:lpstr>
      <vt:lpstr>Times New Roman</vt:lpstr>
      <vt:lpstr>Wingdings</vt:lpstr>
      <vt:lpstr>Arial</vt:lpstr>
      <vt:lpstr>Mercutio template</vt:lpstr>
      <vt:lpstr>PENGADILAN PAJAK</vt:lpstr>
      <vt:lpstr>OLEH:</vt:lpstr>
      <vt:lpstr>PowerPoint Presentation</vt:lpstr>
      <vt:lpstr>KEKUASAAN PENGADILAN PAJAK (Pasal 31 UU PP)</vt:lpstr>
      <vt:lpstr>KEKUASAAN PENGADILAN PAJAK</vt:lpstr>
      <vt:lpstr>HUKUM ACARA</vt:lpstr>
      <vt:lpstr>KUASA HUKUM (Pasal 34)</vt:lpstr>
      <vt:lpstr>PowerPoint Presentation</vt:lpstr>
      <vt:lpstr>PowerPoint Presentation</vt:lpstr>
      <vt:lpstr>PowerPoint Presentation</vt:lpstr>
      <vt:lpstr>BANDING (Pasal 35)</vt:lpstr>
      <vt:lpstr>GUGATAN (Pasal 40)</vt:lpstr>
      <vt:lpstr>PERSIAPAN PERSIDANGAN BANDING</vt:lpstr>
      <vt:lpstr>PERSIAPAN PERSIDANGAN GUGATAN</vt:lpstr>
      <vt:lpstr>PERSIAPAN PERSIDANGAN</vt:lpstr>
      <vt:lpstr>PERSIAPAN PERSIDANGAN</vt:lpstr>
      <vt:lpstr>PEMERIKSAAN ACARA BIASA (Pasal 49)</vt:lpstr>
      <vt:lpstr>PEMERIKSAAN ACARA CEPAT (Pasal 65)</vt:lpstr>
      <vt:lpstr>PEMERIKSAAN ACARA CEPAT</vt:lpstr>
      <vt:lpstr>PEMBUKTIAN (Pasal 69)</vt:lpstr>
      <vt:lpstr>PUTUSAN (Pasal 77)</vt:lpstr>
      <vt:lpstr>PUTUSAN</vt:lpstr>
      <vt:lpstr>PEMBACAAN PUTUSAN</vt:lpstr>
      <vt:lpstr>RUANG PERSIDANGAN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of Tax Appeal and Accounting in Taxation</vt:lpstr>
      <vt:lpstr>Example of Tax Appeal and Accounting in Taxation</vt:lpstr>
      <vt:lpstr>Pemeriksaan Pajak</vt:lpstr>
      <vt:lpstr>THANKS!</vt:lpstr>
    </vt:vector>
  </TitlesOfParts>
  <LinksUpToDate>false</LinksUpToDate>
  <SharedDoc>false</SharedDoc>
  <HyperlinksChanged>false</HyperlinksChanged>
  <AppVersion>15.0025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cp:lastModifiedBy>Microsoft Office User</cp:lastModifiedBy>
  <cp:revision>24</cp:revision>
  <dcterms:modified xsi:type="dcterms:W3CDTF">2017-04-22T07:32:35Z</dcterms:modified>
</cp:coreProperties>
</file>