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4" r:id="rId4"/>
    <p:sldMasterId id="2147483975" r:id="rId5"/>
    <p:sldMasterId id="2147483985" r:id="rId6"/>
    <p:sldMasterId id="2147483988" r:id="rId7"/>
  </p:sldMasterIdLst>
  <p:notesMasterIdLst>
    <p:notesMasterId r:id="rId23"/>
  </p:notesMasterIdLst>
  <p:sldIdLst>
    <p:sldId id="344" r:id="rId8"/>
    <p:sldId id="426" r:id="rId9"/>
    <p:sldId id="468" r:id="rId10"/>
    <p:sldId id="427" r:id="rId11"/>
    <p:sldId id="482" r:id="rId12"/>
    <p:sldId id="483" r:id="rId13"/>
    <p:sldId id="484" r:id="rId14"/>
    <p:sldId id="428" r:id="rId15"/>
    <p:sldId id="445" r:id="rId16"/>
    <p:sldId id="480" r:id="rId17"/>
    <p:sldId id="387" r:id="rId18"/>
    <p:sldId id="463" r:id="rId19"/>
    <p:sldId id="467" r:id="rId20"/>
    <p:sldId id="479" r:id="rId21"/>
    <p:sldId id="413" r:id="rId22"/>
  </p:sldIdLst>
  <p:sldSz cx="9144000" cy="6858000" type="screen4x3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9900"/>
    <a:srgbClr val="272777"/>
    <a:srgbClr val="669900"/>
    <a:srgbClr val="005426"/>
    <a:srgbClr val="030551"/>
    <a:srgbClr val="FF0000"/>
    <a:srgbClr val="DD4223"/>
    <a:srgbClr val="AD1397"/>
    <a:srgbClr val="E43C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62" autoAdjust="0"/>
    <p:restoredTop sz="92037" autoAdjust="0"/>
  </p:normalViewPr>
  <p:slideViewPr>
    <p:cSldViewPr>
      <p:cViewPr>
        <p:scale>
          <a:sx n="80" d="100"/>
          <a:sy n="80" d="100"/>
        </p:scale>
        <p:origin x="-254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2E43CB-D0C5-4D32-86DD-368258BD149B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80261D4-1525-41D2-AA99-443EDCB1B050}">
      <dgm:prSet phldrT="[Text]" custT="1"/>
      <dgm:spPr>
        <a:solidFill>
          <a:srgbClr val="3333FF"/>
        </a:solidFill>
        <a:ln>
          <a:solidFill>
            <a:srgbClr val="3333FF"/>
          </a:solidFill>
        </a:ln>
      </dgm:spPr>
      <dgm:t>
        <a:bodyPr anchor="ctr"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en-US" sz="3200" b="1" dirty="0" err="1" smtClean="0">
              <a:solidFill>
                <a:schemeClr val="bg1"/>
              </a:solidFill>
            </a:rPr>
            <a:t>Sistem</a:t>
          </a:r>
          <a:r>
            <a:rPr lang="en-US" sz="3200" b="1" dirty="0" smtClean="0">
              <a:solidFill>
                <a:schemeClr val="bg1"/>
              </a:solidFill>
            </a:rPr>
            <a:t> </a:t>
          </a:r>
          <a:r>
            <a:rPr lang="en-US" sz="3200" b="1" dirty="0" err="1" smtClean="0">
              <a:solidFill>
                <a:schemeClr val="bg1"/>
              </a:solidFill>
            </a:rPr>
            <a:t>Pajak</a:t>
          </a:r>
          <a:r>
            <a:rPr lang="en-US" sz="3200" b="1" dirty="0" smtClean="0">
              <a:solidFill>
                <a:schemeClr val="bg1"/>
              </a:solidFill>
            </a:rPr>
            <a:t> di </a:t>
          </a:r>
          <a:r>
            <a:rPr lang="en-US" sz="3200" b="1" dirty="0" err="1" smtClean="0">
              <a:solidFill>
                <a:schemeClr val="bg1"/>
              </a:solidFill>
            </a:rPr>
            <a:t>Pertamina</a:t>
          </a:r>
          <a:r>
            <a:rPr lang="en-US" sz="3200" b="1" dirty="0" smtClean="0">
              <a:solidFill>
                <a:schemeClr val="bg1"/>
              </a:solidFill>
            </a:rPr>
            <a:t> </a:t>
          </a:r>
          <a:r>
            <a:rPr lang="en-US" sz="3200" b="1" dirty="0" err="1" smtClean="0">
              <a:solidFill>
                <a:schemeClr val="bg1"/>
              </a:solidFill>
            </a:rPr>
            <a:t>dan</a:t>
          </a:r>
          <a:r>
            <a:rPr lang="en-US" sz="3200" b="1" dirty="0" smtClean="0">
              <a:solidFill>
                <a:schemeClr val="bg1"/>
              </a:solidFill>
            </a:rPr>
            <a:t> </a:t>
          </a:r>
          <a:r>
            <a:rPr lang="en-US" sz="3200" b="1" dirty="0" err="1" smtClean="0">
              <a:solidFill>
                <a:schemeClr val="bg1"/>
              </a:solidFill>
            </a:rPr>
            <a:t>kaitannya</a:t>
          </a:r>
          <a:r>
            <a:rPr lang="en-US" sz="3200" b="1" dirty="0" smtClean="0">
              <a:solidFill>
                <a:schemeClr val="bg1"/>
              </a:solidFill>
            </a:rPr>
            <a:t> </a:t>
          </a:r>
          <a:r>
            <a:rPr lang="en-US" sz="3200" b="1" dirty="0" err="1" smtClean="0">
              <a:solidFill>
                <a:schemeClr val="bg1"/>
              </a:solidFill>
            </a:rPr>
            <a:t>dengan</a:t>
          </a:r>
          <a:r>
            <a:rPr lang="en-US" sz="3200" b="1" dirty="0" smtClean="0">
              <a:solidFill>
                <a:schemeClr val="bg1"/>
              </a:solidFill>
            </a:rPr>
            <a:t> My SAP</a:t>
          </a:r>
          <a:endParaRPr lang="en-US" sz="3200" b="1" dirty="0" smtClean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1F4CCC3-2B59-44A1-9F6D-600D512C0DC6}" type="parTrans" cxnId="{248980D1-CA49-4DE9-A052-5F34578C37BB}">
      <dgm:prSet/>
      <dgm:spPr/>
      <dgm:t>
        <a:bodyPr/>
        <a:lstStyle/>
        <a:p>
          <a:endParaRPr lang="en-US" sz="1100"/>
        </a:p>
      </dgm:t>
    </dgm:pt>
    <dgm:pt modelId="{7885AD5F-7857-4069-A20B-54F12944D706}" type="sibTrans" cxnId="{248980D1-CA49-4DE9-A052-5F34578C37BB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 sz="1100"/>
        </a:p>
      </dgm:t>
    </dgm:pt>
    <dgm:pt modelId="{3EBB101E-C12A-4C10-81BF-0BCCCD60D349}" type="pres">
      <dgm:prSet presAssocID="{DD2E43CB-D0C5-4D32-86DD-368258BD149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B2D00C62-AC71-4D33-A0C7-33362EBE2B3E}" type="pres">
      <dgm:prSet presAssocID="{DD2E43CB-D0C5-4D32-86DD-368258BD149B}" presName="Name1" presStyleCnt="0"/>
      <dgm:spPr/>
      <dgm:t>
        <a:bodyPr/>
        <a:lstStyle/>
        <a:p>
          <a:endParaRPr lang="en-US"/>
        </a:p>
      </dgm:t>
    </dgm:pt>
    <dgm:pt modelId="{D64A0BFA-56EF-4AC0-B49D-6452C2A713C3}" type="pres">
      <dgm:prSet presAssocID="{DD2E43CB-D0C5-4D32-86DD-368258BD149B}" presName="cycle" presStyleCnt="0"/>
      <dgm:spPr/>
      <dgm:t>
        <a:bodyPr/>
        <a:lstStyle/>
        <a:p>
          <a:endParaRPr lang="en-US"/>
        </a:p>
      </dgm:t>
    </dgm:pt>
    <dgm:pt modelId="{AF075AFE-74ED-4973-A389-8CD75CB9BB67}" type="pres">
      <dgm:prSet presAssocID="{DD2E43CB-D0C5-4D32-86DD-368258BD149B}" presName="srcNode" presStyleLbl="node1" presStyleIdx="0" presStyleCnt="1"/>
      <dgm:spPr/>
      <dgm:t>
        <a:bodyPr/>
        <a:lstStyle/>
        <a:p>
          <a:endParaRPr lang="en-US"/>
        </a:p>
      </dgm:t>
    </dgm:pt>
    <dgm:pt modelId="{44FA3685-DB5D-4130-B176-591A1A9313D6}" type="pres">
      <dgm:prSet presAssocID="{DD2E43CB-D0C5-4D32-86DD-368258BD149B}" presName="conn" presStyleLbl="parChTrans1D2" presStyleIdx="0" presStyleCnt="1"/>
      <dgm:spPr/>
      <dgm:t>
        <a:bodyPr/>
        <a:lstStyle/>
        <a:p>
          <a:endParaRPr lang="en-US"/>
        </a:p>
      </dgm:t>
    </dgm:pt>
    <dgm:pt modelId="{2A7B9450-A757-4B99-B172-4CF1DE9EAA40}" type="pres">
      <dgm:prSet presAssocID="{DD2E43CB-D0C5-4D32-86DD-368258BD149B}" presName="extraNode" presStyleLbl="node1" presStyleIdx="0" presStyleCnt="1"/>
      <dgm:spPr/>
      <dgm:t>
        <a:bodyPr/>
        <a:lstStyle/>
        <a:p>
          <a:endParaRPr lang="en-US"/>
        </a:p>
      </dgm:t>
    </dgm:pt>
    <dgm:pt modelId="{615EFC40-17F3-462E-9340-B2590EC1F36F}" type="pres">
      <dgm:prSet presAssocID="{DD2E43CB-D0C5-4D32-86DD-368258BD149B}" presName="dstNode" presStyleLbl="node1" presStyleIdx="0" presStyleCnt="1"/>
      <dgm:spPr/>
      <dgm:t>
        <a:bodyPr/>
        <a:lstStyle/>
        <a:p>
          <a:endParaRPr lang="en-US"/>
        </a:p>
      </dgm:t>
    </dgm:pt>
    <dgm:pt modelId="{7CE58D02-5501-4D54-95D5-1EB8CEC498E9}" type="pres">
      <dgm:prSet presAssocID="{580261D4-1525-41D2-AA99-443EDCB1B050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DF56E4-3CE1-445C-8E00-C5304DE3927D}" type="pres">
      <dgm:prSet presAssocID="{580261D4-1525-41D2-AA99-443EDCB1B050}" presName="accent_1" presStyleCnt="0"/>
      <dgm:spPr/>
    </dgm:pt>
    <dgm:pt modelId="{A8B13165-61FE-425C-B9B3-3E0903624B77}" type="pres">
      <dgm:prSet presAssocID="{580261D4-1525-41D2-AA99-443EDCB1B050}" presName="accentRepeatNode" presStyleLbl="solidFgAcc1" presStyleIdx="0" presStyleCnt="1"/>
      <dgm:spPr>
        <a:solidFill>
          <a:srgbClr val="FF0000"/>
        </a:solidFill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</dgm:ptLst>
  <dgm:cxnLst>
    <dgm:cxn modelId="{248980D1-CA49-4DE9-A052-5F34578C37BB}" srcId="{DD2E43CB-D0C5-4D32-86DD-368258BD149B}" destId="{580261D4-1525-41D2-AA99-443EDCB1B050}" srcOrd="0" destOrd="0" parTransId="{E1F4CCC3-2B59-44A1-9F6D-600D512C0DC6}" sibTransId="{7885AD5F-7857-4069-A20B-54F12944D706}"/>
    <dgm:cxn modelId="{ECB9BDC5-F6B0-4E63-ACA1-271A86593073}" type="presOf" srcId="{580261D4-1525-41D2-AA99-443EDCB1B050}" destId="{7CE58D02-5501-4D54-95D5-1EB8CEC498E9}" srcOrd="0" destOrd="0" presId="urn:microsoft.com/office/officeart/2008/layout/VerticalCurvedList"/>
    <dgm:cxn modelId="{EF8C18D4-246A-4EB6-9252-93DCB0B788F8}" type="presOf" srcId="{7885AD5F-7857-4069-A20B-54F12944D706}" destId="{44FA3685-DB5D-4130-B176-591A1A9313D6}" srcOrd="0" destOrd="0" presId="urn:microsoft.com/office/officeart/2008/layout/VerticalCurvedList"/>
    <dgm:cxn modelId="{102A3F26-D672-4D7A-9A99-E1DBA7BFE2C5}" type="presOf" srcId="{DD2E43CB-D0C5-4D32-86DD-368258BD149B}" destId="{3EBB101E-C12A-4C10-81BF-0BCCCD60D349}" srcOrd="0" destOrd="0" presId="urn:microsoft.com/office/officeart/2008/layout/VerticalCurvedList"/>
    <dgm:cxn modelId="{74361138-FF9D-4F1D-B2F0-773441BAC49E}" type="presParOf" srcId="{3EBB101E-C12A-4C10-81BF-0BCCCD60D349}" destId="{B2D00C62-AC71-4D33-A0C7-33362EBE2B3E}" srcOrd="0" destOrd="0" presId="urn:microsoft.com/office/officeart/2008/layout/VerticalCurvedList"/>
    <dgm:cxn modelId="{6E4A7E10-8217-4C02-ADBD-3304A84379A5}" type="presParOf" srcId="{B2D00C62-AC71-4D33-A0C7-33362EBE2B3E}" destId="{D64A0BFA-56EF-4AC0-B49D-6452C2A713C3}" srcOrd="0" destOrd="0" presId="urn:microsoft.com/office/officeart/2008/layout/VerticalCurvedList"/>
    <dgm:cxn modelId="{1B1D8380-5381-42C1-9687-00A1908DBEB2}" type="presParOf" srcId="{D64A0BFA-56EF-4AC0-B49D-6452C2A713C3}" destId="{AF075AFE-74ED-4973-A389-8CD75CB9BB67}" srcOrd="0" destOrd="0" presId="urn:microsoft.com/office/officeart/2008/layout/VerticalCurvedList"/>
    <dgm:cxn modelId="{F6943794-9F6E-45C6-928E-99FDFAD60E19}" type="presParOf" srcId="{D64A0BFA-56EF-4AC0-B49D-6452C2A713C3}" destId="{44FA3685-DB5D-4130-B176-591A1A9313D6}" srcOrd="1" destOrd="0" presId="urn:microsoft.com/office/officeart/2008/layout/VerticalCurvedList"/>
    <dgm:cxn modelId="{787C8CEA-8E87-42F6-AA52-F940B073164E}" type="presParOf" srcId="{D64A0BFA-56EF-4AC0-B49D-6452C2A713C3}" destId="{2A7B9450-A757-4B99-B172-4CF1DE9EAA40}" srcOrd="2" destOrd="0" presId="urn:microsoft.com/office/officeart/2008/layout/VerticalCurvedList"/>
    <dgm:cxn modelId="{93859069-BA3F-476C-8D8C-913D7E8D8BC4}" type="presParOf" srcId="{D64A0BFA-56EF-4AC0-B49D-6452C2A713C3}" destId="{615EFC40-17F3-462E-9340-B2590EC1F36F}" srcOrd="3" destOrd="0" presId="urn:microsoft.com/office/officeart/2008/layout/VerticalCurvedList"/>
    <dgm:cxn modelId="{209D1C33-BD81-4A35-B6AD-968D69370108}" type="presParOf" srcId="{B2D00C62-AC71-4D33-A0C7-33362EBE2B3E}" destId="{7CE58D02-5501-4D54-95D5-1EB8CEC498E9}" srcOrd="1" destOrd="0" presId="urn:microsoft.com/office/officeart/2008/layout/VerticalCurvedList"/>
    <dgm:cxn modelId="{1BB511F4-6C7A-417E-AAFE-A911A75AADCD}" type="presParOf" srcId="{B2D00C62-AC71-4D33-A0C7-33362EBE2B3E}" destId="{BDDF56E4-3CE1-445C-8E00-C5304DE3927D}" srcOrd="2" destOrd="0" presId="urn:microsoft.com/office/officeart/2008/layout/VerticalCurvedList"/>
    <dgm:cxn modelId="{90AE383D-3E7A-4F78-A51E-F72E3995A9F6}" type="presParOf" srcId="{BDDF56E4-3CE1-445C-8E00-C5304DE3927D}" destId="{A8B13165-61FE-425C-B9B3-3E0903624B7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2E43CB-D0C5-4D32-86DD-368258BD149B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EBB101E-C12A-4C10-81BF-0BCCCD60D349}" type="pres">
      <dgm:prSet presAssocID="{DD2E43CB-D0C5-4D32-86DD-368258BD149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B2D00C62-AC71-4D33-A0C7-33362EBE2B3E}" type="pres">
      <dgm:prSet presAssocID="{DD2E43CB-D0C5-4D32-86DD-368258BD149B}" presName="Name1" presStyleCnt="0"/>
      <dgm:spPr/>
      <dgm:t>
        <a:bodyPr/>
        <a:lstStyle/>
        <a:p>
          <a:endParaRPr lang="en-US"/>
        </a:p>
      </dgm:t>
    </dgm:pt>
    <dgm:pt modelId="{D64A0BFA-56EF-4AC0-B49D-6452C2A713C3}" type="pres">
      <dgm:prSet presAssocID="{DD2E43CB-D0C5-4D32-86DD-368258BD149B}" presName="cycle" presStyleCnt="0"/>
      <dgm:spPr/>
      <dgm:t>
        <a:bodyPr/>
        <a:lstStyle/>
        <a:p>
          <a:endParaRPr lang="en-US"/>
        </a:p>
      </dgm:t>
    </dgm:pt>
    <dgm:pt modelId="{AF075AFE-74ED-4973-A389-8CD75CB9BB67}" type="pres">
      <dgm:prSet presAssocID="{DD2E43CB-D0C5-4D32-86DD-368258BD149B}" presName="srcNode" presStyleLbl="node1" presStyleIdx="0" presStyleCnt="0"/>
      <dgm:spPr/>
      <dgm:t>
        <a:bodyPr/>
        <a:lstStyle/>
        <a:p>
          <a:endParaRPr lang="en-US"/>
        </a:p>
      </dgm:t>
    </dgm:pt>
    <dgm:pt modelId="{44FA3685-DB5D-4130-B176-591A1A9313D6}" type="pres">
      <dgm:prSet presAssocID="{DD2E43CB-D0C5-4D32-86DD-368258BD149B}" presName="conn" presStyleLbl="parChTrans1D2" presStyleIdx="0" presStyleCnt="1"/>
      <dgm:spPr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2A7B9450-A757-4B99-B172-4CF1DE9EAA40}" type="pres">
      <dgm:prSet presAssocID="{DD2E43CB-D0C5-4D32-86DD-368258BD149B}" presName="extraNode" presStyleLbl="node1" presStyleIdx="0" presStyleCnt="0"/>
      <dgm:spPr/>
      <dgm:t>
        <a:bodyPr/>
        <a:lstStyle/>
        <a:p>
          <a:endParaRPr lang="en-US"/>
        </a:p>
      </dgm:t>
    </dgm:pt>
    <dgm:pt modelId="{615EFC40-17F3-462E-9340-B2590EC1F36F}" type="pres">
      <dgm:prSet presAssocID="{DD2E43CB-D0C5-4D32-86DD-368258BD149B}" presName="dstNode" presStyleLbl="node1" presStyleIdx="0" presStyleCnt="0"/>
      <dgm:spPr/>
      <dgm:t>
        <a:bodyPr/>
        <a:lstStyle/>
        <a:p>
          <a:endParaRPr lang="en-US"/>
        </a:p>
      </dgm:t>
    </dgm:pt>
  </dgm:ptLst>
  <dgm:cxnLst>
    <dgm:cxn modelId="{E38B8CD5-9640-46E0-8096-C59A39D4A774}" type="presOf" srcId="{DD2E43CB-D0C5-4D32-86DD-368258BD149B}" destId="{3EBB101E-C12A-4C10-81BF-0BCCCD60D349}" srcOrd="0" destOrd="0" presId="urn:microsoft.com/office/officeart/2008/layout/VerticalCurvedList"/>
    <dgm:cxn modelId="{CFE45C43-B154-458F-B3AC-6A8DD7477910}" type="presParOf" srcId="{3EBB101E-C12A-4C10-81BF-0BCCCD60D349}" destId="{B2D00C62-AC71-4D33-A0C7-33362EBE2B3E}" srcOrd="0" destOrd="0" presId="urn:microsoft.com/office/officeart/2008/layout/VerticalCurvedList"/>
    <dgm:cxn modelId="{6AF97070-EF84-4231-A088-9DB837DC5D34}" type="presParOf" srcId="{B2D00C62-AC71-4D33-A0C7-33362EBE2B3E}" destId="{D64A0BFA-56EF-4AC0-B49D-6452C2A713C3}" srcOrd="0" destOrd="0" presId="urn:microsoft.com/office/officeart/2008/layout/VerticalCurvedList"/>
    <dgm:cxn modelId="{55B818E9-F41D-4377-A12F-C2853D04F1B9}" type="presParOf" srcId="{D64A0BFA-56EF-4AC0-B49D-6452C2A713C3}" destId="{AF075AFE-74ED-4973-A389-8CD75CB9BB67}" srcOrd="0" destOrd="0" presId="urn:microsoft.com/office/officeart/2008/layout/VerticalCurvedList"/>
    <dgm:cxn modelId="{6D2BB51A-6F6F-4967-A9CD-FEADF578B689}" type="presParOf" srcId="{D64A0BFA-56EF-4AC0-B49D-6452C2A713C3}" destId="{44FA3685-DB5D-4130-B176-591A1A9313D6}" srcOrd="1" destOrd="0" presId="urn:microsoft.com/office/officeart/2008/layout/VerticalCurvedList"/>
    <dgm:cxn modelId="{B5A06F91-1005-4B84-B5EC-9875A18F595C}" type="presParOf" srcId="{D64A0BFA-56EF-4AC0-B49D-6452C2A713C3}" destId="{2A7B9450-A757-4B99-B172-4CF1DE9EAA40}" srcOrd="2" destOrd="0" presId="urn:microsoft.com/office/officeart/2008/layout/VerticalCurvedList"/>
    <dgm:cxn modelId="{24742FD4-6F73-4D08-8B04-C18EC74622C5}" type="presParOf" srcId="{D64A0BFA-56EF-4AC0-B49D-6452C2A713C3}" destId="{615EFC40-17F3-462E-9340-B2590EC1F36F}" srcOrd="3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A696AD-061C-4F46-99E1-FA7D5CDF656C}" type="doc">
      <dgm:prSet loTypeId="urn:microsoft.com/office/officeart/2005/8/layout/hProcess9" loCatId="process" qsTypeId="urn:microsoft.com/office/officeart/2005/8/quickstyle/simple5" qsCatId="simple" csTypeId="urn:microsoft.com/office/officeart/2005/8/colors/accent2_3" csCatId="accent2" phldr="1"/>
      <dgm:spPr/>
    </dgm:pt>
    <dgm:pt modelId="{338914F7-5C3C-46D9-AD55-E2F904D68558}">
      <dgm:prSet phldrT="[Text]" custT="1"/>
      <dgm:spPr>
        <a:solidFill>
          <a:srgbClr val="00B050"/>
        </a:solidFill>
      </dgm:spPr>
      <dgm:t>
        <a:bodyPr/>
        <a:lstStyle/>
        <a:p>
          <a:r>
            <a:rPr lang="id-ID" sz="1800" b="1" dirty="0" smtClean="0"/>
            <a:t>L</a:t>
          </a:r>
          <a:r>
            <a:rPr lang="en-US" sz="1800" b="1" dirty="0" err="1" smtClean="0"/>
            <a:t>aporan</a:t>
          </a:r>
          <a:r>
            <a:rPr lang="en-US" sz="1800" b="1" dirty="0" smtClean="0"/>
            <a:t> </a:t>
          </a:r>
          <a:r>
            <a:rPr lang="id-ID" sz="1800" b="1" dirty="0" smtClean="0"/>
            <a:t>K</a:t>
          </a:r>
          <a:r>
            <a:rPr lang="en-US" sz="1800" b="1" dirty="0" err="1" smtClean="0"/>
            <a:t>euangan</a:t>
          </a:r>
          <a:r>
            <a:rPr lang="id-ID" sz="1800" b="1" dirty="0" smtClean="0"/>
            <a:t> </a:t>
          </a:r>
          <a:endParaRPr lang="en-US" sz="1800" b="1" dirty="0" smtClean="0"/>
        </a:p>
        <a:p>
          <a:r>
            <a:rPr lang="id-ID" sz="1800" b="1" dirty="0" smtClean="0"/>
            <a:t>Komersial</a:t>
          </a:r>
          <a:endParaRPr lang="id-ID" sz="1800" b="1" dirty="0"/>
        </a:p>
      </dgm:t>
    </dgm:pt>
    <dgm:pt modelId="{AEB06526-5509-4BCC-A7B1-91C4FE8BD23C}" type="parTrans" cxnId="{E2245FB5-24AE-4DB7-939A-B93D7ABFB19F}">
      <dgm:prSet/>
      <dgm:spPr/>
      <dgm:t>
        <a:bodyPr/>
        <a:lstStyle/>
        <a:p>
          <a:endParaRPr lang="id-ID"/>
        </a:p>
      </dgm:t>
    </dgm:pt>
    <dgm:pt modelId="{6ADD675E-6AE8-4369-A6DC-6E5BF7959BEE}" type="sibTrans" cxnId="{E2245FB5-24AE-4DB7-939A-B93D7ABFB19F}">
      <dgm:prSet/>
      <dgm:spPr/>
      <dgm:t>
        <a:bodyPr/>
        <a:lstStyle/>
        <a:p>
          <a:endParaRPr lang="id-ID"/>
        </a:p>
      </dgm:t>
    </dgm:pt>
    <dgm:pt modelId="{A8F32D3B-45DF-4E72-ADC7-756E6874AAC4}">
      <dgm:prSet phldrT="[Text]" custT="1"/>
      <dgm:spPr>
        <a:solidFill>
          <a:srgbClr val="0070C0"/>
        </a:solidFill>
      </dgm:spPr>
      <dgm:t>
        <a:bodyPr/>
        <a:lstStyle/>
        <a:p>
          <a:pPr algn="ctr"/>
          <a:endParaRPr lang="en-US" sz="1600" b="1" dirty="0" smtClean="0"/>
        </a:p>
        <a:p>
          <a:pPr algn="ctr"/>
          <a:r>
            <a:rPr lang="id-ID" sz="1600" b="1" dirty="0" smtClean="0"/>
            <a:t>Koreksi Fiskal</a:t>
          </a:r>
        </a:p>
        <a:p>
          <a:pPr algn="ctr"/>
          <a:r>
            <a:rPr lang="en-US" sz="1600" b="1" dirty="0" smtClean="0"/>
            <a:t>B</a:t>
          </a:r>
          <a:r>
            <a:rPr lang="id-ID" sz="1600" b="1" dirty="0" smtClean="0"/>
            <a:t>eda </a:t>
          </a:r>
          <a:r>
            <a:rPr lang="en-US" sz="1600" b="1" dirty="0" smtClean="0"/>
            <a:t>T</a:t>
          </a:r>
          <a:r>
            <a:rPr lang="id-ID" sz="1600" b="1" dirty="0" smtClean="0"/>
            <a:t>etap</a:t>
          </a:r>
          <a:r>
            <a:rPr lang="en-US" sz="1600" b="1" dirty="0" smtClean="0"/>
            <a:t>, Beda </a:t>
          </a:r>
          <a:r>
            <a:rPr lang="en-US" sz="1600" b="1" dirty="0" err="1" smtClean="0"/>
            <a:t>Waktu</a:t>
          </a:r>
          <a:r>
            <a:rPr lang="en-US" sz="1600" b="1" dirty="0" smtClean="0"/>
            <a:t> </a:t>
          </a:r>
          <a:r>
            <a:rPr lang="en-US" sz="1600" b="1" dirty="0" err="1" smtClean="0"/>
            <a:t>dan</a:t>
          </a:r>
          <a:r>
            <a:rPr lang="en-US" sz="1600" b="1" dirty="0" smtClean="0"/>
            <a:t> </a:t>
          </a:r>
          <a:r>
            <a:rPr lang="en-US" sz="1600" b="1" dirty="0" err="1" smtClean="0"/>
            <a:t>Objek</a:t>
          </a:r>
          <a:r>
            <a:rPr lang="en-US" sz="1600" b="1" dirty="0" smtClean="0"/>
            <a:t> Final</a:t>
          </a:r>
          <a:endParaRPr lang="id-ID" sz="1600" b="1" dirty="0" smtClean="0"/>
        </a:p>
        <a:p>
          <a:pPr algn="ctr"/>
          <a:endParaRPr lang="id-ID" sz="1600" dirty="0" smtClean="0"/>
        </a:p>
      </dgm:t>
    </dgm:pt>
    <dgm:pt modelId="{EAE7B1D6-4436-4A8B-AFA6-5D67C2F5E764}" type="parTrans" cxnId="{C2775DE8-5F59-46A3-9FE8-4759951F2F00}">
      <dgm:prSet/>
      <dgm:spPr/>
      <dgm:t>
        <a:bodyPr/>
        <a:lstStyle/>
        <a:p>
          <a:endParaRPr lang="id-ID"/>
        </a:p>
      </dgm:t>
    </dgm:pt>
    <dgm:pt modelId="{769A258F-E5BA-4889-9333-06D2027992BD}" type="sibTrans" cxnId="{C2775DE8-5F59-46A3-9FE8-4759951F2F00}">
      <dgm:prSet/>
      <dgm:spPr/>
      <dgm:t>
        <a:bodyPr/>
        <a:lstStyle/>
        <a:p>
          <a:endParaRPr lang="id-ID"/>
        </a:p>
      </dgm:t>
    </dgm:pt>
    <dgm:pt modelId="{1A66CE14-BBDD-4BBA-9B94-E871195825D2}">
      <dgm:prSet phldrT="[Text]" custT="1"/>
      <dgm:spPr>
        <a:solidFill>
          <a:srgbClr val="C00000"/>
        </a:solidFill>
      </dgm:spPr>
      <dgm:t>
        <a:bodyPr/>
        <a:lstStyle/>
        <a:p>
          <a:r>
            <a:rPr lang="id-ID" sz="1800" b="1" dirty="0" smtClean="0"/>
            <a:t>L</a:t>
          </a:r>
          <a:r>
            <a:rPr lang="en-US" sz="1800" b="1" dirty="0" err="1" smtClean="0"/>
            <a:t>aporan</a:t>
          </a:r>
          <a:r>
            <a:rPr lang="en-US" sz="1800" b="1" dirty="0" smtClean="0"/>
            <a:t> </a:t>
          </a:r>
          <a:r>
            <a:rPr lang="id-ID" sz="1800" b="1" dirty="0" smtClean="0"/>
            <a:t>K</a:t>
          </a:r>
          <a:r>
            <a:rPr lang="en-US" sz="1800" b="1" dirty="0" err="1" smtClean="0"/>
            <a:t>euangan</a:t>
          </a:r>
          <a:r>
            <a:rPr lang="id-ID" sz="1800" b="1" dirty="0" smtClean="0"/>
            <a:t> </a:t>
          </a:r>
          <a:endParaRPr lang="en-US" sz="1800" b="1" dirty="0" smtClean="0"/>
        </a:p>
        <a:p>
          <a:r>
            <a:rPr lang="en-US" sz="1800" b="1" dirty="0" err="1" smtClean="0"/>
            <a:t>Fiskal</a:t>
          </a:r>
          <a:endParaRPr lang="id-ID" sz="1800" b="1" dirty="0" smtClean="0"/>
        </a:p>
      </dgm:t>
    </dgm:pt>
    <dgm:pt modelId="{44D5375B-E340-4A89-9A28-5BCD60FA0747}" type="parTrans" cxnId="{9E9C6DA2-FDF1-4B2A-A234-57216287DA1C}">
      <dgm:prSet/>
      <dgm:spPr/>
      <dgm:t>
        <a:bodyPr/>
        <a:lstStyle/>
        <a:p>
          <a:endParaRPr lang="id-ID"/>
        </a:p>
      </dgm:t>
    </dgm:pt>
    <dgm:pt modelId="{DAC570A7-3963-4A96-97D9-BA448AF6A52E}" type="sibTrans" cxnId="{9E9C6DA2-FDF1-4B2A-A234-57216287DA1C}">
      <dgm:prSet/>
      <dgm:spPr/>
      <dgm:t>
        <a:bodyPr/>
        <a:lstStyle/>
        <a:p>
          <a:endParaRPr lang="id-ID"/>
        </a:p>
      </dgm:t>
    </dgm:pt>
    <dgm:pt modelId="{1447D28F-1E64-49C9-8750-E70973E98CB8}" type="pres">
      <dgm:prSet presAssocID="{BEA696AD-061C-4F46-99E1-FA7D5CDF656C}" presName="CompostProcess" presStyleCnt="0">
        <dgm:presLayoutVars>
          <dgm:dir/>
          <dgm:resizeHandles val="exact"/>
        </dgm:presLayoutVars>
      </dgm:prSet>
      <dgm:spPr/>
    </dgm:pt>
    <dgm:pt modelId="{0A43D136-D6F8-488F-818F-49339F3E1D09}" type="pres">
      <dgm:prSet presAssocID="{BEA696AD-061C-4F46-99E1-FA7D5CDF656C}" presName="arrow" presStyleLbl="bgShp" presStyleIdx="0" presStyleCnt="1" custScaleX="117647" custLinFactNeighborX="-6394" custLinFactNeighborY="1250"/>
      <dgm:spPr/>
    </dgm:pt>
    <dgm:pt modelId="{E27A5EF8-5C4D-4BE6-9C04-855ECB569265}" type="pres">
      <dgm:prSet presAssocID="{BEA696AD-061C-4F46-99E1-FA7D5CDF656C}" presName="linearProcess" presStyleCnt="0"/>
      <dgm:spPr/>
    </dgm:pt>
    <dgm:pt modelId="{C3E1E18E-E9B7-4CA9-B9F1-B849CE06A949}" type="pres">
      <dgm:prSet presAssocID="{338914F7-5C3C-46D9-AD55-E2F904D68558}" presName="textNode" presStyleLbl="node1" presStyleIdx="0" presStyleCnt="3" custScaleX="106968" custScaleY="161765" custLinFactX="-14353" custLinFactNeighborX="-100000" custLinFactNeighborY="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FB1AFE5-BA89-444B-B73F-F266E04C8992}" type="pres">
      <dgm:prSet presAssocID="{6ADD675E-6AE8-4369-A6DC-6E5BF7959BEE}" presName="sibTrans" presStyleCnt="0"/>
      <dgm:spPr/>
    </dgm:pt>
    <dgm:pt modelId="{3059FA1B-3800-4F3F-947E-A61A0A3EACD1}" type="pres">
      <dgm:prSet presAssocID="{A8F32D3B-45DF-4E72-ADC7-756E6874AAC4}" presName="textNode" presStyleLbl="node1" presStyleIdx="1" presStyleCnt="3" custScaleX="100925" custScaleY="151961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592233B-8117-447D-9A81-15A8358B616D}" type="pres">
      <dgm:prSet presAssocID="{769A258F-E5BA-4889-9333-06D2027992BD}" presName="sibTrans" presStyleCnt="0"/>
      <dgm:spPr/>
    </dgm:pt>
    <dgm:pt modelId="{44F10777-4699-4C36-8C6F-76042CA5CD51}" type="pres">
      <dgm:prSet presAssocID="{1A66CE14-BBDD-4BBA-9B94-E871195825D2}" presName="textNode" presStyleLbl="node1" presStyleIdx="2" presStyleCnt="3" custScaleX="105135" custScaleY="155085" custLinFactNeighborX="56036" custLinFactNeighborY="-156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C2775DE8-5F59-46A3-9FE8-4759951F2F00}" srcId="{BEA696AD-061C-4F46-99E1-FA7D5CDF656C}" destId="{A8F32D3B-45DF-4E72-ADC7-756E6874AAC4}" srcOrd="1" destOrd="0" parTransId="{EAE7B1D6-4436-4A8B-AFA6-5D67C2F5E764}" sibTransId="{769A258F-E5BA-4889-9333-06D2027992BD}"/>
    <dgm:cxn modelId="{E2245FB5-24AE-4DB7-939A-B93D7ABFB19F}" srcId="{BEA696AD-061C-4F46-99E1-FA7D5CDF656C}" destId="{338914F7-5C3C-46D9-AD55-E2F904D68558}" srcOrd="0" destOrd="0" parTransId="{AEB06526-5509-4BCC-A7B1-91C4FE8BD23C}" sibTransId="{6ADD675E-6AE8-4369-A6DC-6E5BF7959BEE}"/>
    <dgm:cxn modelId="{1EEFDEFC-B21F-499E-8F13-B409FE73D2C2}" type="presOf" srcId="{BEA696AD-061C-4F46-99E1-FA7D5CDF656C}" destId="{1447D28F-1E64-49C9-8750-E70973E98CB8}" srcOrd="0" destOrd="0" presId="urn:microsoft.com/office/officeart/2005/8/layout/hProcess9"/>
    <dgm:cxn modelId="{55E8DB1C-A35D-4B1F-8156-D1B6CA82B7EA}" type="presOf" srcId="{338914F7-5C3C-46D9-AD55-E2F904D68558}" destId="{C3E1E18E-E9B7-4CA9-B9F1-B849CE06A949}" srcOrd="0" destOrd="0" presId="urn:microsoft.com/office/officeart/2005/8/layout/hProcess9"/>
    <dgm:cxn modelId="{86BA6A30-450F-4B4E-BFC9-80C42CB23E9B}" type="presOf" srcId="{A8F32D3B-45DF-4E72-ADC7-756E6874AAC4}" destId="{3059FA1B-3800-4F3F-947E-A61A0A3EACD1}" srcOrd="0" destOrd="0" presId="urn:microsoft.com/office/officeart/2005/8/layout/hProcess9"/>
    <dgm:cxn modelId="{8B6088FE-4E83-46F9-A471-8D37FB371170}" type="presOf" srcId="{1A66CE14-BBDD-4BBA-9B94-E871195825D2}" destId="{44F10777-4699-4C36-8C6F-76042CA5CD51}" srcOrd="0" destOrd="0" presId="urn:microsoft.com/office/officeart/2005/8/layout/hProcess9"/>
    <dgm:cxn modelId="{9E9C6DA2-FDF1-4B2A-A234-57216287DA1C}" srcId="{BEA696AD-061C-4F46-99E1-FA7D5CDF656C}" destId="{1A66CE14-BBDD-4BBA-9B94-E871195825D2}" srcOrd="2" destOrd="0" parTransId="{44D5375B-E340-4A89-9A28-5BCD60FA0747}" sibTransId="{DAC570A7-3963-4A96-97D9-BA448AF6A52E}"/>
    <dgm:cxn modelId="{CA8974D7-1413-4776-BF1D-658E960D9790}" type="presParOf" srcId="{1447D28F-1E64-49C9-8750-E70973E98CB8}" destId="{0A43D136-D6F8-488F-818F-49339F3E1D09}" srcOrd="0" destOrd="0" presId="urn:microsoft.com/office/officeart/2005/8/layout/hProcess9"/>
    <dgm:cxn modelId="{179F64F6-2F03-41E8-8DF0-28768A67A352}" type="presParOf" srcId="{1447D28F-1E64-49C9-8750-E70973E98CB8}" destId="{E27A5EF8-5C4D-4BE6-9C04-855ECB569265}" srcOrd="1" destOrd="0" presId="urn:microsoft.com/office/officeart/2005/8/layout/hProcess9"/>
    <dgm:cxn modelId="{818F750A-B9DC-4BD9-A43C-26691BD6B2CD}" type="presParOf" srcId="{E27A5EF8-5C4D-4BE6-9C04-855ECB569265}" destId="{C3E1E18E-E9B7-4CA9-B9F1-B849CE06A949}" srcOrd="0" destOrd="0" presId="urn:microsoft.com/office/officeart/2005/8/layout/hProcess9"/>
    <dgm:cxn modelId="{A390D9D0-5557-407D-949D-422EACF70EB4}" type="presParOf" srcId="{E27A5EF8-5C4D-4BE6-9C04-855ECB569265}" destId="{2FB1AFE5-BA89-444B-B73F-F266E04C8992}" srcOrd="1" destOrd="0" presId="urn:microsoft.com/office/officeart/2005/8/layout/hProcess9"/>
    <dgm:cxn modelId="{287676A6-3C78-42BB-91EE-BFCDD5F12AED}" type="presParOf" srcId="{E27A5EF8-5C4D-4BE6-9C04-855ECB569265}" destId="{3059FA1B-3800-4F3F-947E-A61A0A3EACD1}" srcOrd="2" destOrd="0" presId="urn:microsoft.com/office/officeart/2005/8/layout/hProcess9"/>
    <dgm:cxn modelId="{58E4E71B-E030-4528-B173-0D3696E6CFD7}" type="presParOf" srcId="{E27A5EF8-5C4D-4BE6-9C04-855ECB569265}" destId="{7592233B-8117-447D-9A81-15A8358B616D}" srcOrd="3" destOrd="0" presId="urn:microsoft.com/office/officeart/2005/8/layout/hProcess9"/>
    <dgm:cxn modelId="{22D02692-2BBC-4779-98D7-55ACA57B6259}" type="presParOf" srcId="{E27A5EF8-5C4D-4BE6-9C04-855ECB569265}" destId="{44F10777-4699-4C36-8C6F-76042CA5CD5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5C02F8-244B-4F4E-9B77-088487C25CE4}" type="doc">
      <dgm:prSet loTypeId="urn:microsoft.com/office/officeart/2005/8/layout/vList5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A165DB-F173-4F53-B7D6-1FBFE05B1F82}">
      <dgm:prSet phldrT="[Text]" custT="1"/>
      <dgm:spPr>
        <a:solidFill>
          <a:srgbClr val="5986E9"/>
        </a:solidFill>
      </dgm:spPr>
      <dgm:t>
        <a:bodyPr/>
        <a:lstStyle/>
        <a:p>
          <a:r>
            <a:rPr lang="en-US" sz="1800" b="1" dirty="0" smtClean="0">
              <a:solidFill>
                <a:schemeClr val="bg1"/>
              </a:solidFill>
            </a:rPr>
            <a:t>Beda </a:t>
          </a:r>
          <a:r>
            <a:rPr lang="en-US" sz="1800" b="1" dirty="0" err="1" smtClean="0">
              <a:solidFill>
                <a:schemeClr val="bg1"/>
              </a:solidFill>
            </a:rPr>
            <a:t>Tetap</a:t>
          </a:r>
          <a:endParaRPr lang="en-US" sz="1800" b="1" dirty="0">
            <a:solidFill>
              <a:schemeClr val="bg1"/>
            </a:solidFill>
          </a:endParaRPr>
        </a:p>
      </dgm:t>
    </dgm:pt>
    <dgm:pt modelId="{FA9BD5D6-9249-4090-967C-D8EAB7988CDB}" type="parTrans" cxnId="{1D956629-A070-420B-8EA9-F67775756FA3}">
      <dgm:prSet/>
      <dgm:spPr/>
      <dgm:t>
        <a:bodyPr/>
        <a:lstStyle/>
        <a:p>
          <a:endParaRPr lang="en-US" sz="1400"/>
        </a:p>
      </dgm:t>
    </dgm:pt>
    <dgm:pt modelId="{5500584B-81DC-4133-9C3C-1B0FF8411226}" type="sibTrans" cxnId="{1D956629-A070-420B-8EA9-F67775756FA3}">
      <dgm:prSet/>
      <dgm:spPr/>
      <dgm:t>
        <a:bodyPr/>
        <a:lstStyle/>
        <a:p>
          <a:endParaRPr lang="en-US" sz="1400"/>
        </a:p>
      </dgm:t>
    </dgm:pt>
    <dgm:pt modelId="{A9A7C088-F12A-4E31-AC1F-83D792C0D662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pPr>
            <a:tabLst>
              <a:tab pos="119063" algn="l"/>
            </a:tabLst>
          </a:pPr>
          <a:r>
            <a:rPr lang="en-US" sz="1400" b="1" dirty="0" smtClean="0"/>
            <a:t>Non Deductible Expenses ( Non 3M): 					</a:t>
          </a:r>
          <a:r>
            <a:rPr lang="en-US" sz="1400" dirty="0" err="1" smtClean="0"/>
            <a:t>Biaya</a:t>
          </a:r>
          <a:r>
            <a:rPr lang="en-US" sz="1400" dirty="0" smtClean="0"/>
            <a:t> : FBL3N </a:t>
          </a:r>
          <a:r>
            <a:rPr lang="en-US" sz="1400" dirty="0" err="1" smtClean="0"/>
            <a:t>dan</a:t>
          </a:r>
          <a:r>
            <a:rPr lang="en-US" sz="1400" dirty="0" smtClean="0"/>
            <a:t> ZFI68 ; Asset  : ZAR01, OARP, </a:t>
          </a:r>
          <a:r>
            <a:rPr lang="en-US" sz="1400" dirty="0" err="1" smtClean="0"/>
            <a:t>dan</a:t>
          </a:r>
          <a:r>
            <a:rPr lang="en-US" sz="1400" dirty="0" smtClean="0"/>
            <a:t> AS01</a:t>
          </a:r>
          <a:endParaRPr lang="en-US" sz="1400" dirty="0"/>
        </a:p>
      </dgm:t>
    </dgm:pt>
    <dgm:pt modelId="{A02473BA-CE16-44AA-A183-B6C86EC23A14}" type="parTrans" cxnId="{B5A28B57-EAD0-4EE5-838E-A14D62201614}">
      <dgm:prSet/>
      <dgm:spPr/>
      <dgm:t>
        <a:bodyPr/>
        <a:lstStyle/>
        <a:p>
          <a:endParaRPr lang="en-US" sz="1400"/>
        </a:p>
      </dgm:t>
    </dgm:pt>
    <dgm:pt modelId="{D42435EA-5817-428D-849A-8861483CEB71}" type="sibTrans" cxnId="{B5A28B57-EAD0-4EE5-838E-A14D62201614}">
      <dgm:prSet/>
      <dgm:spPr/>
      <dgm:t>
        <a:bodyPr/>
        <a:lstStyle/>
        <a:p>
          <a:endParaRPr lang="en-US" sz="1400"/>
        </a:p>
      </dgm:t>
    </dgm:pt>
    <dgm:pt modelId="{00D0E689-5847-42DF-A7C5-C4683FE6B1D8}">
      <dgm:prSet phldrT="[Text]" custT="1"/>
      <dgm:spPr>
        <a:solidFill>
          <a:srgbClr val="5986E9"/>
        </a:solidFill>
      </dgm:spPr>
      <dgm:t>
        <a:bodyPr/>
        <a:lstStyle/>
        <a:p>
          <a:r>
            <a:rPr lang="en-US" sz="1600" b="1" dirty="0" smtClean="0">
              <a:solidFill>
                <a:schemeClr val="bg1"/>
              </a:solidFill>
            </a:rPr>
            <a:t>Beda </a:t>
          </a:r>
          <a:r>
            <a:rPr lang="en-US" sz="1600" b="1" dirty="0" err="1" smtClean="0">
              <a:solidFill>
                <a:schemeClr val="bg1"/>
              </a:solidFill>
            </a:rPr>
            <a:t>Waktu</a:t>
          </a:r>
          <a:endParaRPr lang="en-US" sz="1600" b="1" dirty="0">
            <a:solidFill>
              <a:schemeClr val="bg1"/>
            </a:solidFill>
          </a:endParaRPr>
        </a:p>
      </dgm:t>
    </dgm:pt>
    <dgm:pt modelId="{619FB59C-B44A-4FF0-ACF0-E61096ACF090}" type="parTrans" cxnId="{7A052895-DE38-45D0-9963-65C79F45ECF9}">
      <dgm:prSet/>
      <dgm:spPr/>
      <dgm:t>
        <a:bodyPr/>
        <a:lstStyle/>
        <a:p>
          <a:endParaRPr lang="en-US" sz="1400"/>
        </a:p>
      </dgm:t>
    </dgm:pt>
    <dgm:pt modelId="{ADBDA043-AA2B-4139-9DCC-998E15773DE5}" type="sibTrans" cxnId="{7A052895-DE38-45D0-9963-65C79F45ECF9}">
      <dgm:prSet/>
      <dgm:spPr/>
      <dgm:t>
        <a:bodyPr/>
        <a:lstStyle/>
        <a:p>
          <a:endParaRPr lang="en-US" sz="1400"/>
        </a:p>
      </dgm:t>
    </dgm:pt>
    <dgm:pt modelId="{DFE09F1B-695E-40F4-90FA-E89B5F3200F2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US" sz="1400" b="1" dirty="0" smtClean="0"/>
            <a:t>Beban asset yang </a:t>
          </a:r>
          <a:r>
            <a:rPr lang="en-US" sz="1400" b="1" dirty="0" err="1" smtClean="0"/>
            <a:t>tidak</a:t>
          </a:r>
          <a:r>
            <a:rPr lang="en-US" sz="1400" b="1" dirty="0" smtClean="0"/>
            <a:t> </a:t>
          </a:r>
          <a:r>
            <a:rPr lang="en-US" sz="1400" b="1" dirty="0" err="1" smtClean="0"/>
            <a:t>dikapitalisir</a:t>
          </a:r>
          <a:r>
            <a:rPr lang="en-US" sz="1400" b="1" dirty="0" smtClean="0"/>
            <a:t> </a:t>
          </a:r>
          <a:r>
            <a:rPr lang="en-US" sz="1400" dirty="0" smtClean="0"/>
            <a:t>: FBL3N</a:t>
          </a:r>
          <a:endParaRPr lang="en-US" sz="1400" dirty="0"/>
        </a:p>
      </dgm:t>
    </dgm:pt>
    <dgm:pt modelId="{8953F5A6-5646-4A16-834D-73B588298674}" type="parTrans" cxnId="{7285C6B4-6068-452F-8285-0EB4C75919D8}">
      <dgm:prSet/>
      <dgm:spPr/>
      <dgm:t>
        <a:bodyPr/>
        <a:lstStyle/>
        <a:p>
          <a:endParaRPr lang="en-US" sz="1400"/>
        </a:p>
      </dgm:t>
    </dgm:pt>
    <dgm:pt modelId="{86930611-B89A-4D21-B03B-B135191AF7D9}" type="sibTrans" cxnId="{7285C6B4-6068-452F-8285-0EB4C75919D8}">
      <dgm:prSet/>
      <dgm:spPr/>
      <dgm:t>
        <a:bodyPr/>
        <a:lstStyle/>
        <a:p>
          <a:endParaRPr lang="en-US" sz="1400"/>
        </a:p>
      </dgm:t>
    </dgm:pt>
    <dgm:pt modelId="{77D3A086-0501-4676-B12D-EC9C44A3DF01}">
      <dgm:prSet phldrT="[Text]" custT="1"/>
      <dgm:spPr>
        <a:solidFill>
          <a:srgbClr val="5986E9"/>
        </a:solidFill>
      </dgm:spPr>
      <dgm:t>
        <a:bodyPr/>
        <a:lstStyle/>
        <a:p>
          <a:r>
            <a:rPr lang="en-US" sz="1600" b="1" dirty="0" err="1" smtClean="0">
              <a:solidFill>
                <a:schemeClr val="bg1"/>
              </a:solidFill>
            </a:rPr>
            <a:t>Objek</a:t>
          </a:r>
          <a:r>
            <a:rPr lang="en-US" sz="1600" b="1" dirty="0" smtClean="0">
              <a:solidFill>
                <a:schemeClr val="bg1"/>
              </a:solidFill>
            </a:rPr>
            <a:t> Final</a:t>
          </a:r>
          <a:endParaRPr lang="en-US" sz="1600" b="1" dirty="0">
            <a:solidFill>
              <a:schemeClr val="bg1"/>
            </a:solidFill>
          </a:endParaRPr>
        </a:p>
      </dgm:t>
    </dgm:pt>
    <dgm:pt modelId="{B1ADB29C-A4B4-4D41-AFFA-C67C4FB6C118}" type="parTrans" cxnId="{8A38935C-2243-49E4-88FA-F82024D7BA52}">
      <dgm:prSet/>
      <dgm:spPr/>
      <dgm:t>
        <a:bodyPr/>
        <a:lstStyle/>
        <a:p>
          <a:endParaRPr lang="en-US" sz="1400"/>
        </a:p>
      </dgm:t>
    </dgm:pt>
    <dgm:pt modelId="{522572C5-8DBD-43CD-AEC4-C4890C4F3ED1}" type="sibTrans" cxnId="{8A38935C-2243-49E4-88FA-F82024D7BA52}">
      <dgm:prSet/>
      <dgm:spPr/>
      <dgm:t>
        <a:bodyPr/>
        <a:lstStyle/>
        <a:p>
          <a:endParaRPr lang="en-US" sz="1400"/>
        </a:p>
      </dgm:t>
    </dgm:pt>
    <dgm:pt modelId="{4D78C04C-2514-4278-A3B7-E1C9E31EBB0A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US" sz="1400" b="1" dirty="0" err="1" smtClean="0"/>
            <a:t>Pendapatan</a:t>
          </a:r>
          <a:r>
            <a:rPr lang="en-US" sz="1400" b="1" dirty="0" smtClean="0"/>
            <a:t> yang </a:t>
          </a:r>
          <a:r>
            <a:rPr lang="en-US" sz="1400" b="1" dirty="0" err="1" smtClean="0"/>
            <a:t>dikenakan</a:t>
          </a:r>
          <a:r>
            <a:rPr lang="en-US" sz="1400" b="1" dirty="0" smtClean="0"/>
            <a:t> </a:t>
          </a:r>
          <a:r>
            <a:rPr lang="en-US" sz="1400" b="1" dirty="0" err="1" smtClean="0"/>
            <a:t>PPh</a:t>
          </a:r>
          <a:r>
            <a:rPr lang="en-US" sz="1400" b="1" dirty="0" smtClean="0"/>
            <a:t> Final </a:t>
          </a:r>
          <a:r>
            <a:rPr lang="en-US" sz="1400" dirty="0" smtClean="0"/>
            <a:t>( F.01) </a:t>
          </a:r>
          <a:endParaRPr lang="en-US" sz="1400" dirty="0"/>
        </a:p>
      </dgm:t>
    </dgm:pt>
    <dgm:pt modelId="{C5C35026-B4B5-4BFB-8F83-855391A5E2A8}" type="parTrans" cxnId="{CDAA979E-FBAB-4D38-959C-4DB88932E875}">
      <dgm:prSet/>
      <dgm:spPr/>
      <dgm:t>
        <a:bodyPr/>
        <a:lstStyle/>
        <a:p>
          <a:endParaRPr lang="en-US" sz="1400"/>
        </a:p>
      </dgm:t>
    </dgm:pt>
    <dgm:pt modelId="{A355155D-1D49-4F9B-974F-83142388F4AA}" type="sibTrans" cxnId="{CDAA979E-FBAB-4D38-959C-4DB88932E875}">
      <dgm:prSet/>
      <dgm:spPr/>
      <dgm:t>
        <a:bodyPr/>
        <a:lstStyle/>
        <a:p>
          <a:endParaRPr lang="en-US" sz="1400"/>
        </a:p>
      </dgm:t>
    </dgm:pt>
    <dgm:pt modelId="{1423EB8F-C30B-4636-ACDD-61EF2D2BC99C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US" sz="1400" b="1" dirty="0" err="1" smtClean="0"/>
            <a:t>Laba</a:t>
          </a:r>
          <a:r>
            <a:rPr lang="en-US" sz="1400" b="1" dirty="0" smtClean="0"/>
            <a:t>/</a:t>
          </a:r>
          <a:r>
            <a:rPr lang="en-US" sz="1400" b="1" dirty="0" err="1" smtClean="0"/>
            <a:t>Rugi</a:t>
          </a:r>
          <a:r>
            <a:rPr lang="en-US" sz="1400" b="1" dirty="0" smtClean="0"/>
            <a:t> Non </a:t>
          </a:r>
          <a:r>
            <a:rPr lang="en-US" sz="1400" b="1" dirty="0" err="1" smtClean="0"/>
            <a:t>Operasi</a:t>
          </a:r>
          <a:r>
            <a:rPr lang="en-US" sz="1400" b="1" dirty="0" smtClean="0"/>
            <a:t> </a:t>
          </a:r>
          <a:r>
            <a:rPr lang="en-US" sz="1400" b="1" dirty="0" err="1" smtClean="0"/>
            <a:t>Sendiri</a:t>
          </a:r>
          <a:r>
            <a:rPr lang="en-US" sz="1400" b="1" dirty="0" smtClean="0"/>
            <a:t> : </a:t>
          </a:r>
          <a:r>
            <a:rPr lang="en-US" sz="1400" dirty="0" smtClean="0"/>
            <a:t>F.01, WS </a:t>
          </a:r>
          <a:r>
            <a:rPr lang="en-US" sz="1400" dirty="0" err="1" smtClean="0"/>
            <a:t>Consol</a:t>
          </a:r>
          <a:endParaRPr lang="en-US" sz="1400" dirty="0"/>
        </a:p>
      </dgm:t>
    </dgm:pt>
    <dgm:pt modelId="{260C4BDD-AC70-477B-B6F1-42DEC384D806}" type="parTrans" cxnId="{F5A0B5E9-D5EC-4456-83FF-4CFBED7C2252}">
      <dgm:prSet/>
      <dgm:spPr/>
      <dgm:t>
        <a:bodyPr/>
        <a:lstStyle/>
        <a:p>
          <a:endParaRPr lang="en-US" sz="1400"/>
        </a:p>
      </dgm:t>
    </dgm:pt>
    <dgm:pt modelId="{E15AC5CE-DC0D-4C9F-A604-67E448210328}" type="sibTrans" cxnId="{F5A0B5E9-D5EC-4456-83FF-4CFBED7C2252}">
      <dgm:prSet/>
      <dgm:spPr/>
      <dgm:t>
        <a:bodyPr/>
        <a:lstStyle/>
        <a:p>
          <a:endParaRPr lang="en-US" sz="1400"/>
        </a:p>
      </dgm:t>
    </dgm:pt>
    <dgm:pt modelId="{92D60188-E840-4F59-95E3-B9405C80878B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US" sz="1400" b="1" dirty="0" smtClean="0">
              <a:sym typeface="Wingdings" panose="05000000000000000000" pitchFamily="2" charset="2"/>
            </a:rPr>
            <a:t>Retirement Healthcare Funded </a:t>
          </a:r>
          <a:r>
            <a:rPr lang="en-US" sz="1400" dirty="0" smtClean="0">
              <a:sym typeface="Wingdings" panose="05000000000000000000" pitchFamily="2" charset="2"/>
            </a:rPr>
            <a:t>: F.01, WS </a:t>
          </a:r>
          <a:r>
            <a:rPr lang="en-US" sz="1400" dirty="0" err="1" smtClean="0">
              <a:sym typeface="Wingdings" panose="05000000000000000000" pitchFamily="2" charset="2"/>
            </a:rPr>
            <a:t>Consol</a:t>
          </a:r>
          <a:endParaRPr lang="en-US" sz="1400" dirty="0"/>
        </a:p>
      </dgm:t>
    </dgm:pt>
    <dgm:pt modelId="{6D05E876-3DB6-4587-B704-DA8078EF8C5B}" type="parTrans" cxnId="{A72B18FD-8BC4-4C88-9607-D07D35F03543}">
      <dgm:prSet/>
      <dgm:spPr/>
      <dgm:t>
        <a:bodyPr/>
        <a:lstStyle/>
        <a:p>
          <a:endParaRPr lang="en-US" sz="1400"/>
        </a:p>
      </dgm:t>
    </dgm:pt>
    <dgm:pt modelId="{6A6CD3D2-F26E-4C6A-921D-F0D57946B51F}" type="sibTrans" cxnId="{A72B18FD-8BC4-4C88-9607-D07D35F03543}">
      <dgm:prSet/>
      <dgm:spPr/>
      <dgm:t>
        <a:bodyPr/>
        <a:lstStyle/>
        <a:p>
          <a:endParaRPr lang="en-US" sz="1400"/>
        </a:p>
      </dgm:t>
    </dgm:pt>
    <dgm:pt modelId="{F424CA27-A12D-47FF-88DA-FBEFC1B5E1B0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US" sz="1400" b="1" dirty="0" err="1" smtClean="0"/>
            <a:t>Depresiasi</a:t>
          </a:r>
          <a:r>
            <a:rPr lang="en-US" sz="1400" b="1" dirty="0" smtClean="0"/>
            <a:t> </a:t>
          </a:r>
          <a:r>
            <a:rPr lang="en-US" sz="1400" b="1" dirty="0" err="1" smtClean="0"/>
            <a:t>disebabkan</a:t>
          </a:r>
          <a:r>
            <a:rPr lang="en-US" sz="1400" b="1" dirty="0" smtClean="0"/>
            <a:t> Beda Masa </a:t>
          </a:r>
          <a:r>
            <a:rPr lang="en-US" sz="1400" b="1" dirty="0" err="1" smtClean="0"/>
            <a:t>Manfaat</a:t>
          </a:r>
          <a:r>
            <a:rPr lang="en-US" sz="1400" b="1" dirty="0" smtClean="0"/>
            <a:t> </a:t>
          </a:r>
          <a:r>
            <a:rPr lang="en-US" sz="1400" dirty="0" smtClean="0"/>
            <a:t>( ZAR01, OARP, &amp; AS01)</a:t>
          </a:r>
          <a:endParaRPr lang="en-US" sz="1400" dirty="0"/>
        </a:p>
      </dgm:t>
    </dgm:pt>
    <dgm:pt modelId="{8BDF67F7-8EAC-478B-8EF0-DBB53A3F9853}" type="parTrans" cxnId="{F9AE844F-0FC3-4071-AE46-42AFC6B666AE}">
      <dgm:prSet/>
      <dgm:spPr/>
      <dgm:t>
        <a:bodyPr/>
        <a:lstStyle/>
        <a:p>
          <a:endParaRPr lang="en-US"/>
        </a:p>
      </dgm:t>
    </dgm:pt>
    <dgm:pt modelId="{03C2EA32-8DEA-4A1D-8AF6-B477D717B279}" type="sibTrans" cxnId="{F9AE844F-0FC3-4071-AE46-42AFC6B666AE}">
      <dgm:prSet/>
      <dgm:spPr/>
      <dgm:t>
        <a:bodyPr/>
        <a:lstStyle/>
        <a:p>
          <a:endParaRPr lang="en-US"/>
        </a:p>
      </dgm:t>
    </dgm:pt>
    <dgm:pt modelId="{52ED2D4E-714B-423B-8BCA-D48B14F04600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US" sz="1400" b="1" dirty="0" err="1" smtClean="0"/>
            <a:t>Selisih</a:t>
          </a:r>
          <a:r>
            <a:rPr lang="en-US" sz="1400" b="1" dirty="0" smtClean="0"/>
            <a:t> </a:t>
          </a:r>
          <a:r>
            <a:rPr lang="en-US" sz="1400" b="1" dirty="0" err="1" smtClean="0"/>
            <a:t>Penilaian</a:t>
          </a:r>
          <a:r>
            <a:rPr lang="en-US" sz="1400" b="1" dirty="0" smtClean="0"/>
            <a:t> </a:t>
          </a:r>
          <a:r>
            <a:rPr lang="en-US" sz="1400" b="1" dirty="0" err="1" smtClean="0"/>
            <a:t>persediaan</a:t>
          </a:r>
          <a:r>
            <a:rPr lang="en-US" sz="1400" b="1" dirty="0" smtClean="0"/>
            <a:t> COMWIL Vs Average, </a:t>
          </a:r>
          <a:r>
            <a:rPr lang="en-US" sz="1400" b="1" dirty="0" err="1" smtClean="0"/>
            <a:t>Provisi</a:t>
          </a:r>
          <a:r>
            <a:rPr lang="en-US" sz="1400" b="1" dirty="0" smtClean="0"/>
            <a:t>, Deferred cost </a:t>
          </a:r>
          <a:r>
            <a:rPr lang="en-US" sz="1400" b="1" dirty="0" err="1" smtClean="0"/>
            <a:t>atas</a:t>
          </a:r>
          <a:r>
            <a:rPr lang="en-US" sz="1400" b="1" dirty="0" smtClean="0"/>
            <a:t> corporate loan </a:t>
          </a:r>
          <a:r>
            <a:rPr lang="en-US" sz="1400" b="1" dirty="0" err="1" smtClean="0"/>
            <a:t>dan</a:t>
          </a:r>
          <a:r>
            <a:rPr lang="en-US" sz="1400" b="1" dirty="0" smtClean="0"/>
            <a:t> bonds</a:t>
          </a:r>
          <a:r>
            <a:rPr lang="en-US" sz="1400" dirty="0" smtClean="0"/>
            <a:t> ( F.01, WS </a:t>
          </a:r>
          <a:r>
            <a:rPr lang="en-US" sz="1400" dirty="0" err="1" smtClean="0"/>
            <a:t>Consol</a:t>
          </a:r>
          <a:r>
            <a:rPr lang="en-US" sz="1400" dirty="0" smtClean="0"/>
            <a:t>) </a:t>
          </a:r>
          <a:endParaRPr lang="en-US" sz="1400" dirty="0"/>
        </a:p>
      </dgm:t>
    </dgm:pt>
    <dgm:pt modelId="{4544858F-9CC9-4460-8A03-3BD5C779CCFD}" type="parTrans" cxnId="{0EB2A6D0-CC56-40E5-8C7F-80E186B8F5F7}">
      <dgm:prSet/>
      <dgm:spPr/>
      <dgm:t>
        <a:bodyPr/>
        <a:lstStyle/>
        <a:p>
          <a:endParaRPr lang="en-US"/>
        </a:p>
      </dgm:t>
    </dgm:pt>
    <dgm:pt modelId="{3DECF278-A2C6-43F4-9DA3-D1E17F2129B8}" type="sibTrans" cxnId="{0EB2A6D0-CC56-40E5-8C7F-80E186B8F5F7}">
      <dgm:prSet/>
      <dgm:spPr/>
      <dgm:t>
        <a:bodyPr/>
        <a:lstStyle/>
        <a:p>
          <a:endParaRPr lang="en-US"/>
        </a:p>
      </dgm:t>
    </dgm:pt>
    <dgm:pt modelId="{0FFFA09F-336B-44FE-A9FA-39D3E7506A29}" type="pres">
      <dgm:prSet presAssocID="{585C02F8-244B-4F4E-9B77-088487C25CE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A07815B-8A24-469F-911B-5CDC9476D512}" type="pres">
      <dgm:prSet presAssocID="{B8A165DB-F173-4F53-B7D6-1FBFE05B1F82}" presName="linNode" presStyleCnt="0"/>
      <dgm:spPr/>
    </dgm:pt>
    <dgm:pt modelId="{C44853B6-7059-462B-9476-DD58E3E306FD}" type="pres">
      <dgm:prSet presAssocID="{B8A165DB-F173-4F53-B7D6-1FBFE05B1F82}" presName="parentText" presStyleLbl="node1" presStyleIdx="0" presStyleCnt="3" custScaleX="51072" custLinFactNeighborX="-13761" custLinFactNeighborY="-171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CE491D-2DB1-46B7-AE29-374FE6EC38AA}" type="pres">
      <dgm:prSet presAssocID="{B8A165DB-F173-4F53-B7D6-1FBFE05B1F82}" presName="descendantText" presStyleLbl="alignAccFollowNode1" presStyleIdx="0" presStyleCnt="3" custScaleX="1219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665C7F-CCD7-4B37-B8F3-3236A7CDEED0}" type="pres">
      <dgm:prSet presAssocID="{5500584B-81DC-4133-9C3C-1B0FF8411226}" presName="sp" presStyleCnt="0"/>
      <dgm:spPr/>
    </dgm:pt>
    <dgm:pt modelId="{7831513C-AF85-4BE8-936B-FFC6190616EC}" type="pres">
      <dgm:prSet presAssocID="{00D0E689-5847-42DF-A7C5-C4683FE6B1D8}" presName="linNode" presStyleCnt="0"/>
      <dgm:spPr/>
    </dgm:pt>
    <dgm:pt modelId="{B346E12F-10B5-4016-AB38-D9948BF9F962}" type="pres">
      <dgm:prSet presAssocID="{00D0E689-5847-42DF-A7C5-C4683FE6B1D8}" presName="parentText" presStyleLbl="node1" presStyleIdx="1" presStyleCnt="3" custScaleX="51072" custLinFactNeighborX="-13761" custLinFactNeighborY="-171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AB0056-BE6C-42E0-90C3-6CD8C33A1A37}" type="pres">
      <dgm:prSet presAssocID="{00D0E689-5847-42DF-A7C5-C4683FE6B1D8}" presName="descendantText" presStyleLbl="alignAccFollowNode1" presStyleIdx="1" presStyleCnt="3" custScaleX="121930" custScaleY="1383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AF98A2-AA31-4C28-8670-BED40D6B4309}" type="pres">
      <dgm:prSet presAssocID="{ADBDA043-AA2B-4139-9DCC-998E15773DE5}" presName="sp" presStyleCnt="0"/>
      <dgm:spPr/>
    </dgm:pt>
    <dgm:pt modelId="{F47404A8-4068-4481-BCC2-DDC0E942F183}" type="pres">
      <dgm:prSet presAssocID="{77D3A086-0501-4676-B12D-EC9C44A3DF01}" presName="linNode" presStyleCnt="0"/>
      <dgm:spPr/>
    </dgm:pt>
    <dgm:pt modelId="{13C13084-77C6-4308-A505-B7E9365D25E5}" type="pres">
      <dgm:prSet presAssocID="{77D3A086-0501-4676-B12D-EC9C44A3DF01}" presName="parentText" presStyleLbl="node1" presStyleIdx="2" presStyleCnt="3" custScaleX="51072" custLinFactNeighborX="-13761" custLinFactNeighborY="-171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62E1E3-99DB-4F42-9EA5-67C300C448AA}" type="pres">
      <dgm:prSet presAssocID="{77D3A086-0501-4676-B12D-EC9C44A3DF01}" presName="descendantText" presStyleLbl="alignAccFollowNode1" presStyleIdx="2" presStyleCnt="3" custScaleX="1219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63FDE0E-412E-4185-84ED-FE3D11CF3A66}" type="presOf" srcId="{4D78C04C-2514-4278-A3B7-E1C9E31EBB0A}" destId="{0F62E1E3-99DB-4F42-9EA5-67C300C448AA}" srcOrd="0" destOrd="0" presId="urn:microsoft.com/office/officeart/2005/8/layout/vList5"/>
    <dgm:cxn modelId="{0EB2A6D0-CC56-40E5-8C7F-80E186B8F5F7}" srcId="{00D0E689-5847-42DF-A7C5-C4683FE6B1D8}" destId="{52ED2D4E-714B-423B-8BCA-D48B14F04600}" srcOrd="1" destOrd="0" parTransId="{4544858F-9CC9-4460-8A03-3BD5C779CCFD}" sibTransId="{3DECF278-A2C6-43F4-9DA3-D1E17F2129B8}"/>
    <dgm:cxn modelId="{7285C6B4-6068-452F-8285-0EB4C75919D8}" srcId="{00D0E689-5847-42DF-A7C5-C4683FE6B1D8}" destId="{DFE09F1B-695E-40F4-90FA-E89B5F3200F2}" srcOrd="0" destOrd="0" parTransId="{8953F5A6-5646-4A16-834D-73B588298674}" sibTransId="{86930611-B89A-4D21-B03B-B135191AF7D9}"/>
    <dgm:cxn modelId="{5F396D45-B68B-4CD5-BEFE-ED8FDF376D3B}" type="presOf" srcId="{1423EB8F-C30B-4636-ACDD-61EF2D2BC99C}" destId="{F3CE491D-2DB1-46B7-AE29-374FE6EC38AA}" srcOrd="0" destOrd="1" presId="urn:microsoft.com/office/officeart/2005/8/layout/vList5"/>
    <dgm:cxn modelId="{F5A0B5E9-D5EC-4456-83FF-4CFBED7C2252}" srcId="{B8A165DB-F173-4F53-B7D6-1FBFE05B1F82}" destId="{1423EB8F-C30B-4636-ACDD-61EF2D2BC99C}" srcOrd="1" destOrd="0" parTransId="{260C4BDD-AC70-477B-B6F1-42DEC384D806}" sibTransId="{E15AC5CE-DC0D-4C9F-A604-67E448210328}"/>
    <dgm:cxn modelId="{CDAA979E-FBAB-4D38-959C-4DB88932E875}" srcId="{77D3A086-0501-4676-B12D-EC9C44A3DF01}" destId="{4D78C04C-2514-4278-A3B7-E1C9E31EBB0A}" srcOrd="0" destOrd="0" parTransId="{C5C35026-B4B5-4BFB-8F83-855391A5E2A8}" sibTransId="{A355155D-1D49-4F9B-974F-83142388F4AA}"/>
    <dgm:cxn modelId="{2323ED9C-7E17-43AB-B070-9B36E338FB05}" type="presOf" srcId="{585C02F8-244B-4F4E-9B77-088487C25CE4}" destId="{0FFFA09F-336B-44FE-A9FA-39D3E7506A29}" srcOrd="0" destOrd="0" presId="urn:microsoft.com/office/officeart/2005/8/layout/vList5"/>
    <dgm:cxn modelId="{7A052895-DE38-45D0-9963-65C79F45ECF9}" srcId="{585C02F8-244B-4F4E-9B77-088487C25CE4}" destId="{00D0E689-5847-42DF-A7C5-C4683FE6B1D8}" srcOrd="1" destOrd="0" parTransId="{619FB59C-B44A-4FF0-ACF0-E61096ACF090}" sibTransId="{ADBDA043-AA2B-4139-9DCC-998E15773DE5}"/>
    <dgm:cxn modelId="{482AE36C-650D-42DF-BA30-19A61EF15464}" type="presOf" srcId="{00D0E689-5847-42DF-A7C5-C4683FE6B1D8}" destId="{B346E12F-10B5-4016-AB38-D9948BF9F962}" srcOrd="0" destOrd="0" presId="urn:microsoft.com/office/officeart/2005/8/layout/vList5"/>
    <dgm:cxn modelId="{E5CB9939-7EA1-48D6-96ED-8D08CFD51D39}" type="presOf" srcId="{52ED2D4E-714B-423B-8BCA-D48B14F04600}" destId="{54AB0056-BE6C-42E0-90C3-6CD8C33A1A37}" srcOrd="0" destOrd="1" presId="urn:microsoft.com/office/officeart/2005/8/layout/vList5"/>
    <dgm:cxn modelId="{76A6789B-44FD-4632-8AFA-EDC350064BCD}" type="presOf" srcId="{B8A165DB-F173-4F53-B7D6-1FBFE05B1F82}" destId="{C44853B6-7059-462B-9476-DD58E3E306FD}" srcOrd="0" destOrd="0" presId="urn:microsoft.com/office/officeart/2005/8/layout/vList5"/>
    <dgm:cxn modelId="{F9AE844F-0FC3-4071-AE46-42AFC6B666AE}" srcId="{00D0E689-5847-42DF-A7C5-C4683FE6B1D8}" destId="{F424CA27-A12D-47FF-88DA-FBEFC1B5E1B0}" srcOrd="2" destOrd="0" parTransId="{8BDF67F7-8EAC-478B-8EF0-DBB53A3F9853}" sibTransId="{03C2EA32-8DEA-4A1D-8AF6-B477D717B279}"/>
    <dgm:cxn modelId="{1D956629-A070-420B-8EA9-F67775756FA3}" srcId="{585C02F8-244B-4F4E-9B77-088487C25CE4}" destId="{B8A165DB-F173-4F53-B7D6-1FBFE05B1F82}" srcOrd="0" destOrd="0" parTransId="{FA9BD5D6-9249-4090-967C-D8EAB7988CDB}" sibTransId="{5500584B-81DC-4133-9C3C-1B0FF8411226}"/>
    <dgm:cxn modelId="{A72B18FD-8BC4-4C88-9607-D07D35F03543}" srcId="{B8A165DB-F173-4F53-B7D6-1FBFE05B1F82}" destId="{92D60188-E840-4F59-95E3-B9405C80878B}" srcOrd="2" destOrd="0" parTransId="{6D05E876-3DB6-4587-B704-DA8078EF8C5B}" sibTransId="{6A6CD3D2-F26E-4C6A-921D-F0D57946B51F}"/>
    <dgm:cxn modelId="{119061DB-A5AA-49BF-A83A-417F5E6DA71B}" type="presOf" srcId="{92D60188-E840-4F59-95E3-B9405C80878B}" destId="{F3CE491D-2DB1-46B7-AE29-374FE6EC38AA}" srcOrd="0" destOrd="2" presId="urn:microsoft.com/office/officeart/2005/8/layout/vList5"/>
    <dgm:cxn modelId="{8A38935C-2243-49E4-88FA-F82024D7BA52}" srcId="{585C02F8-244B-4F4E-9B77-088487C25CE4}" destId="{77D3A086-0501-4676-B12D-EC9C44A3DF01}" srcOrd="2" destOrd="0" parTransId="{B1ADB29C-A4B4-4D41-AFFA-C67C4FB6C118}" sibTransId="{522572C5-8DBD-43CD-AEC4-C4890C4F3ED1}"/>
    <dgm:cxn modelId="{8D195FB4-DE0E-4634-BAD9-D86BA0285857}" type="presOf" srcId="{DFE09F1B-695E-40F4-90FA-E89B5F3200F2}" destId="{54AB0056-BE6C-42E0-90C3-6CD8C33A1A37}" srcOrd="0" destOrd="0" presId="urn:microsoft.com/office/officeart/2005/8/layout/vList5"/>
    <dgm:cxn modelId="{4B01A7C4-C542-47EB-A7FC-182CDAAE054D}" type="presOf" srcId="{A9A7C088-F12A-4E31-AC1F-83D792C0D662}" destId="{F3CE491D-2DB1-46B7-AE29-374FE6EC38AA}" srcOrd="0" destOrd="0" presId="urn:microsoft.com/office/officeart/2005/8/layout/vList5"/>
    <dgm:cxn modelId="{DB60B202-00F7-48A0-95AE-86B3834F6F30}" type="presOf" srcId="{77D3A086-0501-4676-B12D-EC9C44A3DF01}" destId="{13C13084-77C6-4308-A505-B7E9365D25E5}" srcOrd="0" destOrd="0" presId="urn:microsoft.com/office/officeart/2005/8/layout/vList5"/>
    <dgm:cxn modelId="{B5A28B57-EAD0-4EE5-838E-A14D62201614}" srcId="{B8A165DB-F173-4F53-B7D6-1FBFE05B1F82}" destId="{A9A7C088-F12A-4E31-AC1F-83D792C0D662}" srcOrd="0" destOrd="0" parTransId="{A02473BA-CE16-44AA-A183-B6C86EC23A14}" sibTransId="{D42435EA-5817-428D-849A-8861483CEB71}"/>
    <dgm:cxn modelId="{EFFF0782-8F67-4AC4-9D8E-3A886133D018}" type="presOf" srcId="{F424CA27-A12D-47FF-88DA-FBEFC1B5E1B0}" destId="{54AB0056-BE6C-42E0-90C3-6CD8C33A1A37}" srcOrd="0" destOrd="2" presId="urn:microsoft.com/office/officeart/2005/8/layout/vList5"/>
    <dgm:cxn modelId="{C3D22EDD-CFB4-4DA9-B3C6-4064B5F66AD0}" type="presParOf" srcId="{0FFFA09F-336B-44FE-A9FA-39D3E7506A29}" destId="{CA07815B-8A24-469F-911B-5CDC9476D512}" srcOrd="0" destOrd="0" presId="urn:microsoft.com/office/officeart/2005/8/layout/vList5"/>
    <dgm:cxn modelId="{4A6023E6-914B-499E-BF95-F02415925D8D}" type="presParOf" srcId="{CA07815B-8A24-469F-911B-5CDC9476D512}" destId="{C44853B6-7059-462B-9476-DD58E3E306FD}" srcOrd="0" destOrd="0" presId="urn:microsoft.com/office/officeart/2005/8/layout/vList5"/>
    <dgm:cxn modelId="{D99BC334-B6C6-400C-9C5E-95A6A34741CB}" type="presParOf" srcId="{CA07815B-8A24-469F-911B-5CDC9476D512}" destId="{F3CE491D-2DB1-46B7-AE29-374FE6EC38AA}" srcOrd="1" destOrd="0" presId="urn:microsoft.com/office/officeart/2005/8/layout/vList5"/>
    <dgm:cxn modelId="{D2A7A33D-6598-49BB-B609-AA60BFDB8E9D}" type="presParOf" srcId="{0FFFA09F-336B-44FE-A9FA-39D3E7506A29}" destId="{6D665C7F-CCD7-4B37-B8F3-3236A7CDEED0}" srcOrd="1" destOrd="0" presId="urn:microsoft.com/office/officeart/2005/8/layout/vList5"/>
    <dgm:cxn modelId="{D54D1716-1EED-476C-B200-324BD70E4579}" type="presParOf" srcId="{0FFFA09F-336B-44FE-A9FA-39D3E7506A29}" destId="{7831513C-AF85-4BE8-936B-FFC6190616EC}" srcOrd="2" destOrd="0" presId="urn:microsoft.com/office/officeart/2005/8/layout/vList5"/>
    <dgm:cxn modelId="{5D04C82A-EDB3-40C6-B985-5C22F2F1393F}" type="presParOf" srcId="{7831513C-AF85-4BE8-936B-FFC6190616EC}" destId="{B346E12F-10B5-4016-AB38-D9948BF9F962}" srcOrd="0" destOrd="0" presId="urn:microsoft.com/office/officeart/2005/8/layout/vList5"/>
    <dgm:cxn modelId="{E9F5B67C-9729-4CF9-AC4B-D8CBA273926F}" type="presParOf" srcId="{7831513C-AF85-4BE8-936B-FFC6190616EC}" destId="{54AB0056-BE6C-42E0-90C3-6CD8C33A1A37}" srcOrd="1" destOrd="0" presId="urn:microsoft.com/office/officeart/2005/8/layout/vList5"/>
    <dgm:cxn modelId="{1CDB49FE-6212-4632-8651-572272B32225}" type="presParOf" srcId="{0FFFA09F-336B-44FE-A9FA-39D3E7506A29}" destId="{F8AF98A2-AA31-4C28-8670-BED40D6B4309}" srcOrd="3" destOrd="0" presId="urn:microsoft.com/office/officeart/2005/8/layout/vList5"/>
    <dgm:cxn modelId="{E26A9C2B-572E-410A-BBE5-CF002161D6CC}" type="presParOf" srcId="{0FFFA09F-336B-44FE-A9FA-39D3E7506A29}" destId="{F47404A8-4068-4481-BCC2-DDC0E942F183}" srcOrd="4" destOrd="0" presId="urn:microsoft.com/office/officeart/2005/8/layout/vList5"/>
    <dgm:cxn modelId="{930DCA67-D96A-4655-960C-715A7CA50E2D}" type="presParOf" srcId="{F47404A8-4068-4481-BCC2-DDC0E942F183}" destId="{13C13084-77C6-4308-A505-B7E9365D25E5}" srcOrd="0" destOrd="0" presId="urn:microsoft.com/office/officeart/2005/8/layout/vList5"/>
    <dgm:cxn modelId="{FB9BF058-2DCD-433B-9774-8EAB3691D65A}" type="presParOf" srcId="{F47404A8-4068-4481-BCC2-DDC0E942F183}" destId="{0F62E1E3-99DB-4F42-9EA5-67C300C448A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D2E43CB-D0C5-4D32-86DD-368258BD149B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EBB101E-C12A-4C10-81BF-0BCCCD60D349}" type="pres">
      <dgm:prSet presAssocID="{DD2E43CB-D0C5-4D32-86DD-368258BD149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B2D00C62-AC71-4D33-A0C7-33362EBE2B3E}" type="pres">
      <dgm:prSet presAssocID="{DD2E43CB-D0C5-4D32-86DD-368258BD149B}" presName="Name1" presStyleCnt="0"/>
      <dgm:spPr/>
      <dgm:t>
        <a:bodyPr/>
        <a:lstStyle/>
        <a:p>
          <a:endParaRPr lang="en-US"/>
        </a:p>
      </dgm:t>
    </dgm:pt>
    <dgm:pt modelId="{D64A0BFA-56EF-4AC0-B49D-6452C2A713C3}" type="pres">
      <dgm:prSet presAssocID="{DD2E43CB-D0C5-4D32-86DD-368258BD149B}" presName="cycle" presStyleCnt="0"/>
      <dgm:spPr/>
      <dgm:t>
        <a:bodyPr/>
        <a:lstStyle/>
        <a:p>
          <a:endParaRPr lang="en-US"/>
        </a:p>
      </dgm:t>
    </dgm:pt>
    <dgm:pt modelId="{AF075AFE-74ED-4973-A389-8CD75CB9BB67}" type="pres">
      <dgm:prSet presAssocID="{DD2E43CB-D0C5-4D32-86DD-368258BD149B}" presName="srcNode" presStyleLbl="node1" presStyleIdx="0" presStyleCnt="0"/>
      <dgm:spPr/>
      <dgm:t>
        <a:bodyPr/>
        <a:lstStyle/>
        <a:p>
          <a:endParaRPr lang="en-US"/>
        </a:p>
      </dgm:t>
    </dgm:pt>
    <dgm:pt modelId="{44FA3685-DB5D-4130-B176-591A1A9313D6}" type="pres">
      <dgm:prSet presAssocID="{DD2E43CB-D0C5-4D32-86DD-368258BD149B}" presName="conn" presStyleLbl="parChTrans1D2" presStyleIdx="0" presStyleCnt="1"/>
      <dgm:spPr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2A7B9450-A757-4B99-B172-4CF1DE9EAA40}" type="pres">
      <dgm:prSet presAssocID="{DD2E43CB-D0C5-4D32-86DD-368258BD149B}" presName="extraNode" presStyleLbl="node1" presStyleIdx="0" presStyleCnt="0"/>
      <dgm:spPr/>
      <dgm:t>
        <a:bodyPr/>
        <a:lstStyle/>
        <a:p>
          <a:endParaRPr lang="en-US"/>
        </a:p>
      </dgm:t>
    </dgm:pt>
    <dgm:pt modelId="{615EFC40-17F3-462E-9340-B2590EC1F36F}" type="pres">
      <dgm:prSet presAssocID="{DD2E43CB-D0C5-4D32-86DD-368258BD149B}" presName="dstNode" presStyleLbl="node1" presStyleIdx="0" presStyleCnt="0"/>
      <dgm:spPr/>
      <dgm:t>
        <a:bodyPr/>
        <a:lstStyle/>
        <a:p>
          <a:endParaRPr lang="en-US"/>
        </a:p>
      </dgm:t>
    </dgm:pt>
  </dgm:ptLst>
  <dgm:cxnLst>
    <dgm:cxn modelId="{2F19C1FF-33F2-4217-9310-E2B3A617CBBB}" type="presOf" srcId="{DD2E43CB-D0C5-4D32-86DD-368258BD149B}" destId="{3EBB101E-C12A-4C10-81BF-0BCCCD60D349}" srcOrd="0" destOrd="0" presId="urn:microsoft.com/office/officeart/2008/layout/VerticalCurvedList"/>
    <dgm:cxn modelId="{6328D3CD-72D0-40F2-A01C-ACC82B650BD9}" type="presParOf" srcId="{3EBB101E-C12A-4C10-81BF-0BCCCD60D349}" destId="{B2D00C62-AC71-4D33-A0C7-33362EBE2B3E}" srcOrd="0" destOrd="0" presId="urn:microsoft.com/office/officeart/2008/layout/VerticalCurvedList"/>
    <dgm:cxn modelId="{264876EE-0C2A-43A6-BC55-49302AB1C52E}" type="presParOf" srcId="{B2D00C62-AC71-4D33-A0C7-33362EBE2B3E}" destId="{D64A0BFA-56EF-4AC0-B49D-6452C2A713C3}" srcOrd="0" destOrd="0" presId="urn:microsoft.com/office/officeart/2008/layout/VerticalCurvedList"/>
    <dgm:cxn modelId="{06F870A4-FE2B-4D83-AB68-BAB61319DB15}" type="presParOf" srcId="{D64A0BFA-56EF-4AC0-B49D-6452C2A713C3}" destId="{AF075AFE-74ED-4973-A389-8CD75CB9BB67}" srcOrd="0" destOrd="0" presId="urn:microsoft.com/office/officeart/2008/layout/VerticalCurvedList"/>
    <dgm:cxn modelId="{59B31DFB-5DB9-461E-B08F-74C29011F984}" type="presParOf" srcId="{D64A0BFA-56EF-4AC0-B49D-6452C2A713C3}" destId="{44FA3685-DB5D-4130-B176-591A1A9313D6}" srcOrd="1" destOrd="0" presId="urn:microsoft.com/office/officeart/2008/layout/VerticalCurvedList"/>
    <dgm:cxn modelId="{2D32883D-2C28-4247-8724-7A935E3AEFF4}" type="presParOf" srcId="{D64A0BFA-56EF-4AC0-B49D-6452C2A713C3}" destId="{2A7B9450-A757-4B99-B172-4CF1DE9EAA40}" srcOrd="2" destOrd="0" presId="urn:microsoft.com/office/officeart/2008/layout/VerticalCurvedList"/>
    <dgm:cxn modelId="{EAA63405-B356-49FE-8CED-4233EA29F50F}" type="presParOf" srcId="{D64A0BFA-56EF-4AC0-B49D-6452C2A713C3}" destId="{615EFC40-17F3-462E-9340-B2590EC1F36F}" srcOrd="3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51CC72-0624-4AC6-96C6-4399E408E2F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SG"/>
        </a:p>
      </dgm:t>
    </dgm:pt>
    <dgm:pt modelId="{BB1053DD-15D0-4BDA-AC81-D82C3A7DA1C8}">
      <dgm:prSet phldrT="[Text]"/>
      <dgm:spPr>
        <a:solidFill>
          <a:schemeClr val="bg1">
            <a:lumMod val="50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SG" dirty="0"/>
        </a:p>
      </dgm:t>
    </dgm:pt>
    <dgm:pt modelId="{818D21A4-8F07-46FF-9198-CFC9734BAC7B}" type="parTrans" cxnId="{F2270D93-464F-49AA-AC87-353E681EF2D6}">
      <dgm:prSet/>
      <dgm:spPr/>
      <dgm:t>
        <a:bodyPr/>
        <a:lstStyle/>
        <a:p>
          <a:endParaRPr lang="en-SG"/>
        </a:p>
      </dgm:t>
    </dgm:pt>
    <dgm:pt modelId="{0FF060BB-413B-4607-A5B7-D8BE2E687307}" type="sibTrans" cxnId="{F2270D93-464F-49AA-AC87-353E681EF2D6}">
      <dgm:prSet/>
      <dgm:spPr/>
      <dgm:t>
        <a:bodyPr/>
        <a:lstStyle/>
        <a:p>
          <a:endParaRPr lang="en-SG"/>
        </a:p>
      </dgm:t>
    </dgm:pt>
    <dgm:pt modelId="{3BC7A64C-C8C8-4F30-8045-0EC515FC8050}">
      <dgm:prSet phldrT="[Text]"/>
      <dgm:spPr>
        <a:solidFill>
          <a:srgbClr val="FFC000">
            <a:alpha val="90000"/>
          </a:srgb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en-SG" dirty="0" err="1" smtClean="0"/>
            <a:t>PPN</a:t>
          </a:r>
          <a:r>
            <a:rPr lang="en-SG" dirty="0" smtClean="0"/>
            <a:t> </a:t>
          </a:r>
          <a:r>
            <a:rPr lang="en-SG" dirty="0" err="1" smtClean="0"/>
            <a:t>MASUKAN</a:t>
          </a:r>
          <a:endParaRPr lang="en-SG" dirty="0"/>
        </a:p>
      </dgm:t>
    </dgm:pt>
    <dgm:pt modelId="{5DCCB3E4-D7FD-459E-B533-EB34F44F1426}" type="parTrans" cxnId="{B2A5C491-4D9D-4992-96D5-6096A7883F49}">
      <dgm:prSet/>
      <dgm:spPr/>
      <dgm:t>
        <a:bodyPr/>
        <a:lstStyle/>
        <a:p>
          <a:endParaRPr lang="en-SG"/>
        </a:p>
      </dgm:t>
    </dgm:pt>
    <dgm:pt modelId="{6B304490-BCAA-459A-9C13-AD044B37EA4B}" type="sibTrans" cxnId="{B2A5C491-4D9D-4992-96D5-6096A7883F49}">
      <dgm:prSet/>
      <dgm:spPr/>
      <dgm:t>
        <a:bodyPr/>
        <a:lstStyle/>
        <a:p>
          <a:endParaRPr lang="en-SG"/>
        </a:p>
      </dgm:t>
    </dgm:pt>
    <dgm:pt modelId="{F4EA2D06-C299-4CB3-87BB-7064F82455ED}" type="pres">
      <dgm:prSet presAssocID="{3A51CC72-0624-4AC6-96C6-4399E408E2F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SG"/>
        </a:p>
      </dgm:t>
    </dgm:pt>
    <dgm:pt modelId="{D1AFB164-691E-4282-8FE5-8E60263F04C5}" type="pres">
      <dgm:prSet presAssocID="{BB1053DD-15D0-4BDA-AC81-D82C3A7DA1C8}" presName="composite" presStyleCnt="0"/>
      <dgm:spPr/>
    </dgm:pt>
    <dgm:pt modelId="{CE6E387B-D87A-4E23-BF9E-7C8FCAEB240A}" type="pres">
      <dgm:prSet presAssocID="{BB1053DD-15D0-4BDA-AC81-D82C3A7DA1C8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A75CBEB2-6A8D-4B7E-AF21-D97BA2F7DA4F}" type="pres">
      <dgm:prSet presAssocID="{BB1053DD-15D0-4BDA-AC81-D82C3A7DA1C8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</dgm:ptLst>
  <dgm:cxnLst>
    <dgm:cxn modelId="{DA745A81-4597-4A2A-BE3F-FBE26E2D0293}" type="presOf" srcId="{BB1053DD-15D0-4BDA-AC81-D82C3A7DA1C8}" destId="{CE6E387B-D87A-4E23-BF9E-7C8FCAEB240A}" srcOrd="0" destOrd="0" presId="urn:microsoft.com/office/officeart/2005/8/layout/chevron2"/>
    <dgm:cxn modelId="{F2270D93-464F-49AA-AC87-353E681EF2D6}" srcId="{3A51CC72-0624-4AC6-96C6-4399E408E2FE}" destId="{BB1053DD-15D0-4BDA-AC81-D82C3A7DA1C8}" srcOrd="0" destOrd="0" parTransId="{818D21A4-8F07-46FF-9198-CFC9734BAC7B}" sibTransId="{0FF060BB-413B-4607-A5B7-D8BE2E687307}"/>
    <dgm:cxn modelId="{B2A5C491-4D9D-4992-96D5-6096A7883F49}" srcId="{BB1053DD-15D0-4BDA-AC81-D82C3A7DA1C8}" destId="{3BC7A64C-C8C8-4F30-8045-0EC515FC8050}" srcOrd="0" destOrd="0" parTransId="{5DCCB3E4-D7FD-459E-B533-EB34F44F1426}" sibTransId="{6B304490-BCAA-459A-9C13-AD044B37EA4B}"/>
    <dgm:cxn modelId="{8B42CAB7-8B6E-4601-B116-193D79A6FF70}" type="presOf" srcId="{3A51CC72-0624-4AC6-96C6-4399E408E2FE}" destId="{F4EA2D06-C299-4CB3-87BB-7064F82455ED}" srcOrd="0" destOrd="0" presId="urn:microsoft.com/office/officeart/2005/8/layout/chevron2"/>
    <dgm:cxn modelId="{2386C53E-1A09-4820-81A2-69B37D71127A}" type="presOf" srcId="{3BC7A64C-C8C8-4F30-8045-0EC515FC8050}" destId="{A75CBEB2-6A8D-4B7E-AF21-D97BA2F7DA4F}" srcOrd="0" destOrd="0" presId="urn:microsoft.com/office/officeart/2005/8/layout/chevron2"/>
    <dgm:cxn modelId="{9BA59AD4-2AA7-4820-925A-7D34A55370C9}" type="presParOf" srcId="{F4EA2D06-C299-4CB3-87BB-7064F82455ED}" destId="{D1AFB164-691E-4282-8FE5-8E60263F04C5}" srcOrd="0" destOrd="0" presId="urn:microsoft.com/office/officeart/2005/8/layout/chevron2"/>
    <dgm:cxn modelId="{E4009455-A19F-4CBF-87CB-16219CF3DFAE}" type="presParOf" srcId="{D1AFB164-691E-4282-8FE5-8E60263F04C5}" destId="{CE6E387B-D87A-4E23-BF9E-7C8FCAEB240A}" srcOrd="0" destOrd="0" presId="urn:microsoft.com/office/officeart/2005/8/layout/chevron2"/>
    <dgm:cxn modelId="{02F086D1-B44A-46E0-9D12-3FD249CD5D80}" type="presParOf" srcId="{D1AFB164-691E-4282-8FE5-8E60263F04C5}" destId="{A75CBEB2-6A8D-4B7E-AF21-D97BA2F7DA4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A51CC72-0624-4AC6-96C6-4399E408E2F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SG"/>
        </a:p>
      </dgm:t>
    </dgm:pt>
    <dgm:pt modelId="{BB1053DD-15D0-4BDA-AC81-D82C3A7DA1C8}">
      <dgm:prSet phldrT="[Text]"/>
      <dgm:spPr>
        <a:solidFill>
          <a:srgbClr val="FFC000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SG" dirty="0"/>
        </a:p>
      </dgm:t>
    </dgm:pt>
    <dgm:pt modelId="{818D21A4-8F07-46FF-9198-CFC9734BAC7B}" type="parTrans" cxnId="{F2270D93-464F-49AA-AC87-353E681EF2D6}">
      <dgm:prSet/>
      <dgm:spPr/>
      <dgm:t>
        <a:bodyPr/>
        <a:lstStyle/>
        <a:p>
          <a:endParaRPr lang="en-SG"/>
        </a:p>
      </dgm:t>
    </dgm:pt>
    <dgm:pt modelId="{0FF060BB-413B-4607-A5B7-D8BE2E687307}" type="sibTrans" cxnId="{F2270D93-464F-49AA-AC87-353E681EF2D6}">
      <dgm:prSet/>
      <dgm:spPr/>
      <dgm:t>
        <a:bodyPr/>
        <a:lstStyle/>
        <a:p>
          <a:endParaRPr lang="en-SG"/>
        </a:p>
      </dgm:t>
    </dgm:pt>
    <dgm:pt modelId="{3BC7A64C-C8C8-4F30-8045-0EC515FC8050}">
      <dgm:prSet phldrT="[Text]"/>
      <dgm:spPr>
        <a:solidFill>
          <a:srgbClr val="FFC000">
            <a:alpha val="90000"/>
          </a:srgb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en-SG" dirty="0" err="1" smtClean="0"/>
            <a:t>PPN</a:t>
          </a:r>
          <a:r>
            <a:rPr lang="en-SG" dirty="0" smtClean="0"/>
            <a:t> </a:t>
          </a:r>
          <a:r>
            <a:rPr lang="en-SG" dirty="0" err="1" smtClean="0"/>
            <a:t>KELUARAN</a:t>
          </a:r>
          <a:endParaRPr lang="en-SG" dirty="0"/>
        </a:p>
      </dgm:t>
    </dgm:pt>
    <dgm:pt modelId="{5DCCB3E4-D7FD-459E-B533-EB34F44F1426}" type="parTrans" cxnId="{B2A5C491-4D9D-4992-96D5-6096A7883F49}">
      <dgm:prSet/>
      <dgm:spPr/>
      <dgm:t>
        <a:bodyPr/>
        <a:lstStyle/>
        <a:p>
          <a:endParaRPr lang="en-SG"/>
        </a:p>
      </dgm:t>
    </dgm:pt>
    <dgm:pt modelId="{6B304490-BCAA-459A-9C13-AD044B37EA4B}" type="sibTrans" cxnId="{B2A5C491-4D9D-4992-96D5-6096A7883F49}">
      <dgm:prSet/>
      <dgm:spPr/>
      <dgm:t>
        <a:bodyPr/>
        <a:lstStyle/>
        <a:p>
          <a:endParaRPr lang="en-SG"/>
        </a:p>
      </dgm:t>
    </dgm:pt>
    <dgm:pt modelId="{F4EA2D06-C299-4CB3-87BB-7064F82455ED}" type="pres">
      <dgm:prSet presAssocID="{3A51CC72-0624-4AC6-96C6-4399E408E2F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SG"/>
        </a:p>
      </dgm:t>
    </dgm:pt>
    <dgm:pt modelId="{D1AFB164-691E-4282-8FE5-8E60263F04C5}" type="pres">
      <dgm:prSet presAssocID="{BB1053DD-15D0-4BDA-AC81-D82C3A7DA1C8}" presName="composite" presStyleCnt="0"/>
      <dgm:spPr/>
    </dgm:pt>
    <dgm:pt modelId="{CE6E387B-D87A-4E23-BF9E-7C8FCAEB240A}" type="pres">
      <dgm:prSet presAssocID="{BB1053DD-15D0-4BDA-AC81-D82C3A7DA1C8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A75CBEB2-6A8D-4B7E-AF21-D97BA2F7DA4F}" type="pres">
      <dgm:prSet presAssocID="{BB1053DD-15D0-4BDA-AC81-D82C3A7DA1C8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</dgm:ptLst>
  <dgm:cxnLst>
    <dgm:cxn modelId="{C3D2E946-DC89-4AF4-A6F3-656D1C31E2FB}" type="presOf" srcId="{3A51CC72-0624-4AC6-96C6-4399E408E2FE}" destId="{F4EA2D06-C299-4CB3-87BB-7064F82455ED}" srcOrd="0" destOrd="0" presId="urn:microsoft.com/office/officeart/2005/8/layout/chevron2"/>
    <dgm:cxn modelId="{E6F62C14-63F2-4FC6-9721-2E9FF1C6730C}" type="presOf" srcId="{BB1053DD-15D0-4BDA-AC81-D82C3A7DA1C8}" destId="{CE6E387B-D87A-4E23-BF9E-7C8FCAEB240A}" srcOrd="0" destOrd="0" presId="urn:microsoft.com/office/officeart/2005/8/layout/chevron2"/>
    <dgm:cxn modelId="{F2270D93-464F-49AA-AC87-353E681EF2D6}" srcId="{3A51CC72-0624-4AC6-96C6-4399E408E2FE}" destId="{BB1053DD-15D0-4BDA-AC81-D82C3A7DA1C8}" srcOrd="0" destOrd="0" parTransId="{818D21A4-8F07-46FF-9198-CFC9734BAC7B}" sibTransId="{0FF060BB-413B-4607-A5B7-D8BE2E687307}"/>
    <dgm:cxn modelId="{B2A5C491-4D9D-4992-96D5-6096A7883F49}" srcId="{BB1053DD-15D0-4BDA-AC81-D82C3A7DA1C8}" destId="{3BC7A64C-C8C8-4F30-8045-0EC515FC8050}" srcOrd="0" destOrd="0" parTransId="{5DCCB3E4-D7FD-459E-B533-EB34F44F1426}" sibTransId="{6B304490-BCAA-459A-9C13-AD044B37EA4B}"/>
    <dgm:cxn modelId="{7FDE8D9E-2BAC-4E8D-8BD4-E4EF7768FB10}" type="presOf" srcId="{3BC7A64C-C8C8-4F30-8045-0EC515FC8050}" destId="{A75CBEB2-6A8D-4B7E-AF21-D97BA2F7DA4F}" srcOrd="0" destOrd="0" presId="urn:microsoft.com/office/officeart/2005/8/layout/chevron2"/>
    <dgm:cxn modelId="{F742B90B-3953-4186-BB0A-AFC8DA2642B3}" type="presParOf" srcId="{F4EA2D06-C299-4CB3-87BB-7064F82455ED}" destId="{D1AFB164-691E-4282-8FE5-8E60263F04C5}" srcOrd="0" destOrd="0" presId="urn:microsoft.com/office/officeart/2005/8/layout/chevron2"/>
    <dgm:cxn modelId="{88E045ED-DDC7-45E0-9775-86C532B03901}" type="presParOf" srcId="{D1AFB164-691E-4282-8FE5-8E60263F04C5}" destId="{CE6E387B-D87A-4E23-BF9E-7C8FCAEB240A}" srcOrd="0" destOrd="0" presId="urn:microsoft.com/office/officeart/2005/8/layout/chevron2"/>
    <dgm:cxn modelId="{EB76AA10-8932-4AD4-8728-85B28069D5DE}" type="presParOf" srcId="{D1AFB164-691E-4282-8FE5-8E60263F04C5}" destId="{A75CBEB2-6A8D-4B7E-AF21-D97BA2F7DA4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D2E43CB-D0C5-4D32-86DD-368258BD149B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EBB101E-C12A-4C10-81BF-0BCCCD60D349}" type="pres">
      <dgm:prSet presAssocID="{DD2E43CB-D0C5-4D32-86DD-368258BD149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B2D00C62-AC71-4D33-A0C7-33362EBE2B3E}" type="pres">
      <dgm:prSet presAssocID="{DD2E43CB-D0C5-4D32-86DD-368258BD149B}" presName="Name1" presStyleCnt="0"/>
      <dgm:spPr/>
      <dgm:t>
        <a:bodyPr/>
        <a:lstStyle/>
        <a:p>
          <a:endParaRPr lang="en-US"/>
        </a:p>
      </dgm:t>
    </dgm:pt>
    <dgm:pt modelId="{D64A0BFA-56EF-4AC0-B49D-6452C2A713C3}" type="pres">
      <dgm:prSet presAssocID="{DD2E43CB-D0C5-4D32-86DD-368258BD149B}" presName="cycle" presStyleCnt="0"/>
      <dgm:spPr/>
      <dgm:t>
        <a:bodyPr/>
        <a:lstStyle/>
        <a:p>
          <a:endParaRPr lang="en-US"/>
        </a:p>
      </dgm:t>
    </dgm:pt>
    <dgm:pt modelId="{AF075AFE-74ED-4973-A389-8CD75CB9BB67}" type="pres">
      <dgm:prSet presAssocID="{DD2E43CB-D0C5-4D32-86DD-368258BD149B}" presName="srcNode" presStyleLbl="node1" presStyleIdx="0" presStyleCnt="0"/>
      <dgm:spPr/>
      <dgm:t>
        <a:bodyPr/>
        <a:lstStyle/>
        <a:p>
          <a:endParaRPr lang="en-US"/>
        </a:p>
      </dgm:t>
    </dgm:pt>
    <dgm:pt modelId="{44FA3685-DB5D-4130-B176-591A1A9313D6}" type="pres">
      <dgm:prSet presAssocID="{DD2E43CB-D0C5-4D32-86DD-368258BD149B}" presName="conn" presStyleLbl="parChTrans1D2" presStyleIdx="0" presStyleCnt="1"/>
      <dgm:spPr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2A7B9450-A757-4B99-B172-4CF1DE9EAA40}" type="pres">
      <dgm:prSet presAssocID="{DD2E43CB-D0C5-4D32-86DD-368258BD149B}" presName="extraNode" presStyleLbl="node1" presStyleIdx="0" presStyleCnt="0"/>
      <dgm:spPr/>
      <dgm:t>
        <a:bodyPr/>
        <a:lstStyle/>
        <a:p>
          <a:endParaRPr lang="en-US"/>
        </a:p>
      </dgm:t>
    </dgm:pt>
    <dgm:pt modelId="{615EFC40-17F3-462E-9340-B2590EC1F36F}" type="pres">
      <dgm:prSet presAssocID="{DD2E43CB-D0C5-4D32-86DD-368258BD149B}" presName="dstNode" presStyleLbl="node1" presStyleIdx="0" presStyleCnt="0"/>
      <dgm:spPr/>
      <dgm:t>
        <a:bodyPr/>
        <a:lstStyle/>
        <a:p>
          <a:endParaRPr lang="en-US"/>
        </a:p>
      </dgm:t>
    </dgm:pt>
  </dgm:ptLst>
  <dgm:cxnLst>
    <dgm:cxn modelId="{AF4098B9-A559-4189-A5F6-FDEFB73A0C86}" type="presOf" srcId="{DD2E43CB-D0C5-4D32-86DD-368258BD149B}" destId="{3EBB101E-C12A-4C10-81BF-0BCCCD60D349}" srcOrd="0" destOrd="0" presId="urn:microsoft.com/office/officeart/2008/layout/VerticalCurvedList"/>
    <dgm:cxn modelId="{00F999AD-B47C-4E80-BBC1-A4242741DD88}" type="presParOf" srcId="{3EBB101E-C12A-4C10-81BF-0BCCCD60D349}" destId="{B2D00C62-AC71-4D33-A0C7-33362EBE2B3E}" srcOrd="0" destOrd="0" presId="urn:microsoft.com/office/officeart/2008/layout/VerticalCurvedList"/>
    <dgm:cxn modelId="{92CA26A1-99AA-45E4-AAB3-BBC18FBF20CF}" type="presParOf" srcId="{B2D00C62-AC71-4D33-A0C7-33362EBE2B3E}" destId="{D64A0BFA-56EF-4AC0-B49D-6452C2A713C3}" srcOrd="0" destOrd="0" presId="urn:microsoft.com/office/officeart/2008/layout/VerticalCurvedList"/>
    <dgm:cxn modelId="{37644EBD-FCFF-4595-A1B1-72CB87601F0F}" type="presParOf" srcId="{D64A0BFA-56EF-4AC0-B49D-6452C2A713C3}" destId="{AF075AFE-74ED-4973-A389-8CD75CB9BB67}" srcOrd="0" destOrd="0" presId="urn:microsoft.com/office/officeart/2008/layout/VerticalCurvedList"/>
    <dgm:cxn modelId="{A624195D-4A85-4AD1-A59A-35CF9ADC48A3}" type="presParOf" srcId="{D64A0BFA-56EF-4AC0-B49D-6452C2A713C3}" destId="{44FA3685-DB5D-4130-B176-591A1A9313D6}" srcOrd="1" destOrd="0" presId="urn:microsoft.com/office/officeart/2008/layout/VerticalCurvedList"/>
    <dgm:cxn modelId="{A357434A-F03A-4621-A569-7C4D34ECEF7E}" type="presParOf" srcId="{D64A0BFA-56EF-4AC0-B49D-6452C2A713C3}" destId="{2A7B9450-A757-4B99-B172-4CF1DE9EAA40}" srcOrd="2" destOrd="0" presId="urn:microsoft.com/office/officeart/2008/layout/VerticalCurvedList"/>
    <dgm:cxn modelId="{6036E2B2-FDB7-4472-9C12-0CF1A4270909}" type="presParOf" srcId="{D64A0BFA-56EF-4AC0-B49D-6452C2A713C3}" destId="{615EFC40-17F3-462E-9340-B2590EC1F36F}" srcOrd="3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D2E43CB-D0C5-4D32-86DD-368258BD149B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80261D4-1525-41D2-AA99-443EDCB1B050}">
      <dgm:prSet phldrT="[Text]" custT="1"/>
      <dgm:spPr>
        <a:solidFill>
          <a:srgbClr val="3333FF"/>
        </a:solidFill>
        <a:ln>
          <a:solidFill>
            <a:srgbClr val="3333FF"/>
          </a:solidFill>
        </a:ln>
      </dgm:spPr>
      <dgm:t>
        <a:bodyPr anchor="ctr"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en-US" sz="3200" b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TAX TRANSFORMATION</a:t>
          </a:r>
          <a:endParaRPr lang="en-US" sz="3200" b="1" dirty="0" smtClean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1F4CCC3-2B59-44A1-9F6D-600D512C0DC6}" type="parTrans" cxnId="{248980D1-CA49-4DE9-A052-5F34578C37BB}">
      <dgm:prSet/>
      <dgm:spPr/>
      <dgm:t>
        <a:bodyPr/>
        <a:lstStyle/>
        <a:p>
          <a:endParaRPr lang="en-US" sz="1100"/>
        </a:p>
      </dgm:t>
    </dgm:pt>
    <dgm:pt modelId="{7885AD5F-7857-4069-A20B-54F12944D706}" type="sibTrans" cxnId="{248980D1-CA49-4DE9-A052-5F34578C37BB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 sz="1100"/>
        </a:p>
      </dgm:t>
    </dgm:pt>
    <dgm:pt modelId="{3EBB101E-C12A-4C10-81BF-0BCCCD60D349}" type="pres">
      <dgm:prSet presAssocID="{DD2E43CB-D0C5-4D32-86DD-368258BD149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B2D00C62-AC71-4D33-A0C7-33362EBE2B3E}" type="pres">
      <dgm:prSet presAssocID="{DD2E43CB-D0C5-4D32-86DD-368258BD149B}" presName="Name1" presStyleCnt="0"/>
      <dgm:spPr/>
      <dgm:t>
        <a:bodyPr/>
        <a:lstStyle/>
        <a:p>
          <a:endParaRPr lang="en-US"/>
        </a:p>
      </dgm:t>
    </dgm:pt>
    <dgm:pt modelId="{D64A0BFA-56EF-4AC0-B49D-6452C2A713C3}" type="pres">
      <dgm:prSet presAssocID="{DD2E43CB-D0C5-4D32-86DD-368258BD149B}" presName="cycle" presStyleCnt="0"/>
      <dgm:spPr/>
      <dgm:t>
        <a:bodyPr/>
        <a:lstStyle/>
        <a:p>
          <a:endParaRPr lang="en-US"/>
        </a:p>
      </dgm:t>
    </dgm:pt>
    <dgm:pt modelId="{AF075AFE-74ED-4973-A389-8CD75CB9BB67}" type="pres">
      <dgm:prSet presAssocID="{DD2E43CB-D0C5-4D32-86DD-368258BD149B}" presName="srcNode" presStyleLbl="node1" presStyleIdx="0" presStyleCnt="1"/>
      <dgm:spPr/>
      <dgm:t>
        <a:bodyPr/>
        <a:lstStyle/>
        <a:p>
          <a:endParaRPr lang="en-US"/>
        </a:p>
      </dgm:t>
    </dgm:pt>
    <dgm:pt modelId="{44FA3685-DB5D-4130-B176-591A1A9313D6}" type="pres">
      <dgm:prSet presAssocID="{DD2E43CB-D0C5-4D32-86DD-368258BD149B}" presName="conn" presStyleLbl="parChTrans1D2" presStyleIdx="0" presStyleCnt="1"/>
      <dgm:spPr/>
      <dgm:t>
        <a:bodyPr/>
        <a:lstStyle/>
        <a:p>
          <a:endParaRPr lang="en-US"/>
        </a:p>
      </dgm:t>
    </dgm:pt>
    <dgm:pt modelId="{2A7B9450-A757-4B99-B172-4CF1DE9EAA40}" type="pres">
      <dgm:prSet presAssocID="{DD2E43CB-D0C5-4D32-86DD-368258BD149B}" presName="extraNode" presStyleLbl="node1" presStyleIdx="0" presStyleCnt="1"/>
      <dgm:spPr/>
      <dgm:t>
        <a:bodyPr/>
        <a:lstStyle/>
        <a:p>
          <a:endParaRPr lang="en-US"/>
        </a:p>
      </dgm:t>
    </dgm:pt>
    <dgm:pt modelId="{615EFC40-17F3-462E-9340-B2590EC1F36F}" type="pres">
      <dgm:prSet presAssocID="{DD2E43CB-D0C5-4D32-86DD-368258BD149B}" presName="dstNode" presStyleLbl="node1" presStyleIdx="0" presStyleCnt="1"/>
      <dgm:spPr/>
      <dgm:t>
        <a:bodyPr/>
        <a:lstStyle/>
        <a:p>
          <a:endParaRPr lang="en-US"/>
        </a:p>
      </dgm:t>
    </dgm:pt>
    <dgm:pt modelId="{7CE58D02-5501-4D54-95D5-1EB8CEC498E9}" type="pres">
      <dgm:prSet presAssocID="{580261D4-1525-41D2-AA99-443EDCB1B050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DF56E4-3CE1-445C-8E00-C5304DE3927D}" type="pres">
      <dgm:prSet presAssocID="{580261D4-1525-41D2-AA99-443EDCB1B050}" presName="accent_1" presStyleCnt="0"/>
      <dgm:spPr/>
    </dgm:pt>
    <dgm:pt modelId="{A8B13165-61FE-425C-B9B3-3E0903624B77}" type="pres">
      <dgm:prSet presAssocID="{580261D4-1525-41D2-AA99-443EDCB1B050}" presName="accentRepeatNode" presStyleLbl="solidFgAcc1" presStyleIdx="0" presStyleCnt="1"/>
      <dgm:spPr>
        <a:solidFill>
          <a:srgbClr val="FF0000"/>
        </a:solidFill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</dgm:ptLst>
  <dgm:cxnLst>
    <dgm:cxn modelId="{248980D1-CA49-4DE9-A052-5F34578C37BB}" srcId="{DD2E43CB-D0C5-4D32-86DD-368258BD149B}" destId="{580261D4-1525-41D2-AA99-443EDCB1B050}" srcOrd="0" destOrd="0" parTransId="{E1F4CCC3-2B59-44A1-9F6D-600D512C0DC6}" sibTransId="{7885AD5F-7857-4069-A20B-54F12944D706}"/>
    <dgm:cxn modelId="{D0285091-4882-45EB-A943-5B97CBFF702E}" type="presOf" srcId="{DD2E43CB-D0C5-4D32-86DD-368258BD149B}" destId="{3EBB101E-C12A-4C10-81BF-0BCCCD60D349}" srcOrd="0" destOrd="0" presId="urn:microsoft.com/office/officeart/2008/layout/VerticalCurvedList"/>
    <dgm:cxn modelId="{744000F2-4FBB-4CF3-8CCE-D6D3164F5830}" type="presOf" srcId="{7885AD5F-7857-4069-A20B-54F12944D706}" destId="{44FA3685-DB5D-4130-B176-591A1A9313D6}" srcOrd="0" destOrd="0" presId="urn:microsoft.com/office/officeart/2008/layout/VerticalCurvedList"/>
    <dgm:cxn modelId="{9B16FDC0-1E61-4514-B0A1-9A0A4B2F3E75}" type="presOf" srcId="{580261D4-1525-41D2-AA99-443EDCB1B050}" destId="{7CE58D02-5501-4D54-95D5-1EB8CEC498E9}" srcOrd="0" destOrd="0" presId="urn:microsoft.com/office/officeart/2008/layout/VerticalCurvedList"/>
    <dgm:cxn modelId="{3B142A61-E394-46A5-AD91-187E175107D4}" type="presParOf" srcId="{3EBB101E-C12A-4C10-81BF-0BCCCD60D349}" destId="{B2D00C62-AC71-4D33-A0C7-33362EBE2B3E}" srcOrd="0" destOrd="0" presId="urn:microsoft.com/office/officeart/2008/layout/VerticalCurvedList"/>
    <dgm:cxn modelId="{1DBC93A9-9BFD-44D6-8245-F7F6BBF050DB}" type="presParOf" srcId="{B2D00C62-AC71-4D33-A0C7-33362EBE2B3E}" destId="{D64A0BFA-56EF-4AC0-B49D-6452C2A713C3}" srcOrd="0" destOrd="0" presId="urn:microsoft.com/office/officeart/2008/layout/VerticalCurvedList"/>
    <dgm:cxn modelId="{DEB7D706-497D-4B33-A0C2-B27D94F21A7E}" type="presParOf" srcId="{D64A0BFA-56EF-4AC0-B49D-6452C2A713C3}" destId="{AF075AFE-74ED-4973-A389-8CD75CB9BB67}" srcOrd="0" destOrd="0" presId="urn:microsoft.com/office/officeart/2008/layout/VerticalCurvedList"/>
    <dgm:cxn modelId="{94A8E329-ED26-45D1-95A9-5E28360EF538}" type="presParOf" srcId="{D64A0BFA-56EF-4AC0-B49D-6452C2A713C3}" destId="{44FA3685-DB5D-4130-B176-591A1A9313D6}" srcOrd="1" destOrd="0" presId="urn:microsoft.com/office/officeart/2008/layout/VerticalCurvedList"/>
    <dgm:cxn modelId="{562A60D9-E522-443C-96DD-66BEE171597C}" type="presParOf" srcId="{D64A0BFA-56EF-4AC0-B49D-6452C2A713C3}" destId="{2A7B9450-A757-4B99-B172-4CF1DE9EAA40}" srcOrd="2" destOrd="0" presId="urn:microsoft.com/office/officeart/2008/layout/VerticalCurvedList"/>
    <dgm:cxn modelId="{417DD724-3338-4791-BCAA-CD7CE21D1C52}" type="presParOf" srcId="{D64A0BFA-56EF-4AC0-B49D-6452C2A713C3}" destId="{615EFC40-17F3-462E-9340-B2590EC1F36F}" srcOrd="3" destOrd="0" presId="urn:microsoft.com/office/officeart/2008/layout/VerticalCurvedList"/>
    <dgm:cxn modelId="{E8E9AF20-E38B-4DE6-ACD5-2A944D3EC8C4}" type="presParOf" srcId="{B2D00C62-AC71-4D33-A0C7-33362EBE2B3E}" destId="{7CE58D02-5501-4D54-95D5-1EB8CEC498E9}" srcOrd="1" destOrd="0" presId="urn:microsoft.com/office/officeart/2008/layout/VerticalCurvedList"/>
    <dgm:cxn modelId="{3D8E2D8F-049C-417B-A93B-6DA8591B385A}" type="presParOf" srcId="{B2D00C62-AC71-4D33-A0C7-33362EBE2B3E}" destId="{BDDF56E4-3CE1-445C-8E00-C5304DE3927D}" srcOrd="2" destOrd="0" presId="urn:microsoft.com/office/officeart/2008/layout/VerticalCurvedList"/>
    <dgm:cxn modelId="{9D4F5773-D786-4848-B5FF-1FE1EF3C2889}" type="presParOf" srcId="{BDDF56E4-3CE1-445C-8E00-C5304DE3927D}" destId="{A8B13165-61FE-425C-B9B3-3E0903624B7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FA3685-DB5D-4130-B176-591A1A9313D6}">
      <dsp:nvSpPr>
        <dsp:cNvPr id="0" name=""/>
        <dsp:cNvSpPr/>
      </dsp:nvSpPr>
      <dsp:spPr>
        <a:xfrm>
          <a:off x="-4704831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9525" cap="flat" cmpd="sng" algn="ctr">
          <a:solidFill>
            <a:srgbClr val="FF0000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E58D02-5501-4D54-95D5-1EB8CEC498E9}">
      <dsp:nvSpPr>
        <dsp:cNvPr id="0" name=""/>
        <dsp:cNvSpPr/>
      </dsp:nvSpPr>
      <dsp:spPr>
        <a:xfrm>
          <a:off x="1349639" y="1183270"/>
          <a:ext cx="6879960" cy="2159422"/>
        </a:xfrm>
        <a:prstGeom prst="rect">
          <a:avLst/>
        </a:prstGeom>
        <a:solidFill>
          <a:srgbClr val="3333FF"/>
        </a:solidFill>
        <a:ln>
          <a:solidFill>
            <a:srgbClr val="3333FF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6242" tIns="81280" rIns="81280" bIns="81280" numCol="1" spcCol="1270" anchor="ctr" anchorCtr="0">
          <a:noAutofit/>
        </a:bodyPr>
        <a:lstStyle/>
        <a:p>
          <a:pPr lvl="0" algn="l" defTabSz="14224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3200" b="1" kern="1200" dirty="0" err="1" smtClean="0">
              <a:solidFill>
                <a:schemeClr val="bg1"/>
              </a:solidFill>
            </a:rPr>
            <a:t>Sistem</a:t>
          </a:r>
          <a:r>
            <a:rPr lang="en-US" sz="3200" b="1" kern="1200" dirty="0" smtClean="0">
              <a:solidFill>
                <a:schemeClr val="bg1"/>
              </a:solidFill>
            </a:rPr>
            <a:t> </a:t>
          </a:r>
          <a:r>
            <a:rPr lang="en-US" sz="3200" b="1" kern="1200" dirty="0" err="1" smtClean="0">
              <a:solidFill>
                <a:schemeClr val="bg1"/>
              </a:solidFill>
            </a:rPr>
            <a:t>Pajak</a:t>
          </a:r>
          <a:r>
            <a:rPr lang="en-US" sz="3200" b="1" kern="1200" dirty="0" smtClean="0">
              <a:solidFill>
                <a:schemeClr val="bg1"/>
              </a:solidFill>
            </a:rPr>
            <a:t> di </a:t>
          </a:r>
          <a:r>
            <a:rPr lang="en-US" sz="3200" b="1" kern="1200" dirty="0" err="1" smtClean="0">
              <a:solidFill>
                <a:schemeClr val="bg1"/>
              </a:solidFill>
            </a:rPr>
            <a:t>Pertamina</a:t>
          </a:r>
          <a:r>
            <a:rPr lang="en-US" sz="3200" b="1" kern="1200" dirty="0" smtClean="0">
              <a:solidFill>
                <a:schemeClr val="bg1"/>
              </a:solidFill>
            </a:rPr>
            <a:t> </a:t>
          </a:r>
          <a:r>
            <a:rPr lang="en-US" sz="3200" b="1" kern="1200" dirty="0" err="1" smtClean="0">
              <a:solidFill>
                <a:schemeClr val="bg1"/>
              </a:solidFill>
            </a:rPr>
            <a:t>dan</a:t>
          </a:r>
          <a:r>
            <a:rPr lang="en-US" sz="3200" b="1" kern="1200" dirty="0" smtClean="0">
              <a:solidFill>
                <a:schemeClr val="bg1"/>
              </a:solidFill>
            </a:rPr>
            <a:t> </a:t>
          </a:r>
          <a:r>
            <a:rPr lang="en-US" sz="3200" b="1" kern="1200" dirty="0" err="1" smtClean="0">
              <a:solidFill>
                <a:schemeClr val="bg1"/>
              </a:solidFill>
            </a:rPr>
            <a:t>kaitannya</a:t>
          </a:r>
          <a:r>
            <a:rPr lang="en-US" sz="3200" b="1" kern="1200" dirty="0" smtClean="0">
              <a:solidFill>
                <a:schemeClr val="bg1"/>
              </a:solidFill>
            </a:rPr>
            <a:t> </a:t>
          </a:r>
          <a:r>
            <a:rPr lang="en-US" sz="3200" b="1" kern="1200" dirty="0" err="1" smtClean="0">
              <a:solidFill>
                <a:schemeClr val="bg1"/>
              </a:solidFill>
            </a:rPr>
            <a:t>dengan</a:t>
          </a:r>
          <a:r>
            <a:rPr lang="en-US" sz="3200" b="1" kern="1200" dirty="0" smtClean="0">
              <a:solidFill>
                <a:schemeClr val="bg1"/>
              </a:solidFill>
            </a:rPr>
            <a:t> My SAP</a:t>
          </a:r>
          <a:endParaRPr lang="en-US" sz="3200" b="1" kern="1200" dirty="0" smtClean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349639" y="1183270"/>
        <a:ext cx="6879960" cy="2159422"/>
      </dsp:txXfrm>
    </dsp:sp>
    <dsp:sp modelId="{A8B13165-61FE-425C-B9B3-3E0903624B77}">
      <dsp:nvSpPr>
        <dsp:cNvPr id="0" name=""/>
        <dsp:cNvSpPr/>
      </dsp:nvSpPr>
      <dsp:spPr>
        <a:xfrm>
          <a:off x="0" y="913342"/>
          <a:ext cx="2699278" cy="2699278"/>
        </a:xfrm>
        <a:prstGeom prst="ellipse">
          <a:avLst/>
        </a:prstGeom>
        <a:solidFill>
          <a:srgbClr val="FF0000"/>
        </a:solidFill>
        <a:ln w="9525" cap="flat" cmpd="sng" algn="ctr">
          <a:solidFill>
            <a:srgbClr val="FF000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43D136-D6F8-488F-818F-49339F3E1D09}">
      <dsp:nvSpPr>
        <dsp:cNvPr id="0" name=""/>
        <dsp:cNvSpPr/>
      </dsp:nvSpPr>
      <dsp:spPr>
        <a:xfrm>
          <a:off x="0" y="0"/>
          <a:ext cx="8077195" cy="1600200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E1E18E-E9B7-4CA9-B9F1-B849CE06A949}">
      <dsp:nvSpPr>
        <dsp:cNvPr id="0" name=""/>
        <dsp:cNvSpPr/>
      </dsp:nvSpPr>
      <dsp:spPr>
        <a:xfrm>
          <a:off x="0" y="282387"/>
          <a:ext cx="2599915" cy="1035425"/>
        </a:xfrm>
        <a:prstGeom prst="roundRect">
          <a:avLst/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b="1" kern="1200" dirty="0" smtClean="0"/>
            <a:t>L</a:t>
          </a:r>
          <a:r>
            <a:rPr lang="en-US" sz="1800" b="1" kern="1200" dirty="0" err="1" smtClean="0"/>
            <a:t>aporan</a:t>
          </a:r>
          <a:r>
            <a:rPr lang="en-US" sz="1800" b="1" kern="1200" dirty="0" smtClean="0"/>
            <a:t> </a:t>
          </a:r>
          <a:r>
            <a:rPr lang="id-ID" sz="1800" b="1" kern="1200" dirty="0" smtClean="0"/>
            <a:t>K</a:t>
          </a:r>
          <a:r>
            <a:rPr lang="en-US" sz="1800" b="1" kern="1200" dirty="0" err="1" smtClean="0"/>
            <a:t>euangan</a:t>
          </a:r>
          <a:r>
            <a:rPr lang="id-ID" sz="1800" b="1" kern="1200" dirty="0" smtClean="0"/>
            <a:t> </a:t>
          </a:r>
          <a:endParaRPr lang="en-US" sz="1800" b="1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b="1" kern="1200" dirty="0" smtClean="0"/>
            <a:t>Komersial</a:t>
          </a:r>
          <a:endParaRPr lang="id-ID" sz="1800" b="1" kern="1200" dirty="0"/>
        </a:p>
      </dsp:txBody>
      <dsp:txXfrm>
        <a:off x="50545" y="332932"/>
        <a:ext cx="2498825" cy="934335"/>
      </dsp:txXfrm>
    </dsp:sp>
    <dsp:sp modelId="{3059FA1B-3800-4F3F-947E-A61A0A3EACD1}">
      <dsp:nvSpPr>
        <dsp:cNvPr id="0" name=""/>
        <dsp:cNvSpPr/>
      </dsp:nvSpPr>
      <dsp:spPr>
        <a:xfrm>
          <a:off x="2834357" y="313764"/>
          <a:ext cx="2453037" cy="972671"/>
        </a:xfrm>
        <a:prstGeom prst="roundRect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b="1" kern="1200" dirty="0" smtClean="0"/>
            <a:t>Koreksi Fiskal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B</a:t>
          </a:r>
          <a:r>
            <a:rPr lang="id-ID" sz="1600" b="1" kern="1200" dirty="0" smtClean="0"/>
            <a:t>eda </a:t>
          </a:r>
          <a:r>
            <a:rPr lang="en-US" sz="1600" b="1" kern="1200" dirty="0" smtClean="0"/>
            <a:t>T</a:t>
          </a:r>
          <a:r>
            <a:rPr lang="id-ID" sz="1600" b="1" kern="1200" dirty="0" smtClean="0"/>
            <a:t>etap</a:t>
          </a:r>
          <a:r>
            <a:rPr lang="en-US" sz="1600" b="1" kern="1200" dirty="0" smtClean="0"/>
            <a:t>, Beda </a:t>
          </a:r>
          <a:r>
            <a:rPr lang="en-US" sz="1600" b="1" kern="1200" dirty="0" err="1" smtClean="0"/>
            <a:t>Waktu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dan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Objek</a:t>
          </a:r>
          <a:r>
            <a:rPr lang="en-US" sz="1600" b="1" kern="1200" dirty="0" smtClean="0"/>
            <a:t> Final</a:t>
          </a:r>
          <a:endParaRPr lang="id-ID" sz="1600" b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600" kern="1200" dirty="0" smtClean="0"/>
        </a:p>
      </dsp:txBody>
      <dsp:txXfrm>
        <a:off x="2881839" y="361246"/>
        <a:ext cx="2358073" cy="877707"/>
      </dsp:txXfrm>
    </dsp:sp>
    <dsp:sp modelId="{44F10777-4699-4C36-8C6F-76042CA5CD51}">
      <dsp:nvSpPr>
        <dsp:cNvPr id="0" name=""/>
        <dsp:cNvSpPr/>
      </dsp:nvSpPr>
      <dsp:spPr>
        <a:xfrm>
          <a:off x="5521836" y="293767"/>
          <a:ext cx="2555363" cy="992668"/>
        </a:xfrm>
        <a:prstGeom prst="round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b="1" kern="1200" dirty="0" smtClean="0"/>
            <a:t>L</a:t>
          </a:r>
          <a:r>
            <a:rPr lang="en-US" sz="1800" b="1" kern="1200" dirty="0" err="1" smtClean="0"/>
            <a:t>aporan</a:t>
          </a:r>
          <a:r>
            <a:rPr lang="en-US" sz="1800" b="1" kern="1200" dirty="0" smtClean="0"/>
            <a:t> </a:t>
          </a:r>
          <a:r>
            <a:rPr lang="id-ID" sz="1800" b="1" kern="1200" dirty="0" smtClean="0"/>
            <a:t>K</a:t>
          </a:r>
          <a:r>
            <a:rPr lang="en-US" sz="1800" b="1" kern="1200" dirty="0" err="1" smtClean="0"/>
            <a:t>euangan</a:t>
          </a:r>
          <a:r>
            <a:rPr lang="id-ID" sz="1800" b="1" kern="1200" dirty="0" smtClean="0"/>
            <a:t> </a:t>
          </a:r>
          <a:endParaRPr lang="en-US" sz="1800" b="1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Fiskal</a:t>
          </a:r>
          <a:endParaRPr lang="id-ID" sz="1800" b="1" kern="1200" dirty="0" smtClean="0"/>
        </a:p>
      </dsp:txBody>
      <dsp:txXfrm>
        <a:off x="5570294" y="342225"/>
        <a:ext cx="2458447" cy="8957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CE491D-2DB1-46B7-AE29-374FE6EC38AA}">
      <dsp:nvSpPr>
        <dsp:cNvPr id="0" name=""/>
        <dsp:cNvSpPr/>
      </dsp:nvSpPr>
      <dsp:spPr>
        <a:xfrm rot="5400000">
          <a:off x="4341981" y="-2574046"/>
          <a:ext cx="968513" cy="6362521"/>
        </a:xfrm>
        <a:prstGeom prst="round2SameRect">
          <a:avLst/>
        </a:prstGeom>
        <a:solidFill>
          <a:srgbClr val="FFC00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119063" algn="l"/>
            </a:tabLst>
          </a:pPr>
          <a:r>
            <a:rPr lang="en-US" sz="1400" b="1" kern="1200" dirty="0" smtClean="0"/>
            <a:t>Non Deductible Expenses ( Non 3M): 					</a:t>
          </a:r>
          <a:r>
            <a:rPr lang="en-US" sz="1400" kern="1200" dirty="0" err="1" smtClean="0"/>
            <a:t>Biaya</a:t>
          </a:r>
          <a:r>
            <a:rPr lang="en-US" sz="1400" kern="1200" dirty="0" smtClean="0"/>
            <a:t> : FBL3N </a:t>
          </a:r>
          <a:r>
            <a:rPr lang="en-US" sz="1400" kern="1200" dirty="0" err="1" smtClean="0"/>
            <a:t>dan</a:t>
          </a:r>
          <a:r>
            <a:rPr lang="en-US" sz="1400" kern="1200" dirty="0" smtClean="0"/>
            <a:t> ZFI68 ; Asset  : ZAR01, OARP, </a:t>
          </a:r>
          <a:r>
            <a:rPr lang="en-US" sz="1400" kern="1200" dirty="0" err="1" smtClean="0"/>
            <a:t>dan</a:t>
          </a:r>
          <a:r>
            <a:rPr lang="en-US" sz="1400" kern="1200" dirty="0" smtClean="0"/>
            <a:t> AS01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err="1" smtClean="0"/>
            <a:t>Laba</a:t>
          </a:r>
          <a:r>
            <a:rPr lang="en-US" sz="1400" b="1" kern="1200" dirty="0" smtClean="0"/>
            <a:t>/</a:t>
          </a:r>
          <a:r>
            <a:rPr lang="en-US" sz="1400" b="1" kern="1200" dirty="0" err="1" smtClean="0"/>
            <a:t>Rugi</a:t>
          </a:r>
          <a:r>
            <a:rPr lang="en-US" sz="1400" b="1" kern="1200" dirty="0" smtClean="0"/>
            <a:t> Non </a:t>
          </a:r>
          <a:r>
            <a:rPr lang="en-US" sz="1400" b="1" kern="1200" dirty="0" err="1" smtClean="0"/>
            <a:t>Operasi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Sendiri</a:t>
          </a:r>
          <a:r>
            <a:rPr lang="en-US" sz="1400" b="1" kern="1200" dirty="0" smtClean="0"/>
            <a:t> : </a:t>
          </a:r>
          <a:r>
            <a:rPr lang="en-US" sz="1400" kern="1200" dirty="0" smtClean="0"/>
            <a:t>F.01, WS </a:t>
          </a:r>
          <a:r>
            <a:rPr lang="en-US" sz="1400" kern="1200" dirty="0" err="1" smtClean="0"/>
            <a:t>Consol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sym typeface="Wingdings" panose="05000000000000000000" pitchFamily="2" charset="2"/>
            </a:rPr>
            <a:t>Retirement Healthcare Funded </a:t>
          </a:r>
          <a:r>
            <a:rPr lang="en-US" sz="1400" kern="1200" dirty="0" smtClean="0">
              <a:sym typeface="Wingdings" panose="05000000000000000000" pitchFamily="2" charset="2"/>
            </a:rPr>
            <a:t>: F.01, WS </a:t>
          </a:r>
          <a:r>
            <a:rPr lang="en-US" sz="1400" kern="1200" dirty="0" err="1" smtClean="0">
              <a:sym typeface="Wingdings" panose="05000000000000000000" pitchFamily="2" charset="2"/>
            </a:rPr>
            <a:t>Consol</a:t>
          </a:r>
          <a:endParaRPr lang="en-US" sz="1400" kern="1200" dirty="0"/>
        </a:p>
      </dsp:txBody>
      <dsp:txXfrm rot="-5400000">
        <a:off x="1644978" y="170236"/>
        <a:ext cx="6315242" cy="873955"/>
      </dsp:txXfrm>
    </dsp:sp>
    <dsp:sp modelId="{C44853B6-7059-462B-9476-DD58E3E306FD}">
      <dsp:nvSpPr>
        <dsp:cNvPr id="0" name=""/>
        <dsp:cNvSpPr/>
      </dsp:nvSpPr>
      <dsp:spPr>
        <a:xfrm>
          <a:off x="0" y="0"/>
          <a:ext cx="1499077" cy="1210642"/>
        </a:xfrm>
        <a:prstGeom prst="roundRect">
          <a:avLst/>
        </a:prstGeom>
        <a:solidFill>
          <a:srgbClr val="5986E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bg1"/>
              </a:solidFill>
            </a:rPr>
            <a:t>Beda </a:t>
          </a:r>
          <a:r>
            <a:rPr lang="en-US" sz="1800" b="1" kern="1200" dirty="0" err="1" smtClean="0">
              <a:solidFill>
                <a:schemeClr val="bg1"/>
              </a:solidFill>
            </a:rPr>
            <a:t>Tetap</a:t>
          </a:r>
          <a:endParaRPr lang="en-US" sz="1800" b="1" kern="1200" dirty="0">
            <a:solidFill>
              <a:schemeClr val="bg1"/>
            </a:solidFill>
          </a:endParaRPr>
        </a:p>
      </dsp:txBody>
      <dsp:txXfrm>
        <a:off x="59099" y="59099"/>
        <a:ext cx="1380879" cy="1092444"/>
      </dsp:txXfrm>
    </dsp:sp>
    <dsp:sp modelId="{54AB0056-BE6C-42E0-90C3-6CD8C33A1A37}">
      <dsp:nvSpPr>
        <dsp:cNvPr id="0" name=""/>
        <dsp:cNvSpPr/>
      </dsp:nvSpPr>
      <dsp:spPr>
        <a:xfrm rot="5400000">
          <a:off x="4151635" y="-1235054"/>
          <a:ext cx="1340064" cy="6356308"/>
        </a:xfrm>
        <a:prstGeom prst="round2SameRect">
          <a:avLst/>
        </a:prstGeom>
        <a:solidFill>
          <a:srgbClr val="FFC00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/>
            <a:t>Beban asset yang </a:t>
          </a:r>
          <a:r>
            <a:rPr lang="en-US" sz="1400" b="1" kern="1200" dirty="0" err="1" smtClean="0"/>
            <a:t>tidak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dikapitalisir</a:t>
          </a:r>
          <a:r>
            <a:rPr lang="en-US" sz="1400" b="1" kern="1200" dirty="0" smtClean="0"/>
            <a:t> </a:t>
          </a:r>
          <a:r>
            <a:rPr lang="en-US" sz="1400" kern="1200" dirty="0" smtClean="0"/>
            <a:t>: FBL3N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err="1" smtClean="0"/>
            <a:t>Selisih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Penilaian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persediaan</a:t>
          </a:r>
          <a:r>
            <a:rPr lang="en-US" sz="1400" b="1" kern="1200" dirty="0" smtClean="0"/>
            <a:t> COMWIL Vs Average, </a:t>
          </a:r>
          <a:r>
            <a:rPr lang="en-US" sz="1400" b="1" kern="1200" dirty="0" err="1" smtClean="0"/>
            <a:t>Provisi</a:t>
          </a:r>
          <a:r>
            <a:rPr lang="en-US" sz="1400" b="1" kern="1200" dirty="0" smtClean="0"/>
            <a:t>, Deferred cost </a:t>
          </a:r>
          <a:r>
            <a:rPr lang="en-US" sz="1400" b="1" kern="1200" dirty="0" err="1" smtClean="0"/>
            <a:t>atas</a:t>
          </a:r>
          <a:r>
            <a:rPr lang="en-US" sz="1400" b="1" kern="1200" dirty="0" smtClean="0"/>
            <a:t> corporate loan </a:t>
          </a:r>
          <a:r>
            <a:rPr lang="en-US" sz="1400" b="1" kern="1200" dirty="0" err="1" smtClean="0"/>
            <a:t>dan</a:t>
          </a:r>
          <a:r>
            <a:rPr lang="en-US" sz="1400" b="1" kern="1200" dirty="0" smtClean="0"/>
            <a:t> bonds</a:t>
          </a:r>
          <a:r>
            <a:rPr lang="en-US" sz="1400" kern="1200" dirty="0" smtClean="0"/>
            <a:t> ( F.01, WS </a:t>
          </a:r>
          <a:r>
            <a:rPr lang="en-US" sz="1400" kern="1200" dirty="0" err="1" smtClean="0"/>
            <a:t>Consol</a:t>
          </a:r>
          <a:r>
            <a:rPr lang="en-US" sz="1400" kern="1200" dirty="0" smtClean="0"/>
            <a:t>)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err="1" smtClean="0"/>
            <a:t>Depresiasi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disebabkan</a:t>
          </a:r>
          <a:r>
            <a:rPr lang="en-US" sz="1400" b="1" kern="1200" dirty="0" smtClean="0"/>
            <a:t> Beda Masa </a:t>
          </a:r>
          <a:r>
            <a:rPr lang="en-US" sz="1400" b="1" kern="1200" dirty="0" err="1" smtClean="0"/>
            <a:t>Manfaat</a:t>
          </a:r>
          <a:r>
            <a:rPr lang="en-US" sz="1400" b="1" kern="1200" dirty="0" smtClean="0"/>
            <a:t> </a:t>
          </a:r>
          <a:r>
            <a:rPr lang="en-US" sz="1400" kern="1200" dirty="0" smtClean="0"/>
            <a:t>( ZAR01, OARP, &amp; AS01)</a:t>
          </a:r>
          <a:endParaRPr lang="en-US" sz="1400" kern="1200" dirty="0"/>
        </a:p>
      </dsp:txBody>
      <dsp:txXfrm rot="-5400000">
        <a:off x="1643514" y="1338484"/>
        <a:ext cx="6290891" cy="1209230"/>
      </dsp:txXfrm>
    </dsp:sp>
    <dsp:sp modelId="{B346E12F-10B5-4016-AB38-D9948BF9F962}">
      <dsp:nvSpPr>
        <dsp:cNvPr id="0" name=""/>
        <dsp:cNvSpPr/>
      </dsp:nvSpPr>
      <dsp:spPr>
        <a:xfrm>
          <a:off x="0" y="1316992"/>
          <a:ext cx="1497613" cy="1210642"/>
        </a:xfrm>
        <a:prstGeom prst="roundRect">
          <a:avLst/>
        </a:prstGeom>
        <a:solidFill>
          <a:srgbClr val="5986E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bg1"/>
              </a:solidFill>
            </a:rPr>
            <a:t>Beda </a:t>
          </a:r>
          <a:r>
            <a:rPr lang="en-US" sz="1600" b="1" kern="1200" dirty="0" err="1" smtClean="0">
              <a:solidFill>
                <a:schemeClr val="bg1"/>
              </a:solidFill>
            </a:rPr>
            <a:t>Waktu</a:t>
          </a:r>
          <a:endParaRPr lang="en-US" sz="1600" b="1" kern="1200" dirty="0">
            <a:solidFill>
              <a:schemeClr val="bg1"/>
            </a:solidFill>
          </a:endParaRPr>
        </a:p>
      </dsp:txBody>
      <dsp:txXfrm>
        <a:off x="59099" y="1376091"/>
        <a:ext cx="1379415" cy="1092444"/>
      </dsp:txXfrm>
    </dsp:sp>
    <dsp:sp modelId="{0F62E1E3-99DB-4F42-9EA5-67C300C448AA}">
      <dsp:nvSpPr>
        <dsp:cNvPr id="0" name=""/>
        <dsp:cNvSpPr/>
      </dsp:nvSpPr>
      <dsp:spPr>
        <a:xfrm rot="5400000">
          <a:off x="4341981" y="97724"/>
          <a:ext cx="968513" cy="6362521"/>
        </a:xfrm>
        <a:prstGeom prst="round2SameRect">
          <a:avLst/>
        </a:prstGeom>
        <a:solidFill>
          <a:srgbClr val="FFC00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err="1" smtClean="0"/>
            <a:t>Pendapatan</a:t>
          </a:r>
          <a:r>
            <a:rPr lang="en-US" sz="1400" b="1" kern="1200" dirty="0" smtClean="0"/>
            <a:t> yang </a:t>
          </a:r>
          <a:r>
            <a:rPr lang="en-US" sz="1400" b="1" kern="1200" dirty="0" err="1" smtClean="0"/>
            <a:t>dikenakan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PPh</a:t>
          </a:r>
          <a:r>
            <a:rPr lang="en-US" sz="1400" b="1" kern="1200" dirty="0" smtClean="0"/>
            <a:t> Final </a:t>
          </a:r>
          <a:r>
            <a:rPr lang="en-US" sz="1400" kern="1200" dirty="0" smtClean="0"/>
            <a:t>( F.01) </a:t>
          </a:r>
          <a:endParaRPr lang="en-US" sz="1400" kern="1200" dirty="0"/>
        </a:p>
      </dsp:txBody>
      <dsp:txXfrm rot="-5400000">
        <a:off x="1644978" y="2842007"/>
        <a:ext cx="6315242" cy="873955"/>
      </dsp:txXfrm>
    </dsp:sp>
    <dsp:sp modelId="{13C13084-77C6-4308-A505-B7E9365D25E5}">
      <dsp:nvSpPr>
        <dsp:cNvPr id="0" name=""/>
        <dsp:cNvSpPr/>
      </dsp:nvSpPr>
      <dsp:spPr>
        <a:xfrm>
          <a:off x="0" y="2652877"/>
          <a:ext cx="1499077" cy="1210642"/>
        </a:xfrm>
        <a:prstGeom prst="roundRect">
          <a:avLst/>
        </a:prstGeom>
        <a:solidFill>
          <a:srgbClr val="5986E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 smtClean="0">
              <a:solidFill>
                <a:schemeClr val="bg1"/>
              </a:solidFill>
            </a:rPr>
            <a:t>Objek</a:t>
          </a:r>
          <a:r>
            <a:rPr lang="en-US" sz="1600" b="1" kern="1200" dirty="0" smtClean="0">
              <a:solidFill>
                <a:schemeClr val="bg1"/>
              </a:solidFill>
            </a:rPr>
            <a:t> Final</a:t>
          </a:r>
          <a:endParaRPr lang="en-US" sz="1600" b="1" kern="1200" dirty="0">
            <a:solidFill>
              <a:schemeClr val="bg1"/>
            </a:solidFill>
          </a:endParaRPr>
        </a:p>
      </dsp:txBody>
      <dsp:txXfrm>
        <a:off x="59099" y="2711976"/>
        <a:ext cx="1380879" cy="10924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6E387B-D87A-4E23-BF9E-7C8FCAEB240A}">
      <dsp:nvSpPr>
        <dsp:cNvPr id="0" name=""/>
        <dsp:cNvSpPr/>
      </dsp:nvSpPr>
      <dsp:spPr>
        <a:xfrm rot="5400000">
          <a:off x="-63145" y="63145"/>
          <a:ext cx="420972" cy="294680"/>
        </a:xfrm>
        <a:prstGeom prst="chevron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SG" sz="800" kern="1200" dirty="0"/>
        </a:p>
      </dsp:txBody>
      <dsp:txXfrm rot="-5400000">
        <a:off x="1" y="147339"/>
        <a:ext cx="294680" cy="126292"/>
      </dsp:txXfrm>
    </dsp:sp>
    <dsp:sp modelId="{A75CBEB2-6A8D-4B7E-AF21-D97BA2F7DA4F}">
      <dsp:nvSpPr>
        <dsp:cNvPr id="0" name=""/>
        <dsp:cNvSpPr/>
      </dsp:nvSpPr>
      <dsp:spPr>
        <a:xfrm rot="5400000">
          <a:off x="3782965" y="-3488285"/>
          <a:ext cx="273631" cy="7250202"/>
        </a:xfrm>
        <a:prstGeom prst="round2SameRect">
          <a:avLst/>
        </a:prstGeom>
        <a:solidFill>
          <a:srgbClr val="FFC000">
            <a:alpha val="90000"/>
          </a:srgbClr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SG" sz="1600" kern="1200" dirty="0" err="1" smtClean="0"/>
            <a:t>PPN</a:t>
          </a:r>
          <a:r>
            <a:rPr lang="en-SG" sz="1600" kern="1200" dirty="0" smtClean="0"/>
            <a:t> </a:t>
          </a:r>
          <a:r>
            <a:rPr lang="en-SG" sz="1600" kern="1200" dirty="0" err="1" smtClean="0"/>
            <a:t>MASUKAN</a:t>
          </a:r>
          <a:endParaRPr lang="en-SG" sz="1600" kern="1200" dirty="0"/>
        </a:p>
      </dsp:txBody>
      <dsp:txXfrm rot="-5400000">
        <a:off x="294680" y="13358"/>
        <a:ext cx="7236844" cy="24691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6E387B-D87A-4E23-BF9E-7C8FCAEB240A}">
      <dsp:nvSpPr>
        <dsp:cNvPr id="0" name=""/>
        <dsp:cNvSpPr/>
      </dsp:nvSpPr>
      <dsp:spPr>
        <a:xfrm rot="5400000">
          <a:off x="-63145" y="63145"/>
          <a:ext cx="420972" cy="294680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SG" sz="800" kern="1200" dirty="0"/>
        </a:p>
      </dsp:txBody>
      <dsp:txXfrm rot="-5400000">
        <a:off x="1" y="147339"/>
        <a:ext cx="294680" cy="126292"/>
      </dsp:txXfrm>
    </dsp:sp>
    <dsp:sp modelId="{A75CBEB2-6A8D-4B7E-AF21-D97BA2F7DA4F}">
      <dsp:nvSpPr>
        <dsp:cNvPr id="0" name=""/>
        <dsp:cNvSpPr/>
      </dsp:nvSpPr>
      <dsp:spPr>
        <a:xfrm rot="5400000">
          <a:off x="3782965" y="-3488284"/>
          <a:ext cx="273631" cy="7250201"/>
        </a:xfrm>
        <a:prstGeom prst="round2SameRect">
          <a:avLst/>
        </a:prstGeom>
        <a:solidFill>
          <a:srgbClr val="FFC000">
            <a:alpha val="90000"/>
          </a:srgbClr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SG" sz="1600" kern="1200" dirty="0" err="1" smtClean="0"/>
            <a:t>PPN</a:t>
          </a:r>
          <a:r>
            <a:rPr lang="en-SG" sz="1600" kern="1200" dirty="0" smtClean="0"/>
            <a:t> </a:t>
          </a:r>
          <a:r>
            <a:rPr lang="en-SG" sz="1600" kern="1200" dirty="0" err="1" smtClean="0"/>
            <a:t>KELUARAN</a:t>
          </a:r>
          <a:endParaRPr lang="en-SG" sz="1600" kern="1200" dirty="0"/>
        </a:p>
      </dsp:txBody>
      <dsp:txXfrm rot="-5400000">
        <a:off x="294680" y="13359"/>
        <a:ext cx="7236843" cy="24691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FA3685-DB5D-4130-B176-591A1A9313D6}">
      <dsp:nvSpPr>
        <dsp:cNvPr id="0" name=""/>
        <dsp:cNvSpPr/>
      </dsp:nvSpPr>
      <dsp:spPr>
        <a:xfrm>
          <a:off x="-4704831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9525" cap="flat" cmpd="sng" algn="ctr">
          <a:solidFill>
            <a:srgbClr val="FF0000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E58D02-5501-4D54-95D5-1EB8CEC498E9}">
      <dsp:nvSpPr>
        <dsp:cNvPr id="0" name=""/>
        <dsp:cNvSpPr/>
      </dsp:nvSpPr>
      <dsp:spPr>
        <a:xfrm>
          <a:off x="1349639" y="1183270"/>
          <a:ext cx="6879960" cy="2159422"/>
        </a:xfrm>
        <a:prstGeom prst="rect">
          <a:avLst/>
        </a:prstGeom>
        <a:solidFill>
          <a:srgbClr val="3333FF"/>
        </a:solidFill>
        <a:ln>
          <a:solidFill>
            <a:srgbClr val="3333FF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6242" tIns="81280" rIns="81280" bIns="81280" numCol="1" spcCol="1270" anchor="ctr" anchorCtr="0">
          <a:noAutofit/>
        </a:bodyPr>
        <a:lstStyle/>
        <a:p>
          <a:pPr lvl="0" algn="l" defTabSz="14224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3200" b="1" kern="120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TAX TRANSFORMATION</a:t>
          </a:r>
          <a:endParaRPr lang="en-US" sz="3200" b="1" kern="1200" dirty="0" smtClean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349639" y="1183270"/>
        <a:ext cx="6879960" cy="2159422"/>
      </dsp:txXfrm>
    </dsp:sp>
    <dsp:sp modelId="{A8B13165-61FE-425C-B9B3-3E0903624B77}">
      <dsp:nvSpPr>
        <dsp:cNvPr id="0" name=""/>
        <dsp:cNvSpPr/>
      </dsp:nvSpPr>
      <dsp:spPr>
        <a:xfrm>
          <a:off x="0" y="913342"/>
          <a:ext cx="2699278" cy="2699278"/>
        </a:xfrm>
        <a:prstGeom prst="ellipse">
          <a:avLst/>
        </a:prstGeom>
        <a:solidFill>
          <a:srgbClr val="FF0000"/>
        </a:solidFill>
        <a:ln w="9525" cap="flat" cmpd="sng" algn="ctr">
          <a:solidFill>
            <a:srgbClr val="FF000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EF3CB9-6C95-48B9-BC76-3E2B0EBFA298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A9511-0F77-485E-9852-B291EC47A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219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A9511-0F77-485E-9852-B291EC47A9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943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A9511-0F77-485E-9852-B291EC47A9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82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331A7F-1882-4CC7-991A-BCF0FFB51C60}" type="slidenum">
              <a:rPr lang="de-DE" smtClean="0">
                <a:solidFill>
                  <a:prstClr val="black"/>
                </a:solidFill>
              </a:rPr>
              <a:pPr/>
              <a:t>10</a:t>
            </a:fld>
            <a:endParaRPr lang="de-DE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A9511-0F77-485E-9852-B291EC47A99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886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A6AD8-DDEE-4D82-B354-DEE312FA2BC3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A5D62-0374-474A-956B-C7494474E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88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B04FB-6FF9-4F85-8904-C98C10753B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80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A6AD8-DDEE-4D82-B354-DEE312FA2BC3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A5D62-0374-474A-956B-C7494474E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762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A6AD8-DDEE-4D82-B354-DEE312FA2BC3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A5D62-0374-474A-956B-C7494474E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389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A6AD8-DDEE-4D82-B354-DEE312FA2BC3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A5D62-0374-474A-956B-C7494474E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299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A6AD8-DDEE-4D82-B354-DEE312FA2BC3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A5D62-0374-474A-956B-C7494474EDAE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4958024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025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03A6B8-F94F-4E4E-9031-9B125FB23B1F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052081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A6AD8-DDEE-4D82-B354-DEE312FA2BC3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A5D62-0374-474A-956B-C7494474E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298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A6AD8-DDEE-4D82-B354-DEE312FA2BC3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A5D62-0374-474A-956B-C7494474E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49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A6AD8-DDEE-4D82-B354-DEE312FA2BC3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A5D62-0374-474A-956B-C7494474E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431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A6AD8-DDEE-4D82-B354-DEE312FA2BC3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A5D62-0374-474A-956B-C7494474E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84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3582414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960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3582414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1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960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3582414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1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960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3582414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3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960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3582414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5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960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269182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3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4769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8420084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073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69706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6069003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8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6AD8-DDEE-4D82-B354-DEE312FA2BC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5D62-0374-474A-956B-C7494474ED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711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6863" y="271331"/>
            <a:ext cx="1463549" cy="738664"/>
          </a:xfrm>
        </p:spPr>
        <p:txBody>
          <a:bodyPr/>
          <a:lstStyle>
            <a:lvl1pPr algn="r">
              <a:defRPr b="1" i="1">
                <a:solidFill>
                  <a:srgbClr val="045B9E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04FB-6FF9-4F85-8904-C98C10753B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9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0286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45898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A6AD8-DDEE-4D82-B354-DEE312FA2BC3}" type="datetimeFigureOut">
              <a:rPr lang="en-US" smtClean="0">
                <a:solidFill>
                  <a:srgbClr val="000000"/>
                </a:solidFill>
              </a:rPr>
              <a:pPr/>
              <a:t>5/20/2017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A5D62-0374-474A-956B-C7494474EDA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6565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B04FB-6FF9-4F85-8904-C98C10753B99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87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A6AD8-DDEE-4D82-B354-DEE312FA2BC3}" type="datetimeFigureOut">
              <a:rPr lang="en-US" smtClean="0">
                <a:solidFill>
                  <a:srgbClr val="000000"/>
                </a:solidFill>
              </a:rPr>
              <a:pPr/>
              <a:t>5/20/2017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A5D62-0374-474A-956B-C7494474EDA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075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A6AD8-DDEE-4D82-B354-DEE312FA2BC3}" type="datetimeFigureOut">
              <a:rPr lang="en-US" smtClean="0">
                <a:solidFill>
                  <a:srgbClr val="000000"/>
                </a:solidFill>
              </a:rPr>
              <a:pPr/>
              <a:t>5/20/2017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A5D62-0374-474A-956B-C7494474EDA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8957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A6AD8-DDEE-4D82-B354-DEE312FA2BC3}" type="datetimeFigureOut">
              <a:rPr lang="en-US" smtClean="0">
                <a:solidFill>
                  <a:srgbClr val="000000"/>
                </a:solidFill>
              </a:rPr>
              <a:pPr/>
              <a:t>5/20/2017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A5D62-0374-474A-956B-C7494474EDA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2305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A6AD8-DDEE-4D82-B354-DEE312FA2BC3}" type="datetimeFigureOut">
              <a:rPr lang="en-US" smtClean="0">
                <a:solidFill>
                  <a:srgbClr val="000000"/>
                </a:solidFill>
              </a:rPr>
              <a:pPr/>
              <a:t>5/20/2017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A5D62-0374-474A-956B-C7494474EDA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0111051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94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61325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03A6B8-F94F-4E4E-9031-9B125FB23B1F}" type="slidenum">
              <a:rPr lang="es-ES" altLang="en-US" smtClean="0">
                <a:solidFill>
                  <a:srgbClr val="000000"/>
                </a:solidFill>
              </a:rPr>
              <a:pPr/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8579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A6AD8-DDEE-4D82-B354-DEE312FA2BC3}" type="datetimeFigureOut">
              <a:rPr lang="en-US" smtClean="0">
                <a:solidFill>
                  <a:srgbClr val="000000"/>
                </a:solidFill>
              </a:rPr>
              <a:pPr/>
              <a:t>5/20/2017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A5D62-0374-474A-956B-C7494474EDA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3394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A6AD8-DDEE-4D82-B354-DEE312FA2BC3}" type="datetimeFigureOut">
              <a:rPr lang="en-US" smtClean="0">
                <a:solidFill>
                  <a:srgbClr val="000000"/>
                </a:solidFill>
              </a:rPr>
              <a:pPr/>
              <a:t>5/20/2017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A5D62-0374-474A-956B-C7494474EDA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508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A6AD8-DDEE-4D82-B354-DEE312FA2BC3}" type="datetimeFigureOut">
              <a:rPr lang="en-US" smtClean="0">
                <a:solidFill>
                  <a:srgbClr val="000000"/>
                </a:solidFill>
              </a:rPr>
              <a:pPr/>
              <a:t>5/20/2017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A5D62-0374-474A-956B-C7494474EDA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6792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A6AD8-DDEE-4D82-B354-DEE312FA2BC3}" type="datetimeFigureOut">
              <a:rPr lang="en-US" smtClean="0">
                <a:solidFill>
                  <a:srgbClr val="000000"/>
                </a:solidFill>
              </a:rPr>
              <a:pPr/>
              <a:t>5/20/2017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A5D62-0374-474A-956B-C7494474EDA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4277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5644359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18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66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slideLayout" Target="../slideLayouts/slideLayout20.xml"/><Relationship Id="rId7" Type="http://schemas.openxmlformats.org/officeDocument/2006/relationships/tags" Target="../tags/tag1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vmlDrawing" Target="../drawings/vmlDrawing9.v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4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oleObject" Target="../embeddings/oleObject12.bin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ags" Target="../tags/tag14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vmlDrawing" Target="../drawings/vmlDrawing12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620A6AD8-DDEE-4D82-B354-DEE312FA2BC3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97A5D62-0374-474A-956B-C7494474EDAE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1612049947"/>
              </p:ext>
            </p:extLst>
          </p:nvPr>
        </p:nvGraphicFramePr>
        <p:xfrm>
          <a:off x="1589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42" name="think-cell Slide" r:id="rId22" imgW="270" imgH="270" progId="TCLayout.ActiveDocument.1">
                  <p:embed/>
                </p:oleObj>
              </mc:Choice>
              <mc:Fallback>
                <p:oleObj name="think-cell Slide" r:id="rId22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9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8" r:id="rId12"/>
    <p:sldLayoutId id="2147483934" r:id="rId13"/>
    <p:sldLayoutId id="2147483942" r:id="rId14"/>
    <p:sldLayoutId id="2147483943" r:id="rId15"/>
    <p:sldLayoutId id="2147483944" r:id="rId16"/>
    <p:sldLayoutId id="2147483950" r:id="rId1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798102398"/>
              </p:ext>
            </p:extLst>
          </p:nvPr>
        </p:nvGraphicFramePr>
        <p:xfrm>
          <a:off x="1589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8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9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A6AD8-DDEE-4D82-B354-DEE312FA2BC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A5D62-0374-474A-956B-C7494474ED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37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A6AD8-DDEE-4D82-B354-DEE312FA2BC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A5D62-0374-474A-956B-C7494474ED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695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620A6AD8-DDEE-4D82-B354-DEE312FA2BC3}" type="datetimeFigureOut">
              <a:rPr lang="en-US" smtClean="0">
                <a:solidFill>
                  <a:srgbClr val="000000"/>
                </a:solidFill>
              </a:rPr>
              <a:pPr/>
              <a:t>5/20/2017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97A5D62-0374-474A-956B-C7494474EDA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2804153329"/>
              </p:ext>
            </p:extLst>
          </p:nvPr>
        </p:nvGraphicFramePr>
        <p:xfrm>
          <a:off x="1589" y="159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70" name="think-cell Slide" r:id="rId17" imgW="360" imgH="360" progId="">
                  <p:embed/>
                </p:oleObj>
              </mc:Choice>
              <mc:Fallback>
                <p:oleObj name="think-cell Slide" r:id="rId17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" y="1592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2973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4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4212373"/>
              </p:ext>
            </p:extLst>
          </p:nvPr>
        </p:nvGraphicFramePr>
        <p:xfrm>
          <a:off x="609600" y="99060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383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6117681"/>
              </p:ext>
            </p:extLst>
          </p:nvPr>
        </p:nvGraphicFramePr>
        <p:xfrm>
          <a:off x="609600" y="99060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bsuinesswoman marker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458"/>
          <a:stretch>
            <a:fillRect/>
          </a:stretch>
        </p:blipFill>
        <p:spPr bwMode="auto">
          <a:xfrm>
            <a:off x="4085804" y="2602156"/>
            <a:ext cx="3372508" cy="3035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71834" y="2268121"/>
            <a:ext cx="6186314" cy="1031043"/>
          </a:xfrm>
          <a:prstGeom prst="rect">
            <a:avLst/>
          </a:prstGeom>
          <a:noFill/>
        </p:spPr>
        <p:txBody>
          <a:bodyPr wrap="square" lIns="91430" tIns="45716" rIns="91430" bIns="45716">
            <a:spAutoFit/>
          </a:bodyPr>
          <a:lstStyle/>
          <a:p>
            <a:pPr algn="ctr">
              <a:defRPr/>
            </a:pPr>
            <a:r>
              <a:rPr lang="en-US" sz="6100" b="1" spc="600" dirty="0" err="1" smtClean="0">
                <a:ln>
                  <a:solidFill>
                    <a:schemeClr val="tx1"/>
                  </a:solidFill>
                </a:ln>
                <a:latin typeface="Angelina" pitchFamily="2" charset="0"/>
              </a:rPr>
              <a:t>PPh</a:t>
            </a:r>
            <a:r>
              <a:rPr lang="en-US" sz="6100" b="1" spc="600" dirty="0" smtClean="0">
                <a:ln>
                  <a:solidFill>
                    <a:schemeClr val="tx1"/>
                  </a:solidFill>
                </a:ln>
                <a:latin typeface="Angelina" pitchFamily="2" charset="0"/>
              </a:rPr>
              <a:t> </a:t>
            </a:r>
            <a:r>
              <a:rPr lang="en-US" sz="6100" b="1" spc="600" dirty="0" err="1" smtClean="0">
                <a:ln>
                  <a:solidFill>
                    <a:schemeClr val="tx1"/>
                  </a:solidFill>
                </a:ln>
                <a:latin typeface="Angelina" pitchFamily="2" charset="0"/>
              </a:rPr>
              <a:t>Badan</a:t>
            </a:r>
            <a:endParaRPr lang="en-US" sz="6100" b="1" spc="600" dirty="0">
              <a:ln>
                <a:solidFill>
                  <a:schemeClr val="tx1"/>
                </a:solidFill>
              </a:ln>
              <a:latin typeface="Angelina" pitchFamily="2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276016" y="2942302"/>
            <a:ext cx="4896544" cy="45719"/>
          </a:xfrm>
          <a:custGeom>
            <a:avLst/>
            <a:gdLst>
              <a:gd name="connsiteX0" fmla="*/ 0 w 5588000"/>
              <a:gd name="connsiteY0" fmla="*/ 0 h 97957"/>
              <a:gd name="connsiteX1" fmla="*/ 482600 w 5588000"/>
              <a:gd name="connsiteY1" fmla="*/ 12700 h 97957"/>
              <a:gd name="connsiteX2" fmla="*/ 558800 w 5588000"/>
              <a:gd name="connsiteY2" fmla="*/ 38100 h 97957"/>
              <a:gd name="connsiteX3" fmla="*/ 698500 w 5588000"/>
              <a:gd name="connsiteY3" fmla="*/ 25400 h 97957"/>
              <a:gd name="connsiteX4" fmla="*/ 2057400 w 5588000"/>
              <a:gd name="connsiteY4" fmla="*/ 0 h 97957"/>
              <a:gd name="connsiteX5" fmla="*/ 2438400 w 5588000"/>
              <a:gd name="connsiteY5" fmla="*/ 12700 h 97957"/>
              <a:gd name="connsiteX6" fmla="*/ 2476500 w 5588000"/>
              <a:gd name="connsiteY6" fmla="*/ 25400 h 97957"/>
              <a:gd name="connsiteX7" fmla="*/ 2565400 w 5588000"/>
              <a:gd name="connsiteY7" fmla="*/ 38100 h 97957"/>
              <a:gd name="connsiteX8" fmla="*/ 3009900 w 5588000"/>
              <a:gd name="connsiteY8" fmla="*/ 25400 h 97957"/>
              <a:gd name="connsiteX9" fmla="*/ 3048000 w 5588000"/>
              <a:gd name="connsiteY9" fmla="*/ 12700 h 97957"/>
              <a:gd name="connsiteX10" fmla="*/ 3479800 w 5588000"/>
              <a:gd name="connsiteY10" fmla="*/ 25400 h 97957"/>
              <a:gd name="connsiteX11" fmla="*/ 3644900 w 5588000"/>
              <a:gd name="connsiteY11" fmla="*/ 38100 h 97957"/>
              <a:gd name="connsiteX12" fmla="*/ 3733800 w 5588000"/>
              <a:gd name="connsiteY12" fmla="*/ 50800 h 97957"/>
              <a:gd name="connsiteX13" fmla="*/ 4775200 w 5588000"/>
              <a:gd name="connsiteY13" fmla="*/ 38100 h 97957"/>
              <a:gd name="connsiteX14" fmla="*/ 4940300 w 5588000"/>
              <a:gd name="connsiteY14" fmla="*/ 38100 h 97957"/>
              <a:gd name="connsiteX15" fmla="*/ 5181600 w 5588000"/>
              <a:gd name="connsiteY15" fmla="*/ 25400 h 97957"/>
              <a:gd name="connsiteX16" fmla="*/ 5499100 w 5588000"/>
              <a:gd name="connsiteY16" fmla="*/ 50800 h 97957"/>
              <a:gd name="connsiteX17" fmla="*/ 5588000 w 5588000"/>
              <a:gd name="connsiteY17" fmla="*/ 25400 h 97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8000" h="97957">
                <a:moveTo>
                  <a:pt x="0" y="0"/>
                </a:moveTo>
                <a:cubicBezTo>
                  <a:pt x="160867" y="4233"/>
                  <a:pt x="322050" y="1753"/>
                  <a:pt x="482600" y="12700"/>
                </a:cubicBezTo>
                <a:cubicBezTo>
                  <a:pt x="509312" y="14521"/>
                  <a:pt x="558800" y="38100"/>
                  <a:pt x="558800" y="38100"/>
                </a:cubicBezTo>
                <a:cubicBezTo>
                  <a:pt x="605367" y="33867"/>
                  <a:pt x="651749" y="26227"/>
                  <a:pt x="698500" y="25400"/>
                </a:cubicBezTo>
                <a:cubicBezTo>
                  <a:pt x="2072522" y="1081"/>
                  <a:pt x="1567614" y="97957"/>
                  <a:pt x="2057400" y="0"/>
                </a:cubicBezTo>
                <a:cubicBezTo>
                  <a:pt x="2184400" y="4233"/>
                  <a:pt x="2311562" y="5013"/>
                  <a:pt x="2438400" y="12700"/>
                </a:cubicBezTo>
                <a:cubicBezTo>
                  <a:pt x="2451762" y="13510"/>
                  <a:pt x="2463373" y="22775"/>
                  <a:pt x="2476500" y="25400"/>
                </a:cubicBezTo>
                <a:cubicBezTo>
                  <a:pt x="2505853" y="31271"/>
                  <a:pt x="2535767" y="33867"/>
                  <a:pt x="2565400" y="38100"/>
                </a:cubicBezTo>
                <a:cubicBezTo>
                  <a:pt x="2713567" y="33867"/>
                  <a:pt x="2861878" y="33191"/>
                  <a:pt x="3009900" y="25400"/>
                </a:cubicBezTo>
                <a:cubicBezTo>
                  <a:pt x="3023268" y="24696"/>
                  <a:pt x="3034613" y="12700"/>
                  <a:pt x="3048000" y="12700"/>
                </a:cubicBezTo>
                <a:cubicBezTo>
                  <a:pt x="3191996" y="12700"/>
                  <a:pt x="3335867" y="21167"/>
                  <a:pt x="3479800" y="25400"/>
                </a:cubicBezTo>
                <a:cubicBezTo>
                  <a:pt x="3534833" y="29633"/>
                  <a:pt x="3589978" y="32608"/>
                  <a:pt x="3644900" y="38100"/>
                </a:cubicBezTo>
                <a:cubicBezTo>
                  <a:pt x="3674686" y="41079"/>
                  <a:pt x="3703866" y="50800"/>
                  <a:pt x="3733800" y="50800"/>
                </a:cubicBezTo>
                <a:cubicBezTo>
                  <a:pt x="4080959" y="50800"/>
                  <a:pt x="4428067" y="42333"/>
                  <a:pt x="4775200" y="38100"/>
                </a:cubicBezTo>
                <a:cubicBezTo>
                  <a:pt x="4920795" y="8981"/>
                  <a:pt x="4740394" y="38100"/>
                  <a:pt x="4940300" y="38100"/>
                </a:cubicBezTo>
                <a:cubicBezTo>
                  <a:pt x="5020845" y="38100"/>
                  <a:pt x="5101167" y="29633"/>
                  <a:pt x="5181600" y="25400"/>
                </a:cubicBezTo>
                <a:cubicBezTo>
                  <a:pt x="5286958" y="37106"/>
                  <a:pt x="5392913" y="50800"/>
                  <a:pt x="5499100" y="50800"/>
                </a:cubicBezTo>
                <a:lnTo>
                  <a:pt x="5588000" y="25400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0" tIns="45716" rIns="91430" bIns="45716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786458" y="1091260"/>
            <a:ext cx="1219318" cy="1996008"/>
            <a:chOff x="1862254" y="223025"/>
            <a:chExt cx="3791414" cy="5936136"/>
          </a:xfrm>
        </p:grpSpPr>
        <p:sp>
          <p:nvSpPr>
            <p:cNvPr id="10" name="Freeform 9"/>
            <p:cNvSpPr/>
            <p:nvPr/>
          </p:nvSpPr>
          <p:spPr>
            <a:xfrm>
              <a:off x="1862254" y="223025"/>
              <a:ext cx="3791414" cy="4730618"/>
            </a:xfrm>
            <a:custGeom>
              <a:avLst/>
              <a:gdLst>
                <a:gd name="connsiteX0" fmla="*/ 1895707 w 3791414"/>
                <a:gd name="connsiteY0" fmla="*/ 0 h 4730618"/>
                <a:gd name="connsiteX1" fmla="*/ 3791414 w 3791414"/>
                <a:gd name="connsiteY1" fmla="*/ 1895707 h 4730618"/>
                <a:gd name="connsiteX2" fmla="*/ 3467657 w 3791414"/>
                <a:gd name="connsiteY2" fmla="*/ 2955615 h 4730618"/>
                <a:gd name="connsiteX3" fmla="*/ 3379184 w 3791414"/>
                <a:gd name="connsiteY3" fmla="*/ 3073928 h 4730618"/>
                <a:gd name="connsiteX4" fmla="*/ 2687991 w 3791414"/>
                <a:gd name="connsiteY4" fmla="*/ 4012324 h 4730618"/>
                <a:gd name="connsiteX5" fmla="*/ 2173791 w 3791414"/>
                <a:gd name="connsiteY5" fmla="*/ 4702305 h 4730618"/>
                <a:gd name="connsiteX6" fmla="*/ 2128634 w 3791414"/>
                <a:gd name="connsiteY6" fmla="*/ 4711224 h 4730618"/>
                <a:gd name="connsiteX7" fmla="*/ 2128634 w 3791414"/>
                <a:gd name="connsiteY7" fmla="*/ 4727281 h 4730618"/>
                <a:gd name="connsiteX8" fmla="*/ 2047335 w 3791414"/>
                <a:gd name="connsiteY8" fmla="*/ 4727281 h 4730618"/>
                <a:gd name="connsiteX9" fmla="*/ 2041822 w 3791414"/>
                <a:gd name="connsiteY9" fmla="*/ 4728370 h 4730618"/>
                <a:gd name="connsiteX10" fmla="*/ 1997317 w 3791414"/>
                <a:gd name="connsiteY10" fmla="*/ 4730617 h 4730618"/>
                <a:gd name="connsiteX11" fmla="*/ 1997317 w 3791414"/>
                <a:gd name="connsiteY11" fmla="*/ 4727281 h 4730618"/>
                <a:gd name="connsiteX12" fmla="*/ 1790624 w 3791414"/>
                <a:gd name="connsiteY12" fmla="*/ 4727281 h 4730618"/>
                <a:gd name="connsiteX13" fmla="*/ 1790624 w 3791414"/>
                <a:gd name="connsiteY13" fmla="*/ 4730618 h 4730618"/>
                <a:gd name="connsiteX14" fmla="*/ 1746119 w 3791414"/>
                <a:gd name="connsiteY14" fmla="*/ 4728371 h 4730618"/>
                <a:gd name="connsiteX15" fmla="*/ 1740601 w 3791414"/>
                <a:gd name="connsiteY15" fmla="*/ 4727281 h 4730618"/>
                <a:gd name="connsiteX16" fmla="*/ 1718436 w 3791414"/>
                <a:gd name="connsiteY16" fmla="*/ 4727281 h 4730618"/>
                <a:gd name="connsiteX17" fmla="*/ 1718436 w 3791414"/>
                <a:gd name="connsiteY17" fmla="*/ 4722904 h 4730618"/>
                <a:gd name="connsiteX18" fmla="*/ 1614150 w 3791414"/>
                <a:gd name="connsiteY18" fmla="*/ 4702306 h 4730618"/>
                <a:gd name="connsiteX19" fmla="*/ 1099950 w 3791414"/>
                <a:gd name="connsiteY19" fmla="*/ 4012325 h 4730618"/>
                <a:gd name="connsiteX20" fmla="*/ 328870 w 3791414"/>
                <a:gd name="connsiteY20" fmla="*/ 2965472 h 4730618"/>
                <a:gd name="connsiteX21" fmla="*/ 331124 w 3791414"/>
                <a:gd name="connsiteY21" fmla="*/ 2965466 h 4730618"/>
                <a:gd name="connsiteX22" fmla="*/ 323757 w 3791414"/>
                <a:gd name="connsiteY22" fmla="*/ 2955615 h 4730618"/>
                <a:gd name="connsiteX23" fmla="*/ 0 w 3791414"/>
                <a:gd name="connsiteY23" fmla="*/ 1895707 h 4730618"/>
                <a:gd name="connsiteX24" fmla="*/ 1895707 w 3791414"/>
                <a:gd name="connsiteY24" fmla="*/ 0 h 4730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91414" h="4730618">
                  <a:moveTo>
                    <a:pt x="1895707" y="0"/>
                  </a:moveTo>
                  <a:cubicBezTo>
                    <a:pt x="2942677" y="0"/>
                    <a:pt x="3791414" y="848737"/>
                    <a:pt x="3791414" y="1895707"/>
                  </a:cubicBezTo>
                  <a:cubicBezTo>
                    <a:pt x="3791414" y="2288321"/>
                    <a:pt x="3672061" y="2653058"/>
                    <a:pt x="3467657" y="2955615"/>
                  </a:cubicBezTo>
                  <a:lnTo>
                    <a:pt x="3379184" y="3073928"/>
                  </a:lnTo>
                  <a:lnTo>
                    <a:pt x="2687991" y="4012324"/>
                  </a:lnTo>
                  <a:cubicBezTo>
                    <a:pt x="2687991" y="4338409"/>
                    <a:pt x="2471147" y="4613848"/>
                    <a:pt x="2173791" y="4702305"/>
                  </a:cubicBezTo>
                  <a:lnTo>
                    <a:pt x="2128634" y="4711224"/>
                  </a:lnTo>
                  <a:lnTo>
                    <a:pt x="2128634" y="4727281"/>
                  </a:lnTo>
                  <a:lnTo>
                    <a:pt x="2047335" y="4727281"/>
                  </a:lnTo>
                  <a:lnTo>
                    <a:pt x="2041822" y="4728370"/>
                  </a:lnTo>
                  <a:lnTo>
                    <a:pt x="1997317" y="4730617"/>
                  </a:lnTo>
                  <a:lnTo>
                    <a:pt x="1997317" y="4727281"/>
                  </a:lnTo>
                  <a:lnTo>
                    <a:pt x="1790624" y="4727281"/>
                  </a:lnTo>
                  <a:lnTo>
                    <a:pt x="1790624" y="4730618"/>
                  </a:lnTo>
                  <a:lnTo>
                    <a:pt x="1746119" y="4728371"/>
                  </a:lnTo>
                  <a:lnTo>
                    <a:pt x="1740601" y="4727281"/>
                  </a:lnTo>
                  <a:lnTo>
                    <a:pt x="1718436" y="4727281"/>
                  </a:lnTo>
                  <a:lnTo>
                    <a:pt x="1718436" y="4722904"/>
                  </a:lnTo>
                  <a:lnTo>
                    <a:pt x="1614150" y="4702306"/>
                  </a:lnTo>
                  <a:cubicBezTo>
                    <a:pt x="1316795" y="4613849"/>
                    <a:pt x="1099950" y="4338410"/>
                    <a:pt x="1099950" y="4012325"/>
                  </a:cubicBezTo>
                  <a:lnTo>
                    <a:pt x="328870" y="2965472"/>
                  </a:lnTo>
                  <a:lnTo>
                    <a:pt x="331124" y="2965466"/>
                  </a:lnTo>
                  <a:lnTo>
                    <a:pt x="323757" y="2955615"/>
                  </a:lnTo>
                  <a:cubicBezTo>
                    <a:pt x="119354" y="2653058"/>
                    <a:pt x="0" y="2288321"/>
                    <a:pt x="0" y="1895707"/>
                  </a:cubicBezTo>
                  <a:cubicBezTo>
                    <a:pt x="0" y="848737"/>
                    <a:pt x="848737" y="0"/>
                    <a:pt x="1895707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ysClr val="window" lastClr="FFFFFF">
                    <a:lumMod val="65000"/>
                  </a:sysClr>
                </a:gs>
                <a:gs pos="29000">
                  <a:sysClr val="window" lastClr="FFFFFF">
                    <a:lumMod val="95000"/>
                  </a:sysClr>
                </a:gs>
              </a:gsLst>
              <a:lin ang="2700000" scaled="1"/>
              <a:tileRect/>
            </a:gradFill>
            <a:ln w="127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52297" y="4653539"/>
              <a:ext cx="1460810" cy="1014761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2" name="Delay 69"/>
            <p:cNvSpPr/>
            <p:nvPr/>
          </p:nvSpPr>
          <p:spPr>
            <a:xfrm rot="5400000">
              <a:off x="3665613" y="3828348"/>
              <a:ext cx="223025" cy="1583473"/>
            </a:xfrm>
            <a:prstGeom prst="flowChartDelay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3" name="Delay 70"/>
            <p:cNvSpPr/>
            <p:nvPr/>
          </p:nvSpPr>
          <p:spPr>
            <a:xfrm rot="5400000">
              <a:off x="3676631" y="5054849"/>
              <a:ext cx="223025" cy="1449925"/>
            </a:xfrm>
            <a:prstGeom prst="flowChartDelay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4" name="Off-page Connector 16"/>
            <p:cNvSpPr/>
            <p:nvPr/>
          </p:nvSpPr>
          <p:spPr>
            <a:xfrm>
              <a:off x="3331776" y="5852511"/>
              <a:ext cx="880946" cy="30665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0 w 10000"/>
                <a:gd name="connsiteY0" fmla="*/ 0 h 11266"/>
                <a:gd name="connsiteX1" fmla="*/ 10000 w 10000"/>
                <a:gd name="connsiteY1" fmla="*/ 0 h 11266"/>
                <a:gd name="connsiteX2" fmla="*/ 10000 w 10000"/>
                <a:gd name="connsiteY2" fmla="*/ 8000 h 11266"/>
                <a:gd name="connsiteX3" fmla="*/ 5000 w 10000"/>
                <a:gd name="connsiteY3" fmla="*/ 11266 h 11266"/>
                <a:gd name="connsiteX4" fmla="*/ 0 w 10000"/>
                <a:gd name="connsiteY4" fmla="*/ 8000 h 11266"/>
                <a:gd name="connsiteX5" fmla="*/ 0 w 10000"/>
                <a:gd name="connsiteY5" fmla="*/ 0 h 1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1266">
                  <a:moveTo>
                    <a:pt x="0" y="0"/>
                  </a:moveTo>
                  <a:lnTo>
                    <a:pt x="10000" y="0"/>
                  </a:lnTo>
                  <a:lnTo>
                    <a:pt x="10000" y="8000"/>
                  </a:lnTo>
                  <a:cubicBezTo>
                    <a:pt x="9167" y="9667"/>
                    <a:pt x="6667" y="11266"/>
                    <a:pt x="5000" y="11266"/>
                  </a:cubicBezTo>
                  <a:cubicBezTo>
                    <a:pt x="3333" y="11266"/>
                    <a:pt x="833" y="9667"/>
                    <a:pt x="0" y="80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2979256" y="4677500"/>
              <a:ext cx="1606890" cy="1044897"/>
              <a:chOff x="204982" y="4772722"/>
              <a:chExt cx="2359803" cy="1131848"/>
            </a:xfrm>
          </p:grpSpPr>
          <p:sp>
            <p:nvSpPr>
              <p:cNvPr id="17" name="Parallelogram 16"/>
              <p:cNvSpPr/>
              <p:nvPr/>
            </p:nvSpPr>
            <p:spPr>
              <a:xfrm rot="16200000" flipH="1">
                <a:off x="1262218" y="3715486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  <p:sp>
            <p:nvSpPr>
              <p:cNvPr id="18" name="Parallelogram 17"/>
              <p:cNvSpPr/>
              <p:nvPr/>
            </p:nvSpPr>
            <p:spPr>
              <a:xfrm rot="16200000" flipH="1">
                <a:off x="1262219" y="4010993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  <p:sp>
            <p:nvSpPr>
              <p:cNvPr id="19" name="Parallelogram 18"/>
              <p:cNvSpPr/>
              <p:nvPr/>
            </p:nvSpPr>
            <p:spPr>
              <a:xfrm rot="16200000" flipH="1">
                <a:off x="1262220" y="4306500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  <p:sp>
            <p:nvSpPr>
              <p:cNvPr id="20" name="Parallelogram 19"/>
              <p:cNvSpPr/>
              <p:nvPr/>
            </p:nvSpPr>
            <p:spPr>
              <a:xfrm rot="16200000" flipH="1">
                <a:off x="1262221" y="4602007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</p:grpSp>
        <p:sp>
          <p:nvSpPr>
            <p:cNvPr id="16" name="Block Arc 15"/>
            <p:cNvSpPr/>
            <p:nvPr/>
          </p:nvSpPr>
          <p:spPr>
            <a:xfrm rot="18345050">
              <a:off x="2097544" y="887533"/>
              <a:ext cx="1931274" cy="1295338"/>
            </a:xfrm>
            <a:prstGeom prst="blockArc">
              <a:avLst>
                <a:gd name="adj1" fmla="val 11565300"/>
                <a:gd name="adj2" fmla="val 19867411"/>
                <a:gd name="adj3" fmla="val 42799"/>
              </a:avLst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95888" y="1086806"/>
            <a:ext cx="1219318" cy="1996008"/>
            <a:chOff x="6770669" y="319988"/>
            <a:chExt cx="3791414" cy="5936136"/>
          </a:xfrm>
        </p:grpSpPr>
        <p:sp>
          <p:nvSpPr>
            <p:cNvPr id="22" name="Freeform 21"/>
            <p:cNvSpPr/>
            <p:nvPr/>
          </p:nvSpPr>
          <p:spPr>
            <a:xfrm>
              <a:off x="6770669" y="319988"/>
              <a:ext cx="3791414" cy="4730618"/>
            </a:xfrm>
            <a:custGeom>
              <a:avLst/>
              <a:gdLst>
                <a:gd name="connsiteX0" fmla="*/ 1895707 w 3791414"/>
                <a:gd name="connsiteY0" fmla="*/ 0 h 4730618"/>
                <a:gd name="connsiteX1" fmla="*/ 3791414 w 3791414"/>
                <a:gd name="connsiteY1" fmla="*/ 1895707 h 4730618"/>
                <a:gd name="connsiteX2" fmla="*/ 3467657 w 3791414"/>
                <a:gd name="connsiteY2" fmla="*/ 2955615 h 4730618"/>
                <a:gd name="connsiteX3" fmla="*/ 3379184 w 3791414"/>
                <a:gd name="connsiteY3" fmla="*/ 3073928 h 4730618"/>
                <a:gd name="connsiteX4" fmla="*/ 2687991 w 3791414"/>
                <a:gd name="connsiteY4" fmla="*/ 4012324 h 4730618"/>
                <a:gd name="connsiteX5" fmla="*/ 2173791 w 3791414"/>
                <a:gd name="connsiteY5" fmla="*/ 4702305 h 4730618"/>
                <a:gd name="connsiteX6" fmla="*/ 2128634 w 3791414"/>
                <a:gd name="connsiteY6" fmla="*/ 4711224 h 4730618"/>
                <a:gd name="connsiteX7" fmla="*/ 2128634 w 3791414"/>
                <a:gd name="connsiteY7" fmla="*/ 4727281 h 4730618"/>
                <a:gd name="connsiteX8" fmla="*/ 2047335 w 3791414"/>
                <a:gd name="connsiteY8" fmla="*/ 4727281 h 4730618"/>
                <a:gd name="connsiteX9" fmla="*/ 2041822 w 3791414"/>
                <a:gd name="connsiteY9" fmla="*/ 4728370 h 4730618"/>
                <a:gd name="connsiteX10" fmla="*/ 1997317 w 3791414"/>
                <a:gd name="connsiteY10" fmla="*/ 4730617 h 4730618"/>
                <a:gd name="connsiteX11" fmla="*/ 1997317 w 3791414"/>
                <a:gd name="connsiteY11" fmla="*/ 4727281 h 4730618"/>
                <a:gd name="connsiteX12" fmla="*/ 1790624 w 3791414"/>
                <a:gd name="connsiteY12" fmla="*/ 4727281 h 4730618"/>
                <a:gd name="connsiteX13" fmla="*/ 1790624 w 3791414"/>
                <a:gd name="connsiteY13" fmla="*/ 4730618 h 4730618"/>
                <a:gd name="connsiteX14" fmla="*/ 1746119 w 3791414"/>
                <a:gd name="connsiteY14" fmla="*/ 4728371 h 4730618"/>
                <a:gd name="connsiteX15" fmla="*/ 1740601 w 3791414"/>
                <a:gd name="connsiteY15" fmla="*/ 4727281 h 4730618"/>
                <a:gd name="connsiteX16" fmla="*/ 1718436 w 3791414"/>
                <a:gd name="connsiteY16" fmla="*/ 4727281 h 4730618"/>
                <a:gd name="connsiteX17" fmla="*/ 1718436 w 3791414"/>
                <a:gd name="connsiteY17" fmla="*/ 4722904 h 4730618"/>
                <a:gd name="connsiteX18" fmla="*/ 1614150 w 3791414"/>
                <a:gd name="connsiteY18" fmla="*/ 4702306 h 4730618"/>
                <a:gd name="connsiteX19" fmla="*/ 1099950 w 3791414"/>
                <a:gd name="connsiteY19" fmla="*/ 4012325 h 4730618"/>
                <a:gd name="connsiteX20" fmla="*/ 328870 w 3791414"/>
                <a:gd name="connsiteY20" fmla="*/ 2965472 h 4730618"/>
                <a:gd name="connsiteX21" fmla="*/ 331124 w 3791414"/>
                <a:gd name="connsiteY21" fmla="*/ 2965466 h 4730618"/>
                <a:gd name="connsiteX22" fmla="*/ 323757 w 3791414"/>
                <a:gd name="connsiteY22" fmla="*/ 2955615 h 4730618"/>
                <a:gd name="connsiteX23" fmla="*/ 0 w 3791414"/>
                <a:gd name="connsiteY23" fmla="*/ 1895707 h 4730618"/>
                <a:gd name="connsiteX24" fmla="*/ 1895707 w 3791414"/>
                <a:gd name="connsiteY24" fmla="*/ 0 h 4730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91414" h="4730618">
                  <a:moveTo>
                    <a:pt x="1895707" y="0"/>
                  </a:moveTo>
                  <a:cubicBezTo>
                    <a:pt x="2942677" y="0"/>
                    <a:pt x="3791414" y="848737"/>
                    <a:pt x="3791414" y="1895707"/>
                  </a:cubicBezTo>
                  <a:cubicBezTo>
                    <a:pt x="3791414" y="2288321"/>
                    <a:pt x="3672061" y="2653058"/>
                    <a:pt x="3467657" y="2955615"/>
                  </a:cubicBezTo>
                  <a:lnTo>
                    <a:pt x="3379184" y="3073928"/>
                  </a:lnTo>
                  <a:lnTo>
                    <a:pt x="2687991" y="4012324"/>
                  </a:lnTo>
                  <a:cubicBezTo>
                    <a:pt x="2687991" y="4338409"/>
                    <a:pt x="2471147" y="4613848"/>
                    <a:pt x="2173791" y="4702305"/>
                  </a:cubicBezTo>
                  <a:lnTo>
                    <a:pt x="2128634" y="4711224"/>
                  </a:lnTo>
                  <a:lnTo>
                    <a:pt x="2128634" y="4727281"/>
                  </a:lnTo>
                  <a:lnTo>
                    <a:pt x="2047335" y="4727281"/>
                  </a:lnTo>
                  <a:lnTo>
                    <a:pt x="2041822" y="4728370"/>
                  </a:lnTo>
                  <a:lnTo>
                    <a:pt x="1997317" y="4730617"/>
                  </a:lnTo>
                  <a:lnTo>
                    <a:pt x="1997317" y="4727281"/>
                  </a:lnTo>
                  <a:lnTo>
                    <a:pt x="1790624" y="4727281"/>
                  </a:lnTo>
                  <a:lnTo>
                    <a:pt x="1790624" y="4730618"/>
                  </a:lnTo>
                  <a:lnTo>
                    <a:pt x="1746119" y="4728371"/>
                  </a:lnTo>
                  <a:lnTo>
                    <a:pt x="1740601" y="4727281"/>
                  </a:lnTo>
                  <a:lnTo>
                    <a:pt x="1718436" y="4727281"/>
                  </a:lnTo>
                  <a:lnTo>
                    <a:pt x="1718436" y="4722904"/>
                  </a:lnTo>
                  <a:lnTo>
                    <a:pt x="1614150" y="4702306"/>
                  </a:lnTo>
                  <a:cubicBezTo>
                    <a:pt x="1316795" y="4613849"/>
                    <a:pt x="1099950" y="4338410"/>
                    <a:pt x="1099950" y="4012325"/>
                  </a:cubicBezTo>
                  <a:lnTo>
                    <a:pt x="328870" y="2965472"/>
                  </a:lnTo>
                  <a:lnTo>
                    <a:pt x="331124" y="2965466"/>
                  </a:lnTo>
                  <a:lnTo>
                    <a:pt x="323757" y="2955615"/>
                  </a:lnTo>
                  <a:cubicBezTo>
                    <a:pt x="119354" y="2653058"/>
                    <a:pt x="0" y="2288321"/>
                    <a:pt x="0" y="1895707"/>
                  </a:cubicBezTo>
                  <a:cubicBezTo>
                    <a:pt x="0" y="848737"/>
                    <a:pt x="848737" y="0"/>
                    <a:pt x="1895707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FC000"/>
                </a:gs>
                <a:gs pos="29000">
                  <a:srgbClr val="FFC000">
                    <a:lumMod val="40000"/>
                    <a:lumOff val="60000"/>
                  </a:srgbClr>
                </a:gs>
              </a:gsLst>
              <a:lin ang="2700000" scaled="1"/>
              <a:tileRect/>
            </a:gradFill>
            <a:ln w="127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>
              <a:glow rad="558800">
                <a:srgbClr val="FFC000">
                  <a:satMod val="175000"/>
                  <a:alpha val="4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960712" y="4750502"/>
              <a:ext cx="1460810" cy="1014761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4" name="Delay 80"/>
            <p:cNvSpPr/>
            <p:nvPr/>
          </p:nvSpPr>
          <p:spPr>
            <a:xfrm rot="5400000">
              <a:off x="8574028" y="3925311"/>
              <a:ext cx="223025" cy="1583473"/>
            </a:xfrm>
            <a:prstGeom prst="flowChartDelay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5" name="Delay 81"/>
            <p:cNvSpPr/>
            <p:nvPr/>
          </p:nvSpPr>
          <p:spPr>
            <a:xfrm rot="5400000">
              <a:off x="8585046" y="5151812"/>
              <a:ext cx="223025" cy="1449925"/>
            </a:xfrm>
            <a:prstGeom prst="flowChartDelay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6" name="Off-page Connector 16"/>
            <p:cNvSpPr/>
            <p:nvPr/>
          </p:nvSpPr>
          <p:spPr>
            <a:xfrm>
              <a:off x="8240191" y="5949474"/>
              <a:ext cx="880946" cy="30665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0 w 10000"/>
                <a:gd name="connsiteY0" fmla="*/ 0 h 11266"/>
                <a:gd name="connsiteX1" fmla="*/ 10000 w 10000"/>
                <a:gd name="connsiteY1" fmla="*/ 0 h 11266"/>
                <a:gd name="connsiteX2" fmla="*/ 10000 w 10000"/>
                <a:gd name="connsiteY2" fmla="*/ 8000 h 11266"/>
                <a:gd name="connsiteX3" fmla="*/ 5000 w 10000"/>
                <a:gd name="connsiteY3" fmla="*/ 11266 h 11266"/>
                <a:gd name="connsiteX4" fmla="*/ 0 w 10000"/>
                <a:gd name="connsiteY4" fmla="*/ 8000 h 11266"/>
                <a:gd name="connsiteX5" fmla="*/ 0 w 10000"/>
                <a:gd name="connsiteY5" fmla="*/ 0 h 1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1266">
                  <a:moveTo>
                    <a:pt x="0" y="0"/>
                  </a:moveTo>
                  <a:lnTo>
                    <a:pt x="10000" y="0"/>
                  </a:lnTo>
                  <a:lnTo>
                    <a:pt x="10000" y="8000"/>
                  </a:lnTo>
                  <a:cubicBezTo>
                    <a:pt x="9167" y="9667"/>
                    <a:pt x="6667" y="11266"/>
                    <a:pt x="5000" y="11266"/>
                  </a:cubicBezTo>
                  <a:cubicBezTo>
                    <a:pt x="3333" y="11266"/>
                    <a:pt x="833" y="9667"/>
                    <a:pt x="0" y="80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7887671" y="4774463"/>
              <a:ext cx="1606890" cy="1044897"/>
              <a:chOff x="204982" y="4772722"/>
              <a:chExt cx="2359803" cy="1131848"/>
            </a:xfrm>
          </p:grpSpPr>
          <p:sp>
            <p:nvSpPr>
              <p:cNvPr id="29" name="Parallelogram 28"/>
              <p:cNvSpPr/>
              <p:nvPr/>
            </p:nvSpPr>
            <p:spPr>
              <a:xfrm rot="16200000" flipH="1">
                <a:off x="1262218" y="3715486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  <p:sp>
            <p:nvSpPr>
              <p:cNvPr id="30" name="Parallelogram 29"/>
              <p:cNvSpPr/>
              <p:nvPr/>
            </p:nvSpPr>
            <p:spPr>
              <a:xfrm rot="16200000" flipH="1">
                <a:off x="1262219" y="4010993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  <p:sp>
            <p:nvSpPr>
              <p:cNvPr id="31" name="Parallelogram 30"/>
              <p:cNvSpPr/>
              <p:nvPr/>
            </p:nvSpPr>
            <p:spPr>
              <a:xfrm rot="16200000" flipH="1">
                <a:off x="1262220" y="4306500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  <p:sp>
            <p:nvSpPr>
              <p:cNvPr id="32" name="Parallelogram 31"/>
              <p:cNvSpPr/>
              <p:nvPr/>
            </p:nvSpPr>
            <p:spPr>
              <a:xfrm rot="16200000" flipH="1">
                <a:off x="1262221" y="4602007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</p:grpSp>
        <p:sp>
          <p:nvSpPr>
            <p:cNvPr id="28" name="Block Arc 27"/>
            <p:cNvSpPr/>
            <p:nvPr/>
          </p:nvSpPr>
          <p:spPr>
            <a:xfrm rot="18345050">
              <a:off x="7005959" y="984496"/>
              <a:ext cx="1931274" cy="1295338"/>
            </a:xfrm>
            <a:prstGeom prst="blockArc">
              <a:avLst>
                <a:gd name="adj1" fmla="val 11565300"/>
                <a:gd name="adj2" fmla="val 19867411"/>
                <a:gd name="adj3" fmla="val 42799"/>
              </a:avLst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977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5864E-6 -2.83688E-6 L -0.22628 -2.83688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1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6895508"/>
              </p:ext>
            </p:extLst>
          </p:nvPr>
        </p:nvGraphicFramePr>
        <p:xfrm>
          <a:off x="685800" y="533400"/>
          <a:ext cx="8077200" cy="16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60044185"/>
              </p:ext>
            </p:extLst>
          </p:nvPr>
        </p:nvGraphicFramePr>
        <p:xfrm>
          <a:off x="685800" y="1981200"/>
          <a:ext cx="81534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Title 2"/>
          <p:cNvSpPr txBox="1">
            <a:spLocks/>
          </p:cNvSpPr>
          <p:nvPr/>
        </p:nvSpPr>
        <p:spPr bwMode="auto">
          <a:xfrm>
            <a:off x="228600" y="228600"/>
            <a:ext cx="6574242" cy="5080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D000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D000D"/>
                </a:solidFill>
                <a:latin typeface="Futura Lt B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D000D"/>
                </a:solidFill>
                <a:latin typeface="Futura Lt B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D000D"/>
                </a:solidFill>
                <a:latin typeface="Futura Lt B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D000D"/>
                </a:solidFill>
                <a:latin typeface="Futura Lt B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D000D"/>
                </a:solidFill>
                <a:latin typeface="Futura Lt B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D000D"/>
                </a:solidFill>
                <a:latin typeface="Futura Lt B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D000D"/>
                </a:solidFill>
                <a:latin typeface="Futura Lt B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D000D"/>
                </a:solidFill>
                <a:latin typeface="Futura Lt BT" pitchFamily="34" charset="0"/>
              </a:defRPr>
            </a:lvl9pPr>
          </a:lstStyle>
          <a:p>
            <a:r>
              <a:rPr lang="en-US" sz="2200" kern="0" dirty="0" err="1" smtClean="0">
                <a:solidFill>
                  <a:schemeClr val="tx1"/>
                </a:solidFill>
              </a:rPr>
              <a:t>Penyusunan</a:t>
            </a:r>
            <a:r>
              <a:rPr lang="en-US" sz="2200" kern="0" dirty="0" smtClean="0">
                <a:solidFill>
                  <a:schemeClr val="tx1"/>
                </a:solidFill>
              </a:rPr>
              <a:t> SPT </a:t>
            </a:r>
            <a:r>
              <a:rPr lang="en-US" sz="2200" kern="0" dirty="0" err="1" smtClean="0">
                <a:solidFill>
                  <a:schemeClr val="tx1"/>
                </a:solidFill>
              </a:rPr>
              <a:t>PPh</a:t>
            </a:r>
            <a:r>
              <a:rPr lang="en-US" sz="2200" kern="0" dirty="0" smtClean="0">
                <a:solidFill>
                  <a:schemeClr val="tx1"/>
                </a:solidFill>
              </a:rPr>
              <a:t> </a:t>
            </a:r>
            <a:r>
              <a:rPr lang="en-US" sz="2200" kern="0" dirty="0" err="1" smtClean="0">
                <a:solidFill>
                  <a:schemeClr val="tx1"/>
                </a:solidFill>
              </a:rPr>
              <a:t>Badan</a:t>
            </a:r>
            <a:endParaRPr lang="en-US" sz="22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01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5018715"/>
              </p:ext>
            </p:extLst>
          </p:nvPr>
        </p:nvGraphicFramePr>
        <p:xfrm>
          <a:off x="609600" y="99060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bsuinesswoman marker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458"/>
          <a:stretch>
            <a:fillRect/>
          </a:stretch>
        </p:blipFill>
        <p:spPr bwMode="auto">
          <a:xfrm>
            <a:off x="4085804" y="2602156"/>
            <a:ext cx="3372508" cy="3035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71834" y="2268121"/>
            <a:ext cx="6186314" cy="1031043"/>
          </a:xfrm>
          <a:prstGeom prst="rect">
            <a:avLst/>
          </a:prstGeom>
          <a:noFill/>
        </p:spPr>
        <p:txBody>
          <a:bodyPr wrap="square" lIns="91430" tIns="45716" rIns="91430" bIns="45716">
            <a:spAutoFit/>
          </a:bodyPr>
          <a:lstStyle/>
          <a:p>
            <a:pPr algn="ctr">
              <a:defRPr/>
            </a:pPr>
            <a:r>
              <a:rPr lang="en-US" sz="6100" b="1" spc="600" dirty="0" smtClean="0">
                <a:ln>
                  <a:solidFill>
                    <a:schemeClr val="tx1"/>
                  </a:solidFill>
                </a:ln>
                <a:latin typeface="Angelina" pitchFamily="2" charset="0"/>
              </a:rPr>
              <a:t>PPN</a:t>
            </a:r>
            <a:endParaRPr lang="en-US" sz="6100" b="1" spc="600" dirty="0">
              <a:ln>
                <a:solidFill>
                  <a:schemeClr val="tx1"/>
                </a:solidFill>
              </a:ln>
              <a:latin typeface="Angelina" pitchFamily="2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276016" y="2942302"/>
            <a:ext cx="4896544" cy="45719"/>
          </a:xfrm>
          <a:custGeom>
            <a:avLst/>
            <a:gdLst>
              <a:gd name="connsiteX0" fmla="*/ 0 w 5588000"/>
              <a:gd name="connsiteY0" fmla="*/ 0 h 97957"/>
              <a:gd name="connsiteX1" fmla="*/ 482600 w 5588000"/>
              <a:gd name="connsiteY1" fmla="*/ 12700 h 97957"/>
              <a:gd name="connsiteX2" fmla="*/ 558800 w 5588000"/>
              <a:gd name="connsiteY2" fmla="*/ 38100 h 97957"/>
              <a:gd name="connsiteX3" fmla="*/ 698500 w 5588000"/>
              <a:gd name="connsiteY3" fmla="*/ 25400 h 97957"/>
              <a:gd name="connsiteX4" fmla="*/ 2057400 w 5588000"/>
              <a:gd name="connsiteY4" fmla="*/ 0 h 97957"/>
              <a:gd name="connsiteX5" fmla="*/ 2438400 w 5588000"/>
              <a:gd name="connsiteY5" fmla="*/ 12700 h 97957"/>
              <a:gd name="connsiteX6" fmla="*/ 2476500 w 5588000"/>
              <a:gd name="connsiteY6" fmla="*/ 25400 h 97957"/>
              <a:gd name="connsiteX7" fmla="*/ 2565400 w 5588000"/>
              <a:gd name="connsiteY7" fmla="*/ 38100 h 97957"/>
              <a:gd name="connsiteX8" fmla="*/ 3009900 w 5588000"/>
              <a:gd name="connsiteY8" fmla="*/ 25400 h 97957"/>
              <a:gd name="connsiteX9" fmla="*/ 3048000 w 5588000"/>
              <a:gd name="connsiteY9" fmla="*/ 12700 h 97957"/>
              <a:gd name="connsiteX10" fmla="*/ 3479800 w 5588000"/>
              <a:gd name="connsiteY10" fmla="*/ 25400 h 97957"/>
              <a:gd name="connsiteX11" fmla="*/ 3644900 w 5588000"/>
              <a:gd name="connsiteY11" fmla="*/ 38100 h 97957"/>
              <a:gd name="connsiteX12" fmla="*/ 3733800 w 5588000"/>
              <a:gd name="connsiteY12" fmla="*/ 50800 h 97957"/>
              <a:gd name="connsiteX13" fmla="*/ 4775200 w 5588000"/>
              <a:gd name="connsiteY13" fmla="*/ 38100 h 97957"/>
              <a:gd name="connsiteX14" fmla="*/ 4940300 w 5588000"/>
              <a:gd name="connsiteY14" fmla="*/ 38100 h 97957"/>
              <a:gd name="connsiteX15" fmla="*/ 5181600 w 5588000"/>
              <a:gd name="connsiteY15" fmla="*/ 25400 h 97957"/>
              <a:gd name="connsiteX16" fmla="*/ 5499100 w 5588000"/>
              <a:gd name="connsiteY16" fmla="*/ 50800 h 97957"/>
              <a:gd name="connsiteX17" fmla="*/ 5588000 w 5588000"/>
              <a:gd name="connsiteY17" fmla="*/ 25400 h 97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8000" h="97957">
                <a:moveTo>
                  <a:pt x="0" y="0"/>
                </a:moveTo>
                <a:cubicBezTo>
                  <a:pt x="160867" y="4233"/>
                  <a:pt x="322050" y="1753"/>
                  <a:pt x="482600" y="12700"/>
                </a:cubicBezTo>
                <a:cubicBezTo>
                  <a:pt x="509312" y="14521"/>
                  <a:pt x="558800" y="38100"/>
                  <a:pt x="558800" y="38100"/>
                </a:cubicBezTo>
                <a:cubicBezTo>
                  <a:pt x="605367" y="33867"/>
                  <a:pt x="651749" y="26227"/>
                  <a:pt x="698500" y="25400"/>
                </a:cubicBezTo>
                <a:cubicBezTo>
                  <a:pt x="2072522" y="1081"/>
                  <a:pt x="1567614" y="97957"/>
                  <a:pt x="2057400" y="0"/>
                </a:cubicBezTo>
                <a:cubicBezTo>
                  <a:pt x="2184400" y="4233"/>
                  <a:pt x="2311562" y="5013"/>
                  <a:pt x="2438400" y="12700"/>
                </a:cubicBezTo>
                <a:cubicBezTo>
                  <a:pt x="2451762" y="13510"/>
                  <a:pt x="2463373" y="22775"/>
                  <a:pt x="2476500" y="25400"/>
                </a:cubicBezTo>
                <a:cubicBezTo>
                  <a:pt x="2505853" y="31271"/>
                  <a:pt x="2535767" y="33867"/>
                  <a:pt x="2565400" y="38100"/>
                </a:cubicBezTo>
                <a:cubicBezTo>
                  <a:pt x="2713567" y="33867"/>
                  <a:pt x="2861878" y="33191"/>
                  <a:pt x="3009900" y="25400"/>
                </a:cubicBezTo>
                <a:cubicBezTo>
                  <a:pt x="3023268" y="24696"/>
                  <a:pt x="3034613" y="12700"/>
                  <a:pt x="3048000" y="12700"/>
                </a:cubicBezTo>
                <a:cubicBezTo>
                  <a:pt x="3191996" y="12700"/>
                  <a:pt x="3335867" y="21167"/>
                  <a:pt x="3479800" y="25400"/>
                </a:cubicBezTo>
                <a:cubicBezTo>
                  <a:pt x="3534833" y="29633"/>
                  <a:pt x="3589978" y="32608"/>
                  <a:pt x="3644900" y="38100"/>
                </a:cubicBezTo>
                <a:cubicBezTo>
                  <a:pt x="3674686" y="41079"/>
                  <a:pt x="3703866" y="50800"/>
                  <a:pt x="3733800" y="50800"/>
                </a:cubicBezTo>
                <a:cubicBezTo>
                  <a:pt x="4080959" y="50800"/>
                  <a:pt x="4428067" y="42333"/>
                  <a:pt x="4775200" y="38100"/>
                </a:cubicBezTo>
                <a:cubicBezTo>
                  <a:pt x="4920795" y="8981"/>
                  <a:pt x="4740394" y="38100"/>
                  <a:pt x="4940300" y="38100"/>
                </a:cubicBezTo>
                <a:cubicBezTo>
                  <a:pt x="5020845" y="38100"/>
                  <a:pt x="5101167" y="29633"/>
                  <a:pt x="5181600" y="25400"/>
                </a:cubicBezTo>
                <a:cubicBezTo>
                  <a:pt x="5286958" y="37106"/>
                  <a:pt x="5392913" y="50800"/>
                  <a:pt x="5499100" y="50800"/>
                </a:cubicBezTo>
                <a:lnTo>
                  <a:pt x="5588000" y="25400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0" tIns="45716" rIns="91430" bIns="45716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786458" y="1091260"/>
            <a:ext cx="1219318" cy="1996008"/>
            <a:chOff x="1862254" y="223025"/>
            <a:chExt cx="3791414" cy="5936136"/>
          </a:xfrm>
        </p:grpSpPr>
        <p:sp>
          <p:nvSpPr>
            <p:cNvPr id="10" name="Freeform 9"/>
            <p:cNvSpPr/>
            <p:nvPr/>
          </p:nvSpPr>
          <p:spPr>
            <a:xfrm>
              <a:off x="1862254" y="223025"/>
              <a:ext cx="3791414" cy="4730618"/>
            </a:xfrm>
            <a:custGeom>
              <a:avLst/>
              <a:gdLst>
                <a:gd name="connsiteX0" fmla="*/ 1895707 w 3791414"/>
                <a:gd name="connsiteY0" fmla="*/ 0 h 4730618"/>
                <a:gd name="connsiteX1" fmla="*/ 3791414 w 3791414"/>
                <a:gd name="connsiteY1" fmla="*/ 1895707 h 4730618"/>
                <a:gd name="connsiteX2" fmla="*/ 3467657 w 3791414"/>
                <a:gd name="connsiteY2" fmla="*/ 2955615 h 4730618"/>
                <a:gd name="connsiteX3" fmla="*/ 3379184 w 3791414"/>
                <a:gd name="connsiteY3" fmla="*/ 3073928 h 4730618"/>
                <a:gd name="connsiteX4" fmla="*/ 2687991 w 3791414"/>
                <a:gd name="connsiteY4" fmla="*/ 4012324 h 4730618"/>
                <a:gd name="connsiteX5" fmla="*/ 2173791 w 3791414"/>
                <a:gd name="connsiteY5" fmla="*/ 4702305 h 4730618"/>
                <a:gd name="connsiteX6" fmla="*/ 2128634 w 3791414"/>
                <a:gd name="connsiteY6" fmla="*/ 4711224 h 4730618"/>
                <a:gd name="connsiteX7" fmla="*/ 2128634 w 3791414"/>
                <a:gd name="connsiteY7" fmla="*/ 4727281 h 4730618"/>
                <a:gd name="connsiteX8" fmla="*/ 2047335 w 3791414"/>
                <a:gd name="connsiteY8" fmla="*/ 4727281 h 4730618"/>
                <a:gd name="connsiteX9" fmla="*/ 2041822 w 3791414"/>
                <a:gd name="connsiteY9" fmla="*/ 4728370 h 4730618"/>
                <a:gd name="connsiteX10" fmla="*/ 1997317 w 3791414"/>
                <a:gd name="connsiteY10" fmla="*/ 4730617 h 4730618"/>
                <a:gd name="connsiteX11" fmla="*/ 1997317 w 3791414"/>
                <a:gd name="connsiteY11" fmla="*/ 4727281 h 4730618"/>
                <a:gd name="connsiteX12" fmla="*/ 1790624 w 3791414"/>
                <a:gd name="connsiteY12" fmla="*/ 4727281 h 4730618"/>
                <a:gd name="connsiteX13" fmla="*/ 1790624 w 3791414"/>
                <a:gd name="connsiteY13" fmla="*/ 4730618 h 4730618"/>
                <a:gd name="connsiteX14" fmla="*/ 1746119 w 3791414"/>
                <a:gd name="connsiteY14" fmla="*/ 4728371 h 4730618"/>
                <a:gd name="connsiteX15" fmla="*/ 1740601 w 3791414"/>
                <a:gd name="connsiteY15" fmla="*/ 4727281 h 4730618"/>
                <a:gd name="connsiteX16" fmla="*/ 1718436 w 3791414"/>
                <a:gd name="connsiteY16" fmla="*/ 4727281 h 4730618"/>
                <a:gd name="connsiteX17" fmla="*/ 1718436 w 3791414"/>
                <a:gd name="connsiteY17" fmla="*/ 4722904 h 4730618"/>
                <a:gd name="connsiteX18" fmla="*/ 1614150 w 3791414"/>
                <a:gd name="connsiteY18" fmla="*/ 4702306 h 4730618"/>
                <a:gd name="connsiteX19" fmla="*/ 1099950 w 3791414"/>
                <a:gd name="connsiteY19" fmla="*/ 4012325 h 4730618"/>
                <a:gd name="connsiteX20" fmla="*/ 328870 w 3791414"/>
                <a:gd name="connsiteY20" fmla="*/ 2965472 h 4730618"/>
                <a:gd name="connsiteX21" fmla="*/ 331124 w 3791414"/>
                <a:gd name="connsiteY21" fmla="*/ 2965466 h 4730618"/>
                <a:gd name="connsiteX22" fmla="*/ 323757 w 3791414"/>
                <a:gd name="connsiteY22" fmla="*/ 2955615 h 4730618"/>
                <a:gd name="connsiteX23" fmla="*/ 0 w 3791414"/>
                <a:gd name="connsiteY23" fmla="*/ 1895707 h 4730618"/>
                <a:gd name="connsiteX24" fmla="*/ 1895707 w 3791414"/>
                <a:gd name="connsiteY24" fmla="*/ 0 h 4730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91414" h="4730618">
                  <a:moveTo>
                    <a:pt x="1895707" y="0"/>
                  </a:moveTo>
                  <a:cubicBezTo>
                    <a:pt x="2942677" y="0"/>
                    <a:pt x="3791414" y="848737"/>
                    <a:pt x="3791414" y="1895707"/>
                  </a:cubicBezTo>
                  <a:cubicBezTo>
                    <a:pt x="3791414" y="2288321"/>
                    <a:pt x="3672061" y="2653058"/>
                    <a:pt x="3467657" y="2955615"/>
                  </a:cubicBezTo>
                  <a:lnTo>
                    <a:pt x="3379184" y="3073928"/>
                  </a:lnTo>
                  <a:lnTo>
                    <a:pt x="2687991" y="4012324"/>
                  </a:lnTo>
                  <a:cubicBezTo>
                    <a:pt x="2687991" y="4338409"/>
                    <a:pt x="2471147" y="4613848"/>
                    <a:pt x="2173791" y="4702305"/>
                  </a:cubicBezTo>
                  <a:lnTo>
                    <a:pt x="2128634" y="4711224"/>
                  </a:lnTo>
                  <a:lnTo>
                    <a:pt x="2128634" y="4727281"/>
                  </a:lnTo>
                  <a:lnTo>
                    <a:pt x="2047335" y="4727281"/>
                  </a:lnTo>
                  <a:lnTo>
                    <a:pt x="2041822" y="4728370"/>
                  </a:lnTo>
                  <a:lnTo>
                    <a:pt x="1997317" y="4730617"/>
                  </a:lnTo>
                  <a:lnTo>
                    <a:pt x="1997317" y="4727281"/>
                  </a:lnTo>
                  <a:lnTo>
                    <a:pt x="1790624" y="4727281"/>
                  </a:lnTo>
                  <a:lnTo>
                    <a:pt x="1790624" y="4730618"/>
                  </a:lnTo>
                  <a:lnTo>
                    <a:pt x="1746119" y="4728371"/>
                  </a:lnTo>
                  <a:lnTo>
                    <a:pt x="1740601" y="4727281"/>
                  </a:lnTo>
                  <a:lnTo>
                    <a:pt x="1718436" y="4727281"/>
                  </a:lnTo>
                  <a:lnTo>
                    <a:pt x="1718436" y="4722904"/>
                  </a:lnTo>
                  <a:lnTo>
                    <a:pt x="1614150" y="4702306"/>
                  </a:lnTo>
                  <a:cubicBezTo>
                    <a:pt x="1316795" y="4613849"/>
                    <a:pt x="1099950" y="4338410"/>
                    <a:pt x="1099950" y="4012325"/>
                  </a:cubicBezTo>
                  <a:lnTo>
                    <a:pt x="328870" y="2965472"/>
                  </a:lnTo>
                  <a:lnTo>
                    <a:pt x="331124" y="2965466"/>
                  </a:lnTo>
                  <a:lnTo>
                    <a:pt x="323757" y="2955615"/>
                  </a:lnTo>
                  <a:cubicBezTo>
                    <a:pt x="119354" y="2653058"/>
                    <a:pt x="0" y="2288321"/>
                    <a:pt x="0" y="1895707"/>
                  </a:cubicBezTo>
                  <a:cubicBezTo>
                    <a:pt x="0" y="848737"/>
                    <a:pt x="848737" y="0"/>
                    <a:pt x="1895707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ysClr val="window" lastClr="FFFFFF">
                    <a:lumMod val="65000"/>
                  </a:sysClr>
                </a:gs>
                <a:gs pos="29000">
                  <a:sysClr val="window" lastClr="FFFFFF">
                    <a:lumMod val="95000"/>
                  </a:sysClr>
                </a:gs>
              </a:gsLst>
              <a:lin ang="2700000" scaled="1"/>
              <a:tileRect/>
            </a:gradFill>
            <a:ln w="127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52297" y="4653539"/>
              <a:ext cx="1460810" cy="1014761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2" name="Delay 69"/>
            <p:cNvSpPr/>
            <p:nvPr/>
          </p:nvSpPr>
          <p:spPr>
            <a:xfrm rot="5400000">
              <a:off x="3665613" y="3828348"/>
              <a:ext cx="223025" cy="1583473"/>
            </a:xfrm>
            <a:prstGeom prst="flowChartDelay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3" name="Delay 70"/>
            <p:cNvSpPr/>
            <p:nvPr/>
          </p:nvSpPr>
          <p:spPr>
            <a:xfrm rot="5400000">
              <a:off x="3676631" y="5054849"/>
              <a:ext cx="223025" cy="1449925"/>
            </a:xfrm>
            <a:prstGeom prst="flowChartDelay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4" name="Off-page Connector 16"/>
            <p:cNvSpPr/>
            <p:nvPr/>
          </p:nvSpPr>
          <p:spPr>
            <a:xfrm>
              <a:off x="3331776" y="5852511"/>
              <a:ext cx="880946" cy="30665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0 w 10000"/>
                <a:gd name="connsiteY0" fmla="*/ 0 h 11266"/>
                <a:gd name="connsiteX1" fmla="*/ 10000 w 10000"/>
                <a:gd name="connsiteY1" fmla="*/ 0 h 11266"/>
                <a:gd name="connsiteX2" fmla="*/ 10000 w 10000"/>
                <a:gd name="connsiteY2" fmla="*/ 8000 h 11266"/>
                <a:gd name="connsiteX3" fmla="*/ 5000 w 10000"/>
                <a:gd name="connsiteY3" fmla="*/ 11266 h 11266"/>
                <a:gd name="connsiteX4" fmla="*/ 0 w 10000"/>
                <a:gd name="connsiteY4" fmla="*/ 8000 h 11266"/>
                <a:gd name="connsiteX5" fmla="*/ 0 w 10000"/>
                <a:gd name="connsiteY5" fmla="*/ 0 h 1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1266">
                  <a:moveTo>
                    <a:pt x="0" y="0"/>
                  </a:moveTo>
                  <a:lnTo>
                    <a:pt x="10000" y="0"/>
                  </a:lnTo>
                  <a:lnTo>
                    <a:pt x="10000" y="8000"/>
                  </a:lnTo>
                  <a:cubicBezTo>
                    <a:pt x="9167" y="9667"/>
                    <a:pt x="6667" y="11266"/>
                    <a:pt x="5000" y="11266"/>
                  </a:cubicBezTo>
                  <a:cubicBezTo>
                    <a:pt x="3333" y="11266"/>
                    <a:pt x="833" y="9667"/>
                    <a:pt x="0" y="80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2979256" y="4677500"/>
              <a:ext cx="1606890" cy="1044897"/>
              <a:chOff x="204982" y="4772722"/>
              <a:chExt cx="2359803" cy="1131848"/>
            </a:xfrm>
          </p:grpSpPr>
          <p:sp>
            <p:nvSpPr>
              <p:cNvPr id="17" name="Parallelogram 16"/>
              <p:cNvSpPr/>
              <p:nvPr/>
            </p:nvSpPr>
            <p:spPr>
              <a:xfrm rot="16200000" flipH="1">
                <a:off x="1262218" y="3715486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  <p:sp>
            <p:nvSpPr>
              <p:cNvPr id="18" name="Parallelogram 17"/>
              <p:cNvSpPr/>
              <p:nvPr/>
            </p:nvSpPr>
            <p:spPr>
              <a:xfrm rot="16200000" flipH="1">
                <a:off x="1262219" y="4010993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  <p:sp>
            <p:nvSpPr>
              <p:cNvPr id="19" name="Parallelogram 18"/>
              <p:cNvSpPr/>
              <p:nvPr/>
            </p:nvSpPr>
            <p:spPr>
              <a:xfrm rot="16200000" flipH="1">
                <a:off x="1262220" y="4306500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  <p:sp>
            <p:nvSpPr>
              <p:cNvPr id="20" name="Parallelogram 19"/>
              <p:cNvSpPr/>
              <p:nvPr/>
            </p:nvSpPr>
            <p:spPr>
              <a:xfrm rot="16200000" flipH="1">
                <a:off x="1262221" y="4602007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</p:grpSp>
        <p:sp>
          <p:nvSpPr>
            <p:cNvPr id="16" name="Block Arc 15"/>
            <p:cNvSpPr/>
            <p:nvPr/>
          </p:nvSpPr>
          <p:spPr>
            <a:xfrm rot="18345050">
              <a:off x="2097544" y="887533"/>
              <a:ext cx="1931274" cy="1295338"/>
            </a:xfrm>
            <a:prstGeom prst="blockArc">
              <a:avLst>
                <a:gd name="adj1" fmla="val 11565300"/>
                <a:gd name="adj2" fmla="val 19867411"/>
                <a:gd name="adj3" fmla="val 42799"/>
              </a:avLst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95888" y="1086806"/>
            <a:ext cx="1219318" cy="1996008"/>
            <a:chOff x="6770669" y="319988"/>
            <a:chExt cx="3791414" cy="5936136"/>
          </a:xfrm>
        </p:grpSpPr>
        <p:sp>
          <p:nvSpPr>
            <p:cNvPr id="22" name="Freeform 21"/>
            <p:cNvSpPr/>
            <p:nvPr/>
          </p:nvSpPr>
          <p:spPr>
            <a:xfrm>
              <a:off x="6770669" y="319988"/>
              <a:ext cx="3791414" cy="4730618"/>
            </a:xfrm>
            <a:custGeom>
              <a:avLst/>
              <a:gdLst>
                <a:gd name="connsiteX0" fmla="*/ 1895707 w 3791414"/>
                <a:gd name="connsiteY0" fmla="*/ 0 h 4730618"/>
                <a:gd name="connsiteX1" fmla="*/ 3791414 w 3791414"/>
                <a:gd name="connsiteY1" fmla="*/ 1895707 h 4730618"/>
                <a:gd name="connsiteX2" fmla="*/ 3467657 w 3791414"/>
                <a:gd name="connsiteY2" fmla="*/ 2955615 h 4730618"/>
                <a:gd name="connsiteX3" fmla="*/ 3379184 w 3791414"/>
                <a:gd name="connsiteY3" fmla="*/ 3073928 h 4730618"/>
                <a:gd name="connsiteX4" fmla="*/ 2687991 w 3791414"/>
                <a:gd name="connsiteY4" fmla="*/ 4012324 h 4730618"/>
                <a:gd name="connsiteX5" fmla="*/ 2173791 w 3791414"/>
                <a:gd name="connsiteY5" fmla="*/ 4702305 h 4730618"/>
                <a:gd name="connsiteX6" fmla="*/ 2128634 w 3791414"/>
                <a:gd name="connsiteY6" fmla="*/ 4711224 h 4730618"/>
                <a:gd name="connsiteX7" fmla="*/ 2128634 w 3791414"/>
                <a:gd name="connsiteY7" fmla="*/ 4727281 h 4730618"/>
                <a:gd name="connsiteX8" fmla="*/ 2047335 w 3791414"/>
                <a:gd name="connsiteY8" fmla="*/ 4727281 h 4730618"/>
                <a:gd name="connsiteX9" fmla="*/ 2041822 w 3791414"/>
                <a:gd name="connsiteY9" fmla="*/ 4728370 h 4730618"/>
                <a:gd name="connsiteX10" fmla="*/ 1997317 w 3791414"/>
                <a:gd name="connsiteY10" fmla="*/ 4730617 h 4730618"/>
                <a:gd name="connsiteX11" fmla="*/ 1997317 w 3791414"/>
                <a:gd name="connsiteY11" fmla="*/ 4727281 h 4730618"/>
                <a:gd name="connsiteX12" fmla="*/ 1790624 w 3791414"/>
                <a:gd name="connsiteY12" fmla="*/ 4727281 h 4730618"/>
                <a:gd name="connsiteX13" fmla="*/ 1790624 w 3791414"/>
                <a:gd name="connsiteY13" fmla="*/ 4730618 h 4730618"/>
                <a:gd name="connsiteX14" fmla="*/ 1746119 w 3791414"/>
                <a:gd name="connsiteY14" fmla="*/ 4728371 h 4730618"/>
                <a:gd name="connsiteX15" fmla="*/ 1740601 w 3791414"/>
                <a:gd name="connsiteY15" fmla="*/ 4727281 h 4730618"/>
                <a:gd name="connsiteX16" fmla="*/ 1718436 w 3791414"/>
                <a:gd name="connsiteY16" fmla="*/ 4727281 h 4730618"/>
                <a:gd name="connsiteX17" fmla="*/ 1718436 w 3791414"/>
                <a:gd name="connsiteY17" fmla="*/ 4722904 h 4730618"/>
                <a:gd name="connsiteX18" fmla="*/ 1614150 w 3791414"/>
                <a:gd name="connsiteY18" fmla="*/ 4702306 h 4730618"/>
                <a:gd name="connsiteX19" fmla="*/ 1099950 w 3791414"/>
                <a:gd name="connsiteY19" fmla="*/ 4012325 h 4730618"/>
                <a:gd name="connsiteX20" fmla="*/ 328870 w 3791414"/>
                <a:gd name="connsiteY20" fmla="*/ 2965472 h 4730618"/>
                <a:gd name="connsiteX21" fmla="*/ 331124 w 3791414"/>
                <a:gd name="connsiteY21" fmla="*/ 2965466 h 4730618"/>
                <a:gd name="connsiteX22" fmla="*/ 323757 w 3791414"/>
                <a:gd name="connsiteY22" fmla="*/ 2955615 h 4730618"/>
                <a:gd name="connsiteX23" fmla="*/ 0 w 3791414"/>
                <a:gd name="connsiteY23" fmla="*/ 1895707 h 4730618"/>
                <a:gd name="connsiteX24" fmla="*/ 1895707 w 3791414"/>
                <a:gd name="connsiteY24" fmla="*/ 0 h 4730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91414" h="4730618">
                  <a:moveTo>
                    <a:pt x="1895707" y="0"/>
                  </a:moveTo>
                  <a:cubicBezTo>
                    <a:pt x="2942677" y="0"/>
                    <a:pt x="3791414" y="848737"/>
                    <a:pt x="3791414" y="1895707"/>
                  </a:cubicBezTo>
                  <a:cubicBezTo>
                    <a:pt x="3791414" y="2288321"/>
                    <a:pt x="3672061" y="2653058"/>
                    <a:pt x="3467657" y="2955615"/>
                  </a:cubicBezTo>
                  <a:lnTo>
                    <a:pt x="3379184" y="3073928"/>
                  </a:lnTo>
                  <a:lnTo>
                    <a:pt x="2687991" y="4012324"/>
                  </a:lnTo>
                  <a:cubicBezTo>
                    <a:pt x="2687991" y="4338409"/>
                    <a:pt x="2471147" y="4613848"/>
                    <a:pt x="2173791" y="4702305"/>
                  </a:cubicBezTo>
                  <a:lnTo>
                    <a:pt x="2128634" y="4711224"/>
                  </a:lnTo>
                  <a:lnTo>
                    <a:pt x="2128634" y="4727281"/>
                  </a:lnTo>
                  <a:lnTo>
                    <a:pt x="2047335" y="4727281"/>
                  </a:lnTo>
                  <a:lnTo>
                    <a:pt x="2041822" y="4728370"/>
                  </a:lnTo>
                  <a:lnTo>
                    <a:pt x="1997317" y="4730617"/>
                  </a:lnTo>
                  <a:lnTo>
                    <a:pt x="1997317" y="4727281"/>
                  </a:lnTo>
                  <a:lnTo>
                    <a:pt x="1790624" y="4727281"/>
                  </a:lnTo>
                  <a:lnTo>
                    <a:pt x="1790624" y="4730618"/>
                  </a:lnTo>
                  <a:lnTo>
                    <a:pt x="1746119" y="4728371"/>
                  </a:lnTo>
                  <a:lnTo>
                    <a:pt x="1740601" y="4727281"/>
                  </a:lnTo>
                  <a:lnTo>
                    <a:pt x="1718436" y="4727281"/>
                  </a:lnTo>
                  <a:lnTo>
                    <a:pt x="1718436" y="4722904"/>
                  </a:lnTo>
                  <a:lnTo>
                    <a:pt x="1614150" y="4702306"/>
                  </a:lnTo>
                  <a:cubicBezTo>
                    <a:pt x="1316795" y="4613849"/>
                    <a:pt x="1099950" y="4338410"/>
                    <a:pt x="1099950" y="4012325"/>
                  </a:cubicBezTo>
                  <a:lnTo>
                    <a:pt x="328870" y="2965472"/>
                  </a:lnTo>
                  <a:lnTo>
                    <a:pt x="331124" y="2965466"/>
                  </a:lnTo>
                  <a:lnTo>
                    <a:pt x="323757" y="2955615"/>
                  </a:lnTo>
                  <a:cubicBezTo>
                    <a:pt x="119354" y="2653058"/>
                    <a:pt x="0" y="2288321"/>
                    <a:pt x="0" y="1895707"/>
                  </a:cubicBezTo>
                  <a:cubicBezTo>
                    <a:pt x="0" y="848737"/>
                    <a:pt x="848737" y="0"/>
                    <a:pt x="1895707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FC000"/>
                </a:gs>
                <a:gs pos="29000">
                  <a:srgbClr val="FFC000">
                    <a:lumMod val="40000"/>
                    <a:lumOff val="60000"/>
                  </a:srgbClr>
                </a:gs>
              </a:gsLst>
              <a:lin ang="2700000" scaled="1"/>
              <a:tileRect/>
            </a:gradFill>
            <a:ln w="127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>
              <a:glow rad="558800">
                <a:srgbClr val="FFC000">
                  <a:satMod val="175000"/>
                  <a:alpha val="4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960712" y="4750502"/>
              <a:ext cx="1460810" cy="1014761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4" name="Delay 80"/>
            <p:cNvSpPr/>
            <p:nvPr/>
          </p:nvSpPr>
          <p:spPr>
            <a:xfrm rot="5400000">
              <a:off x="8574028" y="3925311"/>
              <a:ext cx="223025" cy="1583473"/>
            </a:xfrm>
            <a:prstGeom prst="flowChartDelay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5" name="Delay 81"/>
            <p:cNvSpPr/>
            <p:nvPr/>
          </p:nvSpPr>
          <p:spPr>
            <a:xfrm rot="5400000">
              <a:off x="8585046" y="5151812"/>
              <a:ext cx="223025" cy="1449925"/>
            </a:xfrm>
            <a:prstGeom prst="flowChartDelay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6" name="Off-page Connector 16"/>
            <p:cNvSpPr/>
            <p:nvPr/>
          </p:nvSpPr>
          <p:spPr>
            <a:xfrm>
              <a:off x="8240191" y="5949474"/>
              <a:ext cx="880946" cy="30665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0 w 10000"/>
                <a:gd name="connsiteY0" fmla="*/ 0 h 11266"/>
                <a:gd name="connsiteX1" fmla="*/ 10000 w 10000"/>
                <a:gd name="connsiteY1" fmla="*/ 0 h 11266"/>
                <a:gd name="connsiteX2" fmla="*/ 10000 w 10000"/>
                <a:gd name="connsiteY2" fmla="*/ 8000 h 11266"/>
                <a:gd name="connsiteX3" fmla="*/ 5000 w 10000"/>
                <a:gd name="connsiteY3" fmla="*/ 11266 h 11266"/>
                <a:gd name="connsiteX4" fmla="*/ 0 w 10000"/>
                <a:gd name="connsiteY4" fmla="*/ 8000 h 11266"/>
                <a:gd name="connsiteX5" fmla="*/ 0 w 10000"/>
                <a:gd name="connsiteY5" fmla="*/ 0 h 1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1266">
                  <a:moveTo>
                    <a:pt x="0" y="0"/>
                  </a:moveTo>
                  <a:lnTo>
                    <a:pt x="10000" y="0"/>
                  </a:lnTo>
                  <a:lnTo>
                    <a:pt x="10000" y="8000"/>
                  </a:lnTo>
                  <a:cubicBezTo>
                    <a:pt x="9167" y="9667"/>
                    <a:pt x="6667" y="11266"/>
                    <a:pt x="5000" y="11266"/>
                  </a:cubicBezTo>
                  <a:cubicBezTo>
                    <a:pt x="3333" y="11266"/>
                    <a:pt x="833" y="9667"/>
                    <a:pt x="0" y="80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7887671" y="4774463"/>
              <a:ext cx="1606890" cy="1044897"/>
              <a:chOff x="204982" y="4772722"/>
              <a:chExt cx="2359803" cy="1131848"/>
            </a:xfrm>
          </p:grpSpPr>
          <p:sp>
            <p:nvSpPr>
              <p:cNvPr id="29" name="Parallelogram 28"/>
              <p:cNvSpPr/>
              <p:nvPr/>
            </p:nvSpPr>
            <p:spPr>
              <a:xfrm rot="16200000" flipH="1">
                <a:off x="1262218" y="3715486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  <p:sp>
            <p:nvSpPr>
              <p:cNvPr id="30" name="Parallelogram 29"/>
              <p:cNvSpPr/>
              <p:nvPr/>
            </p:nvSpPr>
            <p:spPr>
              <a:xfrm rot="16200000" flipH="1">
                <a:off x="1262219" y="4010993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  <p:sp>
            <p:nvSpPr>
              <p:cNvPr id="31" name="Parallelogram 30"/>
              <p:cNvSpPr/>
              <p:nvPr/>
            </p:nvSpPr>
            <p:spPr>
              <a:xfrm rot="16200000" flipH="1">
                <a:off x="1262220" y="4306500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  <p:sp>
            <p:nvSpPr>
              <p:cNvPr id="32" name="Parallelogram 31"/>
              <p:cNvSpPr/>
              <p:nvPr/>
            </p:nvSpPr>
            <p:spPr>
              <a:xfrm rot="16200000" flipH="1">
                <a:off x="1262221" y="4602007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</p:grpSp>
        <p:sp>
          <p:nvSpPr>
            <p:cNvPr id="28" name="Block Arc 27"/>
            <p:cNvSpPr/>
            <p:nvPr/>
          </p:nvSpPr>
          <p:spPr>
            <a:xfrm rot="18345050">
              <a:off x="7005959" y="984496"/>
              <a:ext cx="1931274" cy="1295338"/>
            </a:xfrm>
            <a:prstGeom prst="blockArc">
              <a:avLst>
                <a:gd name="adj1" fmla="val 11565300"/>
                <a:gd name="adj2" fmla="val 19867411"/>
                <a:gd name="adj3" fmla="val 42799"/>
              </a:avLst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901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5864E-6 -2.83688E-6 L -0.22628 -2.83688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1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" name="Diagram 59"/>
          <p:cNvGraphicFramePr/>
          <p:nvPr>
            <p:extLst>
              <p:ext uri="{D42A27DB-BD31-4B8C-83A1-F6EECF244321}">
                <p14:modId xmlns:p14="http://schemas.microsoft.com/office/powerpoint/2010/main" val="1860288008"/>
              </p:ext>
            </p:extLst>
          </p:nvPr>
        </p:nvGraphicFramePr>
        <p:xfrm>
          <a:off x="151316" y="722028"/>
          <a:ext cx="7544883" cy="420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1" name="TextBox 60"/>
          <p:cNvSpPr txBox="1"/>
          <p:nvPr/>
        </p:nvSpPr>
        <p:spPr>
          <a:xfrm>
            <a:off x="125046" y="304800"/>
            <a:ext cx="6781276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G" b="1" dirty="0" err="1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SISTEMATIKA</a:t>
            </a:r>
            <a:r>
              <a:rPr lang="en-SG" b="1" dirty="0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SG" b="1" dirty="0" err="1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PROSES</a:t>
            </a:r>
            <a:r>
              <a:rPr lang="en-SG" b="1" dirty="0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SG" b="1" dirty="0" err="1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PUNGUT</a:t>
            </a:r>
            <a:r>
              <a:rPr lang="en-SG" b="1" dirty="0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SG" b="1" dirty="0" err="1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SETOR</a:t>
            </a:r>
            <a:r>
              <a:rPr lang="en-SG" b="1" dirty="0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 DAN </a:t>
            </a:r>
            <a:r>
              <a:rPr lang="en-SG" b="1" dirty="0" err="1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LAPOR</a:t>
            </a:r>
            <a:r>
              <a:rPr lang="en-SG" b="1" dirty="0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SG" b="1" dirty="0" err="1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PPN</a:t>
            </a:r>
            <a:endParaRPr lang="en-SG" b="1" dirty="0">
              <a:solidFill>
                <a:prstClr val="white"/>
              </a:solidFill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132" name="Group 131"/>
          <p:cNvGrpSpPr/>
          <p:nvPr/>
        </p:nvGrpSpPr>
        <p:grpSpPr>
          <a:xfrm>
            <a:off x="533400" y="1229426"/>
            <a:ext cx="2629673" cy="5068676"/>
            <a:chOff x="238310" y="1448946"/>
            <a:chExt cx="2153363" cy="5068676"/>
          </a:xfrm>
        </p:grpSpPr>
        <p:sp>
          <p:nvSpPr>
            <p:cNvPr id="87" name="Down Arrow 86"/>
            <p:cNvSpPr/>
            <p:nvPr/>
          </p:nvSpPr>
          <p:spPr>
            <a:xfrm>
              <a:off x="990901" y="6027062"/>
              <a:ext cx="718976" cy="212258"/>
            </a:xfrm>
            <a:prstGeom prst="down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88" name="Group 87"/>
            <p:cNvGrpSpPr/>
            <p:nvPr/>
          </p:nvGrpSpPr>
          <p:grpSpPr>
            <a:xfrm>
              <a:off x="238310" y="1448946"/>
              <a:ext cx="2153363" cy="5068676"/>
              <a:chOff x="543747" y="1840638"/>
              <a:chExt cx="2627232" cy="5068676"/>
            </a:xfrm>
          </p:grpSpPr>
          <p:grpSp>
            <p:nvGrpSpPr>
              <p:cNvPr id="89" name="Group 88"/>
              <p:cNvGrpSpPr/>
              <p:nvPr/>
            </p:nvGrpSpPr>
            <p:grpSpPr>
              <a:xfrm>
                <a:off x="543747" y="1840638"/>
                <a:ext cx="2627232" cy="4578116"/>
                <a:chOff x="302684" y="2027246"/>
                <a:chExt cx="2627232" cy="4578116"/>
              </a:xfrm>
            </p:grpSpPr>
            <p:sp>
              <p:nvSpPr>
                <p:cNvPr id="91" name="TextBox 90"/>
                <p:cNvSpPr txBox="1"/>
                <p:nvPr/>
              </p:nvSpPr>
              <p:spPr>
                <a:xfrm>
                  <a:off x="630658" y="2027246"/>
                  <a:ext cx="2071702" cy="400110"/>
                </a:xfrm>
                <a:prstGeom prst="rect">
                  <a:avLst/>
                </a:prstGeom>
                <a:solidFill>
                  <a:srgbClr val="03055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dirty="0" smtClean="0">
                      <a:solidFill>
                        <a:prstClr val="white"/>
                      </a:solidFill>
                      <a:latin typeface="Aharoni" pitchFamily="2" charset="-79"/>
                      <a:cs typeface="Aharoni" pitchFamily="2" charset="-79"/>
                    </a:rPr>
                    <a:t>Proses </a:t>
                  </a:r>
                  <a:r>
                    <a:rPr lang="en-US" sz="1000" dirty="0" err="1" smtClean="0">
                      <a:solidFill>
                        <a:prstClr val="white"/>
                      </a:solidFill>
                      <a:latin typeface="Aharoni" pitchFamily="2" charset="-79"/>
                      <a:cs typeface="Aharoni" pitchFamily="2" charset="-79"/>
                    </a:rPr>
                    <a:t>Verifikasi</a:t>
                  </a:r>
                  <a:r>
                    <a:rPr lang="en-US" sz="1000" dirty="0" smtClean="0">
                      <a:solidFill>
                        <a:prstClr val="white"/>
                      </a:solidFill>
                      <a:latin typeface="Aharoni" pitchFamily="2" charset="-79"/>
                      <a:cs typeface="Aharoni" pitchFamily="2" charset="-79"/>
                    </a:rPr>
                    <a:t> &amp; </a:t>
                  </a:r>
                  <a:r>
                    <a:rPr lang="en-US" sz="1000" dirty="0" err="1" smtClean="0">
                      <a:solidFill>
                        <a:prstClr val="white"/>
                      </a:solidFill>
                      <a:latin typeface="Aharoni" pitchFamily="2" charset="-79"/>
                      <a:cs typeface="Aharoni" pitchFamily="2" charset="-79"/>
                    </a:rPr>
                    <a:t>Pembayaran</a:t>
                  </a:r>
                  <a:r>
                    <a:rPr lang="en-US" sz="1000" dirty="0" smtClean="0">
                      <a:solidFill>
                        <a:prstClr val="white"/>
                      </a:solidFill>
                      <a:latin typeface="Aharoni" pitchFamily="2" charset="-79"/>
                      <a:cs typeface="Aharoni" pitchFamily="2" charset="-79"/>
                    </a:rPr>
                    <a:t> PPN WAPU</a:t>
                  </a:r>
                  <a:endParaRPr lang="en-US" sz="1000" dirty="0">
                    <a:solidFill>
                      <a:prstClr val="white"/>
                    </a:solidFill>
                    <a:latin typeface="Aharoni" pitchFamily="2" charset="-79"/>
                    <a:cs typeface="Aharoni" pitchFamily="2" charset="-79"/>
                  </a:endParaRPr>
                </a:p>
              </p:txBody>
            </p:sp>
            <p:sp>
              <p:nvSpPr>
                <p:cNvPr id="93" name="TextBox 92"/>
                <p:cNvSpPr txBox="1"/>
                <p:nvPr/>
              </p:nvSpPr>
              <p:spPr>
                <a:xfrm>
                  <a:off x="680319" y="2626620"/>
                  <a:ext cx="1972381" cy="26161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b="1" dirty="0" smtClean="0">
                      <a:solidFill>
                        <a:prstClr val="black"/>
                      </a:solidFill>
                    </a:rPr>
                    <a:t>T-CODE : </a:t>
                  </a:r>
                  <a:r>
                    <a:rPr lang="en-US" sz="1100" b="1" dirty="0" err="1" smtClean="0">
                      <a:solidFill>
                        <a:prstClr val="black"/>
                      </a:solidFill>
                    </a:rPr>
                    <a:t>FBL3N</a:t>
                  </a:r>
                  <a:endParaRPr lang="en-US" sz="1100" b="1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4" name="TextBox 93"/>
                <p:cNvSpPr txBox="1"/>
                <p:nvPr/>
              </p:nvSpPr>
              <p:spPr>
                <a:xfrm>
                  <a:off x="302684" y="2855220"/>
                  <a:ext cx="2627232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25425" indent="-106363" algn="just">
                    <a:buFont typeface="Arial" pitchFamily="34" charset="0"/>
                    <a:buChar char="•"/>
                  </a:pP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data GL VAT In Payable (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Wapu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)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dari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sistem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MySAP</a:t>
                  </a:r>
                  <a:endParaRPr lang="en-US" sz="105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marL="225425" indent="-106363" algn="just">
                    <a:buFont typeface="Arial" pitchFamily="34" charset="0"/>
                    <a:buChar char="•"/>
                  </a:pP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Analisa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dan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verifikasi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data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MySAP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dengan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fisik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Faktur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Pajak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(FP)</a:t>
                  </a:r>
                  <a:endParaRPr lang="en-US" sz="105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5" name="Down Arrow 94"/>
                <p:cNvSpPr/>
                <p:nvPr/>
              </p:nvSpPr>
              <p:spPr>
                <a:xfrm>
                  <a:off x="1090556" y="3693420"/>
                  <a:ext cx="1143008" cy="163888"/>
                </a:xfrm>
                <a:prstGeom prst="downArrow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6" name="TextBox 95"/>
                <p:cNvSpPr txBox="1"/>
                <p:nvPr/>
              </p:nvSpPr>
              <p:spPr>
                <a:xfrm>
                  <a:off x="623169" y="4531620"/>
                  <a:ext cx="2048581" cy="261610"/>
                </a:xfrm>
                <a:prstGeom prst="rect">
                  <a:avLst/>
                </a:prstGeom>
                <a:solidFill>
                  <a:srgbClr val="00542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b="1" dirty="0" smtClean="0">
                      <a:solidFill>
                        <a:schemeClr val="bg1"/>
                      </a:solidFill>
                    </a:rPr>
                    <a:t>BNI e-Tax</a:t>
                  </a:r>
                  <a:endParaRPr lang="en-US" sz="11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7" name="TextBox 96"/>
                <p:cNvSpPr txBox="1"/>
                <p:nvPr/>
              </p:nvSpPr>
              <p:spPr>
                <a:xfrm>
                  <a:off x="407102" y="4760220"/>
                  <a:ext cx="2295259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08000" indent="-108000" algn="just">
                    <a:buFont typeface="Arial" pitchFamily="34" charset="0"/>
                    <a:buChar char="•"/>
                  </a:pP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Upload data PPN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Wapu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kedalam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format BNI </a:t>
                  </a:r>
                  <a:r>
                    <a:rPr lang="en-US" sz="105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-Tax :</a:t>
                  </a:r>
                </a:p>
                <a:p>
                  <a:pPr marL="285750" indent="-285750" algn="just"/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ea typeface="Batang" pitchFamily="18" charset="-127"/>
                      <a:cs typeface="Arial" panose="020B0604020202020204" pitchFamily="34" charset="0"/>
                    </a:rPr>
                    <a:t>   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ea typeface="Batang" pitchFamily="18" charset="-127"/>
                      <a:cs typeface="Arial" panose="020B0604020202020204" pitchFamily="34" charset="0"/>
                    </a:rPr>
                    <a:t>Chek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ea typeface="Batang" pitchFamily="18" charset="-127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ea typeface="Batang" pitchFamily="18" charset="-127"/>
                      <a:cs typeface="Arial" panose="020B0604020202020204" pitchFamily="34" charset="0"/>
                    </a:rPr>
                    <a:t>NPWP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ea typeface="Batang" pitchFamily="18" charset="-127"/>
                      <a:cs typeface="Arial" panose="020B0604020202020204" pitchFamily="34" charset="0"/>
                    </a:rPr>
                    <a:t>, Create ID Billing,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ea typeface="Batang" pitchFamily="18" charset="-127"/>
                      <a:cs typeface="Arial" panose="020B0604020202020204" pitchFamily="34" charset="0"/>
                    </a:rPr>
                    <a:t>Verifikasi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ea typeface="Batang" pitchFamily="18" charset="-127"/>
                      <a:cs typeface="Arial" panose="020B0604020202020204" pitchFamily="34" charset="0"/>
                    </a:rPr>
                    <a:t> ID, Submit</a:t>
                  </a:r>
                </a:p>
              </p:txBody>
            </p:sp>
            <p:sp>
              <p:nvSpPr>
                <p:cNvPr id="98" name="TextBox 97"/>
                <p:cNvSpPr txBox="1"/>
                <p:nvPr/>
              </p:nvSpPr>
              <p:spPr>
                <a:xfrm>
                  <a:off x="621134" y="5719115"/>
                  <a:ext cx="2090752" cy="24622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dirty="0" smtClean="0">
                      <a:solidFill>
                        <a:schemeClr val="bg1"/>
                      </a:solidFill>
                    </a:rPr>
                    <a:t>Request </a:t>
                  </a:r>
                  <a:r>
                    <a:rPr lang="en-US" sz="1000" b="1" dirty="0" err="1" smtClean="0">
                      <a:solidFill>
                        <a:schemeClr val="bg1"/>
                      </a:solidFill>
                    </a:rPr>
                    <a:t>Pembayaran</a:t>
                  </a:r>
                  <a:r>
                    <a:rPr lang="en-US" sz="1000" b="1" dirty="0" smtClean="0">
                      <a:solidFill>
                        <a:schemeClr val="bg1"/>
                      </a:solidFill>
                    </a:rPr>
                    <a:t> PPN WAPU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9" name="TextBox 98"/>
                <p:cNvSpPr txBox="1"/>
                <p:nvPr/>
              </p:nvSpPr>
              <p:spPr>
                <a:xfrm>
                  <a:off x="451525" y="6028281"/>
                  <a:ext cx="2478391" cy="5770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72000" indent="-72000" algn="just">
                    <a:buFont typeface="Arial" pitchFamily="34" charset="0"/>
                    <a:buChar char="•"/>
                  </a:pP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Buat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jurnal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request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ke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fungsi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SPC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sebagai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dasar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pembayaran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dari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fungsi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Treasury</a:t>
                  </a:r>
                  <a:endParaRPr lang="en-US" sz="1050" dirty="0" smtClean="0">
                    <a:solidFill>
                      <a:prstClr val="black"/>
                    </a:solidFill>
                    <a:latin typeface="Arial" panose="020B0604020202020204" pitchFamily="34" charset="0"/>
                    <a:ea typeface="Batang" pitchFamily="18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0" name="Down Arrow 99"/>
                <p:cNvSpPr/>
                <p:nvPr/>
              </p:nvSpPr>
              <p:spPr>
                <a:xfrm>
                  <a:off x="1147739" y="5446020"/>
                  <a:ext cx="1096490" cy="216024"/>
                </a:xfrm>
                <a:prstGeom prst="downArrow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1" name="TextBox 100"/>
                <p:cNvSpPr txBox="1"/>
                <p:nvPr/>
              </p:nvSpPr>
              <p:spPr>
                <a:xfrm>
                  <a:off x="671485" y="3922020"/>
                  <a:ext cx="2000264" cy="26161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b="1" dirty="0" smtClean="0">
                      <a:solidFill>
                        <a:prstClr val="black"/>
                      </a:solidFill>
                    </a:rPr>
                    <a:t>T-CODE : ZSSPWAPU</a:t>
                  </a:r>
                  <a:endParaRPr lang="en-US" sz="1100" b="1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2" name="TextBox 101"/>
                <p:cNvSpPr txBox="1"/>
                <p:nvPr/>
              </p:nvSpPr>
              <p:spPr>
                <a:xfrm>
                  <a:off x="466696" y="4150620"/>
                  <a:ext cx="2428891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72000" indent="-72000">
                    <a:buFont typeface="Arial" pitchFamily="34" charset="0"/>
                    <a:buChar char="•"/>
                  </a:pPr>
                  <a:r>
                    <a:rPr lang="en-US" sz="105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ownload data PPN WAPU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sesuai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format SPT PPN 1107 PUT</a:t>
                  </a:r>
                  <a:endParaRPr lang="en-US" sz="1050" dirty="0" smtClean="0">
                    <a:solidFill>
                      <a:prstClr val="black"/>
                    </a:solidFill>
                    <a:latin typeface="Arial" panose="020B0604020202020204" pitchFamily="34" charset="0"/>
                    <a:ea typeface="Batang" pitchFamily="18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2" name="Down Arrow 91"/>
                <p:cNvSpPr/>
                <p:nvPr/>
              </p:nvSpPr>
              <p:spPr>
                <a:xfrm>
                  <a:off x="1113815" y="2446443"/>
                  <a:ext cx="1096490" cy="179230"/>
                </a:xfrm>
                <a:prstGeom prst="downArrow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90" name="TextBox 89"/>
              <p:cNvSpPr txBox="1"/>
              <p:nvPr/>
            </p:nvSpPr>
            <p:spPr>
              <a:xfrm>
                <a:off x="845494" y="6647704"/>
                <a:ext cx="2115257" cy="26161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 err="1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Lapor</a:t>
                </a:r>
                <a:r>
                  <a:rPr lang="en-US" sz="1100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SPT PPN 1107 PUT</a:t>
                </a:r>
                <a:endParaRPr lang="en-US" sz="11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31" name="Group 130"/>
          <p:cNvGrpSpPr/>
          <p:nvPr/>
        </p:nvGrpSpPr>
        <p:grpSpPr>
          <a:xfrm>
            <a:off x="3162082" y="1229427"/>
            <a:ext cx="2854581" cy="4461583"/>
            <a:chOff x="2947300" y="1568039"/>
            <a:chExt cx="2162911" cy="4129115"/>
          </a:xfrm>
        </p:grpSpPr>
        <p:sp>
          <p:nvSpPr>
            <p:cNvPr id="108" name="TextBox 107"/>
            <p:cNvSpPr txBox="1"/>
            <p:nvPr/>
          </p:nvSpPr>
          <p:spPr>
            <a:xfrm>
              <a:off x="3227683" y="2213747"/>
              <a:ext cx="1616626" cy="26161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solidFill>
                    <a:prstClr val="black"/>
                  </a:solidFill>
                </a:rPr>
                <a:t>T-CODE : </a:t>
              </a:r>
              <a:r>
                <a:rPr lang="en-US" sz="1100" b="1" dirty="0" err="1" smtClean="0">
                  <a:solidFill>
                    <a:prstClr val="black"/>
                  </a:solidFill>
                </a:rPr>
                <a:t>FBL3N</a:t>
              </a:r>
              <a:endParaRPr lang="en-US" sz="1100" b="1" dirty="0">
                <a:solidFill>
                  <a:prstClr val="black"/>
                </a:solidFill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119908" y="1568039"/>
              <a:ext cx="1876742" cy="430887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smtClean="0">
                  <a:solidFill>
                    <a:prstClr val="white"/>
                  </a:solidFill>
                  <a:latin typeface="Aharoni" pitchFamily="2" charset="-79"/>
                  <a:cs typeface="Aharoni" pitchFamily="2" charset="-79"/>
                </a:rPr>
                <a:t>Proses </a:t>
              </a:r>
              <a:r>
                <a:rPr lang="en-US" sz="1100" dirty="0" err="1" smtClean="0">
                  <a:solidFill>
                    <a:prstClr val="white"/>
                  </a:solidFill>
                  <a:latin typeface="Aharoni" pitchFamily="2" charset="-79"/>
                  <a:cs typeface="Aharoni" pitchFamily="2" charset="-79"/>
                </a:rPr>
                <a:t>Verifikasi</a:t>
              </a:r>
              <a:r>
                <a:rPr lang="en-US" sz="1100" dirty="0" smtClean="0">
                  <a:solidFill>
                    <a:prstClr val="white"/>
                  </a:solidFill>
                  <a:latin typeface="Aharoni" pitchFamily="2" charset="-79"/>
                  <a:cs typeface="Aharoni" pitchFamily="2" charset="-79"/>
                </a:rPr>
                <a:t> </a:t>
              </a:r>
              <a:r>
                <a:rPr lang="en-US" sz="1100" dirty="0" err="1" smtClean="0">
                  <a:solidFill>
                    <a:prstClr val="white"/>
                  </a:solidFill>
                  <a:latin typeface="Aharoni" pitchFamily="2" charset="-79"/>
                  <a:cs typeface="Aharoni" pitchFamily="2" charset="-79"/>
                </a:rPr>
                <a:t>dan</a:t>
              </a:r>
              <a:r>
                <a:rPr lang="en-US" sz="1100" dirty="0" smtClean="0">
                  <a:solidFill>
                    <a:prstClr val="white"/>
                  </a:solidFill>
                  <a:latin typeface="Aharoni" pitchFamily="2" charset="-79"/>
                  <a:cs typeface="Aharoni" pitchFamily="2" charset="-79"/>
                </a:rPr>
                <a:t> </a:t>
              </a:r>
              <a:r>
                <a:rPr lang="en-US" sz="1100" dirty="0" err="1" smtClean="0">
                  <a:solidFill>
                    <a:prstClr val="white"/>
                  </a:solidFill>
                  <a:latin typeface="Aharoni" pitchFamily="2" charset="-79"/>
                  <a:cs typeface="Aharoni" pitchFamily="2" charset="-79"/>
                </a:rPr>
                <a:t>Pembayaran</a:t>
              </a:r>
              <a:r>
                <a:rPr lang="en-US" sz="1100" dirty="0" smtClean="0">
                  <a:solidFill>
                    <a:prstClr val="white"/>
                  </a:solidFill>
                  <a:latin typeface="Aharoni" pitchFamily="2" charset="-79"/>
                  <a:cs typeface="Aharoni" pitchFamily="2" charset="-79"/>
                </a:rPr>
                <a:t> PPN JLN</a:t>
              </a:r>
              <a:endParaRPr lang="en-US" sz="1100" dirty="0">
                <a:solidFill>
                  <a:prstClr val="white"/>
                </a:solidFill>
                <a:latin typeface="Aharoni" pitchFamily="2" charset="-79"/>
                <a:cs typeface="Aharoni" pitchFamily="2" charset="-79"/>
              </a:endParaRPr>
            </a:p>
          </p:txBody>
        </p:sp>
        <p:sp>
          <p:nvSpPr>
            <p:cNvPr id="107" name="Down Arrow 106"/>
            <p:cNvSpPr/>
            <p:nvPr/>
          </p:nvSpPr>
          <p:spPr>
            <a:xfrm>
              <a:off x="3561514" y="2025641"/>
              <a:ext cx="898718" cy="192460"/>
            </a:xfrm>
            <a:prstGeom prst="downArrow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2947300" y="2591062"/>
              <a:ext cx="2049350" cy="683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08000" indent="-108000" algn="just">
                <a:buFont typeface="Arial" pitchFamily="34" charset="0"/>
                <a:buChar char="•"/>
              </a:pP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data GL VAT In Payable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dari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sistem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MySAP</a:t>
              </a:r>
              <a:endParaRPr lang="en-US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08000" indent="-108000" algn="just">
                <a:buFont typeface="Arial" pitchFamily="34" charset="0"/>
                <a:buChar char="•"/>
              </a:pP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Analisa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dan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verifikasi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data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MySAP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dengan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fisik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Faktur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Pajak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(FP)</a:t>
              </a: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Down Arrow 109"/>
            <p:cNvSpPr/>
            <p:nvPr/>
          </p:nvSpPr>
          <p:spPr>
            <a:xfrm>
              <a:off x="3589856" y="3251096"/>
              <a:ext cx="936846" cy="163888"/>
            </a:xfrm>
            <a:prstGeom prst="down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3196455" y="3462661"/>
              <a:ext cx="1679082" cy="242115"/>
            </a:xfrm>
            <a:prstGeom prst="rect">
              <a:avLst/>
            </a:prstGeom>
            <a:solidFill>
              <a:srgbClr val="00542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</a:rPr>
                <a:t>BNI e-Tax</a:t>
              </a:r>
              <a:endParaRPr 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3098534" y="3744748"/>
              <a:ext cx="1881267" cy="833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08000" indent="-108000" algn="just">
                <a:buFont typeface="Arial" pitchFamily="34" charset="0"/>
                <a:buChar char="•"/>
              </a:pP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Upload data PPN JLN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kedalam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format BNI e-Tax </a:t>
              </a:r>
              <a:r>
                <a:rPr lang="en-US" sz="10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05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kode</a:t>
              </a:r>
              <a:r>
                <a:rPr lang="en-US" sz="10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MAP 102 – 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PPN </a:t>
              </a:r>
              <a:r>
                <a:rPr lang="en-US" sz="10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JKP </a:t>
              </a:r>
              <a:r>
                <a:rPr lang="en-US" sz="105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dari</a:t>
              </a:r>
              <a:r>
                <a:rPr lang="en-US" sz="10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Luar</a:t>
              </a:r>
              <a:r>
                <a:rPr lang="en-US" sz="10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daerah</a:t>
              </a:r>
              <a:r>
                <a:rPr lang="en-US" sz="10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pabean</a:t>
              </a:r>
              <a:r>
                <a:rPr lang="en-US" sz="10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 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marL="285750" indent="-285750"/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   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Chek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NPWP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, Create ID Billing,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Verifikasi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 ID, Submit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3167993" y="4873096"/>
              <a:ext cx="1713647" cy="22787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bg1"/>
                  </a:solidFill>
                </a:rPr>
                <a:t>Request </a:t>
              </a:r>
              <a:r>
                <a:rPr lang="en-US" sz="1000" b="1" dirty="0" err="1" smtClean="0">
                  <a:solidFill>
                    <a:schemeClr val="bg1"/>
                  </a:solidFill>
                </a:rPr>
                <a:t>Pembayaran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 PPN JLN</a:t>
              </a:r>
              <a:endParaRPr lang="en-US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114" name="Down Arrow 113"/>
            <p:cNvSpPr/>
            <p:nvPr/>
          </p:nvSpPr>
          <p:spPr>
            <a:xfrm>
              <a:off x="3586637" y="4591009"/>
              <a:ext cx="898718" cy="189968"/>
            </a:xfrm>
            <a:prstGeom prst="downArrow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3078843" y="5163076"/>
              <a:ext cx="2031368" cy="534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2000" indent="-72000" algn="just">
                <a:buFont typeface="Arial" pitchFamily="34" charset="0"/>
                <a:buChar char="•"/>
              </a:pP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Buat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jurnal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request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fungsi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SPC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sebagai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dasar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pembayaran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dari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fungsi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Treasury</a:t>
              </a:r>
              <a:endParaRPr lang="en-US" sz="1050" dirty="0" smtClean="0">
                <a:solidFill>
                  <a:prstClr val="black"/>
                </a:solidFill>
                <a:latin typeface="Arial" panose="020B0604020202020204" pitchFamily="34" charset="0"/>
                <a:ea typeface="Batang" pitchFamily="18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6095515" y="1229427"/>
            <a:ext cx="2591282" cy="5242602"/>
            <a:chOff x="6213175" y="1437255"/>
            <a:chExt cx="2046252" cy="5322655"/>
          </a:xfrm>
        </p:grpSpPr>
        <p:sp>
          <p:nvSpPr>
            <p:cNvPr id="116" name="TextBox 115"/>
            <p:cNvSpPr txBox="1"/>
            <p:nvPr/>
          </p:nvSpPr>
          <p:spPr>
            <a:xfrm>
              <a:off x="6248400" y="1437255"/>
              <a:ext cx="1876742" cy="430887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smtClean="0">
                  <a:solidFill>
                    <a:prstClr val="white"/>
                  </a:solidFill>
                  <a:latin typeface="Aharoni" pitchFamily="2" charset="-79"/>
                  <a:cs typeface="Aharoni" pitchFamily="2" charset="-79"/>
                </a:rPr>
                <a:t>Proses </a:t>
              </a:r>
              <a:r>
                <a:rPr lang="en-US" sz="1100" dirty="0" err="1" smtClean="0">
                  <a:solidFill>
                    <a:prstClr val="white"/>
                  </a:solidFill>
                  <a:latin typeface="Aharoni" pitchFamily="2" charset="-79"/>
                  <a:cs typeface="Aharoni" pitchFamily="2" charset="-79"/>
                </a:rPr>
                <a:t>Verifikasi</a:t>
              </a:r>
              <a:r>
                <a:rPr lang="en-US" sz="1100" dirty="0" smtClean="0">
                  <a:solidFill>
                    <a:prstClr val="white"/>
                  </a:solidFill>
                  <a:latin typeface="Aharoni" pitchFamily="2" charset="-79"/>
                  <a:cs typeface="Aharoni" pitchFamily="2" charset="-79"/>
                </a:rPr>
                <a:t> </a:t>
              </a:r>
              <a:r>
                <a:rPr lang="en-US" sz="1100" dirty="0" err="1" smtClean="0">
                  <a:solidFill>
                    <a:prstClr val="white"/>
                  </a:solidFill>
                  <a:latin typeface="Aharoni" pitchFamily="2" charset="-79"/>
                  <a:cs typeface="Aharoni" pitchFamily="2" charset="-79"/>
                </a:rPr>
                <a:t>dan</a:t>
              </a:r>
              <a:r>
                <a:rPr lang="en-US" sz="1100" dirty="0" smtClean="0">
                  <a:solidFill>
                    <a:prstClr val="white"/>
                  </a:solidFill>
                  <a:latin typeface="Aharoni" pitchFamily="2" charset="-79"/>
                  <a:cs typeface="Aharoni" pitchFamily="2" charset="-79"/>
                </a:rPr>
                <a:t> </a:t>
              </a:r>
              <a:r>
                <a:rPr lang="en-US" sz="1100" dirty="0" err="1" smtClean="0">
                  <a:solidFill>
                    <a:prstClr val="white"/>
                  </a:solidFill>
                  <a:latin typeface="Aharoni" pitchFamily="2" charset="-79"/>
                  <a:cs typeface="Aharoni" pitchFamily="2" charset="-79"/>
                </a:rPr>
                <a:t>Pembayaran</a:t>
              </a:r>
              <a:r>
                <a:rPr lang="en-US" sz="1100" dirty="0" smtClean="0">
                  <a:solidFill>
                    <a:prstClr val="white"/>
                  </a:solidFill>
                  <a:latin typeface="Aharoni" pitchFamily="2" charset="-79"/>
                  <a:cs typeface="Aharoni" pitchFamily="2" charset="-79"/>
                </a:rPr>
                <a:t> PPN </a:t>
              </a:r>
              <a:r>
                <a:rPr lang="en-US" sz="1100" dirty="0" err="1" smtClean="0">
                  <a:solidFill>
                    <a:prstClr val="white"/>
                  </a:solidFill>
                  <a:latin typeface="Aharoni" pitchFamily="2" charset="-79"/>
                  <a:cs typeface="Aharoni" pitchFamily="2" charset="-79"/>
                </a:rPr>
                <a:t>Impor</a:t>
              </a:r>
              <a:endParaRPr lang="en-US" sz="1100" dirty="0">
                <a:solidFill>
                  <a:prstClr val="white"/>
                </a:solidFill>
                <a:latin typeface="Aharoni" pitchFamily="2" charset="-79"/>
                <a:cs typeface="Aharoni" pitchFamily="2" charset="-79"/>
              </a:endParaRPr>
            </a:p>
          </p:txBody>
        </p:sp>
        <p:sp>
          <p:nvSpPr>
            <p:cNvPr id="117" name="Down Arrow 116"/>
            <p:cNvSpPr/>
            <p:nvPr/>
          </p:nvSpPr>
          <p:spPr>
            <a:xfrm>
              <a:off x="6690006" y="1894857"/>
              <a:ext cx="898718" cy="250750"/>
            </a:xfrm>
            <a:prstGeom prst="downArrow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6290841" y="2171007"/>
              <a:ext cx="1896619" cy="95305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1100" b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dirty="0" err="1"/>
                <a:t>Terima</a:t>
              </a:r>
              <a:r>
                <a:rPr lang="en-US" dirty="0"/>
                <a:t> </a:t>
              </a:r>
              <a:r>
                <a:rPr lang="en-US" dirty="0" err="1"/>
                <a:t>Dokumen</a:t>
              </a:r>
              <a:r>
                <a:rPr lang="en-US" dirty="0"/>
                <a:t> </a:t>
              </a:r>
              <a:r>
                <a:rPr lang="en-US" dirty="0" err="1"/>
                <a:t>Impor</a:t>
              </a:r>
              <a:r>
                <a:rPr lang="en-US" dirty="0"/>
                <a:t> (SP3, No </a:t>
              </a:r>
              <a:r>
                <a:rPr lang="en-US" dirty="0" err="1"/>
                <a:t>Rek</a:t>
              </a:r>
              <a:r>
                <a:rPr lang="en-US" dirty="0"/>
                <a:t> BNI Direct </a:t>
              </a:r>
              <a:r>
                <a:rPr lang="en-US" dirty="0" err="1"/>
                <a:t>sesuai</a:t>
              </a:r>
              <a:r>
                <a:rPr lang="en-US" dirty="0"/>
                <a:t> </a:t>
              </a:r>
              <a:r>
                <a:rPr lang="en-US" dirty="0" err="1"/>
                <a:t>lokasi</a:t>
              </a:r>
              <a:r>
                <a:rPr lang="en-US" dirty="0"/>
                <a:t>, PIB, </a:t>
              </a:r>
              <a:r>
                <a:rPr lang="en-US" dirty="0" err="1"/>
                <a:t>Kode</a:t>
              </a:r>
              <a:r>
                <a:rPr lang="en-US" dirty="0"/>
                <a:t> Billing, Invoice </a:t>
              </a:r>
              <a:r>
                <a:rPr lang="en-US" dirty="0" err="1"/>
                <a:t>Proforma</a:t>
              </a:r>
              <a:r>
                <a:rPr lang="en-US" dirty="0"/>
                <a:t>, BL, Airway Bill) </a:t>
              </a:r>
              <a:r>
                <a:rPr lang="en-US" dirty="0" err="1"/>
                <a:t>dari</a:t>
              </a:r>
              <a:r>
                <a:rPr lang="en-US" dirty="0"/>
                <a:t> user</a:t>
              </a:r>
            </a:p>
          </p:txBody>
        </p:sp>
        <p:sp>
          <p:nvSpPr>
            <p:cNvPr id="120" name="Down Arrow 119"/>
            <p:cNvSpPr/>
            <p:nvPr/>
          </p:nvSpPr>
          <p:spPr>
            <a:xfrm>
              <a:off x="6708180" y="3105178"/>
              <a:ext cx="936846" cy="163888"/>
            </a:xfrm>
            <a:prstGeom prst="down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6425969" y="5372413"/>
              <a:ext cx="1761491" cy="265605"/>
            </a:xfrm>
            <a:prstGeom prst="rect">
              <a:avLst/>
            </a:prstGeom>
            <a:solidFill>
              <a:srgbClr val="005426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</a:rPr>
                <a:t>BNI e-Tax</a:t>
              </a:r>
              <a:endParaRPr 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6298511" y="5681867"/>
              <a:ext cx="1960916" cy="10780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08000" indent="-108000" algn="just">
                <a:buFont typeface="Arial" pitchFamily="34" charset="0"/>
                <a:buChar char="•"/>
              </a:pP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User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meng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-upload data PPN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Impor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kedalam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format BNI e-Tax </a:t>
              </a:r>
              <a:r>
                <a:rPr lang="en-US" sz="10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05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kode</a:t>
              </a:r>
              <a:r>
                <a:rPr lang="en-US" sz="10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MAP 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411212-100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Setoran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Masa PPN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Impor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).</a:t>
              </a:r>
            </a:p>
            <a:p>
              <a:pPr marL="108000" indent="-108000" algn="just">
                <a:buFont typeface="Arial" pitchFamily="34" charset="0"/>
                <a:buChar char="•"/>
              </a:pP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Fungsi</a:t>
              </a:r>
              <a:r>
                <a:rPr lang="en-US" sz="10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Tax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melakukan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approval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dan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release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bayar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sz="1050" dirty="0" smtClean="0">
                <a:solidFill>
                  <a:prstClr val="black"/>
                </a:solidFill>
                <a:latin typeface="Arial" panose="020B0604020202020204" pitchFamily="34" charset="0"/>
                <a:ea typeface="Batang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124" name="Down Arrow 123"/>
            <p:cNvSpPr/>
            <p:nvPr/>
          </p:nvSpPr>
          <p:spPr>
            <a:xfrm>
              <a:off x="6761936" y="3985746"/>
              <a:ext cx="898718" cy="197062"/>
            </a:xfrm>
            <a:prstGeom prst="downArrow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6248400" y="3350088"/>
              <a:ext cx="1939060" cy="56245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err="1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M</a:t>
              </a:r>
              <a:r>
                <a:rPr lang="en-US" sz="1000" b="1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elakukan</a:t>
              </a:r>
              <a:r>
                <a:rPr lang="en-US" sz="1000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 </a:t>
              </a:r>
              <a:r>
                <a:rPr lang="en-US" sz="1000" b="1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verifikasi</a:t>
              </a:r>
              <a:r>
                <a:rPr lang="en-US" sz="1000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 </a:t>
              </a:r>
              <a:r>
                <a:rPr lang="en-US" sz="1000" b="1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dokumen</a:t>
              </a:r>
              <a:r>
                <a:rPr lang="en-US" sz="1000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 </a:t>
              </a:r>
              <a:r>
                <a:rPr lang="en-US" sz="1000" b="1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impor</a:t>
              </a:r>
              <a:r>
                <a:rPr lang="en-US" sz="1000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 </a:t>
              </a:r>
              <a:r>
                <a:rPr lang="en-US" sz="1000" b="1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dan</a:t>
              </a:r>
              <a:r>
                <a:rPr lang="en-US" sz="1000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 </a:t>
              </a:r>
              <a:r>
                <a:rPr lang="en-US" sz="1000" b="1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perhitungan</a:t>
              </a:r>
              <a:r>
                <a:rPr lang="en-US" sz="1000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 </a:t>
              </a:r>
              <a:r>
                <a:rPr lang="en-US" sz="1000" b="1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ulang</a:t>
              </a:r>
              <a:r>
                <a:rPr lang="en-US" sz="1000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 (Quantity x Price per unit x </a:t>
              </a:r>
              <a:r>
                <a:rPr lang="en-US" sz="1000" b="1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Kurs</a:t>
              </a:r>
              <a:r>
                <a:rPr lang="en-US" sz="1000" b="1" dirty="0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 KMK)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6330960" y="4301076"/>
              <a:ext cx="1856500" cy="24998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bg1"/>
                  </a:solidFill>
                </a:rPr>
                <a:t>Request </a:t>
              </a:r>
              <a:r>
                <a:rPr lang="en-US" sz="1000" b="1" dirty="0" err="1" smtClean="0">
                  <a:solidFill>
                    <a:schemeClr val="bg1"/>
                  </a:solidFill>
                </a:rPr>
                <a:t>Pembayaran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 PPN </a:t>
              </a:r>
              <a:r>
                <a:rPr lang="en-US" sz="1000" b="1" dirty="0" err="1" smtClean="0">
                  <a:solidFill>
                    <a:schemeClr val="bg1"/>
                  </a:solidFill>
                </a:rPr>
                <a:t>Impor</a:t>
              </a:r>
              <a:endParaRPr lang="en-US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128" name="Down Arrow 127"/>
            <p:cNvSpPr/>
            <p:nvPr/>
          </p:nvSpPr>
          <p:spPr>
            <a:xfrm>
              <a:off x="6853442" y="5137492"/>
              <a:ext cx="898718" cy="175448"/>
            </a:xfrm>
            <a:prstGeom prst="downArrow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6213175" y="4701186"/>
              <a:ext cx="2031368" cy="421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2000" indent="-72000" algn="just">
                <a:buFont typeface="Arial" pitchFamily="34" charset="0"/>
                <a:buChar char="•"/>
              </a:pP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Buat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jurnal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request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fungsi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SPC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sebagai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dasar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pembayaran</a:t>
              </a:r>
              <a:endParaRPr lang="en-US" sz="1050" dirty="0" smtClean="0">
                <a:solidFill>
                  <a:prstClr val="black"/>
                </a:solidFill>
                <a:latin typeface="Arial" panose="020B0604020202020204" pitchFamily="34" charset="0"/>
                <a:ea typeface="Batang" pitchFamily="18" charset="-127"/>
                <a:cs typeface="Arial" panose="020B0604020202020204" pitchFamily="34" charset="0"/>
              </a:endParaRPr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128712" y="1229426"/>
            <a:ext cx="16685" cy="5068676"/>
          </a:xfrm>
          <a:prstGeom prst="line">
            <a:avLst/>
          </a:prstGeom>
          <a:ln w="28575">
            <a:solidFill>
              <a:srgbClr val="CC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020185" y="1233960"/>
            <a:ext cx="16685" cy="5068676"/>
          </a:xfrm>
          <a:prstGeom prst="line">
            <a:avLst/>
          </a:prstGeom>
          <a:ln w="28575">
            <a:solidFill>
              <a:srgbClr val="CC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123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ultidocument 3"/>
          <p:cNvSpPr/>
          <p:nvPr/>
        </p:nvSpPr>
        <p:spPr>
          <a:xfrm>
            <a:off x="5053013" y="5715000"/>
            <a:ext cx="1784022" cy="888599"/>
          </a:xfrm>
          <a:prstGeom prst="flowChartMultidocumen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400" b="1" dirty="0" err="1" smtClean="0">
                <a:solidFill>
                  <a:schemeClr val="tx1"/>
                </a:solidFill>
              </a:rPr>
              <a:t>Lapor</a:t>
            </a:r>
            <a:r>
              <a:rPr lang="en-SG" sz="1400" b="1" dirty="0" smtClean="0">
                <a:solidFill>
                  <a:schemeClr val="tx1"/>
                </a:solidFill>
              </a:rPr>
              <a:t> SPT PPN 1111 Masa</a:t>
            </a:r>
            <a:endParaRPr lang="en-SG" sz="1400" b="1" dirty="0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72183" y="1281090"/>
            <a:ext cx="2656809" cy="3622323"/>
            <a:chOff x="9513723" y="2005971"/>
            <a:chExt cx="2656809" cy="3622323"/>
          </a:xfrm>
        </p:grpSpPr>
        <p:sp>
          <p:nvSpPr>
            <p:cNvPr id="6" name="TextBox 5"/>
            <p:cNvSpPr txBox="1"/>
            <p:nvPr/>
          </p:nvSpPr>
          <p:spPr>
            <a:xfrm>
              <a:off x="9513723" y="4379600"/>
              <a:ext cx="265273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08000" indent="-108000">
                <a:buFont typeface="Arial" pitchFamily="34" charset="0"/>
                <a:buChar char="•"/>
              </a:pP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data PPN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sesuai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format SPT</a:t>
              </a: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08000" indent="-108000">
                <a:buFont typeface="Arial" pitchFamily="34" charset="0"/>
                <a:buChar char="•"/>
              </a:pP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Klasifikasi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kode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faktur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 Pajak</a:t>
              </a: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9513723" y="2005971"/>
              <a:ext cx="2656809" cy="3622323"/>
              <a:chOff x="3131840" y="2044339"/>
              <a:chExt cx="2656809" cy="3622323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3135919" y="5412746"/>
                <a:ext cx="2652730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Data PPN valid di upload </a:t>
                </a:r>
                <a:r>
                  <a:rPr lang="en-US" sz="1050" dirty="0" err="1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ke</a:t>
                </a:r>
                <a:r>
                  <a:rPr lang="en-US" sz="105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e-</a:t>
                </a:r>
                <a:r>
                  <a:rPr lang="en-US" sz="1050" dirty="0" err="1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Faktur</a:t>
                </a:r>
                <a:endPara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3131840" y="2044339"/>
                <a:ext cx="2500330" cy="3328877"/>
                <a:chOff x="3131840" y="2044339"/>
                <a:chExt cx="2500330" cy="3328877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3252778" y="2044339"/>
                  <a:ext cx="2071702" cy="430887"/>
                </a:xfrm>
                <a:prstGeom prst="rect">
                  <a:avLst/>
                </a:prstGeom>
                <a:solidFill>
                  <a:srgbClr val="002060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 smtClean="0">
                      <a:solidFill>
                        <a:prstClr val="white"/>
                      </a:solidFill>
                      <a:latin typeface="Aharoni" pitchFamily="2" charset="-79"/>
                      <a:cs typeface="Aharoni" pitchFamily="2" charset="-79"/>
                    </a:rPr>
                    <a:t>Proses </a:t>
                  </a:r>
                  <a:r>
                    <a:rPr lang="en-US" sz="1100" dirty="0" err="1" smtClean="0">
                      <a:solidFill>
                        <a:prstClr val="white"/>
                      </a:solidFill>
                      <a:latin typeface="Aharoni" pitchFamily="2" charset="-79"/>
                      <a:cs typeface="Aharoni" pitchFamily="2" charset="-79"/>
                    </a:rPr>
                    <a:t>Verifikasi</a:t>
                  </a:r>
                  <a:r>
                    <a:rPr lang="en-US" sz="1100" dirty="0" smtClean="0">
                      <a:solidFill>
                        <a:prstClr val="white"/>
                      </a:solidFill>
                      <a:latin typeface="Aharoni" pitchFamily="2" charset="-79"/>
                      <a:cs typeface="Aharoni" pitchFamily="2" charset="-79"/>
                    </a:rPr>
                    <a:t> </a:t>
                  </a:r>
                </a:p>
                <a:p>
                  <a:pPr algn="ctr"/>
                  <a:r>
                    <a:rPr lang="en-US" sz="1100" dirty="0" smtClean="0">
                      <a:solidFill>
                        <a:prstClr val="white"/>
                      </a:solidFill>
                      <a:latin typeface="Aharoni" pitchFamily="2" charset="-79"/>
                      <a:cs typeface="Aharoni" pitchFamily="2" charset="-79"/>
                    </a:rPr>
                    <a:t>PPN </a:t>
                  </a:r>
                  <a:r>
                    <a:rPr lang="en-US" sz="1100" dirty="0" err="1" smtClean="0">
                      <a:solidFill>
                        <a:prstClr val="white"/>
                      </a:solidFill>
                      <a:latin typeface="Aharoni" pitchFamily="2" charset="-79"/>
                      <a:cs typeface="Aharoni" pitchFamily="2" charset="-79"/>
                    </a:rPr>
                    <a:t>Keluaran</a:t>
                  </a:r>
                  <a:endParaRPr lang="en-US" sz="1100" dirty="0">
                    <a:solidFill>
                      <a:prstClr val="white"/>
                    </a:solidFill>
                    <a:latin typeface="Aharoni" pitchFamily="2" charset="-79"/>
                    <a:cs typeface="Aharoni" pitchFamily="2" charset="-79"/>
                  </a:endParaRPr>
                </a:p>
              </p:txBody>
            </p:sp>
            <p:sp>
              <p:nvSpPr>
                <p:cNvPr id="11" name="Down Arrow 10"/>
                <p:cNvSpPr/>
                <p:nvPr/>
              </p:nvSpPr>
              <p:spPr>
                <a:xfrm>
                  <a:off x="3751737" y="2506932"/>
                  <a:ext cx="1096490" cy="230057"/>
                </a:xfrm>
                <a:prstGeom prst="downArrow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3313999" y="2754068"/>
                  <a:ext cx="1972381" cy="26161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b="1" dirty="0" smtClean="0">
                      <a:solidFill>
                        <a:prstClr val="black"/>
                      </a:solidFill>
                    </a:rPr>
                    <a:t>T-CODE : </a:t>
                  </a:r>
                  <a:r>
                    <a:rPr lang="en-US" sz="1100" b="1" dirty="0">
                      <a:solidFill>
                        <a:prstClr val="black"/>
                      </a:solidFill>
                    </a:rPr>
                    <a:t>FBL3N</a:t>
                  </a:r>
                  <a:r>
                    <a:rPr lang="en-US" sz="1100" b="1" dirty="0" smtClean="0">
                      <a:solidFill>
                        <a:prstClr val="black"/>
                      </a:solidFill>
                    </a:rPr>
                    <a:t> </a:t>
                  </a:r>
                  <a:endParaRPr lang="en-US" sz="1100" b="1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3131840" y="2996952"/>
                  <a:ext cx="2500330" cy="9002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08000" indent="-108000">
                    <a:buFont typeface="Arial" pitchFamily="34" charset="0"/>
                    <a:buChar char="•"/>
                  </a:pP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data GL VAT Out Payable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dari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sistem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MySAP</a:t>
                  </a:r>
                  <a:endParaRPr lang="en-US" sz="105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marL="108000" indent="-108000">
                    <a:buFont typeface="Arial" pitchFamily="34" charset="0"/>
                    <a:buChar char="•"/>
                  </a:pP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Analisa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dan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verifikasi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data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secara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manual.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Konfirmasi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dan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edit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jika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err="1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terdapat</a:t>
                  </a:r>
                  <a:r>
                    <a:rPr lang="en-US" sz="105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data abnormal. </a:t>
                  </a:r>
                  <a:endParaRPr lang="en-US" sz="105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3324216" y="4141121"/>
                  <a:ext cx="2000264" cy="26161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b="1" dirty="0" err="1" smtClean="0">
                      <a:solidFill>
                        <a:prstClr val="black"/>
                      </a:solidFill>
                    </a:rPr>
                    <a:t>ZESPTVAT</a:t>
                  </a:r>
                  <a:endParaRPr lang="en-US" sz="1100" b="1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" name="Down Arrow 14"/>
                <p:cNvSpPr/>
                <p:nvPr/>
              </p:nvSpPr>
              <p:spPr>
                <a:xfrm>
                  <a:off x="3752844" y="3838754"/>
                  <a:ext cx="1143008" cy="262478"/>
                </a:xfrm>
                <a:prstGeom prst="downArrow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3333741" y="5111606"/>
                  <a:ext cx="2000264" cy="26161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b="1" dirty="0">
                      <a:solidFill>
                        <a:prstClr val="black"/>
                      </a:solidFill>
                    </a:rPr>
                    <a:t>UPLOAD KE </a:t>
                  </a:r>
                  <a:r>
                    <a:rPr lang="en-US" sz="1100" b="1" dirty="0" smtClean="0">
                      <a:solidFill>
                        <a:prstClr val="black"/>
                      </a:solidFill>
                    </a:rPr>
                    <a:t>e-FAKTUR</a:t>
                  </a:r>
                  <a:endParaRPr lang="en-US" sz="1100" b="1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" name="Down Arrow 16"/>
                <p:cNvSpPr/>
                <p:nvPr/>
              </p:nvSpPr>
              <p:spPr>
                <a:xfrm>
                  <a:off x="3776657" y="4829362"/>
                  <a:ext cx="1143008" cy="262478"/>
                </a:xfrm>
                <a:prstGeom prst="downArrow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8" name="Group 17"/>
          <p:cNvGrpSpPr/>
          <p:nvPr/>
        </p:nvGrpSpPr>
        <p:grpSpPr>
          <a:xfrm>
            <a:off x="4659981" y="1098962"/>
            <a:ext cx="2912415" cy="4387438"/>
            <a:chOff x="3003633" y="2027246"/>
            <a:chExt cx="2912415" cy="4387438"/>
          </a:xfrm>
        </p:grpSpPr>
        <p:sp>
          <p:nvSpPr>
            <p:cNvPr id="19" name="TextBox 18"/>
            <p:cNvSpPr txBox="1"/>
            <p:nvPr/>
          </p:nvSpPr>
          <p:spPr>
            <a:xfrm>
              <a:off x="3360946" y="2027246"/>
              <a:ext cx="2071702" cy="430887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 err="1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Pengkreditan</a:t>
              </a:r>
              <a:r>
                <a:rPr lang="en-US" sz="1050" b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b="1" dirty="0" err="1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PPN</a:t>
              </a:r>
              <a:r>
                <a:rPr lang="en-US" sz="1050" b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endParaRPr lang="en-US" sz="105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386447" y="2778740"/>
              <a:ext cx="1972381" cy="26161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T-CODE : FBL3N </a:t>
              </a:r>
              <a:endParaRPr lang="en-US" sz="10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003633" y="3043770"/>
              <a:ext cx="2912415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08000" indent="-108000">
                <a:buFont typeface="Arial" pitchFamily="34" charset="0"/>
                <a:buChar char="•"/>
              </a:pP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data GL Prepaid VAT In Creditable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dan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GL Prepaid VAT In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Impor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Creditable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dari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sistem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MySAP</a:t>
              </a:r>
              <a:endParaRPr lang="en-US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08000" indent="-108000">
                <a:buFont typeface="Arial" pitchFamily="34" charset="0"/>
                <a:buChar char="•"/>
              </a:pP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Analisa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dan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verifikasi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data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MySAP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dengan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fisik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FP. </a:t>
              </a: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396665" y="4074884"/>
              <a:ext cx="2000264" cy="26161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UPLOAD KE e-FAKTUR</a:t>
              </a:r>
              <a:endParaRPr lang="en-US" sz="10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129966" y="4295884"/>
              <a:ext cx="278608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08000" indent="-108000">
                <a:buFont typeface="Arial" pitchFamily="34" charset="0"/>
                <a:buChar char="•"/>
              </a:pP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Data PPN valid di upload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e-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Faktur</a:t>
              </a:r>
              <a:endParaRPr lang="en-US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08000" indent="-108000">
                <a:buFont typeface="Arial" pitchFamily="34" charset="0"/>
                <a:buChar char="•"/>
              </a:pP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Analisa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nilai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 Pajak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Masukan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 yang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akan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ea typeface="Batang" pitchFamily="18" charset="-127"/>
                  <a:cs typeface="Arial" panose="020B0604020202020204" pitchFamily="34" charset="0"/>
                </a:rPr>
                <a:t>dikreditkan</a:t>
              </a:r>
              <a:endParaRPr lang="en-US" sz="1050" dirty="0" smtClean="0">
                <a:solidFill>
                  <a:prstClr val="black"/>
                </a:solidFill>
                <a:latin typeface="Arial" panose="020B0604020202020204" pitchFamily="34" charset="0"/>
                <a:ea typeface="Batang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58528" y="5537521"/>
              <a:ext cx="2600324" cy="41549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Request </a:t>
              </a:r>
              <a:r>
                <a:rPr lang="en-US" sz="1050" b="1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Pembayaran</a:t>
              </a:r>
              <a:r>
                <a:rPr lang="en-US" sz="105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b="1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Kurang</a:t>
              </a:r>
              <a:r>
                <a:rPr lang="en-US" sz="105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Bayar PPN </a:t>
              </a:r>
              <a:r>
                <a:rPr lang="en-US" sz="1050" b="1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MASA</a:t>
              </a:r>
              <a:r>
                <a:rPr lang="en-US" sz="105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sz="10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058528" y="5999186"/>
              <a:ext cx="285752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Buat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jurnal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request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fungsi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SPC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sebagai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dasar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pembayaran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dari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fungsi</a:t>
              </a:r>
              <a:r>
                <a:rPr lang="en-US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Treasury</a:t>
              </a:r>
              <a:endParaRPr lang="en-US" sz="1050" dirty="0" smtClean="0">
                <a:solidFill>
                  <a:prstClr val="black"/>
                </a:solidFill>
                <a:latin typeface="Arial" panose="020B0604020202020204" pitchFamily="34" charset="0"/>
                <a:ea typeface="Batang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26" name="Down Arrow 25"/>
            <p:cNvSpPr/>
            <p:nvPr/>
          </p:nvSpPr>
          <p:spPr>
            <a:xfrm>
              <a:off x="4022971" y="3823254"/>
              <a:ext cx="869540" cy="206282"/>
            </a:xfrm>
            <a:prstGeom prst="down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Down Arrow 26"/>
            <p:cNvSpPr/>
            <p:nvPr/>
          </p:nvSpPr>
          <p:spPr>
            <a:xfrm>
              <a:off x="3854601" y="2489840"/>
              <a:ext cx="1096490" cy="230056"/>
            </a:xfrm>
            <a:prstGeom prst="downArrow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32" name="Diagram 31"/>
          <p:cNvGraphicFramePr/>
          <p:nvPr>
            <p:extLst>
              <p:ext uri="{D42A27DB-BD31-4B8C-83A1-F6EECF244321}">
                <p14:modId xmlns:p14="http://schemas.microsoft.com/office/powerpoint/2010/main" val="2319163738"/>
              </p:ext>
            </p:extLst>
          </p:nvPr>
        </p:nvGraphicFramePr>
        <p:xfrm>
          <a:off x="151318" y="722028"/>
          <a:ext cx="7544882" cy="420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25046" y="304800"/>
            <a:ext cx="6781276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G" b="1" dirty="0" err="1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SISTEMATIKA</a:t>
            </a:r>
            <a:r>
              <a:rPr lang="en-SG" b="1" dirty="0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SG" b="1" dirty="0" err="1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PROSES</a:t>
            </a:r>
            <a:r>
              <a:rPr lang="en-SG" b="1" dirty="0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SG" b="1" dirty="0" err="1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PUNGUT</a:t>
            </a:r>
            <a:r>
              <a:rPr lang="en-SG" b="1" dirty="0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SG" b="1" dirty="0" err="1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SETOR</a:t>
            </a:r>
            <a:r>
              <a:rPr lang="en-SG" b="1" dirty="0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 DAN </a:t>
            </a:r>
            <a:r>
              <a:rPr lang="en-SG" b="1" dirty="0" err="1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LAPOR</a:t>
            </a:r>
            <a:r>
              <a:rPr lang="en-SG" b="1" dirty="0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SG" b="1" dirty="0" err="1" smtClean="0">
                <a:solidFill>
                  <a:prstClr val="white"/>
                </a:solidFill>
                <a:latin typeface="Aharoni" pitchFamily="2" charset="-79"/>
                <a:cs typeface="Aharoni" pitchFamily="2" charset="-79"/>
              </a:rPr>
              <a:t>PPN</a:t>
            </a:r>
            <a:endParaRPr lang="en-SG" b="1" dirty="0">
              <a:solidFill>
                <a:prstClr val="white"/>
              </a:solidFill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35" name="Elbow Connector 34"/>
          <p:cNvCxnSpPr>
            <a:endCxn id="23" idx="1"/>
          </p:cNvCxnSpPr>
          <p:nvPr/>
        </p:nvCxnSpPr>
        <p:spPr>
          <a:xfrm flipV="1">
            <a:off x="3272513" y="3656141"/>
            <a:ext cx="1513801" cy="1000077"/>
          </a:xfrm>
          <a:prstGeom prst="bentConnector3">
            <a:avLst>
              <a:gd name="adj1" fmla="val 50000"/>
            </a:avLst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511189" y="3136767"/>
            <a:ext cx="114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 smtClean="0">
                <a:solidFill>
                  <a:srgbClr val="FF0000"/>
                </a:solidFill>
              </a:rPr>
              <a:t>PM &amp; PK consolidation</a:t>
            </a:r>
            <a:endParaRPr lang="en-US" sz="1200" b="1" i="1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714876" y="4212851"/>
            <a:ext cx="2600324" cy="41549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05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PM &amp; </a:t>
            </a:r>
            <a:r>
              <a:rPr lang="en-US" sz="105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</a:t>
            </a:r>
            <a:endParaRPr lang="en-US" sz="105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5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Kurang</a:t>
            </a:r>
            <a:r>
              <a:rPr lang="en-US" sz="105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Bayar / </a:t>
            </a:r>
            <a:r>
              <a:rPr lang="en-US" sz="105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05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bayar</a:t>
            </a:r>
            <a:endParaRPr lang="en-US" sz="105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Down Arrow 39"/>
          <p:cNvSpPr/>
          <p:nvPr/>
        </p:nvSpPr>
        <p:spPr>
          <a:xfrm>
            <a:off x="5624424" y="3940680"/>
            <a:ext cx="869540" cy="206282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74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345229" y="44626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21701" y="50616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21701" y="50616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21701" y="50616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8600" y="176960"/>
            <a:ext cx="3286148" cy="53860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SKEMA EKUALISASI</a:t>
            </a:r>
            <a:r>
              <a:rPr lang="id-ID" b="1" dirty="0">
                <a:solidFill>
                  <a:srgbClr val="00206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 PPN</a:t>
            </a:r>
            <a:r>
              <a:rPr lang="en-SG" b="1" dirty="0">
                <a:solidFill>
                  <a:srgbClr val="00206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 </a:t>
            </a:r>
          </a:p>
          <a:p>
            <a:r>
              <a:rPr lang="en-SG" sz="1100" b="1" dirty="0">
                <a:solidFill>
                  <a:srgbClr val="00206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( </a:t>
            </a:r>
            <a:r>
              <a:rPr lang="en-SG" sz="1100" b="1" dirty="0" smtClean="0">
                <a:solidFill>
                  <a:srgbClr val="00206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Existing Proses)</a:t>
            </a:r>
            <a:endParaRPr lang="en-US" b="1" dirty="0">
              <a:solidFill>
                <a:srgbClr val="002060"/>
              </a:solidFill>
              <a:latin typeface="Franklin Gothic Dem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2559" y="754380"/>
            <a:ext cx="1254418" cy="497006"/>
          </a:xfrm>
          <a:prstGeom prst="rect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050" dirty="0" smtClean="0">
                <a:solidFill>
                  <a:srgbClr val="000000"/>
                </a:solidFill>
              </a:rPr>
              <a:t>T-Code F.01 GL 4****</a:t>
            </a:r>
            <a:endParaRPr lang="en-US" sz="1050" dirty="0">
              <a:solidFill>
                <a:srgbClr val="00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62559" y="1317662"/>
            <a:ext cx="1242986" cy="514914"/>
          </a:xfrm>
          <a:prstGeom prst="rect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050" dirty="0" smtClean="0">
                <a:solidFill>
                  <a:srgbClr val="000000"/>
                </a:solidFill>
              </a:rPr>
              <a:t>T-Code ZSD_PI05</a:t>
            </a:r>
            <a:endParaRPr lang="en-US" sz="1050" dirty="0">
              <a:solidFill>
                <a:srgbClr val="00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57200" y="1941546"/>
            <a:ext cx="1219235" cy="552587"/>
          </a:xfrm>
          <a:prstGeom prst="rect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050" dirty="0" smtClean="0">
                <a:solidFill>
                  <a:srgbClr val="000000"/>
                </a:solidFill>
              </a:rPr>
              <a:t>T-Code FBL3N</a:t>
            </a:r>
            <a:endParaRPr lang="en-US" sz="1050" dirty="0">
              <a:solidFill>
                <a:srgbClr val="000000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484330" y="4413892"/>
            <a:ext cx="3466499" cy="1000132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9" name="Down Arrow 68"/>
          <p:cNvSpPr/>
          <p:nvPr/>
        </p:nvSpPr>
        <p:spPr>
          <a:xfrm>
            <a:off x="1613433" y="2494133"/>
            <a:ext cx="1586967" cy="218165"/>
          </a:xfrm>
          <a:prstGeom prst="downArrow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rgbClr val="FFFFFF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787271" y="764770"/>
            <a:ext cx="2335231" cy="47622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000000"/>
                </a:solidFill>
              </a:rPr>
              <a:t>Download  </a:t>
            </a:r>
            <a:r>
              <a:rPr lang="en-US" sz="1050" dirty="0" err="1" smtClean="0">
                <a:solidFill>
                  <a:srgbClr val="000000"/>
                </a:solidFill>
              </a:rPr>
              <a:t>nilai</a:t>
            </a:r>
            <a:r>
              <a:rPr lang="en-US" sz="1050" dirty="0" smtClean="0">
                <a:solidFill>
                  <a:srgbClr val="000000"/>
                </a:solidFill>
              </a:rPr>
              <a:t> total  </a:t>
            </a:r>
            <a:r>
              <a:rPr lang="en-US" sz="1050" dirty="0" err="1" smtClean="0">
                <a:solidFill>
                  <a:srgbClr val="000000"/>
                </a:solidFill>
              </a:rPr>
              <a:t>masing-masing</a:t>
            </a:r>
            <a:r>
              <a:rPr lang="en-US" sz="1050" dirty="0" smtClean="0">
                <a:solidFill>
                  <a:srgbClr val="000000"/>
                </a:solidFill>
              </a:rPr>
              <a:t> GL </a:t>
            </a:r>
            <a:r>
              <a:rPr lang="en-US" sz="1050" dirty="0" err="1" smtClean="0">
                <a:solidFill>
                  <a:srgbClr val="000000"/>
                </a:solidFill>
              </a:rPr>
              <a:t>Penjualan</a:t>
            </a:r>
            <a:endParaRPr lang="en-US" sz="1050" dirty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787271" y="1317662"/>
            <a:ext cx="2335231" cy="5588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000000"/>
                </a:solidFill>
              </a:rPr>
              <a:t>Download  detail total </a:t>
            </a:r>
            <a:r>
              <a:rPr lang="en-US" sz="1050" dirty="0" err="1" smtClean="0">
                <a:solidFill>
                  <a:srgbClr val="000000"/>
                </a:solidFill>
              </a:rPr>
              <a:t>masing-masing</a:t>
            </a:r>
            <a:r>
              <a:rPr lang="en-US" sz="1050" dirty="0" smtClean="0">
                <a:solidFill>
                  <a:srgbClr val="000000"/>
                </a:solidFill>
              </a:rPr>
              <a:t> </a:t>
            </a:r>
            <a:r>
              <a:rPr lang="en-US" sz="1050" dirty="0" err="1" smtClean="0">
                <a:solidFill>
                  <a:srgbClr val="000000"/>
                </a:solidFill>
              </a:rPr>
              <a:t>Penjualan</a:t>
            </a:r>
            <a:r>
              <a:rPr lang="en-US" sz="1050" dirty="0" smtClean="0">
                <a:solidFill>
                  <a:srgbClr val="000000"/>
                </a:solidFill>
              </a:rPr>
              <a:t>  (SO, DO, Basic Price, </a:t>
            </a:r>
            <a:r>
              <a:rPr lang="en-US" sz="1050" dirty="0" err="1" smtClean="0">
                <a:solidFill>
                  <a:srgbClr val="000000"/>
                </a:solidFill>
              </a:rPr>
              <a:t>PPN</a:t>
            </a:r>
            <a:r>
              <a:rPr lang="en-US" sz="1050" dirty="0" smtClean="0">
                <a:solidFill>
                  <a:srgbClr val="000000"/>
                </a:solidFill>
              </a:rPr>
              <a:t>, </a:t>
            </a:r>
            <a:r>
              <a:rPr lang="en-US" sz="1050" dirty="0" err="1" smtClean="0">
                <a:solidFill>
                  <a:srgbClr val="000000"/>
                </a:solidFill>
              </a:rPr>
              <a:t>PPh</a:t>
            </a:r>
            <a:r>
              <a:rPr lang="en-US" sz="1050" dirty="0" smtClean="0">
                <a:solidFill>
                  <a:srgbClr val="000000"/>
                </a:solidFill>
              </a:rPr>
              <a:t> 22, </a:t>
            </a:r>
            <a:r>
              <a:rPr lang="en-US" sz="1050" dirty="0" err="1" smtClean="0">
                <a:solidFill>
                  <a:srgbClr val="000000"/>
                </a:solidFill>
              </a:rPr>
              <a:t>PBBKB</a:t>
            </a:r>
            <a:r>
              <a:rPr lang="en-US" sz="1050" dirty="0" smtClean="0">
                <a:solidFill>
                  <a:srgbClr val="000000"/>
                </a:solidFill>
              </a:rPr>
              <a:t>)</a:t>
            </a:r>
            <a:endParaRPr lang="en-US" sz="1050" dirty="0">
              <a:solidFill>
                <a:srgbClr val="00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787271" y="1941546"/>
            <a:ext cx="2335231" cy="51911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000000"/>
                </a:solidFill>
              </a:rPr>
              <a:t>Download detail GL  VAT Out Payable </a:t>
            </a:r>
            <a:r>
              <a:rPr lang="en-US" sz="1050" dirty="0" err="1" smtClean="0">
                <a:solidFill>
                  <a:srgbClr val="000000"/>
                </a:solidFill>
              </a:rPr>
              <a:t>dan</a:t>
            </a:r>
            <a:r>
              <a:rPr lang="en-US" sz="1050" dirty="0" smtClean="0">
                <a:solidFill>
                  <a:srgbClr val="000000"/>
                </a:solidFill>
              </a:rPr>
              <a:t>  Advance payment</a:t>
            </a:r>
            <a:endParaRPr lang="en-US" sz="1050" dirty="0">
              <a:solidFill>
                <a:srgbClr val="00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37261" y="2762245"/>
            <a:ext cx="1660287" cy="1476386"/>
          </a:xfrm>
          <a:prstGeom prst="rect">
            <a:avLst/>
          </a:prstGeom>
          <a:solidFill>
            <a:srgbClr val="FFC0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050" dirty="0" smtClean="0">
                <a:solidFill>
                  <a:srgbClr val="000000"/>
                </a:solidFill>
              </a:rPr>
              <a:t>Identifikasi </a:t>
            </a:r>
            <a:r>
              <a:rPr lang="en-SG" sz="1050" dirty="0" smtClean="0">
                <a:solidFill>
                  <a:srgbClr val="000000"/>
                </a:solidFill>
              </a:rPr>
              <a:t>data </a:t>
            </a:r>
            <a:r>
              <a:rPr lang="en-SG" sz="1050" dirty="0" err="1" smtClean="0">
                <a:solidFill>
                  <a:srgbClr val="000000"/>
                </a:solidFill>
              </a:rPr>
              <a:t>hasil</a:t>
            </a:r>
            <a:r>
              <a:rPr lang="en-SG" sz="1050" dirty="0" smtClean="0">
                <a:solidFill>
                  <a:srgbClr val="000000"/>
                </a:solidFill>
              </a:rPr>
              <a:t> download GL Sales Domestic, </a:t>
            </a:r>
            <a:r>
              <a:rPr lang="en-SG" sz="1050" dirty="0" err="1" smtClean="0">
                <a:solidFill>
                  <a:srgbClr val="000000"/>
                </a:solidFill>
              </a:rPr>
              <a:t>PPN</a:t>
            </a:r>
            <a:r>
              <a:rPr lang="en-SG" sz="1050" dirty="0" smtClean="0">
                <a:solidFill>
                  <a:srgbClr val="000000"/>
                </a:solidFill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</a:rPr>
              <a:t>daerah</a:t>
            </a:r>
            <a:r>
              <a:rPr lang="en-SG" sz="1050" dirty="0" smtClean="0">
                <a:solidFill>
                  <a:srgbClr val="000000"/>
                </a:solidFill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</a:rPr>
              <a:t>FTZ</a:t>
            </a:r>
            <a:r>
              <a:rPr lang="en-SG" sz="1050" dirty="0" smtClean="0">
                <a:solidFill>
                  <a:srgbClr val="000000"/>
                </a:solidFill>
              </a:rPr>
              <a:t>, Sales </a:t>
            </a:r>
            <a:r>
              <a:rPr lang="en-SG" sz="1050" dirty="0" err="1" smtClean="0">
                <a:solidFill>
                  <a:srgbClr val="000000"/>
                </a:solidFill>
              </a:rPr>
              <a:t>Passtrought</a:t>
            </a:r>
            <a:r>
              <a:rPr lang="en-SG" sz="1050" dirty="0" smtClean="0">
                <a:solidFill>
                  <a:srgbClr val="000000"/>
                </a:solidFill>
              </a:rPr>
              <a:t>, Own Use, </a:t>
            </a:r>
            <a:r>
              <a:rPr lang="en-SG" sz="1050" dirty="0" err="1" smtClean="0">
                <a:solidFill>
                  <a:srgbClr val="000000"/>
                </a:solidFill>
              </a:rPr>
              <a:t>Subsidi</a:t>
            </a:r>
            <a:r>
              <a:rPr lang="en-SG" sz="1050" dirty="0" smtClean="0">
                <a:solidFill>
                  <a:srgbClr val="000000"/>
                </a:solidFill>
              </a:rPr>
              <a:t>, </a:t>
            </a:r>
            <a:r>
              <a:rPr lang="en-SG" sz="1050" dirty="0" err="1" smtClean="0">
                <a:solidFill>
                  <a:srgbClr val="000000"/>
                </a:solidFill>
              </a:rPr>
              <a:t>Pendapatan</a:t>
            </a:r>
            <a:r>
              <a:rPr lang="en-SG" sz="1050" dirty="0" smtClean="0">
                <a:solidFill>
                  <a:srgbClr val="000000"/>
                </a:solidFill>
              </a:rPr>
              <a:t> Lain  </a:t>
            </a:r>
            <a:r>
              <a:rPr lang="id-ID" sz="1050" dirty="0" smtClean="0">
                <a:solidFill>
                  <a:srgbClr val="000000"/>
                </a:solidFill>
              </a:rPr>
              <a:t> </a:t>
            </a:r>
            <a:r>
              <a:rPr lang="en-SG" sz="1050" dirty="0" smtClean="0">
                <a:solidFill>
                  <a:srgbClr val="000000"/>
                </a:solidFill>
              </a:rPr>
              <a:t>-- </a:t>
            </a:r>
            <a:r>
              <a:rPr lang="id-ID" sz="1050" dirty="0" smtClean="0">
                <a:solidFill>
                  <a:srgbClr val="000000"/>
                </a:solidFill>
              </a:rPr>
              <a:t>yang menjadi objek PPN</a:t>
            </a:r>
            <a:endParaRPr lang="en-US" sz="1050" dirty="0">
              <a:solidFill>
                <a:srgbClr val="00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784610" y="2881308"/>
            <a:ext cx="1265014" cy="1238259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000000"/>
                </a:solidFill>
              </a:rPr>
              <a:t>VAT Out Data </a:t>
            </a:r>
            <a:r>
              <a:rPr lang="en-US" sz="1050" dirty="0" err="1" smtClean="0">
                <a:solidFill>
                  <a:srgbClr val="000000"/>
                </a:solidFill>
              </a:rPr>
              <a:t>sebagai</a:t>
            </a:r>
            <a:r>
              <a:rPr lang="en-US" sz="1050" dirty="0" smtClean="0">
                <a:solidFill>
                  <a:srgbClr val="000000"/>
                </a:solidFill>
              </a:rPr>
              <a:t> </a:t>
            </a:r>
            <a:r>
              <a:rPr lang="en-US" sz="1050" dirty="0" err="1" smtClean="0">
                <a:solidFill>
                  <a:srgbClr val="000000"/>
                </a:solidFill>
              </a:rPr>
              <a:t>Nilai</a:t>
            </a:r>
            <a:r>
              <a:rPr lang="en-US" sz="1050" dirty="0" smtClean="0">
                <a:solidFill>
                  <a:srgbClr val="000000"/>
                </a:solidFill>
              </a:rPr>
              <a:t> final </a:t>
            </a:r>
            <a:r>
              <a:rPr lang="en-US" sz="1050" dirty="0" err="1" smtClean="0">
                <a:solidFill>
                  <a:srgbClr val="000000"/>
                </a:solidFill>
              </a:rPr>
              <a:t>DPP</a:t>
            </a:r>
            <a:r>
              <a:rPr lang="en-US" sz="1050" dirty="0" smtClean="0">
                <a:solidFill>
                  <a:srgbClr val="000000"/>
                </a:solidFill>
              </a:rPr>
              <a:t> </a:t>
            </a:r>
            <a:r>
              <a:rPr lang="en-US" sz="1050" dirty="0" err="1" smtClean="0">
                <a:solidFill>
                  <a:srgbClr val="000000"/>
                </a:solidFill>
              </a:rPr>
              <a:t>hasil</a:t>
            </a:r>
            <a:r>
              <a:rPr lang="en-US" sz="1050" dirty="0" smtClean="0">
                <a:solidFill>
                  <a:srgbClr val="000000"/>
                </a:solidFill>
              </a:rPr>
              <a:t> review </a:t>
            </a:r>
            <a:r>
              <a:rPr lang="en-US" sz="1050" dirty="0" err="1" smtClean="0">
                <a:solidFill>
                  <a:srgbClr val="000000"/>
                </a:solidFill>
              </a:rPr>
              <a:t>dan</a:t>
            </a:r>
            <a:r>
              <a:rPr lang="en-US" sz="1050" dirty="0" smtClean="0">
                <a:solidFill>
                  <a:srgbClr val="000000"/>
                </a:solidFill>
              </a:rPr>
              <a:t> filtering (VAT valid)  </a:t>
            </a:r>
            <a:endParaRPr lang="en-US" sz="1050" dirty="0">
              <a:solidFill>
                <a:srgbClr val="0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724400" y="928670"/>
            <a:ext cx="3124200" cy="900246"/>
          </a:xfrm>
          <a:prstGeom prst="rect">
            <a:avLst/>
          </a:prstGeom>
          <a:solidFill>
            <a:srgbClr val="FFC0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SG" sz="1050" dirty="0" smtClean="0">
                <a:latin typeface="+mj-lt"/>
                <a:ea typeface="Ebrima" pitchFamily="2" charset="0"/>
                <a:cs typeface="Ebrima" pitchFamily="2" charset="0"/>
              </a:rPr>
              <a:t>Base result T-Code  </a:t>
            </a:r>
            <a:r>
              <a:rPr lang="en-SG" sz="1050" dirty="0" err="1" smtClean="0">
                <a:latin typeface="+mj-lt"/>
                <a:ea typeface="Ebrima" pitchFamily="2" charset="0"/>
                <a:cs typeface="Ebrima" pitchFamily="2" charset="0"/>
              </a:rPr>
              <a:t>ZSD_PI05</a:t>
            </a:r>
            <a:r>
              <a:rPr lang="en-SG" sz="1050" dirty="0" smtClean="0">
                <a:latin typeface="+mj-lt"/>
                <a:ea typeface="Ebrima" pitchFamily="2" charset="0"/>
                <a:cs typeface="Ebrima" pitchFamily="2" charset="0"/>
              </a:rPr>
              <a:t>   / BI </a:t>
            </a:r>
            <a:r>
              <a:rPr lang="en-SG" sz="1050" dirty="0" err="1" smtClean="0">
                <a:latin typeface="+mj-lt"/>
                <a:ea typeface="Ebrima" pitchFamily="2" charset="0"/>
                <a:cs typeface="Ebrima" pitchFamily="2" charset="0"/>
              </a:rPr>
              <a:t>dengan</a:t>
            </a:r>
            <a:r>
              <a:rPr lang="en-SG" sz="1050" dirty="0" smtClean="0">
                <a:latin typeface="+mj-lt"/>
                <a:ea typeface="Ebrima" pitchFamily="2" charset="0"/>
                <a:cs typeface="Ebrima" pitchFamily="2" charset="0"/>
              </a:rPr>
              <a:t> </a:t>
            </a:r>
            <a:r>
              <a:rPr lang="en-SG" sz="1050" dirty="0" err="1" smtClean="0">
                <a:latin typeface="+mj-lt"/>
                <a:ea typeface="Ebrima" pitchFamily="2" charset="0"/>
                <a:cs typeface="Ebrima" pitchFamily="2" charset="0"/>
              </a:rPr>
              <a:t>FBL3N</a:t>
            </a:r>
            <a:r>
              <a:rPr lang="en-SG" sz="1050" dirty="0" smtClean="0">
                <a:latin typeface="+mj-lt"/>
                <a:cs typeface="Aharoni" pitchFamily="2" charset="-79"/>
              </a:rPr>
              <a:t>…</a:t>
            </a:r>
            <a:r>
              <a:rPr lang="en-SG" sz="1050" dirty="0" err="1" smtClean="0">
                <a:latin typeface="+mj-lt"/>
                <a:cs typeface="Aharoni" pitchFamily="2" charset="-79"/>
              </a:rPr>
              <a:t>dalam</a:t>
            </a:r>
            <a:r>
              <a:rPr lang="en-SG" sz="1050" dirty="0" smtClean="0"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latin typeface="+mj-lt"/>
                <a:cs typeface="Aharoni" pitchFamily="2" charset="-79"/>
              </a:rPr>
              <a:t>bentuk</a:t>
            </a:r>
            <a:r>
              <a:rPr lang="en-SG" sz="1050" dirty="0" smtClean="0"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latin typeface="+mj-lt"/>
                <a:cs typeface="Aharoni" pitchFamily="2" charset="-79"/>
              </a:rPr>
              <a:t>kolom</a:t>
            </a:r>
            <a:r>
              <a:rPr lang="en-SG" sz="1050" dirty="0" smtClean="0">
                <a:latin typeface="+mj-lt"/>
                <a:cs typeface="Aharoni" pitchFamily="2" charset="-79"/>
              </a:rPr>
              <a:t> (fields)</a:t>
            </a:r>
          </a:p>
          <a:p>
            <a:pPr marL="72000" indent="-72000">
              <a:buFont typeface="Wingdings" pitchFamily="2" charset="2"/>
              <a:buChar char="§"/>
            </a:pPr>
            <a:r>
              <a:rPr lang="en-SG" sz="1050" dirty="0" smtClean="0">
                <a:latin typeface="+mj-lt"/>
                <a:cs typeface="Aharoni" pitchFamily="2" charset="-79"/>
              </a:rPr>
              <a:t>Sales Domestic </a:t>
            </a:r>
          </a:p>
          <a:p>
            <a:pPr marL="72000" indent="-72000">
              <a:buFont typeface="Wingdings" pitchFamily="2" charset="2"/>
              <a:buChar char="§"/>
            </a:pPr>
            <a:r>
              <a:rPr lang="en-SG" sz="1050" dirty="0" err="1" smtClean="0">
                <a:latin typeface="+mj-lt"/>
                <a:cs typeface="Aharoni" pitchFamily="2" charset="-79"/>
              </a:rPr>
              <a:t>Pendapatan</a:t>
            </a:r>
            <a:r>
              <a:rPr lang="en-SG" sz="1050" dirty="0" smtClean="0">
                <a:latin typeface="+mj-lt"/>
                <a:cs typeface="Aharoni" pitchFamily="2" charset="-79"/>
              </a:rPr>
              <a:t> Lain</a:t>
            </a:r>
          </a:p>
          <a:p>
            <a:pPr marL="72000" indent="-72000">
              <a:buFont typeface="Wingdings" pitchFamily="2" charset="2"/>
              <a:buChar char="§"/>
            </a:pPr>
            <a:r>
              <a:rPr lang="en-SG" sz="1050" dirty="0" smtClean="0">
                <a:latin typeface="+mj-lt"/>
                <a:cs typeface="Aharoni" pitchFamily="2" charset="-79"/>
              </a:rPr>
              <a:t> Prepaid Cash</a:t>
            </a:r>
            <a:endParaRPr lang="en-SG" sz="1050" dirty="0">
              <a:latin typeface="+mj-lt"/>
              <a:cs typeface="Aharoni" pitchFamily="2" charset="-79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06045" y="1371600"/>
            <a:ext cx="2809355" cy="1223412"/>
          </a:xfrm>
          <a:prstGeom prst="rect">
            <a:avLst/>
          </a:prstGeom>
          <a:solidFill>
            <a:srgbClr val="00B0F0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SG" sz="1050" u="sng" dirty="0" smtClean="0">
                <a:latin typeface="+mj-lt"/>
                <a:ea typeface="Ebrima" pitchFamily="2" charset="0"/>
                <a:cs typeface="Ebrima" pitchFamily="2" charset="0"/>
              </a:rPr>
              <a:t>Data yang </a:t>
            </a:r>
            <a:r>
              <a:rPr lang="en-SG" sz="1050" u="sng" dirty="0" err="1" smtClean="0">
                <a:latin typeface="+mj-lt"/>
                <a:ea typeface="Ebrima" pitchFamily="2" charset="0"/>
                <a:cs typeface="Ebrima" pitchFamily="2" charset="0"/>
              </a:rPr>
              <a:t>akan</a:t>
            </a:r>
            <a:r>
              <a:rPr lang="en-SG" sz="1050" u="sng" dirty="0" smtClean="0">
                <a:latin typeface="+mj-lt"/>
                <a:ea typeface="Ebrima" pitchFamily="2" charset="0"/>
                <a:cs typeface="Ebrima" pitchFamily="2" charset="0"/>
              </a:rPr>
              <a:t> </a:t>
            </a:r>
            <a:r>
              <a:rPr lang="en-SG" sz="1050" u="sng" dirty="0" err="1" smtClean="0">
                <a:latin typeface="+mj-lt"/>
                <a:ea typeface="Ebrima" pitchFamily="2" charset="0"/>
                <a:cs typeface="Ebrima" pitchFamily="2" charset="0"/>
              </a:rPr>
              <a:t>diperoleh</a:t>
            </a:r>
            <a:r>
              <a:rPr lang="en-SG" sz="1050" u="sng" dirty="0" smtClean="0">
                <a:latin typeface="+mj-lt"/>
                <a:ea typeface="Ebrima" pitchFamily="2" charset="0"/>
                <a:cs typeface="Ebrima" pitchFamily="2" charset="0"/>
              </a:rPr>
              <a:t> </a:t>
            </a:r>
            <a:r>
              <a:rPr lang="en-SG" sz="1050" dirty="0" smtClean="0">
                <a:latin typeface="+mj-lt"/>
                <a:cs typeface="Aharoni" pitchFamily="2" charset="-79"/>
              </a:rPr>
              <a:t>:</a:t>
            </a:r>
          </a:p>
          <a:p>
            <a:pPr marL="108000" indent="-108000">
              <a:buFont typeface="Wingdings" pitchFamily="2" charset="2"/>
              <a:buChar char="§"/>
            </a:pPr>
            <a:r>
              <a:rPr lang="en-SG" sz="1050" dirty="0" err="1" smtClean="0">
                <a:latin typeface="+mj-lt"/>
                <a:cs typeface="Aharoni" pitchFamily="2" charset="-79"/>
              </a:rPr>
              <a:t>Rincian</a:t>
            </a:r>
            <a:r>
              <a:rPr lang="en-SG" sz="1050" dirty="0" smtClean="0"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latin typeface="+mj-lt"/>
                <a:cs typeface="Aharoni" pitchFamily="2" charset="-79"/>
              </a:rPr>
              <a:t>seluruh</a:t>
            </a:r>
            <a:r>
              <a:rPr lang="en-SG" sz="1050" dirty="0" smtClean="0">
                <a:latin typeface="+mj-lt"/>
                <a:cs typeface="Aharoni" pitchFamily="2" charset="-79"/>
              </a:rPr>
              <a:t> GL Sales</a:t>
            </a:r>
          </a:p>
          <a:p>
            <a:pPr marL="108000" indent="-108000">
              <a:buFont typeface="Wingdings" pitchFamily="2" charset="2"/>
              <a:buChar char="§"/>
            </a:pPr>
            <a:r>
              <a:rPr lang="en-SG" sz="1050" dirty="0" err="1" smtClean="0">
                <a:latin typeface="+mj-lt"/>
                <a:cs typeface="Aharoni" pitchFamily="2" charset="-79"/>
              </a:rPr>
              <a:t>Nilai</a:t>
            </a:r>
            <a:r>
              <a:rPr lang="en-SG" sz="1050" dirty="0" smtClean="0"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latin typeface="+mj-lt"/>
                <a:cs typeface="Aharoni" pitchFamily="2" charset="-79"/>
              </a:rPr>
              <a:t>PPN</a:t>
            </a:r>
            <a:r>
              <a:rPr lang="en-SG" sz="1050" dirty="0" smtClean="0">
                <a:latin typeface="+mj-lt"/>
                <a:cs typeface="Aharoni" pitchFamily="2" charset="-79"/>
              </a:rPr>
              <a:t>, </a:t>
            </a:r>
            <a:r>
              <a:rPr lang="en-SG" sz="1050" dirty="0" err="1" smtClean="0">
                <a:latin typeface="+mj-lt"/>
                <a:cs typeface="Aharoni" pitchFamily="2" charset="-79"/>
              </a:rPr>
              <a:t>Pph</a:t>
            </a:r>
            <a:r>
              <a:rPr lang="en-SG" sz="1050" dirty="0" smtClean="0">
                <a:latin typeface="+mj-lt"/>
                <a:cs typeface="Aharoni" pitchFamily="2" charset="-79"/>
              </a:rPr>
              <a:t> 22, </a:t>
            </a:r>
            <a:r>
              <a:rPr lang="en-SG" sz="1050" dirty="0" err="1" smtClean="0">
                <a:latin typeface="+mj-lt"/>
                <a:cs typeface="Aharoni" pitchFamily="2" charset="-79"/>
              </a:rPr>
              <a:t>PBBKB</a:t>
            </a:r>
            <a:endParaRPr lang="en-SG" sz="1050" dirty="0" smtClean="0">
              <a:latin typeface="+mj-lt"/>
              <a:cs typeface="Aharoni" pitchFamily="2" charset="-79"/>
            </a:endParaRPr>
          </a:p>
          <a:p>
            <a:pPr marL="108000" indent="-108000">
              <a:buFont typeface="Wingdings" pitchFamily="2" charset="2"/>
              <a:buChar char="§"/>
            </a:pPr>
            <a:r>
              <a:rPr lang="en-SG" sz="1050" dirty="0" smtClean="0">
                <a:latin typeface="+mj-lt"/>
                <a:cs typeface="Aharoni" pitchFamily="2" charset="-79"/>
              </a:rPr>
              <a:t>Data lain yang </a:t>
            </a:r>
            <a:r>
              <a:rPr lang="en-SG" sz="1050" dirty="0" err="1" smtClean="0">
                <a:latin typeface="+mj-lt"/>
                <a:cs typeface="Aharoni" pitchFamily="2" charset="-79"/>
              </a:rPr>
              <a:t>dibutuhkan</a:t>
            </a:r>
            <a:r>
              <a:rPr lang="en-SG" sz="1050" dirty="0" smtClean="0"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latin typeface="+mj-lt"/>
                <a:cs typeface="Aharoni" pitchFamily="2" charset="-79"/>
              </a:rPr>
              <a:t>sebagai</a:t>
            </a:r>
            <a:r>
              <a:rPr lang="en-SG" sz="1050" dirty="0" smtClean="0"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latin typeface="+mj-lt"/>
                <a:cs typeface="Aharoni" pitchFamily="2" charset="-79"/>
              </a:rPr>
              <a:t>analisa</a:t>
            </a:r>
            <a:r>
              <a:rPr lang="en-SG" sz="1050" dirty="0" smtClean="0">
                <a:latin typeface="+mj-lt"/>
                <a:cs typeface="Aharoni" pitchFamily="2" charset="-79"/>
              </a:rPr>
              <a:t> abnormal data</a:t>
            </a:r>
          </a:p>
          <a:p>
            <a:pPr marL="108000" indent="-108000">
              <a:buFont typeface="Wingdings" pitchFamily="2" charset="2"/>
              <a:buChar char="§"/>
            </a:pPr>
            <a:r>
              <a:rPr lang="en-SG" sz="1050" dirty="0" err="1">
                <a:latin typeface="+mj-lt"/>
                <a:cs typeface="Aharoni" pitchFamily="2" charset="-79"/>
              </a:rPr>
              <a:t>N</a:t>
            </a:r>
            <a:r>
              <a:rPr lang="en-SG" sz="1050" dirty="0" err="1" smtClean="0">
                <a:latin typeface="+mj-lt"/>
                <a:cs typeface="Aharoni" pitchFamily="2" charset="-79"/>
              </a:rPr>
              <a:t>ilai</a:t>
            </a:r>
            <a:r>
              <a:rPr lang="en-SG" sz="1050" dirty="0" smtClean="0"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latin typeface="+mj-lt"/>
                <a:cs typeface="Aharoni" pitchFamily="2" charset="-79"/>
              </a:rPr>
              <a:t>masing-masing</a:t>
            </a:r>
            <a:r>
              <a:rPr lang="en-SG" sz="1050" dirty="0" smtClean="0">
                <a:latin typeface="+mj-lt"/>
                <a:cs typeface="Aharoni" pitchFamily="2" charset="-79"/>
              </a:rPr>
              <a:t> GL </a:t>
            </a:r>
            <a:r>
              <a:rPr lang="en-SG" sz="1050" dirty="0" err="1" smtClean="0">
                <a:latin typeface="+mj-lt"/>
                <a:cs typeface="Aharoni" pitchFamily="2" charset="-79"/>
              </a:rPr>
              <a:t>termasuk</a:t>
            </a:r>
            <a:r>
              <a:rPr lang="en-SG" sz="1050" dirty="0" smtClean="0"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latin typeface="+mj-lt"/>
                <a:cs typeface="Aharoni" pitchFamily="2" charset="-79"/>
              </a:rPr>
              <a:t>nilai</a:t>
            </a:r>
            <a:r>
              <a:rPr lang="en-SG" sz="1050" dirty="0" smtClean="0">
                <a:latin typeface="+mj-lt"/>
                <a:cs typeface="Aharoni" pitchFamily="2" charset="-79"/>
              </a:rPr>
              <a:t> PPN </a:t>
            </a:r>
            <a:r>
              <a:rPr lang="en-SG" sz="1050" dirty="0" err="1" smtClean="0">
                <a:latin typeface="+mj-lt"/>
                <a:cs typeface="Aharoni" pitchFamily="2" charset="-79"/>
              </a:rPr>
              <a:t>bersaldo</a:t>
            </a:r>
            <a:r>
              <a:rPr lang="en-SG" sz="1050" dirty="0" smtClean="0"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latin typeface="+mj-lt"/>
                <a:cs typeface="Aharoni" pitchFamily="2" charset="-79"/>
              </a:rPr>
              <a:t>kosong</a:t>
            </a:r>
            <a:endParaRPr lang="en-SG" sz="1050" dirty="0" smtClean="0">
              <a:latin typeface="+mj-lt"/>
              <a:cs typeface="Aharoni" pitchFamily="2" charset="-79"/>
            </a:endParaRPr>
          </a:p>
        </p:txBody>
      </p:sp>
      <p:sp>
        <p:nvSpPr>
          <p:cNvPr id="39" name="Down Arrow 38"/>
          <p:cNvSpPr/>
          <p:nvPr/>
        </p:nvSpPr>
        <p:spPr>
          <a:xfrm>
            <a:off x="6816554" y="3568460"/>
            <a:ext cx="898718" cy="262478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274584" y="3254775"/>
            <a:ext cx="2170787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SG" sz="1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Abnormal </a:t>
            </a:r>
            <a:r>
              <a:rPr lang="en-SG" sz="10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dan</a:t>
            </a:r>
            <a:r>
              <a:rPr lang="en-SG" sz="1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SG" sz="10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Nilai</a:t>
            </a:r>
            <a:r>
              <a:rPr lang="en-SG" sz="1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SG" sz="10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Kosong</a:t>
            </a:r>
            <a:r>
              <a:rPr lang="en-SG" sz="1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SG" sz="10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PPN</a:t>
            </a:r>
            <a:endParaRPr lang="en-SG" sz="10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1" name="Down Arrow 40"/>
          <p:cNvSpPr/>
          <p:nvPr/>
        </p:nvSpPr>
        <p:spPr>
          <a:xfrm>
            <a:off x="6830169" y="2685593"/>
            <a:ext cx="898718" cy="262478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192622" y="2969118"/>
            <a:ext cx="245131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050" dirty="0" err="1" smtClean="0">
                <a:solidFill>
                  <a:srgbClr val="000000"/>
                </a:solidFill>
              </a:rPr>
              <a:t>Identifikasi</a:t>
            </a:r>
            <a:r>
              <a:rPr lang="en-SG" sz="1050" dirty="0" smtClean="0">
                <a:solidFill>
                  <a:srgbClr val="000000"/>
                </a:solidFill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</a:rPr>
              <a:t>seluruh</a:t>
            </a:r>
            <a:r>
              <a:rPr lang="en-SG" sz="1050" dirty="0" smtClean="0">
                <a:solidFill>
                  <a:srgbClr val="000000"/>
                </a:solidFill>
              </a:rPr>
              <a:t> data yang </a:t>
            </a:r>
            <a:r>
              <a:rPr lang="en-SG" sz="1050" dirty="0" err="1" smtClean="0">
                <a:solidFill>
                  <a:srgbClr val="000000"/>
                </a:solidFill>
              </a:rPr>
              <a:t>tersedia</a:t>
            </a:r>
            <a:endParaRPr lang="en-SG" sz="1050" dirty="0">
              <a:solidFill>
                <a:srgbClr val="000000"/>
              </a:solidFill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4567238" y="214290"/>
            <a:ext cx="0" cy="642942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917229" y="3847397"/>
            <a:ext cx="3798143" cy="7386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108000" indent="-108000">
              <a:buFont typeface="Arial" pitchFamily="34" charset="0"/>
              <a:buChar char="•"/>
            </a:pP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Analisa</a:t>
            </a:r>
            <a:r>
              <a:rPr lang="en-SG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 </a:t>
            </a: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lacak</a:t>
            </a:r>
            <a:r>
              <a:rPr lang="en-SG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SG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SG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pembukuan</a:t>
            </a:r>
            <a:endParaRPr lang="en-SG" sz="105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indent="-108000">
              <a:buFont typeface="Arial" pitchFamily="34" charset="0"/>
              <a:buChar char="•"/>
            </a:pP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Konfirmasi</a:t>
            </a:r>
            <a:r>
              <a:rPr lang="en-SG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segera</a:t>
            </a:r>
            <a:r>
              <a:rPr lang="en-SG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SG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unit </a:t>
            </a: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asal</a:t>
            </a:r>
            <a:r>
              <a:rPr lang="en-SG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pembukuan</a:t>
            </a:r>
            <a:r>
              <a:rPr lang="en-SG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transaksi</a:t>
            </a:r>
            <a:endParaRPr lang="en-SG" sz="105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indent="-108000">
              <a:buFont typeface="Arial" pitchFamily="34" charset="0"/>
              <a:buChar char="•"/>
            </a:pP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Lakukan</a:t>
            </a:r>
            <a:r>
              <a:rPr lang="en-SG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koreksi</a:t>
            </a:r>
            <a:r>
              <a:rPr lang="en-SG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SG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kesalahan</a:t>
            </a:r>
            <a:r>
              <a:rPr lang="en-SG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transaksi</a:t>
            </a:r>
            <a:endParaRPr lang="en-SG" sz="105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indent="-108000">
              <a:buFont typeface="Arial" pitchFamily="34" charset="0"/>
              <a:buChar char="•"/>
            </a:pP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Pastikan</a:t>
            </a:r>
            <a:r>
              <a:rPr lang="en-SG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SG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koreksi</a:t>
            </a:r>
            <a:r>
              <a:rPr lang="en-SG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diinput</a:t>
            </a:r>
            <a:r>
              <a:rPr lang="en-SG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kembali</a:t>
            </a:r>
            <a:r>
              <a:rPr lang="en-SG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SG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SG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endParaRPr lang="en-SG" sz="105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Down Arrow 47"/>
          <p:cNvSpPr/>
          <p:nvPr/>
        </p:nvSpPr>
        <p:spPr>
          <a:xfrm>
            <a:off x="6861213" y="4695384"/>
            <a:ext cx="898718" cy="262478"/>
          </a:xfrm>
          <a:prstGeom prst="downArrow">
            <a:avLst/>
          </a:prstGeom>
          <a:solidFill>
            <a:srgbClr val="C0000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145519" y="5491371"/>
            <a:ext cx="3500430" cy="106182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SG" sz="1050" b="1" u="sng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Keunggulan</a:t>
            </a:r>
            <a:r>
              <a:rPr lang="en-SG" sz="1050" b="1" u="sng" dirty="0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 </a:t>
            </a:r>
            <a:r>
              <a:rPr lang="en-SG" sz="1050" dirty="0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:</a:t>
            </a:r>
            <a:endParaRPr lang="en-SG" sz="1050" b="1" u="sng" dirty="0" smtClean="0">
              <a:solidFill>
                <a:srgbClr val="000000"/>
              </a:solidFill>
              <a:latin typeface="+mj-lt"/>
              <a:cs typeface="Aharoni" pitchFamily="2" charset="-79"/>
            </a:endParaRPr>
          </a:p>
          <a:p>
            <a:pPr marL="108000" indent="-108000">
              <a:buFont typeface="Arial" pitchFamily="34" charset="0"/>
              <a:buChar char="•"/>
            </a:pP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Dapat</a:t>
            </a:r>
            <a:r>
              <a:rPr lang="en-SG" sz="1050" dirty="0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dilakukan</a:t>
            </a:r>
            <a:r>
              <a:rPr lang="en-SG" sz="1050" dirty="0">
                <a:solidFill>
                  <a:srgbClr val="000000"/>
                </a:solidFill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mingguan</a:t>
            </a:r>
            <a:r>
              <a:rPr lang="en-SG" sz="1050" dirty="0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maupun</a:t>
            </a:r>
            <a:r>
              <a:rPr lang="en-SG" sz="1050" dirty="0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bulanan</a:t>
            </a:r>
            <a:endParaRPr lang="en-SG" sz="1050" dirty="0" smtClean="0">
              <a:solidFill>
                <a:srgbClr val="000000"/>
              </a:solidFill>
              <a:latin typeface="+mj-lt"/>
              <a:cs typeface="Aharoni" pitchFamily="2" charset="-79"/>
            </a:endParaRPr>
          </a:p>
          <a:p>
            <a:pPr marL="108000" indent="-108000">
              <a:buFont typeface="Arial" pitchFamily="34" charset="0"/>
              <a:buChar char="•"/>
            </a:pP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Identifikasi</a:t>
            </a:r>
            <a:r>
              <a:rPr lang="en-SG" sz="1050" dirty="0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awal</a:t>
            </a:r>
            <a:r>
              <a:rPr lang="en-SG" sz="1050" dirty="0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setiap</a:t>
            </a:r>
            <a:r>
              <a:rPr lang="en-SG" sz="1050" dirty="0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transaksi</a:t>
            </a:r>
            <a:endParaRPr lang="en-SG" sz="1050" dirty="0" smtClean="0">
              <a:solidFill>
                <a:srgbClr val="000000"/>
              </a:solidFill>
              <a:latin typeface="+mj-lt"/>
              <a:cs typeface="Aharoni" pitchFamily="2" charset="-79"/>
            </a:endParaRPr>
          </a:p>
          <a:p>
            <a:pPr marL="108000" indent="-108000">
              <a:buFont typeface="Arial" pitchFamily="34" charset="0"/>
              <a:buChar char="•"/>
            </a:pP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Akurasi</a:t>
            </a:r>
            <a:r>
              <a:rPr lang="en-SG" sz="1050" dirty="0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 data </a:t>
            </a: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dapat</a:t>
            </a:r>
            <a:r>
              <a:rPr lang="en-SG" sz="1050" dirty="0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terjaga</a:t>
            </a:r>
            <a:endParaRPr lang="en-SG" sz="1050" dirty="0" smtClean="0">
              <a:solidFill>
                <a:srgbClr val="000000"/>
              </a:solidFill>
              <a:latin typeface="+mj-lt"/>
              <a:cs typeface="Aharoni" pitchFamily="2" charset="-79"/>
            </a:endParaRPr>
          </a:p>
          <a:p>
            <a:pPr marL="108000" indent="-108000">
              <a:buFont typeface="Arial" pitchFamily="34" charset="0"/>
              <a:buChar char="•"/>
            </a:pP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Penelurusan</a:t>
            </a:r>
            <a:r>
              <a:rPr lang="en-SG" sz="1050" dirty="0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dapat</a:t>
            </a:r>
            <a:r>
              <a:rPr lang="en-SG" sz="1050" dirty="0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dilakukan</a:t>
            </a:r>
            <a:r>
              <a:rPr lang="en-SG" sz="1050" dirty="0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sesegra</a:t>
            </a:r>
            <a:r>
              <a:rPr lang="en-SG" sz="1050" dirty="0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mungkin</a:t>
            </a:r>
            <a:endParaRPr lang="en-SG" sz="1050" dirty="0" smtClean="0">
              <a:solidFill>
                <a:srgbClr val="000000"/>
              </a:solidFill>
              <a:latin typeface="+mj-lt"/>
              <a:cs typeface="Aharoni" pitchFamily="2" charset="-79"/>
            </a:endParaRPr>
          </a:p>
          <a:p>
            <a:pPr marL="108000" indent="-108000">
              <a:buFont typeface="Arial" pitchFamily="34" charset="0"/>
              <a:buChar char="•"/>
            </a:pP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Tidak</a:t>
            </a:r>
            <a:r>
              <a:rPr lang="en-SG" sz="1050" dirty="0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ada</a:t>
            </a:r>
            <a:r>
              <a:rPr lang="en-SG" sz="1050" dirty="0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koreksi</a:t>
            </a:r>
            <a:r>
              <a:rPr lang="en-SG" sz="1050" dirty="0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diakhir</a:t>
            </a:r>
            <a:r>
              <a:rPr lang="en-SG" sz="1050" dirty="0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 </a:t>
            </a:r>
            <a:r>
              <a:rPr lang="en-SG" sz="1050" dirty="0" err="1" smtClean="0">
                <a:solidFill>
                  <a:srgbClr val="000000"/>
                </a:solidFill>
                <a:latin typeface="+mj-lt"/>
                <a:cs typeface="Aharoni" pitchFamily="2" charset="-79"/>
              </a:rPr>
              <a:t>bulan</a:t>
            </a:r>
            <a:endParaRPr lang="en-SG" sz="1050" dirty="0" smtClean="0">
              <a:solidFill>
                <a:srgbClr val="000000"/>
              </a:solidFill>
              <a:latin typeface="+mj-lt"/>
              <a:cs typeface="Aharoni" pitchFamily="2" charset="-79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305219" y="5029200"/>
            <a:ext cx="1714512" cy="338554"/>
          </a:xfrm>
          <a:prstGeom prst="rect">
            <a:avLst/>
          </a:prstGeom>
          <a:solidFill>
            <a:schemeClr val="bg1"/>
          </a:solidFill>
          <a:ln w="63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SG" sz="16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Data valid </a:t>
            </a:r>
            <a:r>
              <a:rPr lang="en-SG" sz="16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PPN</a:t>
            </a:r>
            <a:endParaRPr lang="en-SG" sz="16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30015" y="4580910"/>
            <a:ext cx="857256" cy="26161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SG" sz="1100" dirty="0" smtClean="0">
                <a:solidFill>
                  <a:srgbClr val="000000"/>
                </a:solidFill>
              </a:rPr>
              <a:t>Valid Data</a:t>
            </a:r>
            <a:endParaRPr lang="en-SG" sz="1100" dirty="0">
              <a:solidFill>
                <a:srgbClr val="000000"/>
              </a:solidFill>
            </a:endParaRPr>
          </a:p>
        </p:txBody>
      </p:sp>
      <p:sp>
        <p:nvSpPr>
          <p:cNvPr id="55" name="Down Arrow 54"/>
          <p:cNvSpPr/>
          <p:nvPr/>
        </p:nvSpPr>
        <p:spPr>
          <a:xfrm>
            <a:off x="2903716" y="4226082"/>
            <a:ext cx="907676" cy="14287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rgbClr val="FFFFFF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606187" y="4581632"/>
            <a:ext cx="1214446" cy="26161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SG" sz="1100" dirty="0" smtClean="0">
                <a:solidFill>
                  <a:srgbClr val="000000"/>
                </a:solidFill>
              </a:rPr>
              <a:t>Abnormal Data</a:t>
            </a:r>
            <a:endParaRPr lang="en-SG" sz="1100" dirty="0">
              <a:solidFill>
                <a:srgbClr val="000000"/>
              </a:solidFill>
            </a:endParaRPr>
          </a:p>
        </p:txBody>
      </p:sp>
      <p:sp>
        <p:nvSpPr>
          <p:cNvPr id="58" name="Down Arrow 57"/>
          <p:cNvSpPr/>
          <p:nvPr/>
        </p:nvSpPr>
        <p:spPr>
          <a:xfrm>
            <a:off x="2784610" y="4842520"/>
            <a:ext cx="907676" cy="1428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705545" y="5087997"/>
            <a:ext cx="1903793" cy="26161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SG" sz="1100" dirty="0" smtClean="0">
                <a:solidFill>
                  <a:srgbClr val="000000"/>
                </a:solidFill>
                <a:latin typeface="Berlin Sans FB" pitchFamily="34" charset="0"/>
              </a:rPr>
              <a:t>SPT PEMBETULAN</a:t>
            </a:r>
            <a:endParaRPr lang="en-SG" sz="1100" dirty="0">
              <a:solidFill>
                <a:srgbClr val="000000"/>
              </a:solidFill>
              <a:latin typeface="Berlin Sans FB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535797" y="5599224"/>
            <a:ext cx="2975442" cy="900246"/>
          </a:xfrm>
          <a:prstGeom prst="rect">
            <a:avLst/>
          </a:prstGeom>
          <a:blipFill>
            <a:blip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SG" sz="1050" b="1" u="sng" dirty="0" err="1" smtClean="0">
                <a:cs typeface="Aharoni" pitchFamily="2" charset="-79"/>
              </a:rPr>
              <a:t>Kekurangan</a:t>
            </a:r>
            <a:r>
              <a:rPr lang="en-SG" sz="1050" b="1" u="sng" dirty="0" smtClean="0">
                <a:cs typeface="Aharoni" pitchFamily="2" charset="-79"/>
              </a:rPr>
              <a:t> :</a:t>
            </a:r>
          </a:p>
          <a:p>
            <a:pPr marL="108000" indent="-108000">
              <a:buFont typeface="Arial" pitchFamily="34" charset="0"/>
              <a:buChar char="•"/>
            </a:pPr>
            <a:r>
              <a:rPr lang="en-SG" sz="1050" dirty="0" err="1" smtClean="0">
                <a:cs typeface="Aharoni" pitchFamily="2" charset="-79"/>
              </a:rPr>
              <a:t>Hanya</a:t>
            </a:r>
            <a:r>
              <a:rPr lang="en-SG" sz="1050" dirty="0" smtClean="0">
                <a:cs typeface="Aharoni" pitchFamily="2" charset="-79"/>
              </a:rPr>
              <a:t> </a:t>
            </a:r>
            <a:r>
              <a:rPr lang="en-SG" sz="1050" dirty="0" err="1" smtClean="0">
                <a:cs typeface="Aharoni" pitchFamily="2" charset="-79"/>
              </a:rPr>
              <a:t>dilakukan</a:t>
            </a:r>
            <a:r>
              <a:rPr lang="en-SG" sz="1050" dirty="0" smtClean="0">
                <a:cs typeface="Aharoni" pitchFamily="2" charset="-79"/>
              </a:rPr>
              <a:t> </a:t>
            </a:r>
            <a:r>
              <a:rPr lang="en-SG" sz="1050" dirty="0" err="1" smtClean="0">
                <a:cs typeface="Aharoni" pitchFamily="2" charset="-79"/>
              </a:rPr>
              <a:t>setelah</a:t>
            </a:r>
            <a:r>
              <a:rPr lang="en-SG" sz="1050" dirty="0" smtClean="0">
                <a:cs typeface="Aharoni" pitchFamily="2" charset="-79"/>
              </a:rPr>
              <a:t> closing </a:t>
            </a:r>
            <a:r>
              <a:rPr lang="en-SG" sz="1050" dirty="0" err="1" smtClean="0">
                <a:cs typeface="Aharoni" pitchFamily="2" charset="-79"/>
              </a:rPr>
              <a:t>pembukuan</a:t>
            </a:r>
            <a:endParaRPr lang="en-SG" sz="1050" dirty="0" smtClean="0">
              <a:cs typeface="Aharoni" pitchFamily="2" charset="-79"/>
            </a:endParaRPr>
          </a:p>
          <a:p>
            <a:pPr marL="108000" indent="-108000">
              <a:buFont typeface="Arial" pitchFamily="34" charset="0"/>
              <a:buChar char="•"/>
            </a:pPr>
            <a:r>
              <a:rPr lang="en-SG" sz="1050" dirty="0" err="1" smtClean="0">
                <a:cs typeface="Aharoni" pitchFamily="2" charset="-79"/>
              </a:rPr>
              <a:t>Idenifikasi</a:t>
            </a:r>
            <a:r>
              <a:rPr lang="en-SG" sz="1050" dirty="0" smtClean="0">
                <a:cs typeface="Aharoni" pitchFamily="2" charset="-79"/>
              </a:rPr>
              <a:t>  </a:t>
            </a:r>
            <a:r>
              <a:rPr lang="en-SG" sz="1050" dirty="0" err="1" smtClean="0">
                <a:cs typeface="Aharoni" pitchFamily="2" charset="-79"/>
              </a:rPr>
              <a:t>dan</a:t>
            </a:r>
            <a:r>
              <a:rPr lang="en-SG" sz="1050" dirty="0" smtClean="0">
                <a:cs typeface="Aharoni" pitchFamily="2" charset="-79"/>
              </a:rPr>
              <a:t> </a:t>
            </a:r>
            <a:r>
              <a:rPr lang="en-SG" sz="1050" dirty="0" err="1" smtClean="0">
                <a:cs typeface="Aharoni" pitchFamily="2" charset="-79"/>
              </a:rPr>
              <a:t>analisa</a:t>
            </a:r>
            <a:r>
              <a:rPr lang="en-SG" sz="1050" dirty="0" smtClean="0">
                <a:cs typeface="Aharoni" pitchFamily="2" charset="-79"/>
              </a:rPr>
              <a:t> </a:t>
            </a:r>
            <a:r>
              <a:rPr lang="en-SG" sz="1050" dirty="0" err="1" smtClean="0">
                <a:cs typeface="Aharoni" pitchFamily="2" charset="-79"/>
              </a:rPr>
              <a:t>diakhir</a:t>
            </a:r>
            <a:r>
              <a:rPr lang="en-SG" sz="1050" dirty="0" smtClean="0">
                <a:cs typeface="Aharoni" pitchFamily="2" charset="-79"/>
              </a:rPr>
              <a:t> </a:t>
            </a:r>
            <a:r>
              <a:rPr lang="en-SG" sz="1050" dirty="0" err="1" smtClean="0">
                <a:cs typeface="Aharoni" pitchFamily="2" charset="-79"/>
              </a:rPr>
              <a:t>waktu</a:t>
            </a:r>
            <a:endParaRPr lang="en-SG" sz="1050" dirty="0" smtClean="0">
              <a:cs typeface="Aharoni" pitchFamily="2" charset="-79"/>
            </a:endParaRPr>
          </a:p>
          <a:p>
            <a:pPr marL="108000" indent="-108000">
              <a:buFont typeface="Arial" pitchFamily="34" charset="0"/>
              <a:buChar char="•"/>
            </a:pPr>
            <a:r>
              <a:rPr lang="en-SG" sz="1050" dirty="0" err="1" smtClean="0">
                <a:cs typeface="Aharoni" pitchFamily="2" charset="-79"/>
              </a:rPr>
              <a:t>Sering</a:t>
            </a:r>
            <a:r>
              <a:rPr lang="en-SG" sz="1050" dirty="0" smtClean="0">
                <a:cs typeface="Aharoni" pitchFamily="2" charset="-79"/>
              </a:rPr>
              <a:t>  </a:t>
            </a:r>
            <a:r>
              <a:rPr lang="en-SG" sz="1050" dirty="0" err="1" smtClean="0">
                <a:cs typeface="Aharoni" pitchFamily="2" charset="-79"/>
              </a:rPr>
              <a:t>terjadi</a:t>
            </a:r>
            <a:r>
              <a:rPr lang="en-SG" sz="1050" dirty="0" smtClean="0">
                <a:cs typeface="Aharoni" pitchFamily="2" charset="-79"/>
              </a:rPr>
              <a:t> </a:t>
            </a:r>
            <a:r>
              <a:rPr lang="en-SG" sz="1050" dirty="0" err="1" smtClean="0">
                <a:cs typeface="Aharoni" pitchFamily="2" charset="-79"/>
              </a:rPr>
              <a:t>masalah</a:t>
            </a:r>
            <a:r>
              <a:rPr lang="en-SG" sz="1050" dirty="0" smtClean="0">
                <a:cs typeface="Aharoni" pitchFamily="2" charset="-79"/>
              </a:rPr>
              <a:t> </a:t>
            </a:r>
            <a:r>
              <a:rPr lang="en-SG" sz="1050" dirty="0" err="1" smtClean="0">
                <a:cs typeface="Aharoni" pitchFamily="2" charset="-79"/>
              </a:rPr>
              <a:t>saat</a:t>
            </a:r>
            <a:r>
              <a:rPr lang="en-SG" sz="1050" dirty="0" smtClean="0">
                <a:cs typeface="Aharoni" pitchFamily="2" charset="-79"/>
              </a:rPr>
              <a:t> download data</a:t>
            </a:r>
          </a:p>
          <a:p>
            <a:pPr marL="108000" indent="-108000">
              <a:buFont typeface="Arial" pitchFamily="34" charset="0"/>
              <a:buChar char="•"/>
            </a:pPr>
            <a:r>
              <a:rPr lang="en-SG" sz="1050" dirty="0" err="1" smtClean="0">
                <a:cs typeface="Aharoni" pitchFamily="2" charset="-79"/>
              </a:rPr>
              <a:t>Terdapat</a:t>
            </a:r>
            <a:r>
              <a:rPr lang="en-SG" sz="1050" dirty="0" smtClean="0">
                <a:cs typeface="Aharoni" pitchFamily="2" charset="-79"/>
              </a:rPr>
              <a:t> </a:t>
            </a:r>
            <a:r>
              <a:rPr lang="en-SG" sz="1050" dirty="0" err="1" smtClean="0">
                <a:cs typeface="Aharoni" pitchFamily="2" charset="-79"/>
              </a:rPr>
              <a:t>koreksi</a:t>
            </a:r>
            <a:r>
              <a:rPr lang="en-SG" sz="1050" dirty="0" smtClean="0">
                <a:cs typeface="Aharoni" pitchFamily="2" charset="-79"/>
              </a:rPr>
              <a:t> </a:t>
            </a:r>
            <a:r>
              <a:rPr lang="en-SG" sz="1050" dirty="0" err="1" smtClean="0">
                <a:cs typeface="Aharoni" pitchFamily="2" charset="-79"/>
              </a:rPr>
              <a:t>di</a:t>
            </a:r>
            <a:r>
              <a:rPr lang="en-SG" sz="1050" dirty="0" smtClean="0">
                <a:cs typeface="Aharoni" pitchFamily="2" charset="-79"/>
              </a:rPr>
              <a:t> </a:t>
            </a:r>
            <a:r>
              <a:rPr lang="en-SG" sz="1050" dirty="0" err="1" smtClean="0">
                <a:cs typeface="Aharoni" pitchFamily="2" charset="-79"/>
              </a:rPr>
              <a:t>akhir</a:t>
            </a:r>
            <a:r>
              <a:rPr lang="en-SG" sz="1050" dirty="0" smtClean="0">
                <a:cs typeface="Aharoni" pitchFamily="2" charset="-79"/>
              </a:rPr>
              <a:t> </a:t>
            </a:r>
            <a:r>
              <a:rPr lang="en-SG" sz="1050" dirty="0" err="1" smtClean="0">
                <a:cs typeface="Aharoni" pitchFamily="2" charset="-79"/>
              </a:rPr>
              <a:t>bulan</a:t>
            </a:r>
            <a:endParaRPr lang="en-SG" sz="1050" dirty="0" smtClean="0">
              <a:cs typeface="Aharoni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95808" y="3214686"/>
            <a:ext cx="547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VS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221199" y="176960"/>
            <a:ext cx="2933854" cy="53860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206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SKEMA</a:t>
            </a:r>
            <a:r>
              <a:rPr lang="en-US" b="1" dirty="0" smtClean="0">
                <a:solidFill>
                  <a:srgbClr val="00206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EKUALISASI</a:t>
            </a:r>
            <a:r>
              <a:rPr lang="id-ID" b="1" dirty="0" smtClean="0">
                <a:solidFill>
                  <a:srgbClr val="00206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 PPN</a:t>
            </a:r>
            <a:r>
              <a:rPr lang="en-SG" b="1" dirty="0" smtClean="0">
                <a:solidFill>
                  <a:srgbClr val="00206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 </a:t>
            </a:r>
          </a:p>
          <a:p>
            <a:r>
              <a:rPr lang="en-SG" sz="1100" b="1" dirty="0" smtClean="0">
                <a:solidFill>
                  <a:srgbClr val="00206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( Enhancement Proses)</a:t>
            </a:r>
            <a:endParaRPr lang="en-US" sz="1100" b="1" dirty="0">
              <a:solidFill>
                <a:srgbClr val="002060"/>
              </a:solidFill>
              <a:latin typeface="Ebrima" pitchFamily="2" charset="0"/>
              <a:ea typeface="Ebrima" pitchFamily="2" charset="0"/>
              <a:cs typeface="Ebri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89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5079513"/>
              </p:ext>
            </p:extLst>
          </p:nvPr>
        </p:nvGraphicFramePr>
        <p:xfrm>
          <a:off x="609600" y="99060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bsuinesswoman marker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458"/>
          <a:stretch>
            <a:fillRect/>
          </a:stretch>
        </p:blipFill>
        <p:spPr bwMode="auto">
          <a:xfrm>
            <a:off x="4085804" y="2602156"/>
            <a:ext cx="3372508" cy="3035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71834" y="2268121"/>
            <a:ext cx="6186314" cy="1031043"/>
          </a:xfrm>
          <a:prstGeom prst="rect">
            <a:avLst/>
          </a:prstGeom>
          <a:noFill/>
        </p:spPr>
        <p:txBody>
          <a:bodyPr wrap="square" lIns="91430" tIns="45716" rIns="91430" bIns="45716">
            <a:spAutoFit/>
          </a:bodyPr>
          <a:lstStyle/>
          <a:p>
            <a:pPr algn="ctr">
              <a:defRPr/>
            </a:pPr>
            <a:r>
              <a:rPr lang="en-US" sz="6100" b="1" spc="600" dirty="0" err="1" smtClean="0">
                <a:ln>
                  <a:solidFill>
                    <a:schemeClr val="tx1"/>
                  </a:solidFill>
                </a:ln>
                <a:latin typeface="Angelina" pitchFamily="2" charset="0"/>
              </a:rPr>
              <a:t>PPh</a:t>
            </a:r>
            <a:r>
              <a:rPr lang="en-US" sz="6100" b="1" spc="600" dirty="0" smtClean="0">
                <a:ln>
                  <a:solidFill>
                    <a:schemeClr val="tx1"/>
                  </a:solidFill>
                </a:ln>
                <a:latin typeface="Angelina" pitchFamily="2" charset="0"/>
              </a:rPr>
              <a:t> POTPUT</a:t>
            </a:r>
            <a:endParaRPr lang="en-US" sz="6100" b="1" spc="600" dirty="0">
              <a:ln>
                <a:solidFill>
                  <a:schemeClr val="tx1"/>
                </a:solidFill>
              </a:ln>
              <a:latin typeface="Angelina" pitchFamily="2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276016" y="2942302"/>
            <a:ext cx="4896544" cy="45719"/>
          </a:xfrm>
          <a:custGeom>
            <a:avLst/>
            <a:gdLst>
              <a:gd name="connsiteX0" fmla="*/ 0 w 5588000"/>
              <a:gd name="connsiteY0" fmla="*/ 0 h 97957"/>
              <a:gd name="connsiteX1" fmla="*/ 482600 w 5588000"/>
              <a:gd name="connsiteY1" fmla="*/ 12700 h 97957"/>
              <a:gd name="connsiteX2" fmla="*/ 558800 w 5588000"/>
              <a:gd name="connsiteY2" fmla="*/ 38100 h 97957"/>
              <a:gd name="connsiteX3" fmla="*/ 698500 w 5588000"/>
              <a:gd name="connsiteY3" fmla="*/ 25400 h 97957"/>
              <a:gd name="connsiteX4" fmla="*/ 2057400 w 5588000"/>
              <a:gd name="connsiteY4" fmla="*/ 0 h 97957"/>
              <a:gd name="connsiteX5" fmla="*/ 2438400 w 5588000"/>
              <a:gd name="connsiteY5" fmla="*/ 12700 h 97957"/>
              <a:gd name="connsiteX6" fmla="*/ 2476500 w 5588000"/>
              <a:gd name="connsiteY6" fmla="*/ 25400 h 97957"/>
              <a:gd name="connsiteX7" fmla="*/ 2565400 w 5588000"/>
              <a:gd name="connsiteY7" fmla="*/ 38100 h 97957"/>
              <a:gd name="connsiteX8" fmla="*/ 3009900 w 5588000"/>
              <a:gd name="connsiteY8" fmla="*/ 25400 h 97957"/>
              <a:gd name="connsiteX9" fmla="*/ 3048000 w 5588000"/>
              <a:gd name="connsiteY9" fmla="*/ 12700 h 97957"/>
              <a:gd name="connsiteX10" fmla="*/ 3479800 w 5588000"/>
              <a:gd name="connsiteY10" fmla="*/ 25400 h 97957"/>
              <a:gd name="connsiteX11" fmla="*/ 3644900 w 5588000"/>
              <a:gd name="connsiteY11" fmla="*/ 38100 h 97957"/>
              <a:gd name="connsiteX12" fmla="*/ 3733800 w 5588000"/>
              <a:gd name="connsiteY12" fmla="*/ 50800 h 97957"/>
              <a:gd name="connsiteX13" fmla="*/ 4775200 w 5588000"/>
              <a:gd name="connsiteY13" fmla="*/ 38100 h 97957"/>
              <a:gd name="connsiteX14" fmla="*/ 4940300 w 5588000"/>
              <a:gd name="connsiteY14" fmla="*/ 38100 h 97957"/>
              <a:gd name="connsiteX15" fmla="*/ 5181600 w 5588000"/>
              <a:gd name="connsiteY15" fmla="*/ 25400 h 97957"/>
              <a:gd name="connsiteX16" fmla="*/ 5499100 w 5588000"/>
              <a:gd name="connsiteY16" fmla="*/ 50800 h 97957"/>
              <a:gd name="connsiteX17" fmla="*/ 5588000 w 5588000"/>
              <a:gd name="connsiteY17" fmla="*/ 25400 h 97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8000" h="97957">
                <a:moveTo>
                  <a:pt x="0" y="0"/>
                </a:moveTo>
                <a:cubicBezTo>
                  <a:pt x="160867" y="4233"/>
                  <a:pt x="322050" y="1753"/>
                  <a:pt x="482600" y="12700"/>
                </a:cubicBezTo>
                <a:cubicBezTo>
                  <a:pt x="509312" y="14521"/>
                  <a:pt x="558800" y="38100"/>
                  <a:pt x="558800" y="38100"/>
                </a:cubicBezTo>
                <a:cubicBezTo>
                  <a:pt x="605367" y="33867"/>
                  <a:pt x="651749" y="26227"/>
                  <a:pt x="698500" y="25400"/>
                </a:cubicBezTo>
                <a:cubicBezTo>
                  <a:pt x="2072522" y="1081"/>
                  <a:pt x="1567614" y="97957"/>
                  <a:pt x="2057400" y="0"/>
                </a:cubicBezTo>
                <a:cubicBezTo>
                  <a:pt x="2184400" y="4233"/>
                  <a:pt x="2311562" y="5013"/>
                  <a:pt x="2438400" y="12700"/>
                </a:cubicBezTo>
                <a:cubicBezTo>
                  <a:pt x="2451762" y="13510"/>
                  <a:pt x="2463373" y="22775"/>
                  <a:pt x="2476500" y="25400"/>
                </a:cubicBezTo>
                <a:cubicBezTo>
                  <a:pt x="2505853" y="31271"/>
                  <a:pt x="2535767" y="33867"/>
                  <a:pt x="2565400" y="38100"/>
                </a:cubicBezTo>
                <a:cubicBezTo>
                  <a:pt x="2713567" y="33867"/>
                  <a:pt x="2861878" y="33191"/>
                  <a:pt x="3009900" y="25400"/>
                </a:cubicBezTo>
                <a:cubicBezTo>
                  <a:pt x="3023268" y="24696"/>
                  <a:pt x="3034613" y="12700"/>
                  <a:pt x="3048000" y="12700"/>
                </a:cubicBezTo>
                <a:cubicBezTo>
                  <a:pt x="3191996" y="12700"/>
                  <a:pt x="3335867" y="21167"/>
                  <a:pt x="3479800" y="25400"/>
                </a:cubicBezTo>
                <a:cubicBezTo>
                  <a:pt x="3534833" y="29633"/>
                  <a:pt x="3589978" y="32608"/>
                  <a:pt x="3644900" y="38100"/>
                </a:cubicBezTo>
                <a:cubicBezTo>
                  <a:pt x="3674686" y="41079"/>
                  <a:pt x="3703866" y="50800"/>
                  <a:pt x="3733800" y="50800"/>
                </a:cubicBezTo>
                <a:cubicBezTo>
                  <a:pt x="4080959" y="50800"/>
                  <a:pt x="4428067" y="42333"/>
                  <a:pt x="4775200" y="38100"/>
                </a:cubicBezTo>
                <a:cubicBezTo>
                  <a:pt x="4920795" y="8981"/>
                  <a:pt x="4740394" y="38100"/>
                  <a:pt x="4940300" y="38100"/>
                </a:cubicBezTo>
                <a:cubicBezTo>
                  <a:pt x="5020845" y="38100"/>
                  <a:pt x="5101167" y="29633"/>
                  <a:pt x="5181600" y="25400"/>
                </a:cubicBezTo>
                <a:cubicBezTo>
                  <a:pt x="5286958" y="37106"/>
                  <a:pt x="5392913" y="50800"/>
                  <a:pt x="5499100" y="50800"/>
                </a:cubicBezTo>
                <a:lnTo>
                  <a:pt x="5588000" y="25400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0" tIns="45716" rIns="91430" bIns="45716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786458" y="1091260"/>
            <a:ext cx="1219318" cy="1996008"/>
            <a:chOff x="1862254" y="223025"/>
            <a:chExt cx="3791414" cy="5936136"/>
          </a:xfrm>
        </p:grpSpPr>
        <p:sp>
          <p:nvSpPr>
            <p:cNvPr id="10" name="Freeform 9"/>
            <p:cNvSpPr/>
            <p:nvPr/>
          </p:nvSpPr>
          <p:spPr>
            <a:xfrm>
              <a:off x="1862254" y="223025"/>
              <a:ext cx="3791414" cy="4730618"/>
            </a:xfrm>
            <a:custGeom>
              <a:avLst/>
              <a:gdLst>
                <a:gd name="connsiteX0" fmla="*/ 1895707 w 3791414"/>
                <a:gd name="connsiteY0" fmla="*/ 0 h 4730618"/>
                <a:gd name="connsiteX1" fmla="*/ 3791414 w 3791414"/>
                <a:gd name="connsiteY1" fmla="*/ 1895707 h 4730618"/>
                <a:gd name="connsiteX2" fmla="*/ 3467657 w 3791414"/>
                <a:gd name="connsiteY2" fmla="*/ 2955615 h 4730618"/>
                <a:gd name="connsiteX3" fmla="*/ 3379184 w 3791414"/>
                <a:gd name="connsiteY3" fmla="*/ 3073928 h 4730618"/>
                <a:gd name="connsiteX4" fmla="*/ 2687991 w 3791414"/>
                <a:gd name="connsiteY4" fmla="*/ 4012324 h 4730618"/>
                <a:gd name="connsiteX5" fmla="*/ 2173791 w 3791414"/>
                <a:gd name="connsiteY5" fmla="*/ 4702305 h 4730618"/>
                <a:gd name="connsiteX6" fmla="*/ 2128634 w 3791414"/>
                <a:gd name="connsiteY6" fmla="*/ 4711224 h 4730618"/>
                <a:gd name="connsiteX7" fmla="*/ 2128634 w 3791414"/>
                <a:gd name="connsiteY7" fmla="*/ 4727281 h 4730618"/>
                <a:gd name="connsiteX8" fmla="*/ 2047335 w 3791414"/>
                <a:gd name="connsiteY8" fmla="*/ 4727281 h 4730618"/>
                <a:gd name="connsiteX9" fmla="*/ 2041822 w 3791414"/>
                <a:gd name="connsiteY9" fmla="*/ 4728370 h 4730618"/>
                <a:gd name="connsiteX10" fmla="*/ 1997317 w 3791414"/>
                <a:gd name="connsiteY10" fmla="*/ 4730617 h 4730618"/>
                <a:gd name="connsiteX11" fmla="*/ 1997317 w 3791414"/>
                <a:gd name="connsiteY11" fmla="*/ 4727281 h 4730618"/>
                <a:gd name="connsiteX12" fmla="*/ 1790624 w 3791414"/>
                <a:gd name="connsiteY12" fmla="*/ 4727281 h 4730618"/>
                <a:gd name="connsiteX13" fmla="*/ 1790624 w 3791414"/>
                <a:gd name="connsiteY13" fmla="*/ 4730618 h 4730618"/>
                <a:gd name="connsiteX14" fmla="*/ 1746119 w 3791414"/>
                <a:gd name="connsiteY14" fmla="*/ 4728371 h 4730618"/>
                <a:gd name="connsiteX15" fmla="*/ 1740601 w 3791414"/>
                <a:gd name="connsiteY15" fmla="*/ 4727281 h 4730618"/>
                <a:gd name="connsiteX16" fmla="*/ 1718436 w 3791414"/>
                <a:gd name="connsiteY16" fmla="*/ 4727281 h 4730618"/>
                <a:gd name="connsiteX17" fmla="*/ 1718436 w 3791414"/>
                <a:gd name="connsiteY17" fmla="*/ 4722904 h 4730618"/>
                <a:gd name="connsiteX18" fmla="*/ 1614150 w 3791414"/>
                <a:gd name="connsiteY18" fmla="*/ 4702306 h 4730618"/>
                <a:gd name="connsiteX19" fmla="*/ 1099950 w 3791414"/>
                <a:gd name="connsiteY19" fmla="*/ 4012325 h 4730618"/>
                <a:gd name="connsiteX20" fmla="*/ 328870 w 3791414"/>
                <a:gd name="connsiteY20" fmla="*/ 2965472 h 4730618"/>
                <a:gd name="connsiteX21" fmla="*/ 331124 w 3791414"/>
                <a:gd name="connsiteY21" fmla="*/ 2965466 h 4730618"/>
                <a:gd name="connsiteX22" fmla="*/ 323757 w 3791414"/>
                <a:gd name="connsiteY22" fmla="*/ 2955615 h 4730618"/>
                <a:gd name="connsiteX23" fmla="*/ 0 w 3791414"/>
                <a:gd name="connsiteY23" fmla="*/ 1895707 h 4730618"/>
                <a:gd name="connsiteX24" fmla="*/ 1895707 w 3791414"/>
                <a:gd name="connsiteY24" fmla="*/ 0 h 4730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91414" h="4730618">
                  <a:moveTo>
                    <a:pt x="1895707" y="0"/>
                  </a:moveTo>
                  <a:cubicBezTo>
                    <a:pt x="2942677" y="0"/>
                    <a:pt x="3791414" y="848737"/>
                    <a:pt x="3791414" y="1895707"/>
                  </a:cubicBezTo>
                  <a:cubicBezTo>
                    <a:pt x="3791414" y="2288321"/>
                    <a:pt x="3672061" y="2653058"/>
                    <a:pt x="3467657" y="2955615"/>
                  </a:cubicBezTo>
                  <a:lnTo>
                    <a:pt x="3379184" y="3073928"/>
                  </a:lnTo>
                  <a:lnTo>
                    <a:pt x="2687991" y="4012324"/>
                  </a:lnTo>
                  <a:cubicBezTo>
                    <a:pt x="2687991" y="4338409"/>
                    <a:pt x="2471147" y="4613848"/>
                    <a:pt x="2173791" y="4702305"/>
                  </a:cubicBezTo>
                  <a:lnTo>
                    <a:pt x="2128634" y="4711224"/>
                  </a:lnTo>
                  <a:lnTo>
                    <a:pt x="2128634" y="4727281"/>
                  </a:lnTo>
                  <a:lnTo>
                    <a:pt x="2047335" y="4727281"/>
                  </a:lnTo>
                  <a:lnTo>
                    <a:pt x="2041822" y="4728370"/>
                  </a:lnTo>
                  <a:lnTo>
                    <a:pt x="1997317" y="4730617"/>
                  </a:lnTo>
                  <a:lnTo>
                    <a:pt x="1997317" y="4727281"/>
                  </a:lnTo>
                  <a:lnTo>
                    <a:pt x="1790624" y="4727281"/>
                  </a:lnTo>
                  <a:lnTo>
                    <a:pt x="1790624" y="4730618"/>
                  </a:lnTo>
                  <a:lnTo>
                    <a:pt x="1746119" y="4728371"/>
                  </a:lnTo>
                  <a:lnTo>
                    <a:pt x="1740601" y="4727281"/>
                  </a:lnTo>
                  <a:lnTo>
                    <a:pt x="1718436" y="4727281"/>
                  </a:lnTo>
                  <a:lnTo>
                    <a:pt x="1718436" y="4722904"/>
                  </a:lnTo>
                  <a:lnTo>
                    <a:pt x="1614150" y="4702306"/>
                  </a:lnTo>
                  <a:cubicBezTo>
                    <a:pt x="1316795" y="4613849"/>
                    <a:pt x="1099950" y="4338410"/>
                    <a:pt x="1099950" y="4012325"/>
                  </a:cubicBezTo>
                  <a:lnTo>
                    <a:pt x="328870" y="2965472"/>
                  </a:lnTo>
                  <a:lnTo>
                    <a:pt x="331124" y="2965466"/>
                  </a:lnTo>
                  <a:lnTo>
                    <a:pt x="323757" y="2955615"/>
                  </a:lnTo>
                  <a:cubicBezTo>
                    <a:pt x="119354" y="2653058"/>
                    <a:pt x="0" y="2288321"/>
                    <a:pt x="0" y="1895707"/>
                  </a:cubicBezTo>
                  <a:cubicBezTo>
                    <a:pt x="0" y="848737"/>
                    <a:pt x="848737" y="0"/>
                    <a:pt x="1895707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ysClr val="window" lastClr="FFFFFF">
                    <a:lumMod val="65000"/>
                  </a:sysClr>
                </a:gs>
                <a:gs pos="29000">
                  <a:sysClr val="window" lastClr="FFFFFF">
                    <a:lumMod val="95000"/>
                  </a:sysClr>
                </a:gs>
              </a:gsLst>
              <a:lin ang="2700000" scaled="1"/>
              <a:tileRect/>
            </a:gradFill>
            <a:ln w="127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52297" y="4653539"/>
              <a:ext cx="1460810" cy="1014761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2" name="Delay 69"/>
            <p:cNvSpPr/>
            <p:nvPr/>
          </p:nvSpPr>
          <p:spPr>
            <a:xfrm rot="5400000">
              <a:off x="3665613" y="3828348"/>
              <a:ext cx="223025" cy="1583473"/>
            </a:xfrm>
            <a:prstGeom prst="flowChartDelay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3" name="Delay 70"/>
            <p:cNvSpPr/>
            <p:nvPr/>
          </p:nvSpPr>
          <p:spPr>
            <a:xfrm rot="5400000">
              <a:off x="3676631" y="5054849"/>
              <a:ext cx="223025" cy="1449925"/>
            </a:xfrm>
            <a:prstGeom prst="flowChartDelay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4" name="Off-page Connector 16"/>
            <p:cNvSpPr/>
            <p:nvPr/>
          </p:nvSpPr>
          <p:spPr>
            <a:xfrm>
              <a:off x="3331776" y="5852511"/>
              <a:ext cx="880946" cy="30665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0 w 10000"/>
                <a:gd name="connsiteY0" fmla="*/ 0 h 11266"/>
                <a:gd name="connsiteX1" fmla="*/ 10000 w 10000"/>
                <a:gd name="connsiteY1" fmla="*/ 0 h 11266"/>
                <a:gd name="connsiteX2" fmla="*/ 10000 w 10000"/>
                <a:gd name="connsiteY2" fmla="*/ 8000 h 11266"/>
                <a:gd name="connsiteX3" fmla="*/ 5000 w 10000"/>
                <a:gd name="connsiteY3" fmla="*/ 11266 h 11266"/>
                <a:gd name="connsiteX4" fmla="*/ 0 w 10000"/>
                <a:gd name="connsiteY4" fmla="*/ 8000 h 11266"/>
                <a:gd name="connsiteX5" fmla="*/ 0 w 10000"/>
                <a:gd name="connsiteY5" fmla="*/ 0 h 1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1266">
                  <a:moveTo>
                    <a:pt x="0" y="0"/>
                  </a:moveTo>
                  <a:lnTo>
                    <a:pt x="10000" y="0"/>
                  </a:lnTo>
                  <a:lnTo>
                    <a:pt x="10000" y="8000"/>
                  </a:lnTo>
                  <a:cubicBezTo>
                    <a:pt x="9167" y="9667"/>
                    <a:pt x="6667" y="11266"/>
                    <a:pt x="5000" y="11266"/>
                  </a:cubicBezTo>
                  <a:cubicBezTo>
                    <a:pt x="3333" y="11266"/>
                    <a:pt x="833" y="9667"/>
                    <a:pt x="0" y="80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2979256" y="4677500"/>
              <a:ext cx="1606890" cy="1044897"/>
              <a:chOff x="204982" y="4772722"/>
              <a:chExt cx="2359803" cy="1131848"/>
            </a:xfrm>
          </p:grpSpPr>
          <p:sp>
            <p:nvSpPr>
              <p:cNvPr id="17" name="Parallelogram 16"/>
              <p:cNvSpPr/>
              <p:nvPr/>
            </p:nvSpPr>
            <p:spPr>
              <a:xfrm rot="16200000" flipH="1">
                <a:off x="1262218" y="3715486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  <p:sp>
            <p:nvSpPr>
              <p:cNvPr id="18" name="Parallelogram 17"/>
              <p:cNvSpPr/>
              <p:nvPr/>
            </p:nvSpPr>
            <p:spPr>
              <a:xfrm rot="16200000" flipH="1">
                <a:off x="1262219" y="4010993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  <p:sp>
            <p:nvSpPr>
              <p:cNvPr id="19" name="Parallelogram 18"/>
              <p:cNvSpPr/>
              <p:nvPr/>
            </p:nvSpPr>
            <p:spPr>
              <a:xfrm rot="16200000" flipH="1">
                <a:off x="1262220" y="4306500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  <p:sp>
            <p:nvSpPr>
              <p:cNvPr id="20" name="Parallelogram 19"/>
              <p:cNvSpPr/>
              <p:nvPr/>
            </p:nvSpPr>
            <p:spPr>
              <a:xfrm rot="16200000" flipH="1">
                <a:off x="1262221" y="4602007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</p:grpSp>
        <p:sp>
          <p:nvSpPr>
            <p:cNvPr id="16" name="Block Arc 15"/>
            <p:cNvSpPr/>
            <p:nvPr/>
          </p:nvSpPr>
          <p:spPr>
            <a:xfrm rot="18345050">
              <a:off x="2097544" y="887533"/>
              <a:ext cx="1931274" cy="1295338"/>
            </a:xfrm>
            <a:prstGeom prst="blockArc">
              <a:avLst>
                <a:gd name="adj1" fmla="val 11565300"/>
                <a:gd name="adj2" fmla="val 19867411"/>
                <a:gd name="adj3" fmla="val 42799"/>
              </a:avLst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95888" y="1086806"/>
            <a:ext cx="1219318" cy="1996008"/>
            <a:chOff x="6770669" y="319988"/>
            <a:chExt cx="3791414" cy="5936136"/>
          </a:xfrm>
        </p:grpSpPr>
        <p:sp>
          <p:nvSpPr>
            <p:cNvPr id="22" name="Freeform 21"/>
            <p:cNvSpPr/>
            <p:nvPr/>
          </p:nvSpPr>
          <p:spPr>
            <a:xfrm>
              <a:off x="6770669" y="319988"/>
              <a:ext cx="3791414" cy="4730618"/>
            </a:xfrm>
            <a:custGeom>
              <a:avLst/>
              <a:gdLst>
                <a:gd name="connsiteX0" fmla="*/ 1895707 w 3791414"/>
                <a:gd name="connsiteY0" fmla="*/ 0 h 4730618"/>
                <a:gd name="connsiteX1" fmla="*/ 3791414 w 3791414"/>
                <a:gd name="connsiteY1" fmla="*/ 1895707 h 4730618"/>
                <a:gd name="connsiteX2" fmla="*/ 3467657 w 3791414"/>
                <a:gd name="connsiteY2" fmla="*/ 2955615 h 4730618"/>
                <a:gd name="connsiteX3" fmla="*/ 3379184 w 3791414"/>
                <a:gd name="connsiteY3" fmla="*/ 3073928 h 4730618"/>
                <a:gd name="connsiteX4" fmla="*/ 2687991 w 3791414"/>
                <a:gd name="connsiteY4" fmla="*/ 4012324 h 4730618"/>
                <a:gd name="connsiteX5" fmla="*/ 2173791 w 3791414"/>
                <a:gd name="connsiteY5" fmla="*/ 4702305 h 4730618"/>
                <a:gd name="connsiteX6" fmla="*/ 2128634 w 3791414"/>
                <a:gd name="connsiteY6" fmla="*/ 4711224 h 4730618"/>
                <a:gd name="connsiteX7" fmla="*/ 2128634 w 3791414"/>
                <a:gd name="connsiteY7" fmla="*/ 4727281 h 4730618"/>
                <a:gd name="connsiteX8" fmla="*/ 2047335 w 3791414"/>
                <a:gd name="connsiteY8" fmla="*/ 4727281 h 4730618"/>
                <a:gd name="connsiteX9" fmla="*/ 2041822 w 3791414"/>
                <a:gd name="connsiteY9" fmla="*/ 4728370 h 4730618"/>
                <a:gd name="connsiteX10" fmla="*/ 1997317 w 3791414"/>
                <a:gd name="connsiteY10" fmla="*/ 4730617 h 4730618"/>
                <a:gd name="connsiteX11" fmla="*/ 1997317 w 3791414"/>
                <a:gd name="connsiteY11" fmla="*/ 4727281 h 4730618"/>
                <a:gd name="connsiteX12" fmla="*/ 1790624 w 3791414"/>
                <a:gd name="connsiteY12" fmla="*/ 4727281 h 4730618"/>
                <a:gd name="connsiteX13" fmla="*/ 1790624 w 3791414"/>
                <a:gd name="connsiteY13" fmla="*/ 4730618 h 4730618"/>
                <a:gd name="connsiteX14" fmla="*/ 1746119 w 3791414"/>
                <a:gd name="connsiteY14" fmla="*/ 4728371 h 4730618"/>
                <a:gd name="connsiteX15" fmla="*/ 1740601 w 3791414"/>
                <a:gd name="connsiteY15" fmla="*/ 4727281 h 4730618"/>
                <a:gd name="connsiteX16" fmla="*/ 1718436 w 3791414"/>
                <a:gd name="connsiteY16" fmla="*/ 4727281 h 4730618"/>
                <a:gd name="connsiteX17" fmla="*/ 1718436 w 3791414"/>
                <a:gd name="connsiteY17" fmla="*/ 4722904 h 4730618"/>
                <a:gd name="connsiteX18" fmla="*/ 1614150 w 3791414"/>
                <a:gd name="connsiteY18" fmla="*/ 4702306 h 4730618"/>
                <a:gd name="connsiteX19" fmla="*/ 1099950 w 3791414"/>
                <a:gd name="connsiteY19" fmla="*/ 4012325 h 4730618"/>
                <a:gd name="connsiteX20" fmla="*/ 328870 w 3791414"/>
                <a:gd name="connsiteY20" fmla="*/ 2965472 h 4730618"/>
                <a:gd name="connsiteX21" fmla="*/ 331124 w 3791414"/>
                <a:gd name="connsiteY21" fmla="*/ 2965466 h 4730618"/>
                <a:gd name="connsiteX22" fmla="*/ 323757 w 3791414"/>
                <a:gd name="connsiteY22" fmla="*/ 2955615 h 4730618"/>
                <a:gd name="connsiteX23" fmla="*/ 0 w 3791414"/>
                <a:gd name="connsiteY23" fmla="*/ 1895707 h 4730618"/>
                <a:gd name="connsiteX24" fmla="*/ 1895707 w 3791414"/>
                <a:gd name="connsiteY24" fmla="*/ 0 h 4730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91414" h="4730618">
                  <a:moveTo>
                    <a:pt x="1895707" y="0"/>
                  </a:moveTo>
                  <a:cubicBezTo>
                    <a:pt x="2942677" y="0"/>
                    <a:pt x="3791414" y="848737"/>
                    <a:pt x="3791414" y="1895707"/>
                  </a:cubicBezTo>
                  <a:cubicBezTo>
                    <a:pt x="3791414" y="2288321"/>
                    <a:pt x="3672061" y="2653058"/>
                    <a:pt x="3467657" y="2955615"/>
                  </a:cubicBezTo>
                  <a:lnTo>
                    <a:pt x="3379184" y="3073928"/>
                  </a:lnTo>
                  <a:lnTo>
                    <a:pt x="2687991" y="4012324"/>
                  </a:lnTo>
                  <a:cubicBezTo>
                    <a:pt x="2687991" y="4338409"/>
                    <a:pt x="2471147" y="4613848"/>
                    <a:pt x="2173791" y="4702305"/>
                  </a:cubicBezTo>
                  <a:lnTo>
                    <a:pt x="2128634" y="4711224"/>
                  </a:lnTo>
                  <a:lnTo>
                    <a:pt x="2128634" y="4727281"/>
                  </a:lnTo>
                  <a:lnTo>
                    <a:pt x="2047335" y="4727281"/>
                  </a:lnTo>
                  <a:lnTo>
                    <a:pt x="2041822" y="4728370"/>
                  </a:lnTo>
                  <a:lnTo>
                    <a:pt x="1997317" y="4730617"/>
                  </a:lnTo>
                  <a:lnTo>
                    <a:pt x="1997317" y="4727281"/>
                  </a:lnTo>
                  <a:lnTo>
                    <a:pt x="1790624" y="4727281"/>
                  </a:lnTo>
                  <a:lnTo>
                    <a:pt x="1790624" y="4730618"/>
                  </a:lnTo>
                  <a:lnTo>
                    <a:pt x="1746119" y="4728371"/>
                  </a:lnTo>
                  <a:lnTo>
                    <a:pt x="1740601" y="4727281"/>
                  </a:lnTo>
                  <a:lnTo>
                    <a:pt x="1718436" y="4727281"/>
                  </a:lnTo>
                  <a:lnTo>
                    <a:pt x="1718436" y="4722904"/>
                  </a:lnTo>
                  <a:lnTo>
                    <a:pt x="1614150" y="4702306"/>
                  </a:lnTo>
                  <a:cubicBezTo>
                    <a:pt x="1316795" y="4613849"/>
                    <a:pt x="1099950" y="4338410"/>
                    <a:pt x="1099950" y="4012325"/>
                  </a:cubicBezTo>
                  <a:lnTo>
                    <a:pt x="328870" y="2965472"/>
                  </a:lnTo>
                  <a:lnTo>
                    <a:pt x="331124" y="2965466"/>
                  </a:lnTo>
                  <a:lnTo>
                    <a:pt x="323757" y="2955615"/>
                  </a:lnTo>
                  <a:cubicBezTo>
                    <a:pt x="119354" y="2653058"/>
                    <a:pt x="0" y="2288321"/>
                    <a:pt x="0" y="1895707"/>
                  </a:cubicBezTo>
                  <a:cubicBezTo>
                    <a:pt x="0" y="848737"/>
                    <a:pt x="848737" y="0"/>
                    <a:pt x="1895707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FC000"/>
                </a:gs>
                <a:gs pos="29000">
                  <a:srgbClr val="FFC000">
                    <a:lumMod val="40000"/>
                    <a:lumOff val="60000"/>
                  </a:srgbClr>
                </a:gs>
              </a:gsLst>
              <a:lin ang="2700000" scaled="1"/>
              <a:tileRect/>
            </a:gradFill>
            <a:ln w="127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>
              <a:glow rad="558800">
                <a:srgbClr val="FFC000">
                  <a:satMod val="175000"/>
                  <a:alpha val="4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960712" y="4750502"/>
              <a:ext cx="1460810" cy="1014761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4" name="Delay 80"/>
            <p:cNvSpPr/>
            <p:nvPr/>
          </p:nvSpPr>
          <p:spPr>
            <a:xfrm rot="5400000">
              <a:off x="8574028" y="3925311"/>
              <a:ext cx="223025" cy="1583473"/>
            </a:xfrm>
            <a:prstGeom prst="flowChartDelay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5" name="Delay 81"/>
            <p:cNvSpPr/>
            <p:nvPr/>
          </p:nvSpPr>
          <p:spPr>
            <a:xfrm rot="5400000">
              <a:off x="8585046" y="5151812"/>
              <a:ext cx="223025" cy="1449925"/>
            </a:xfrm>
            <a:prstGeom prst="flowChartDelay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6" name="Off-page Connector 16"/>
            <p:cNvSpPr/>
            <p:nvPr/>
          </p:nvSpPr>
          <p:spPr>
            <a:xfrm>
              <a:off x="8240191" y="5949474"/>
              <a:ext cx="880946" cy="30665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0 w 10000"/>
                <a:gd name="connsiteY0" fmla="*/ 0 h 11266"/>
                <a:gd name="connsiteX1" fmla="*/ 10000 w 10000"/>
                <a:gd name="connsiteY1" fmla="*/ 0 h 11266"/>
                <a:gd name="connsiteX2" fmla="*/ 10000 w 10000"/>
                <a:gd name="connsiteY2" fmla="*/ 8000 h 11266"/>
                <a:gd name="connsiteX3" fmla="*/ 5000 w 10000"/>
                <a:gd name="connsiteY3" fmla="*/ 11266 h 11266"/>
                <a:gd name="connsiteX4" fmla="*/ 0 w 10000"/>
                <a:gd name="connsiteY4" fmla="*/ 8000 h 11266"/>
                <a:gd name="connsiteX5" fmla="*/ 0 w 10000"/>
                <a:gd name="connsiteY5" fmla="*/ 0 h 1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1266">
                  <a:moveTo>
                    <a:pt x="0" y="0"/>
                  </a:moveTo>
                  <a:lnTo>
                    <a:pt x="10000" y="0"/>
                  </a:lnTo>
                  <a:lnTo>
                    <a:pt x="10000" y="8000"/>
                  </a:lnTo>
                  <a:cubicBezTo>
                    <a:pt x="9167" y="9667"/>
                    <a:pt x="6667" y="11266"/>
                    <a:pt x="5000" y="11266"/>
                  </a:cubicBezTo>
                  <a:cubicBezTo>
                    <a:pt x="3333" y="11266"/>
                    <a:pt x="833" y="9667"/>
                    <a:pt x="0" y="80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7887671" y="4774463"/>
              <a:ext cx="1606890" cy="1044897"/>
              <a:chOff x="204982" y="4772722"/>
              <a:chExt cx="2359803" cy="1131848"/>
            </a:xfrm>
          </p:grpSpPr>
          <p:sp>
            <p:nvSpPr>
              <p:cNvPr id="29" name="Parallelogram 28"/>
              <p:cNvSpPr/>
              <p:nvPr/>
            </p:nvSpPr>
            <p:spPr>
              <a:xfrm rot="16200000" flipH="1">
                <a:off x="1262218" y="3715486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  <p:sp>
            <p:nvSpPr>
              <p:cNvPr id="30" name="Parallelogram 29"/>
              <p:cNvSpPr/>
              <p:nvPr/>
            </p:nvSpPr>
            <p:spPr>
              <a:xfrm rot="16200000" flipH="1">
                <a:off x="1262219" y="4010993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  <p:sp>
            <p:nvSpPr>
              <p:cNvPr id="31" name="Parallelogram 30"/>
              <p:cNvSpPr/>
              <p:nvPr/>
            </p:nvSpPr>
            <p:spPr>
              <a:xfrm rot="16200000" flipH="1">
                <a:off x="1262220" y="4306500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  <p:sp>
            <p:nvSpPr>
              <p:cNvPr id="32" name="Parallelogram 31"/>
              <p:cNvSpPr/>
              <p:nvPr/>
            </p:nvSpPr>
            <p:spPr>
              <a:xfrm rot="16200000" flipH="1">
                <a:off x="1262221" y="4602007"/>
                <a:ext cx="245327" cy="2359800"/>
              </a:xfrm>
              <a:prstGeom prst="parallelogram">
                <a:avLst>
                  <a:gd name="adj" fmla="val 56818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endParaRPr>
              </a:p>
            </p:txBody>
          </p:sp>
        </p:grpSp>
        <p:sp>
          <p:nvSpPr>
            <p:cNvPr id="28" name="Block Arc 27"/>
            <p:cNvSpPr/>
            <p:nvPr/>
          </p:nvSpPr>
          <p:spPr>
            <a:xfrm rot="18345050">
              <a:off x="7005959" y="984496"/>
              <a:ext cx="1931274" cy="1295338"/>
            </a:xfrm>
            <a:prstGeom prst="blockArc">
              <a:avLst>
                <a:gd name="adj1" fmla="val 11565300"/>
                <a:gd name="adj2" fmla="val 19867411"/>
                <a:gd name="adj3" fmla="val 42799"/>
              </a:avLst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665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5864E-6 -2.83688E-6 L -0.22628 -2.83688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1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52" y="1648242"/>
            <a:ext cx="1365424" cy="77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711200" y="6559640"/>
            <a:ext cx="1828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b="0"/>
          </a:p>
        </p:txBody>
      </p:sp>
      <p:sp>
        <p:nvSpPr>
          <p:cNvPr id="20" name="AutoShape 43"/>
          <p:cNvSpPr>
            <a:spLocks noChangeArrowheads="1"/>
          </p:cNvSpPr>
          <p:nvPr/>
        </p:nvSpPr>
        <p:spPr bwMode="auto">
          <a:xfrm>
            <a:off x="4285313" y="602611"/>
            <a:ext cx="3959095" cy="416719"/>
          </a:xfrm>
          <a:prstGeom prst="roundRect">
            <a:avLst>
              <a:gd name="adj" fmla="val 12458"/>
            </a:avLst>
          </a:prstGeom>
          <a:noFill/>
          <a:ln w="12700">
            <a:noFill/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eaLnBrk="0" hangingPunct="0"/>
            <a:r>
              <a:rPr lang="id-ID" sz="1600" dirty="0" smtClean="0">
                <a:latin typeface="Arial Black" pitchFamily="34" charset="0"/>
              </a:rPr>
              <a:t>M</a:t>
            </a:r>
            <a:r>
              <a:rPr lang="en-US" sz="1600" smtClean="0">
                <a:latin typeface="Arial Black" pitchFamily="34" charset="0"/>
              </a:rPr>
              <a:t>APPING</a:t>
            </a:r>
            <a:r>
              <a:rPr lang="id-ID" sz="1600" smtClean="0">
                <a:latin typeface="Arial Black" pitchFamily="34" charset="0"/>
              </a:rPr>
              <a:t> </a:t>
            </a:r>
            <a:r>
              <a:rPr lang="en-US" sz="1600" smtClean="0">
                <a:latin typeface="Arial Black" pitchFamily="34" charset="0"/>
              </a:rPr>
              <a:t>and System of </a:t>
            </a:r>
            <a:r>
              <a:rPr lang="id-ID" sz="1600" smtClean="0">
                <a:solidFill>
                  <a:srgbClr val="FF0000"/>
                </a:solidFill>
                <a:latin typeface="Arial Black" pitchFamily="34" charset="0"/>
              </a:rPr>
              <a:t>With</a:t>
            </a:r>
            <a:r>
              <a:rPr lang="en-US" sz="1600" smtClean="0">
                <a:solidFill>
                  <a:srgbClr val="FF0000"/>
                </a:solidFill>
                <a:latin typeface="Arial Black" pitchFamily="34" charset="0"/>
              </a:rPr>
              <a:t>h</a:t>
            </a:r>
            <a:r>
              <a:rPr lang="id-ID" sz="1600" smtClean="0">
                <a:solidFill>
                  <a:srgbClr val="FF0000"/>
                </a:solidFill>
                <a:latin typeface="Arial Black" pitchFamily="34" charset="0"/>
              </a:rPr>
              <a:t>olding Tax</a:t>
            </a:r>
            <a:endParaRPr lang="en-US" sz="1600" smtClean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1" name="TextBox 20">
            <a:hlinkClick r:id="" action="ppaction://noaction"/>
          </p:cNvPr>
          <p:cNvSpPr txBox="1"/>
          <p:nvPr/>
        </p:nvSpPr>
        <p:spPr>
          <a:xfrm>
            <a:off x="2032303" y="810971"/>
            <a:ext cx="2251665" cy="307777"/>
          </a:xfrm>
          <a:prstGeom prst="rect">
            <a:avLst/>
          </a:prstGeom>
          <a:solidFill>
            <a:srgbClr val="C95B4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PPh</a:t>
            </a:r>
            <a:r>
              <a:rPr lang="en-US" sz="1400" b="1" dirty="0" smtClean="0">
                <a:solidFill>
                  <a:schemeClr val="bg1"/>
                </a:solidFill>
              </a:rPr>
              <a:t> Ps</a:t>
            </a:r>
            <a:r>
              <a:rPr lang="en-US" sz="1400" b="1" smtClean="0">
                <a:solidFill>
                  <a:schemeClr val="bg1"/>
                </a:solidFill>
              </a:rPr>
              <a:t>. 4(2)-Final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hlinkClick r:id="" action="ppaction://noaction"/>
          </p:cNvPr>
          <p:cNvSpPr txBox="1"/>
          <p:nvPr/>
        </p:nvSpPr>
        <p:spPr>
          <a:xfrm>
            <a:off x="2081360" y="3041542"/>
            <a:ext cx="2274616" cy="307777"/>
          </a:xfrm>
          <a:prstGeom prst="rect">
            <a:avLst/>
          </a:prstGeom>
          <a:solidFill>
            <a:srgbClr val="8000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PPh</a:t>
            </a:r>
            <a:r>
              <a:rPr lang="en-US" sz="1400" b="1" dirty="0" smtClean="0">
                <a:solidFill>
                  <a:schemeClr val="bg1"/>
                </a:solidFill>
              </a:rPr>
              <a:t> Ps</a:t>
            </a:r>
            <a:r>
              <a:rPr lang="en-US" sz="1400" b="1" smtClean="0">
                <a:solidFill>
                  <a:schemeClr val="bg1"/>
                </a:solidFill>
              </a:rPr>
              <a:t>. 23-Non Final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3" name="Flowchart: Connector 22"/>
          <p:cNvSpPr/>
          <p:nvPr/>
        </p:nvSpPr>
        <p:spPr>
          <a:xfrm>
            <a:off x="1444775" y="737286"/>
            <a:ext cx="462929" cy="432048"/>
          </a:xfrm>
          <a:prstGeom prst="flowChartConnector">
            <a:avLst/>
          </a:prstGeom>
          <a:solidFill>
            <a:srgbClr val="C95B4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1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4" name="Flowchart: Connector 23"/>
          <p:cNvSpPr/>
          <p:nvPr/>
        </p:nvSpPr>
        <p:spPr>
          <a:xfrm>
            <a:off x="1475656" y="2969534"/>
            <a:ext cx="462929" cy="432048"/>
          </a:xfrm>
          <a:prstGeom prst="flowChartConnector">
            <a:avLst/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5" name="TextBox 24">
            <a:hlinkClick r:id="" action="ppaction://noaction"/>
          </p:cNvPr>
          <p:cNvSpPr txBox="1"/>
          <p:nvPr/>
        </p:nvSpPr>
        <p:spPr>
          <a:xfrm>
            <a:off x="2051720" y="2085693"/>
            <a:ext cx="2282093" cy="307777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PPh</a:t>
            </a:r>
            <a:r>
              <a:rPr lang="en-US" sz="14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Ps</a:t>
            </a:r>
            <a:r>
              <a:rPr lang="en-US" sz="1400" b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. 26-Final</a:t>
            </a:r>
            <a:endParaRPr lang="en-US" sz="1400" b="1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6" name="Flowchart: Connector 25"/>
          <p:cNvSpPr/>
          <p:nvPr/>
        </p:nvSpPr>
        <p:spPr>
          <a:xfrm>
            <a:off x="1444775" y="2033430"/>
            <a:ext cx="462929" cy="432048"/>
          </a:xfrm>
          <a:prstGeom prst="flowChartConnector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2</a:t>
            </a:r>
            <a:endParaRPr lang="en-US" sz="14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06" y="502901"/>
            <a:ext cx="771808" cy="1090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>
            <a:hlinkClick r:id="" action="ppaction://noaction"/>
          </p:cNvPr>
          <p:cNvSpPr txBox="1"/>
          <p:nvPr/>
        </p:nvSpPr>
        <p:spPr>
          <a:xfrm>
            <a:off x="2083290" y="3885893"/>
            <a:ext cx="2488710" cy="307777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/>
              <a:t>PPh</a:t>
            </a:r>
            <a:r>
              <a:rPr lang="en-US" sz="1400" b="1" dirty="0" smtClean="0"/>
              <a:t> Ps</a:t>
            </a:r>
            <a:r>
              <a:rPr lang="en-US" sz="1400" b="1" smtClean="0"/>
              <a:t>. 15-Final/Non Final</a:t>
            </a:r>
            <a:endParaRPr lang="en-US" sz="1400" b="1" dirty="0"/>
          </a:p>
        </p:txBody>
      </p:sp>
      <p:sp>
        <p:nvSpPr>
          <p:cNvPr id="29" name="TextBox 28">
            <a:hlinkClick r:id="" action="ppaction://noaction"/>
          </p:cNvPr>
          <p:cNvSpPr txBox="1"/>
          <p:nvPr/>
        </p:nvSpPr>
        <p:spPr>
          <a:xfrm>
            <a:off x="2114054" y="4794843"/>
            <a:ext cx="2457946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/>
              <a:t>PPh</a:t>
            </a:r>
            <a:r>
              <a:rPr lang="en-US" sz="1400" b="1" dirty="0" smtClean="0"/>
              <a:t> Ps</a:t>
            </a:r>
            <a:r>
              <a:rPr lang="en-US" sz="1400" b="1" smtClean="0"/>
              <a:t>. 21-Final/Non Final</a:t>
            </a:r>
            <a:endParaRPr lang="en-US" sz="1400" b="1" dirty="0"/>
          </a:p>
        </p:txBody>
      </p:sp>
      <p:sp>
        <p:nvSpPr>
          <p:cNvPr id="30" name="TextBox 29">
            <a:hlinkClick r:id="" action="ppaction://noaction"/>
          </p:cNvPr>
          <p:cNvSpPr txBox="1"/>
          <p:nvPr/>
        </p:nvSpPr>
        <p:spPr>
          <a:xfrm>
            <a:off x="2155298" y="5823511"/>
            <a:ext cx="241670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/>
              <a:t>PPh</a:t>
            </a:r>
            <a:r>
              <a:rPr lang="en-US" sz="1400" b="1" dirty="0" smtClean="0"/>
              <a:t> Ps</a:t>
            </a:r>
            <a:r>
              <a:rPr lang="en-US" sz="1400" b="1" smtClean="0"/>
              <a:t>. 22-Final/No Final</a:t>
            </a:r>
            <a:endParaRPr lang="en-US" sz="1400" b="1" dirty="0"/>
          </a:p>
        </p:txBody>
      </p:sp>
      <p:sp>
        <p:nvSpPr>
          <p:cNvPr id="31" name="Flowchart: Connector 30"/>
          <p:cNvSpPr/>
          <p:nvPr/>
        </p:nvSpPr>
        <p:spPr>
          <a:xfrm>
            <a:off x="1475656" y="3833630"/>
            <a:ext cx="462929" cy="432048"/>
          </a:xfrm>
          <a:prstGeom prst="flowChartConnector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2" name="Flowchart: Connector 31"/>
          <p:cNvSpPr/>
          <p:nvPr/>
        </p:nvSpPr>
        <p:spPr>
          <a:xfrm>
            <a:off x="1475656" y="4732708"/>
            <a:ext cx="462929" cy="432048"/>
          </a:xfrm>
          <a:prstGeom prst="flowChartConnector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smtClean="0">
                <a:solidFill>
                  <a:schemeClr val="bg1"/>
                </a:solidFill>
              </a:rPr>
              <a:t>5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3" name="Flowchart: Connector 32"/>
          <p:cNvSpPr/>
          <p:nvPr/>
        </p:nvSpPr>
        <p:spPr>
          <a:xfrm>
            <a:off x="1475656" y="5749586"/>
            <a:ext cx="462929" cy="432048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smtClean="0">
                <a:solidFill>
                  <a:schemeClr val="bg1"/>
                </a:solidFill>
              </a:rPr>
              <a:t>6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76" y="3434819"/>
            <a:ext cx="1079364" cy="686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76" y="4193670"/>
            <a:ext cx="1079851" cy="657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33" y="4913750"/>
            <a:ext cx="1080607" cy="72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76" y="5705838"/>
            <a:ext cx="1079364" cy="69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76" y="2537486"/>
            <a:ext cx="1094384" cy="818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Rectangle 39"/>
          <p:cNvSpPr/>
          <p:nvPr/>
        </p:nvSpPr>
        <p:spPr>
          <a:xfrm>
            <a:off x="1763688" y="3329574"/>
            <a:ext cx="3528392" cy="5048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smtClean="0">
                <a:solidFill>
                  <a:schemeClr val="tx1"/>
                </a:solidFill>
              </a:rPr>
              <a:t>Obyek PPh 23  : </a:t>
            </a:r>
            <a:r>
              <a:rPr lang="en-US" sz="1000" smtClean="0">
                <a:solidFill>
                  <a:schemeClr val="tx1"/>
                </a:solidFill>
              </a:rPr>
              <a:t>Bunga, Deviden, Royalti, Hadiah  (15%),  Sewa Aset, dan jasa lain sebesar (2%)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629263" y="1078040"/>
            <a:ext cx="3870353" cy="993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smtClean="0">
                <a:solidFill>
                  <a:schemeClr val="tx1"/>
                </a:solidFill>
              </a:rPr>
              <a:t>Obyek PPh Ps.4(2)  : </a:t>
            </a:r>
            <a:r>
              <a:rPr lang="en-US" sz="1000" smtClean="0">
                <a:solidFill>
                  <a:schemeClr val="tx1"/>
                </a:solidFill>
              </a:rPr>
              <a:t>Persewaan &amp; Pengalihan hak atas anah </a:t>
            </a:r>
            <a:r>
              <a:rPr lang="en-US" sz="1000">
                <a:solidFill>
                  <a:schemeClr val="tx1"/>
                </a:solidFill>
              </a:rPr>
              <a:t>dan/atau </a:t>
            </a:r>
            <a:r>
              <a:rPr lang="en-US" sz="1000" smtClean="0">
                <a:solidFill>
                  <a:schemeClr val="tx1"/>
                </a:solidFill>
              </a:rPr>
              <a:t>Bangunan, Penghasilan </a:t>
            </a:r>
            <a:r>
              <a:rPr lang="en-US" sz="1000">
                <a:solidFill>
                  <a:schemeClr val="tx1"/>
                </a:solidFill>
              </a:rPr>
              <a:t>Usaha Jasa </a:t>
            </a:r>
            <a:r>
              <a:rPr lang="en-US" sz="1000" smtClean="0">
                <a:solidFill>
                  <a:schemeClr val="tx1"/>
                </a:solidFill>
              </a:rPr>
              <a:t>konstruksi, </a:t>
            </a:r>
            <a:r>
              <a:rPr lang="en-US" sz="1000" b="1" smtClean="0">
                <a:solidFill>
                  <a:schemeClr val="tx1"/>
                </a:solidFill>
              </a:rPr>
              <a:t>B</a:t>
            </a:r>
            <a:r>
              <a:rPr lang="en-US" sz="1000" smtClean="0">
                <a:solidFill>
                  <a:schemeClr val="tx1"/>
                </a:solidFill>
              </a:rPr>
              <a:t>unga </a:t>
            </a:r>
            <a:r>
              <a:rPr lang="en-US" sz="1000">
                <a:solidFill>
                  <a:schemeClr val="tx1"/>
                </a:solidFill>
              </a:rPr>
              <a:t>deposito, tabungan/jasa </a:t>
            </a:r>
            <a:r>
              <a:rPr lang="en-US" sz="1000" smtClean="0">
                <a:solidFill>
                  <a:schemeClr val="tx1"/>
                </a:solidFill>
              </a:rPr>
              <a:t>giro, Transaksi </a:t>
            </a:r>
            <a:r>
              <a:rPr lang="en-US" sz="1000">
                <a:solidFill>
                  <a:schemeClr val="tx1"/>
                </a:solidFill>
              </a:rPr>
              <a:t>Penjualan Saham di Bursa </a:t>
            </a:r>
            <a:r>
              <a:rPr lang="en-US" sz="1000" smtClean="0">
                <a:solidFill>
                  <a:schemeClr val="tx1"/>
                </a:solidFill>
              </a:rPr>
              <a:t>Efek, bunga </a:t>
            </a:r>
            <a:r>
              <a:rPr lang="en-US" sz="1000">
                <a:solidFill>
                  <a:schemeClr val="tx1"/>
                </a:solidFill>
              </a:rPr>
              <a:t>diskonto Obligasi yang dijual di pasar </a:t>
            </a:r>
            <a:r>
              <a:rPr lang="en-US" sz="1000" smtClean="0">
                <a:solidFill>
                  <a:schemeClr val="tx1"/>
                </a:solidFill>
              </a:rPr>
              <a:t>modal, Hadiah </a:t>
            </a:r>
            <a:r>
              <a:rPr lang="en-US" sz="1000">
                <a:solidFill>
                  <a:schemeClr val="tx1"/>
                </a:solidFill>
              </a:rPr>
              <a:t>dan </a:t>
            </a:r>
            <a:r>
              <a:rPr lang="en-US" sz="1000" smtClean="0">
                <a:solidFill>
                  <a:schemeClr val="tx1"/>
                </a:solidFill>
              </a:rPr>
              <a:t>Undian, transaksi </a:t>
            </a:r>
            <a:r>
              <a:rPr lang="en-US" sz="1000">
                <a:solidFill>
                  <a:schemeClr val="tx1"/>
                </a:solidFill>
              </a:rPr>
              <a:t>penjualan </a:t>
            </a:r>
            <a:r>
              <a:rPr lang="en-US" sz="1000" smtClean="0">
                <a:solidFill>
                  <a:schemeClr val="tx1"/>
                </a:solidFill>
              </a:rPr>
              <a:t>Saham di Bursa</a:t>
            </a:r>
            <a:endParaRPr lang="en-US" sz="100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806713" y="2320651"/>
            <a:ext cx="3692903" cy="7208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smtClean="0">
                <a:solidFill>
                  <a:schemeClr val="tx1"/>
                </a:solidFill>
              </a:rPr>
              <a:t>Obyek PPh 26  : </a:t>
            </a:r>
            <a:r>
              <a:rPr lang="en-US" sz="1000" smtClean="0">
                <a:solidFill>
                  <a:schemeClr val="tx1"/>
                </a:solidFill>
              </a:rPr>
              <a:t>Bunga, Deviden, Royalti, Hadiah , keuntungan pembebasan utang, Sewa Aset, dan jasa lain yang dibayarkan kepada Wajib Pajak Luar  Negeri (20% atau Tax Treaty)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835696" y="4121662"/>
            <a:ext cx="3456384" cy="7208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smtClean="0">
                <a:solidFill>
                  <a:schemeClr val="tx1"/>
                </a:solidFill>
              </a:rPr>
              <a:t>Obyek PPh 15  : </a:t>
            </a:r>
            <a:r>
              <a:rPr lang="en-US" sz="1000" smtClean="0">
                <a:solidFill>
                  <a:schemeClr val="tx1"/>
                </a:solidFill>
              </a:rPr>
              <a:t>Jasa Pelayaran Dalam Negeri (1,2%) luar negeri (2,64%) dan Jasa Penerbangan dalam dan luar negeri (1,8%)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835696" y="5102620"/>
            <a:ext cx="3456384" cy="7208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smtClean="0">
                <a:solidFill>
                  <a:schemeClr val="tx1"/>
                </a:solidFill>
              </a:rPr>
              <a:t>Obyek PPh 21  : </a:t>
            </a:r>
            <a:r>
              <a:rPr lang="en-US" sz="1000" smtClean="0">
                <a:solidFill>
                  <a:schemeClr val="tx1"/>
                </a:solidFill>
              </a:rPr>
              <a:t>Penghasilan sehubungan dengan Pekerjaan, jasa dan kegiatan yang dilakukan oleh Orang Pribadi (tarif pasal 17, progresif (5% , 15%, 25%, 30%)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949819" y="6119498"/>
            <a:ext cx="3342261" cy="6077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smtClean="0">
                <a:solidFill>
                  <a:schemeClr val="tx1"/>
                </a:solidFill>
              </a:rPr>
              <a:t>Obyek PPh 22  : </a:t>
            </a:r>
            <a:r>
              <a:rPr lang="en-US" sz="1000" smtClean="0">
                <a:solidFill>
                  <a:schemeClr val="tx1"/>
                </a:solidFill>
              </a:rPr>
              <a:t>penjualan produk (0,25%, 0,3%), pembelian (1,5%), impor (2,5%, 7,5%)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854579" y="1042275"/>
            <a:ext cx="2965893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smtClean="0">
                <a:solidFill>
                  <a:schemeClr val="bg1"/>
                </a:solidFill>
              </a:rPr>
              <a:t>T-Code Pelaporan SPT Withholding Tax</a:t>
            </a:r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49" name="Down Arrow 48"/>
          <p:cNvSpPr/>
          <p:nvPr/>
        </p:nvSpPr>
        <p:spPr>
          <a:xfrm>
            <a:off x="6617445" y="1745398"/>
            <a:ext cx="1440160" cy="262478"/>
          </a:xfrm>
          <a:prstGeom prst="downArrow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5855819" y="2033430"/>
            <a:ext cx="2965893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smtClean="0"/>
              <a:t>T-CODE FBL3N</a:t>
            </a:r>
            <a:endParaRPr lang="en-US" sz="1400"/>
          </a:p>
        </p:txBody>
      </p:sp>
      <p:sp>
        <p:nvSpPr>
          <p:cNvPr id="51" name="TextBox 50"/>
          <p:cNvSpPr txBox="1"/>
          <p:nvPr/>
        </p:nvSpPr>
        <p:spPr>
          <a:xfrm>
            <a:off x="5789352" y="2354561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200" dirty="0" smtClean="0">
                <a:latin typeface="+mn-lt"/>
              </a:rPr>
              <a:t>Download  My SAP </a:t>
            </a:r>
            <a:r>
              <a:rPr lang="en-US" sz="1200" dirty="0" err="1" smtClean="0">
                <a:latin typeface="+mn-lt"/>
              </a:rPr>
              <a:t>atas</a:t>
            </a:r>
            <a:r>
              <a:rPr lang="en-US" sz="1200" dirty="0" smtClean="0">
                <a:latin typeface="+mn-lt"/>
              </a:rPr>
              <a:t> Open Item </a:t>
            </a:r>
            <a:r>
              <a:rPr lang="en-US" sz="1200" dirty="0" err="1" smtClean="0">
                <a:latin typeface="+mn-lt"/>
              </a:rPr>
              <a:t>Utang</a:t>
            </a:r>
            <a:r>
              <a:rPr lang="en-US" sz="1200" dirty="0" smtClean="0">
                <a:latin typeface="+mn-lt"/>
              </a:rPr>
              <a:t> </a:t>
            </a:r>
            <a:r>
              <a:rPr lang="en-US" sz="1200" dirty="0" err="1" smtClean="0">
                <a:latin typeface="+mn-lt"/>
              </a:rPr>
              <a:t>Pajak</a:t>
            </a:r>
            <a:r>
              <a:rPr lang="en-US" sz="1200" dirty="0" smtClean="0">
                <a:latin typeface="+mn-lt"/>
              </a:rPr>
              <a:t> </a:t>
            </a:r>
            <a:r>
              <a:rPr lang="en-US" sz="1200" dirty="0" err="1" smtClean="0">
                <a:latin typeface="+mn-lt"/>
              </a:rPr>
              <a:t>sesuai</a:t>
            </a:r>
            <a:r>
              <a:rPr lang="en-US" sz="1200" dirty="0" smtClean="0">
                <a:latin typeface="+mn-lt"/>
              </a:rPr>
              <a:t> </a:t>
            </a:r>
            <a:r>
              <a:rPr lang="en-US" sz="1200" dirty="0" err="1" smtClean="0">
                <a:latin typeface="+mn-lt"/>
              </a:rPr>
              <a:t>jenis</a:t>
            </a:r>
            <a:r>
              <a:rPr lang="en-US" sz="1200" dirty="0" smtClean="0">
                <a:latin typeface="+mn-lt"/>
              </a:rPr>
              <a:t> </a:t>
            </a:r>
            <a:r>
              <a:rPr lang="en-US" sz="1200" dirty="0" err="1" smtClean="0">
                <a:latin typeface="+mn-lt"/>
              </a:rPr>
              <a:t>PPh</a:t>
            </a:r>
            <a:r>
              <a:rPr lang="en-US" sz="1200" dirty="0" smtClean="0">
                <a:latin typeface="+mn-lt"/>
              </a:rPr>
              <a:t> </a:t>
            </a:r>
            <a:r>
              <a:rPr lang="en-US" sz="1200" dirty="0" err="1" smtClean="0">
                <a:latin typeface="+mn-lt"/>
              </a:rPr>
              <a:t>PotPut</a:t>
            </a:r>
            <a:endParaRPr lang="en-US" sz="1200" dirty="0" smtClean="0">
              <a:latin typeface="+mn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err="1" smtClean="0">
                <a:latin typeface="+mn-lt"/>
              </a:rPr>
              <a:t>Verifikasi</a:t>
            </a:r>
            <a:r>
              <a:rPr lang="en-US" sz="1200" dirty="0" smtClean="0">
                <a:latin typeface="+mn-lt"/>
              </a:rPr>
              <a:t> data </a:t>
            </a:r>
            <a:r>
              <a:rPr lang="en-US" sz="1200" dirty="0" err="1" smtClean="0">
                <a:latin typeface="+mn-lt"/>
              </a:rPr>
              <a:t>Utang</a:t>
            </a:r>
            <a:r>
              <a:rPr lang="en-US" sz="1200" dirty="0" smtClean="0">
                <a:latin typeface="+mn-lt"/>
              </a:rPr>
              <a:t> </a:t>
            </a:r>
            <a:r>
              <a:rPr lang="en-US" sz="1200" dirty="0" err="1" smtClean="0">
                <a:latin typeface="+mn-lt"/>
              </a:rPr>
              <a:t>Pajak</a:t>
            </a:r>
            <a:r>
              <a:rPr lang="en-US" sz="1200" dirty="0" smtClean="0">
                <a:latin typeface="+mn-lt"/>
              </a:rPr>
              <a:t> yang </a:t>
            </a:r>
            <a:r>
              <a:rPr lang="en-US" sz="1200" dirty="0" err="1" smtClean="0">
                <a:latin typeface="+mn-lt"/>
              </a:rPr>
              <a:t>harus</a:t>
            </a:r>
            <a:r>
              <a:rPr lang="en-US" sz="1200" dirty="0" smtClean="0">
                <a:latin typeface="+mn-lt"/>
              </a:rPr>
              <a:t> </a:t>
            </a:r>
            <a:r>
              <a:rPr lang="en-US" sz="1200" dirty="0" err="1" smtClean="0">
                <a:latin typeface="+mn-lt"/>
              </a:rPr>
              <a:t>disetor</a:t>
            </a:r>
            <a:r>
              <a:rPr lang="en-US" sz="1200" dirty="0" smtClean="0">
                <a:latin typeface="+mn-lt"/>
              </a:rPr>
              <a:t> (e-banking)</a:t>
            </a:r>
            <a:endParaRPr lang="en-US" sz="1200" dirty="0">
              <a:latin typeface="+mn-lt"/>
            </a:endParaRPr>
          </a:p>
        </p:txBody>
      </p:sp>
      <p:sp>
        <p:nvSpPr>
          <p:cNvPr id="52" name="Down Arrow 51"/>
          <p:cNvSpPr/>
          <p:nvPr/>
        </p:nvSpPr>
        <p:spPr>
          <a:xfrm>
            <a:off x="6660232" y="3185558"/>
            <a:ext cx="1440160" cy="262478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5919803" y="3545598"/>
            <a:ext cx="2965893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T-CODE ZESPTWHT</a:t>
            </a:r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5921043" y="3905638"/>
            <a:ext cx="29646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+mn-lt"/>
              </a:rPr>
              <a:t>Setting Format Data </a:t>
            </a:r>
            <a:r>
              <a:rPr lang="en-US" sz="1200" dirty="0" err="1" smtClean="0">
                <a:latin typeface="+mn-lt"/>
              </a:rPr>
              <a:t>Utang</a:t>
            </a:r>
            <a:r>
              <a:rPr lang="en-US" sz="1200" dirty="0" smtClean="0">
                <a:latin typeface="+mn-lt"/>
              </a:rPr>
              <a:t> </a:t>
            </a:r>
            <a:r>
              <a:rPr lang="en-US" sz="1200" dirty="0" err="1" smtClean="0">
                <a:latin typeface="+mn-lt"/>
              </a:rPr>
              <a:t>Pajak</a:t>
            </a:r>
            <a:r>
              <a:rPr lang="en-US" sz="1200" dirty="0" smtClean="0">
                <a:latin typeface="+mn-lt"/>
              </a:rPr>
              <a:t> FBL3N </a:t>
            </a:r>
          </a:p>
          <a:p>
            <a:pPr algn="ctr"/>
            <a:r>
              <a:rPr lang="en-US" sz="1200" dirty="0" err="1" smtClean="0">
                <a:latin typeface="+mn-lt"/>
              </a:rPr>
              <a:t>Sesuai</a:t>
            </a:r>
            <a:r>
              <a:rPr lang="en-US" sz="1200" dirty="0" smtClean="0">
                <a:latin typeface="+mn-lt"/>
              </a:rPr>
              <a:t> Format e-SPT </a:t>
            </a:r>
            <a:r>
              <a:rPr lang="en-US" sz="1200" dirty="0" err="1" smtClean="0">
                <a:latin typeface="+mn-lt"/>
              </a:rPr>
              <a:t>PPh</a:t>
            </a:r>
            <a:r>
              <a:rPr lang="en-US" sz="1200" dirty="0" smtClean="0">
                <a:latin typeface="+mn-lt"/>
              </a:rPr>
              <a:t> Pot Put Masa</a:t>
            </a:r>
          </a:p>
        </p:txBody>
      </p:sp>
      <p:cxnSp>
        <p:nvCxnSpPr>
          <p:cNvPr id="55" name="Straight Connector 54"/>
          <p:cNvCxnSpPr/>
          <p:nvPr/>
        </p:nvCxnSpPr>
        <p:spPr>
          <a:xfrm>
            <a:off x="5499616" y="1078040"/>
            <a:ext cx="0" cy="57387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5919803" y="4913750"/>
            <a:ext cx="28871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 err="1" smtClean="0">
                <a:latin typeface="Calibri" pitchFamily="34" charset="0"/>
              </a:rPr>
              <a:t>Potensi</a:t>
            </a:r>
            <a:r>
              <a:rPr lang="en-US" sz="1200" b="1" u="sng" dirty="0" smtClean="0">
                <a:latin typeface="Calibri" pitchFamily="34" charset="0"/>
              </a:rPr>
              <a:t> </a:t>
            </a:r>
            <a:r>
              <a:rPr lang="en-US" sz="1200" b="1" u="sng" dirty="0" err="1" smtClean="0">
                <a:latin typeface="Calibri" pitchFamily="34" charset="0"/>
              </a:rPr>
              <a:t>Risiko</a:t>
            </a:r>
            <a:r>
              <a:rPr lang="en-US" sz="1200" b="1" u="sng" dirty="0" smtClean="0">
                <a:latin typeface="Calibri" pitchFamily="34" charset="0"/>
              </a:rPr>
              <a:t> </a:t>
            </a:r>
            <a:r>
              <a:rPr lang="en-US" sz="1200" b="1" u="sng" dirty="0" err="1" smtClean="0">
                <a:latin typeface="Calibri" pitchFamily="34" charset="0"/>
              </a:rPr>
              <a:t>Pelaporan</a:t>
            </a:r>
            <a:r>
              <a:rPr lang="en-US" sz="1200" b="1" u="sng" dirty="0" smtClean="0">
                <a:latin typeface="Calibri" pitchFamily="34" charset="0"/>
              </a:rPr>
              <a:t> SPT (by USER/AP)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en-US" sz="1200" dirty="0" err="1" smtClean="0">
                <a:latin typeface="Calibri" pitchFamily="34" charset="0"/>
              </a:rPr>
              <a:t>Kesalahan</a:t>
            </a:r>
            <a:r>
              <a:rPr lang="en-US" sz="1200" dirty="0" smtClean="0">
                <a:latin typeface="Calibri" pitchFamily="34" charset="0"/>
              </a:rPr>
              <a:t> posting </a:t>
            </a:r>
            <a:r>
              <a:rPr lang="en-US" sz="1200" dirty="0" err="1" smtClean="0">
                <a:latin typeface="Calibri" pitchFamily="34" charset="0"/>
              </a:rPr>
              <a:t>Jenis</a:t>
            </a:r>
            <a:r>
              <a:rPr lang="en-US" sz="1200" dirty="0" smtClean="0">
                <a:latin typeface="Calibri" pitchFamily="34" charset="0"/>
              </a:rPr>
              <a:t> </a:t>
            </a:r>
            <a:r>
              <a:rPr lang="en-US" sz="1200" dirty="0" err="1" smtClean="0">
                <a:latin typeface="Calibri" pitchFamily="34" charset="0"/>
              </a:rPr>
              <a:t>Pajak</a:t>
            </a:r>
            <a:r>
              <a:rPr lang="en-US" sz="1200" dirty="0" smtClean="0">
                <a:latin typeface="Calibri" pitchFamily="34" charset="0"/>
              </a:rPr>
              <a:t> </a:t>
            </a:r>
            <a:r>
              <a:rPr lang="en-US" sz="1200" dirty="0" err="1" smtClean="0">
                <a:latin typeface="Calibri" pitchFamily="34" charset="0"/>
              </a:rPr>
              <a:t>dan</a:t>
            </a:r>
            <a:r>
              <a:rPr lang="en-US" sz="1200" dirty="0" smtClean="0">
                <a:latin typeface="Calibri" pitchFamily="34" charset="0"/>
              </a:rPr>
              <a:t> Tax Code/</a:t>
            </a:r>
            <a:r>
              <a:rPr lang="en-US" sz="1200" dirty="0" err="1" smtClean="0">
                <a:latin typeface="Calibri" pitchFamily="34" charset="0"/>
              </a:rPr>
              <a:t>Tarif</a:t>
            </a:r>
            <a:r>
              <a:rPr lang="en-US" sz="1200" dirty="0" err="1" smtClean="0">
                <a:latin typeface="Calibri" pitchFamily="34" charset="0"/>
                <a:sym typeface="Symbol"/>
              </a:rPr>
              <a:t>Pembetulan</a:t>
            </a:r>
            <a:r>
              <a:rPr lang="en-US" sz="1200" dirty="0" smtClean="0">
                <a:latin typeface="Calibri" pitchFamily="34" charset="0"/>
                <a:sym typeface="Symbol"/>
              </a:rPr>
              <a:t> SPT/PBK</a:t>
            </a:r>
            <a:endParaRPr lang="en-US" sz="1200" dirty="0" smtClean="0">
              <a:latin typeface="Calibri" pitchFamily="34" charset="0"/>
            </a:endParaRPr>
          </a:p>
          <a:p>
            <a:pPr marL="180975" indent="-180975">
              <a:buFont typeface="Arial" pitchFamily="34" charset="0"/>
              <a:buChar char="•"/>
            </a:pPr>
            <a:r>
              <a:rPr lang="en-US" sz="1200" dirty="0" err="1" smtClean="0">
                <a:latin typeface="Calibri" pitchFamily="34" charset="0"/>
              </a:rPr>
              <a:t>Verifikasi</a:t>
            </a:r>
            <a:r>
              <a:rPr lang="en-US" sz="1200" dirty="0" smtClean="0">
                <a:latin typeface="Calibri" pitchFamily="34" charset="0"/>
              </a:rPr>
              <a:t> </a:t>
            </a:r>
            <a:r>
              <a:rPr lang="en-US" sz="1200" dirty="0" err="1" smtClean="0">
                <a:latin typeface="Calibri" pitchFamily="34" charset="0"/>
              </a:rPr>
              <a:t>Dok</a:t>
            </a:r>
            <a:r>
              <a:rPr lang="en-US" sz="1200" dirty="0" smtClean="0">
                <a:latin typeface="Calibri" pitchFamily="34" charset="0"/>
              </a:rPr>
              <a:t> </a:t>
            </a:r>
            <a:r>
              <a:rPr lang="en-US" sz="1200" dirty="0" err="1" smtClean="0">
                <a:latin typeface="Calibri" pitchFamily="34" charset="0"/>
              </a:rPr>
              <a:t>tagihan</a:t>
            </a:r>
            <a:r>
              <a:rPr lang="en-US" sz="1200" dirty="0" smtClean="0">
                <a:latin typeface="Calibri" pitchFamily="34" charset="0"/>
              </a:rPr>
              <a:t>, </a:t>
            </a:r>
            <a:r>
              <a:rPr lang="en-US" sz="1200" dirty="0" err="1" smtClean="0">
                <a:latin typeface="Calibri" pitchFamily="34" charset="0"/>
              </a:rPr>
              <a:t>keterlambatan</a:t>
            </a:r>
            <a:r>
              <a:rPr lang="en-US" sz="1200" dirty="0" smtClean="0">
                <a:latin typeface="Calibri" pitchFamily="34" charset="0"/>
              </a:rPr>
              <a:t> </a:t>
            </a:r>
            <a:r>
              <a:rPr lang="en-US" sz="1200" dirty="0" err="1" smtClean="0">
                <a:latin typeface="Calibri" pitchFamily="34" charset="0"/>
              </a:rPr>
              <a:t>Posting</a:t>
            </a:r>
            <a:r>
              <a:rPr lang="en-US" sz="1200" dirty="0" err="1" smtClean="0">
                <a:latin typeface="Calibri" pitchFamily="34" charset="0"/>
                <a:sym typeface="Symbol"/>
              </a:rPr>
              <a:t>Pembayaran</a:t>
            </a:r>
            <a:r>
              <a:rPr lang="en-US" sz="1200" dirty="0" smtClean="0">
                <a:latin typeface="Calibri" pitchFamily="34" charset="0"/>
                <a:sym typeface="Symbol"/>
              </a:rPr>
              <a:t> </a:t>
            </a:r>
            <a:r>
              <a:rPr lang="en-US" sz="1200" dirty="0" err="1" smtClean="0">
                <a:latin typeface="Calibri" pitchFamily="34" charset="0"/>
                <a:sym typeface="Symbol"/>
              </a:rPr>
              <a:t>terlambat</a:t>
            </a:r>
            <a:r>
              <a:rPr lang="en-US" sz="1200" dirty="0" smtClean="0">
                <a:latin typeface="Calibri" pitchFamily="34" charset="0"/>
                <a:sym typeface="Symbol"/>
              </a:rPr>
              <a:t>/</a:t>
            </a:r>
            <a:r>
              <a:rPr lang="en-US" sz="1200" dirty="0" err="1" smtClean="0">
                <a:latin typeface="Calibri" pitchFamily="34" charset="0"/>
                <a:sym typeface="Symbol"/>
              </a:rPr>
              <a:t>denda</a:t>
            </a:r>
            <a:endParaRPr lang="en-US" sz="1200" dirty="0" smtClean="0">
              <a:latin typeface="Calibri" pitchFamily="34" charset="0"/>
            </a:endParaRPr>
          </a:p>
          <a:p>
            <a:pPr marL="180975" indent="-180975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</a:rPr>
              <a:t>Business Place </a:t>
            </a:r>
            <a:r>
              <a:rPr lang="en-US" sz="1200" dirty="0" err="1" smtClean="0">
                <a:latin typeface="Calibri" pitchFamily="34" charset="0"/>
              </a:rPr>
              <a:t>tidak</a:t>
            </a:r>
            <a:r>
              <a:rPr lang="en-US" sz="1200" dirty="0" smtClean="0">
                <a:latin typeface="Calibri" pitchFamily="34" charset="0"/>
              </a:rPr>
              <a:t> </a:t>
            </a:r>
            <a:r>
              <a:rPr lang="en-US" sz="1200" dirty="0" err="1" smtClean="0">
                <a:latin typeface="Calibri" pitchFamily="34" charset="0"/>
              </a:rPr>
              <a:t>dientry</a:t>
            </a:r>
            <a:r>
              <a:rPr lang="en-US" sz="1200" dirty="0" err="1" smtClean="0">
                <a:latin typeface="Calibri" pitchFamily="34" charset="0"/>
                <a:sym typeface="Symbol"/>
              </a:rPr>
              <a:t></a:t>
            </a:r>
            <a:r>
              <a:rPr lang="en-US" sz="1200" dirty="0" err="1" smtClean="0">
                <a:latin typeface="Calibri" pitchFamily="34" charset="0"/>
              </a:rPr>
              <a:t>PPh</a:t>
            </a:r>
            <a:r>
              <a:rPr lang="en-US" sz="1200" dirty="0" smtClean="0">
                <a:latin typeface="Calibri" pitchFamily="34" charset="0"/>
              </a:rPr>
              <a:t> Pot Put </a:t>
            </a:r>
            <a:r>
              <a:rPr lang="en-US" sz="1200" dirty="0" err="1" smtClean="0">
                <a:latin typeface="Calibri" pitchFamily="34" charset="0"/>
              </a:rPr>
              <a:t>tidak</a:t>
            </a:r>
            <a:r>
              <a:rPr lang="en-US" sz="1200" dirty="0" smtClean="0">
                <a:latin typeface="Calibri" pitchFamily="34" charset="0"/>
              </a:rPr>
              <a:t> </a:t>
            </a:r>
            <a:r>
              <a:rPr lang="en-US" sz="1200" dirty="0" err="1" smtClean="0">
                <a:latin typeface="Calibri" pitchFamily="34" charset="0"/>
              </a:rPr>
              <a:t>terlapor</a:t>
            </a:r>
            <a:r>
              <a:rPr lang="en-US" sz="1200" dirty="0" smtClean="0">
                <a:latin typeface="Calibri" pitchFamily="34" charset="0"/>
              </a:rPr>
              <a:t>/</a:t>
            </a:r>
            <a:r>
              <a:rPr lang="en-US" sz="1200" dirty="0" err="1" smtClean="0">
                <a:latin typeface="Calibri" pitchFamily="34" charset="0"/>
              </a:rPr>
              <a:t>terbayar</a:t>
            </a:r>
            <a:r>
              <a:rPr lang="en-US" sz="1200" dirty="0" smtClean="0">
                <a:latin typeface="Calibri" pitchFamily="34" charset="0"/>
              </a:rPr>
              <a:t>;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en-US" sz="1200" dirty="0" smtClean="0">
                <a:latin typeface="Calibri" pitchFamily="34" charset="0"/>
              </a:rPr>
              <a:t>Journal </a:t>
            </a:r>
            <a:r>
              <a:rPr lang="en-US" sz="1200" dirty="0" err="1" smtClean="0">
                <a:latin typeface="Calibri" pitchFamily="34" charset="0"/>
              </a:rPr>
              <a:t>Adjustment</a:t>
            </a:r>
            <a:r>
              <a:rPr lang="en-US" sz="1200" dirty="0" err="1" smtClean="0">
                <a:latin typeface="Calibri" pitchFamily="34" charset="0"/>
                <a:sym typeface="Symbol"/>
              </a:rPr>
              <a:t>identifikasi</a:t>
            </a:r>
            <a:r>
              <a:rPr lang="en-US" sz="1200" dirty="0" smtClean="0">
                <a:latin typeface="Calibri" pitchFamily="34" charset="0"/>
                <a:sym typeface="Symbol"/>
              </a:rPr>
              <a:t> masa </a:t>
            </a:r>
            <a:r>
              <a:rPr lang="en-US" sz="1200" dirty="0" err="1" smtClean="0">
                <a:latin typeface="Calibri" pitchFamily="34" charset="0"/>
                <a:sym typeface="Symbol"/>
              </a:rPr>
              <a:t>pajak</a:t>
            </a:r>
            <a:r>
              <a:rPr lang="en-US" sz="1200" dirty="0" smtClean="0">
                <a:latin typeface="Calibri" pitchFamily="34" charset="0"/>
                <a:sym typeface="Symbol"/>
              </a:rPr>
              <a:t> </a:t>
            </a:r>
            <a:r>
              <a:rPr lang="en-US" sz="1200" dirty="0" err="1" smtClean="0">
                <a:latin typeface="Calibri" pitchFamily="34" charset="0"/>
                <a:sym typeface="Symbol"/>
              </a:rPr>
              <a:t>dan</a:t>
            </a:r>
            <a:r>
              <a:rPr lang="en-US" sz="1200" dirty="0" smtClean="0">
                <a:latin typeface="Calibri" pitchFamily="34" charset="0"/>
                <a:sym typeface="Symbol"/>
              </a:rPr>
              <a:t> </a:t>
            </a:r>
            <a:r>
              <a:rPr lang="en-US" sz="1200" dirty="0" err="1" smtClean="0">
                <a:latin typeface="Calibri" pitchFamily="34" charset="0"/>
                <a:sym typeface="Symbol"/>
              </a:rPr>
              <a:t>obyek</a:t>
            </a:r>
            <a:r>
              <a:rPr lang="en-US" sz="1200" dirty="0" smtClean="0">
                <a:latin typeface="Calibri" pitchFamily="34" charset="0"/>
                <a:sym typeface="Symbol"/>
              </a:rPr>
              <a:t> </a:t>
            </a:r>
            <a:r>
              <a:rPr lang="en-US" sz="1200" dirty="0" err="1" smtClean="0">
                <a:latin typeface="Calibri" pitchFamily="34" charset="0"/>
                <a:sym typeface="Symbol"/>
              </a:rPr>
              <a:t>pajak</a:t>
            </a:r>
            <a:r>
              <a:rPr lang="en-US" sz="1200" dirty="0" smtClean="0">
                <a:latin typeface="Calibri" pitchFamily="34" charset="0"/>
                <a:sym typeface="Symbol"/>
              </a:rPr>
              <a:t> 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968752" y="4466096"/>
            <a:ext cx="2916944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Franklin Gothic Book" pitchFamily="34" charset="0"/>
              </a:rPr>
              <a:t>LAPOR e-SPT</a:t>
            </a:r>
          </a:p>
        </p:txBody>
      </p:sp>
    </p:spTree>
    <p:extLst>
      <p:ext uri="{BB962C8B-B14F-4D97-AF65-F5344CB8AC3E}">
        <p14:creationId xmlns:p14="http://schemas.microsoft.com/office/powerpoint/2010/main" val="85957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4788024" y="4528354"/>
            <a:ext cx="3816424" cy="13390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614363" y="853168"/>
            <a:ext cx="236378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682586"/>
            <a:ext cx="7568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2060"/>
                </a:solidFill>
                <a:latin typeface="Franklin Gothic Demi" pitchFamily="34" charset="0"/>
              </a:rPr>
              <a:t>SKEMA</a:t>
            </a:r>
            <a:r>
              <a:rPr lang="en-US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Franklin Gothic Demi" pitchFamily="34" charset="0"/>
              </a:rPr>
              <a:t>EKUALISASI-Saat</a:t>
            </a:r>
            <a:r>
              <a:rPr lang="en-US" dirty="0" smtClean="0">
                <a:solidFill>
                  <a:srgbClr val="002060"/>
                </a:solidFill>
                <a:latin typeface="Franklin Gothic Demi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Franklin Gothic Demi" pitchFamily="34" charset="0"/>
              </a:rPr>
              <a:t>ini</a:t>
            </a:r>
            <a:endParaRPr lang="en-US" dirty="0">
              <a:solidFill>
                <a:srgbClr val="002060"/>
              </a:solidFill>
              <a:latin typeface="Franklin Gothic Dem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079455"/>
            <a:ext cx="3819227" cy="129266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1F497D"/>
                </a:solidFill>
              </a:rPr>
              <a:t>T-Code ZFI68C </a:t>
            </a:r>
            <a:endParaRPr lang="en-US" sz="1400" dirty="0" smtClean="0">
              <a:solidFill>
                <a:srgbClr val="1F497D"/>
              </a:solidFill>
            </a:endParaRPr>
          </a:p>
          <a:p>
            <a:r>
              <a:rPr lang="en-US" sz="14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Logic </a:t>
            </a:r>
            <a:r>
              <a:rPr lang="en-US" sz="1400" b="1" dirty="0" err="1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konfigurasi</a:t>
            </a:r>
            <a:r>
              <a:rPr lang="en-US" sz="14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 </a:t>
            </a:r>
            <a:r>
              <a:rPr lang="en-US" sz="1400" b="1" dirty="0" err="1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Tcode</a:t>
            </a:r>
            <a:r>
              <a:rPr lang="en-US" sz="14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 </a:t>
            </a:r>
            <a:r>
              <a:rPr lang="en-US" sz="1400" b="1" dirty="0" err="1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mengkaitkan</a:t>
            </a:r>
            <a:r>
              <a:rPr lang="en-US" sz="14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 data </a:t>
            </a:r>
            <a:r>
              <a:rPr lang="en-US" sz="1400" b="1" dirty="0" err="1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jurnal</a:t>
            </a:r>
            <a:r>
              <a:rPr lang="en-US" sz="14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 </a:t>
            </a:r>
            <a:r>
              <a:rPr lang="en-US" sz="1400" b="1" dirty="0" err="1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berikut</a:t>
            </a:r>
            <a:r>
              <a:rPr lang="en-US" sz="14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 :</a:t>
            </a:r>
          </a:p>
          <a:p>
            <a:r>
              <a:rPr lang="en-US" sz="12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1.   PAYMENT (</a:t>
            </a:r>
            <a:r>
              <a:rPr lang="en-US" sz="1200" b="1" dirty="0" err="1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Pembayaran</a:t>
            </a:r>
            <a:r>
              <a:rPr lang="en-US" sz="12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 </a:t>
            </a:r>
            <a:r>
              <a:rPr lang="en-US" sz="1200" b="1" dirty="0" err="1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ke</a:t>
            </a:r>
            <a:r>
              <a:rPr lang="en-US" sz="12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 Vendor &amp; </a:t>
            </a:r>
            <a:r>
              <a:rPr lang="en-US" sz="1200" b="1" dirty="0" err="1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pemotongan</a:t>
            </a:r>
            <a:r>
              <a:rPr lang="en-US" sz="12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 </a:t>
            </a:r>
            <a:r>
              <a:rPr lang="en-US" sz="1200" b="1" dirty="0" err="1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PPh</a:t>
            </a:r>
            <a:r>
              <a:rPr lang="en-US" sz="12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)</a:t>
            </a:r>
          </a:p>
          <a:p>
            <a:pPr marL="228600" indent="-228600">
              <a:buFontTx/>
              <a:buAutoNum type="arabicPeriod" startAt="2"/>
            </a:pPr>
            <a:r>
              <a:rPr lang="en-US" sz="12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MIRO (</a:t>
            </a:r>
            <a:r>
              <a:rPr lang="en-US" sz="1200" b="1" dirty="0" err="1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Pengakuan</a:t>
            </a:r>
            <a:r>
              <a:rPr lang="en-US" sz="12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 </a:t>
            </a:r>
            <a:r>
              <a:rPr lang="en-US" sz="1200" b="1" dirty="0" err="1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hutang</a:t>
            </a:r>
            <a:r>
              <a:rPr lang="en-US" sz="12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 </a:t>
            </a:r>
            <a:r>
              <a:rPr lang="en-US" sz="1200" b="1" dirty="0" err="1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saat</a:t>
            </a:r>
            <a:r>
              <a:rPr lang="en-US" sz="12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 Invoice </a:t>
            </a:r>
            <a:r>
              <a:rPr lang="en-US" sz="1200" b="1" dirty="0" err="1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diterima</a:t>
            </a:r>
            <a:r>
              <a:rPr lang="en-US" sz="12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)</a:t>
            </a:r>
          </a:p>
          <a:p>
            <a:pPr marL="228600" indent="-228600">
              <a:buFontTx/>
              <a:buAutoNum type="arabicPeriod" startAt="2"/>
            </a:pPr>
            <a:r>
              <a:rPr lang="en-US" sz="12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MIGO (</a:t>
            </a:r>
            <a:r>
              <a:rPr lang="en-US" sz="1200" b="1" dirty="0" err="1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Pengakuan</a:t>
            </a:r>
            <a:r>
              <a:rPr lang="en-US" sz="12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 </a:t>
            </a:r>
            <a:r>
              <a:rPr lang="en-US" sz="1200" b="1" dirty="0" err="1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biaya</a:t>
            </a:r>
            <a:r>
              <a:rPr lang="en-US" sz="12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 </a:t>
            </a:r>
            <a:r>
              <a:rPr lang="en-US" sz="1200" b="1" dirty="0" err="1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saat</a:t>
            </a:r>
            <a:r>
              <a:rPr lang="en-US" sz="12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 </a:t>
            </a:r>
            <a:r>
              <a:rPr lang="en-US" sz="1200" b="1" dirty="0" err="1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Dibukukan</a:t>
            </a:r>
            <a:r>
              <a:rPr lang="en-US" sz="1200" b="1" dirty="0" smtClean="0">
                <a:solidFill>
                  <a:srgbClr val="1F497D"/>
                </a:solidFill>
                <a:latin typeface="Arial Narrow" pitchFamily="34" charset="0"/>
                <a:cs typeface="FreesiaUPC" pitchFamily="34" charset="-34"/>
              </a:rPr>
              <a:t> )</a:t>
            </a:r>
            <a:endParaRPr lang="en-US" sz="1200" dirty="0">
              <a:solidFill>
                <a:srgbClr val="1F497D"/>
              </a:solidFill>
              <a:latin typeface="Arial Narrow" pitchFamily="34" charset="0"/>
              <a:cs typeface="FreesiaUPC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2339867"/>
            <a:ext cx="3819227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u="sng" dirty="0" smtClean="0">
                <a:solidFill>
                  <a:prstClr val="black"/>
                </a:solidFill>
              </a:rPr>
              <a:t>Data yang </a:t>
            </a:r>
            <a:r>
              <a:rPr lang="en-US" sz="1400" u="sng" dirty="0" err="1" smtClean="0">
                <a:solidFill>
                  <a:prstClr val="black"/>
                </a:solidFill>
              </a:rPr>
              <a:t>diperoleh</a:t>
            </a:r>
            <a:r>
              <a:rPr lang="en-US" sz="1400" u="sng" dirty="0" smtClean="0">
                <a:solidFill>
                  <a:prstClr val="black"/>
                </a:solidFill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err="1" smtClean="0">
                <a:solidFill>
                  <a:prstClr val="black"/>
                </a:solidFill>
              </a:rPr>
              <a:t>Persandingan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Akun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Biaya</a:t>
            </a:r>
            <a:r>
              <a:rPr lang="en-US" sz="1400" dirty="0" smtClean="0">
                <a:solidFill>
                  <a:prstClr val="black"/>
                </a:solidFill>
              </a:rPr>
              <a:t>, </a:t>
            </a:r>
            <a:r>
              <a:rPr lang="en-US" sz="1400" dirty="0" err="1" smtClean="0">
                <a:solidFill>
                  <a:prstClr val="black"/>
                </a:solidFill>
              </a:rPr>
              <a:t>jumlah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tagihan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dengan</a:t>
            </a:r>
            <a:r>
              <a:rPr lang="en-US" sz="1400" dirty="0" smtClean="0">
                <a:solidFill>
                  <a:prstClr val="black"/>
                </a:solidFill>
              </a:rPr>
              <a:t> DPP </a:t>
            </a:r>
            <a:r>
              <a:rPr lang="en-US" sz="1400" dirty="0" err="1" smtClean="0">
                <a:solidFill>
                  <a:prstClr val="black"/>
                </a:solidFill>
              </a:rPr>
              <a:t>dan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PPh</a:t>
            </a:r>
            <a:r>
              <a:rPr lang="en-US" sz="1400" dirty="0" smtClean="0">
                <a:solidFill>
                  <a:prstClr val="black"/>
                </a:solidFill>
              </a:rPr>
              <a:t> per </a:t>
            </a:r>
            <a:r>
              <a:rPr lang="en-US" sz="1400" dirty="0" err="1" smtClean="0">
                <a:solidFill>
                  <a:prstClr val="black"/>
                </a:solidFill>
              </a:rPr>
              <a:t>jenis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Pajak</a:t>
            </a:r>
            <a:endParaRPr lang="en-US" sz="1400" dirty="0" smtClean="0">
              <a:solidFill>
                <a:prstClr val="black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err="1" smtClean="0">
                <a:solidFill>
                  <a:prstClr val="black"/>
                </a:solidFill>
              </a:rPr>
              <a:t>Jumlah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Pembayaran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ke</a:t>
            </a:r>
            <a:r>
              <a:rPr lang="en-US" sz="1400" dirty="0" smtClean="0">
                <a:solidFill>
                  <a:prstClr val="black"/>
                </a:solidFill>
              </a:rPr>
              <a:t> vendor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1803128" y="3419987"/>
            <a:ext cx="824656" cy="216024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3760863"/>
            <a:ext cx="3819227" cy="109260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1300" dirty="0" smtClean="0">
                <a:solidFill>
                  <a:prstClr val="white"/>
                </a:solidFill>
              </a:rPr>
              <a:t>Data yang </a:t>
            </a:r>
            <a:r>
              <a:rPr lang="en-US" sz="1300" dirty="0" err="1" smtClean="0">
                <a:solidFill>
                  <a:prstClr val="white"/>
                </a:solidFill>
              </a:rPr>
              <a:t>diperoleh</a:t>
            </a:r>
            <a:r>
              <a:rPr lang="en-US" sz="1300" dirty="0" smtClean="0">
                <a:solidFill>
                  <a:prstClr val="white"/>
                </a:solidFill>
              </a:rPr>
              <a:t> </a:t>
            </a:r>
            <a:r>
              <a:rPr lang="en-US" sz="1300" dirty="0" err="1" smtClean="0">
                <a:solidFill>
                  <a:prstClr val="white"/>
                </a:solidFill>
              </a:rPr>
              <a:t>ditunjang</a:t>
            </a:r>
            <a:r>
              <a:rPr lang="en-US" sz="1300" dirty="0" smtClean="0">
                <a:solidFill>
                  <a:prstClr val="white"/>
                </a:solidFill>
              </a:rPr>
              <a:t> </a:t>
            </a:r>
            <a:r>
              <a:rPr lang="en-US" sz="1300" dirty="0" err="1" smtClean="0">
                <a:solidFill>
                  <a:prstClr val="white"/>
                </a:solidFill>
              </a:rPr>
              <a:t>dengan</a:t>
            </a:r>
            <a:r>
              <a:rPr lang="en-US" sz="1300" dirty="0" smtClean="0">
                <a:solidFill>
                  <a:prstClr val="white"/>
                </a:solidFill>
              </a:rPr>
              <a:t> data</a:t>
            </a:r>
          </a:p>
          <a:p>
            <a:pPr marL="182563" indent="-182563">
              <a:buFont typeface="+mj-lt"/>
              <a:buAutoNum type="arabicPeriod"/>
            </a:pPr>
            <a:r>
              <a:rPr lang="en-US" sz="1300" dirty="0" err="1" smtClean="0">
                <a:solidFill>
                  <a:prstClr val="white"/>
                </a:solidFill>
              </a:rPr>
              <a:t>Kompilasi</a:t>
            </a:r>
            <a:r>
              <a:rPr lang="en-US" sz="1300" dirty="0" smtClean="0">
                <a:solidFill>
                  <a:prstClr val="white"/>
                </a:solidFill>
              </a:rPr>
              <a:t> SPT </a:t>
            </a:r>
            <a:r>
              <a:rPr lang="en-US" sz="1300" dirty="0" err="1" smtClean="0">
                <a:solidFill>
                  <a:prstClr val="white"/>
                </a:solidFill>
              </a:rPr>
              <a:t>PPh</a:t>
            </a:r>
            <a:r>
              <a:rPr lang="en-US" sz="1300" dirty="0" smtClean="0">
                <a:solidFill>
                  <a:prstClr val="white"/>
                </a:solidFill>
              </a:rPr>
              <a:t> Masa Pot Put </a:t>
            </a:r>
            <a:r>
              <a:rPr lang="en-US" sz="1300" dirty="0" err="1" smtClean="0">
                <a:solidFill>
                  <a:prstClr val="white"/>
                </a:solidFill>
              </a:rPr>
              <a:t>seluruhUnit</a:t>
            </a:r>
            <a:r>
              <a:rPr lang="en-US" sz="1300" dirty="0" smtClean="0">
                <a:solidFill>
                  <a:prstClr val="white"/>
                </a:solidFill>
              </a:rPr>
              <a:t> </a:t>
            </a:r>
            <a:r>
              <a:rPr lang="en-US" sz="1300" dirty="0" err="1" smtClean="0">
                <a:solidFill>
                  <a:prstClr val="white"/>
                </a:solidFill>
              </a:rPr>
              <a:t>Pertamina</a:t>
            </a:r>
            <a:r>
              <a:rPr lang="en-US" sz="1300" dirty="0" smtClean="0">
                <a:solidFill>
                  <a:prstClr val="white"/>
                </a:solidFill>
              </a:rPr>
              <a:t>;</a:t>
            </a:r>
          </a:p>
          <a:p>
            <a:pPr marL="182563" indent="-182563">
              <a:buFont typeface="+mj-lt"/>
              <a:buAutoNum type="arabicPeriod"/>
            </a:pPr>
            <a:r>
              <a:rPr lang="en-US" sz="1300" dirty="0" err="1" smtClean="0">
                <a:solidFill>
                  <a:prstClr val="white"/>
                </a:solidFill>
              </a:rPr>
              <a:t>Identifikasi</a:t>
            </a:r>
            <a:r>
              <a:rPr lang="en-US" sz="1300" dirty="0" smtClean="0">
                <a:solidFill>
                  <a:prstClr val="white"/>
                </a:solidFill>
              </a:rPr>
              <a:t>  </a:t>
            </a:r>
            <a:r>
              <a:rPr lang="en-US" sz="1300" dirty="0" err="1" smtClean="0">
                <a:solidFill>
                  <a:prstClr val="white"/>
                </a:solidFill>
              </a:rPr>
              <a:t>Saldo</a:t>
            </a:r>
            <a:r>
              <a:rPr lang="en-US" sz="1300" dirty="0" smtClean="0">
                <a:solidFill>
                  <a:prstClr val="white"/>
                </a:solidFill>
              </a:rPr>
              <a:t> Trial Balance </a:t>
            </a:r>
            <a:r>
              <a:rPr lang="en-US" sz="1300" dirty="0" err="1" smtClean="0">
                <a:solidFill>
                  <a:prstClr val="white"/>
                </a:solidFill>
              </a:rPr>
              <a:t>atas</a:t>
            </a:r>
            <a:r>
              <a:rPr lang="en-US" sz="1300" dirty="0" smtClean="0">
                <a:solidFill>
                  <a:prstClr val="white"/>
                </a:solidFill>
              </a:rPr>
              <a:t> </a:t>
            </a:r>
            <a:r>
              <a:rPr lang="en-US" sz="1300" dirty="0" err="1" smtClean="0">
                <a:solidFill>
                  <a:prstClr val="white"/>
                </a:solidFill>
              </a:rPr>
              <a:t>semua</a:t>
            </a:r>
            <a:r>
              <a:rPr lang="en-US" sz="1300" dirty="0" smtClean="0">
                <a:solidFill>
                  <a:prstClr val="white"/>
                </a:solidFill>
              </a:rPr>
              <a:t> </a:t>
            </a:r>
            <a:r>
              <a:rPr lang="en-US" sz="1300" dirty="0" err="1" smtClean="0">
                <a:solidFill>
                  <a:prstClr val="white"/>
                </a:solidFill>
              </a:rPr>
              <a:t>Akun</a:t>
            </a:r>
            <a:r>
              <a:rPr lang="en-US" sz="1300" dirty="0" smtClean="0">
                <a:solidFill>
                  <a:prstClr val="white"/>
                </a:solidFill>
              </a:rPr>
              <a:t> GL </a:t>
            </a:r>
            <a:r>
              <a:rPr lang="en-US" sz="1300" dirty="0" err="1" smtClean="0">
                <a:solidFill>
                  <a:prstClr val="white"/>
                </a:solidFill>
              </a:rPr>
              <a:t>terkait</a:t>
            </a:r>
            <a:r>
              <a:rPr lang="en-US" sz="1300" dirty="0" smtClean="0">
                <a:solidFill>
                  <a:prstClr val="white"/>
                </a:solidFill>
              </a:rPr>
              <a:t> </a:t>
            </a:r>
            <a:r>
              <a:rPr lang="en-US" sz="1300" dirty="0" err="1" smtClean="0">
                <a:solidFill>
                  <a:prstClr val="white"/>
                </a:solidFill>
              </a:rPr>
              <a:t>PPh</a:t>
            </a:r>
            <a:r>
              <a:rPr lang="en-US" sz="1300" dirty="0" smtClean="0">
                <a:solidFill>
                  <a:prstClr val="white"/>
                </a:solidFill>
              </a:rPr>
              <a:t> Pot Put</a:t>
            </a:r>
            <a:endParaRPr lang="en-US" sz="1300" dirty="0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32041" y="2482786"/>
            <a:ext cx="3600399" cy="1754326"/>
          </a:xfrm>
          <a:prstGeom prst="rect">
            <a:avLst/>
          </a:prstGeom>
          <a:gradFill flip="none" rotWithShape="1">
            <a:gsLst>
              <a:gs pos="0">
                <a:srgbClr val="0000CC">
                  <a:tint val="66000"/>
                  <a:satMod val="160000"/>
                </a:srgbClr>
              </a:gs>
              <a:gs pos="50000">
                <a:srgbClr val="0000CC">
                  <a:tint val="44500"/>
                  <a:satMod val="160000"/>
                </a:srgbClr>
              </a:gs>
              <a:gs pos="100000">
                <a:srgbClr val="0000CC">
                  <a:tint val="23500"/>
                  <a:satMod val="160000"/>
                </a:srgbClr>
              </a:gs>
            </a:gsLst>
            <a:lin ang="13500000" scaled="1"/>
            <a:tileRect/>
          </a:gra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prstClr val="black"/>
                </a:solidFill>
              </a:rPr>
              <a:t>Identifikasi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dan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analisa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penyebab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selisih</a:t>
            </a:r>
            <a:r>
              <a:rPr lang="en-US" sz="1200" dirty="0" smtClean="0">
                <a:solidFill>
                  <a:prstClr val="black"/>
                </a:solidFill>
              </a:rPr>
              <a:t> (reconcile items), </a:t>
            </a:r>
            <a:r>
              <a:rPr lang="en-US" sz="1200" dirty="0" err="1" smtClean="0">
                <a:solidFill>
                  <a:prstClr val="black"/>
                </a:solidFill>
              </a:rPr>
              <a:t>diantaranya</a:t>
            </a:r>
            <a:r>
              <a:rPr lang="en-US" sz="1200" dirty="0" smtClean="0">
                <a:solidFill>
                  <a:prstClr val="black"/>
                </a:solidFill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err="1" smtClean="0">
                <a:solidFill>
                  <a:prstClr val="black"/>
                </a:solidFill>
              </a:rPr>
              <a:t>Selisih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Kurs</a:t>
            </a:r>
            <a:r>
              <a:rPr lang="en-US" sz="1200" dirty="0" smtClean="0">
                <a:solidFill>
                  <a:prstClr val="black"/>
                </a:solidFill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smtClean="0">
                <a:solidFill>
                  <a:prstClr val="black"/>
                </a:solidFill>
              </a:rPr>
              <a:t>Beda </a:t>
            </a:r>
            <a:r>
              <a:rPr lang="en-US" sz="1200" dirty="0" err="1" smtClean="0">
                <a:solidFill>
                  <a:prstClr val="black"/>
                </a:solidFill>
              </a:rPr>
              <a:t>waktu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antara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pencatatan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biaya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dengan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saat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pembayaran</a:t>
            </a:r>
            <a:r>
              <a:rPr lang="en-US" sz="1200" dirty="0" smtClean="0">
                <a:solidFill>
                  <a:prstClr val="black"/>
                </a:solidFill>
              </a:rPr>
              <a:t>/</a:t>
            </a:r>
            <a:r>
              <a:rPr lang="en-US" sz="1200" dirty="0" err="1" smtClean="0">
                <a:solidFill>
                  <a:prstClr val="black"/>
                </a:solidFill>
              </a:rPr>
              <a:t>pemotongan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Potput</a:t>
            </a:r>
            <a:r>
              <a:rPr lang="en-US" sz="1200" dirty="0" smtClean="0">
                <a:solidFill>
                  <a:prstClr val="black"/>
                </a:solidFill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err="1" smtClean="0">
                <a:solidFill>
                  <a:prstClr val="black"/>
                </a:solidFill>
              </a:rPr>
              <a:t>Pemakaian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Akun</a:t>
            </a:r>
            <a:r>
              <a:rPr lang="en-US" sz="1200" dirty="0" smtClean="0">
                <a:solidFill>
                  <a:prstClr val="black"/>
                </a:solidFill>
              </a:rPr>
              <a:t> GL yang </a:t>
            </a:r>
            <a:r>
              <a:rPr lang="en-US" sz="1200" dirty="0" err="1" smtClean="0">
                <a:solidFill>
                  <a:prstClr val="black"/>
                </a:solidFill>
              </a:rPr>
              <a:t>tidak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sesuai</a:t>
            </a:r>
            <a:r>
              <a:rPr lang="en-US" sz="1200" dirty="0" smtClean="0">
                <a:solidFill>
                  <a:prstClr val="black"/>
                </a:solidFill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err="1" smtClean="0">
                <a:solidFill>
                  <a:prstClr val="black"/>
                </a:solidFill>
              </a:rPr>
              <a:t>Tidak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mengakomodir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pengakuan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aset</a:t>
            </a:r>
            <a:r>
              <a:rPr lang="en-US" sz="1200" dirty="0" smtClean="0">
                <a:solidFill>
                  <a:prstClr val="black"/>
                </a:solidFill>
              </a:rPr>
              <a:t> yang </a:t>
            </a:r>
            <a:r>
              <a:rPr lang="en-US" sz="1200" dirty="0" err="1" smtClean="0">
                <a:solidFill>
                  <a:prstClr val="black"/>
                </a:solidFill>
              </a:rPr>
              <a:t>diproses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melalui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biaya</a:t>
            </a:r>
            <a:r>
              <a:rPr lang="en-US" sz="1200" dirty="0" smtClean="0">
                <a:solidFill>
                  <a:prstClr val="black"/>
                </a:solidFill>
              </a:rPr>
              <a:t>, TB </a:t>
            </a:r>
            <a:r>
              <a:rPr lang="en-US" sz="1200" dirty="0" err="1" smtClean="0">
                <a:solidFill>
                  <a:prstClr val="black"/>
                </a:solidFill>
              </a:rPr>
              <a:t>direclas</a:t>
            </a:r>
            <a:r>
              <a:rPr lang="en-US" sz="1200" dirty="0" smtClean="0">
                <a:solidFill>
                  <a:prstClr val="black"/>
                </a:solidFill>
              </a:rPr>
              <a:t>  </a:t>
            </a:r>
            <a:r>
              <a:rPr lang="en-US" sz="1200" dirty="0" err="1" smtClean="0">
                <a:solidFill>
                  <a:prstClr val="black"/>
                </a:solidFill>
              </a:rPr>
              <a:t>menjadi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aset</a:t>
            </a:r>
            <a:r>
              <a:rPr lang="en-US" sz="1200" dirty="0" smtClean="0">
                <a:solidFill>
                  <a:prstClr val="black"/>
                </a:solidFill>
              </a:rPr>
              <a:t> (</a:t>
            </a:r>
            <a:r>
              <a:rPr lang="en-US" sz="1200" dirty="0" err="1" smtClean="0">
                <a:solidFill>
                  <a:prstClr val="black"/>
                </a:solidFill>
              </a:rPr>
              <a:t>ZFI68C</a:t>
            </a:r>
            <a:r>
              <a:rPr lang="en-US" sz="1200" dirty="0" smtClean="0">
                <a:solidFill>
                  <a:prstClr val="black"/>
                </a:solidFill>
              </a:rPr>
              <a:t> &gt; TB ).</a:t>
            </a:r>
            <a:endParaRPr lang="en-US" sz="1200" dirty="0">
              <a:solidFill>
                <a:prstClr val="black"/>
              </a:solidFill>
            </a:endParaRPr>
          </a:p>
        </p:txBody>
      </p:sp>
      <p:cxnSp>
        <p:nvCxnSpPr>
          <p:cNvPr id="23" name="Elbow Connector 22"/>
          <p:cNvCxnSpPr>
            <a:stCxn id="9" idx="3"/>
            <a:endCxn id="33" idx="1"/>
          </p:cNvCxnSpPr>
          <p:nvPr/>
        </p:nvCxnSpPr>
        <p:spPr>
          <a:xfrm flipV="1">
            <a:off x="4286771" y="1217114"/>
            <a:ext cx="832693" cy="3090053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119464" y="693894"/>
            <a:ext cx="3096344" cy="104644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prstClr val="white"/>
                </a:solidFill>
              </a:rPr>
              <a:t>Perbandingan</a:t>
            </a:r>
            <a:r>
              <a:rPr lang="en-US" sz="1600" dirty="0" smtClean="0">
                <a:solidFill>
                  <a:prstClr val="white"/>
                </a:solidFill>
              </a:rPr>
              <a:t> Data </a:t>
            </a:r>
            <a:r>
              <a:rPr lang="en-US" sz="1600" dirty="0" err="1" smtClean="0">
                <a:solidFill>
                  <a:prstClr val="white"/>
                </a:solidFill>
              </a:rPr>
              <a:t>Akun</a:t>
            </a:r>
            <a:r>
              <a:rPr lang="en-US" sz="1600" dirty="0" smtClean="0">
                <a:solidFill>
                  <a:prstClr val="white"/>
                </a:solidFill>
              </a:rPr>
              <a:t> </a:t>
            </a:r>
            <a:r>
              <a:rPr lang="en-US" sz="1600" dirty="0" err="1" smtClean="0">
                <a:solidFill>
                  <a:prstClr val="white"/>
                </a:solidFill>
              </a:rPr>
              <a:t>Biaya</a:t>
            </a:r>
            <a:r>
              <a:rPr lang="en-US" sz="1600" dirty="0" smtClean="0">
                <a:solidFill>
                  <a:prstClr val="white"/>
                </a:solidFill>
              </a:rPr>
              <a:t> ZFI68C </a:t>
            </a:r>
          </a:p>
          <a:p>
            <a:pPr algn="ctr"/>
            <a:r>
              <a:rPr lang="en-US" sz="1400" b="1" dirty="0" smtClean="0">
                <a:solidFill>
                  <a:prstClr val="white"/>
                </a:solidFill>
              </a:rPr>
              <a:t>Versus</a:t>
            </a:r>
          </a:p>
          <a:p>
            <a:pPr algn="ctr"/>
            <a:r>
              <a:rPr lang="en-US" sz="1400" dirty="0" smtClean="0">
                <a:solidFill>
                  <a:prstClr val="white"/>
                </a:solidFill>
              </a:rPr>
              <a:t> </a:t>
            </a:r>
            <a:r>
              <a:rPr lang="en-US" sz="1600" dirty="0" err="1" smtClean="0">
                <a:solidFill>
                  <a:prstClr val="white"/>
                </a:solidFill>
              </a:rPr>
              <a:t>Saldo</a:t>
            </a:r>
            <a:r>
              <a:rPr lang="en-US" sz="1600" dirty="0" smtClean="0">
                <a:solidFill>
                  <a:prstClr val="white"/>
                </a:solidFill>
              </a:rPr>
              <a:t> Trial Balance (TB)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27476" y="1834714"/>
            <a:ext cx="28803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6600"/>
                </a:solidFill>
                <a:latin typeface="Khmer UI" pitchFamily="34" charset="0"/>
                <a:cs typeface="Khmer UI" pitchFamily="34" charset="0"/>
              </a:rPr>
              <a:t>S E L I S I H</a:t>
            </a:r>
          </a:p>
          <a:p>
            <a:pPr algn="ctr"/>
            <a:r>
              <a:rPr lang="en-US" dirty="0" err="1" smtClean="0">
                <a:solidFill>
                  <a:srgbClr val="006600"/>
                </a:solidFill>
              </a:rPr>
              <a:t>atau</a:t>
            </a:r>
            <a:r>
              <a:rPr lang="en-US" dirty="0" smtClean="0">
                <a:solidFill>
                  <a:srgbClr val="006600"/>
                </a:solidFill>
              </a:rPr>
              <a:t> </a:t>
            </a:r>
            <a:r>
              <a:rPr lang="en-US" dirty="0" err="1" smtClean="0">
                <a:solidFill>
                  <a:srgbClr val="006600"/>
                </a:solidFill>
              </a:rPr>
              <a:t>Perbedaan</a:t>
            </a:r>
            <a:endParaRPr lang="en-US" dirty="0">
              <a:solidFill>
                <a:srgbClr val="006600"/>
              </a:solidFill>
            </a:endParaRPr>
          </a:p>
        </p:txBody>
      </p:sp>
      <p:sp>
        <p:nvSpPr>
          <p:cNvPr id="37" name="Down Arrow 36"/>
          <p:cNvSpPr/>
          <p:nvPr/>
        </p:nvSpPr>
        <p:spPr>
          <a:xfrm>
            <a:off x="6123608" y="1740334"/>
            <a:ext cx="824656" cy="164666"/>
          </a:xfrm>
          <a:prstGeom prst="downArrow">
            <a:avLst/>
          </a:prstGeom>
          <a:solidFill>
            <a:schemeClr val="accent3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846204" y="5330066"/>
            <a:ext cx="1800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mtClean="0">
                <a:solidFill>
                  <a:prstClr val="black"/>
                </a:solidFill>
                <a:latin typeface="Franklin Gothic Demi" pitchFamily="34" charset="0"/>
              </a:rPr>
              <a:t>Pembetulan SPT</a:t>
            </a:r>
            <a:endParaRPr lang="en-US" sz="1400">
              <a:solidFill>
                <a:prstClr val="black"/>
              </a:solidFill>
              <a:latin typeface="Franklin Gothic Demi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14570" y="4528354"/>
            <a:ext cx="1621366" cy="338554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smtClean="0">
                <a:solidFill>
                  <a:srgbClr val="1F497D"/>
                </a:solidFill>
              </a:rPr>
              <a:t>Telah Dipotong</a:t>
            </a:r>
            <a:endParaRPr lang="en-US" sz="1600" b="1">
              <a:solidFill>
                <a:srgbClr val="1F497D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732239" y="4509637"/>
            <a:ext cx="1800200" cy="338554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smtClean="0">
                <a:solidFill>
                  <a:srgbClr val="1F497D"/>
                </a:solidFill>
              </a:rPr>
              <a:t>Belum Dipotong</a:t>
            </a:r>
            <a:endParaRPr lang="en-US" sz="1600" b="1">
              <a:solidFill>
                <a:srgbClr val="1F497D"/>
              </a:solidFill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5660648" y="4355306"/>
            <a:ext cx="1006988" cy="865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6667635" y="4348162"/>
            <a:ext cx="900098" cy="6780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Down Arrow 47"/>
          <p:cNvSpPr/>
          <p:nvPr/>
        </p:nvSpPr>
        <p:spPr>
          <a:xfrm>
            <a:off x="5913270" y="4961384"/>
            <a:ext cx="1508731" cy="368682"/>
          </a:xfrm>
          <a:prstGeom prst="downArrow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600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0313672"/>
              </p:ext>
            </p:extLst>
          </p:nvPr>
        </p:nvGraphicFramePr>
        <p:xfrm>
          <a:off x="609600" y="111283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5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253"/>
          <p:cNvSpPr/>
          <p:nvPr/>
        </p:nvSpPr>
        <p:spPr>
          <a:xfrm>
            <a:off x="1123983" y="2280228"/>
            <a:ext cx="1906800" cy="19068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000" dirty="0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endParaRPr lang="en" sz="1000" dirty="0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" sz="1200" b="1" dirty="0" smtClean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 TAX MANAGEMENT SYSTEM</a:t>
            </a:r>
            <a:endParaRPr lang="en" sz="1200" b="1" dirty="0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82" name="Shape 255"/>
          <p:cNvSpPr/>
          <p:nvPr/>
        </p:nvSpPr>
        <p:spPr>
          <a:xfrm>
            <a:off x="5445604" y="2331214"/>
            <a:ext cx="1906800" cy="19068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lang="en-US" sz="1400" b="1" dirty="0" smtClean="0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lvl="0" algn="ctr" rtl="0">
              <a:spcBef>
                <a:spcPts val="0"/>
              </a:spcBef>
              <a:buNone/>
            </a:pPr>
            <a:r>
              <a:rPr lang="en-US" sz="1400" b="1" dirty="0" err="1" smtClean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ICoTR</a:t>
            </a:r>
            <a:r>
              <a:rPr lang="en-US" sz="1400" dirty="0" smtClean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 </a:t>
            </a:r>
            <a:endParaRPr sz="1400" dirty="0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lvl="0" algn="ctr" rtl="0">
              <a:spcBef>
                <a:spcPts val="0"/>
              </a:spcBef>
              <a:buNone/>
            </a:pPr>
            <a:endParaRPr sz="1000" dirty="0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48" name="Title 1"/>
          <p:cNvSpPr txBox="1">
            <a:spLocks/>
          </p:cNvSpPr>
          <p:nvPr/>
        </p:nvSpPr>
        <p:spPr>
          <a:xfrm>
            <a:off x="30643" y="0"/>
            <a:ext cx="6205537" cy="430887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 smtClean="0"/>
              <a:t>AFTER TRANSFORMATION</a:t>
            </a:r>
            <a:endParaRPr lang="id-ID" sz="2800" b="1" dirty="0"/>
          </a:p>
        </p:txBody>
      </p:sp>
      <p:grpSp>
        <p:nvGrpSpPr>
          <p:cNvPr id="103" name="Shape 251"/>
          <p:cNvGrpSpPr/>
          <p:nvPr/>
        </p:nvGrpSpPr>
        <p:grpSpPr>
          <a:xfrm>
            <a:off x="2099672" y="508065"/>
            <a:ext cx="4489526" cy="5621284"/>
            <a:chOff x="4200275" y="-44201"/>
            <a:chExt cx="4489526" cy="5621284"/>
          </a:xfrm>
        </p:grpSpPr>
        <p:sp>
          <p:nvSpPr>
            <p:cNvPr id="104" name="Shape 252"/>
            <p:cNvSpPr/>
            <p:nvPr/>
          </p:nvSpPr>
          <p:spPr>
            <a:xfrm>
              <a:off x="4318052" y="-44201"/>
              <a:ext cx="1906800" cy="19068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endParaRPr lang="en-US" sz="1000" dirty="0" smtClean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  <a:p>
              <a:pPr lvl="0" algn="ctr" rtl="0">
                <a:spcBef>
                  <a:spcPts val="0"/>
                </a:spcBef>
                <a:buNone/>
              </a:pPr>
              <a:endParaRPr lang="en-US" sz="1000" b="1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  <a:p>
              <a:pPr lvl="0" algn="ctr" rtl="0">
                <a:spcBef>
                  <a:spcPts val="0"/>
                </a:spcBef>
                <a:buNone/>
              </a:pPr>
              <a:r>
                <a:rPr lang="en-US" sz="1600" b="1" dirty="0" smtClean="0">
                  <a:solidFill>
                    <a:srgbClr val="FFFFFF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ASP</a:t>
              </a:r>
              <a:endParaRPr lang="en-US" sz="1600" b="1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  <a:p>
              <a:pPr lvl="0" algn="ctr" rtl="0">
                <a:spcBef>
                  <a:spcPts val="0"/>
                </a:spcBef>
                <a:buNone/>
              </a:pPr>
              <a:r>
                <a:rPr lang="en-US" sz="1000" b="1" dirty="0" smtClean="0">
                  <a:solidFill>
                    <a:srgbClr val="FFFFFF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( APPLICATION SERVICE PROVIDER</a:t>
              </a:r>
              <a:r>
                <a:rPr lang="en-US" sz="1000" dirty="0" smtClean="0">
                  <a:solidFill>
                    <a:srgbClr val="FFFFFF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) </a:t>
              </a:r>
              <a:endParaRPr sz="10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</p:txBody>
        </p:sp>
        <p:sp>
          <p:nvSpPr>
            <p:cNvPr id="105" name="Shape 253"/>
            <p:cNvSpPr/>
            <p:nvPr/>
          </p:nvSpPr>
          <p:spPr>
            <a:xfrm>
              <a:off x="6783001" y="-44201"/>
              <a:ext cx="1906800" cy="1906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endParaRPr sz="10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  <a:p>
              <a:pPr lvl="0" algn="ctr" rtl="0">
                <a:spcBef>
                  <a:spcPts val="0"/>
                </a:spcBef>
                <a:buClr>
                  <a:schemeClr val="dk1"/>
                </a:buClr>
                <a:buSzPct val="110000"/>
                <a:buFont typeface="Arial"/>
                <a:buNone/>
              </a:pPr>
              <a:endParaRPr lang="en" sz="10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  <a:p>
              <a:pPr lvl="0" algn="ctr" rtl="0">
                <a:spcBef>
                  <a:spcPts val="0"/>
                </a:spcBef>
                <a:buClr>
                  <a:schemeClr val="dk1"/>
                </a:buClr>
                <a:buSzPct val="110000"/>
                <a:buFont typeface="Arial"/>
                <a:buNone/>
              </a:pPr>
              <a:r>
                <a:rPr lang="en" sz="1600" b="1" dirty="0" smtClean="0">
                  <a:solidFill>
                    <a:srgbClr val="FFFFFF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 PNBP TO e-FAKTUR</a:t>
              </a:r>
              <a:endParaRPr lang="en" sz="1600" b="1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</p:txBody>
        </p:sp>
        <p:sp>
          <p:nvSpPr>
            <p:cNvPr id="106" name="Shape 254"/>
            <p:cNvSpPr/>
            <p:nvPr/>
          </p:nvSpPr>
          <p:spPr>
            <a:xfrm>
              <a:off x="4200275" y="3669349"/>
              <a:ext cx="1906800" cy="1906800"/>
            </a:xfrm>
            <a:prstGeom prst="ellipse">
              <a:avLst/>
            </a:prstGeom>
            <a:solidFill>
              <a:srgbClr val="CB23C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endParaRPr sz="10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  <a:p>
              <a:pPr lvl="0" algn="ctr"/>
              <a:endParaRPr lang="en-US" sz="1600" dirty="0" smtClean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  <a:p>
              <a:pPr lvl="0" algn="ctr"/>
              <a:r>
                <a:rPr lang="en-US" sz="1200" b="1" dirty="0" smtClean="0">
                  <a:solidFill>
                    <a:srgbClr val="FFFFFF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AUTO TAX EQUALIZATION</a:t>
              </a:r>
              <a:endParaRPr lang="en-US" sz="1200" b="1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</p:txBody>
        </p:sp>
        <p:sp>
          <p:nvSpPr>
            <p:cNvPr id="107" name="Shape 255"/>
            <p:cNvSpPr/>
            <p:nvPr/>
          </p:nvSpPr>
          <p:spPr>
            <a:xfrm>
              <a:off x="6477816" y="3670283"/>
              <a:ext cx="1906800" cy="19068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endParaRPr lang="en-US" sz="1400" dirty="0" smtClean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  <a:p>
              <a:pPr lvl="0" algn="ctr" rtl="0">
                <a:spcBef>
                  <a:spcPts val="0"/>
                </a:spcBef>
                <a:buNone/>
              </a:pPr>
              <a:r>
                <a:rPr lang="en-US" sz="1400" b="1" dirty="0" smtClean="0">
                  <a:solidFill>
                    <a:srgbClr val="FFFFFF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INTEGRASI DATA</a:t>
              </a:r>
              <a:endParaRPr sz="1000" b="1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</p:txBody>
        </p:sp>
      </p:grpSp>
      <p:sp>
        <p:nvSpPr>
          <p:cNvPr id="108" name="Shape 256"/>
          <p:cNvSpPr/>
          <p:nvPr/>
        </p:nvSpPr>
        <p:spPr>
          <a:xfrm>
            <a:off x="2708625" y="1629517"/>
            <a:ext cx="3161925" cy="3101079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600" b="1" dirty="0" smtClean="0">
                <a:solidFill>
                  <a:srgbClr val="002060"/>
                </a:solidFill>
                <a:latin typeface="Calisto MT" panose="02040603050505030304" pitchFamily="18" charset="0"/>
                <a:ea typeface="Nunito Sans"/>
                <a:cs typeface="Nunito Sans"/>
                <a:sym typeface="Nunito Sans"/>
              </a:rPr>
              <a:t>TAX TRANSFORMATION</a:t>
            </a:r>
            <a:endParaRPr lang="en" sz="1600" b="1" dirty="0">
              <a:solidFill>
                <a:srgbClr val="002060"/>
              </a:solidFill>
              <a:latin typeface="Calisto MT" panose="02040603050505030304" pitchFamily="18" charset="0"/>
              <a:ea typeface="Nunito Sans"/>
              <a:cs typeface="Nunito Sans"/>
              <a:sym typeface="Nunito Sans"/>
            </a:endParaRPr>
          </a:p>
        </p:txBody>
      </p:sp>
      <p:sp>
        <p:nvSpPr>
          <p:cNvPr id="109" name="Shape 257"/>
          <p:cNvSpPr/>
          <p:nvPr/>
        </p:nvSpPr>
        <p:spPr>
          <a:xfrm>
            <a:off x="2948134" y="1788050"/>
            <a:ext cx="2709352" cy="2649157"/>
          </a:xfrm>
          <a:prstGeom prst="donut">
            <a:avLst>
              <a:gd name="adj" fmla="val 11468"/>
            </a:avLst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47" name="Shape 295"/>
          <p:cNvGrpSpPr/>
          <p:nvPr/>
        </p:nvGrpSpPr>
        <p:grpSpPr>
          <a:xfrm>
            <a:off x="3062789" y="825109"/>
            <a:ext cx="215966" cy="342398"/>
            <a:chOff x="6718575" y="2318625"/>
            <a:chExt cx="256950" cy="407375"/>
          </a:xfrm>
        </p:grpSpPr>
        <p:sp>
          <p:nvSpPr>
            <p:cNvPr id="148" name="Shape 296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9" name="Shape 297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0" name="Shape 298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0" t="0" r="0" b="0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1" name="Shape 299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2" name="Shape 300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0" t="0" r="0" b="0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3" name="Shape 301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4" name="Shape 302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0" t="0" r="0" b="0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5" name="Shape 303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0" t="0" r="0" b="0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156" name="Shape 706"/>
          <p:cNvGrpSpPr/>
          <p:nvPr/>
        </p:nvGrpSpPr>
        <p:grpSpPr>
          <a:xfrm>
            <a:off x="5118723" y="4680815"/>
            <a:ext cx="353136" cy="313737"/>
            <a:chOff x="5292575" y="3681900"/>
            <a:chExt cx="420150" cy="373275"/>
          </a:xfrm>
        </p:grpSpPr>
        <p:sp>
          <p:nvSpPr>
            <p:cNvPr id="157" name="Shape 707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0" t="0" r="0" b="0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8" name="Shape 708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0" t="0" r="0" b="0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9" name="Shape 709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0" t="0" r="0" b="0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0" name="Shape 710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0" t="0" r="0" b="0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1" name="Shape 711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0" t="0" r="0" b="0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2" name="Shape 712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0" t="0" r="0" b="0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3" name="Shape 713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0" t="0" r="0" b="0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164" name="Shape 697"/>
          <p:cNvGrpSpPr/>
          <p:nvPr/>
        </p:nvGrpSpPr>
        <p:grpSpPr>
          <a:xfrm>
            <a:off x="2901056" y="4735250"/>
            <a:ext cx="369525" cy="268182"/>
            <a:chOff x="3932350" y="3714775"/>
            <a:chExt cx="439650" cy="319075"/>
          </a:xfrm>
        </p:grpSpPr>
        <p:sp>
          <p:nvSpPr>
            <p:cNvPr id="165" name="Shape 698"/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0" t="0" r="0" b="0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6" name="Shape 699"/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0" t="0" r="0" b="0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7" name="Shape 700"/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0" t="0" r="0" b="0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8" name="Shape 701"/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0" t="0" r="0" b="0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9" name="Shape 702"/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0" t="0" r="0" b="0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170" name="Shape 655"/>
          <p:cNvGrpSpPr/>
          <p:nvPr/>
        </p:nvGrpSpPr>
        <p:grpSpPr>
          <a:xfrm>
            <a:off x="5389407" y="867656"/>
            <a:ext cx="387932" cy="367466"/>
            <a:chOff x="2583100" y="2973775"/>
            <a:chExt cx="461550" cy="437200"/>
          </a:xfrm>
        </p:grpSpPr>
        <p:sp>
          <p:nvSpPr>
            <p:cNvPr id="171" name="Shape 656"/>
            <p:cNvSpPr/>
            <p:nvPr/>
          </p:nvSpPr>
          <p:spPr>
            <a:xfrm>
              <a:off x="2701225" y="3315975"/>
              <a:ext cx="225300" cy="95000"/>
            </a:xfrm>
            <a:custGeom>
              <a:avLst/>
              <a:gdLst/>
              <a:ahLst/>
              <a:cxnLst/>
              <a:rect l="0" t="0" r="0" b="0"/>
              <a:pathLst>
                <a:path w="9012" h="3800" fill="none" extrusionOk="0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2" name="Shape 657"/>
            <p:cNvSpPr/>
            <p:nvPr/>
          </p:nvSpPr>
          <p:spPr>
            <a:xfrm>
              <a:off x="2583100" y="2973775"/>
              <a:ext cx="461550" cy="336125"/>
            </a:xfrm>
            <a:custGeom>
              <a:avLst/>
              <a:gdLst/>
              <a:ahLst/>
              <a:cxnLst/>
              <a:rect l="0" t="0" r="0" b="0"/>
              <a:pathLst>
                <a:path w="18462" h="13445" fill="none" extrusionOk="0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183" name="Shape 541"/>
          <p:cNvGrpSpPr/>
          <p:nvPr/>
        </p:nvGrpSpPr>
        <p:grpSpPr>
          <a:xfrm>
            <a:off x="1897080" y="2674355"/>
            <a:ext cx="349059" cy="298881"/>
            <a:chOff x="1934025" y="1001650"/>
            <a:chExt cx="415300" cy="355600"/>
          </a:xfrm>
        </p:grpSpPr>
        <p:sp>
          <p:nvSpPr>
            <p:cNvPr id="184" name="Shape 542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0" t="0" r="0" b="0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5" name="Shape 543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0" t="0" r="0" b="0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6" name="Shape 544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0" t="0" r="0" b="0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7" name="Shape 545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0" t="0" r="0" b="0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88" name="Shape 580"/>
          <p:cNvSpPr/>
          <p:nvPr/>
        </p:nvSpPr>
        <p:spPr>
          <a:xfrm>
            <a:off x="6222388" y="2759801"/>
            <a:ext cx="336767" cy="336767"/>
          </a:xfrm>
          <a:custGeom>
            <a:avLst/>
            <a:gdLst/>
            <a:ahLst/>
            <a:cxnLst/>
            <a:rect l="0" t="0" r="0" b="0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746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animBg="1"/>
      <p:bldP spid="182" grpId="0" animBg="1"/>
      <p:bldP spid="48" grpId="0" animBg="1"/>
      <p:bldP spid="10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62000" y="1683088"/>
            <a:ext cx="3048000" cy="1060111"/>
            <a:chOff x="1848067" y="2697524"/>
            <a:chExt cx="2311184" cy="316190"/>
          </a:xfrm>
        </p:grpSpPr>
        <p:cxnSp>
          <p:nvCxnSpPr>
            <p:cNvPr id="3" name="Straight Connector 2"/>
            <p:cNvCxnSpPr/>
            <p:nvPr/>
          </p:nvCxnSpPr>
          <p:spPr>
            <a:xfrm flipH="1" flipV="1">
              <a:off x="3661047" y="2697524"/>
              <a:ext cx="498204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 flipH="1">
              <a:off x="1848067" y="2697524"/>
              <a:ext cx="181298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59"/>
          <p:cNvSpPr txBox="1">
            <a:spLocks noChangeArrowheads="1"/>
          </p:cNvSpPr>
          <p:nvPr/>
        </p:nvSpPr>
        <p:spPr bwMode="auto">
          <a:xfrm>
            <a:off x="762000" y="1176797"/>
            <a:ext cx="2590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  <a:ea typeface="Open Sans Light"/>
                <a:cs typeface="Open Sans Light"/>
              </a:rPr>
              <a:t>ASP</a:t>
            </a:r>
            <a:endParaRPr lang="en-US" sz="2400" dirty="0">
              <a:solidFill>
                <a:srgbClr val="002060"/>
              </a:solidFill>
              <a:latin typeface="Arial Black" pitchFamily="34" charset="0"/>
              <a:ea typeface="Open Sans Light"/>
              <a:cs typeface="Open Sans Light"/>
            </a:endParaRPr>
          </a:p>
        </p:txBody>
      </p:sp>
      <p:sp>
        <p:nvSpPr>
          <p:cNvPr id="6" name="TextBox 60"/>
          <p:cNvSpPr txBox="1">
            <a:spLocks noChangeArrowheads="1"/>
          </p:cNvSpPr>
          <p:nvPr/>
        </p:nvSpPr>
        <p:spPr bwMode="auto">
          <a:xfrm>
            <a:off x="762000" y="1694566"/>
            <a:ext cx="2438400" cy="691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36538" indent="-236538">
              <a:lnSpc>
                <a:spcPct val="120000"/>
              </a:lnSpc>
              <a:buFont typeface="Wingdings" pitchFamily="2" charset="2"/>
              <a:buChar char="ü"/>
            </a:pPr>
            <a:r>
              <a:rPr lang="en-US" sz="1200" dirty="0" smtClean="0">
                <a:ea typeface="Open Sans Light"/>
                <a:cs typeface="Open Sans Light"/>
              </a:rPr>
              <a:t>ASP : Application Service Provider</a:t>
            </a:r>
          </a:p>
          <a:p>
            <a:pPr marL="236538" indent="-236538">
              <a:lnSpc>
                <a:spcPct val="120000"/>
              </a:lnSpc>
              <a:buFont typeface="Wingdings" pitchFamily="2" charset="2"/>
              <a:buChar char="ü"/>
            </a:pPr>
            <a:r>
              <a:rPr lang="en-US" sz="1200" dirty="0" err="1" smtClean="0">
                <a:ea typeface="Open Sans Light"/>
                <a:cs typeface="Open Sans Light"/>
              </a:rPr>
              <a:t>Pelaporan</a:t>
            </a:r>
            <a:r>
              <a:rPr lang="en-US" sz="1200" dirty="0" smtClean="0">
                <a:ea typeface="Open Sans Light"/>
                <a:cs typeface="Open Sans Light"/>
              </a:rPr>
              <a:t> SPT </a:t>
            </a:r>
            <a:r>
              <a:rPr lang="en-US" sz="1200" dirty="0" err="1" smtClean="0">
                <a:ea typeface="Open Sans Light"/>
                <a:cs typeface="Open Sans Light"/>
              </a:rPr>
              <a:t>secara</a:t>
            </a:r>
            <a:r>
              <a:rPr lang="en-US" sz="1200" dirty="0" smtClean="0">
                <a:ea typeface="Open Sans Light"/>
                <a:cs typeface="Open Sans Light"/>
              </a:rPr>
              <a:t> online (e-filing) </a:t>
            </a:r>
            <a:r>
              <a:rPr lang="en-US" sz="1200" dirty="0" err="1" smtClean="0">
                <a:ea typeface="Open Sans Light"/>
                <a:cs typeface="Open Sans Light"/>
              </a:rPr>
              <a:t>dengan</a:t>
            </a:r>
            <a:r>
              <a:rPr lang="en-US" sz="1200" dirty="0" smtClean="0">
                <a:ea typeface="Open Sans Light"/>
                <a:cs typeface="Open Sans Light"/>
              </a:rPr>
              <a:t> </a:t>
            </a:r>
            <a:r>
              <a:rPr lang="en-US" sz="1200" dirty="0" err="1" smtClean="0">
                <a:ea typeface="Open Sans Light"/>
                <a:cs typeface="Open Sans Light"/>
              </a:rPr>
              <a:t>Ditjen</a:t>
            </a:r>
            <a:r>
              <a:rPr lang="en-US" sz="1200" dirty="0" smtClean="0">
                <a:ea typeface="Open Sans Light"/>
                <a:cs typeface="Open Sans Light"/>
              </a:rPr>
              <a:t> </a:t>
            </a:r>
            <a:r>
              <a:rPr lang="en-US" sz="1200" dirty="0" err="1" smtClean="0">
                <a:ea typeface="Open Sans Light"/>
                <a:cs typeface="Open Sans Light"/>
              </a:rPr>
              <a:t>Pajak</a:t>
            </a:r>
            <a:endParaRPr lang="en-US" sz="1200" dirty="0" smtClean="0">
              <a:ea typeface="Open Sans Light"/>
              <a:cs typeface="Open Sans Light"/>
            </a:endParaRPr>
          </a:p>
          <a:p>
            <a:pPr marL="236538" indent="-236538">
              <a:lnSpc>
                <a:spcPct val="120000"/>
              </a:lnSpc>
              <a:buFont typeface="Wingdings" pitchFamily="2" charset="2"/>
              <a:buChar char="ü"/>
            </a:pPr>
            <a:r>
              <a:rPr lang="en-US" sz="1200" dirty="0" smtClean="0">
                <a:ea typeface="Open Sans Light"/>
                <a:cs typeface="Open Sans Light"/>
              </a:rPr>
              <a:t>Monitoring </a:t>
            </a:r>
            <a:r>
              <a:rPr lang="en-US" sz="1200" dirty="0" err="1" smtClean="0">
                <a:ea typeface="Open Sans Light"/>
                <a:cs typeface="Open Sans Light"/>
              </a:rPr>
              <a:t>kepatuhan</a:t>
            </a:r>
            <a:r>
              <a:rPr lang="en-US" sz="1200" dirty="0" smtClean="0">
                <a:ea typeface="Open Sans Light"/>
                <a:cs typeface="Open Sans Light"/>
              </a:rPr>
              <a:t> </a:t>
            </a:r>
            <a:r>
              <a:rPr lang="en-US" sz="1200" dirty="0" err="1" smtClean="0">
                <a:ea typeface="Open Sans Light"/>
                <a:cs typeface="Open Sans Light"/>
              </a:rPr>
              <a:t>pelaporan</a:t>
            </a:r>
            <a:r>
              <a:rPr lang="en-US" sz="1200" dirty="0" smtClean="0">
                <a:ea typeface="Open Sans Light"/>
                <a:cs typeface="Open Sans Light"/>
              </a:rPr>
              <a:t> </a:t>
            </a:r>
            <a:r>
              <a:rPr lang="en-US" sz="1200" dirty="0" err="1" smtClean="0">
                <a:ea typeface="Open Sans Light"/>
                <a:cs typeface="Open Sans Light"/>
              </a:rPr>
              <a:t>pajak</a:t>
            </a:r>
            <a:r>
              <a:rPr lang="en-US" sz="1200" dirty="0" smtClean="0">
                <a:ea typeface="Open Sans Light"/>
                <a:cs typeface="Open Sans Light"/>
              </a:rPr>
              <a:t> </a:t>
            </a:r>
            <a:r>
              <a:rPr lang="en-US" sz="1200" dirty="0" err="1" smtClean="0">
                <a:ea typeface="Open Sans Light"/>
                <a:cs typeface="Open Sans Light"/>
              </a:rPr>
              <a:t>dan</a:t>
            </a:r>
            <a:r>
              <a:rPr lang="en-US" sz="1200" dirty="0">
                <a:ea typeface="Open Sans Light"/>
                <a:cs typeface="Open Sans Light"/>
              </a:rPr>
              <a:t> </a:t>
            </a:r>
            <a:r>
              <a:rPr lang="en-US" sz="1200" dirty="0" err="1" smtClean="0">
                <a:ea typeface="Open Sans Light"/>
                <a:cs typeface="Open Sans Light"/>
              </a:rPr>
              <a:t>laporan</a:t>
            </a:r>
            <a:r>
              <a:rPr lang="en-US" sz="1200" dirty="0" smtClean="0">
                <a:ea typeface="Open Sans Light"/>
                <a:cs typeface="Open Sans Light"/>
              </a:rPr>
              <a:t> </a:t>
            </a:r>
            <a:r>
              <a:rPr lang="en-US" sz="1200" dirty="0" err="1">
                <a:ea typeface="Open Sans Light"/>
                <a:cs typeface="Open Sans Light"/>
              </a:rPr>
              <a:t>Penerimaan</a:t>
            </a:r>
            <a:r>
              <a:rPr lang="en-US" sz="1200" dirty="0">
                <a:ea typeface="Open Sans Light"/>
                <a:cs typeface="Open Sans Light"/>
              </a:rPr>
              <a:t> Negara </a:t>
            </a:r>
            <a:r>
              <a:rPr lang="en-US" sz="1200" dirty="0" smtClean="0">
                <a:ea typeface="Open Sans Light"/>
                <a:cs typeface="Open Sans Light"/>
              </a:rPr>
              <a:t>di Unit </a:t>
            </a:r>
            <a:r>
              <a:rPr lang="en-US" sz="1200" dirty="0" err="1" smtClean="0">
                <a:ea typeface="Open Sans Light"/>
                <a:cs typeface="Open Sans Light"/>
              </a:rPr>
              <a:t>dan</a:t>
            </a:r>
            <a:r>
              <a:rPr lang="en-US" sz="1200" dirty="0" smtClean="0">
                <a:ea typeface="Open Sans Light"/>
                <a:cs typeface="Open Sans Light"/>
              </a:rPr>
              <a:t> </a:t>
            </a:r>
            <a:r>
              <a:rPr lang="en-US" sz="1200" dirty="0" err="1" smtClean="0">
                <a:ea typeface="Open Sans Light"/>
                <a:cs typeface="Open Sans Light"/>
              </a:rPr>
              <a:t>Anak</a:t>
            </a:r>
            <a:r>
              <a:rPr lang="en-US" sz="1200" dirty="0" smtClean="0">
                <a:ea typeface="Open Sans Light"/>
                <a:cs typeface="Open Sans Light"/>
              </a:rPr>
              <a:t> Perusahaan</a:t>
            </a:r>
          </a:p>
          <a:p>
            <a:pPr>
              <a:lnSpc>
                <a:spcPct val="120000"/>
              </a:lnSpc>
            </a:pPr>
            <a:endParaRPr lang="en-US" sz="1400" dirty="0" smtClean="0">
              <a:ea typeface="Open Sans Light"/>
              <a:cs typeface="Open Sans Light"/>
            </a:endParaRPr>
          </a:p>
          <a:p>
            <a:pPr marL="236538" indent="-236538">
              <a:lnSpc>
                <a:spcPct val="120000"/>
              </a:lnSpc>
              <a:buFont typeface="Wingdings" pitchFamily="2" charset="2"/>
              <a:buChar char="ü"/>
            </a:pPr>
            <a:endParaRPr lang="en-US" sz="1600" dirty="0" smtClean="0">
              <a:ea typeface="Open Sans Light"/>
              <a:cs typeface="Open Sans Light"/>
            </a:endParaRPr>
          </a:p>
          <a:p>
            <a:pPr>
              <a:lnSpc>
                <a:spcPct val="120000"/>
              </a:lnSpc>
            </a:pPr>
            <a:endParaRPr lang="en-US" sz="1600" dirty="0" smtClean="0">
              <a:ea typeface="Open Sans Light"/>
              <a:cs typeface="Open Sans Light"/>
            </a:endParaRPr>
          </a:p>
          <a:p>
            <a:pPr marL="236538" indent="-236538">
              <a:lnSpc>
                <a:spcPct val="120000"/>
              </a:lnSpc>
              <a:buFont typeface="Wingdings" pitchFamily="2" charset="2"/>
              <a:buChar char="ü"/>
            </a:pPr>
            <a:endParaRPr lang="en-US" sz="1600" dirty="0">
              <a:ea typeface="Open Sans Light"/>
              <a:cs typeface="Open Sans Light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5334001" y="1683088"/>
            <a:ext cx="2971800" cy="989523"/>
            <a:chOff x="7416631" y="2680840"/>
            <a:chExt cx="2173395" cy="373273"/>
          </a:xfrm>
        </p:grpSpPr>
        <p:cxnSp>
          <p:nvCxnSpPr>
            <p:cNvPr id="8" name="Straight Connector 7"/>
            <p:cNvCxnSpPr/>
            <p:nvPr/>
          </p:nvCxnSpPr>
          <p:spPr>
            <a:xfrm flipV="1">
              <a:off x="7416631" y="2680840"/>
              <a:ext cx="609186" cy="37327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025817" y="2680840"/>
              <a:ext cx="156420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67"/>
          <p:cNvSpPr txBox="1">
            <a:spLocks noChangeArrowheads="1"/>
          </p:cNvSpPr>
          <p:nvPr/>
        </p:nvSpPr>
        <p:spPr bwMode="auto">
          <a:xfrm>
            <a:off x="5080000" y="1131031"/>
            <a:ext cx="327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2400" dirty="0" err="1" smtClean="0">
                <a:solidFill>
                  <a:srgbClr val="FFC000"/>
                </a:solidFill>
                <a:latin typeface="Arial Black" pitchFamily="34" charset="0"/>
                <a:ea typeface="Open Sans Light"/>
                <a:cs typeface="Open Sans Light"/>
              </a:rPr>
              <a:t>ICoTR</a:t>
            </a:r>
            <a:endParaRPr lang="en-US" sz="2400" dirty="0">
              <a:solidFill>
                <a:srgbClr val="FFC000"/>
              </a:solidFill>
              <a:latin typeface="Arial Black" pitchFamily="34" charset="0"/>
              <a:ea typeface="Open Sans Light"/>
              <a:cs typeface="Open Sans Light"/>
            </a:endParaRPr>
          </a:p>
        </p:txBody>
      </p:sp>
      <p:grpSp>
        <p:nvGrpSpPr>
          <p:cNvPr id="11" name="Group 70"/>
          <p:cNvGrpSpPr>
            <a:grpSpLocks/>
          </p:cNvGrpSpPr>
          <p:nvPr/>
        </p:nvGrpSpPr>
        <p:grpSpPr bwMode="auto">
          <a:xfrm flipV="1">
            <a:off x="5486400" y="3665981"/>
            <a:ext cx="2957848" cy="779338"/>
            <a:chOff x="7528087" y="2680840"/>
            <a:chExt cx="2061939" cy="316190"/>
          </a:xfrm>
        </p:grpSpPr>
        <p:cxnSp>
          <p:nvCxnSpPr>
            <p:cNvPr id="12" name="Straight Connector 11"/>
            <p:cNvCxnSpPr/>
            <p:nvPr/>
          </p:nvCxnSpPr>
          <p:spPr>
            <a:xfrm flipV="1">
              <a:off x="7528087" y="2680840"/>
              <a:ext cx="497730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025817" y="2680840"/>
              <a:ext cx="156420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74"/>
          <p:cNvSpPr txBox="1">
            <a:spLocks noChangeArrowheads="1"/>
          </p:cNvSpPr>
          <p:nvPr/>
        </p:nvSpPr>
        <p:spPr bwMode="auto">
          <a:xfrm>
            <a:off x="6364114" y="3889569"/>
            <a:ext cx="25999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2400" dirty="0" err="1" smtClean="0">
                <a:solidFill>
                  <a:srgbClr val="00B0F0"/>
                </a:solidFill>
                <a:latin typeface="Arial Black" pitchFamily="34" charset="0"/>
                <a:ea typeface="Open Sans Light"/>
                <a:cs typeface="Open Sans Light"/>
              </a:rPr>
              <a:t>Integrasi</a:t>
            </a:r>
            <a:r>
              <a:rPr lang="en-US" sz="2400" dirty="0" smtClean="0">
                <a:solidFill>
                  <a:srgbClr val="00B0F0"/>
                </a:solidFill>
                <a:latin typeface="Arial Black" pitchFamily="34" charset="0"/>
                <a:ea typeface="Open Sans Light"/>
                <a:cs typeface="Open Sans Light"/>
              </a:rPr>
              <a:t> Data</a:t>
            </a:r>
            <a:endParaRPr lang="en-US" sz="2400" dirty="0">
              <a:solidFill>
                <a:srgbClr val="00B0F0"/>
              </a:solidFill>
              <a:latin typeface="Arial Black" pitchFamily="34" charset="0"/>
              <a:ea typeface="Open Sans Light"/>
              <a:cs typeface="Open Sans Light"/>
            </a:endParaRPr>
          </a:p>
        </p:txBody>
      </p:sp>
      <p:sp>
        <p:nvSpPr>
          <p:cNvPr id="15" name="TextBox 75"/>
          <p:cNvSpPr txBox="1">
            <a:spLocks noChangeArrowheads="1"/>
          </p:cNvSpPr>
          <p:nvPr/>
        </p:nvSpPr>
        <p:spPr bwMode="auto">
          <a:xfrm>
            <a:off x="5943600" y="4800600"/>
            <a:ext cx="2590800" cy="691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36538" indent="-236538">
              <a:lnSpc>
                <a:spcPct val="120000"/>
              </a:lnSpc>
              <a:buFont typeface="Wingdings" pitchFamily="2" charset="2"/>
              <a:buChar char="ü"/>
            </a:pPr>
            <a:endParaRPr lang="en-US" sz="1600" dirty="0">
              <a:ea typeface="Open Sans Light"/>
              <a:cs typeface="Open Sans Light"/>
            </a:endParaRPr>
          </a:p>
        </p:txBody>
      </p:sp>
      <p:grpSp>
        <p:nvGrpSpPr>
          <p:cNvPr id="16" name="Group 76"/>
          <p:cNvGrpSpPr>
            <a:grpSpLocks/>
          </p:cNvGrpSpPr>
          <p:nvPr/>
        </p:nvGrpSpPr>
        <p:grpSpPr bwMode="auto">
          <a:xfrm flipV="1">
            <a:off x="914400" y="3665981"/>
            <a:ext cx="2743200" cy="908843"/>
            <a:chOff x="1848067" y="2697524"/>
            <a:chExt cx="2311184" cy="316190"/>
          </a:xfrm>
        </p:grpSpPr>
        <p:cxnSp>
          <p:nvCxnSpPr>
            <p:cNvPr id="17" name="Straight Connector 16"/>
            <p:cNvCxnSpPr/>
            <p:nvPr/>
          </p:nvCxnSpPr>
          <p:spPr>
            <a:xfrm flipH="1" flipV="1">
              <a:off x="3661047" y="2697524"/>
              <a:ext cx="498204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848067" y="2697524"/>
              <a:ext cx="181298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80"/>
          <p:cNvSpPr txBox="1">
            <a:spLocks noChangeArrowheads="1"/>
          </p:cNvSpPr>
          <p:nvPr/>
        </p:nvSpPr>
        <p:spPr bwMode="auto">
          <a:xfrm>
            <a:off x="762000" y="3962400"/>
            <a:ext cx="2514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92D050"/>
                </a:solidFill>
                <a:latin typeface="Arial Black" pitchFamily="34" charset="0"/>
                <a:ea typeface="Open Sans Light"/>
                <a:cs typeface="Open Sans Light"/>
              </a:rPr>
              <a:t>Tax Management System</a:t>
            </a:r>
            <a:endParaRPr lang="en-US" dirty="0">
              <a:solidFill>
                <a:srgbClr val="92D050"/>
              </a:solidFill>
              <a:latin typeface="Arial Black" pitchFamily="34" charset="0"/>
              <a:ea typeface="Open Sans Light"/>
              <a:cs typeface="Open Sans Light"/>
            </a:endParaRPr>
          </a:p>
        </p:txBody>
      </p:sp>
      <p:sp>
        <p:nvSpPr>
          <p:cNvPr id="20" name="TextBox 81"/>
          <p:cNvSpPr txBox="1">
            <a:spLocks noChangeArrowheads="1"/>
          </p:cNvSpPr>
          <p:nvPr/>
        </p:nvSpPr>
        <p:spPr bwMode="auto">
          <a:xfrm>
            <a:off x="228600" y="4625416"/>
            <a:ext cx="2895600" cy="691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36538" indent="-236538">
              <a:lnSpc>
                <a:spcPct val="120000"/>
              </a:lnSpc>
              <a:buFont typeface="Wingdings" pitchFamily="2" charset="2"/>
              <a:buChar char="ü"/>
            </a:pPr>
            <a:r>
              <a:rPr lang="en-US" sz="1500" dirty="0" err="1" smtClean="0">
                <a:ea typeface="Open Sans Light"/>
                <a:cs typeface="Open Sans Light"/>
              </a:rPr>
              <a:t>Aplikasi</a:t>
            </a:r>
            <a:r>
              <a:rPr lang="en-US" sz="1500" dirty="0" smtClean="0">
                <a:ea typeface="Open Sans Light"/>
                <a:cs typeface="Open Sans Light"/>
              </a:rPr>
              <a:t> </a:t>
            </a:r>
            <a:r>
              <a:rPr lang="en-US" sz="1500" dirty="0" err="1" smtClean="0">
                <a:ea typeface="Open Sans Light"/>
                <a:cs typeface="Open Sans Light"/>
              </a:rPr>
              <a:t>berbasis</a:t>
            </a:r>
            <a:r>
              <a:rPr lang="en-US" sz="1500" dirty="0" smtClean="0">
                <a:ea typeface="Open Sans Light"/>
                <a:cs typeface="Open Sans Light"/>
              </a:rPr>
              <a:t> web </a:t>
            </a:r>
            <a:r>
              <a:rPr lang="en-US" sz="1500" dirty="0" err="1" smtClean="0">
                <a:ea typeface="Open Sans Light"/>
                <a:cs typeface="Open Sans Light"/>
              </a:rPr>
              <a:t>untuk</a:t>
            </a:r>
            <a:r>
              <a:rPr lang="en-US" sz="1500" dirty="0" smtClean="0">
                <a:ea typeface="Open Sans Light"/>
                <a:cs typeface="Open Sans Light"/>
              </a:rPr>
              <a:t> monitoring advisory </a:t>
            </a:r>
            <a:r>
              <a:rPr lang="en-US" sz="1500" dirty="0" err="1" smtClean="0">
                <a:ea typeface="Open Sans Light"/>
                <a:cs typeface="Open Sans Light"/>
              </a:rPr>
              <a:t>dan</a:t>
            </a:r>
            <a:r>
              <a:rPr lang="en-US" sz="1500" dirty="0" smtClean="0">
                <a:ea typeface="Open Sans Light"/>
                <a:cs typeface="Open Sans Light"/>
              </a:rPr>
              <a:t> litigation</a:t>
            </a:r>
          </a:p>
          <a:p>
            <a:pPr marL="236538" indent="-236538">
              <a:lnSpc>
                <a:spcPct val="120000"/>
              </a:lnSpc>
              <a:buFont typeface="Wingdings" pitchFamily="2" charset="2"/>
              <a:buChar char="ü"/>
            </a:pPr>
            <a:r>
              <a:rPr lang="en-US" sz="1500" dirty="0" smtClean="0">
                <a:ea typeface="Open Sans Light"/>
                <a:cs typeface="Open Sans Light"/>
              </a:rPr>
              <a:t>Enhancement </a:t>
            </a:r>
            <a:r>
              <a:rPr lang="en-US" sz="1500" dirty="0" err="1" smtClean="0">
                <a:ea typeface="Open Sans Light"/>
                <a:cs typeface="Open Sans Light"/>
              </a:rPr>
              <a:t>meliputi</a:t>
            </a:r>
            <a:r>
              <a:rPr lang="en-US" sz="1500" dirty="0" smtClean="0">
                <a:ea typeface="Open Sans Light"/>
                <a:cs typeface="Open Sans Light"/>
              </a:rPr>
              <a:t> Tax Database Management</a:t>
            </a:r>
          </a:p>
          <a:p>
            <a:pPr marL="236538" indent="-236538">
              <a:lnSpc>
                <a:spcPct val="120000"/>
              </a:lnSpc>
              <a:buFont typeface="Wingdings" pitchFamily="2" charset="2"/>
              <a:buChar char="ü"/>
            </a:pPr>
            <a:endParaRPr lang="en-US" sz="1600" dirty="0" smtClean="0">
              <a:ea typeface="Open Sans Light"/>
              <a:cs typeface="Open Sans Light"/>
            </a:endParaRPr>
          </a:p>
          <a:p>
            <a:pPr marL="236538" indent="-236538">
              <a:lnSpc>
                <a:spcPct val="120000"/>
              </a:lnSpc>
              <a:buFont typeface="Wingdings" pitchFamily="2" charset="2"/>
              <a:buChar char="ü"/>
            </a:pPr>
            <a:endParaRPr lang="en-US" sz="1600" dirty="0">
              <a:ea typeface="Open Sans Light"/>
              <a:cs typeface="Open Sans Light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581400" y="2743200"/>
            <a:ext cx="1905000" cy="1295400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tx2">
                <a:lumMod val="75000"/>
              </a:schemeClr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Tax Transformation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28" name="TextBox 67"/>
          <p:cNvSpPr txBox="1">
            <a:spLocks noChangeArrowheads="1"/>
          </p:cNvSpPr>
          <p:nvPr/>
        </p:nvSpPr>
        <p:spPr bwMode="auto">
          <a:xfrm>
            <a:off x="3066270" y="208784"/>
            <a:ext cx="312420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  <a:ea typeface="Open Sans Light"/>
                <a:cs typeface="Open Sans Light"/>
              </a:rPr>
              <a:t>PNBP to e-</a:t>
            </a:r>
            <a:r>
              <a:rPr lang="en-US" sz="2400" dirty="0" err="1" smtClean="0">
                <a:solidFill>
                  <a:srgbClr val="FF0000"/>
                </a:solidFill>
                <a:latin typeface="Arial Black" pitchFamily="34" charset="0"/>
                <a:ea typeface="Open Sans Light"/>
                <a:cs typeface="Open Sans Light"/>
              </a:rPr>
              <a:t>Faktur</a:t>
            </a:r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  <a:ea typeface="Open Sans Light"/>
                <a:cs typeface="Open Sans Light"/>
              </a:rPr>
              <a:t> </a:t>
            </a:r>
            <a:endParaRPr lang="en-US" sz="2400" dirty="0">
              <a:solidFill>
                <a:srgbClr val="FF0000"/>
              </a:solidFill>
              <a:latin typeface="Arial Black" pitchFamily="34" charset="0"/>
              <a:ea typeface="Open Sans Light"/>
              <a:cs typeface="Open Sans Light"/>
            </a:endParaRPr>
          </a:p>
        </p:txBody>
      </p:sp>
      <p:sp>
        <p:nvSpPr>
          <p:cNvPr id="29" name="TextBox 67"/>
          <p:cNvSpPr txBox="1">
            <a:spLocks noChangeArrowheads="1"/>
          </p:cNvSpPr>
          <p:nvPr/>
        </p:nvSpPr>
        <p:spPr bwMode="auto">
          <a:xfrm>
            <a:off x="3090245" y="4910899"/>
            <a:ext cx="287460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AD1397"/>
                </a:solidFill>
                <a:latin typeface="Arial Black" pitchFamily="34" charset="0"/>
                <a:ea typeface="Open Sans Light"/>
                <a:cs typeface="Open Sans Light"/>
              </a:rPr>
              <a:t>Auto</a:t>
            </a:r>
          </a:p>
          <a:p>
            <a:pPr algn="ctr"/>
            <a:r>
              <a:rPr lang="en-US" dirty="0" smtClean="0">
                <a:solidFill>
                  <a:srgbClr val="AD1397"/>
                </a:solidFill>
                <a:latin typeface="Arial Black" pitchFamily="34" charset="0"/>
                <a:ea typeface="Open Sans Light"/>
                <a:cs typeface="Open Sans Light"/>
              </a:rPr>
              <a:t> Tax Equalization</a:t>
            </a:r>
            <a:endParaRPr lang="en-US" dirty="0">
              <a:solidFill>
                <a:srgbClr val="AD1397"/>
              </a:solidFill>
              <a:latin typeface="Arial Black" pitchFamily="34" charset="0"/>
              <a:ea typeface="Open Sans Light"/>
              <a:cs typeface="Open Sans Light"/>
            </a:endParaRPr>
          </a:p>
        </p:txBody>
      </p:sp>
      <p:sp>
        <p:nvSpPr>
          <p:cNvPr id="26" name="TextBox 81"/>
          <p:cNvSpPr txBox="1">
            <a:spLocks noChangeArrowheads="1"/>
          </p:cNvSpPr>
          <p:nvPr/>
        </p:nvSpPr>
        <p:spPr bwMode="auto">
          <a:xfrm>
            <a:off x="6035839" y="4542167"/>
            <a:ext cx="2895600" cy="691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36538" indent="-236538">
              <a:lnSpc>
                <a:spcPct val="120000"/>
              </a:lnSpc>
              <a:buFont typeface="Wingdings" pitchFamily="2" charset="2"/>
              <a:buChar char="ü"/>
            </a:pPr>
            <a:r>
              <a:rPr lang="en-US" sz="1400" dirty="0" err="1" smtClean="0">
                <a:ea typeface="Open Sans Light"/>
                <a:cs typeface="Open Sans Light"/>
              </a:rPr>
              <a:t>Kontrol</a:t>
            </a:r>
            <a:r>
              <a:rPr lang="en-US" sz="1400" dirty="0" smtClean="0">
                <a:ea typeface="Open Sans Light"/>
                <a:cs typeface="Open Sans Light"/>
              </a:rPr>
              <a:t> </a:t>
            </a:r>
            <a:r>
              <a:rPr lang="en-US" sz="1400" dirty="0" err="1" smtClean="0">
                <a:ea typeface="Open Sans Light"/>
                <a:cs typeface="Open Sans Light"/>
              </a:rPr>
              <a:t>ditjen</a:t>
            </a:r>
            <a:r>
              <a:rPr lang="en-US" sz="1400" dirty="0" smtClean="0">
                <a:ea typeface="Open Sans Light"/>
                <a:cs typeface="Open Sans Light"/>
              </a:rPr>
              <a:t> </a:t>
            </a:r>
            <a:r>
              <a:rPr lang="en-US" sz="1400" dirty="0" err="1" smtClean="0">
                <a:ea typeface="Open Sans Light"/>
                <a:cs typeface="Open Sans Light"/>
              </a:rPr>
              <a:t>pajak</a:t>
            </a:r>
            <a:r>
              <a:rPr lang="en-US" sz="1400" dirty="0" smtClean="0">
                <a:ea typeface="Open Sans Light"/>
                <a:cs typeface="Open Sans Light"/>
              </a:rPr>
              <a:t> </a:t>
            </a:r>
            <a:r>
              <a:rPr lang="en-US" sz="1400" dirty="0" err="1" smtClean="0">
                <a:ea typeface="Open Sans Light"/>
                <a:cs typeface="Open Sans Light"/>
              </a:rPr>
              <a:t>secara</a:t>
            </a:r>
            <a:r>
              <a:rPr lang="en-US" sz="1400" dirty="0" smtClean="0">
                <a:ea typeface="Open Sans Light"/>
                <a:cs typeface="Open Sans Light"/>
              </a:rPr>
              <a:t> online </a:t>
            </a:r>
            <a:r>
              <a:rPr lang="en-US" sz="1400" dirty="0" err="1" smtClean="0">
                <a:ea typeface="Open Sans Light"/>
                <a:cs typeface="Open Sans Light"/>
              </a:rPr>
              <a:t>atas</a:t>
            </a:r>
            <a:r>
              <a:rPr lang="en-US" sz="1400" dirty="0" smtClean="0">
                <a:ea typeface="Open Sans Light"/>
                <a:cs typeface="Open Sans Light"/>
              </a:rPr>
              <a:t> </a:t>
            </a:r>
            <a:r>
              <a:rPr lang="en-US" sz="1400" dirty="0" err="1" smtClean="0">
                <a:ea typeface="Open Sans Light"/>
                <a:cs typeface="Open Sans Light"/>
              </a:rPr>
              <a:t>pemenuhan</a:t>
            </a:r>
            <a:r>
              <a:rPr lang="en-US" sz="1400" dirty="0">
                <a:ea typeface="Open Sans Light"/>
                <a:cs typeface="Open Sans Light"/>
              </a:rPr>
              <a:t> </a:t>
            </a:r>
            <a:r>
              <a:rPr lang="en-US" sz="1400" dirty="0" err="1" smtClean="0">
                <a:ea typeface="Open Sans Light"/>
                <a:cs typeface="Open Sans Light"/>
              </a:rPr>
              <a:t>kewajiban</a:t>
            </a:r>
            <a:r>
              <a:rPr lang="en-US" sz="1400" dirty="0" smtClean="0">
                <a:ea typeface="Open Sans Light"/>
                <a:cs typeface="Open Sans Light"/>
              </a:rPr>
              <a:t> </a:t>
            </a:r>
            <a:r>
              <a:rPr lang="en-US" sz="1400" dirty="0" err="1" smtClean="0">
                <a:ea typeface="Open Sans Light"/>
                <a:cs typeface="Open Sans Light"/>
              </a:rPr>
              <a:t>pajak</a:t>
            </a:r>
            <a:r>
              <a:rPr lang="en-US" sz="1400" dirty="0" smtClean="0">
                <a:ea typeface="Open Sans Light"/>
                <a:cs typeface="Open Sans Light"/>
              </a:rPr>
              <a:t> </a:t>
            </a:r>
            <a:r>
              <a:rPr lang="en-US" sz="1400" dirty="0" err="1" smtClean="0">
                <a:ea typeface="Open Sans Light"/>
                <a:cs typeface="Open Sans Light"/>
              </a:rPr>
              <a:t>pada</a:t>
            </a:r>
            <a:r>
              <a:rPr lang="en-US" sz="1400" dirty="0" smtClean="0">
                <a:ea typeface="Open Sans Light"/>
                <a:cs typeface="Open Sans Light"/>
              </a:rPr>
              <a:t> </a:t>
            </a:r>
            <a:r>
              <a:rPr lang="en-US" sz="1400" dirty="0" err="1" smtClean="0">
                <a:ea typeface="Open Sans Light"/>
                <a:cs typeface="Open Sans Light"/>
              </a:rPr>
              <a:t>setiap</a:t>
            </a:r>
            <a:r>
              <a:rPr lang="en-US" sz="1400" dirty="0" smtClean="0">
                <a:ea typeface="Open Sans Light"/>
                <a:cs typeface="Open Sans Light"/>
              </a:rPr>
              <a:t> proses </a:t>
            </a:r>
            <a:r>
              <a:rPr lang="en-US" sz="1400" dirty="0" err="1" smtClean="0">
                <a:ea typeface="Open Sans Light"/>
                <a:cs typeface="Open Sans Light"/>
              </a:rPr>
              <a:t>bisnis</a:t>
            </a:r>
            <a:r>
              <a:rPr lang="en-US" sz="1400" dirty="0" smtClean="0">
                <a:ea typeface="Open Sans Light"/>
                <a:cs typeface="Open Sans Light"/>
              </a:rPr>
              <a:t> </a:t>
            </a:r>
            <a:r>
              <a:rPr lang="en-US" sz="1400" dirty="0" err="1" smtClean="0">
                <a:ea typeface="Open Sans Light"/>
                <a:cs typeface="Open Sans Light"/>
              </a:rPr>
              <a:t>Pertamina</a:t>
            </a:r>
            <a:r>
              <a:rPr lang="en-US" sz="1400" dirty="0" smtClean="0">
                <a:ea typeface="Open Sans Light"/>
                <a:cs typeface="Open Sans Light"/>
              </a:rPr>
              <a:t>  ( </a:t>
            </a:r>
            <a:r>
              <a:rPr lang="en-US" sz="1400" dirty="0" err="1" smtClean="0">
                <a:ea typeface="Open Sans Light"/>
                <a:cs typeface="Open Sans Light"/>
              </a:rPr>
              <a:t>menunjang</a:t>
            </a:r>
            <a:r>
              <a:rPr lang="en-US" sz="1400" dirty="0" smtClean="0">
                <a:ea typeface="Open Sans Light"/>
                <a:cs typeface="Open Sans Light"/>
              </a:rPr>
              <a:t> </a:t>
            </a:r>
            <a:r>
              <a:rPr lang="en-US" sz="1400" dirty="0" err="1" smtClean="0">
                <a:ea typeface="Open Sans Light"/>
                <a:cs typeface="Open Sans Light"/>
              </a:rPr>
              <a:t>kegiatan</a:t>
            </a:r>
            <a:r>
              <a:rPr lang="en-US" sz="1400" dirty="0" smtClean="0">
                <a:ea typeface="Open Sans Light"/>
                <a:cs typeface="Open Sans Light"/>
              </a:rPr>
              <a:t> e-audit)</a:t>
            </a:r>
          </a:p>
          <a:p>
            <a:pPr marL="236538" indent="-236538">
              <a:lnSpc>
                <a:spcPct val="120000"/>
              </a:lnSpc>
              <a:buFont typeface="Wingdings" pitchFamily="2" charset="2"/>
              <a:buChar char="ü"/>
            </a:pPr>
            <a:r>
              <a:rPr lang="en-US" sz="1400" dirty="0" err="1" smtClean="0">
                <a:ea typeface="Open Sans Light"/>
                <a:cs typeface="Open Sans Light"/>
              </a:rPr>
              <a:t>Dibuat</a:t>
            </a:r>
            <a:r>
              <a:rPr lang="en-US" sz="1400" dirty="0" smtClean="0">
                <a:ea typeface="Open Sans Light"/>
                <a:cs typeface="Open Sans Light"/>
              </a:rPr>
              <a:t> </a:t>
            </a:r>
            <a:r>
              <a:rPr lang="en-US" sz="1400" dirty="0" err="1" smtClean="0">
                <a:ea typeface="Open Sans Light"/>
                <a:cs typeface="Open Sans Light"/>
              </a:rPr>
              <a:t>Aplikasi</a:t>
            </a:r>
            <a:r>
              <a:rPr lang="en-US" sz="1400" dirty="0" smtClean="0">
                <a:ea typeface="Open Sans Light"/>
                <a:cs typeface="Open Sans Light"/>
              </a:rPr>
              <a:t> Web Antara SAP </a:t>
            </a:r>
            <a:r>
              <a:rPr lang="en-US" sz="1400" dirty="0" err="1" smtClean="0">
                <a:ea typeface="Open Sans Light"/>
                <a:cs typeface="Open Sans Light"/>
              </a:rPr>
              <a:t>dan</a:t>
            </a:r>
            <a:r>
              <a:rPr lang="en-US" sz="1400" dirty="0" smtClean="0">
                <a:ea typeface="Open Sans Light"/>
                <a:cs typeface="Open Sans Light"/>
              </a:rPr>
              <a:t> Server </a:t>
            </a:r>
            <a:r>
              <a:rPr lang="en-US" sz="1400" dirty="0" err="1" smtClean="0">
                <a:ea typeface="Open Sans Light"/>
                <a:cs typeface="Open Sans Light"/>
              </a:rPr>
              <a:t>Ditjen</a:t>
            </a:r>
            <a:r>
              <a:rPr lang="en-US" sz="1400" dirty="0" smtClean="0">
                <a:ea typeface="Open Sans Light"/>
                <a:cs typeface="Open Sans Light"/>
              </a:rPr>
              <a:t> </a:t>
            </a:r>
            <a:r>
              <a:rPr lang="en-US" sz="1400" dirty="0" err="1" smtClean="0">
                <a:ea typeface="Open Sans Light"/>
                <a:cs typeface="Open Sans Light"/>
              </a:rPr>
              <a:t>Pajak</a:t>
            </a:r>
            <a:endParaRPr lang="en-US" sz="1400" dirty="0" smtClean="0">
              <a:ea typeface="Open Sans Light"/>
              <a:cs typeface="Open Sans Light"/>
            </a:endParaRPr>
          </a:p>
          <a:p>
            <a:pPr marL="236538" indent="-236538">
              <a:lnSpc>
                <a:spcPct val="120000"/>
              </a:lnSpc>
              <a:buFont typeface="Wingdings" pitchFamily="2" charset="2"/>
              <a:buChar char="ü"/>
            </a:pPr>
            <a:endParaRPr lang="en-US" sz="1600" dirty="0">
              <a:ea typeface="Open Sans Light"/>
              <a:cs typeface="Open Sans Light"/>
            </a:endParaRPr>
          </a:p>
        </p:txBody>
      </p:sp>
      <p:sp>
        <p:nvSpPr>
          <p:cNvPr id="27" name="TextBox 60"/>
          <p:cNvSpPr txBox="1">
            <a:spLocks noChangeArrowheads="1"/>
          </p:cNvSpPr>
          <p:nvPr/>
        </p:nvSpPr>
        <p:spPr bwMode="auto">
          <a:xfrm>
            <a:off x="3352592" y="670449"/>
            <a:ext cx="2438400" cy="691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4011" lvl="0" indent="-84011" defTabSz="89098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Faktur</a:t>
            </a: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pajak</a:t>
            </a: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e-</a:t>
            </a: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Faktur</a:t>
            </a:r>
            <a:endParaRPr lang="en-US" sz="13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84011" lvl="0" indent="-84011" defTabSz="89098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e-</a:t>
            </a: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Faktur</a:t>
            </a: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diterbitkan</a:t>
            </a: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dilaporkan</a:t>
            </a: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secara</a:t>
            </a: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otomatis</a:t>
            </a: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&amp; </a:t>
            </a: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terintegrasi</a:t>
            </a: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Sistem</a:t>
            </a: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Informasi</a:t>
            </a: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Ditjen</a:t>
            </a: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Pajak</a:t>
            </a: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(Host to Host)</a:t>
            </a:r>
          </a:p>
          <a:p>
            <a:pPr marL="84011" lvl="0" indent="-84011" defTabSz="89098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ada</a:t>
            </a: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exposure </a:t>
            </a: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denda</a:t>
            </a: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pajak</a:t>
            </a: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kern="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klaim</a:t>
            </a:r>
            <a:r>
              <a:rPr lang="en-US" sz="13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costumer</a:t>
            </a:r>
          </a:p>
        </p:txBody>
      </p:sp>
      <p:sp>
        <p:nvSpPr>
          <p:cNvPr id="30" name="TextBox 81"/>
          <p:cNvSpPr txBox="1">
            <a:spLocks noChangeArrowheads="1"/>
          </p:cNvSpPr>
          <p:nvPr/>
        </p:nvSpPr>
        <p:spPr bwMode="auto">
          <a:xfrm>
            <a:off x="6035839" y="1825764"/>
            <a:ext cx="2895600" cy="691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36538" indent="-236538">
              <a:lnSpc>
                <a:spcPct val="120000"/>
              </a:lnSpc>
              <a:buFont typeface="Wingdings" pitchFamily="2" charset="2"/>
              <a:buChar char="ü"/>
            </a:pPr>
            <a:r>
              <a:rPr lang="en-US" sz="1600" dirty="0" smtClean="0">
                <a:ea typeface="Open Sans Light"/>
                <a:cs typeface="Open Sans Light"/>
              </a:rPr>
              <a:t>Internal Control over Tax Reporting</a:t>
            </a:r>
          </a:p>
          <a:p>
            <a:pPr marL="236538" indent="-236538">
              <a:lnSpc>
                <a:spcPct val="120000"/>
              </a:lnSpc>
              <a:buFont typeface="Wingdings" pitchFamily="2" charset="2"/>
              <a:buChar char="ü"/>
            </a:pPr>
            <a:r>
              <a:rPr lang="en-US" sz="1600" dirty="0" err="1" smtClean="0">
                <a:ea typeface="Open Sans Light"/>
                <a:cs typeface="Open Sans Light"/>
              </a:rPr>
              <a:t>Memastikan</a:t>
            </a:r>
            <a:r>
              <a:rPr lang="en-US" sz="1600" dirty="0" smtClean="0">
                <a:ea typeface="Open Sans Light"/>
                <a:cs typeface="Open Sans Light"/>
              </a:rPr>
              <a:t> </a:t>
            </a:r>
            <a:r>
              <a:rPr lang="en-US" sz="1600" dirty="0" err="1" smtClean="0">
                <a:ea typeface="Open Sans Light"/>
                <a:cs typeface="Open Sans Light"/>
              </a:rPr>
              <a:t>implementasi</a:t>
            </a:r>
            <a:r>
              <a:rPr lang="en-US" sz="1600" dirty="0" smtClean="0">
                <a:ea typeface="Open Sans Light"/>
                <a:cs typeface="Open Sans Light"/>
              </a:rPr>
              <a:t> </a:t>
            </a:r>
            <a:r>
              <a:rPr lang="en-US" sz="1600" dirty="0" err="1" smtClean="0">
                <a:ea typeface="Open Sans Light"/>
                <a:cs typeface="Open Sans Light"/>
              </a:rPr>
              <a:t>administrasi</a:t>
            </a:r>
            <a:r>
              <a:rPr lang="en-US" sz="1600" dirty="0" smtClean="0">
                <a:ea typeface="Open Sans Light"/>
                <a:cs typeface="Open Sans Light"/>
              </a:rPr>
              <a:t> </a:t>
            </a:r>
            <a:r>
              <a:rPr lang="en-US" sz="1600" dirty="0" err="1" smtClean="0">
                <a:ea typeface="Open Sans Light"/>
                <a:cs typeface="Open Sans Light"/>
              </a:rPr>
              <a:t>pajak</a:t>
            </a:r>
            <a:r>
              <a:rPr lang="en-US" sz="1600" dirty="0" smtClean="0">
                <a:ea typeface="Open Sans Light"/>
                <a:cs typeface="Open Sans Light"/>
              </a:rPr>
              <a:t> </a:t>
            </a:r>
            <a:r>
              <a:rPr lang="en-US" sz="1600" dirty="0" err="1" smtClean="0">
                <a:ea typeface="Open Sans Light"/>
                <a:cs typeface="Open Sans Light"/>
              </a:rPr>
              <a:t>atas</a:t>
            </a:r>
            <a:r>
              <a:rPr lang="en-US" sz="1600" dirty="0" smtClean="0">
                <a:ea typeface="Open Sans Light"/>
                <a:cs typeface="Open Sans Light"/>
              </a:rPr>
              <a:t> proses </a:t>
            </a:r>
            <a:r>
              <a:rPr lang="en-US" sz="1600" dirty="0" err="1" smtClean="0">
                <a:ea typeface="Open Sans Light"/>
                <a:cs typeface="Open Sans Light"/>
              </a:rPr>
              <a:t>bisnis</a:t>
            </a:r>
            <a:r>
              <a:rPr lang="en-US" sz="1600" dirty="0" smtClean="0">
                <a:ea typeface="Open Sans Light"/>
                <a:cs typeface="Open Sans Light"/>
              </a:rPr>
              <a:t> </a:t>
            </a:r>
            <a:r>
              <a:rPr lang="en-US" sz="1600" dirty="0" err="1" smtClean="0">
                <a:ea typeface="Open Sans Light"/>
                <a:cs typeface="Open Sans Light"/>
              </a:rPr>
              <a:t>sesuai</a:t>
            </a:r>
            <a:r>
              <a:rPr lang="en-US" sz="1600" dirty="0" smtClean="0">
                <a:ea typeface="Open Sans Light"/>
                <a:cs typeface="Open Sans Light"/>
              </a:rPr>
              <a:t> </a:t>
            </a:r>
            <a:r>
              <a:rPr lang="en-US" sz="1600" dirty="0" err="1" smtClean="0">
                <a:ea typeface="Open Sans Light"/>
                <a:cs typeface="Open Sans Light"/>
              </a:rPr>
              <a:t>ketentuan</a:t>
            </a:r>
            <a:r>
              <a:rPr lang="en-US" sz="1600" dirty="0" smtClean="0">
                <a:ea typeface="Open Sans Light"/>
                <a:cs typeface="Open Sans Light"/>
              </a:rPr>
              <a:t> </a:t>
            </a:r>
            <a:r>
              <a:rPr lang="en-US" sz="1600" dirty="0" err="1" smtClean="0">
                <a:ea typeface="Open Sans Light"/>
                <a:cs typeface="Open Sans Light"/>
              </a:rPr>
              <a:t>perpajakan</a:t>
            </a:r>
            <a:r>
              <a:rPr lang="en-US" sz="1600" dirty="0" smtClean="0">
                <a:ea typeface="Open Sans Light"/>
                <a:cs typeface="Open Sans Light"/>
              </a:rPr>
              <a:t> </a:t>
            </a:r>
          </a:p>
          <a:p>
            <a:pPr>
              <a:lnSpc>
                <a:spcPct val="120000"/>
              </a:lnSpc>
            </a:pPr>
            <a:endParaRPr lang="en-US" sz="1600" dirty="0" smtClean="0">
              <a:ea typeface="Open Sans Light"/>
              <a:cs typeface="Open Sans Light"/>
            </a:endParaRPr>
          </a:p>
          <a:p>
            <a:pPr>
              <a:lnSpc>
                <a:spcPct val="120000"/>
              </a:lnSpc>
            </a:pPr>
            <a:endParaRPr lang="en-US" sz="1600" dirty="0">
              <a:ea typeface="Open Sans Light"/>
              <a:cs typeface="Open Sans Light"/>
            </a:endParaRPr>
          </a:p>
        </p:txBody>
      </p:sp>
      <p:sp>
        <p:nvSpPr>
          <p:cNvPr id="31" name="TextBox 81"/>
          <p:cNvSpPr txBox="1">
            <a:spLocks noChangeArrowheads="1"/>
          </p:cNvSpPr>
          <p:nvPr/>
        </p:nvSpPr>
        <p:spPr bwMode="auto">
          <a:xfrm>
            <a:off x="3325586" y="5557230"/>
            <a:ext cx="2895600" cy="691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36538" indent="-236538">
              <a:lnSpc>
                <a:spcPct val="120000"/>
              </a:lnSpc>
              <a:buFont typeface="Wingdings" pitchFamily="2" charset="2"/>
              <a:buChar char="ü"/>
            </a:pPr>
            <a:r>
              <a:rPr lang="en-US" sz="1600" dirty="0" err="1" smtClean="0">
                <a:ea typeface="Open Sans Light"/>
                <a:cs typeface="Open Sans Light"/>
              </a:rPr>
              <a:t>Perhitungan</a:t>
            </a:r>
            <a:r>
              <a:rPr lang="en-US" sz="1600" dirty="0" smtClean="0">
                <a:ea typeface="Open Sans Light"/>
                <a:cs typeface="Open Sans Light"/>
              </a:rPr>
              <a:t> </a:t>
            </a:r>
            <a:r>
              <a:rPr lang="en-US" sz="1600" dirty="0" err="1" smtClean="0">
                <a:ea typeface="Open Sans Light"/>
                <a:cs typeface="Open Sans Light"/>
              </a:rPr>
              <a:t>ekualisasi</a:t>
            </a:r>
            <a:r>
              <a:rPr lang="en-US" sz="1600" dirty="0" smtClean="0">
                <a:ea typeface="Open Sans Light"/>
                <a:cs typeface="Open Sans Light"/>
              </a:rPr>
              <a:t> </a:t>
            </a:r>
            <a:r>
              <a:rPr lang="en-US" sz="1600" dirty="0" err="1" smtClean="0">
                <a:ea typeface="Open Sans Light"/>
                <a:cs typeface="Open Sans Light"/>
              </a:rPr>
              <a:t>beserta</a:t>
            </a:r>
            <a:r>
              <a:rPr lang="en-US" sz="1600" dirty="0" smtClean="0">
                <a:ea typeface="Open Sans Light"/>
                <a:cs typeface="Open Sans Light"/>
              </a:rPr>
              <a:t> </a:t>
            </a:r>
            <a:r>
              <a:rPr lang="en-US" sz="1600" dirty="0" err="1" smtClean="0">
                <a:ea typeface="Open Sans Light"/>
                <a:cs typeface="Open Sans Light"/>
              </a:rPr>
              <a:t>analisanya</a:t>
            </a:r>
            <a:r>
              <a:rPr lang="en-US" sz="1600" dirty="0" smtClean="0">
                <a:ea typeface="Open Sans Light"/>
                <a:cs typeface="Open Sans Light"/>
              </a:rPr>
              <a:t> </a:t>
            </a:r>
            <a:r>
              <a:rPr lang="en-US" sz="1600" dirty="0" err="1" smtClean="0">
                <a:ea typeface="Open Sans Light"/>
                <a:cs typeface="Open Sans Light"/>
              </a:rPr>
              <a:t>dilakukan</a:t>
            </a:r>
            <a:r>
              <a:rPr lang="en-US" sz="1600" dirty="0" smtClean="0">
                <a:ea typeface="Open Sans Light"/>
                <a:cs typeface="Open Sans Light"/>
              </a:rPr>
              <a:t> </a:t>
            </a:r>
            <a:r>
              <a:rPr lang="en-US" sz="1600" dirty="0" err="1" smtClean="0">
                <a:ea typeface="Open Sans Light"/>
                <a:cs typeface="Open Sans Light"/>
              </a:rPr>
              <a:t>menggunakan</a:t>
            </a:r>
            <a:r>
              <a:rPr lang="en-US" sz="1600" dirty="0" smtClean="0">
                <a:ea typeface="Open Sans Light"/>
                <a:cs typeface="Open Sans Light"/>
              </a:rPr>
              <a:t> t-code </a:t>
            </a:r>
            <a:r>
              <a:rPr lang="en-US" sz="1600" dirty="0" err="1" smtClean="0">
                <a:ea typeface="Open Sans Light"/>
                <a:cs typeface="Open Sans Light"/>
              </a:rPr>
              <a:t>dan</a:t>
            </a:r>
            <a:r>
              <a:rPr lang="en-US" sz="1600" dirty="0" smtClean="0">
                <a:ea typeface="Open Sans Light"/>
                <a:cs typeface="Open Sans Light"/>
              </a:rPr>
              <a:t> </a:t>
            </a:r>
            <a:r>
              <a:rPr lang="en-US" sz="1600" dirty="0" err="1" smtClean="0">
                <a:ea typeface="Open Sans Light"/>
                <a:cs typeface="Open Sans Light"/>
              </a:rPr>
              <a:t>modul</a:t>
            </a:r>
            <a:r>
              <a:rPr lang="en-US" sz="1600" dirty="0" smtClean="0">
                <a:ea typeface="Open Sans Light"/>
                <a:cs typeface="Open Sans Light"/>
              </a:rPr>
              <a:t> My SAP</a:t>
            </a:r>
          </a:p>
          <a:p>
            <a:pPr marL="236538" indent="-236538">
              <a:lnSpc>
                <a:spcPct val="120000"/>
              </a:lnSpc>
              <a:buFont typeface="Wingdings" pitchFamily="2" charset="2"/>
              <a:buChar char="ü"/>
            </a:pPr>
            <a:endParaRPr lang="en-US" sz="1600" dirty="0">
              <a:ea typeface="Open Sans Light"/>
              <a:cs typeface="Open Sans Light"/>
            </a:endParaRPr>
          </a:p>
        </p:txBody>
      </p:sp>
      <p:cxnSp>
        <p:nvCxnSpPr>
          <p:cNvPr id="35" name="Straight Connector 34"/>
          <p:cNvCxnSpPr>
            <a:stCxn id="21" idx="0"/>
          </p:cNvCxnSpPr>
          <p:nvPr/>
        </p:nvCxnSpPr>
        <p:spPr bwMode="auto">
          <a:xfrm flipV="1">
            <a:off x="4533900" y="2220686"/>
            <a:ext cx="9071" cy="52251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 bwMode="auto">
          <a:xfrm>
            <a:off x="4571792" y="4120403"/>
            <a:ext cx="0" cy="75639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11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4" grpId="0"/>
      <p:bldP spid="19" grpId="0"/>
      <p:bldP spid="20" grpId="0"/>
      <p:bldP spid="21" grpId="0" animBg="1"/>
      <p:bldP spid="28" grpId="0"/>
      <p:bldP spid="29" grpId="0"/>
      <p:bldP spid="26" grpId="0"/>
      <p:bldP spid="27" grpId="0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83376" y="3582293"/>
            <a:ext cx="3849292" cy="198030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26973" y="3452358"/>
            <a:ext cx="3902680" cy="2110242"/>
          </a:xfrm>
          <a:prstGeom prst="rect">
            <a:avLst/>
          </a:prstGeom>
          <a:solidFill>
            <a:srgbClr val="E43C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683376" y="1181050"/>
            <a:ext cx="3849292" cy="179591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80361" y="1166810"/>
            <a:ext cx="3849292" cy="179591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925" y="24134"/>
            <a:ext cx="6700806" cy="338554"/>
          </a:xfrm>
          <a:prstGeom prst="rect">
            <a:avLst/>
          </a:prstGeom>
          <a:solidFill>
            <a:srgbClr val="FFFF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71463">
              <a:defRPr/>
            </a:pPr>
            <a:r>
              <a:rPr lang="en-US" sz="1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IMPLEMENTASI PENGEMBANGAN SISTEM PERPAJAKAN 2017</a:t>
            </a:r>
            <a:endParaRPr lang="en-US" sz="1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TextBox 29"/>
          <p:cNvSpPr txBox="1">
            <a:spLocks noChangeArrowheads="1"/>
          </p:cNvSpPr>
          <p:nvPr/>
        </p:nvSpPr>
        <p:spPr bwMode="auto">
          <a:xfrm>
            <a:off x="459667" y="748976"/>
            <a:ext cx="4104456" cy="307777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dirty="0" err="1" smtClean="0"/>
              <a:t>Integrasi</a:t>
            </a:r>
            <a:r>
              <a:rPr lang="en-US" sz="1400" b="1" dirty="0" smtClean="0"/>
              <a:t> Data</a:t>
            </a:r>
            <a:endParaRPr 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Dodecagon 11"/>
          <p:cNvSpPr/>
          <p:nvPr/>
        </p:nvSpPr>
        <p:spPr>
          <a:xfrm>
            <a:off x="83331" y="766470"/>
            <a:ext cx="408543" cy="394402"/>
          </a:xfrm>
          <a:prstGeom prst="dodecagon">
            <a:avLst/>
          </a:prstGeom>
          <a:solidFill>
            <a:srgbClr val="00B0F0"/>
          </a:solidFill>
          <a:ln>
            <a:solidFill>
              <a:srgbClr val="FFC0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1</a:t>
            </a: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Dodecagon 12"/>
          <p:cNvSpPr/>
          <p:nvPr/>
        </p:nvSpPr>
        <p:spPr>
          <a:xfrm>
            <a:off x="18430" y="3144580"/>
            <a:ext cx="408543" cy="394402"/>
          </a:xfrm>
          <a:prstGeom prst="dodecagon">
            <a:avLst/>
          </a:prstGeom>
          <a:solidFill>
            <a:srgbClr val="E43CC4"/>
          </a:solidFill>
          <a:ln>
            <a:solidFill>
              <a:srgbClr val="FFC0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3" name="TextBox 29"/>
          <p:cNvSpPr txBox="1">
            <a:spLocks noChangeArrowheads="1"/>
          </p:cNvSpPr>
          <p:nvPr/>
        </p:nvSpPr>
        <p:spPr bwMode="auto">
          <a:xfrm>
            <a:off x="453410" y="3144581"/>
            <a:ext cx="3903194" cy="307777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dirty="0" smtClean="0"/>
              <a:t>Auto Tax Equalization </a:t>
            </a:r>
            <a:endParaRPr 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12" y="3538981"/>
            <a:ext cx="3682871" cy="1963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31" y="1252087"/>
            <a:ext cx="3570352" cy="1653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Dodecagon 57"/>
          <p:cNvSpPr/>
          <p:nvPr/>
        </p:nvSpPr>
        <p:spPr>
          <a:xfrm>
            <a:off x="4629775" y="748976"/>
            <a:ext cx="408543" cy="394402"/>
          </a:xfrm>
          <a:prstGeom prst="dodecagon">
            <a:avLst/>
          </a:prstGeom>
          <a:solidFill>
            <a:srgbClr val="92D050"/>
          </a:solidFill>
          <a:ln>
            <a:solidFill>
              <a:srgbClr val="FFC0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3</a:t>
            </a: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9" name="TextBox 29"/>
          <p:cNvSpPr txBox="1">
            <a:spLocks noChangeArrowheads="1"/>
          </p:cNvSpPr>
          <p:nvPr/>
        </p:nvSpPr>
        <p:spPr bwMode="auto">
          <a:xfrm>
            <a:off x="5064755" y="748977"/>
            <a:ext cx="3903194" cy="307777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dirty="0" smtClean="0"/>
              <a:t>Tax Management System </a:t>
            </a:r>
            <a:endParaRPr 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0" name="Picture 59"/>
          <p:cNvPicPr/>
          <p:nvPr/>
        </p:nvPicPr>
        <p:blipFill>
          <a:blip r:embed="rId4"/>
          <a:stretch>
            <a:fillRect/>
          </a:stretch>
        </p:blipFill>
        <p:spPr>
          <a:xfrm>
            <a:off x="4834046" y="1252087"/>
            <a:ext cx="3547953" cy="1568801"/>
          </a:xfrm>
          <a:prstGeom prst="rect">
            <a:avLst/>
          </a:prstGeom>
        </p:spPr>
      </p:pic>
      <p:sp>
        <p:nvSpPr>
          <p:cNvPr id="61" name="Dodecagon 60"/>
          <p:cNvSpPr/>
          <p:nvPr/>
        </p:nvSpPr>
        <p:spPr>
          <a:xfrm>
            <a:off x="4629773" y="3101268"/>
            <a:ext cx="408543" cy="394402"/>
          </a:xfrm>
          <a:prstGeom prst="dodecagon">
            <a:avLst/>
          </a:prstGeom>
          <a:solidFill>
            <a:srgbClr val="DD4223"/>
          </a:solidFill>
          <a:ln>
            <a:solidFill>
              <a:srgbClr val="FFC0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4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62" name="TextBox 29"/>
          <p:cNvSpPr txBox="1">
            <a:spLocks noChangeArrowheads="1"/>
          </p:cNvSpPr>
          <p:nvPr/>
        </p:nvSpPr>
        <p:spPr bwMode="auto">
          <a:xfrm>
            <a:off x="5064755" y="3144581"/>
            <a:ext cx="3903194" cy="307777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dirty="0" smtClean="0"/>
              <a:t>BTP </a:t>
            </a:r>
            <a:r>
              <a:rPr lang="en-US" sz="1400" b="1" dirty="0" err="1" smtClean="0"/>
              <a:t>Efaktur</a:t>
            </a:r>
            <a:r>
              <a:rPr lang="en-US" sz="1400" b="1" dirty="0" smtClean="0"/>
              <a:t> </a:t>
            </a:r>
            <a:endParaRPr 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045" y="3657600"/>
            <a:ext cx="3547953" cy="1845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196" y="5841923"/>
            <a:ext cx="2385851" cy="8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33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nd drawing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25134" y="3200400"/>
            <a:ext cx="3618866" cy="36575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 l="10156" t="22565" r="7813" b="20179"/>
          <a:stretch>
            <a:fillRect/>
          </a:stretch>
        </p:blipFill>
        <p:spPr bwMode="auto">
          <a:xfrm>
            <a:off x="2057402" y="3505200"/>
            <a:ext cx="3973165" cy="737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8571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3045&quot;&gt;&lt;version val=&quot;24184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d.&lt;/m_strFormatTime&gt;&lt;m_yearfmt&gt;&lt;begin val=&quot;0&quot;/&gt;&lt;end val=&quot;4&quot;/&gt;&lt;/m_yearfmt&gt;&lt;/m_precDefaultWeek&gt;&lt;m_precDefaultDay&gt;&lt;m_bNumberIsYear val=&quot;0&quot;/&gt;&lt;m_strFormatTime&gt;%#d&lt;/m_strFormatTime&gt;&lt;m_yearfmt&gt;&lt;begin val=&quot;0&quot;/&gt;&lt;end val=&quot;4&quot;/&gt;&lt;/m_yearfmt&gt;&lt;/m_precDefaultDay&gt;&lt;m_mruColor&gt;&lt;m_vecMRU length=&quot;2&quot;&gt;&lt;elem m_fUsage=&quot;1.00000000000000000000E+000&quot;&gt;&lt;m_msothmcolidx val=&quot;0&quot;/&gt;&lt;m_rgb r=&quot;1C&quot; g=&quot;F5&quot; b=&quot;16&quot;/&gt;&lt;m_nBrightness val=&quot;0&quot;/&gt;&lt;/elem&gt;&lt;elem m_fUsage=&quot;9.00000000000000020000E-001&quot;&gt;&lt;m_msothmcolidx val=&quot;0&quot;/&gt;&lt;m_rgb r=&quot;F5&quot; g=&quot;FD&quot; b=&quot;64&quot;/&gt;&lt;m_nBrightness val=&quot;0&quot;/&gt;&lt;/elem&gt;&lt;/m_vecMRU&gt;&lt;/m_mruColor&gt;&lt;m_eweekdayFirstOfWeek val=&quot;1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VphuDU58EW8mf7vPz34a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eme1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heme1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633E35A25D19468DAD92448A536C67" ma:contentTypeVersion="0" ma:contentTypeDescription="Create a new document." ma:contentTypeScope="" ma:versionID="804b9ded8932c67ab1b5a20510d8a72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c43a1d392c1940583660a7adc77ad2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8F8A382-EBB2-40DE-9D67-64A7BC7C0591}">
  <ds:schemaRefs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6DFC00F-CB42-43C8-8415-CF66EF69FC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1FA578E-4FBC-4D82-A22E-915236A40E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8786</TotalTime>
  <Words>1464</Words>
  <Application>Microsoft Office PowerPoint</Application>
  <PresentationFormat>On-screen Show (4:3)</PresentationFormat>
  <Paragraphs>234</Paragraphs>
  <Slides>15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Theme1</vt:lpstr>
      <vt:lpstr>2_Office Theme</vt:lpstr>
      <vt:lpstr>Office Theme</vt:lpstr>
      <vt:lpstr>1_Theme1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Robby</dc:creator>
  <cp:lastModifiedBy>Afan Aftory</cp:lastModifiedBy>
  <cp:revision>331</cp:revision>
  <dcterms:created xsi:type="dcterms:W3CDTF">2016-09-06T06:35:37Z</dcterms:created>
  <dcterms:modified xsi:type="dcterms:W3CDTF">2017-05-19T17:43:36Z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0x010100C3633E35A25D19468DAD92448A536C67</vt:lpwstr>
  </property>
  <property fmtid="{D5CDD505-2E9C-101B-9397-08002B2CF9AE}" pid="3" name="IsMyDocuments">
    <vt:bool>true</vt:bool>
  </property>
</Properties>
</file>