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handoutMasterIdLst>
    <p:handoutMasterId r:id="rId9"/>
  </p:handoutMasterIdLst>
  <p:sldIdLst>
    <p:sldId id="261" r:id="rId2"/>
    <p:sldId id="272" r:id="rId3"/>
    <p:sldId id="269" r:id="rId4"/>
    <p:sldId id="262" r:id="rId5"/>
    <p:sldId id="263" r:id="rId6"/>
    <p:sldId id="271" r:id="rId7"/>
  </p:sldIdLst>
  <p:sldSz cx="9144000" cy="6858000" type="screen4x3"/>
  <p:notesSz cx="6805613" cy="99393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FF99"/>
    <a:srgbClr val="FF3300"/>
    <a:srgbClr val="006600"/>
    <a:srgbClr val="CC6600"/>
    <a:srgbClr val="FFCCFF"/>
    <a:srgbClr val="66FFCC"/>
    <a:srgbClr val="E3591B"/>
    <a:srgbClr val="FFFFFF"/>
    <a:srgbClr val="F61EA9"/>
    <a:srgbClr val="D573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568" autoAdjust="0"/>
  </p:normalViewPr>
  <p:slideViewPr>
    <p:cSldViewPr>
      <p:cViewPr>
        <p:scale>
          <a:sx n="60" d="100"/>
          <a:sy n="60" d="100"/>
        </p:scale>
        <p:origin x="-874" y="-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image" Target="../media/image31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image" Target="../media/image3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A690160-D328-4B69-A035-90D3C82FA0A6}" type="doc">
      <dgm:prSet loTypeId="urn:microsoft.com/office/officeart/2005/8/layout/pList2#1" loCatId="list" qsTypeId="urn:microsoft.com/office/officeart/2005/8/quickstyle/simple4" qsCatId="simple" csTypeId="urn:microsoft.com/office/officeart/2005/8/colors/colorful2" csCatId="colorful" phldr="1"/>
      <dgm:spPr/>
    </dgm:pt>
    <dgm:pt modelId="{476E4177-EF8D-419E-AB8A-93E66CC82482}">
      <dgm:prSet phldrT="[Text]" custT="1"/>
      <dgm:spPr>
        <a:xfrm rot="10800000">
          <a:off x="256463" y="1828799"/>
          <a:ext cx="1471346" cy="2235200"/>
        </a:xfrm>
        <a:gradFill rotWithShape="0">
          <a:gsLst>
            <a:gs pos="0">
              <a:srgbClr val="C0504D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C0504D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C0504D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 lIns="73152" tIns="274320" rIns="73152"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en-US" sz="2200" b="1" dirty="0" err="1" smtClean="0">
              <a:solidFill>
                <a:sysClr val="window" lastClr="FFFFFF"/>
              </a:solidFill>
              <a:latin typeface="Corbel" pitchFamily="34" charset="0"/>
              <a:ea typeface="+mn-ea"/>
              <a:cs typeface="+mn-cs"/>
            </a:rPr>
            <a:t>Minimalisasi</a:t>
          </a:r>
          <a:r>
            <a:rPr lang="en-US" sz="2200" b="1" dirty="0" smtClean="0">
              <a:solidFill>
                <a:sysClr val="window" lastClr="FFFFFF"/>
              </a:solidFill>
              <a:latin typeface="Corbel" pitchFamily="34" charset="0"/>
              <a:ea typeface="+mn-ea"/>
              <a:cs typeface="+mn-cs"/>
            </a:rPr>
            <a:t> 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n-US" sz="2200" b="1" dirty="0" err="1" smtClean="0">
              <a:solidFill>
                <a:sysClr val="window" lastClr="FFFFFF"/>
              </a:solidFill>
              <a:latin typeface="Corbel" pitchFamily="34" charset="0"/>
              <a:ea typeface="+mn-ea"/>
              <a:cs typeface="+mn-cs"/>
            </a:rPr>
            <a:t>Temuan</a:t>
          </a:r>
          <a:r>
            <a:rPr lang="en-US" sz="2200" b="1" dirty="0" smtClean="0">
              <a:solidFill>
                <a:sysClr val="window" lastClr="FFFFFF"/>
              </a:solidFill>
              <a:latin typeface="Corbel" pitchFamily="34" charset="0"/>
              <a:ea typeface="+mn-ea"/>
              <a:cs typeface="+mn-cs"/>
            </a:rPr>
            <a:t> 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n-US" sz="2200" b="1" dirty="0" err="1" smtClean="0">
              <a:solidFill>
                <a:sysClr val="window" lastClr="FFFFFF"/>
              </a:solidFill>
              <a:latin typeface="Corbel" pitchFamily="34" charset="0"/>
              <a:ea typeface="+mn-ea"/>
              <a:cs typeface="+mn-cs"/>
            </a:rPr>
            <a:t>Pemeriksaan</a:t>
          </a:r>
          <a:r>
            <a:rPr lang="en-US" sz="2200" b="1" dirty="0" smtClean="0">
              <a:solidFill>
                <a:sysClr val="window" lastClr="FFFFFF"/>
              </a:solidFill>
              <a:latin typeface="Corbel" pitchFamily="34" charset="0"/>
              <a:ea typeface="+mn-ea"/>
              <a:cs typeface="+mn-cs"/>
            </a:rPr>
            <a:t> Pajak</a:t>
          </a:r>
        </a:p>
        <a:p>
          <a:pPr algn="l">
            <a:lnSpc>
              <a:spcPct val="100000"/>
            </a:lnSpc>
            <a:spcAft>
              <a:spcPts val="0"/>
            </a:spcAft>
          </a:pPr>
          <a:endParaRPr lang="en-US" sz="2200" dirty="0" smtClean="0">
            <a:solidFill>
              <a:sysClr val="window" lastClr="FFFFFF"/>
            </a:solidFill>
            <a:latin typeface="Corbel" pitchFamily="34" charset="0"/>
            <a:ea typeface="+mn-ea"/>
            <a:cs typeface="+mn-cs"/>
          </a:endParaRPr>
        </a:p>
        <a:p>
          <a:pPr algn="l">
            <a:lnSpc>
              <a:spcPct val="100000"/>
            </a:lnSpc>
            <a:spcAft>
              <a:spcPts val="600"/>
            </a:spcAft>
          </a:pPr>
          <a:r>
            <a:rPr lang="en-US" sz="1600" b="1" dirty="0" smtClean="0">
              <a:solidFill>
                <a:sysClr val="window" lastClr="FFFFFF"/>
              </a:solidFill>
              <a:latin typeface="Corbel" pitchFamily="34" charset="0"/>
              <a:ea typeface="+mn-ea"/>
              <a:cs typeface="+mn-cs"/>
            </a:rPr>
            <a:t>√ </a:t>
          </a:r>
          <a:r>
            <a:rPr lang="en-US" sz="1600" b="1" dirty="0" err="1" smtClean="0">
              <a:solidFill>
                <a:sysClr val="window" lastClr="FFFFFF"/>
              </a:solidFill>
              <a:latin typeface="Corbel" pitchFamily="34" charset="0"/>
              <a:ea typeface="+mn-ea"/>
              <a:cs typeface="+mn-cs"/>
            </a:rPr>
            <a:t>Komprehensif</a:t>
          </a:r>
          <a:r>
            <a:rPr lang="en-US" sz="1600" b="1" dirty="0" smtClean="0">
              <a:solidFill>
                <a:sysClr val="window" lastClr="FFFFFF"/>
              </a:solidFill>
              <a:latin typeface="Corbel" pitchFamily="34" charset="0"/>
              <a:ea typeface="+mn-ea"/>
              <a:cs typeface="+mn-cs"/>
            </a:rPr>
            <a:t> </a:t>
          </a:r>
          <a:r>
            <a:rPr lang="en-US" sz="1600" b="1" dirty="0" err="1" smtClean="0">
              <a:solidFill>
                <a:sysClr val="window" lastClr="FFFFFF"/>
              </a:solidFill>
              <a:latin typeface="Corbel" pitchFamily="34" charset="0"/>
              <a:ea typeface="+mn-ea"/>
              <a:cs typeface="+mn-cs"/>
            </a:rPr>
            <a:t>Rekonsiliasi</a:t>
          </a:r>
          <a:r>
            <a:rPr lang="en-US" sz="1600" b="1" dirty="0" smtClean="0">
              <a:solidFill>
                <a:sysClr val="window" lastClr="FFFFFF"/>
              </a:solidFill>
              <a:latin typeface="Corbel" pitchFamily="34" charset="0"/>
              <a:ea typeface="+mn-ea"/>
              <a:cs typeface="+mn-cs"/>
            </a:rPr>
            <a:t> </a:t>
          </a:r>
          <a:r>
            <a:rPr lang="en-US" sz="1600" b="1" dirty="0" err="1" smtClean="0">
              <a:solidFill>
                <a:sysClr val="window" lastClr="FFFFFF"/>
              </a:solidFill>
              <a:latin typeface="Corbel" pitchFamily="34" charset="0"/>
              <a:ea typeface="+mn-ea"/>
              <a:cs typeface="+mn-cs"/>
            </a:rPr>
            <a:t>Fiskal</a:t>
          </a:r>
          <a:endParaRPr lang="en-US" sz="1600" b="1" dirty="0" smtClean="0">
            <a:solidFill>
              <a:sysClr val="window" lastClr="FFFFFF"/>
            </a:solidFill>
            <a:latin typeface="Corbel" pitchFamily="34" charset="0"/>
            <a:ea typeface="+mn-ea"/>
            <a:cs typeface="+mn-cs"/>
          </a:endParaRPr>
        </a:p>
        <a:p>
          <a:pPr algn="l">
            <a:lnSpc>
              <a:spcPct val="100000"/>
            </a:lnSpc>
            <a:spcAft>
              <a:spcPts val="600"/>
            </a:spcAft>
          </a:pPr>
          <a:r>
            <a:rPr lang="en-US" sz="1600" b="1" dirty="0" smtClean="0">
              <a:solidFill>
                <a:sysClr val="window" lastClr="FFFFFF"/>
              </a:solidFill>
              <a:latin typeface="Corbel" pitchFamily="34" charset="0"/>
              <a:ea typeface="+mn-ea"/>
              <a:cs typeface="+mn-cs"/>
            </a:rPr>
            <a:t>√ </a:t>
          </a:r>
          <a:r>
            <a:rPr lang="en-US" sz="1600" b="1" dirty="0" err="1" smtClean="0">
              <a:solidFill>
                <a:sysClr val="window" lastClr="FFFFFF"/>
              </a:solidFill>
              <a:latin typeface="Corbel" pitchFamily="34" charset="0"/>
              <a:ea typeface="+mn-ea"/>
              <a:cs typeface="+mn-cs"/>
            </a:rPr>
            <a:t>Komprehensif</a:t>
          </a:r>
          <a:r>
            <a:rPr lang="en-US" sz="1600" b="1" dirty="0" smtClean="0">
              <a:solidFill>
                <a:sysClr val="window" lastClr="FFFFFF"/>
              </a:solidFill>
              <a:latin typeface="Corbel" pitchFamily="34" charset="0"/>
              <a:ea typeface="+mn-ea"/>
              <a:cs typeface="+mn-cs"/>
            </a:rPr>
            <a:t> </a:t>
          </a:r>
          <a:r>
            <a:rPr lang="en-US" sz="1600" b="1" dirty="0" err="1" smtClean="0">
              <a:solidFill>
                <a:sysClr val="window" lastClr="FFFFFF"/>
              </a:solidFill>
              <a:latin typeface="Corbel" pitchFamily="34" charset="0"/>
              <a:ea typeface="+mn-ea"/>
              <a:cs typeface="+mn-cs"/>
            </a:rPr>
            <a:t>Ekualisasi</a:t>
          </a:r>
          <a:endParaRPr lang="en-US" sz="1600" b="1" dirty="0" smtClean="0">
            <a:solidFill>
              <a:sysClr val="window" lastClr="FFFFFF"/>
            </a:solidFill>
            <a:latin typeface="Corbel" pitchFamily="34" charset="0"/>
            <a:ea typeface="+mn-ea"/>
            <a:cs typeface="+mn-cs"/>
          </a:endParaRPr>
        </a:p>
        <a:p>
          <a:pPr algn="l">
            <a:lnSpc>
              <a:spcPct val="100000"/>
            </a:lnSpc>
            <a:spcAft>
              <a:spcPts val="600"/>
            </a:spcAft>
          </a:pPr>
          <a:r>
            <a:rPr lang="en-US" sz="1600" b="1" dirty="0" smtClean="0">
              <a:solidFill>
                <a:sysClr val="window" lastClr="FFFFFF"/>
              </a:solidFill>
              <a:latin typeface="Corbel" pitchFamily="34" charset="0"/>
              <a:ea typeface="+mn-ea"/>
              <a:cs typeface="+mn-cs"/>
            </a:rPr>
            <a:t>√ TP Documentation</a:t>
          </a:r>
        </a:p>
        <a:p>
          <a:pPr algn="l">
            <a:lnSpc>
              <a:spcPct val="100000"/>
            </a:lnSpc>
            <a:spcAft>
              <a:spcPts val="0"/>
            </a:spcAft>
          </a:pPr>
          <a:endParaRPr lang="en-US" sz="1200" dirty="0" smtClean="0">
            <a:solidFill>
              <a:sysClr val="window" lastClr="FFFFFF"/>
            </a:solidFill>
            <a:latin typeface="Corbel" pitchFamily="34" charset="0"/>
            <a:ea typeface="+mn-ea"/>
            <a:cs typeface="+mn-cs"/>
          </a:endParaRPr>
        </a:p>
        <a:p>
          <a:pPr algn="l">
            <a:lnSpc>
              <a:spcPct val="100000"/>
            </a:lnSpc>
            <a:spcAft>
              <a:spcPts val="0"/>
            </a:spcAft>
          </a:pPr>
          <a:endParaRPr lang="en-US" sz="1200" dirty="0" smtClean="0">
            <a:solidFill>
              <a:sysClr val="window" lastClr="FFFFFF"/>
            </a:solidFill>
            <a:latin typeface="Corbel" pitchFamily="34" charset="0"/>
            <a:ea typeface="+mn-ea"/>
            <a:cs typeface="+mn-cs"/>
          </a:endParaRPr>
        </a:p>
        <a:p>
          <a:pPr algn="l">
            <a:lnSpc>
              <a:spcPct val="100000"/>
            </a:lnSpc>
            <a:spcAft>
              <a:spcPts val="0"/>
            </a:spcAft>
          </a:pPr>
          <a:endParaRPr lang="en-US" sz="2200" dirty="0" smtClean="0">
            <a:solidFill>
              <a:sysClr val="window" lastClr="FFFFFF"/>
            </a:solidFill>
            <a:latin typeface="Corbel" pitchFamily="34" charset="0"/>
            <a:ea typeface="+mn-ea"/>
            <a:cs typeface="+mn-cs"/>
          </a:endParaRPr>
        </a:p>
        <a:p>
          <a:pPr algn="l">
            <a:lnSpc>
              <a:spcPct val="100000"/>
            </a:lnSpc>
            <a:spcAft>
              <a:spcPts val="0"/>
            </a:spcAft>
          </a:pPr>
          <a:endParaRPr lang="en-US" sz="2200" dirty="0">
            <a:solidFill>
              <a:sysClr val="window" lastClr="FFFFFF"/>
            </a:solidFill>
            <a:latin typeface="Corbel" pitchFamily="34" charset="0"/>
            <a:ea typeface="+mn-ea"/>
            <a:cs typeface="+mn-cs"/>
          </a:endParaRPr>
        </a:p>
      </dgm:t>
    </dgm:pt>
    <dgm:pt modelId="{50A25A56-CEA1-40EB-822C-18475EA4B47A}" type="parTrans" cxnId="{9A40B199-C1E6-4AA6-9486-07915ED7CAE7}">
      <dgm:prSet/>
      <dgm:spPr/>
      <dgm:t>
        <a:bodyPr/>
        <a:lstStyle/>
        <a:p>
          <a:endParaRPr lang="en-US"/>
        </a:p>
      </dgm:t>
    </dgm:pt>
    <dgm:pt modelId="{A91F7A1B-DD1E-4B26-839C-2A5EF0A403AD}" type="sibTrans" cxnId="{9A40B199-C1E6-4AA6-9486-07915ED7CAE7}">
      <dgm:prSet/>
      <dgm:spPr/>
      <dgm:t>
        <a:bodyPr/>
        <a:lstStyle/>
        <a:p>
          <a:endParaRPr lang="en-US"/>
        </a:p>
      </dgm:t>
    </dgm:pt>
    <dgm:pt modelId="{5DD0A7D4-5781-4819-AF33-C5CE25A2D297}">
      <dgm:prSet phldrT="[Text]" custT="1"/>
      <dgm:spPr>
        <a:xfrm rot="10800000">
          <a:off x="1874945" y="1828799"/>
          <a:ext cx="1471346" cy="2235200"/>
        </a:xfrm>
        <a:gradFill rotWithShape="0">
          <a:gsLst>
            <a:gs pos="0">
              <a:srgbClr val="C0504D">
                <a:hueOff val="1170380"/>
                <a:satOff val="-1460"/>
                <a:lumOff val="343"/>
                <a:alphaOff val="0"/>
                <a:shade val="51000"/>
                <a:satMod val="130000"/>
              </a:srgbClr>
            </a:gs>
            <a:gs pos="80000">
              <a:srgbClr val="C0504D">
                <a:hueOff val="1170380"/>
                <a:satOff val="-1460"/>
                <a:lumOff val="343"/>
                <a:alphaOff val="0"/>
                <a:shade val="93000"/>
                <a:satMod val="130000"/>
              </a:srgbClr>
            </a:gs>
            <a:gs pos="100000">
              <a:srgbClr val="C0504D">
                <a:hueOff val="1170380"/>
                <a:satOff val="-1460"/>
                <a:lumOff val="343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 lIns="73152" tIns="274320" rIns="73152"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en-US" sz="2200" b="1" dirty="0" err="1" smtClean="0">
              <a:solidFill>
                <a:sysClr val="window" lastClr="FFFFFF"/>
              </a:solidFill>
              <a:latin typeface="Corbel" pitchFamily="34" charset="0"/>
              <a:ea typeface="+mn-ea"/>
              <a:cs typeface="+mn-cs"/>
            </a:rPr>
            <a:t>Percepatan</a:t>
          </a:r>
          <a:r>
            <a:rPr lang="en-US" sz="2200" b="1" dirty="0" smtClean="0">
              <a:solidFill>
                <a:sysClr val="window" lastClr="FFFFFF"/>
              </a:solidFill>
              <a:latin typeface="Corbel" pitchFamily="34" charset="0"/>
              <a:ea typeface="+mn-ea"/>
              <a:cs typeface="+mn-cs"/>
            </a:rPr>
            <a:t> SKB</a:t>
          </a:r>
        </a:p>
        <a:p>
          <a:pPr algn="l">
            <a:lnSpc>
              <a:spcPct val="100000"/>
            </a:lnSpc>
            <a:spcAft>
              <a:spcPts val="0"/>
            </a:spcAft>
          </a:pPr>
          <a:endParaRPr lang="en-US" sz="2200" b="1" dirty="0" smtClean="0">
            <a:solidFill>
              <a:sysClr val="window" lastClr="FFFFFF"/>
            </a:solidFill>
            <a:latin typeface="Corbel" pitchFamily="34" charset="0"/>
            <a:ea typeface="+mn-ea"/>
            <a:cs typeface="+mn-cs"/>
          </a:endParaRPr>
        </a:p>
        <a:p>
          <a:pPr algn="l">
            <a:lnSpc>
              <a:spcPct val="100000"/>
            </a:lnSpc>
            <a:spcAft>
              <a:spcPts val="0"/>
            </a:spcAft>
          </a:pPr>
          <a:endParaRPr lang="en-US" sz="2200" b="1" dirty="0" smtClean="0">
            <a:solidFill>
              <a:sysClr val="window" lastClr="FFFFFF"/>
            </a:solidFill>
            <a:latin typeface="Corbel" pitchFamily="34" charset="0"/>
            <a:ea typeface="+mn-ea"/>
            <a:cs typeface="+mn-cs"/>
          </a:endParaRP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l-GR" sz="1600" b="1" dirty="0" smtClean="0">
              <a:solidFill>
                <a:sysClr val="window" lastClr="FFFFFF"/>
              </a:solidFill>
              <a:latin typeface="Corbel" pitchFamily="34" charset="0"/>
              <a:ea typeface="+mn-ea"/>
              <a:cs typeface="+mn-cs"/>
            </a:rPr>
            <a:t>Ω</a:t>
          </a:r>
          <a:r>
            <a:rPr lang="en-US" sz="1600" b="1" dirty="0" smtClean="0">
              <a:solidFill>
                <a:sysClr val="window" lastClr="FFFFFF"/>
              </a:solidFill>
              <a:latin typeface="Corbel" pitchFamily="34" charset="0"/>
              <a:ea typeface="+mn-ea"/>
              <a:cs typeface="+mn-cs"/>
            </a:rPr>
            <a:t> </a:t>
          </a:r>
          <a:r>
            <a:rPr lang="en-US" sz="1600" b="1" dirty="0" err="1" smtClean="0">
              <a:solidFill>
                <a:sysClr val="window" lastClr="FFFFFF"/>
              </a:solidFill>
              <a:latin typeface="Corbel" pitchFamily="34" charset="0"/>
              <a:ea typeface="+mn-ea"/>
              <a:cs typeface="+mn-cs"/>
            </a:rPr>
            <a:t>Percepatan</a:t>
          </a:r>
          <a:r>
            <a:rPr lang="en-US" sz="1600" b="1" dirty="0" smtClean="0">
              <a:solidFill>
                <a:sysClr val="window" lastClr="FFFFFF"/>
              </a:solidFill>
              <a:latin typeface="Corbel" pitchFamily="34" charset="0"/>
              <a:ea typeface="+mn-ea"/>
              <a:cs typeface="+mn-cs"/>
            </a:rPr>
            <a:t> </a:t>
          </a:r>
          <a:r>
            <a:rPr lang="en-US" sz="1600" b="1" dirty="0" err="1" smtClean="0">
              <a:solidFill>
                <a:sysClr val="window" lastClr="FFFFFF"/>
              </a:solidFill>
              <a:latin typeface="Corbel" pitchFamily="34" charset="0"/>
              <a:ea typeface="+mn-ea"/>
              <a:cs typeface="+mn-cs"/>
            </a:rPr>
            <a:t>Pelaporan</a:t>
          </a:r>
          <a:r>
            <a:rPr lang="en-US" sz="1600" b="1" dirty="0" smtClean="0">
              <a:solidFill>
                <a:sysClr val="window" lastClr="FFFFFF"/>
              </a:solidFill>
              <a:latin typeface="Corbel" pitchFamily="34" charset="0"/>
              <a:ea typeface="+mn-ea"/>
              <a:cs typeface="+mn-cs"/>
            </a:rPr>
            <a:t> 1771</a:t>
          </a:r>
          <a:endParaRPr lang="en-US" sz="1600" b="1" dirty="0">
            <a:solidFill>
              <a:sysClr val="window" lastClr="FFFFFF"/>
            </a:solidFill>
            <a:latin typeface="Corbel" pitchFamily="34" charset="0"/>
            <a:ea typeface="+mn-ea"/>
            <a:cs typeface="+mn-cs"/>
          </a:endParaRPr>
        </a:p>
      </dgm:t>
    </dgm:pt>
    <dgm:pt modelId="{05B7C26E-C389-4346-849B-05526EF2C457}" type="parTrans" cxnId="{7417CC53-98FE-43F4-BF56-8508FB7DA803}">
      <dgm:prSet/>
      <dgm:spPr/>
      <dgm:t>
        <a:bodyPr/>
        <a:lstStyle/>
        <a:p>
          <a:endParaRPr lang="en-US"/>
        </a:p>
      </dgm:t>
    </dgm:pt>
    <dgm:pt modelId="{FD53903F-8A86-4D24-917A-36748269F973}" type="sibTrans" cxnId="{7417CC53-98FE-43F4-BF56-8508FB7DA803}">
      <dgm:prSet/>
      <dgm:spPr/>
      <dgm:t>
        <a:bodyPr/>
        <a:lstStyle/>
        <a:p>
          <a:endParaRPr lang="en-US"/>
        </a:p>
      </dgm:t>
    </dgm:pt>
    <dgm:pt modelId="{77AF15ED-F058-4A0B-B979-9880C6062DF0}">
      <dgm:prSet phldrT="[Text]" custT="1"/>
      <dgm:spPr>
        <a:xfrm rot="10800000">
          <a:off x="3493426" y="1828799"/>
          <a:ext cx="1471346" cy="2235200"/>
        </a:xfrm>
        <a:gradFill rotWithShape="0">
          <a:gsLst>
            <a:gs pos="0">
              <a:srgbClr val="C0504D">
                <a:hueOff val="2340759"/>
                <a:satOff val="-2919"/>
                <a:lumOff val="686"/>
                <a:alphaOff val="0"/>
                <a:shade val="51000"/>
                <a:satMod val="130000"/>
              </a:srgbClr>
            </a:gs>
            <a:gs pos="80000">
              <a:srgbClr val="C0504D">
                <a:hueOff val="2340759"/>
                <a:satOff val="-2919"/>
                <a:lumOff val="686"/>
                <a:alphaOff val="0"/>
                <a:shade val="93000"/>
                <a:satMod val="130000"/>
              </a:srgbClr>
            </a:gs>
            <a:gs pos="100000">
              <a:srgbClr val="C0504D">
                <a:hueOff val="2340759"/>
                <a:satOff val="-2919"/>
                <a:lumOff val="686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 lIns="73152" tIns="274320" rIns="73152"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en-US" sz="2200" b="1" dirty="0" err="1" smtClean="0">
              <a:solidFill>
                <a:sysClr val="window" lastClr="FFFFFF"/>
              </a:solidFill>
              <a:latin typeface="Corbel" pitchFamily="34" charset="0"/>
              <a:ea typeface="+mn-ea"/>
              <a:cs typeface="+mn-cs"/>
            </a:rPr>
            <a:t>Optimalisasi</a:t>
          </a:r>
          <a:r>
            <a:rPr lang="en-US" sz="2200" b="1" dirty="0" smtClean="0">
              <a:solidFill>
                <a:sysClr val="window" lastClr="FFFFFF"/>
              </a:solidFill>
              <a:latin typeface="Corbel" pitchFamily="34" charset="0"/>
              <a:ea typeface="+mn-ea"/>
              <a:cs typeface="+mn-cs"/>
            </a:rPr>
            <a:t> </a:t>
          </a:r>
          <a:r>
            <a:rPr lang="en-US" sz="2200" b="1" dirty="0" err="1" smtClean="0">
              <a:solidFill>
                <a:sysClr val="window" lastClr="FFFFFF"/>
              </a:solidFill>
              <a:latin typeface="Corbel" pitchFamily="34" charset="0"/>
              <a:ea typeface="+mn-ea"/>
              <a:cs typeface="+mn-cs"/>
            </a:rPr>
            <a:t>Pengembalian</a:t>
          </a:r>
          <a:r>
            <a:rPr lang="en-US" sz="2200" b="1" dirty="0" smtClean="0">
              <a:solidFill>
                <a:sysClr val="window" lastClr="FFFFFF"/>
              </a:solidFill>
              <a:latin typeface="Corbel" pitchFamily="34" charset="0"/>
              <a:ea typeface="+mn-ea"/>
              <a:cs typeface="+mn-cs"/>
            </a:rPr>
            <a:t> Pajak</a:t>
          </a:r>
        </a:p>
        <a:p>
          <a:pPr algn="l">
            <a:lnSpc>
              <a:spcPct val="100000"/>
            </a:lnSpc>
            <a:spcAft>
              <a:spcPts val="0"/>
            </a:spcAft>
          </a:pPr>
          <a:endParaRPr lang="en-US" sz="2200" b="1" dirty="0" smtClean="0">
            <a:solidFill>
              <a:sysClr val="window" lastClr="FFFFFF"/>
            </a:solidFill>
            <a:latin typeface="Corbel" pitchFamily="34" charset="0"/>
            <a:ea typeface="+mn-ea"/>
            <a:cs typeface="+mn-cs"/>
          </a:endParaRP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n-US" sz="1600" b="1" dirty="0" smtClean="0">
              <a:solidFill>
                <a:sysClr val="window" lastClr="FFFFFF"/>
              </a:solidFill>
              <a:latin typeface="Corbel" pitchFamily="34" charset="0"/>
              <a:ea typeface="+mn-ea"/>
              <a:cs typeface="+mn-cs"/>
            </a:rPr>
            <a:t>√ </a:t>
          </a:r>
          <a:r>
            <a:rPr lang="en-US" sz="1600" b="1" dirty="0" err="1" smtClean="0">
              <a:solidFill>
                <a:sysClr val="window" lastClr="FFFFFF"/>
              </a:solidFill>
              <a:latin typeface="Corbel" pitchFamily="34" charset="0"/>
              <a:ea typeface="+mn-ea"/>
              <a:cs typeface="+mn-cs"/>
            </a:rPr>
            <a:t>Minimalisasi</a:t>
          </a:r>
          <a:r>
            <a:rPr lang="en-US" sz="1600" b="1" dirty="0" smtClean="0">
              <a:solidFill>
                <a:sysClr val="window" lastClr="FFFFFF"/>
              </a:solidFill>
              <a:latin typeface="Corbel" pitchFamily="34" charset="0"/>
              <a:ea typeface="+mn-ea"/>
              <a:cs typeface="+mn-cs"/>
            </a:rPr>
            <a:t> Dispute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n-US" sz="1600" b="1" dirty="0" smtClean="0">
              <a:solidFill>
                <a:sysClr val="window" lastClr="FFFFFF"/>
              </a:solidFill>
              <a:latin typeface="Corbel" pitchFamily="34" charset="0"/>
              <a:ea typeface="+mn-ea"/>
              <a:cs typeface="+mn-cs"/>
            </a:rPr>
            <a:t>√ </a:t>
          </a:r>
          <a:r>
            <a:rPr lang="en-US" sz="1600" b="1" dirty="0" err="1" smtClean="0">
              <a:solidFill>
                <a:sysClr val="window" lastClr="FFFFFF"/>
              </a:solidFill>
              <a:latin typeface="Corbel" pitchFamily="34" charset="0"/>
              <a:ea typeface="+mn-ea"/>
              <a:cs typeface="+mn-cs"/>
            </a:rPr>
            <a:t>Optimalisasi</a:t>
          </a:r>
          <a:r>
            <a:rPr lang="en-US" sz="1600" b="1" dirty="0" smtClean="0">
              <a:solidFill>
                <a:sysClr val="window" lastClr="FFFFFF"/>
              </a:solidFill>
              <a:latin typeface="Corbel" pitchFamily="34" charset="0"/>
              <a:ea typeface="+mn-ea"/>
              <a:cs typeface="+mn-cs"/>
            </a:rPr>
            <a:t> Tingkat </a:t>
          </a:r>
          <a:r>
            <a:rPr lang="en-US" sz="1600" b="1" dirty="0" err="1" smtClean="0">
              <a:solidFill>
                <a:sysClr val="window" lastClr="FFFFFF"/>
              </a:solidFill>
              <a:latin typeface="Corbel" pitchFamily="34" charset="0"/>
              <a:ea typeface="+mn-ea"/>
              <a:cs typeface="+mn-cs"/>
            </a:rPr>
            <a:t>Validitas</a:t>
          </a:r>
          <a:r>
            <a:rPr lang="en-US" sz="1600" b="1" dirty="0" smtClean="0">
              <a:solidFill>
                <a:sysClr val="window" lastClr="FFFFFF"/>
              </a:solidFill>
              <a:latin typeface="Corbel" pitchFamily="34" charset="0"/>
              <a:ea typeface="+mn-ea"/>
              <a:cs typeface="+mn-cs"/>
            </a:rPr>
            <a:t> </a:t>
          </a:r>
          <a:r>
            <a:rPr lang="en-US" sz="1600" b="1" dirty="0" err="1" smtClean="0">
              <a:solidFill>
                <a:sysClr val="window" lastClr="FFFFFF"/>
              </a:solidFill>
              <a:latin typeface="Corbel" pitchFamily="34" charset="0"/>
              <a:ea typeface="+mn-ea"/>
              <a:cs typeface="+mn-cs"/>
            </a:rPr>
            <a:t>Kredit</a:t>
          </a:r>
          <a:r>
            <a:rPr lang="en-US" sz="1600" b="1" dirty="0" smtClean="0">
              <a:solidFill>
                <a:sysClr val="window" lastClr="FFFFFF"/>
              </a:solidFill>
              <a:latin typeface="Corbel" pitchFamily="34" charset="0"/>
              <a:ea typeface="+mn-ea"/>
              <a:cs typeface="+mn-cs"/>
            </a:rPr>
            <a:t> Pajak</a:t>
          </a:r>
          <a:endParaRPr lang="en-US" sz="1600" b="1" dirty="0">
            <a:solidFill>
              <a:sysClr val="window" lastClr="FFFFFF"/>
            </a:solidFill>
            <a:latin typeface="Corbel" pitchFamily="34" charset="0"/>
            <a:ea typeface="+mn-ea"/>
            <a:cs typeface="+mn-cs"/>
          </a:endParaRPr>
        </a:p>
      </dgm:t>
    </dgm:pt>
    <dgm:pt modelId="{0DF2CDB2-0880-4047-8447-A17EAE7580E4}" type="parTrans" cxnId="{CD3B69F4-72CF-49E2-8926-8FD63E771977}">
      <dgm:prSet/>
      <dgm:spPr/>
      <dgm:t>
        <a:bodyPr/>
        <a:lstStyle/>
        <a:p>
          <a:endParaRPr lang="en-US"/>
        </a:p>
      </dgm:t>
    </dgm:pt>
    <dgm:pt modelId="{E3B236AA-E864-46E4-BC91-F2D73633FEA4}" type="sibTrans" cxnId="{CD3B69F4-72CF-49E2-8926-8FD63E771977}">
      <dgm:prSet/>
      <dgm:spPr/>
      <dgm:t>
        <a:bodyPr/>
        <a:lstStyle/>
        <a:p>
          <a:endParaRPr lang="en-US"/>
        </a:p>
      </dgm:t>
    </dgm:pt>
    <dgm:pt modelId="{9E4DC8AD-1AC7-4E53-B32C-25202AFDB195}" type="pres">
      <dgm:prSet presAssocID="{AA690160-D328-4B69-A035-90D3C82FA0A6}" presName="Name0" presStyleCnt="0">
        <dgm:presLayoutVars>
          <dgm:dir/>
          <dgm:resizeHandles val="exact"/>
        </dgm:presLayoutVars>
      </dgm:prSet>
      <dgm:spPr/>
    </dgm:pt>
    <dgm:pt modelId="{ACBF4AF3-FAB8-444C-81AB-52C89640E279}" type="pres">
      <dgm:prSet presAssocID="{AA690160-D328-4B69-A035-90D3C82FA0A6}" presName="bkgdShp" presStyleLbl="alignAccFollowNode1" presStyleIdx="0" presStyleCnt="1" custScaleY="80556" custLinFactNeighborX="-646" custLinFactNeighborY="-9722"/>
      <dgm:spPr>
        <a:xfrm>
          <a:off x="0" y="0"/>
          <a:ext cx="8458200" cy="1828800"/>
        </a:xfrm>
        <a:prstGeom prst="roundRect">
          <a:avLst>
            <a:gd name="adj" fmla="val 10000"/>
          </a:avLst>
        </a:prstGeom>
        <a:solidFill>
          <a:schemeClr val="accent1">
            <a:lumMod val="50000"/>
            <a:alpha val="90000"/>
          </a:schemeClr>
        </a:solidFill>
        <a:ln w="9525" cap="flat" cmpd="sng" algn="ctr">
          <a:solidFill>
            <a:srgbClr val="C0504D">
              <a:tint val="40000"/>
              <a:alpha val="9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78248EF9-FFBB-4EB0-94C4-16A1D0A1A170}" type="pres">
      <dgm:prSet presAssocID="{AA690160-D328-4B69-A035-90D3C82FA0A6}" presName="linComp" presStyleCnt="0"/>
      <dgm:spPr/>
    </dgm:pt>
    <dgm:pt modelId="{CC8831C0-DF59-484B-83B2-A708366B3EB6}" type="pres">
      <dgm:prSet presAssocID="{476E4177-EF8D-419E-AB8A-93E66CC82482}" presName="compNode" presStyleCnt="0"/>
      <dgm:spPr/>
    </dgm:pt>
    <dgm:pt modelId="{2572025E-E8B8-4F94-94D0-DC22D7F762FB}" type="pres">
      <dgm:prSet presAssocID="{476E4177-EF8D-419E-AB8A-93E66CC82482}" presName="node" presStyleLbl="node1" presStyleIdx="0" presStyleCnt="3" custScaleX="195217" custScaleY="116477" custLinFactNeighborY="3125">
        <dgm:presLayoutVars>
          <dgm:bulletEnabled val="1"/>
        </dgm:presLayoutVars>
      </dgm:prSet>
      <dgm:spPr>
        <a:prstGeom prst="round2SameRect">
          <a:avLst>
            <a:gd name="adj1" fmla="val 10500"/>
            <a:gd name="adj2" fmla="val 0"/>
          </a:avLst>
        </a:prstGeom>
      </dgm:spPr>
      <dgm:t>
        <a:bodyPr/>
        <a:lstStyle/>
        <a:p>
          <a:endParaRPr lang="en-US"/>
        </a:p>
      </dgm:t>
    </dgm:pt>
    <dgm:pt modelId="{2E2B4276-DB06-4C66-80FF-919CDE10A5FE}" type="pres">
      <dgm:prSet presAssocID="{476E4177-EF8D-419E-AB8A-93E66CC82482}" presName="invisiNode" presStyleLbl="node1" presStyleIdx="0" presStyleCnt="3"/>
      <dgm:spPr/>
    </dgm:pt>
    <dgm:pt modelId="{C43EB61A-2E04-409F-8F87-79F190ED3CE0}" type="pres">
      <dgm:prSet presAssocID="{476E4177-EF8D-419E-AB8A-93E66CC82482}" presName="imagNode" presStyleLbl="fgImgPlace1" presStyleIdx="0" presStyleCnt="3" custScaleX="193384" custScaleY="98485" custLinFactNeighborX="-2456" custLinFactNeighborY="-6392"/>
      <dgm:spPr>
        <a:xfrm>
          <a:off x="256463" y="243840"/>
          <a:ext cx="1471346" cy="134112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</dgm:pt>
    <dgm:pt modelId="{3DB5F289-A8C3-40D5-8393-8636D9BFFD29}" type="pres">
      <dgm:prSet presAssocID="{A91F7A1B-DD1E-4B26-839C-2A5EF0A403AD}" presName="sibTrans" presStyleLbl="sibTrans2D1" presStyleIdx="0" presStyleCnt="0"/>
      <dgm:spPr/>
      <dgm:t>
        <a:bodyPr/>
        <a:lstStyle/>
        <a:p>
          <a:endParaRPr lang="en-US"/>
        </a:p>
      </dgm:t>
    </dgm:pt>
    <dgm:pt modelId="{0C509E44-86D3-42D8-94FF-9B9788BAB857}" type="pres">
      <dgm:prSet presAssocID="{5DD0A7D4-5781-4819-AF33-C5CE25A2D297}" presName="compNode" presStyleCnt="0"/>
      <dgm:spPr/>
    </dgm:pt>
    <dgm:pt modelId="{E4B0666F-2CF1-4C21-A251-46E6EBFF7C1D}" type="pres">
      <dgm:prSet presAssocID="{5DD0A7D4-5781-4819-AF33-C5CE25A2D297}" presName="node" presStyleLbl="node1" presStyleIdx="1" presStyleCnt="3" custScaleY="115909">
        <dgm:presLayoutVars>
          <dgm:bulletEnabled val="1"/>
        </dgm:presLayoutVars>
      </dgm:prSet>
      <dgm:spPr>
        <a:prstGeom prst="round2SameRect">
          <a:avLst>
            <a:gd name="adj1" fmla="val 10500"/>
            <a:gd name="adj2" fmla="val 0"/>
          </a:avLst>
        </a:prstGeom>
      </dgm:spPr>
      <dgm:t>
        <a:bodyPr/>
        <a:lstStyle/>
        <a:p>
          <a:endParaRPr lang="en-US"/>
        </a:p>
      </dgm:t>
    </dgm:pt>
    <dgm:pt modelId="{BBFA0B92-8C45-4EAA-A200-A78384D846A7}" type="pres">
      <dgm:prSet presAssocID="{5DD0A7D4-5781-4819-AF33-C5CE25A2D297}" presName="invisiNode" presStyleLbl="node1" presStyleIdx="1" presStyleCnt="3"/>
      <dgm:spPr/>
    </dgm:pt>
    <dgm:pt modelId="{BF646D7A-C7D0-4489-A68F-61F32B7DB0C6}" type="pres">
      <dgm:prSet presAssocID="{5DD0A7D4-5781-4819-AF33-C5CE25A2D297}" presName="imagNode" presStyleLbl="fgImgPlace1" presStyleIdx="1" presStyleCnt="3" custScaleY="100000" custLinFactNeighborY="-6818"/>
      <dgm:spPr>
        <a:xfrm>
          <a:off x="1874945" y="243840"/>
          <a:ext cx="1471346" cy="134112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</dgm:pt>
    <dgm:pt modelId="{CAAEED2F-AC44-4514-84C2-160FDC42F579}" type="pres">
      <dgm:prSet presAssocID="{FD53903F-8A86-4D24-917A-36748269F973}" presName="sibTrans" presStyleLbl="sibTrans2D1" presStyleIdx="0" presStyleCnt="0"/>
      <dgm:spPr/>
      <dgm:t>
        <a:bodyPr/>
        <a:lstStyle/>
        <a:p>
          <a:endParaRPr lang="en-US"/>
        </a:p>
      </dgm:t>
    </dgm:pt>
    <dgm:pt modelId="{3617A269-0CD9-4948-9932-FA1AD12DE27E}" type="pres">
      <dgm:prSet presAssocID="{77AF15ED-F058-4A0B-B979-9880C6062DF0}" presName="compNode" presStyleCnt="0"/>
      <dgm:spPr/>
    </dgm:pt>
    <dgm:pt modelId="{5284ED54-4761-44DA-8086-D5FD397A1C95}" type="pres">
      <dgm:prSet presAssocID="{77AF15ED-F058-4A0B-B979-9880C6062DF0}" presName="node" presStyleLbl="node1" presStyleIdx="2" presStyleCnt="3" custScaleX="132898" custScaleY="115909">
        <dgm:presLayoutVars>
          <dgm:bulletEnabled val="1"/>
        </dgm:presLayoutVars>
      </dgm:prSet>
      <dgm:spPr>
        <a:prstGeom prst="round2SameRect">
          <a:avLst>
            <a:gd name="adj1" fmla="val 10500"/>
            <a:gd name="adj2" fmla="val 0"/>
          </a:avLst>
        </a:prstGeom>
      </dgm:spPr>
      <dgm:t>
        <a:bodyPr/>
        <a:lstStyle/>
        <a:p>
          <a:endParaRPr lang="en-US"/>
        </a:p>
      </dgm:t>
    </dgm:pt>
    <dgm:pt modelId="{9666B65F-B8AB-44AD-8F33-AF566667E781}" type="pres">
      <dgm:prSet presAssocID="{77AF15ED-F058-4A0B-B979-9880C6062DF0}" presName="invisiNode" presStyleLbl="node1" presStyleIdx="2" presStyleCnt="3"/>
      <dgm:spPr/>
    </dgm:pt>
    <dgm:pt modelId="{41BC1ABA-1F87-4B1E-94EC-41724CD12655}" type="pres">
      <dgm:prSet presAssocID="{77AF15ED-F058-4A0B-B979-9880C6062DF0}" presName="imagNode" presStyleLbl="fgImgPlace1" presStyleIdx="2" presStyleCnt="3" custScaleX="135216" custScaleY="100378" custLinFactNeighborX="922" custLinFactNeighborY="-6629"/>
      <dgm:spPr>
        <a:xfrm>
          <a:off x="3493426" y="243840"/>
          <a:ext cx="1471346" cy="134112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</dgm:pt>
  </dgm:ptLst>
  <dgm:cxnLst>
    <dgm:cxn modelId="{4B4AC883-CDEE-4357-AD2B-078C1B1D1B06}" type="presOf" srcId="{AA690160-D328-4B69-A035-90D3C82FA0A6}" destId="{9E4DC8AD-1AC7-4E53-B32C-25202AFDB195}" srcOrd="0" destOrd="0" presId="urn:microsoft.com/office/officeart/2005/8/layout/pList2#1"/>
    <dgm:cxn modelId="{8630F1C8-E68B-4923-87F4-98ECD6D51342}" type="presOf" srcId="{A91F7A1B-DD1E-4B26-839C-2A5EF0A403AD}" destId="{3DB5F289-A8C3-40D5-8393-8636D9BFFD29}" srcOrd="0" destOrd="0" presId="urn:microsoft.com/office/officeart/2005/8/layout/pList2#1"/>
    <dgm:cxn modelId="{CD3B69F4-72CF-49E2-8926-8FD63E771977}" srcId="{AA690160-D328-4B69-A035-90D3C82FA0A6}" destId="{77AF15ED-F058-4A0B-B979-9880C6062DF0}" srcOrd="2" destOrd="0" parTransId="{0DF2CDB2-0880-4047-8447-A17EAE7580E4}" sibTransId="{E3B236AA-E864-46E4-BC91-F2D73633FEA4}"/>
    <dgm:cxn modelId="{36E521F6-68E5-41FC-8CEE-A8ABAD5A0E66}" type="presOf" srcId="{FD53903F-8A86-4D24-917A-36748269F973}" destId="{CAAEED2F-AC44-4514-84C2-160FDC42F579}" srcOrd="0" destOrd="0" presId="urn:microsoft.com/office/officeart/2005/8/layout/pList2#1"/>
    <dgm:cxn modelId="{53D878E2-45F9-48FC-A016-7231132D1598}" type="presOf" srcId="{476E4177-EF8D-419E-AB8A-93E66CC82482}" destId="{2572025E-E8B8-4F94-94D0-DC22D7F762FB}" srcOrd="0" destOrd="0" presId="urn:microsoft.com/office/officeart/2005/8/layout/pList2#1"/>
    <dgm:cxn modelId="{DC7FE753-FF02-4A98-892B-415D2C1F8971}" type="presOf" srcId="{5DD0A7D4-5781-4819-AF33-C5CE25A2D297}" destId="{E4B0666F-2CF1-4C21-A251-46E6EBFF7C1D}" srcOrd="0" destOrd="0" presId="urn:microsoft.com/office/officeart/2005/8/layout/pList2#1"/>
    <dgm:cxn modelId="{9A40B199-C1E6-4AA6-9486-07915ED7CAE7}" srcId="{AA690160-D328-4B69-A035-90D3C82FA0A6}" destId="{476E4177-EF8D-419E-AB8A-93E66CC82482}" srcOrd="0" destOrd="0" parTransId="{50A25A56-CEA1-40EB-822C-18475EA4B47A}" sibTransId="{A91F7A1B-DD1E-4B26-839C-2A5EF0A403AD}"/>
    <dgm:cxn modelId="{7417CC53-98FE-43F4-BF56-8508FB7DA803}" srcId="{AA690160-D328-4B69-A035-90D3C82FA0A6}" destId="{5DD0A7D4-5781-4819-AF33-C5CE25A2D297}" srcOrd="1" destOrd="0" parTransId="{05B7C26E-C389-4346-849B-05526EF2C457}" sibTransId="{FD53903F-8A86-4D24-917A-36748269F973}"/>
    <dgm:cxn modelId="{C0EAA613-A61B-4005-B1F4-082DB2621B54}" type="presOf" srcId="{77AF15ED-F058-4A0B-B979-9880C6062DF0}" destId="{5284ED54-4761-44DA-8086-D5FD397A1C95}" srcOrd="0" destOrd="0" presId="urn:microsoft.com/office/officeart/2005/8/layout/pList2#1"/>
    <dgm:cxn modelId="{87C36535-45E1-45B3-94A9-63DD1C257F27}" type="presParOf" srcId="{9E4DC8AD-1AC7-4E53-B32C-25202AFDB195}" destId="{ACBF4AF3-FAB8-444C-81AB-52C89640E279}" srcOrd="0" destOrd="0" presId="urn:microsoft.com/office/officeart/2005/8/layout/pList2#1"/>
    <dgm:cxn modelId="{C013D64D-2638-4873-AC6E-B3FD33CA3A60}" type="presParOf" srcId="{9E4DC8AD-1AC7-4E53-B32C-25202AFDB195}" destId="{78248EF9-FFBB-4EB0-94C4-16A1D0A1A170}" srcOrd="1" destOrd="0" presId="urn:microsoft.com/office/officeart/2005/8/layout/pList2#1"/>
    <dgm:cxn modelId="{9DD92AAB-1D05-4901-BB7E-5F4FCE1B3239}" type="presParOf" srcId="{78248EF9-FFBB-4EB0-94C4-16A1D0A1A170}" destId="{CC8831C0-DF59-484B-83B2-A708366B3EB6}" srcOrd="0" destOrd="0" presId="urn:microsoft.com/office/officeart/2005/8/layout/pList2#1"/>
    <dgm:cxn modelId="{2B83F840-4F45-4B01-83CD-98CCA3D42644}" type="presParOf" srcId="{CC8831C0-DF59-484B-83B2-A708366B3EB6}" destId="{2572025E-E8B8-4F94-94D0-DC22D7F762FB}" srcOrd="0" destOrd="0" presId="urn:microsoft.com/office/officeart/2005/8/layout/pList2#1"/>
    <dgm:cxn modelId="{7709CDE9-F854-4DF9-AD71-923C0FB10013}" type="presParOf" srcId="{CC8831C0-DF59-484B-83B2-A708366B3EB6}" destId="{2E2B4276-DB06-4C66-80FF-919CDE10A5FE}" srcOrd="1" destOrd="0" presId="urn:microsoft.com/office/officeart/2005/8/layout/pList2#1"/>
    <dgm:cxn modelId="{E42837C1-3010-49F5-9799-ECE8F8BE1721}" type="presParOf" srcId="{CC8831C0-DF59-484B-83B2-A708366B3EB6}" destId="{C43EB61A-2E04-409F-8F87-79F190ED3CE0}" srcOrd="2" destOrd="0" presId="urn:microsoft.com/office/officeart/2005/8/layout/pList2#1"/>
    <dgm:cxn modelId="{E040BC35-4C22-49A3-B00B-911FF85CC1BD}" type="presParOf" srcId="{78248EF9-FFBB-4EB0-94C4-16A1D0A1A170}" destId="{3DB5F289-A8C3-40D5-8393-8636D9BFFD29}" srcOrd="1" destOrd="0" presId="urn:microsoft.com/office/officeart/2005/8/layout/pList2#1"/>
    <dgm:cxn modelId="{93860650-1511-478A-A049-52F8DC7CEF45}" type="presParOf" srcId="{78248EF9-FFBB-4EB0-94C4-16A1D0A1A170}" destId="{0C509E44-86D3-42D8-94FF-9B9788BAB857}" srcOrd="2" destOrd="0" presId="urn:microsoft.com/office/officeart/2005/8/layout/pList2#1"/>
    <dgm:cxn modelId="{A462FB60-8521-454F-880B-F5C7AA018652}" type="presParOf" srcId="{0C509E44-86D3-42D8-94FF-9B9788BAB857}" destId="{E4B0666F-2CF1-4C21-A251-46E6EBFF7C1D}" srcOrd="0" destOrd="0" presId="urn:microsoft.com/office/officeart/2005/8/layout/pList2#1"/>
    <dgm:cxn modelId="{C1B364A5-5BA4-49C1-8138-4E8EA4D1679F}" type="presParOf" srcId="{0C509E44-86D3-42D8-94FF-9B9788BAB857}" destId="{BBFA0B92-8C45-4EAA-A200-A78384D846A7}" srcOrd="1" destOrd="0" presId="urn:microsoft.com/office/officeart/2005/8/layout/pList2#1"/>
    <dgm:cxn modelId="{EB808206-CC18-43A3-9E15-666259FDAE50}" type="presParOf" srcId="{0C509E44-86D3-42D8-94FF-9B9788BAB857}" destId="{BF646D7A-C7D0-4489-A68F-61F32B7DB0C6}" srcOrd="2" destOrd="0" presId="urn:microsoft.com/office/officeart/2005/8/layout/pList2#1"/>
    <dgm:cxn modelId="{811B2EF4-89BF-4083-92FF-2611414FE839}" type="presParOf" srcId="{78248EF9-FFBB-4EB0-94C4-16A1D0A1A170}" destId="{CAAEED2F-AC44-4514-84C2-160FDC42F579}" srcOrd="3" destOrd="0" presId="urn:microsoft.com/office/officeart/2005/8/layout/pList2#1"/>
    <dgm:cxn modelId="{0327E791-1541-451B-9A31-9D1290BABEAD}" type="presParOf" srcId="{78248EF9-FFBB-4EB0-94C4-16A1D0A1A170}" destId="{3617A269-0CD9-4948-9932-FA1AD12DE27E}" srcOrd="4" destOrd="0" presId="urn:microsoft.com/office/officeart/2005/8/layout/pList2#1"/>
    <dgm:cxn modelId="{07295FA6-73A6-43C3-A0F5-506FA196AD81}" type="presParOf" srcId="{3617A269-0CD9-4948-9932-FA1AD12DE27E}" destId="{5284ED54-4761-44DA-8086-D5FD397A1C95}" srcOrd="0" destOrd="0" presId="urn:microsoft.com/office/officeart/2005/8/layout/pList2#1"/>
    <dgm:cxn modelId="{09CE2626-1551-4E01-B581-D42EE5A7CFF8}" type="presParOf" srcId="{3617A269-0CD9-4948-9932-FA1AD12DE27E}" destId="{9666B65F-B8AB-44AD-8F33-AF566667E781}" srcOrd="1" destOrd="0" presId="urn:microsoft.com/office/officeart/2005/8/layout/pList2#1"/>
    <dgm:cxn modelId="{E6EAD874-9F63-4BB0-ACB4-D1DC578F9EBF}" type="presParOf" srcId="{3617A269-0CD9-4948-9932-FA1AD12DE27E}" destId="{41BC1ABA-1F87-4B1E-94EC-41724CD12655}" srcOrd="2" destOrd="0" presId="urn:microsoft.com/office/officeart/2005/8/layout/pList2#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BF4AF3-FAB8-444C-81AB-52C89640E279}">
      <dsp:nvSpPr>
        <dsp:cNvPr id="0" name=""/>
        <dsp:cNvSpPr/>
      </dsp:nvSpPr>
      <dsp:spPr>
        <a:xfrm>
          <a:off x="0" y="0"/>
          <a:ext cx="8458200" cy="1592285"/>
        </a:xfrm>
        <a:prstGeom prst="roundRect">
          <a:avLst>
            <a:gd name="adj" fmla="val 10000"/>
          </a:avLst>
        </a:prstGeom>
        <a:solidFill>
          <a:schemeClr val="accent1">
            <a:lumMod val="50000"/>
            <a:alpha val="90000"/>
          </a:schemeClr>
        </a:solidFill>
        <a:ln w="9525" cap="flat" cmpd="sng" algn="ctr">
          <a:solidFill>
            <a:srgbClr val="C0504D">
              <a:tint val="40000"/>
              <a:alpha val="9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3EB61A-2E04-409F-8F87-79F190ED3CE0}">
      <dsp:nvSpPr>
        <dsp:cNvPr id="0" name=""/>
        <dsp:cNvSpPr/>
      </dsp:nvSpPr>
      <dsp:spPr>
        <a:xfrm>
          <a:off x="232007" y="82360"/>
          <a:ext cx="3408834" cy="142756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572025E-E8B8-4F94-94D0-DC22D7F762FB}">
      <dsp:nvSpPr>
        <dsp:cNvPr id="0" name=""/>
        <dsp:cNvSpPr/>
      </dsp:nvSpPr>
      <dsp:spPr>
        <a:xfrm rot="10800000">
          <a:off x="259144" y="1678072"/>
          <a:ext cx="3441145" cy="2813931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rgbClr val="C0504D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C0504D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C0504D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3152" tIns="274320" rIns="73152" bIns="156464" numCol="1" spcCol="1270" anchor="t" anchorCtr="0">
          <a:noAutofit/>
        </a:bodyPr>
        <a:lstStyle/>
        <a:p>
          <a:pPr lvl="0" algn="l" defTabSz="9779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2200" b="1" kern="1200" dirty="0" err="1" smtClean="0">
              <a:solidFill>
                <a:sysClr val="window" lastClr="FFFFFF"/>
              </a:solidFill>
              <a:latin typeface="Corbel" pitchFamily="34" charset="0"/>
              <a:ea typeface="+mn-ea"/>
              <a:cs typeface="+mn-cs"/>
            </a:rPr>
            <a:t>Minimalisasi</a:t>
          </a:r>
          <a:r>
            <a:rPr lang="en-US" sz="2200" b="1" kern="1200" dirty="0" smtClean="0">
              <a:solidFill>
                <a:sysClr val="window" lastClr="FFFFFF"/>
              </a:solidFill>
              <a:latin typeface="Corbel" pitchFamily="34" charset="0"/>
              <a:ea typeface="+mn-ea"/>
              <a:cs typeface="+mn-cs"/>
            </a:rPr>
            <a:t> </a:t>
          </a:r>
        </a:p>
        <a:p>
          <a:pPr lvl="0" algn="l" defTabSz="9779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2200" b="1" kern="1200" dirty="0" err="1" smtClean="0">
              <a:solidFill>
                <a:sysClr val="window" lastClr="FFFFFF"/>
              </a:solidFill>
              <a:latin typeface="Corbel" pitchFamily="34" charset="0"/>
              <a:ea typeface="+mn-ea"/>
              <a:cs typeface="+mn-cs"/>
            </a:rPr>
            <a:t>Temuan</a:t>
          </a:r>
          <a:r>
            <a:rPr lang="en-US" sz="2200" b="1" kern="1200" dirty="0" smtClean="0">
              <a:solidFill>
                <a:sysClr val="window" lastClr="FFFFFF"/>
              </a:solidFill>
              <a:latin typeface="Corbel" pitchFamily="34" charset="0"/>
              <a:ea typeface="+mn-ea"/>
              <a:cs typeface="+mn-cs"/>
            </a:rPr>
            <a:t> </a:t>
          </a:r>
        </a:p>
        <a:p>
          <a:pPr lvl="0" algn="l" defTabSz="9779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2200" b="1" kern="1200" dirty="0" err="1" smtClean="0">
              <a:solidFill>
                <a:sysClr val="window" lastClr="FFFFFF"/>
              </a:solidFill>
              <a:latin typeface="Corbel" pitchFamily="34" charset="0"/>
              <a:ea typeface="+mn-ea"/>
              <a:cs typeface="+mn-cs"/>
            </a:rPr>
            <a:t>Pemeriksaan</a:t>
          </a:r>
          <a:r>
            <a:rPr lang="en-US" sz="2200" b="1" kern="1200" dirty="0" smtClean="0">
              <a:solidFill>
                <a:sysClr val="window" lastClr="FFFFFF"/>
              </a:solidFill>
              <a:latin typeface="Corbel" pitchFamily="34" charset="0"/>
              <a:ea typeface="+mn-ea"/>
              <a:cs typeface="+mn-cs"/>
            </a:rPr>
            <a:t> Pajak</a:t>
          </a:r>
        </a:p>
        <a:p>
          <a:pPr lvl="0" algn="l" defTabSz="9779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en-US" sz="2200" kern="1200" dirty="0" smtClean="0">
            <a:solidFill>
              <a:sysClr val="window" lastClr="FFFFFF"/>
            </a:solidFill>
            <a:latin typeface="Corbel" pitchFamily="34" charset="0"/>
            <a:ea typeface="+mn-ea"/>
            <a:cs typeface="+mn-cs"/>
          </a:endParaRPr>
        </a:p>
        <a:p>
          <a:pPr lvl="0" algn="l" defTabSz="977900">
            <a:lnSpc>
              <a:spcPct val="100000"/>
            </a:lnSpc>
            <a:spcBef>
              <a:spcPct val="0"/>
            </a:spcBef>
            <a:spcAft>
              <a:spcPts val="600"/>
            </a:spcAft>
          </a:pPr>
          <a:r>
            <a:rPr lang="en-US" sz="1600" b="1" kern="1200" dirty="0" smtClean="0">
              <a:solidFill>
                <a:sysClr val="window" lastClr="FFFFFF"/>
              </a:solidFill>
              <a:latin typeface="Corbel" pitchFamily="34" charset="0"/>
              <a:ea typeface="+mn-ea"/>
              <a:cs typeface="+mn-cs"/>
            </a:rPr>
            <a:t>√ </a:t>
          </a:r>
          <a:r>
            <a:rPr lang="en-US" sz="1600" b="1" kern="1200" dirty="0" err="1" smtClean="0">
              <a:solidFill>
                <a:sysClr val="window" lastClr="FFFFFF"/>
              </a:solidFill>
              <a:latin typeface="Corbel" pitchFamily="34" charset="0"/>
              <a:ea typeface="+mn-ea"/>
              <a:cs typeface="+mn-cs"/>
            </a:rPr>
            <a:t>Komprehensif</a:t>
          </a:r>
          <a:r>
            <a:rPr lang="en-US" sz="1600" b="1" kern="1200" dirty="0" smtClean="0">
              <a:solidFill>
                <a:sysClr val="window" lastClr="FFFFFF"/>
              </a:solidFill>
              <a:latin typeface="Corbel" pitchFamily="34" charset="0"/>
              <a:ea typeface="+mn-ea"/>
              <a:cs typeface="+mn-cs"/>
            </a:rPr>
            <a:t> </a:t>
          </a:r>
          <a:r>
            <a:rPr lang="en-US" sz="1600" b="1" kern="1200" dirty="0" err="1" smtClean="0">
              <a:solidFill>
                <a:sysClr val="window" lastClr="FFFFFF"/>
              </a:solidFill>
              <a:latin typeface="Corbel" pitchFamily="34" charset="0"/>
              <a:ea typeface="+mn-ea"/>
              <a:cs typeface="+mn-cs"/>
            </a:rPr>
            <a:t>Rekonsiliasi</a:t>
          </a:r>
          <a:r>
            <a:rPr lang="en-US" sz="1600" b="1" kern="1200" dirty="0" smtClean="0">
              <a:solidFill>
                <a:sysClr val="window" lastClr="FFFFFF"/>
              </a:solidFill>
              <a:latin typeface="Corbel" pitchFamily="34" charset="0"/>
              <a:ea typeface="+mn-ea"/>
              <a:cs typeface="+mn-cs"/>
            </a:rPr>
            <a:t> </a:t>
          </a:r>
          <a:r>
            <a:rPr lang="en-US" sz="1600" b="1" kern="1200" dirty="0" err="1" smtClean="0">
              <a:solidFill>
                <a:sysClr val="window" lastClr="FFFFFF"/>
              </a:solidFill>
              <a:latin typeface="Corbel" pitchFamily="34" charset="0"/>
              <a:ea typeface="+mn-ea"/>
              <a:cs typeface="+mn-cs"/>
            </a:rPr>
            <a:t>Fiskal</a:t>
          </a:r>
          <a:endParaRPr lang="en-US" sz="1600" b="1" kern="1200" dirty="0" smtClean="0">
            <a:solidFill>
              <a:sysClr val="window" lastClr="FFFFFF"/>
            </a:solidFill>
            <a:latin typeface="Corbel" pitchFamily="34" charset="0"/>
            <a:ea typeface="+mn-ea"/>
            <a:cs typeface="+mn-cs"/>
          </a:endParaRPr>
        </a:p>
        <a:p>
          <a:pPr lvl="0" algn="l" defTabSz="977900">
            <a:lnSpc>
              <a:spcPct val="100000"/>
            </a:lnSpc>
            <a:spcBef>
              <a:spcPct val="0"/>
            </a:spcBef>
            <a:spcAft>
              <a:spcPts val="600"/>
            </a:spcAft>
          </a:pPr>
          <a:r>
            <a:rPr lang="en-US" sz="1600" b="1" kern="1200" dirty="0" smtClean="0">
              <a:solidFill>
                <a:sysClr val="window" lastClr="FFFFFF"/>
              </a:solidFill>
              <a:latin typeface="Corbel" pitchFamily="34" charset="0"/>
              <a:ea typeface="+mn-ea"/>
              <a:cs typeface="+mn-cs"/>
            </a:rPr>
            <a:t>√ </a:t>
          </a:r>
          <a:r>
            <a:rPr lang="en-US" sz="1600" b="1" kern="1200" dirty="0" err="1" smtClean="0">
              <a:solidFill>
                <a:sysClr val="window" lastClr="FFFFFF"/>
              </a:solidFill>
              <a:latin typeface="Corbel" pitchFamily="34" charset="0"/>
              <a:ea typeface="+mn-ea"/>
              <a:cs typeface="+mn-cs"/>
            </a:rPr>
            <a:t>Komprehensif</a:t>
          </a:r>
          <a:r>
            <a:rPr lang="en-US" sz="1600" b="1" kern="1200" dirty="0" smtClean="0">
              <a:solidFill>
                <a:sysClr val="window" lastClr="FFFFFF"/>
              </a:solidFill>
              <a:latin typeface="Corbel" pitchFamily="34" charset="0"/>
              <a:ea typeface="+mn-ea"/>
              <a:cs typeface="+mn-cs"/>
            </a:rPr>
            <a:t> </a:t>
          </a:r>
          <a:r>
            <a:rPr lang="en-US" sz="1600" b="1" kern="1200" dirty="0" err="1" smtClean="0">
              <a:solidFill>
                <a:sysClr val="window" lastClr="FFFFFF"/>
              </a:solidFill>
              <a:latin typeface="Corbel" pitchFamily="34" charset="0"/>
              <a:ea typeface="+mn-ea"/>
              <a:cs typeface="+mn-cs"/>
            </a:rPr>
            <a:t>Ekualisasi</a:t>
          </a:r>
          <a:endParaRPr lang="en-US" sz="1600" b="1" kern="1200" dirty="0" smtClean="0">
            <a:solidFill>
              <a:sysClr val="window" lastClr="FFFFFF"/>
            </a:solidFill>
            <a:latin typeface="Corbel" pitchFamily="34" charset="0"/>
            <a:ea typeface="+mn-ea"/>
            <a:cs typeface="+mn-cs"/>
          </a:endParaRPr>
        </a:p>
        <a:p>
          <a:pPr lvl="0" algn="l" defTabSz="977900">
            <a:lnSpc>
              <a:spcPct val="100000"/>
            </a:lnSpc>
            <a:spcBef>
              <a:spcPct val="0"/>
            </a:spcBef>
            <a:spcAft>
              <a:spcPts val="600"/>
            </a:spcAft>
          </a:pPr>
          <a:r>
            <a:rPr lang="en-US" sz="1600" b="1" kern="1200" dirty="0" smtClean="0">
              <a:solidFill>
                <a:sysClr val="window" lastClr="FFFFFF"/>
              </a:solidFill>
              <a:latin typeface="Corbel" pitchFamily="34" charset="0"/>
              <a:ea typeface="+mn-ea"/>
              <a:cs typeface="+mn-cs"/>
            </a:rPr>
            <a:t>√ TP Documentation</a:t>
          </a:r>
        </a:p>
        <a:p>
          <a:pPr lvl="0" algn="l" defTabSz="9779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en-US" sz="1200" kern="1200" dirty="0" smtClean="0">
            <a:solidFill>
              <a:sysClr val="window" lastClr="FFFFFF"/>
            </a:solidFill>
            <a:latin typeface="Corbel" pitchFamily="34" charset="0"/>
            <a:ea typeface="+mn-ea"/>
            <a:cs typeface="+mn-cs"/>
          </a:endParaRPr>
        </a:p>
        <a:p>
          <a:pPr lvl="0" algn="l" defTabSz="9779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en-US" sz="1200" kern="1200" dirty="0" smtClean="0">
            <a:solidFill>
              <a:sysClr val="window" lastClr="FFFFFF"/>
            </a:solidFill>
            <a:latin typeface="Corbel" pitchFamily="34" charset="0"/>
            <a:ea typeface="+mn-ea"/>
            <a:cs typeface="+mn-cs"/>
          </a:endParaRPr>
        </a:p>
        <a:p>
          <a:pPr lvl="0" algn="l" defTabSz="9779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en-US" sz="2200" kern="1200" dirty="0" smtClean="0">
            <a:solidFill>
              <a:sysClr val="window" lastClr="FFFFFF"/>
            </a:solidFill>
            <a:latin typeface="Corbel" pitchFamily="34" charset="0"/>
            <a:ea typeface="+mn-ea"/>
            <a:cs typeface="+mn-cs"/>
          </a:endParaRPr>
        </a:p>
        <a:p>
          <a:pPr lvl="0" algn="l" defTabSz="9779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en-US" sz="2200" kern="1200" dirty="0">
            <a:solidFill>
              <a:sysClr val="window" lastClr="FFFFFF"/>
            </a:solidFill>
            <a:latin typeface="Corbel" pitchFamily="34" charset="0"/>
            <a:ea typeface="+mn-ea"/>
            <a:cs typeface="+mn-cs"/>
          </a:endParaRPr>
        </a:p>
      </dsp:txBody>
      <dsp:txXfrm rot="10800000">
        <a:off x="345682" y="1678072"/>
        <a:ext cx="3268069" cy="2727393"/>
      </dsp:txXfrm>
    </dsp:sp>
    <dsp:sp modelId="{BF646D7A-C7D0-4489-A68F-61F32B7DB0C6}">
      <dsp:nvSpPr>
        <dsp:cNvPr id="0" name=""/>
        <dsp:cNvSpPr/>
      </dsp:nvSpPr>
      <dsp:spPr>
        <a:xfrm>
          <a:off x="3876563" y="68635"/>
          <a:ext cx="1762728" cy="144952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4B0666F-2CF1-4C21-A251-46E6EBFF7C1D}">
      <dsp:nvSpPr>
        <dsp:cNvPr id="0" name=""/>
        <dsp:cNvSpPr/>
      </dsp:nvSpPr>
      <dsp:spPr>
        <a:xfrm rot="10800000">
          <a:off x="3876563" y="1688364"/>
          <a:ext cx="1762728" cy="2800208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rgbClr val="C0504D">
                <a:hueOff val="1170380"/>
                <a:satOff val="-1460"/>
                <a:lumOff val="343"/>
                <a:alphaOff val="0"/>
                <a:shade val="51000"/>
                <a:satMod val="130000"/>
              </a:srgbClr>
            </a:gs>
            <a:gs pos="80000">
              <a:srgbClr val="C0504D">
                <a:hueOff val="1170380"/>
                <a:satOff val="-1460"/>
                <a:lumOff val="343"/>
                <a:alphaOff val="0"/>
                <a:shade val="93000"/>
                <a:satMod val="130000"/>
              </a:srgbClr>
            </a:gs>
            <a:gs pos="100000">
              <a:srgbClr val="C0504D">
                <a:hueOff val="1170380"/>
                <a:satOff val="-1460"/>
                <a:lumOff val="343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3152" tIns="274320" rIns="73152" bIns="156464" numCol="1" spcCol="1270" anchor="t" anchorCtr="0">
          <a:noAutofit/>
        </a:bodyPr>
        <a:lstStyle/>
        <a:p>
          <a:pPr lvl="0" algn="l" defTabSz="9779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2200" b="1" kern="1200" dirty="0" err="1" smtClean="0">
              <a:solidFill>
                <a:sysClr val="window" lastClr="FFFFFF"/>
              </a:solidFill>
              <a:latin typeface="Corbel" pitchFamily="34" charset="0"/>
              <a:ea typeface="+mn-ea"/>
              <a:cs typeface="+mn-cs"/>
            </a:rPr>
            <a:t>Percepatan</a:t>
          </a:r>
          <a:r>
            <a:rPr lang="en-US" sz="2200" b="1" kern="1200" dirty="0" smtClean="0">
              <a:solidFill>
                <a:sysClr val="window" lastClr="FFFFFF"/>
              </a:solidFill>
              <a:latin typeface="Corbel" pitchFamily="34" charset="0"/>
              <a:ea typeface="+mn-ea"/>
              <a:cs typeface="+mn-cs"/>
            </a:rPr>
            <a:t> SKB</a:t>
          </a:r>
        </a:p>
        <a:p>
          <a:pPr lvl="0" algn="l" defTabSz="9779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en-US" sz="2200" b="1" kern="1200" dirty="0" smtClean="0">
            <a:solidFill>
              <a:sysClr val="window" lastClr="FFFFFF"/>
            </a:solidFill>
            <a:latin typeface="Corbel" pitchFamily="34" charset="0"/>
            <a:ea typeface="+mn-ea"/>
            <a:cs typeface="+mn-cs"/>
          </a:endParaRPr>
        </a:p>
        <a:p>
          <a:pPr lvl="0" algn="l" defTabSz="9779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en-US" sz="2200" b="1" kern="1200" dirty="0" smtClean="0">
            <a:solidFill>
              <a:sysClr val="window" lastClr="FFFFFF"/>
            </a:solidFill>
            <a:latin typeface="Corbel" pitchFamily="34" charset="0"/>
            <a:ea typeface="+mn-ea"/>
            <a:cs typeface="+mn-cs"/>
          </a:endParaRPr>
        </a:p>
        <a:p>
          <a:pPr lvl="0" algn="l" defTabSz="9779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l-GR" sz="1600" b="1" kern="1200" dirty="0" smtClean="0">
              <a:solidFill>
                <a:sysClr val="window" lastClr="FFFFFF"/>
              </a:solidFill>
              <a:latin typeface="Corbel" pitchFamily="34" charset="0"/>
              <a:ea typeface="+mn-ea"/>
              <a:cs typeface="+mn-cs"/>
            </a:rPr>
            <a:t>Ω</a:t>
          </a:r>
          <a:r>
            <a:rPr lang="en-US" sz="1600" b="1" kern="1200" dirty="0" smtClean="0">
              <a:solidFill>
                <a:sysClr val="window" lastClr="FFFFFF"/>
              </a:solidFill>
              <a:latin typeface="Corbel" pitchFamily="34" charset="0"/>
              <a:ea typeface="+mn-ea"/>
              <a:cs typeface="+mn-cs"/>
            </a:rPr>
            <a:t> </a:t>
          </a:r>
          <a:r>
            <a:rPr lang="en-US" sz="1600" b="1" kern="1200" dirty="0" err="1" smtClean="0">
              <a:solidFill>
                <a:sysClr val="window" lastClr="FFFFFF"/>
              </a:solidFill>
              <a:latin typeface="Corbel" pitchFamily="34" charset="0"/>
              <a:ea typeface="+mn-ea"/>
              <a:cs typeface="+mn-cs"/>
            </a:rPr>
            <a:t>Percepatan</a:t>
          </a:r>
          <a:r>
            <a:rPr lang="en-US" sz="1600" b="1" kern="1200" dirty="0" smtClean="0">
              <a:solidFill>
                <a:sysClr val="window" lastClr="FFFFFF"/>
              </a:solidFill>
              <a:latin typeface="Corbel" pitchFamily="34" charset="0"/>
              <a:ea typeface="+mn-ea"/>
              <a:cs typeface="+mn-cs"/>
            </a:rPr>
            <a:t> </a:t>
          </a:r>
          <a:r>
            <a:rPr lang="en-US" sz="1600" b="1" kern="1200" dirty="0" err="1" smtClean="0">
              <a:solidFill>
                <a:sysClr val="window" lastClr="FFFFFF"/>
              </a:solidFill>
              <a:latin typeface="Corbel" pitchFamily="34" charset="0"/>
              <a:ea typeface="+mn-ea"/>
              <a:cs typeface="+mn-cs"/>
            </a:rPr>
            <a:t>Pelaporan</a:t>
          </a:r>
          <a:r>
            <a:rPr lang="en-US" sz="1600" b="1" kern="1200" dirty="0" smtClean="0">
              <a:solidFill>
                <a:sysClr val="window" lastClr="FFFFFF"/>
              </a:solidFill>
              <a:latin typeface="Corbel" pitchFamily="34" charset="0"/>
              <a:ea typeface="+mn-ea"/>
              <a:cs typeface="+mn-cs"/>
            </a:rPr>
            <a:t> 1771</a:t>
          </a:r>
          <a:endParaRPr lang="en-US" sz="1600" b="1" kern="1200" dirty="0">
            <a:solidFill>
              <a:sysClr val="window" lastClr="FFFFFF"/>
            </a:solidFill>
            <a:latin typeface="Corbel" pitchFamily="34" charset="0"/>
            <a:ea typeface="+mn-ea"/>
            <a:cs typeface="+mn-cs"/>
          </a:endParaRPr>
        </a:p>
      </dsp:txBody>
      <dsp:txXfrm rot="10800000">
        <a:off x="3930773" y="1688364"/>
        <a:ext cx="1654308" cy="2745998"/>
      </dsp:txXfrm>
    </dsp:sp>
    <dsp:sp modelId="{41BC1ABA-1F87-4B1E-94EC-41724CD12655}">
      <dsp:nvSpPr>
        <dsp:cNvPr id="0" name=""/>
        <dsp:cNvSpPr/>
      </dsp:nvSpPr>
      <dsp:spPr>
        <a:xfrm>
          <a:off x="5831816" y="68635"/>
          <a:ext cx="2383490" cy="145500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284ED54-4761-44DA-8086-D5FD397A1C95}">
      <dsp:nvSpPr>
        <dsp:cNvPr id="0" name=""/>
        <dsp:cNvSpPr/>
      </dsp:nvSpPr>
      <dsp:spPr>
        <a:xfrm rot="10800000">
          <a:off x="5835994" y="1688364"/>
          <a:ext cx="2342630" cy="2800208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rgbClr val="C0504D">
                <a:hueOff val="2340759"/>
                <a:satOff val="-2919"/>
                <a:lumOff val="686"/>
                <a:alphaOff val="0"/>
                <a:shade val="51000"/>
                <a:satMod val="130000"/>
              </a:srgbClr>
            </a:gs>
            <a:gs pos="80000">
              <a:srgbClr val="C0504D">
                <a:hueOff val="2340759"/>
                <a:satOff val="-2919"/>
                <a:lumOff val="686"/>
                <a:alphaOff val="0"/>
                <a:shade val="93000"/>
                <a:satMod val="130000"/>
              </a:srgbClr>
            </a:gs>
            <a:gs pos="100000">
              <a:srgbClr val="C0504D">
                <a:hueOff val="2340759"/>
                <a:satOff val="-2919"/>
                <a:lumOff val="686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3152" tIns="274320" rIns="73152" bIns="156464" numCol="1" spcCol="1270" anchor="t" anchorCtr="0">
          <a:noAutofit/>
        </a:bodyPr>
        <a:lstStyle/>
        <a:p>
          <a:pPr lvl="0" algn="l" defTabSz="9779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2200" b="1" kern="1200" dirty="0" err="1" smtClean="0">
              <a:solidFill>
                <a:sysClr val="window" lastClr="FFFFFF"/>
              </a:solidFill>
              <a:latin typeface="Corbel" pitchFamily="34" charset="0"/>
              <a:ea typeface="+mn-ea"/>
              <a:cs typeface="+mn-cs"/>
            </a:rPr>
            <a:t>Optimalisasi</a:t>
          </a:r>
          <a:r>
            <a:rPr lang="en-US" sz="2200" b="1" kern="1200" dirty="0" smtClean="0">
              <a:solidFill>
                <a:sysClr val="window" lastClr="FFFFFF"/>
              </a:solidFill>
              <a:latin typeface="Corbel" pitchFamily="34" charset="0"/>
              <a:ea typeface="+mn-ea"/>
              <a:cs typeface="+mn-cs"/>
            </a:rPr>
            <a:t> </a:t>
          </a:r>
          <a:r>
            <a:rPr lang="en-US" sz="2200" b="1" kern="1200" dirty="0" err="1" smtClean="0">
              <a:solidFill>
                <a:sysClr val="window" lastClr="FFFFFF"/>
              </a:solidFill>
              <a:latin typeface="Corbel" pitchFamily="34" charset="0"/>
              <a:ea typeface="+mn-ea"/>
              <a:cs typeface="+mn-cs"/>
            </a:rPr>
            <a:t>Pengembalian</a:t>
          </a:r>
          <a:r>
            <a:rPr lang="en-US" sz="2200" b="1" kern="1200" dirty="0" smtClean="0">
              <a:solidFill>
                <a:sysClr val="window" lastClr="FFFFFF"/>
              </a:solidFill>
              <a:latin typeface="Corbel" pitchFamily="34" charset="0"/>
              <a:ea typeface="+mn-ea"/>
              <a:cs typeface="+mn-cs"/>
            </a:rPr>
            <a:t> Pajak</a:t>
          </a:r>
        </a:p>
        <a:p>
          <a:pPr lvl="0" algn="l" defTabSz="9779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en-US" sz="2200" b="1" kern="1200" dirty="0" smtClean="0">
            <a:solidFill>
              <a:sysClr val="window" lastClr="FFFFFF"/>
            </a:solidFill>
            <a:latin typeface="Corbel" pitchFamily="34" charset="0"/>
            <a:ea typeface="+mn-ea"/>
            <a:cs typeface="+mn-cs"/>
          </a:endParaRPr>
        </a:p>
        <a:p>
          <a:pPr lvl="0" algn="l" defTabSz="9779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600" b="1" kern="1200" dirty="0" smtClean="0">
              <a:solidFill>
                <a:sysClr val="window" lastClr="FFFFFF"/>
              </a:solidFill>
              <a:latin typeface="Corbel" pitchFamily="34" charset="0"/>
              <a:ea typeface="+mn-ea"/>
              <a:cs typeface="+mn-cs"/>
            </a:rPr>
            <a:t>√ </a:t>
          </a:r>
          <a:r>
            <a:rPr lang="en-US" sz="1600" b="1" kern="1200" dirty="0" err="1" smtClean="0">
              <a:solidFill>
                <a:sysClr val="window" lastClr="FFFFFF"/>
              </a:solidFill>
              <a:latin typeface="Corbel" pitchFamily="34" charset="0"/>
              <a:ea typeface="+mn-ea"/>
              <a:cs typeface="+mn-cs"/>
            </a:rPr>
            <a:t>Minimalisasi</a:t>
          </a:r>
          <a:r>
            <a:rPr lang="en-US" sz="1600" b="1" kern="1200" dirty="0" smtClean="0">
              <a:solidFill>
                <a:sysClr val="window" lastClr="FFFFFF"/>
              </a:solidFill>
              <a:latin typeface="Corbel" pitchFamily="34" charset="0"/>
              <a:ea typeface="+mn-ea"/>
              <a:cs typeface="+mn-cs"/>
            </a:rPr>
            <a:t> Dispute</a:t>
          </a:r>
        </a:p>
        <a:p>
          <a:pPr lvl="0" algn="l" defTabSz="9779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600" b="1" kern="1200" dirty="0" smtClean="0">
              <a:solidFill>
                <a:sysClr val="window" lastClr="FFFFFF"/>
              </a:solidFill>
              <a:latin typeface="Corbel" pitchFamily="34" charset="0"/>
              <a:ea typeface="+mn-ea"/>
              <a:cs typeface="+mn-cs"/>
            </a:rPr>
            <a:t>√ </a:t>
          </a:r>
          <a:r>
            <a:rPr lang="en-US" sz="1600" b="1" kern="1200" dirty="0" err="1" smtClean="0">
              <a:solidFill>
                <a:sysClr val="window" lastClr="FFFFFF"/>
              </a:solidFill>
              <a:latin typeface="Corbel" pitchFamily="34" charset="0"/>
              <a:ea typeface="+mn-ea"/>
              <a:cs typeface="+mn-cs"/>
            </a:rPr>
            <a:t>Optimalisasi</a:t>
          </a:r>
          <a:r>
            <a:rPr lang="en-US" sz="1600" b="1" kern="1200" dirty="0" smtClean="0">
              <a:solidFill>
                <a:sysClr val="window" lastClr="FFFFFF"/>
              </a:solidFill>
              <a:latin typeface="Corbel" pitchFamily="34" charset="0"/>
              <a:ea typeface="+mn-ea"/>
              <a:cs typeface="+mn-cs"/>
            </a:rPr>
            <a:t> Tingkat </a:t>
          </a:r>
          <a:r>
            <a:rPr lang="en-US" sz="1600" b="1" kern="1200" dirty="0" err="1" smtClean="0">
              <a:solidFill>
                <a:sysClr val="window" lastClr="FFFFFF"/>
              </a:solidFill>
              <a:latin typeface="Corbel" pitchFamily="34" charset="0"/>
              <a:ea typeface="+mn-ea"/>
              <a:cs typeface="+mn-cs"/>
            </a:rPr>
            <a:t>Validitas</a:t>
          </a:r>
          <a:r>
            <a:rPr lang="en-US" sz="1600" b="1" kern="1200" dirty="0" smtClean="0">
              <a:solidFill>
                <a:sysClr val="window" lastClr="FFFFFF"/>
              </a:solidFill>
              <a:latin typeface="Corbel" pitchFamily="34" charset="0"/>
              <a:ea typeface="+mn-ea"/>
              <a:cs typeface="+mn-cs"/>
            </a:rPr>
            <a:t> </a:t>
          </a:r>
          <a:r>
            <a:rPr lang="en-US" sz="1600" b="1" kern="1200" dirty="0" err="1" smtClean="0">
              <a:solidFill>
                <a:sysClr val="window" lastClr="FFFFFF"/>
              </a:solidFill>
              <a:latin typeface="Corbel" pitchFamily="34" charset="0"/>
              <a:ea typeface="+mn-ea"/>
              <a:cs typeface="+mn-cs"/>
            </a:rPr>
            <a:t>Kredit</a:t>
          </a:r>
          <a:r>
            <a:rPr lang="en-US" sz="1600" b="1" kern="1200" dirty="0" smtClean="0">
              <a:solidFill>
                <a:sysClr val="window" lastClr="FFFFFF"/>
              </a:solidFill>
              <a:latin typeface="Corbel" pitchFamily="34" charset="0"/>
              <a:ea typeface="+mn-ea"/>
              <a:cs typeface="+mn-cs"/>
            </a:rPr>
            <a:t> Pajak</a:t>
          </a:r>
          <a:endParaRPr lang="en-US" sz="1600" b="1" kern="1200" dirty="0">
            <a:solidFill>
              <a:sysClr val="window" lastClr="FFFFFF"/>
            </a:solidFill>
            <a:latin typeface="Corbel" pitchFamily="34" charset="0"/>
            <a:ea typeface="+mn-ea"/>
            <a:cs typeface="+mn-cs"/>
          </a:endParaRPr>
        </a:p>
      </dsp:txBody>
      <dsp:txXfrm rot="10800000">
        <a:off x="5908038" y="1688364"/>
        <a:ext cx="2198542" cy="27281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2#1">
  <dgm:title val=""/>
  <dgm:desc val=""/>
  <dgm:catLst>
    <dgm:cat type="list" pri="1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5B6997-A5C9-462E-B430-4451DC3F899C}" type="datetimeFigureOut">
              <a:rPr lang="en-US" smtClean="0"/>
              <a:t>5/20/2017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445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B54957-B490-4EF8-8ECB-994C6A87E8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8183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959759-5319-4AE4-939B-48E9FA3C3E0D}" type="datetimeFigureOut">
              <a:rPr lang="en-US" smtClean="0"/>
              <a:t>5/20/2017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038" y="4721225"/>
            <a:ext cx="5443537" cy="4471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445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E26272-7EE5-4BB5-84F7-DF7F0803E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57160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6557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3915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78586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8198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3" descr="C:\Users\Toshiba\Pictures\pertaminadecor.png"/>
          <p:cNvPicPr>
            <a:picLocks noChangeAspect="1" noChangeArrowheads="1"/>
          </p:cNvPicPr>
          <p:nvPr/>
        </p:nvPicPr>
        <p:blipFill>
          <a:blip r:embed="rId2"/>
          <a:srcRect b="-3561"/>
          <a:stretch>
            <a:fillRect/>
          </a:stretch>
        </p:blipFill>
        <p:spPr bwMode="auto">
          <a:xfrm>
            <a:off x="0" y="0"/>
            <a:ext cx="9144000" cy="5486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8"/>
          <p:cNvSpPr txBox="1">
            <a:spLocks noChangeArrowheads="1"/>
          </p:cNvSpPr>
          <p:nvPr/>
        </p:nvSpPr>
        <p:spPr bwMode="auto">
          <a:xfrm>
            <a:off x="5410200" y="5791200"/>
            <a:ext cx="34671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07" tIns="45705" rIns="91407" bIns="4570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defRPr/>
            </a:pPr>
            <a:r>
              <a:rPr lang="id-ID" altLang="id-ID" sz="1200" b="1" smtClean="0">
                <a:solidFill>
                  <a:srgbClr val="000000"/>
                </a:solidFill>
                <a:latin typeface="Arial" pitchFamily="34" charset="0"/>
              </a:rPr>
              <a:t>PT Pertamina (Persero)</a:t>
            </a:r>
          </a:p>
          <a:p>
            <a:pPr algn="r">
              <a:defRPr/>
            </a:pPr>
            <a:r>
              <a:rPr lang="id-ID" altLang="id-ID" sz="1200" smtClean="0">
                <a:solidFill>
                  <a:srgbClr val="000000"/>
                </a:solidFill>
                <a:latin typeface="Arial" pitchFamily="34" charset="0"/>
              </a:rPr>
              <a:t>Jln. Medan Merdeka Timur No.1A Jakarta 10110</a:t>
            </a:r>
          </a:p>
          <a:p>
            <a:pPr algn="r">
              <a:defRPr/>
            </a:pPr>
            <a:r>
              <a:rPr lang="id-ID" altLang="id-ID" sz="1200" smtClean="0">
                <a:solidFill>
                  <a:srgbClr val="000000"/>
                </a:solidFill>
                <a:latin typeface="Arial" pitchFamily="34" charset="0"/>
              </a:rPr>
              <a:t>Telp (62-21) 381 5111 Fax (62-21) 384 6865</a:t>
            </a:r>
          </a:p>
          <a:p>
            <a:pPr algn="r">
              <a:defRPr/>
            </a:pPr>
            <a:r>
              <a:rPr lang="id-ID" altLang="id-ID" sz="1200" smtClean="0">
                <a:solidFill>
                  <a:srgbClr val="000000"/>
                </a:solidFill>
                <a:latin typeface="Arial" pitchFamily="34" charset="0"/>
              </a:rPr>
              <a:t>http://www.pertamina.com</a:t>
            </a:r>
            <a:endParaRPr lang="en-US" altLang="id-ID" sz="1200" smtClean="0">
              <a:solidFill>
                <a:srgbClr val="000000"/>
              </a:solidFill>
              <a:latin typeface="Arial" pitchFamily="34" charset="0"/>
            </a:endParaRPr>
          </a:p>
        </p:txBody>
      </p:sp>
      <p:pic>
        <p:nvPicPr>
          <p:cNvPr id="6" name="Picture 9" descr="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0625" y="5257800"/>
            <a:ext cx="1336675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523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38188" y="381002"/>
            <a:ext cx="7772400" cy="838200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523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33457" y="5105401"/>
            <a:ext cx="5064125" cy="1524000"/>
          </a:xfrm>
        </p:spPr>
        <p:txBody>
          <a:bodyPr/>
          <a:lstStyle>
            <a:lvl1pPr marL="0" indent="0">
              <a:buFontTx/>
              <a:buNone/>
              <a:defRPr sz="2000"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48568"/>
      </p:ext>
    </p:extLst>
  </p:cSld>
  <p:clrMapOvr>
    <a:masterClrMapping/>
  </p:clrMapOvr>
  <p:transition spd="med"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6397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46339"/>
      </p:ext>
    </p:extLst>
  </p:cSld>
  <p:clrMapOvr>
    <a:masterClrMapping/>
  </p:clrMapOvr>
  <p:transition spd="med"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84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41" indent="0">
              <a:buNone/>
              <a:defRPr sz="1800"/>
            </a:lvl2pPr>
            <a:lvl3pPr marL="914082" indent="0">
              <a:buNone/>
              <a:defRPr sz="1600"/>
            </a:lvl3pPr>
            <a:lvl4pPr marL="1371123" indent="0">
              <a:buNone/>
              <a:defRPr sz="1400"/>
            </a:lvl4pPr>
            <a:lvl5pPr marL="1828164" indent="0">
              <a:buNone/>
              <a:defRPr sz="1400"/>
            </a:lvl5pPr>
            <a:lvl6pPr marL="2285205" indent="0">
              <a:buNone/>
              <a:defRPr sz="1400"/>
            </a:lvl6pPr>
            <a:lvl7pPr marL="2742246" indent="0">
              <a:buNone/>
              <a:defRPr sz="1400"/>
            </a:lvl7pPr>
            <a:lvl8pPr marL="3199287" indent="0">
              <a:buNone/>
              <a:defRPr sz="1400"/>
            </a:lvl8pPr>
            <a:lvl9pPr marL="3656328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07534800"/>
      </p:ext>
    </p:extLst>
  </p:cSld>
  <p:clrMapOvr>
    <a:masterClrMapping/>
  </p:clrMapOvr>
  <p:transition spd="med"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038600" cy="4221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038600" cy="4221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243481"/>
      </p:ext>
    </p:extLst>
  </p:cSld>
  <p:clrMapOvr>
    <a:masterClrMapping/>
  </p:clrMapOvr>
  <p:transition spd="med"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41" indent="0">
              <a:buNone/>
              <a:defRPr sz="2000" b="1"/>
            </a:lvl2pPr>
            <a:lvl3pPr marL="914082" indent="0">
              <a:buNone/>
              <a:defRPr sz="1800" b="1"/>
            </a:lvl3pPr>
            <a:lvl4pPr marL="1371123" indent="0">
              <a:buNone/>
              <a:defRPr sz="1600" b="1"/>
            </a:lvl4pPr>
            <a:lvl5pPr marL="1828164" indent="0">
              <a:buNone/>
              <a:defRPr sz="1600" b="1"/>
            </a:lvl5pPr>
            <a:lvl6pPr marL="2285205" indent="0">
              <a:buNone/>
              <a:defRPr sz="1600" b="1"/>
            </a:lvl6pPr>
            <a:lvl7pPr marL="2742246" indent="0">
              <a:buNone/>
              <a:defRPr sz="1600" b="1"/>
            </a:lvl7pPr>
            <a:lvl8pPr marL="3199287" indent="0">
              <a:buNone/>
              <a:defRPr sz="1600" b="1"/>
            </a:lvl8pPr>
            <a:lvl9pPr marL="3656328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41" indent="0">
              <a:buNone/>
              <a:defRPr sz="2000" b="1"/>
            </a:lvl2pPr>
            <a:lvl3pPr marL="914082" indent="0">
              <a:buNone/>
              <a:defRPr sz="1800" b="1"/>
            </a:lvl3pPr>
            <a:lvl4pPr marL="1371123" indent="0">
              <a:buNone/>
              <a:defRPr sz="1600" b="1"/>
            </a:lvl4pPr>
            <a:lvl5pPr marL="1828164" indent="0">
              <a:buNone/>
              <a:defRPr sz="1600" b="1"/>
            </a:lvl5pPr>
            <a:lvl6pPr marL="2285205" indent="0">
              <a:buNone/>
              <a:defRPr sz="1600" b="1"/>
            </a:lvl6pPr>
            <a:lvl7pPr marL="2742246" indent="0">
              <a:buNone/>
              <a:defRPr sz="1600" b="1"/>
            </a:lvl7pPr>
            <a:lvl8pPr marL="3199287" indent="0">
              <a:buNone/>
              <a:defRPr sz="1600" b="1"/>
            </a:lvl8pPr>
            <a:lvl9pPr marL="3656328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482992"/>
      </p:ext>
    </p:extLst>
  </p:cSld>
  <p:clrMapOvr>
    <a:masterClrMapping/>
  </p:clrMapOvr>
  <p:transition spd="med"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76601"/>
            <a:ext cx="8229600" cy="639762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757666"/>
      </p:ext>
    </p:extLst>
  </p:cSld>
  <p:clrMapOvr>
    <a:masterClrMapping/>
  </p:clrMapOvr>
  <p:transition spd="med"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37776819"/>
      </p:ext>
    </p:extLst>
  </p:cSld>
  <p:clrMapOvr>
    <a:masterClrMapping/>
  </p:clrMapOvr>
  <p:transition spd="med" advClick="0"/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8" y="273051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12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8" y="143511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41" indent="0">
              <a:buNone/>
              <a:defRPr sz="1200"/>
            </a:lvl2pPr>
            <a:lvl3pPr marL="914082" indent="0">
              <a:buNone/>
              <a:defRPr sz="1000"/>
            </a:lvl3pPr>
            <a:lvl4pPr marL="1371123" indent="0">
              <a:buNone/>
              <a:defRPr sz="900"/>
            </a:lvl4pPr>
            <a:lvl5pPr marL="1828164" indent="0">
              <a:buNone/>
              <a:defRPr sz="900"/>
            </a:lvl5pPr>
            <a:lvl6pPr marL="2285205" indent="0">
              <a:buNone/>
              <a:defRPr sz="900"/>
            </a:lvl6pPr>
            <a:lvl7pPr marL="2742246" indent="0">
              <a:buNone/>
              <a:defRPr sz="900"/>
            </a:lvl7pPr>
            <a:lvl8pPr marL="3199287" indent="0">
              <a:buNone/>
              <a:defRPr sz="900"/>
            </a:lvl8pPr>
            <a:lvl9pPr marL="3656328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50573239"/>
      </p:ext>
    </p:extLst>
  </p:cSld>
  <p:clrMapOvr>
    <a:masterClrMapping/>
  </p:clrMapOvr>
  <p:transition spd="med"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41" indent="0">
              <a:buNone/>
              <a:defRPr sz="2800"/>
            </a:lvl2pPr>
            <a:lvl3pPr marL="914082" indent="0">
              <a:buNone/>
              <a:defRPr sz="2400"/>
            </a:lvl3pPr>
            <a:lvl4pPr marL="1371123" indent="0">
              <a:buNone/>
              <a:defRPr sz="2000"/>
            </a:lvl4pPr>
            <a:lvl5pPr marL="1828164" indent="0">
              <a:buNone/>
              <a:defRPr sz="2000"/>
            </a:lvl5pPr>
            <a:lvl6pPr marL="2285205" indent="0">
              <a:buNone/>
              <a:defRPr sz="2000"/>
            </a:lvl6pPr>
            <a:lvl7pPr marL="2742246" indent="0">
              <a:buNone/>
              <a:defRPr sz="2000"/>
            </a:lvl7pPr>
            <a:lvl8pPr marL="3199287" indent="0">
              <a:buNone/>
              <a:defRPr sz="2000"/>
            </a:lvl8pPr>
            <a:lvl9pPr marL="3656328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41" indent="0">
              <a:buNone/>
              <a:defRPr sz="1200"/>
            </a:lvl2pPr>
            <a:lvl3pPr marL="914082" indent="0">
              <a:buNone/>
              <a:defRPr sz="1000"/>
            </a:lvl3pPr>
            <a:lvl4pPr marL="1371123" indent="0">
              <a:buNone/>
              <a:defRPr sz="900"/>
            </a:lvl4pPr>
            <a:lvl5pPr marL="1828164" indent="0">
              <a:buNone/>
              <a:defRPr sz="900"/>
            </a:lvl5pPr>
            <a:lvl6pPr marL="2285205" indent="0">
              <a:buNone/>
              <a:defRPr sz="900"/>
            </a:lvl6pPr>
            <a:lvl7pPr marL="2742246" indent="0">
              <a:buNone/>
              <a:defRPr sz="900"/>
            </a:lvl7pPr>
            <a:lvl8pPr marL="3199287" indent="0">
              <a:buNone/>
              <a:defRPr sz="900"/>
            </a:lvl8pPr>
            <a:lvl9pPr marL="3656328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51839575"/>
      </p:ext>
    </p:extLst>
  </p:cSld>
  <p:clrMapOvr>
    <a:masterClrMapping/>
  </p:clrMapOvr>
  <p:transition spd="med"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094662"/>
      </p:ext>
    </p:extLst>
  </p:cSld>
  <p:clrMapOvr>
    <a:masterClrMapping/>
  </p:clrMapOvr>
  <p:transition spd="med"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71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71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256328"/>
      </p:ext>
    </p:extLst>
  </p:cSld>
  <p:clrMapOvr>
    <a:masterClrMapping/>
  </p:clrMapOvr>
  <p:transition spd="med" advClick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779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457200" y="1905000"/>
            <a:ext cx="8229600" cy="4221163"/>
          </a:xfrm>
        </p:spPr>
        <p:txBody>
          <a:bodyPr/>
          <a:lstStyle/>
          <a:p>
            <a:pPr lvl="0"/>
            <a:r>
              <a:rPr lang="en-US" noProof="0" smtClean="0"/>
              <a:t>Click icon to add SmartArt graphic</a:t>
            </a:r>
            <a:endParaRPr lang="en-US" noProof="0" dirty="0" smtClean="0"/>
          </a:p>
        </p:txBody>
      </p:sp>
    </p:spTree>
    <p:extLst>
      <p:ext uri="{BB962C8B-B14F-4D97-AF65-F5344CB8AC3E}">
        <p14:creationId xmlns:p14="http://schemas.microsoft.com/office/powerpoint/2010/main" val="539745515"/>
      </p:ext>
    </p:extLst>
  </p:cSld>
  <p:clrMapOvr>
    <a:masterClrMapping/>
  </p:clrMapOvr>
  <p:transition spd="med" advClick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779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905000"/>
            <a:ext cx="8229600" cy="4221163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  <a:endParaRPr lang="en-US" noProof="0" dirty="0" smtClean="0"/>
          </a:p>
        </p:txBody>
      </p:sp>
    </p:spTree>
    <p:extLst>
      <p:ext uri="{BB962C8B-B14F-4D97-AF65-F5344CB8AC3E}">
        <p14:creationId xmlns:p14="http://schemas.microsoft.com/office/powerpoint/2010/main" val="327251313"/>
      </p:ext>
    </p:extLst>
  </p:cSld>
  <p:clrMapOvr>
    <a:masterClrMapping/>
  </p:clrMapOvr>
  <p:transition spd="med" advClick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712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645602"/>
      </p:ext>
    </p:extLst>
  </p:cSld>
  <p:clrMapOvr>
    <a:masterClrMapping/>
  </p:clrMapOvr>
  <p:transition spd="med" advClick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779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05000"/>
            <a:ext cx="4038600" cy="4221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05000"/>
            <a:ext cx="4038600" cy="2033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091064"/>
            <a:ext cx="4038600" cy="20351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798548"/>
      </p:ext>
    </p:extLst>
  </p:cSld>
  <p:clrMapOvr>
    <a:masterClrMapping/>
  </p:clrMapOvr>
  <p:transition spd="med" advClick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660" y="274921"/>
            <a:ext cx="8505945" cy="792529"/>
          </a:xfrm>
          <a:prstGeom prst="rect">
            <a:avLst/>
          </a:prstGeom>
        </p:spPr>
        <p:txBody>
          <a:bodyPr lIns="66495" tIns="33247" rIns="66495" bIns="33247"/>
          <a:lstStyle>
            <a:lvl1pPr algn="l">
              <a:defRPr sz="2800" b="1">
                <a:solidFill>
                  <a:srgbClr val="DA2628"/>
                </a:solidFill>
                <a:latin typeface="Arial"/>
                <a:cs typeface="Arial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835360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660" y="274854"/>
            <a:ext cx="8505945" cy="498031"/>
          </a:xfrm>
          <a:prstGeom prst="rect">
            <a:avLst/>
          </a:prstGeom>
        </p:spPr>
        <p:txBody>
          <a:bodyPr lIns="66495" tIns="33247" rIns="66495" bIns="33247"/>
          <a:lstStyle>
            <a:lvl1pPr algn="l">
              <a:defRPr sz="2800" b="1">
                <a:solidFill>
                  <a:srgbClr val="DA2628"/>
                </a:solidFill>
                <a:latin typeface="Arial"/>
                <a:cs typeface="Arial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550907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 txBox="1">
            <a:spLocks noChangeArrowheads="1"/>
          </p:cNvSpPr>
          <p:nvPr/>
        </p:nvSpPr>
        <p:spPr bwMode="auto">
          <a:xfrm>
            <a:off x="1714480" y="6656412"/>
            <a:ext cx="6570663" cy="2730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i="1" dirty="0">
                <a:solidFill>
                  <a:srgbClr val="000000"/>
                </a:solidFill>
                <a:effectLst>
                  <a:innerShdw>
                    <a:srgbClr val="FFFFFF"/>
                  </a:innerShdw>
                </a:effectLst>
                <a:latin typeface="Arial" pitchFamily="34" charset="0"/>
              </a:rPr>
              <a:t>SINERGY – Safety, health &amp; environment – </a:t>
            </a:r>
            <a:r>
              <a:rPr lang="en-US" sz="1000" b="1" i="1" dirty="0" err="1">
                <a:solidFill>
                  <a:srgbClr val="000000"/>
                </a:solidFill>
                <a:effectLst>
                  <a:innerShdw>
                    <a:srgbClr val="FFFFFF"/>
                  </a:innerShdw>
                </a:effectLst>
                <a:latin typeface="Arial" pitchFamily="34" charset="0"/>
              </a:rPr>
              <a:t>INnovative</a:t>
            </a:r>
            <a:r>
              <a:rPr lang="en-US" sz="1000" b="1" i="1" dirty="0">
                <a:solidFill>
                  <a:srgbClr val="000000"/>
                </a:solidFill>
                <a:effectLst>
                  <a:innerShdw>
                    <a:srgbClr val="FFFFFF"/>
                  </a:innerShdw>
                </a:effectLst>
                <a:latin typeface="Arial" pitchFamily="34" charset="0"/>
              </a:rPr>
              <a:t> – </a:t>
            </a:r>
            <a:r>
              <a:rPr lang="en-US" sz="1000" b="1" i="1" dirty="0" err="1">
                <a:solidFill>
                  <a:srgbClr val="000000"/>
                </a:solidFill>
                <a:effectLst>
                  <a:innerShdw>
                    <a:srgbClr val="FFFFFF"/>
                  </a:innerShdw>
                </a:effectLst>
                <a:latin typeface="Arial" pitchFamily="34" charset="0"/>
              </a:rPr>
              <a:t>profEssional</a:t>
            </a:r>
            <a:r>
              <a:rPr lang="en-US" sz="1000" b="1" i="1" dirty="0">
                <a:solidFill>
                  <a:srgbClr val="000000"/>
                </a:solidFill>
                <a:effectLst>
                  <a:innerShdw>
                    <a:srgbClr val="FFFFFF"/>
                  </a:innerShdw>
                </a:effectLst>
                <a:latin typeface="Arial" pitchFamily="34" charset="0"/>
              </a:rPr>
              <a:t> – </a:t>
            </a:r>
            <a:r>
              <a:rPr lang="en-US" sz="1000" b="1" i="1" dirty="0" err="1">
                <a:solidFill>
                  <a:srgbClr val="000000"/>
                </a:solidFill>
                <a:effectLst>
                  <a:innerShdw>
                    <a:srgbClr val="FFFFFF"/>
                  </a:innerShdw>
                </a:effectLst>
                <a:latin typeface="Arial" pitchFamily="34" charset="0"/>
              </a:rPr>
              <a:t>integRity</a:t>
            </a:r>
            <a:r>
              <a:rPr lang="en-US" sz="1000" b="1" i="1" dirty="0">
                <a:solidFill>
                  <a:srgbClr val="000000"/>
                </a:solidFill>
                <a:effectLst>
                  <a:innerShdw>
                    <a:srgbClr val="FFFFFF"/>
                  </a:innerShdw>
                </a:effectLst>
                <a:latin typeface="Arial" pitchFamily="34" charset="0"/>
              </a:rPr>
              <a:t> – </a:t>
            </a:r>
            <a:r>
              <a:rPr lang="en-US" sz="1000" b="1" i="1" dirty="0" err="1">
                <a:solidFill>
                  <a:srgbClr val="000000"/>
                </a:solidFill>
                <a:effectLst>
                  <a:innerShdw>
                    <a:srgbClr val="FFFFFF"/>
                  </a:innerShdw>
                </a:effectLst>
                <a:latin typeface="Arial" pitchFamily="34" charset="0"/>
              </a:rPr>
              <a:t>diGnitY</a:t>
            </a:r>
            <a:endParaRPr lang="en-US" sz="1000" b="1" i="1" dirty="0">
              <a:solidFill>
                <a:srgbClr val="000000"/>
              </a:solidFill>
              <a:effectLst>
                <a:innerShdw>
                  <a:srgbClr val="FFFFFF"/>
                </a:innerShdw>
              </a:effectLst>
              <a:latin typeface="Arial" pitchFamily="34" charset="0"/>
            </a:endParaRP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1000" b="1" dirty="0">
              <a:solidFill>
                <a:srgbClr val="000000"/>
              </a:solidFill>
              <a:effectLst>
                <a:innerShdw blurRad="114300">
                  <a:srgbClr val="FF0000"/>
                </a:innerShdw>
              </a:effectLst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3" name="Slide Number Placeholder 8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466138" y="6553200"/>
            <a:ext cx="601662" cy="242888"/>
          </a:xfrm>
          <a:prstGeom prst="rect">
            <a:avLst/>
          </a:prstGeo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 b="1" baseline="0">
                <a:solidFill>
                  <a:srgbClr val="000000"/>
                </a:solidFill>
                <a:latin typeface="Calibri (body)"/>
                <a:cs typeface="+mn-cs"/>
              </a:defRPr>
            </a:lvl1pPr>
          </a:lstStyle>
          <a:p>
            <a:fld id="{571CD7E5-E5BE-4CAA-96E1-89D74020B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018441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05000"/>
            <a:ext cx="8229600" cy="422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07" tIns="45705" rIns="91407" bIns="457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id-ID" smtClean="0"/>
              <a:t>Click to edit Master text styles</a:t>
            </a:r>
          </a:p>
          <a:p>
            <a:pPr lvl="1"/>
            <a:r>
              <a:rPr lang="en-US" altLang="id-ID" smtClean="0"/>
              <a:t>Second level</a:t>
            </a:r>
          </a:p>
          <a:p>
            <a:pPr lvl="2"/>
            <a:r>
              <a:rPr lang="en-US" altLang="id-ID" smtClean="0"/>
              <a:t>Third level</a:t>
            </a:r>
          </a:p>
          <a:p>
            <a:pPr lvl="3"/>
            <a:r>
              <a:rPr lang="en-US" altLang="id-ID" smtClean="0"/>
              <a:t>Fourth level</a:t>
            </a:r>
          </a:p>
          <a:p>
            <a:pPr lvl="4"/>
            <a:r>
              <a:rPr lang="en-US" altLang="id-ID" smtClean="0"/>
              <a:t>Fifth level</a:t>
            </a:r>
          </a:p>
        </p:txBody>
      </p:sp>
      <p:sp>
        <p:nvSpPr>
          <p:cNvPr id="8195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7" tIns="45705" rIns="91407" bIns="457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1028" name="Picture 6" descr="logo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6319838"/>
            <a:ext cx="1804988" cy="53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C:\Users\Toshiba\Pictures\pertaminakcl.png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72250"/>
            <a:ext cx="442595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6"/>
          <p:cNvSpPr txBox="1">
            <a:spLocks noChangeArrowheads="1"/>
          </p:cNvSpPr>
          <p:nvPr/>
        </p:nvSpPr>
        <p:spPr>
          <a:xfrm>
            <a:off x="3514725" y="6564313"/>
            <a:ext cx="508000" cy="377825"/>
          </a:xfrm>
          <a:prstGeom prst="rect">
            <a:avLst/>
          </a:prstGeom>
          <a:ln/>
        </p:spPr>
        <p:txBody>
          <a:bodyPr lIns="93264" tIns="46631" rIns="93264" bIns="46631"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pPr defTabSz="932638">
              <a:defRPr/>
            </a:pPr>
            <a:fld id="{82960805-950A-4C7C-99F2-64AD4BB556D8}" type="slidenum">
              <a:rPr lang="en-US" sz="1200" i="1" smtClean="0">
                <a:solidFill>
                  <a:srgbClr val="DAEDEF"/>
                </a:solidFill>
                <a:latin typeface="Arial" charset="0"/>
                <a:cs typeface="Arial" charset="0"/>
              </a:rPr>
              <a:pPr defTabSz="932638">
                <a:defRPr/>
              </a:pPr>
              <a:t>‹#›</a:t>
            </a:fld>
            <a:endParaRPr lang="en-US" sz="1200" i="1" dirty="0">
              <a:solidFill>
                <a:srgbClr val="DAEDEF"/>
              </a:solidFill>
              <a:latin typeface="Arial" charset="0"/>
              <a:cs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ransition spd="med" advClick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C000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" pitchFamily="34" charset="0"/>
          <a:ea typeface="+mj-ea"/>
          <a:cs typeface="Arial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C00000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C00000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C00000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C00000"/>
          </a:solidFill>
          <a:latin typeface="Arial" charset="0"/>
          <a:cs typeface="Arial" charset="0"/>
        </a:defRPr>
      </a:lvl5pPr>
      <a:lvl6pPr marL="457041" algn="l" rtl="0" eaLnBrk="1" fontAlgn="base" hangingPunct="1">
        <a:spcBef>
          <a:spcPct val="0"/>
        </a:spcBef>
        <a:spcAft>
          <a:spcPct val="0"/>
        </a:spcAft>
        <a:defRPr sz="3000">
          <a:solidFill>
            <a:srgbClr val="FF0000"/>
          </a:solidFill>
          <a:latin typeface="Futura Md BT" charset="0"/>
        </a:defRPr>
      </a:lvl6pPr>
      <a:lvl7pPr marL="914082" algn="l" rtl="0" eaLnBrk="1" fontAlgn="base" hangingPunct="1">
        <a:spcBef>
          <a:spcPct val="0"/>
        </a:spcBef>
        <a:spcAft>
          <a:spcPct val="0"/>
        </a:spcAft>
        <a:defRPr sz="3000">
          <a:solidFill>
            <a:srgbClr val="FF0000"/>
          </a:solidFill>
          <a:latin typeface="Futura Md BT" charset="0"/>
        </a:defRPr>
      </a:lvl7pPr>
      <a:lvl8pPr marL="1371123" algn="l" rtl="0" eaLnBrk="1" fontAlgn="base" hangingPunct="1">
        <a:spcBef>
          <a:spcPct val="0"/>
        </a:spcBef>
        <a:spcAft>
          <a:spcPct val="0"/>
        </a:spcAft>
        <a:defRPr sz="3000">
          <a:solidFill>
            <a:srgbClr val="FF0000"/>
          </a:solidFill>
          <a:latin typeface="Futura Md BT" charset="0"/>
        </a:defRPr>
      </a:lvl8pPr>
      <a:lvl9pPr marL="1828164" algn="l" rtl="0" eaLnBrk="1" fontAlgn="base" hangingPunct="1">
        <a:spcBef>
          <a:spcPct val="0"/>
        </a:spcBef>
        <a:spcAft>
          <a:spcPct val="0"/>
        </a:spcAft>
        <a:defRPr sz="3000">
          <a:solidFill>
            <a:srgbClr val="FF0000"/>
          </a:solidFill>
          <a:latin typeface="Futura Md BT" charset="0"/>
        </a:defRPr>
      </a:lvl9pPr>
    </p:titleStyle>
    <p:bodyStyle>
      <a:lvl1pPr marL="341313" indent="-341313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1363" indent="-284163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pitchFamily="34" charset="0"/>
          <a:cs typeface="Arial" pitchFamily="34" charset="0"/>
        </a:defRPr>
      </a:lvl2pPr>
      <a:lvl3pPr marL="1141413" indent="-227013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Arial" pitchFamily="34" charset="0"/>
          <a:cs typeface="Arial" pitchFamily="34" charset="0"/>
        </a:defRPr>
      </a:lvl3pPr>
      <a:lvl4pPr marL="1598613" indent="-227013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pitchFamily="34" charset="0"/>
          <a:cs typeface="Arial" pitchFamily="34" charset="0"/>
        </a:defRPr>
      </a:lvl4pPr>
      <a:lvl5pPr marL="2055813" indent="-227013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34" charset="0"/>
          <a:cs typeface="Arial" pitchFamily="34" charset="0"/>
        </a:defRPr>
      </a:lvl5pPr>
      <a:lvl6pPr marL="2513726" indent="-228521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6pPr>
      <a:lvl7pPr marL="2970766" indent="-228521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7pPr>
      <a:lvl8pPr marL="3427806" indent="-228521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8pPr>
      <a:lvl9pPr marL="3884848" indent="-228521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0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41" algn="l" defTabSz="9140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82" algn="l" defTabSz="9140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123" algn="l" defTabSz="9140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164" algn="l" defTabSz="9140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205" algn="l" defTabSz="9140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246" algn="l" defTabSz="9140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287" algn="l" defTabSz="9140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328" algn="l" defTabSz="9140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8.png"/><Relationship Id="rId10" Type="http://schemas.openxmlformats.org/officeDocument/2006/relationships/image" Target="../media/image21.jpeg"/><Relationship Id="rId4" Type="http://schemas.openxmlformats.org/officeDocument/2006/relationships/image" Target="../media/image16.png"/><Relationship Id="rId9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0.jp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/>
          <p:cNvSpPr/>
          <p:nvPr/>
        </p:nvSpPr>
        <p:spPr>
          <a:xfrm>
            <a:off x="0" y="0"/>
            <a:ext cx="9144000" cy="913566"/>
          </a:xfrm>
          <a:prstGeom prst="rect">
            <a:avLst/>
          </a:prstGeom>
          <a:solidFill>
            <a:srgbClr val="E3591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564904"/>
            <a:ext cx="3888432" cy="2895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Cloud 24"/>
          <p:cNvSpPr/>
          <p:nvPr/>
        </p:nvSpPr>
        <p:spPr>
          <a:xfrm>
            <a:off x="4721599" y="1700807"/>
            <a:ext cx="4026865" cy="1598147"/>
          </a:xfrm>
          <a:prstGeom prst="cloud">
            <a:avLst/>
          </a:prstGeom>
          <a:solidFill>
            <a:srgbClr val="FDF6E7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67544" y="190381"/>
            <a:ext cx="8280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Arial" pitchFamily="34" charset="0"/>
                <a:cs typeface="Arial" pitchFamily="34" charset="0"/>
              </a:rPr>
              <a:t>REALISASI</a:t>
            </a:r>
            <a:r>
              <a:rPr lang="en-US" b="1" smtClean="0"/>
              <a:t> PENGHEMATAN PAJAK PERTAMINA 2015</a:t>
            </a:r>
          </a:p>
          <a:p>
            <a:r>
              <a:rPr lang="en-US" smtClean="0"/>
              <a:t>(</a:t>
            </a:r>
            <a:r>
              <a:rPr lang="en-US" i="1" smtClean="0"/>
              <a:t>realized tax saving</a:t>
            </a:r>
            <a:r>
              <a:rPr lang="en-US" smtClean="0"/>
              <a:t>) Per 30 Juni 2015</a:t>
            </a:r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0" y="908720"/>
            <a:ext cx="9144000" cy="338554"/>
          </a:xfrm>
          <a:prstGeom prst="rect">
            <a:avLst/>
          </a:prstGeom>
          <a:solidFill>
            <a:srgbClr val="FF9900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274638">
              <a:defRPr/>
            </a:pPr>
            <a:r>
              <a:rPr lang="en-US" sz="1600" b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TAX PLANNING KORPORAT-PENETAPAN </a:t>
            </a:r>
            <a:r>
              <a:rPr lang="en-US" sz="16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STRATEGIK METODE PERHITUNGAN PPH 21</a:t>
            </a:r>
            <a:endParaRPr lang="en-US" sz="1600" b="1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0" name="TextBox 29"/>
          <p:cNvSpPr txBox="1">
            <a:spLocks noChangeArrowheads="1"/>
          </p:cNvSpPr>
          <p:nvPr/>
        </p:nvSpPr>
        <p:spPr bwMode="auto">
          <a:xfrm>
            <a:off x="539552" y="1827401"/>
            <a:ext cx="3640235" cy="27699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b="1" smtClean="0"/>
              <a:t>EVALUASI BESARAN PPh 21 PERTAMINA </a:t>
            </a:r>
            <a:endParaRPr lang="en-US" b="1" dirty="0"/>
          </a:p>
        </p:txBody>
      </p:sp>
      <p:sp>
        <p:nvSpPr>
          <p:cNvPr id="11" name="TextBox 30"/>
          <p:cNvSpPr txBox="1">
            <a:spLocks noChangeArrowheads="1"/>
          </p:cNvSpPr>
          <p:nvPr/>
        </p:nvSpPr>
        <p:spPr bwMode="auto">
          <a:xfrm>
            <a:off x="539552" y="2104400"/>
            <a:ext cx="3640235" cy="892552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1300" b="1" smtClean="0"/>
              <a:t>PEMILIHAN</a:t>
            </a:r>
            <a:r>
              <a:rPr lang="en-US" sz="1300" smtClean="0"/>
              <a:t> Metode Perhitungan PPh 21</a:t>
            </a:r>
          </a:p>
          <a:p>
            <a:pPr algn="ctr" eaLnBrk="1" hangingPunct="1"/>
            <a:r>
              <a:rPr lang="en-US" sz="1300" smtClean="0"/>
              <a:t>DITUNJANG (Gross Up)</a:t>
            </a:r>
          </a:p>
          <a:p>
            <a:pPr algn="ctr" eaLnBrk="1" hangingPunct="1"/>
            <a:r>
              <a:rPr lang="en-US" sz="1300" smtClean="0">
                <a:solidFill>
                  <a:srgbClr val="FF0000"/>
                </a:solidFill>
              </a:rPr>
              <a:t>atau </a:t>
            </a:r>
          </a:p>
          <a:p>
            <a:pPr algn="ctr" eaLnBrk="1" hangingPunct="1"/>
            <a:r>
              <a:rPr lang="en-US" sz="1300" smtClean="0"/>
              <a:t>DITANGGUNG (Non Gross Up)</a:t>
            </a:r>
            <a:endParaRPr lang="en-US" sz="1300" dirty="0"/>
          </a:p>
        </p:txBody>
      </p:sp>
      <p:sp>
        <p:nvSpPr>
          <p:cNvPr id="20" name="TextBox 30"/>
          <p:cNvSpPr txBox="1">
            <a:spLocks noChangeArrowheads="1"/>
          </p:cNvSpPr>
          <p:nvPr/>
        </p:nvSpPr>
        <p:spPr bwMode="auto">
          <a:xfrm>
            <a:off x="791579" y="3549161"/>
            <a:ext cx="3136180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1300" b="1" smtClean="0"/>
              <a:t>METODE DITUNJANG</a:t>
            </a:r>
          </a:p>
          <a:p>
            <a:pPr algn="ctr" eaLnBrk="1" hangingPunct="1"/>
            <a:r>
              <a:rPr lang="en-US" sz="1300" b="1" smtClean="0">
                <a:solidFill>
                  <a:srgbClr val="FF0000"/>
                </a:solidFill>
              </a:rPr>
              <a:t>Nilai PPh 21 : Rp 961.023.781.302</a:t>
            </a:r>
          </a:p>
          <a:p>
            <a:pPr algn="ctr" eaLnBrk="1" hangingPunct="1"/>
            <a:r>
              <a:rPr lang="en-US" sz="1300" smtClean="0"/>
              <a:t>Beban Gaji  dinaikan (nilai Gross Up)</a:t>
            </a:r>
          </a:p>
          <a:p>
            <a:pPr algn="ctr" eaLnBrk="1" hangingPunct="1"/>
            <a:r>
              <a:rPr lang="en-US" sz="1300" smtClean="0"/>
              <a:t>PPh 21= tarif x nilai Gross Up</a:t>
            </a:r>
            <a:endParaRPr lang="en-US" sz="1300" dirty="0"/>
          </a:p>
        </p:txBody>
      </p:sp>
      <p:sp>
        <p:nvSpPr>
          <p:cNvPr id="21" name="TextBox 30"/>
          <p:cNvSpPr txBox="1">
            <a:spLocks noChangeArrowheads="1"/>
          </p:cNvSpPr>
          <p:nvPr/>
        </p:nvSpPr>
        <p:spPr bwMode="auto">
          <a:xfrm>
            <a:off x="935596" y="4740472"/>
            <a:ext cx="2992163" cy="1092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1300" b="1" smtClean="0"/>
              <a:t>METODE DITANGGUNG</a:t>
            </a:r>
          </a:p>
          <a:p>
            <a:pPr algn="ctr" eaLnBrk="1" hangingPunct="1"/>
            <a:r>
              <a:rPr lang="en-US" sz="1300" b="1" smtClean="0">
                <a:solidFill>
                  <a:srgbClr val="FF0000"/>
                </a:solidFill>
              </a:rPr>
              <a:t>Nilai PPh 21: 760.770.975.415</a:t>
            </a:r>
          </a:p>
          <a:p>
            <a:pPr algn="ctr" eaLnBrk="1" hangingPunct="1"/>
            <a:r>
              <a:rPr lang="en-US" sz="1300" smtClean="0"/>
              <a:t>Beban gaji tidak dinaikan </a:t>
            </a:r>
          </a:p>
          <a:p>
            <a:pPr algn="ctr" eaLnBrk="1" hangingPunct="1"/>
            <a:r>
              <a:rPr lang="en-US" sz="1300" smtClean="0"/>
              <a:t>(nilai non Gross Up)</a:t>
            </a:r>
          </a:p>
          <a:p>
            <a:pPr algn="ctr" eaLnBrk="1" hangingPunct="1"/>
            <a:r>
              <a:rPr lang="en-US" sz="1300" smtClean="0"/>
              <a:t>PPh 21 = tarif x nilai non gross up </a:t>
            </a:r>
            <a:endParaRPr lang="en-US" sz="1300" dirty="0"/>
          </a:p>
        </p:txBody>
      </p:sp>
      <p:sp>
        <p:nvSpPr>
          <p:cNvPr id="44" name="Rectangle 43"/>
          <p:cNvSpPr/>
          <p:nvPr/>
        </p:nvSpPr>
        <p:spPr>
          <a:xfrm>
            <a:off x="5148065" y="1916832"/>
            <a:ext cx="3360728" cy="11695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b="1" dirty="0" smtClean="0"/>
              <a:t>Tax Planning METODE DITANGGUNG</a:t>
            </a:r>
          </a:p>
          <a:p>
            <a:pPr algn="ctr"/>
            <a:r>
              <a:rPr lang="en-US" sz="1200" b="1" dirty="0" err="1" smtClean="0"/>
              <a:t>Dengan</a:t>
            </a:r>
            <a:r>
              <a:rPr lang="en-US" sz="1200" b="1" dirty="0" smtClean="0"/>
              <a:t> </a:t>
            </a:r>
            <a:r>
              <a:rPr lang="en-US" sz="1200" b="1" dirty="0" err="1" smtClean="0"/>
              <a:t>kondisi</a:t>
            </a:r>
            <a:r>
              <a:rPr lang="en-US" sz="1200" b="1" dirty="0" smtClean="0"/>
              <a:t> </a:t>
            </a:r>
            <a:r>
              <a:rPr lang="en-US" sz="1200" b="1" dirty="0" err="1" smtClean="0"/>
              <a:t>fiskal</a:t>
            </a:r>
            <a:r>
              <a:rPr lang="en-US" sz="1200" b="1" dirty="0" smtClean="0"/>
              <a:t> Pertamina </a:t>
            </a:r>
            <a:r>
              <a:rPr lang="en-US" sz="1200" b="1" dirty="0" err="1" smtClean="0"/>
              <a:t>saat</a:t>
            </a:r>
            <a:r>
              <a:rPr lang="en-US" sz="1200" b="1" dirty="0" smtClean="0"/>
              <a:t> </a:t>
            </a:r>
            <a:r>
              <a:rPr lang="en-US" sz="1200" b="1" dirty="0" err="1" smtClean="0"/>
              <a:t>ini</a:t>
            </a:r>
            <a:endParaRPr lang="en-US" sz="1200" b="1" dirty="0" smtClean="0"/>
          </a:p>
          <a:p>
            <a:pPr algn="ctr"/>
            <a:r>
              <a:rPr lang="en-US" sz="1200" b="1" dirty="0" smtClean="0">
                <a:latin typeface="Arial Narrow" pitchFamily="34" charset="0"/>
              </a:rPr>
              <a:t>Semester 1 2015</a:t>
            </a:r>
          </a:p>
          <a:p>
            <a:pPr algn="ctr"/>
            <a:r>
              <a:rPr lang="en-US" b="1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HEMAT CASH FLOW</a:t>
            </a:r>
            <a:endParaRPr lang="en-US" sz="1600" b="1" dirty="0" smtClean="0">
              <a:solidFill>
                <a:srgbClr val="FF0000"/>
              </a:solidFill>
            </a:endParaRPr>
          </a:p>
          <a:p>
            <a:pPr algn="ctr"/>
            <a:r>
              <a:rPr lang="en-US" sz="1400" b="1" dirty="0" err="1" smtClean="0"/>
              <a:t>Rp</a:t>
            </a:r>
            <a:r>
              <a:rPr lang="en-US" sz="1400" b="1" dirty="0" smtClean="0"/>
              <a:t> 200.252.805.88 </a:t>
            </a:r>
            <a:endParaRPr lang="en-US" sz="1400" dirty="0"/>
          </a:p>
        </p:txBody>
      </p:sp>
      <p:cxnSp>
        <p:nvCxnSpPr>
          <p:cNvPr id="55" name="Straight Connector 54"/>
          <p:cNvCxnSpPr/>
          <p:nvPr/>
        </p:nvCxnSpPr>
        <p:spPr>
          <a:xfrm flipH="1">
            <a:off x="5289038" y="3075817"/>
            <a:ext cx="139824" cy="446276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Dodecagon 58"/>
          <p:cNvSpPr/>
          <p:nvPr/>
        </p:nvSpPr>
        <p:spPr>
          <a:xfrm>
            <a:off x="587307" y="3501008"/>
            <a:ext cx="408543" cy="394402"/>
          </a:xfrm>
          <a:prstGeom prst="dodecagon">
            <a:avLst/>
          </a:prstGeom>
          <a:ln>
            <a:solidFill>
              <a:srgbClr val="FFC000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smtClean="0">
                <a:solidFill>
                  <a:schemeClr val="accent6">
                    <a:lumMod val="75000"/>
                  </a:schemeClr>
                </a:solidFill>
              </a:rPr>
              <a:t>1</a:t>
            </a:r>
            <a:endParaRPr lang="en-US" sz="1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0" name="Dodecagon 59"/>
          <p:cNvSpPr/>
          <p:nvPr/>
        </p:nvSpPr>
        <p:spPr>
          <a:xfrm>
            <a:off x="587307" y="4740472"/>
            <a:ext cx="408543" cy="394402"/>
          </a:xfrm>
          <a:prstGeom prst="dodecagon">
            <a:avLst/>
          </a:prstGeom>
          <a:ln>
            <a:solidFill>
              <a:srgbClr val="FFC000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smtClean="0">
                <a:solidFill>
                  <a:schemeClr val="accent6">
                    <a:lumMod val="75000"/>
                  </a:schemeClr>
                </a:solidFill>
              </a:rPr>
              <a:t>2</a:t>
            </a:r>
            <a:endParaRPr lang="en-US" sz="1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65369">
            <a:off x="6950082" y="4935135"/>
            <a:ext cx="280644" cy="717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7" name="TextBox 56"/>
          <p:cNvSpPr txBox="1"/>
          <p:nvPr/>
        </p:nvSpPr>
        <p:spPr>
          <a:xfrm>
            <a:off x="395536" y="3140968"/>
            <a:ext cx="37842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smtClean="0">
                <a:latin typeface="Brush Script MT" pitchFamily="66" charset="0"/>
              </a:rPr>
              <a:t>Periode Januari s/d Juni 2015</a:t>
            </a:r>
            <a:endParaRPr lang="en-US" sz="2000">
              <a:latin typeface="Brush Script MT" pitchFamily="66" charset="0"/>
            </a:endParaRPr>
          </a:p>
        </p:txBody>
      </p:sp>
      <p:cxnSp>
        <p:nvCxnSpPr>
          <p:cNvPr id="65" name="Straight Connector 64"/>
          <p:cNvCxnSpPr/>
          <p:nvPr/>
        </p:nvCxnSpPr>
        <p:spPr>
          <a:xfrm flipH="1">
            <a:off x="5374705" y="3449134"/>
            <a:ext cx="139824" cy="446276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 flipH="1">
            <a:off x="5868144" y="3094802"/>
            <a:ext cx="139824" cy="446276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 flipH="1">
            <a:off x="8368968" y="2773814"/>
            <a:ext cx="139824" cy="446276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 flipH="1">
            <a:off x="6344885" y="3315737"/>
            <a:ext cx="139824" cy="446276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H="1">
            <a:off x="7080352" y="3155640"/>
            <a:ext cx="139824" cy="446276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flipH="1">
            <a:off x="7710178" y="3002858"/>
            <a:ext cx="139824" cy="446276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0002" y="116632"/>
            <a:ext cx="1058796" cy="6966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9809" y="116632"/>
            <a:ext cx="1087961" cy="724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08968165"/>
      </p:ext>
    </p:extLst>
  </p:cSld>
  <p:clrMapOvr>
    <a:masterClrMapping/>
  </p:clrMapOvr>
  <p:transition spd="med"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5582" y="4417741"/>
            <a:ext cx="3744415" cy="18707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8" name="Rectangle 37"/>
          <p:cNvSpPr/>
          <p:nvPr/>
        </p:nvSpPr>
        <p:spPr>
          <a:xfrm>
            <a:off x="59001" y="5455099"/>
            <a:ext cx="4094077" cy="923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188" y="1700808"/>
            <a:ext cx="7713780" cy="243796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Rectangle 10"/>
          <p:cNvSpPr/>
          <p:nvPr/>
        </p:nvSpPr>
        <p:spPr>
          <a:xfrm>
            <a:off x="0" y="0"/>
            <a:ext cx="9144000" cy="117481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467544" y="260648"/>
            <a:ext cx="8280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Arial" pitchFamily="34" charset="0"/>
                <a:cs typeface="Arial" pitchFamily="34" charset="0"/>
              </a:rPr>
              <a:t>REALISASI PEMBEBASAN dan PENGEMBALIAN PAJAK </a:t>
            </a:r>
            <a:r>
              <a:rPr lang="en-US" b="1" smtClean="0"/>
              <a:t>2015</a:t>
            </a:r>
          </a:p>
          <a:p>
            <a:r>
              <a:rPr lang="en-US" smtClean="0"/>
              <a:t>(</a:t>
            </a:r>
            <a:r>
              <a:rPr lang="en-US" i="1" smtClean="0"/>
              <a:t>tax refund and tax exemption</a:t>
            </a:r>
            <a:r>
              <a:rPr lang="en-US" smtClean="0"/>
              <a:t>) Per 30 Juni 2015</a:t>
            </a:r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8644" y="56141"/>
            <a:ext cx="1513992" cy="1140611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-16592" y="1174814"/>
            <a:ext cx="9144161" cy="338554"/>
          </a:xfrm>
          <a:prstGeom prst="rect">
            <a:avLst/>
          </a:prstGeom>
          <a:solidFill>
            <a:srgbClr val="002060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271463">
              <a:defRPr/>
            </a:pPr>
            <a:r>
              <a:rPr lang="en-US" sz="1600" b="1" smtClean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REALISASI PENGEMBALIAN PAJAK</a:t>
            </a:r>
            <a:endParaRPr lang="en-US" sz="1600" b="1" dirty="0">
              <a:ln w="1905"/>
              <a:solidFill>
                <a:schemeClr val="bg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3280" y="4263853"/>
            <a:ext cx="3240608" cy="307777"/>
          </a:xfrm>
          <a:prstGeom prst="rect">
            <a:avLst/>
          </a:prstGeom>
          <a:solidFill>
            <a:schemeClr val="accent6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400" smtClean="0">
                <a:solidFill>
                  <a:schemeClr val="bg1"/>
                </a:solidFill>
                <a:latin typeface="Arial Rounded MT Bold" pitchFamily="34" charset="0"/>
              </a:rPr>
              <a:t>MEKANISME Pengembalian Pajak</a:t>
            </a:r>
            <a:endParaRPr lang="en-US" sz="140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96188" y="4633391"/>
            <a:ext cx="2172004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smtClean="0"/>
              <a:t>Penyampaian SPT</a:t>
            </a:r>
            <a:endParaRPr lang="en-US" sz="1400" b="1"/>
          </a:p>
        </p:txBody>
      </p:sp>
      <p:sp>
        <p:nvSpPr>
          <p:cNvPr id="22" name="TextBox 21"/>
          <p:cNvSpPr txBox="1"/>
          <p:nvPr/>
        </p:nvSpPr>
        <p:spPr>
          <a:xfrm>
            <a:off x="2483768" y="4631731"/>
            <a:ext cx="2232248" cy="30777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b="1" smtClean="0"/>
              <a:t>Pemeriksaan Pajak</a:t>
            </a:r>
            <a:endParaRPr lang="en-US" sz="1400" b="1"/>
          </a:p>
        </p:txBody>
      </p:sp>
      <p:sp>
        <p:nvSpPr>
          <p:cNvPr id="23" name="TextBox 22"/>
          <p:cNvSpPr txBox="1"/>
          <p:nvPr/>
        </p:nvSpPr>
        <p:spPr>
          <a:xfrm>
            <a:off x="467544" y="5455099"/>
            <a:ext cx="2232248" cy="30777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1400" b="1" smtClean="0"/>
              <a:t>Keberatan Pajak</a:t>
            </a:r>
            <a:endParaRPr lang="en-US" sz="1400" b="1"/>
          </a:p>
        </p:txBody>
      </p:sp>
      <p:sp>
        <p:nvSpPr>
          <p:cNvPr id="24" name="TextBox 23"/>
          <p:cNvSpPr txBox="1"/>
          <p:nvPr/>
        </p:nvSpPr>
        <p:spPr>
          <a:xfrm>
            <a:off x="477404" y="5762876"/>
            <a:ext cx="2798452" cy="30777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1400" b="1" smtClean="0"/>
              <a:t>Banding Pengadilan Pajak</a:t>
            </a:r>
            <a:endParaRPr lang="en-US" sz="1400" b="1"/>
          </a:p>
        </p:txBody>
      </p:sp>
      <p:sp>
        <p:nvSpPr>
          <p:cNvPr id="25" name="TextBox 24"/>
          <p:cNvSpPr txBox="1"/>
          <p:nvPr/>
        </p:nvSpPr>
        <p:spPr>
          <a:xfrm>
            <a:off x="467544" y="6070653"/>
            <a:ext cx="3543968" cy="30777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1400" b="1" smtClean="0"/>
              <a:t>Peninjauan Kembali Mahkamah Agung</a:t>
            </a:r>
            <a:endParaRPr lang="en-US" sz="1400" b="1"/>
          </a:p>
        </p:txBody>
      </p:sp>
      <p:sp>
        <p:nvSpPr>
          <p:cNvPr id="43" name="TextBox 42"/>
          <p:cNvSpPr txBox="1"/>
          <p:nvPr/>
        </p:nvSpPr>
        <p:spPr>
          <a:xfrm>
            <a:off x="323528" y="5048886"/>
            <a:ext cx="4549003" cy="307777"/>
          </a:xfrm>
          <a:prstGeom prst="rect">
            <a:avLst/>
          </a:prstGeom>
          <a:solidFill>
            <a:srgbClr val="FF33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400" smtClean="0">
                <a:solidFill>
                  <a:schemeClr val="bg1"/>
                </a:solidFill>
                <a:latin typeface="Arial Rounded MT Bold" pitchFamily="34" charset="0"/>
              </a:rPr>
              <a:t>Jika terdapat TAX DISPUTE upaya Litigasi PAJAK</a:t>
            </a:r>
            <a:endParaRPr lang="en-US" sz="140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220072" y="4536767"/>
            <a:ext cx="3315437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smtClean="0"/>
              <a:t>REALISASI </a:t>
            </a:r>
          </a:p>
          <a:p>
            <a:pPr algn="ctr"/>
            <a:r>
              <a:rPr lang="en-US" sz="1300" b="1" smtClean="0"/>
              <a:t>PENGEMBALIAN PAJAK</a:t>
            </a:r>
          </a:p>
          <a:p>
            <a:pPr algn="ctr"/>
            <a:r>
              <a:rPr lang="en-US" sz="1300" b="1" smtClean="0"/>
              <a:t>Tahun 2013 s/d 2015 </a:t>
            </a:r>
          </a:p>
          <a:p>
            <a:pPr algn="ctr"/>
            <a:r>
              <a:rPr lang="en-US" sz="1300" b="1" smtClean="0">
                <a:solidFill>
                  <a:srgbClr val="FF0000"/>
                </a:solidFill>
              </a:rPr>
              <a:t>Rp 22,39 Trilyun</a:t>
            </a:r>
            <a:endParaRPr lang="en-US" sz="1300" b="1">
              <a:solidFill>
                <a:srgbClr val="FF0000"/>
              </a:solidFill>
            </a:endParaRPr>
          </a:p>
        </p:txBody>
      </p:sp>
      <p:pic>
        <p:nvPicPr>
          <p:cNvPr id="41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5373216"/>
            <a:ext cx="377974" cy="359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4390" y="5970830"/>
            <a:ext cx="419278" cy="5074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6481" y="5608987"/>
            <a:ext cx="838366" cy="478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4119650"/>
      </p:ext>
    </p:extLst>
  </p:cSld>
  <p:clrMapOvr>
    <a:masterClrMapping/>
  </p:clrMapOvr>
  <p:transition spd="med"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8315" y="4666664"/>
            <a:ext cx="3729257" cy="1858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4" name="Rectangle 33"/>
          <p:cNvSpPr/>
          <p:nvPr/>
        </p:nvSpPr>
        <p:spPr>
          <a:xfrm>
            <a:off x="4608004" y="1674387"/>
            <a:ext cx="4068452" cy="240268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80852" y="1719575"/>
            <a:ext cx="3903116" cy="242950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1259632" y="1807178"/>
            <a:ext cx="1584176" cy="54170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1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985426"/>
          </a:xfrm>
          <a:prstGeom prst="rect">
            <a:avLst/>
          </a:prstGeom>
          <a:solidFill>
            <a:srgbClr val="E3591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-16592" y="980728"/>
            <a:ext cx="9144161" cy="338554"/>
          </a:xfrm>
          <a:prstGeom prst="rect">
            <a:avLst/>
          </a:prstGeom>
          <a:solidFill>
            <a:srgbClr val="FFFF00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271463">
              <a:defRPr/>
            </a:pPr>
            <a:r>
              <a:rPr lang="en-US" sz="1600" b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C. TAX </a:t>
            </a:r>
            <a:r>
              <a:rPr lang="en-US" sz="16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PLANNING </a:t>
            </a:r>
            <a:r>
              <a:rPr lang="en-US" sz="16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KORPORAT – RESTRUKTURISASI USAHA (SPIN OFF)</a:t>
            </a:r>
            <a:endParaRPr lang="en-US" sz="1600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4922" y="260647"/>
            <a:ext cx="877522" cy="7247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4186" y="260649"/>
            <a:ext cx="1060735" cy="7247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TextBox 29"/>
          <p:cNvSpPr txBox="1">
            <a:spLocks noChangeArrowheads="1"/>
          </p:cNvSpPr>
          <p:nvPr/>
        </p:nvSpPr>
        <p:spPr bwMode="auto">
          <a:xfrm>
            <a:off x="611560" y="1412776"/>
            <a:ext cx="4104456" cy="307777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/>
        </p:spPr>
        <p:txBody>
          <a:bodyPr wrap="squar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400" b="1" smtClean="0"/>
              <a:t>Unit Bisnis Lubricants menjadi Entitas Baru </a:t>
            </a:r>
            <a:endParaRPr lang="en-US" sz="1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67544" y="260648"/>
            <a:ext cx="8280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REALISASI</a:t>
            </a:r>
            <a:r>
              <a:rPr lang="en-US" b="1" dirty="0" smtClean="0"/>
              <a:t> PENGHEMATAN PAJAK PERTAMINA 2015</a:t>
            </a:r>
          </a:p>
          <a:p>
            <a:r>
              <a:rPr lang="en-US" dirty="0" smtClean="0"/>
              <a:t>(</a:t>
            </a:r>
            <a:r>
              <a:rPr lang="en-US" i="1" dirty="0" smtClean="0"/>
              <a:t>realized tax saving</a:t>
            </a:r>
            <a:r>
              <a:rPr lang="en-US" dirty="0" smtClean="0"/>
              <a:t>) Per 30 </a:t>
            </a:r>
            <a:r>
              <a:rPr lang="en-US" dirty="0" err="1" smtClean="0"/>
              <a:t>Juni</a:t>
            </a:r>
            <a:r>
              <a:rPr lang="en-US" dirty="0" smtClean="0"/>
              <a:t> 2015</a:t>
            </a:r>
            <a:endParaRPr lang="en-US" dirty="0"/>
          </a:p>
        </p:txBody>
      </p:sp>
      <p:sp>
        <p:nvSpPr>
          <p:cNvPr id="42" name="Dodecagon 41"/>
          <p:cNvSpPr/>
          <p:nvPr/>
        </p:nvSpPr>
        <p:spPr>
          <a:xfrm>
            <a:off x="203017" y="1412776"/>
            <a:ext cx="408543" cy="394402"/>
          </a:xfrm>
          <a:prstGeom prst="dodecagon">
            <a:avLst/>
          </a:prstGeom>
          <a:ln>
            <a:solidFill>
              <a:srgbClr val="FFC000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accent6">
                    <a:lumMod val="75000"/>
                  </a:schemeClr>
                </a:solidFill>
              </a:rPr>
              <a:t>1</a:t>
            </a:r>
            <a:endParaRPr lang="en-US" sz="1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3" name="Dodecagon 42"/>
          <p:cNvSpPr/>
          <p:nvPr/>
        </p:nvSpPr>
        <p:spPr>
          <a:xfrm>
            <a:off x="176580" y="4258734"/>
            <a:ext cx="408543" cy="394402"/>
          </a:xfrm>
          <a:prstGeom prst="dodecagon">
            <a:avLst/>
          </a:prstGeom>
          <a:ln>
            <a:solidFill>
              <a:srgbClr val="FFC000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accent6">
                    <a:lumMod val="75000"/>
                  </a:schemeClr>
                </a:solidFill>
              </a:rPr>
              <a:t>2</a:t>
            </a:r>
            <a:endParaRPr lang="en-US" sz="1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919641"/>
            <a:ext cx="1354137" cy="334962"/>
          </a:xfrm>
          <a:prstGeom prst="rect">
            <a:avLst/>
          </a:prstGeom>
          <a:noFill/>
          <a:ln w="9525">
            <a:solidFill>
              <a:schemeClr val="accent3">
                <a:lumMod val="8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4" name="Straight Connector 13"/>
          <p:cNvCxnSpPr>
            <a:stCxn id="58" idx="2"/>
          </p:cNvCxnSpPr>
          <p:nvPr/>
        </p:nvCxnSpPr>
        <p:spPr>
          <a:xfrm>
            <a:off x="2051720" y="2348880"/>
            <a:ext cx="1" cy="144016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696978" y="2492896"/>
            <a:ext cx="3010926" cy="1407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380852" y="3234462"/>
            <a:ext cx="8787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smtClean="0"/>
              <a:t>BBM Retaill</a:t>
            </a:r>
          </a:p>
          <a:p>
            <a:r>
              <a:rPr lang="en-US" sz="1000" b="1" smtClean="0"/>
              <a:t>Unit Bisnis</a:t>
            </a:r>
            <a:endParaRPr lang="en-US" sz="1000" b="1"/>
          </a:p>
        </p:txBody>
      </p:sp>
      <p:cxnSp>
        <p:nvCxnSpPr>
          <p:cNvPr id="30" name="Straight Arrow Connector 29"/>
          <p:cNvCxnSpPr/>
          <p:nvPr/>
        </p:nvCxnSpPr>
        <p:spPr>
          <a:xfrm>
            <a:off x="696978" y="2492896"/>
            <a:ext cx="0" cy="214617"/>
          </a:xfrm>
          <a:prstGeom prst="straightConnector1">
            <a:avLst/>
          </a:prstGeom>
          <a:ln w="127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755576" y="3676962"/>
            <a:ext cx="846523" cy="400110"/>
          </a:xfrm>
          <a:prstGeom prst="rect">
            <a:avLst/>
          </a:prstGeom>
          <a:solidFill>
            <a:schemeClr val="accent6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000" smtClean="0">
                <a:solidFill>
                  <a:schemeClr val="bg1"/>
                </a:solidFill>
              </a:rPr>
              <a:t>Aviasi</a:t>
            </a:r>
          </a:p>
          <a:p>
            <a:r>
              <a:rPr lang="en-US" sz="1000" b="1" smtClean="0">
                <a:solidFill>
                  <a:schemeClr val="bg1"/>
                </a:solidFill>
              </a:rPr>
              <a:t>Unit Bisnis</a:t>
            </a:r>
            <a:endParaRPr lang="en-US" sz="1000" b="1">
              <a:solidFill>
                <a:schemeClr val="bg1"/>
              </a:solidFill>
            </a:endParaRPr>
          </a:p>
        </p:txBody>
      </p:sp>
      <p:cxnSp>
        <p:nvCxnSpPr>
          <p:cNvPr id="46" name="Straight Arrow Connector 45"/>
          <p:cNvCxnSpPr/>
          <p:nvPr/>
        </p:nvCxnSpPr>
        <p:spPr>
          <a:xfrm>
            <a:off x="1187624" y="2504601"/>
            <a:ext cx="0" cy="1140423"/>
          </a:xfrm>
          <a:prstGeom prst="straightConnector1">
            <a:avLst/>
          </a:prstGeom>
          <a:ln w="127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749387"/>
            <a:ext cx="649070" cy="535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7" name="TextBox 46"/>
          <p:cNvSpPr txBox="1"/>
          <p:nvPr/>
        </p:nvSpPr>
        <p:spPr>
          <a:xfrm>
            <a:off x="1187624" y="3212976"/>
            <a:ext cx="8663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smtClean="0">
                <a:solidFill>
                  <a:srgbClr val="C00000"/>
                </a:solidFill>
              </a:rPr>
              <a:t>Shipping</a:t>
            </a:r>
          </a:p>
          <a:p>
            <a:r>
              <a:rPr lang="en-US" sz="1000" b="1" smtClean="0">
                <a:solidFill>
                  <a:srgbClr val="C00000"/>
                </a:solidFill>
              </a:rPr>
              <a:t>Unit Bisnis</a:t>
            </a:r>
            <a:endParaRPr lang="en-US" sz="1000" b="1">
              <a:solidFill>
                <a:srgbClr val="C00000"/>
              </a:solidFill>
            </a:endParaRPr>
          </a:p>
        </p:txBody>
      </p:sp>
      <p:cxnSp>
        <p:nvCxnSpPr>
          <p:cNvPr id="48" name="Straight Arrow Connector 47"/>
          <p:cNvCxnSpPr/>
          <p:nvPr/>
        </p:nvCxnSpPr>
        <p:spPr>
          <a:xfrm>
            <a:off x="2051720" y="2492896"/>
            <a:ext cx="0" cy="1120190"/>
          </a:xfrm>
          <a:prstGeom prst="straightConnector1">
            <a:avLst/>
          </a:prstGeom>
          <a:ln w="127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>
            <a:off x="1619672" y="2492896"/>
            <a:ext cx="0" cy="214617"/>
          </a:xfrm>
          <a:prstGeom prst="straightConnector1">
            <a:avLst/>
          </a:prstGeom>
          <a:ln w="127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1691680" y="3676962"/>
            <a:ext cx="886635" cy="400110"/>
          </a:xfrm>
          <a:prstGeom prst="rect">
            <a:avLst/>
          </a:prstGeom>
          <a:solidFill>
            <a:schemeClr val="accent1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000" smtClean="0">
                <a:solidFill>
                  <a:srgbClr val="006600"/>
                </a:solidFill>
              </a:rPr>
              <a:t>Gas Dom</a:t>
            </a:r>
          </a:p>
          <a:p>
            <a:r>
              <a:rPr lang="en-US" sz="1000" b="1" smtClean="0">
                <a:solidFill>
                  <a:srgbClr val="006600"/>
                </a:solidFill>
              </a:rPr>
              <a:t>Unit Bisnis</a:t>
            </a:r>
            <a:endParaRPr lang="en-US" sz="1000" b="1">
              <a:solidFill>
                <a:srgbClr val="006600"/>
              </a:solidFill>
            </a:endParaRP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856" y="2707514"/>
            <a:ext cx="504056" cy="526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5" name="TextBox 54"/>
          <p:cNvSpPr txBox="1"/>
          <p:nvPr/>
        </p:nvSpPr>
        <p:spPr>
          <a:xfrm>
            <a:off x="2245205" y="3203631"/>
            <a:ext cx="8640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smtClean="0"/>
              <a:t>Lubricant</a:t>
            </a:r>
          </a:p>
          <a:p>
            <a:r>
              <a:rPr lang="en-US" sz="1000" b="1" smtClean="0"/>
              <a:t>Unit Bisnis</a:t>
            </a:r>
            <a:endParaRPr lang="en-US" sz="1000" b="1"/>
          </a:p>
        </p:txBody>
      </p:sp>
      <p:cxnSp>
        <p:nvCxnSpPr>
          <p:cNvPr id="56" name="Straight Arrow Connector 55"/>
          <p:cNvCxnSpPr/>
          <p:nvPr/>
        </p:nvCxnSpPr>
        <p:spPr>
          <a:xfrm>
            <a:off x="2627784" y="2492895"/>
            <a:ext cx="0" cy="214617"/>
          </a:xfrm>
          <a:prstGeom prst="straightConnector1">
            <a:avLst/>
          </a:prstGeom>
          <a:ln w="127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708242"/>
            <a:ext cx="582619" cy="526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2" name="TextBox 71"/>
          <p:cNvSpPr txBox="1"/>
          <p:nvPr/>
        </p:nvSpPr>
        <p:spPr>
          <a:xfrm>
            <a:off x="2757785" y="3676962"/>
            <a:ext cx="886635" cy="400110"/>
          </a:xfrm>
          <a:prstGeom prst="rect">
            <a:avLst/>
          </a:prstGeom>
          <a:solidFill>
            <a:srgbClr val="92D05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000" smtClean="0"/>
              <a:t>Refinery</a:t>
            </a:r>
          </a:p>
          <a:p>
            <a:r>
              <a:rPr lang="en-US" sz="1000" b="1" smtClean="0"/>
              <a:t>Unit Bisnis</a:t>
            </a:r>
            <a:endParaRPr lang="en-US" sz="1000" b="1"/>
          </a:p>
        </p:txBody>
      </p:sp>
      <p:cxnSp>
        <p:nvCxnSpPr>
          <p:cNvPr id="73" name="Straight Arrow Connector 72"/>
          <p:cNvCxnSpPr/>
          <p:nvPr/>
        </p:nvCxnSpPr>
        <p:spPr>
          <a:xfrm>
            <a:off x="3275856" y="2492896"/>
            <a:ext cx="0" cy="1120190"/>
          </a:xfrm>
          <a:prstGeom prst="straightConnector1">
            <a:avLst/>
          </a:prstGeom>
          <a:ln w="127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/>
          <p:nvPr/>
        </p:nvCxnSpPr>
        <p:spPr>
          <a:xfrm>
            <a:off x="3702838" y="2494303"/>
            <a:ext cx="0" cy="214617"/>
          </a:xfrm>
          <a:prstGeom prst="straightConnector1">
            <a:avLst/>
          </a:prstGeom>
          <a:ln w="127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3347864" y="2716051"/>
            <a:ext cx="878308" cy="40011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000" smtClean="0"/>
              <a:t>Other</a:t>
            </a:r>
          </a:p>
          <a:p>
            <a:pPr algn="ctr"/>
            <a:r>
              <a:rPr lang="en-US" sz="1000" b="1" smtClean="0"/>
              <a:t>Unit Bisnis</a:t>
            </a:r>
            <a:endParaRPr lang="en-US" sz="1000" b="1"/>
          </a:p>
        </p:txBody>
      </p:sp>
      <p:sp>
        <p:nvSpPr>
          <p:cNvPr id="60" name="Oval 59"/>
          <p:cNvSpPr/>
          <p:nvPr/>
        </p:nvSpPr>
        <p:spPr>
          <a:xfrm>
            <a:off x="2123728" y="2612064"/>
            <a:ext cx="1065716" cy="1022508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2" name="Curved Connector 61"/>
          <p:cNvCxnSpPr>
            <a:stCxn id="60" idx="0"/>
          </p:cNvCxnSpPr>
          <p:nvPr/>
        </p:nvCxnSpPr>
        <p:spPr>
          <a:xfrm rot="5400000" flipH="1" flipV="1">
            <a:off x="3463878" y="999884"/>
            <a:ext cx="804888" cy="2419472"/>
          </a:xfrm>
          <a:prstGeom prst="curvedConnector2">
            <a:avLst/>
          </a:prstGeom>
          <a:ln w="19050">
            <a:solidFill>
              <a:srgbClr val="FF0000"/>
            </a:solidFill>
            <a:prstDash val="lgDashDotDot"/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30"/>
          <p:cNvSpPr txBox="1">
            <a:spLocks noChangeArrowheads="1"/>
          </p:cNvSpPr>
          <p:nvPr/>
        </p:nvSpPr>
        <p:spPr bwMode="auto">
          <a:xfrm>
            <a:off x="4932041" y="2204864"/>
            <a:ext cx="1728191" cy="453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1150" b="1" smtClean="0">
                <a:solidFill>
                  <a:srgbClr val="002060"/>
                </a:solidFill>
              </a:rPr>
              <a:t>Pendirian Normal</a:t>
            </a:r>
          </a:p>
          <a:p>
            <a:pPr algn="ctr"/>
            <a:r>
              <a:rPr lang="en-US" b="1" smtClean="0">
                <a:solidFill>
                  <a:srgbClr val="002060"/>
                </a:solidFill>
              </a:rPr>
              <a:t>(CONVENTIONAL)</a:t>
            </a:r>
            <a:endParaRPr lang="en-US" b="1" dirty="0" smtClean="0">
              <a:solidFill>
                <a:srgbClr val="002060"/>
              </a:solidFill>
            </a:endParaRPr>
          </a:p>
        </p:txBody>
      </p:sp>
      <p:sp>
        <p:nvSpPr>
          <p:cNvPr id="52" name="TextBox 30"/>
          <p:cNvSpPr txBox="1">
            <a:spLocks noChangeArrowheads="1"/>
          </p:cNvSpPr>
          <p:nvPr/>
        </p:nvSpPr>
        <p:spPr bwMode="auto">
          <a:xfrm>
            <a:off x="6997462" y="2208154"/>
            <a:ext cx="1556221" cy="45397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1150" b="1" smtClean="0">
                <a:solidFill>
                  <a:srgbClr val="FF3300"/>
                </a:solidFill>
              </a:rPr>
              <a:t>Pemisahan Usaha</a:t>
            </a:r>
            <a:endParaRPr lang="en-US" sz="1150" b="1">
              <a:solidFill>
                <a:srgbClr val="FF3300"/>
              </a:solidFill>
            </a:endParaRPr>
          </a:p>
          <a:p>
            <a:pPr algn="ctr"/>
            <a:r>
              <a:rPr lang="en-US" sz="1100" b="1" smtClean="0">
                <a:solidFill>
                  <a:srgbClr val="FF3300"/>
                </a:solidFill>
              </a:rPr>
              <a:t>(SPIN-OFF)</a:t>
            </a:r>
            <a:endParaRPr lang="en-US" sz="1100" b="1" dirty="0">
              <a:solidFill>
                <a:srgbClr val="FF3300"/>
              </a:solidFill>
            </a:endParaRPr>
          </a:p>
        </p:txBody>
      </p:sp>
      <p:cxnSp>
        <p:nvCxnSpPr>
          <p:cNvPr id="9" name="Elbow Connector 8"/>
          <p:cNvCxnSpPr/>
          <p:nvPr/>
        </p:nvCxnSpPr>
        <p:spPr>
          <a:xfrm rot="5400000">
            <a:off x="6062489" y="1506465"/>
            <a:ext cx="407890" cy="940593"/>
          </a:xfrm>
          <a:prstGeom prst="bentConnector3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Elbow Connector 52"/>
          <p:cNvCxnSpPr/>
          <p:nvPr/>
        </p:nvCxnSpPr>
        <p:spPr>
          <a:xfrm rot="16200000" flipH="1">
            <a:off x="7058738" y="1450808"/>
            <a:ext cx="407890" cy="1051907"/>
          </a:xfrm>
          <a:prstGeom prst="bentConnector3">
            <a:avLst>
              <a:gd name="adj1" fmla="val 50000"/>
            </a:avLst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983284" y="2662124"/>
            <a:ext cx="1656184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" b="1" smtClean="0"/>
              <a:t>Penyerahan Inbreng Aset Obyek PPN</a:t>
            </a:r>
            <a:endParaRPr lang="en-US" sz="1150" b="1"/>
          </a:p>
        </p:txBody>
      </p:sp>
      <p:sp>
        <p:nvSpPr>
          <p:cNvPr id="61" name="TextBox 60"/>
          <p:cNvSpPr txBox="1"/>
          <p:nvPr/>
        </p:nvSpPr>
        <p:spPr>
          <a:xfrm>
            <a:off x="7020272" y="2607295"/>
            <a:ext cx="1656184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50" b="1" smtClean="0"/>
              <a:t>Penyerahan Inbreng</a:t>
            </a:r>
            <a:r>
              <a:rPr lang="en-US" sz="1150" b="1" smtClean="0">
                <a:solidFill>
                  <a:srgbClr val="FF3300"/>
                </a:solidFill>
              </a:rPr>
              <a:t> bukan</a:t>
            </a:r>
            <a:r>
              <a:rPr lang="en-US" sz="1150" b="1" smtClean="0"/>
              <a:t> Obyek PPN</a:t>
            </a:r>
            <a:endParaRPr lang="en-US" sz="1150" b="1"/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7740352" y="3075885"/>
            <a:ext cx="0" cy="235468"/>
          </a:xfrm>
          <a:prstGeom prst="straightConnector1">
            <a:avLst/>
          </a:prstGeom>
          <a:ln w="28575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4514753" y="3599385"/>
            <a:ext cx="358563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smtClean="0"/>
              <a:t>Pemilihan metode Spin-Off  bebas PPN</a:t>
            </a:r>
          </a:p>
          <a:p>
            <a:pPr algn="ctr"/>
            <a:r>
              <a:rPr lang="en-US" sz="1300" b="1" smtClean="0">
                <a:solidFill>
                  <a:srgbClr val="C00000"/>
                </a:solidFill>
              </a:rPr>
              <a:t>HEMAT CASH FLOW </a:t>
            </a:r>
            <a:r>
              <a:rPr lang="en-US" sz="1200" b="1" smtClean="0"/>
              <a:t>Rp 289 milyar</a:t>
            </a:r>
            <a:endParaRPr lang="en-US" sz="1200" b="1"/>
          </a:p>
        </p:txBody>
      </p:sp>
      <p:cxnSp>
        <p:nvCxnSpPr>
          <p:cNvPr id="67" name="Straight Arrow Connector 66"/>
          <p:cNvCxnSpPr/>
          <p:nvPr/>
        </p:nvCxnSpPr>
        <p:spPr>
          <a:xfrm>
            <a:off x="7848364" y="3075885"/>
            <a:ext cx="0" cy="235468"/>
          </a:xfrm>
          <a:prstGeom prst="straightConnector1">
            <a:avLst/>
          </a:prstGeom>
          <a:ln w="28575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8338" y="3429000"/>
            <a:ext cx="966150" cy="8459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1" name="TextBox 29"/>
          <p:cNvSpPr txBox="1">
            <a:spLocks noChangeArrowheads="1"/>
          </p:cNvSpPr>
          <p:nvPr/>
        </p:nvSpPr>
        <p:spPr bwMode="auto">
          <a:xfrm>
            <a:off x="611559" y="4273351"/>
            <a:ext cx="6120681" cy="307777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/>
        </p:spPr>
        <p:txBody>
          <a:bodyPr wrap="squar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400" b="1" smtClean="0"/>
              <a:t>Tax Planning –Issue Royalty dan Pajak - Pemakaian Merk Pelumas</a:t>
            </a:r>
            <a:endParaRPr lang="en-US" sz="1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0" name="TextBox 30"/>
          <p:cNvSpPr txBox="1">
            <a:spLocks noChangeArrowheads="1"/>
          </p:cNvSpPr>
          <p:nvPr/>
        </p:nvSpPr>
        <p:spPr bwMode="auto">
          <a:xfrm>
            <a:off x="407289" y="4798893"/>
            <a:ext cx="200447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b="1" smtClean="0">
                <a:solidFill>
                  <a:srgbClr val="002060"/>
                </a:solidFill>
              </a:rPr>
              <a:t>Pemakaian </a:t>
            </a:r>
            <a:r>
              <a:rPr lang="en-US" sz="1600" b="1" smtClean="0">
                <a:solidFill>
                  <a:srgbClr val="006600"/>
                </a:solidFill>
                <a:latin typeface="Arial Black" pitchFamily="34" charset="0"/>
                <a:cs typeface="Aharoni" pitchFamily="2" charset="-79"/>
              </a:rPr>
              <a:t>35 </a:t>
            </a:r>
            <a:r>
              <a:rPr lang="en-US" b="1" smtClean="0">
                <a:solidFill>
                  <a:srgbClr val="002060"/>
                </a:solidFill>
              </a:rPr>
              <a:t>merk Pelumas Pertamina </a:t>
            </a:r>
            <a:endParaRPr lang="en-US" sz="1300" b="1" dirty="0" smtClean="0">
              <a:solidFill>
                <a:srgbClr val="002060"/>
              </a:solidFill>
            </a:endParaRPr>
          </a:p>
        </p:txBody>
      </p:sp>
      <p:sp>
        <p:nvSpPr>
          <p:cNvPr id="2048" name="TextBox 2047"/>
          <p:cNvSpPr txBox="1"/>
          <p:nvPr/>
        </p:nvSpPr>
        <p:spPr>
          <a:xfrm>
            <a:off x="-16592" y="5676288"/>
            <a:ext cx="3063661" cy="76944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100" b="1" u="sng" smtClean="0">
                <a:solidFill>
                  <a:srgbClr val="002060"/>
                </a:solidFill>
              </a:rPr>
              <a:t>Implikasi dan Beban:</a:t>
            </a:r>
          </a:p>
          <a:p>
            <a:pPr algn="ctr"/>
            <a:r>
              <a:rPr lang="en-US" sz="1100" b="1" smtClean="0">
                <a:solidFill>
                  <a:srgbClr val="006600"/>
                </a:solidFill>
              </a:rPr>
              <a:t>Royalti, PPN (10%) dan PPh 23 (15%) </a:t>
            </a:r>
            <a:r>
              <a:rPr lang="en-US" sz="1100" b="1" smtClean="0"/>
              <a:t>setiap penjualan Produk oleh </a:t>
            </a:r>
          </a:p>
          <a:p>
            <a:pPr algn="ctr"/>
            <a:r>
              <a:rPr lang="en-US" sz="1100" b="1" smtClean="0"/>
              <a:t>PT Pertamina Lubricants</a:t>
            </a:r>
            <a:endParaRPr lang="en-US" sz="1100" b="1"/>
          </a:p>
        </p:txBody>
      </p:sp>
      <p:sp>
        <p:nvSpPr>
          <p:cNvPr id="2049" name="Down Arrow 2048"/>
          <p:cNvSpPr/>
          <p:nvPr/>
        </p:nvSpPr>
        <p:spPr>
          <a:xfrm>
            <a:off x="1007604" y="5402336"/>
            <a:ext cx="792088" cy="216024"/>
          </a:xfrm>
          <a:prstGeom prst="downArrow">
            <a:avLst/>
          </a:prstGeom>
          <a:solidFill>
            <a:srgbClr val="92D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TextBox 29"/>
          <p:cNvSpPr txBox="1">
            <a:spLocks noChangeArrowheads="1"/>
          </p:cNvSpPr>
          <p:nvPr/>
        </p:nvSpPr>
        <p:spPr bwMode="auto">
          <a:xfrm>
            <a:off x="5364088" y="3311353"/>
            <a:ext cx="2699537" cy="307777"/>
          </a:xfrm>
          <a:prstGeom prst="rect">
            <a:avLst/>
          </a:prstGeom>
          <a:solidFill>
            <a:srgbClr val="FF3300"/>
          </a:solidFill>
          <a:ln w="0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wrap="squar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1400" smtClean="0">
                <a:solidFill>
                  <a:schemeClr val="bg1"/>
                </a:solidFill>
              </a:rPr>
              <a:t>Strategic Tax Planning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87" name="TextBox 29"/>
          <p:cNvSpPr txBox="1">
            <a:spLocks noChangeArrowheads="1"/>
          </p:cNvSpPr>
          <p:nvPr/>
        </p:nvSpPr>
        <p:spPr bwMode="auto">
          <a:xfrm>
            <a:off x="3111839" y="4941168"/>
            <a:ext cx="2699537" cy="292388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/>
        </p:spPr>
        <p:txBody>
          <a:bodyPr wrap="squar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1300" b="1" smtClean="0">
                <a:solidFill>
                  <a:schemeClr val="accent6">
                    <a:lumMod val="50000"/>
                  </a:schemeClr>
                </a:solidFill>
              </a:rPr>
              <a:t>Strategic Tax Planning</a:t>
            </a:r>
            <a:endParaRPr lang="en-US" sz="13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054" name="TextBox 2053"/>
          <p:cNvSpPr txBox="1"/>
          <p:nvPr/>
        </p:nvSpPr>
        <p:spPr>
          <a:xfrm>
            <a:off x="2987823" y="5207812"/>
            <a:ext cx="302433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smtClean="0">
                <a:latin typeface="Arial Narrow" pitchFamily="34" charset="0"/>
              </a:rPr>
              <a:t>Pemanfaatan Pasal 50 UU Merk No.15/2001,</a:t>
            </a:r>
          </a:p>
          <a:p>
            <a:r>
              <a:rPr lang="en-US" sz="1200" smtClean="0">
                <a:latin typeface="Arial Narrow" pitchFamily="34" charset="0"/>
              </a:rPr>
              <a:t>Bahwa MERK dapat dimiliki secara KOLEKTIF</a:t>
            </a:r>
          </a:p>
          <a:p>
            <a:r>
              <a:rPr lang="en-US" sz="1200" b="1" smtClean="0">
                <a:latin typeface="Arial Narrow" pitchFamily="34" charset="0"/>
              </a:rPr>
              <a:t> Menghilangkan Issue Royalti, PPN </a:t>
            </a:r>
          </a:p>
          <a:p>
            <a:r>
              <a:rPr lang="en-US" sz="1200" b="1">
                <a:latin typeface="Arial Narrow" pitchFamily="34" charset="0"/>
              </a:rPr>
              <a:t> </a:t>
            </a:r>
            <a:r>
              <a:rPr lang="en-US" sz="1200" b="1" smtClean="0">
                <a:latin typeface="Arial Narrow" pitchFamily="34" charset="0"/>
              </a:rPr>
              <a:t>       dan PPh 23</a:t>
            </a:r>
            <a:r>
              <a:rPr lang="en-US" sz="1200" smtClean="0">
                <a:latin typeface="Arial Narrow" pitchFamily="34" charset="0"/>
              </a:rPr>
              <a:t> </a:t>
            </a:r>
            <a:r>
              <a:rPr lang="en-US" sz="1200" smtClean="0">
                <a:latin typeface="Arial Narrow" pitchFamily="34" charset="0"/>
                <a:sym typeface="Wingdings" pitchFamily="2" charset="2"/>
              </a:rPr>
              <a:t></a:t>
            </a:r>
            <a:r>
              <a:rPr lang="en-US" sz="1400" b="1" smtClean="0">
                <a:solidFill>
                  <a:srgbClr val="FF0000"/>
                </a:solidFill>
                <a:latin typeface="Arial Narrow" pitchFamily="34" charset="0"/>
                <a:sym typeface="Wingdings" pitchFamily="2" charset="2"/>
              </a:rPr>
              <a:t>HEMAT CASH FLOW !                                 </a:t>
            </a:r>
          </a:p>
          <a:p>
            <a:r>
              <a:rPr lang="en-US" sz="1400" b="1">
                <a:solidFill>
                  <a:srgbClr val="FF0000"/>
                </a:solidFill>
                <a:latin typeface="Arial Narrow" pitchFamily="34" charset="0"/>
                <a:sym typeface="Wingdings" pitchFamily="2" charset="2"/>
              </a:rPr>
              <a:t> </a:t>
            </a:r>
            <a:r>
              <a:rPr lang="en-US" sz="1400" b="1" smtClean="0">
                <a:solidFill>
                  <a:srgbClr val="FF0000"/>
                </a:solidFill>
                <a:latin typeface="Arial Narrow" pitchFamily="34" charset="0"/>
                <a:sym typeface="Wingdings" pitchFamily="2" charset="2"/>
              </a:rPr>
              <a:t>                   </a:t>
            </a:r>
            <a:r>
              <a:rPr lang="en-US" sz="1400" b="1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  <a:sym typeface="Wingdings" pitchFamily="2" charset="2"/>
              </a:rPr>
              <a:t>Selama beroperasi</a:t>
            </a:r>
            <a:endParaRPr lang="en-US" sz="1400" b="1">
              <a:solidFill>
                <a:schemeClr val="accent2">
                  <a:lumMod val="75000"/>
                </a:schemeClr>
              </a:solidFill>
              <a:latin typeface="Arial Narrow" pitchFamily="34" charset="0"/>
            </a:endParaRPr>
          </a:p>
        </p:txBody>
      </p:sp>
      <p:sp>
        <p:nvSpPr>
          <p:cNvPr id="89" name="TextBox 29"/>
          <p:cNvSpPr txBox="1">
            <a:spLocks noChangeArrowheads="1"/>
          </p:cNvSpPr>
          <p:nvPr/>
        </p:nvSpPr>
        <p:spPr bwMode="auto">
          <a:xfrm>
            <a:off x="6390583" y="4365104"/>
            <a:ext cx="2601862" cy="1969770"/>
          </a:xfrm>
          <a:prstGeom prst="rect">
            <a:avLst/>
          </a:prstGeom>
          <a:solidFill>
            <a:schemeClr val="tx1"/>
          </a:solidFill>
          <a:ln w="0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wrap="squar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1800" b="1" smtClean="0">
                <a:solidFill>
                  <a:srgbClr val="99FF99"/>
                </a:solidFill>
              </a:rPr>
              <a:t>PKM </a:t>
            </a:r>
            <a:r>
              <a:rPr lang="en-US" sz="1600" b="1" smtClean="0">
                <a:solidFill>
                  <a:schemeClr val="bg1"/>
                </a:solidFill>
              </a:rPr>
              <a:t>Tax Synergy 2014</a:t>
            </a:r>
          </a:p>
          <a:p>
            <a:pPr algn="ctr" eaLnBrk="1" hangingPunct="1"/>
            <a:r>
              <a:rPr lang="en-US" sz="1300" b="1" smtClean="0">
                <a:solidFill>
                  <a:schemeClr val="bg1"/>
                </a:solidFill>
              </a:rPr>
              <a:t> Meraih predikat </a:t>
            </a:r>
            <a:r>
              <a:rPr lang="en-US" sz="1300" b="1" smtClean="0">
                <a:solidFill>
                  <a:srgbClr val="CC6600"/>
                </a:solidFill>
              </a:rPr>
              <a:t>GOLD </a:t>
            </a:r>
          </a:p>
          <a:p>
            <a:pPr algn="ctr" eaLnBrk="1" hangingPunct="1"/>
            <a:endParaRPr lang="en-US" sz="1300" b="1">
              <a:solidFill>
                <a:schemeClr val="accent6">
                  <a:lumMod val="50000"/>
                </a:schemeClr>
              </a:solidFill>
            </a:endParaRPr>
          </a:p>
          <a:p>
            <a:pPr algn="ctr" eaLnBrk="1" hangingPunct="1"/>
            <a:endParaRPr lang="en-US" sz="1300" b="1" smtClean="0">
              <a:solidFill>
                <a:schemeClr val="accent6">
                  <a:lumMod val="50000"/>
                </a:schemeClr>
              </a:solidFill>
            </a:endParaRPr>
          </a:p>
          <a:p>
            <a:pPr algn="ctr" eaLnBrk="1" hangingPunct="1"/>
            <a:endParaRPr lang="en-US" sz="1300" b="1" smtClean="0">
              <a:solidFill>
                <a:schemeClr val="accent6">
                  <a:lumMod val="50000"/>
                </a:schemeClr>
              </a:solidFill>
            </a:endParaRPr>
          </a:p>
          <a:p>
            <a:pPr algn="ctr" eaLnBrk="1" hangingPunct="1"/>
            <a:endParaRPr lang="en-US" sz="1300" b="1" smtClean="0">
              <a:solidFill>
                <a:schemeClr val="accent6">
                  <a:lumMod val="50000"/>
                </a:schemeClr>
              </a:solidFill>
            </a:endParaRPr>
          </a:p>
          <a:p>
            <a:pPr algn="ctr" eaLnBrk="1" hangingPunct="1"/>
            <a:endParaRPr lang="en-US" sz="1300" b="1">
              <a:solidFill>
                <a:schemeClr val="accent6">
                  <a:lumMod val="50000"/>
                </a:schemeClr>
              </a:solidFill>
            </a:endParaRPr>
          </a:p>
          <a:p>
            <a:pPr algn="ctr" eaLnBrk="1" hangingPunct="1"/>
            <a:r>
              <a:rPr lang="en-US" sz="1300" b="1" smtClean="0">
                <a:solidFill>
                  <a:schemeClr val="bg1"/>
                </a:solidFill>
              </a:rPr>
              <a:t>Berhak mengikuti kompetisi </a:t>
            </a:r>
            <a:r>
              <a:rPr lang="en-US" sz="1300" b="1" smtClean="0">
                <a:solidFill>
                  <a:srgbClr val="FF0000"/>
                </a:solidFill>
              </a:rPr>
              <a:t>INTERNASIONAL</a:t>
            </a:r>
            <a:r>
              <a:rPr lang="en-US" sz="1300" b="1" smtClean="0">
                <a:solidFill>
                  <a:schemeClr val="bg1"/>
                </a:solidFill>
              </a:rPr>
              <a:t> tahun 2015</a:t>
            </a:r>
            <a:endParaRPr lang="en-US" sz="1300" b="1" dirty="0">
              <a:solidFill>
                <a:schemeClr val="bg1"/>
              </a:solidFill>
            </a:endParaRPr>
          </a:p>
        </p:txBody>
      </p:sp>
      <p:pic>
        <p:nvPicPr>
          <p:cNvPr id="2055" name="Picture 6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4758610"/>
            <a:ext cx="343677" cy="1046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5" name="TextBox 29"/>
          <p:cNvSpPr txBox="1">
            <a:spLocks noChangeArrowheads="1"/>
          </p:cNvSpPr>
          <p:nvPr/>
        </p:nvSpPr>
        <p:spPr bwMode="auto">
          <a:xfrm>
            <a:off x="5157044" y="1412776"/>
            <a:ext cx="3159372" cy="492443"/>
          </a:xfrm>
          <a:prstGeom prst="rect">
            <a:avLst/>
          </a:prstGeom>
          <a:solidFill>
            <a:srgbClr val="006600"/>
          </a:solidFill>
          <a:ln w="0">
            <a:noFill/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/>
        </p:spPr>
        <p:txBody>
          <a:bodyPr wrap="squar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1300" b="1" smtClean="0">
                <a:solidFill>
                  <a:schemeClr val="bg1"/>
                </a:solidFill>
              </a:rPr>
              <a:t>Pemilihan Metode Pendirian Perusahaan dari Unit Bisnis</a:t>
            </a:r>
            <a:endParaRPr lang="en-US" sz="1300" b="1" dirty="0">
              <a:solidFill>
                <a:schemeClr val="bg1"/>
              </a:solidFill>
            </a:endParaRPr>
          </a:p>
        </p:txBody>
      </p:sp>
      <p:pic>
        <p:nvPicPr>
          <p:cNvPr id="2060" name="Picture 8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3" y="4869160"/>
            <a:ext cx="818426" cy="9601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79025418"/>
      </p:ext>
    </p:extLst>
  </p:cSld>
  <p:clrMapOvr>
    <a:masterClrMapping/>
  </p:clrMapOvr>
  <p:transition spd="med" advClick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3190" y="5661248"/>
            <a:ext cx="507907" cy="812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29"/>
          <p:cNvSpPr txBox="1">
            <a:spLocks noChangeArrowheads="1"/>
          </p:cNvSpPr>
          <p:nvPr/>
        </p:nvSpPr>
        <p:spPr bwMode="auto">
          <a:xfrm>
            <a:off x="521809" y="1412776"/>
            <a:ext cx="8370670" cy="5847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1600" b="1" smtClean="0"/>
              <a:t>EVALUASI BESARAN Tarif Ekspor 10% Blok Pertamina Malaysia EP </a:t>
            </a:r>
          </a:p>
          <a:p>
            <a:pPr algn="ctr" eaLnBrk="1" hangingPunct="1"/>
            <a:r>
              <a:rPr lang="en-US" sz="1600" b="1" smtClean="0"/>
              <a:t>(April s/d Juni 2015)</a:t>
            </a:r>
            <a:endParaRPr lang="en-US" sz="1600" b="1" dirty="0"/>
          </a:p>
        </p:txBody>
      </p:sp>
      <p:sp>
        <p:nvSpPr>
          <p:cNvPr id="11" name="TextBox 30"/>
          <p:cNvSpPr txBox="1">
            <a:spLocks noChangeArrowheads="1"/>
          </p:cNvSpPr>
          <p:nvPr/>
        </p:nvSpPr>
        <p:spPr bwMode="auto">
          <a:xfrm>
            <a:off x="475184" y="1995239"/>
            <a:ext cx="4024808" cy="292388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1300" b="1" smtClean="0"/>
              <a:t>Jenis Crude Kikeh (Sabah)</a:t>
            </a:r>
            <a:endParaRPr lang="en-US" sz="13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0" y="908720"/>
            <a:ext cx="9144161" cy="338554"/>
          </a:xfrm>
          <a:prstGeom prst="rect">
            <a:avLst/>
          </a:prstGeom>
          <a:solidFill>
            <a:srgbClr val="74DA79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271463">
              <a:defRPr/>
            </a:pPr>
            <a:r>
              <a:rPr lang="en-US" sz="1600" b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TAX </a:t>
            </a:r>
            <a:r>
              <a:rPr lang="en-US" sz="1600" b="1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PLANNING </a:t>
            </a:r>
            <a:r>
              <a:rPr lang="en-US" sz="1600" b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KORPORAT-BEA EKSPOR </a:t>
            </a:r>
            <a:r>
              <a:rPr lang="en-US" sz="1600" b="1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CRUDE PERTAMINA EP </a:t>
            </a:r>
            <a:r>
              <a:rPr lang="en-US" sz="1600" b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MALAYSIA</a:t>
            </a:r>
            <a:endParaRPr lang="en-US" sz="1600" b="1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366028"/>
            <a:ext cx="3671203" cy="1589891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TextBox 30"/>
          <p:cNvSpPr txBox="1">
            <a:spLocks noChangeArrowheads="1"/>
          </p:cNvSpPr>
          <p:nvPr/>
        </p:nvSpPr>
        <p:spPr bwMode="auto">
          <a:xfrm>
            <a:off x="323528" y="3992525"/>
            <a:ext cx="417646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dirty="0" err="1" smtClean="0">
                <a:solidFill>
                  <a:srgbClr val="002060"/>
                </a:solidFill>
              </a:rPr>
              <a:t>Ekspor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>
                <a:solidFill>
                  <a:srgbClr val="002060"/>
                </a:solidFill>
              </a:rPr>
              <a:t>Crude </a:t>
            </a:r>
            <a:r>
              <a:rPr lang="en-US" dirty="0" err="1">
                <a:solidFill>
                  <a:srgbClr val="002060"/>
                </a:solidFill>
              </a:rPr>
              <a:t>Kikeh</a:t>
            </a:r>
            <a:r>
              <a:rPr lang="en-US" dirty="0">
                <a:solidFill>
                  <a:srgbClr val="002060"/>
                </a:solidFill>
              </a:rPr>
              <a:t> Pertamina Malaysia </a:t>
            </a:r>
            <a:r>
              <a:rPr lang="en-US" dirty="0" smtClean="0">
                <a:solidFill>
                  <a:srgbClr val="002060"/>
                </a:solidFill>
              </a:rPr>
              <a:t>EP (PMEP) </a:t>
            </a:r>
            <a:r>
              <a:rPr lang="en-US" dirty="0">
                <a:solidFill>
                  <a:srgbClr val="002060"/>
                </a:solidFill>
              </a:rPr>
              <a:t>3 kali </a:t>
            </a:r>
            <a:r>
              <a:rPr lang="en-US" dirty="0" err="1" smtClean="0">
                <a:solidFill>
                  <a:srgbClr val="002060"/>
                </a:solidFill>
              </a:rPr>
              <a:t>pengapalan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>
                <a:solidFill>
                  <a:srgbClr val="002060"/>
                </a:solidFill>
              </a:rPr>
              <a:t>total  </a:t>
            </a:r>
            <a:r>
              <a:rPr lang="en-US" dirty="0" err="1">
                <a:solidFill>
                  <a:srgbClr val="002060"/>
                </a:solidFill>
              </a:rPr>
              <a:t>nilai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b="1" dirty="0" smtClean="0">
                <a:solidFill>
                  <a:srgbClr val="002060"/>
                </a:solidFill>
              </a:rPr>
              <a:t>USD </a:t>
            </a:r>
            <a:r>
              <a:rPr lang="en-US" b="1" dirty="0">
                <a:solidFill>
                  <a:srgbClr val="002060"/>
                </a:solidFill>
              </a:rPr>
              <a:t>415,004,631 </a:t>
            </a:r>
            <a:r>
              <a:rPr lang="en-US" b="1" dirty="0" smtClean="0">
                <a:solidFill>
                  <a:srgbClr val="002060"/>
                </a:solidFill>
              </a:rPr>
              <a:t> </a:t>
            </a:r>
            <a:r>
              <a:rPr lang="en-US" dirty="0" err="1" smtClean="0">
                <a:solidFill>
                  <a:srgbClr val="002060"/>
                </a:solidFill>
              </a:rPr>
              <a:t>dengan</a:t>
            </a:r>
            <a:endParaRPr lang="en-US" dirty="0" smtClean="0">
              <a:solidFill>
                <a:srgbClr val="002060"/>
              </a:solidFill>
            </a:endParaRPr>
          </a:p>
          <a:p>
            <a:pPr algn="ctr"/>
            <a:r>
              <a:rPr lang="en-US" dirty="0" smtClean="0">
                <a:solidFill>
                  <a:srgbClr val="002060"/>
                </a:solidFill>
              </a:rPr>
              <a:t>Beban Bea </a:t>
            </a:r>
            <a:r>
              <a:rPr lang="en-US" dirty="0" err="1" smtClean="0">
                <a:solidFill>
                  <a:srgbClr val="002060"/>
                </a:solidFill>
              </a:rPr>
              <a:t>Ekspor</a:t>
            </a:r>
            <a:r>
              <a:rPr lang="en-US" dirty="0" smtClean="0">
                <a:solidFill>
                  <a:srgbClr val="002060"/>
                </a:solidFill>
              </a:rPr>
              <a:t> (export Duty)  </a:t>
            </a:r>
            <a:r>
              <a:rPr lang="en-US" b="1" dirty="0" smtClean="0">
                <a:solidFill>
                  <a:srgbClr val="002060"/>
                </a:solidFill>
              </a:rPr>
              <a:t>USD 41,500,463 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398390"/>
            <a:ext cx="2822841" cy="1564489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TextBox 33"/>
          <p:cNvSpPr txBox="1"/>
          <p:nvPr/>
        </p:nvSpPr>
        <p:spPr>
          <a:xfrm>
            <a:off x="467545" y="4941168"/>
            <a:ext cx="8424934" cy="292388"/>
          </a:xfrm>
          <a:prstGeom prst="rect">
            <a:avLst/>
          </a:prstGeom>
          <a:solidFill>
            <a:srgbClr val="92D050"/>
          </a:solidFill>
          <a:ln w="9525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1300">
                <a:latin typeface="Arial" charset="0"/>
              </a:defRPr>
            </a:lvl1pPr>
            <a:lvl2pPr marL="742950" indent="-285750" eaLnBrk="0" hangingPunct="0">
              <a:defRPr sz="1200">
                <a:latin typeface="Arial" charset="0"/>
              </a:defRPr>
            </a:lvl2pPr>
            <a:lvl3pPr marL="1143000" indent="-228600" eaLnBrk="0" hangingPunct="0">
              <a:defRPr sz="1200">
                <a:latin typeface="Arial" charset="0"/>
              </a:defRPr>
            </a:lvl3pPr>
            <a:lvl4pPr marL="1600200" indent="-228600" eaLnBrk="0" hangingPunct="0">
              <a:defRPr sz="1200">
                <a:latin typeface="Arial" charset="0"/>
              </a:defRPr>
            </a:lvl4pPr>
            <a:lvl5pPr marL="2057400" indent="-228600" eaLnBrk="0" hangingPunct="0">
              <a:defRPr sz="1200"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latin typeface="Arial" charset="0"/>
              </a:defRPr>
            </a:lvl9pPr>
          </a:lstStyle>
          <a:p>
            <a:r>
              <a:rPr lang="en-US" dirty="0" err="1">
                <a:solidFill>
                  <a:srgbClr val="002060"/>
                </a:solidFill>
              </a:rPr>
              <a:t>Pengajuan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 smtClean="0">
                <a:solidFill>
                  <a:srgbClr val="002060"/>
                </a:solidFill>
              </a:rPr>
              <a:t>Pengurangan</a:t>
            </a:r>
            <a:r>
              <a:rPr lang="en-US" dirty="0" smtClean="0">
                <a:solidFill>
                  <a:srgbClr val="002060"/>
                </a:solidFill>
              </a:rPr>
              <a:t> Bea </a:t>
            </a:r>
            <a:r>
              <a:rPr lang="en-US" err="1">
                <a:solidFill>
                  <a:srgbClr val="002060"/>
                </a:solidFill>
              </a:rPr>
              <a:t>Ekspor</a:t>
            </a:r>
            <a:r>
              <a:rPr lang="en-US">
                <a:solidFill>
                  <a:srgbClr val="002060"/>
                </a:solidFill>
              </a:rPr>
              <a:t> </a:t>
            </a:r>
            <a:r>
              <a:rPr lang="en-US" smtClean="0">
                <a:solidFill>
                  <a:srgbClr val="002060"/>
                </a:solidFill>
              </a:rPr>
              <a:t>Kepada Otoritas Malaysia-Petroleum </a:t>
            </a:r>
            <a:r>
              <a:rPr lang="en-US" dirty="0">
                <a:solidFill>
                  <a:srgbClr val="002060"/>
                </a:solidFill>
              </a:rPr>
              <a:t>Management Unit Petronas</a:t>
            </a:r>
          </a:p>
        </p:txBody>
      </p:sp>
      <p:sp>
        <p:nvSpPr>
          <p:cNvPr id="35" name="Down Arrow 34"/>
          <p:cNvSpPr/>
          <p:nvPr/>
        </p:nvSpPr>
        <p:spPr>
          <a:xfrm>
            <a:off x="1584516" y="4638856"/>
            <a:ext cx="1547324" cy="194266"/>
          </a:xfrm>
          <a:prstGeom prst="downArrow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endParaRPr lang="en-US" sz="1300">
              <a:latin typeface="Arial" charset="0"/>
            </a:endParaRPr>
          </a:p>
        </p:txBody>
      </p:sp>
      <p:sp>
        <p:nvSpPr>
          <p:cNvPr id="36" name="TextBox 30"/>
          <p:cNvSpPr txBox="1">
            <a:spLocks noChangeArrowheads="1"/>
          </p:cNvSpPr>
          <p:nvPr/>
        </p:nvSpPr>
        <p:spPr bwMode="auto">
          <a:xfrm>
            <a:off x="4879060" y="4014642"/>
            <a:ext cx="403244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dirty="0" err="1" smtClean="0">
                <a:solidFill>
                  <a:srgbClr val="002060"/>
                </a:solidFill>
              </a:rPr>
              <a:t>Ekspor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>
                <a:solidFill>
                  <a:srgbClr val="002060"/>
                </a:solidFill>
              </a:rPr>
              <a:t>Crude </a:t>
            </a:r>
            <a:r>
              <a:rPr lang="en-US" dirty="0" err="1" smtClean="0">
                <a:solidFill>
                  <a:srgbClr val="002060"/>
                </a:solidFill>
              </a:rPr>
              <a:t>Kidurong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>
                <a:solidFill>
                  <a:srgbClr val="002060"/>
                </a:solidFill>
              </a:rPr>
              <a:t>Pertamina Malaysia EP </a:t>
            </a:r>
            <a:r>
              <a:rPr lang="en-US" dirty="0" smtClean="0">
                <a:solidFill>
                  <a:srgbClr val="002060"/>
                </a:solidFill>
              </a:rPr>
              <a:t>4 </a:t>
            </a:r>
            <a:r>
              <a:rPr lang="en-US" dirty="0">
                <a:solidFill>
                  <a:srgbClr val="002060"/>
                </a:solidFill>
              </a:rPr>
              <a:t>kali </a:t>
            </a:r>
            <a:r>
              <a:rPr lang="en-US" dirty="0" err="1">
                <a:solidFill>
                  <a:srgbClr val="002060"/>
                </a:solidFill>
              </a:rPr>
              <a:t>pengapalan</a:t>
            </a:r>
            <a:r>
              <a:rPr lang="en-US" dirty="0">
                <a:solidFill>
                  <a:srgbClr val="002060"/>
                </a:solidFill>
              </a:rPr>
              <a:t> total  </a:t>
            </a:r>
            <a:r>
              <a:rPr lang="en-US" dirty="0" err="1">
                <a:solidFill>
                  <a:srgbClr val="002060"/>
                </a:solidFill>
              </a:rPr>
              <a:t>nilai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b="1" dirty="0">
                <a:solidFill>
                  <a:srgbClr val="002060"/>
                </a:solidFill>
              </a:rPr>
              <a:t>USD </a:t>
            </a:r>
            <a:r>
              <a:rPr lang="en-US" b="1" dirty="0" smtClean="0">
                <a:solidFill>
                  <a:srgbClr val="002060"/>
                </a:solidFill>
              </a:rPr>
              <a:t>266,996,499  </a:t>
            </a:r>
            <a:r>
              <a:rPr lang="en-US" dirty="0" err="1">
                <a:solidFill>
                  <a:srgbClr val="002060"/>
                </a:solidFill>
              </a:rPr>
              <a:t>dengan</a:t>
            </a:r>
            <a:endParaRPr lang="en-US" dirty="0">
              <a:solidFill>
                <a:srgbClr val="002060"/>
              </a:solidFill>
            </a:endParaRPr>
          </a:p>
          <a:p>
            <a:pPr algn="ctr"/>
            <a:r>
              <a:rPr lang="en-US" dirty="0">
                <a:solidFill>
                  <a:srgbClr val="002060"/>
                </a:solidFill>
              </a:rPr>
              <a:t>Beban Bea </a:t>
            </a:r>
            <a:r>
              <a:rPr lang="en-US" dirty="0" err="1">
                <a:solidFill>
                  <a:srgbClr val="002060"/>
                </a:solidFill>
              </a:rPr>
              <a:t>Ekspor</a:t>
            </a:r>
            <a:r>
              <a:rPr lang="en-US" dirty="0">
                <a:solidFill>
                  <a:srgbClr val="002060"/>
                </a:solidFill>
              </a:rPr>
              <a:t> (export Duty)  </a:t>
            </a:r>
            <a:r>
              <a:rPr lang="en-US" b="1" dirty="0">
                <a:solidFill>
                  <a:srgbClr val="002060"/>
                </a:solidFill>
              </a:rPr>
              <a:t>USD </a:t>
            </a:r>
            <a:r>
              <a:rPr lang="en-US" b="1" dirty="0" smtClean="0">
                <a:solidFill>
                  <a:srgbClr val="002060"/>
                </a:solidFill>
              </a:rPr>
              <a:t>26,699,650 </a:t>
            </a:r>
          </a:p>
        </p:txBody>
      </p:sp>
      <p:sp>
        <p:nvSpPr>
          <p:cNvPr id="38" name="TextBox 30"/>
          <p:cNvSpPr txBox="1">
            <a:spLocks noChangeArrowheads="1"/>
          </p:cNvSpPr>
          <p:nvPr/>
        </p:nvSpPr>
        <p:spPr bwMode="auto">
          <a:xfrm>
            <a:off x="4820710" y="1988840"/>
            <a:ext cx="4071769" cy="292388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1300" b="1" smtClean="0"/>
              <a:t>Jenis Crude Kidurong (Bintulu, Sarawak)</a:t>
            </a:r>
            <a:endParaRPr lang="en-US" sz="1300" b="1" dirty="0"/>
          </a:p>
        </p:txBody>
      </p:sp>
      <p:sp>
        <p:nvSpPr>
          <p:cNvPr id="39" name="Down Arrow 38"/>
          <p:cNvSpPr/>
          <p:nvPr/>
        </p:nvSpPr>
        <p:spPr>
          <a:xfrm>
            <a:off x="5929197" y="4638856"/>
            <a:ext cx="1547324" cy="194266"/>
          </a:xfrm>
          <a:prstGeom prst="downArrow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endParaRPr lang="en-US" sz="1300">
              <a:latin typeface="Arial" charset="0"/>
            </a:endParaRPr>
          </a:p>
        </p:txBody>
      </p:sp>
      <p:sp>
        <p:nvSpPr>
          <p:cNvPr id="20" name="TextBox 30"/>
          <p:cNvSpPr txBox="1">
            <a:spLocks noChangeArrowheads="1"/>
          </p:cNvSpPr>
          <p:nvPr/>
        </p:nvSpPr>
        <p:spPr bwMode="auto">
          <a:xfrm>
            <a:off x="467544" y="5301208"/>
            <a:ext cx="392460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dirty="0" smtClean="0">
                <a:solidFill>
                  <a:srgbClr val="002060"/>
                </a:solidFill>
              </a:rPr>
              <a:t>Bea </a:t>
            </a:r>
            <a:r>
              <a:rPr lang="en-US" dirty="0" err="1" smtClean="0">
                <a:solidFill>
                  <a:srgbClr val="002060"/>
                </a:solidFill>
              </a:rPr>
              <a:t>Ekspor</a:t>
            </a:r>
            <a:r>
              <a:rPr lang="en-US" dirty="0" smtClean="0">
                <a:solidFill>
                  <a:srgbClr val="002060"/>
                </a:solidFill>
              </a:rPr>
              <a:t> Crude </a:t>
            </a:r>
            <a:r>
              <a:rPr lang="en-US" dirty="0" err="1">
                <a:solidFill>
                  <a:srgbClr val="002060"/>
                </a:solidFill>
              </a:rPr>
              <a:t>Kikeh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 err="1" smtClean="0">
                <a:solidFill>
                  <a:srgbClr val="002060"/>
                </a:solidFill>
              </a:rPr>
              <a:t>menjadi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smtClean="0">
                <a:solidFill>
                  <a:srgbClr val="002060"/>
                </a:solidFill>
              </a:rPr>
              <a:t>USD 15,936,178, </a:t>
            </a:r>
            <a:r>
              <a:rPr lang="en-US" dirty="0" err="1" smtClean="0">
                <a:solidFill>
                  <a:srgbClr val="002060"/>
                </a:solidFill>
              </a:rPr>
              <a:t>besarnya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 err="1" smtClean="0">
                <a:solidFill>
                  <a:srgbClr val="002060"/>
                </a:solidFill>
              </a:rPr>
              <a:t>penghematan</a:t>
            </a:r>
            <a:r>
              <a:rPr lang="en-US" dirty="0" smtClean="0">
                <a:solidFill>
                  <a:srgbClr val="002060"/>
                </a:solidFill>
              </a:rPr>
              <a:t>  </a:t>
            </a:r>
            <a:r>
              <a:rPr lang="en-US" b="1" dirty="0" smtClean="0">
                <a:solidFill>
                  <a:srgbClr val="002060"/>
                </a:solidFill>
              </a:rPr>
              <a:t>USD 25,564,285</a:t>
            </a:r>
          </a:p>
        </p:txBody>
      </p:sp>
      <p:sp>
        <p:nvSpPr>
          <p:cNvPr id="21" name="TextBox 30"/>
          <p:cNvSpPr txBox="1">
            <a:spLocks noChangeArrowheads="1"/>
          </p:cNvSpPr>
          <p:nvPr/>
        </p:nvSpPr>
        <p:spPr bwMode="auto">
          <a:xfrm>
            <a:off x="4879060" y="5301208"/>
            <a:ext cx="415743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dirty="0" smtClean="0">
                <a:solidFill>
                  <a:srgbClr val="002060"/>
                </a:solidFill>
              </a:rPr>
              <a:t>Bea </a:t>
            </a:r>
            <a:r>
              <a:rPr lang="en-US" dirty="0" err="1" smtClean="0">
                <a:solidFill>
                  <a:srgbClr val="002060"/>
                </a:solidFill>
              </a:rPr>
              <a:t>Ekspor</a:t>
            </a:r>
            <a:r>
              <a:rPr lang="en-US" dirty="0" smtClean="0">
                <a:solidFill>
                  <a:srgbClr val="002060"/>
                </a:solidFill>
              </a:rPr>
              <a:t> Crude </a:t>
            </a:r>
            <a:r>
              <a:rPr lang="en-US" dirty="0" err="1" smtClean="0">
                <a:solidFill>
                  <a:srgbClr val="002060"/>
                </a:solidFill>
              </a:rPr>
              <a:t>Kidurong</a:t>
            </a:r>
            <a:r>
              <a:rPr lang="en-US" dirty="0" smtClean="0">
                <a:solidFill>
                  <a:srgbClr val="002060"/>
                </a:solidFill>
              </a:rPr>
              <a:t>  </a:t>
            </a:r>
            <a:r>
              <a:rPr lang="en-US" dirty="0" err="1" smtClean="0">
                <a:solidFill>
                  <a:srgbClr val="002060"/>
                </a:solidFill>
              </a:rPr>
              <a:t>menjadi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smtClean="0">
                <a:solidFill>
                  <a:srgbClr val="002060"/>
                </a:solidFill>
              </a:rPr>
              <a:t>USD 14,257,613, </a:t>
            </a:r>
            <a:r>
              <a:rPr lang="en-US" dirty="0" err="1" smtClean="0">
                <a:solidFill>
                  <a:srgbClr val="002060"/>
                </a:solidFill>
              </a:rPr>
              <a:t>besarnya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 err="1" smtClean="0">
                <a:solidFill>
                  <a:srgbClr val="002060"/>
                </a:solidFill>
              </a:rPr>
              <a:t>penghematan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b="1" dirty="0" smtClean="0">
                <a:solidFill>
                  <a:srgbClr val="002060"/>
                </a:solidFill>
              </a:rPr>
              <a:t>USD 12,442,037</a:t>
            </a:r>
          </a:p>
        </p:txBody>
      </p:sp>
      <p:sp>
        <p:nvSpPr>
          <p:cNvPr id="2" name="Rectangle 1"/>
          <p:cNvSpPr/>
          <p:nvPr/>
        </p:nvSpPr>
        <p:spPr>
          <a:xfrm>
            <a:off x="2042761" y="5949280"/>
            <a:ext cx="527450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HEMAT CASH </a:t>
            </a:r>
            <a:r>
              <a:rPr lang="en-US" b="1" smtClean="0">
                <a:solidFill>
                  <a:srgbClr val="FF0000"/>
                </a:solidFill>
              </a:rPr>
              <a:t>FLOW        </a:t>
            </a:r>
            <a:r>
              <a:rPr lang="en-US" b="1" dirty="0" smtClean="0">
                <a:solidFill>
                  <a:srgbClr val="FF0000"/>
                </a:solidFill>
              </a:rPr>
              <a:t>USD </a:t>
            </a:r>
            <a:r>
              <a:rPr lang="en-US" b="1" dirty="0">
                <a:solidFill>
                  <a:srgbClr val="FF0000"/>
                </a:solidFill>
              </a:rPr>
              <a:t>38,006,322</a:t>
            </a:r>
          </a:p>
        </p:txBody>
      </p:sp>
      <p:sp>
        <p:nvSpPr>
          <p:cNvPr id="24" name="Rectangle 23"/>
          <p:cNvSpPr/>
          <p:nvPr/>
        </p:nvSpPr>
        <p:spPr>
          <a:xfrm>
            <a:off x="0" y="0"/>
            <a:ext cx="9144000" cy="913566"/>
          </a:xfrm>
          <a:prstGeom prst="rect">
            <a:avLst/>
          </a:prstGeom>
          <a:solidFill>
            <a:srgbClr val="E3591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467544" y="190381"/>
            <a:ext cx="8280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Arial" pitchFamily="34" charset="0"/>
                <a:cs typeface="Arial" pitchFamily="34" charset="0"/>
              </a:rPr>
              <a:t>REALISASI</a:t>
            </a:r>
            <a:r>
              <a:rPr lang="en-US" b="1" smtClean="0"/>
              <a:t> PENGHEMATAN PAJAK PERTAMINA 2015</a:t>
            </a:r>
          </a:p>
          <a:p>
            <a:r>
              <a:rPr lang="en-US" smtClean="0"/>
              <a:t>(</a:t>
            </a:r>
            <a:r>
              <a:rPr lang="en-US" i="1" smtClean="0"/>
              <a:t>realized tax saving</a:t>
            </a:r>
            <a:r>
              <a:rPr lang="en-US" smtClean="0"/>
              <a:t>) Per 30 Juni 2015</a:t>
            </a:r>
            <a:endParaRPr lang="en-US"/>
          </a:p>
        </p:txBody>
      </p:sp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0002" y="116632"/>
            <a:ext cx="1058796" cy="6966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9809" y="116632"/>
            <a:ext cx="1087961" cy="724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35878998"/>
      </p:ext>
    </p:extLst>
  </p:cSld>
  <p:clrMapOvr>
    <a:masterClrMapping/>
  </p:clrMapOvr>
  <p:transition spd="med"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4225000" y="4869160"/>
            <a:ext cx="4667480" cy="492443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300" b="1" smtClean="0"/>
              <a:t>Permohonan Surat Keterangan Bebas PPh pasal 22 impor, dan memaksimalkan pemanfaatan SKB PPh 22 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443"/>
          <a:stretch/>
        </p:blipFill>
        <p:spPr>
          <a:xfrm>
            <a:off x="3606494" y="2485398"/>
            <a:ext cx="1905805" cy="115878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117481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467544" y="260648"/>
            <a:ext cx="8280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Arial" pitchFamily="34" charset="0"/>
                <a:cs typeface="Arial" pitchFamily="34" charset="0"/>
              </a:rPr>
              <a:t>REALISASI PEMBEBASAN dan PENGEMBALIAN PAJAK </a:t>
            </a:r>
            <a:r>
              <a:rPr lang="en-US" b="1" smtClean="0"/>
              <a:t>2015</a:t>
            </a:r>
          </a:p>
          <a:p>
            <a:r>
              <a:rPr lang="en-US" smtClean="0"/>
              <a:t>(</a:t>
            </a:r>
            <a:r>
              <a:rPr lang="en-US" i="1" smtClean="0"/>
              <a:t>tax refund and tax exemption</a:t>
            </a:r>
            <a:r>
              <a:rPr lang="en-US" smtClean="0"/>
              <a:t>) Per 30 Juni 2015</a:t>
            </a:r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8644" y="13507"/>
            <a:ext cx="1513992" cy="114061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594"/>
          <a:stretch/>
        </p:blipFill>
        <p:spPr>
          <a:xfrm>
            <a:off x="6040172" y="2168476"/>
            <a:ext cx="2046191" cy="150940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594"/>
          <a:stretch/>
        </p:blipFill>
        <p:spPr>
          <a:xfrm>
            <a:off x="539552" y="2514937"/>
            <a:ext cx="1837450" cy="112924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3" t="12854" b="11594"/>
          <a:stretch/>
        </p:blipFill>
        <p:spPr>
          <a:xfrm>
            <a:off x="2050066" y="3123309"/>
            <a:ext cx="1153782" cy="749757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-16592" y="1196752"/>
            <a:ext cx="9144161" cy="338554"/>
          </a:xfrm>
          <a:prstGeom prst="rect">
            <a:avLst/>
          </a:prstGeom>
          <a:solidFill>
            <a:srgbClr val="002060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271463">
              <a:defRPr/>
            </a:pPr>
            <a:r>
              <a:rPr lang="en-US" sz="1600" b="1" smtClean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REALISASI PEMBEBASAN PAJAK PPh 22 Impor </a:t>
            </a:r>
            <a:endParaRPr lang="en-US" sz="1600" b="1" dirty="0">
              <a:ln w="1905"/>
              <a:solidFill>
                <a:schemeClr val="bg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4" name="TextBox 30"/>
          <p:cNvSpPr txBox="1">
            <a:spLocks noChangeArrowheads="1"/>
          </p:cNvSpPr>
          <p:nvPr/>
        </p:nvSpPr>
        <p:spPr bwMode="auto">
          <a:xfrm>
            <a:off x="545599" y="4869160"/>
            <a:ext cx="3699704" cy="49244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300" b="1" smtClean="0"/>
              <a:t>STRATEGIC TAX CORPORATE INCOME TAX</a:t>
            </a:r>
          </a:p>
          <a:p>
            <a:pPr eaLnBrk="1" hangingPunct="1"/>
            <a:r>
              <a:rPr lang="en-US" sz="1300" b="1"/>
              <a:t>(</a:t>
            </a:r>
            <a:r>
              <a:rPr lang="en-US" sz="1300" b="1" smtClean="0"/>
              <a:t>status Lebih Bayar Fiskal) </a:t>
            </a:r>
          </a:p>
        </p:txBody>
      </p:sp>
      <p:sp>
        <p:nvSpPr>
          <p:cNvPr id="25" name="Dodecagon 24"/>
          <p:cNvSpPr/>
          <p:nvPr/>
        </p:nvSpPr>
        <p:spPr>
          <a:xfrm>
            <a:off x="35496" y="1162041"/>
            <a:ext cx="408543" cy="394402"/>
          </a:xfrm>
          <a:prstGeom prst="dodecagon">
            <a:avLst/>
          </a:prstGeom>
          <a:ln>
            <a:solidFill>
              <a:srgbClr val="FFC000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smtClean="0">
                <a:solidFill>
                  <a:schemeClr val="accent6">
                    <a:lumMod val="75000"/>
                  </a:schemeClr>
                </a:solidFill>
              </a:rPr>
              <a:t>1</a:t>
            </a:r>
            <a:endParaRPr lang="en-US" sz="1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>
            <a:off x="610145" y="2108870"/>
            <a:ext cx="0" cy="2544265"/>
          </a:xfrm>
          <a:prstGeom prst="line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610145" y="4653136"/>
            <a:ext cx="7951293" cy="0"/>
          </a:xfrm>
          <a:prstGeom prst="line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686896" y="2096468"/>
            <a:ext cx="2300928" cy="276999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id-ID" sz="1200" b="1" dirty="0" smtClean="0">
                <a:latin typeface="Arial Narrow" panose="020B0606020202030204" pitchFamily="34" charset="0"/>
              </a:rPr>
              <a:t>PPh 22 terutang Rp </a:t>
            </a:r>
            <a:r>
              <a:rPr lang="id-ID" sz="1200" b="1" smtClean="0">
                <a:latin typeface="Arial Narrow" panose="020B0606020202030204" pitchFamily="34" charset="0"/>
              </a:rPr>
              <a:t>8,2 T</a:t>
            </a:r>
            <a:r>
              <a:rPr lang="en-US" sz="1200" b="1" smtClean="0">
                <a:latin typeface="Arial Narrow" panose="020B0606020202030204" pitchFamily="34" charset="0"/>
              </a:rPr>
              <a:t>rilyun</a:t>
            </a:r>
            <a:r>
              <a:rPr lang="id-ID" sz="1200" b="1" smtClean="0">
                <a:latin typeface="Arial Narrow" panose="020B0606020202030204" pitchFamily="34" charset="0"/>
              </a:rPr>
              <a:t> </a:t>
            </a:r>
            <a:endParaRPr lang="en-US" sz="1200" b="1" dirty="0">
              <a:latin typeface="Arial Narrow" panose="020B060602020203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453186" y="2107501"/>
            <a:ext cx="2198934" cy="276999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id-ID" sz="1200" b="1" dirty="0" smtClean="0">
                <a:latin typeface="Arial Narrow" panose="020B0606020202030204" pitchFamily="34" charset="0"/>
              </a:rPr>
              <a:t>PPh 22 terutang Rp </a:t>
            </a:r>
            <a:r>
              <a:rPr lang="id-ID" sz="1200" b="1" smtClean="0">
                <a:latin typeface="Arial Narrow" panose="020B0606020202030204" pitchFamily="34" charset="0"/>
              </a:rPr>
              <a:t>9,9 T</a:t>
            </a:r>
            <a:r>
              <a:rPr lang="en-US" sz="1200" b="1" smtClean="0">
                <a:latin typeface="Arial Narrow" panose="020B0606020202030204" pitchFamily="34" charset="0"/>
              </a:rPr>
              <a:t>rilyun</a:t>
            </a:r>
            <a:r>
              <a:rPr lang="id-ID" sz="1200" b="1" smtClean="0">
                <a:latin typeface="Arial Narrow" panose="020B0606020202030204" pitchFamily="34" charset="0"/>
              </a:rPr>
              <a:t> </a:t>
            </a:r>
            <a:endParaRPr lang="en-US" sz="1200" b="1" dirty="0">
              <a:latin typeface="Arial Narrow" panose="020B060602020203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245302" y="4040684"/>
            <a:ext cx="1812506" cy="461665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r"/>
            <a:r>
              <a:rPr lang="id-ID" sz="1200" b="1" dirty="0" smtClean="0">
                <a:latin typeface="Arial Narrow" panose="020B0606020202030204" pitchFamily="34" charset="0"/>
              </a:rPr>
              <a:t>Pemanfaatan </a:t>
            </a:r>
            <a:r>
              <a:rPr lang="id-ID" sz="1200" b="1" smtClean="0">
                <a:latin typeface="Arial Narrow" panose="020B0606020202030204" pitchFamily="34" charset="0"/>
              </a:rPr>
              <a:t>SKB </a:t>
            </a:r>
            <a:endParaRPr lang="en-US" sz="1200" b="1" smtClean="0">
              <a:latin typeface="Arial Narrow" panose="020B0606020202030204" pitchFamily="34" charset="0"/>
            </a:endParaRPr>
          </a:p>
          <a:p>
            <a:pPr algn="r"/>
            <a:r>
              <a:rPr lang="id-ID" sz="1200" b="1" smtClean="0">
                <a:latin typeface="Arial Narrow" panose="020B0606020202030204" pitchFamily="34" charset="0"/>
              </a:rPr>
              <a:t>PPh 22 </a:t>
            </a:r>
            <a:r>
              <a:rPr lang="en-US" sz="1200" b="1" smtClean="0">
                <a:latin typeface="Arial Narrow" panose="020B0606020202030204" pitchFamily="34" charset="0"/>
              </a:rPr>
              <a:t>Rp</a:t>
            </a:r>
            <a:r>
              <a:rPr lang="id-ID" sz="1200" b="1" smtClean="0">
                <a:latin typeface="Arial Narrow" panose="020B0606020202030204" pitchFamily="34" charset="0"/>
              </a:rPr>
              <a:t> 2,03 T</a:t>
            </a:r>
            <a:r>
              <a:rPr lang="en-US" sz="1200" b="1" smtClean="0">
                <a:latin typeface="Arial Narrow" panose="020B0606020202030204" pitchFamily="34" charset="0"/>
              </a:rPr>
              <a:t>rilyun</a:t>
            </a:r>
            <a:r>
              <a:rPr lang="id-ID" sz="1200" b="1" smtClean="0">
                <a:latin typeface="Arial Narrow" panose="020B0606020202030204" pitchFamily="34" charset="0"/>
              </a:rPr>
              <a:t> </a:t>
            </a:r>
            <a:endParaRPr lang="en-US" sz="1200" b="1" dirty="0">
              <a:latin typeface="Arial Narrow" panose="020B0606020202030204" pitchFamily="34" charset="0"/>
            </a:endParaRPr>
          </a:p>
        </p:txBody>
      </p:sp>
      <p:cxnSp>
        <p:nvCxnSpPr>
          <p:cNvPr id="42" name="Straight Connector 41"/>
          <p:cNvCxnSpPr/>
          <p:nvPr/>
        </p:nvCxnSpPr>
        <p:spPr>
          <a:xfrm>
            <a:off x="3423781" y="2178348"/>
            <a:ext cx="0" cy="2474788"/>
          </a:xfrm>
          <a:prstGeom prst="line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6064619" y="2109760"/>
            <a:ext cx="0" cy="2543376"/>
          </a:xfrm>
          <a:prstGeom prst="line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594"/>
          <a:stretch/>
        </p:blipFill>
        <p:spPr>
          <a:xfrm>
            <a:off x="4869958" y="3352498"/>
            <a:ext cx="1090680" cy="670298"/>
          </a:xfrm>
          <a:prstGeom prst="rect">
            <a:avLst/>
          </a:prstGeom>
          <a:solidFill>
            <a:srgbClr val="FFC000"/>
          </a:solidFill>
        </p:spPr>
      </p:pic>
      <p:sp>
        <p:nvSpPr>
          <p:cNvPr id="44" name="TextBox 43"/>
          <p:cNvSpPr txBox="1"/>
          <p:nvPr/>
        </p:nvSpPr>
        <p:spPr>
          <a:xfrm>
            <a:off x="1550409" y="3908334"/>
            <a:ext cx="1812506" cy="461665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r"/>
            <a:r>
              <a:rPr lang="id-ID" sz="1200" b="1" dirty="0" smtClean="0">
                <a:latin typeface="Arial Narrow" panose="020B0606020202030204" pitchFamily="34" charset="0"/>
              </a:rPr>
              <a:t>Pemanfaatan </a:t>
            </a:r>
            <a:r>
              <a:rPr lang="id-ID" sz="1200" b="1" smtClean="0">
                <a:latin typeface="Arial Narrow" panose="020B0606020202030204" pitchFamily="34" charset="0"/>
              </a:rPr>
              <a:t>SKB </a:t>
            </a:r>
            <a:endParaRPr lang="en-US" sz="1200" b="1" smtClean="0">
              <a:latin typeface="Arial Narrow" panose="020B0606020202030204" pitchFamily="34" charset="0"/>
            </a:endParaRPr>
          </a:p>
          <a:p>
            <a:pPr algn="r"/>
            <a:r>
              <a:rPr lang="id-ID" sz="1200" b="1" smtClean="0">
                <a:latin typeface="Arial Narrow" panose="020B0606020202030204" pitchFamily="34" charset="0"/>
              </a:rPr>
              <a:t>PPh 22 </a:t>
            </a:r>
            <a:r>
              <a:rPr lang="en-US" sz="1200" b="1" smtClean="0">
                <a:latin typeface="Arial Narrow" panose="020B0606020202030204" pitchFamily="34" charset="0"/>
              </a:rPr>
              <a:t>Rp</a:t>
            </a:r>
            <a:r>
              <a:rPr lang="id-ID" sz="1200" b="1" smtClean="0">
                <a:latin typeface="Arial Narrow" panose="020B0606020202030204" pitchFamily="34" charset="0"/>
              </a:rPr>
              <a:t> </a:t>
            </a:r>
            <a:r>
              <a:rPr lang="en-US" sz="1200" b="1" smtClean="0">
                <a:latin typeface="Arial Narrow" panose="020B0606020202030204" pitchFamily="34" charset="0"/>
              </a:rPr>
              <a:t>3,5</a:t>
            </a:r>
            <a:r>
              <a:rPr lang="id-ID" sz="1200" b="1" smtClean="0">
                <a:latin typeface="Arial Narrow" panose="020B0606020202030204" pitchFamily="34" charset="0"/>
              </a:rPr>
              <a:t> T</a:t>
            </a:r>
            <a:r>
              <a:rPr lang="en-US" sz="1200" b="1" smtClean="0">
                <a:latin typeface="Arial Narrow" panose="020B0606020202030204" pitchFamily="34" charset="0"/>
              </a:rPr>
              <a:t>rilyun</a:t>
            </a:r>
            <a:r>
              <a:rPr lang="id-ID" sz="1200" b="1" smtClean="0">
                <a:latin typeface="Arial Narrow" panose="020B0606020202030204" pitchFamily="34" charset="0"/>
              </a:rPr>
              <a:t> </a:t>
            </a:r>
            <a:endParaRPr lang="en-US" sz="1200" b="1" dirty="0">
              <a:latin typeface="Arial Narrow" panose="020B0606020202030204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6135" y="3063104"/>
            <a:ext cx="1316345" cy="9775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5" name="TextBox 44"/>
          <p:cNvSpPr txBox="1"/>
          <p:nvPr/>
        </p:nvSpPr>
        <p:spPr>
          <a:xfrm>
            <a:off x="7073214" y="4019472"/>
            <a:ext cx="1812506" cy="461665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r"/>
            <a:r>
              <a:rPr lang="id-ID" sz="1200" b="1" dirty="0" smtClean="0">
                <a:latin typeface="Arial Narrow" panose="020B0606020202030204" pitchFamily="34" charset="0"/>
              </a:rPr>
              <a:t>Pemanfaatan </a:t>
            </a:r>
            <a:r>
              <a:rPr lang="id-ID" sz="1200" b="1" smtClean="0">
                <a:latin typeface="Arial Narrow" panose="020B0606020202030204" pitchFamily="34" charset="0"/>
              </a:rPr>
              <a:t>SKB </a:t>
            </a:r>
            <a:endParaRPr lang="en-US" sz="1200" b="1" smtClean="0">
              <a:latin typeface="Arial Narrow" panose="020B0606020202030204" pitchFamily="34" charset="0"/>
            </a:endParaRPr>
          </a:p>
          <a:p>
            <a:pPr algn="r"/>
            <a:r>
              <a:rPr lang="id-ID" sz="1200" b="1" smtClean="0">
                <a:latin typeface="Arial Narrow" panose="020B0606020202030204" pitchFamily="34" charset="0"/>
              </a:rPr>
              <a:t>PPh 22 </a:t>
            </a:r>
            <a:r>
              <a:rPr lang="en-US" sz="1200" b="1" smtClean="0">
                <a:latin typeface="Arial Narrow" panose="020B0606020202030204" pitchFamily="34" charset="0"/>
              </a:rPr>
              <a:t>Rp</a:t>
            </a:r>
            <a:r>
              <a:rPr lang="id-ID" sz="1200" b="1" smtClean="0">
                <a:latin typeface="Arial Narrow" panose="020B0606020202030204" pitchFamily="34" charset="0"/>
              </a:rPr>
              <a:t> </a:t>
            </a:r>
            <a:r>
              <a:rPr lang="en-US" sz="1200" b="1" smtClean="0">
                <a:latin typeface="Arial Narrow" panose="020B0606020202030204" pitchFamily="34" charset="0"/>
              </a:rPr>
              <a:t>5,6</a:t>
            </a:r>
            <a:r>
              <a:rPr lang="id-ID" sz="1200" b="1" smtClean="0">
                <a:latin typeface="Arial Narrow" panose="020B0606020202030204" pitchFamily="34" charset="0"/>
              </a:rPr>
              <a:t> T</a:t>
            </a:r>
            <a:r>
              <a:rPr lang="en-US" sz="1200" b="1" smtClean="0">
                <a:latin typeface="Arial Narrow" panose="020B0606020202030204" pitchFamily="34" charset="0"/>
              </a:rPr>
              <a:t>rilyun</a:t>
            </a:r>
            <a:r>
              <a:rPr lang="id-ID" sz="1200" b="1" smtClean="0">
                <a:latin typeface="Arial Narrow" panose="020B0606020202030204" pitchFamily="34" charset="0"/>
              </a:rPr>
              <a:t> </a:t>
            </a:r>
            <a:endParaRPr lang="en-US" sz="1200" b="1" dirty="0">
              <a:latin typeface="Arial Narrow" panose="020B0606020202030204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070175" y="2059389"/>
            <a:ext cx="2198934" cy="276999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id-ID" sz="1200" b="1" dirty="0" smtClean="0">
                <a:latin typeface="Arial Narrow" panose="020B0606020202030204" pitchFamily="34" charset="0"/>
              </a:rPr>
              <a:t>PPh 22 </a:t>
            </a:r>
            <a:r>
              <a:rPr lang="id-ID" sz="1200" b="1" smtClean="0">
                <a:latin typeface="Arial Narrow" panose="020B0606020202030204" pitchFamily="34" charset="0"/>
              </a:rPr>
              <a:t>terutang Rp</a:t>
            </a:r>
            <a:r>
              <a:rPr lang="en-US" sz="1200" b="1" smtClean="0">
                <a:latin typeface="Arial Narrow" panose="020B0606020202030204" pitchFamily="34" charset="0"/>
              </a:rPr>
              <a:t>10,6</a:t>
            </a:r>
            <a:r>
              <a:rPr lang="id-ID" sz="1200" b="1" smtClean="0">
                <a:latin typeface="Arial Narrow" panose="020B0606020202030204" pitchFamily="34" charset="0"/>
              </a:rPr>
              <a:t> T</a:t>
            </a:r>
            <a:r>
              <a:rPr lang="en-US" sz="1200" b="1" smtClean="0">
                <a:latin typeface="Arial Narrow" panose="020B0606020202030204" pitchFamily="34" charset="0"/>
              </a:rPr>
              <a:t>rilyun</a:t>
            </a:r>
            <a:r>
              <a:rPr lang="id-ID" sz="1200" b="1" smtClean="0">
                <a:latin typeface="Arial Narrow" panose="020B0606020202030204" pitchFamily="34" charset="0"/>
              </a:rPr>
              <a:t> </a:t>
            </a:r>
            <a:endParaRPr lang="en-US" sz="1200" b="1" dirty="0">
              <a:latin typeface="Arial Narrow" panose="020B0606020202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1334" y="1694308"/>
            <a:ext cx="8411145" cy="32316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500" b="1" smtClean="0">
                <a:solidFill>
                  <a:schemeClr val="accent6">
                    <a:lumMod val="50000"/>
                  </a:schemeClr>
                </a:solidFill>
              </a:rPr>
              <a:t>Grafik Visual PPh 22 Terutang Versus Pemanfaatan Surat Keterangan Bebas (SKB) PPh 22</a:t>
            </a:r>
            <a:endParaRPr lang="en-US" sz="1500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56176" y="3600557"/>
            <a:ext cx="12241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smtClean="0"/>
              <a:t>Tahun 2014</a:t>
            </a:r>
            <a:endParaRPr lang="en-US" sz="1400" b="1"/>
          </a:p>
        </p:txBody>
      </p:sp>
      <p:sp>
        <p:nvSpPr>
          <p:cNvPr id="48" name="TextBox 47"/>
          <p:cNvSpPr txBox="1"/>
          <p:nvPr/>
        </p:nvSpPr>
        <p:spPr>
          <a:xfrm>
            <a:off x="3462770" y="3674615"/>
            <a:ext cx="12241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smtClean="0"/>
              <a:t>Tahun 2013</a:t>
            </a:r>
            <a:endParaRPr lang="en-US" sz="1400" b="1"/>
          </a:p>
        </p:txBody>
      </p:sp>
      <p:sp>
        <p:nvSpPr>
          <p:cNvPr id="49" name="TextBox 48"/>
          <p:cNvSpPr txBox="1"/>
          <p:nvPr/>
        </p:nvSpPr>
        <p:spPr>
          <a:xfrm>
            <a:off x="719573" y="3551894"/>
            <a:ext cx="12241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smtClean="0"/>
              <a:t>Tahun 2012</a:t>
            </a:r>
            <a:endParaRPr lang="en-US" sz="1400" b="1"/>
          </a:p>
        </p:txBody>
      </p:sp>
      <p:sp>
        <p:nvSpPr>
          <p:cNvPr id="47" name="Rectangle 46"/>
          <p:cNvSpPr/>
          <p:nvPr/>
        </p:nvSpPr>
        <p:spPr>
          <a:xfrm>
            <a:off x="444038" y="5583344"/>
            <a:ext cx="571213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>
                <a:solidFill>
                  <a:schemeClr val="accent6">
                    <a:lumMod val="50000"/>
                  </a:schemeClr>
                </a:solidFill>
              </a:rPr>
              <a:t>TOTAL PEMANFAATAN SKB PPh 22 Impor </a:t>
            </a:r>
            <a:endParaRPr lang="en-US" sz="1600" b="1" smtClean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en-US" sz="1600" b="1" smtClean="0">
                <a:solidFill>
                  <a:schemeClr val="accent6">
                    <a:lumMod val="50000"/>
                  </a:schemeClr>
                </a:solidFill>
              </a:rPr>
              <a:t>tahun </a:t>
            </a:r>
            <a:r>
              <a:rPr lang="en-US" sz="1600" b="1">
                <a:solidFill>
                  <a:schemeClr val="accent6">
                    <a:lumMod val="50000"/>
                  </a:schemeClr>
                </a:solidFill>
              </a:rPr>
              <a:t>2012 s/d 2014  </a:t>
            </a:r>
            <a:r>
              <a:rPr lang="en-US" sz="1600" b="1" smtClean="0">
                <a:solidFill>
                  <a:schemeClr val="accent6">
                    <a:lumMod val="50000"/>
                  </a:schemeClr>
                </a:solidFill>
              </a:rPr>
              <a:t>sebesar </a:t>
            </a:r>
            <a:r>
              <a:rPr lang="en-US" sz="1600" b="1" smtClean="0">
                <a:solidFill>
                  <a:srgbClr val="FF0000"/>
                </a:solidFill>
              </a:rPr>
              <a:t>Rp 11,13 Trilyun</a:t>
            </a:r>
            <a:endParaRPr lang="en-US" sz="1600" b="1">
              <a:solidFill>
                <a:srgbClr val="FF0000"/>
              </a:solidFill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8019" y="5566275"/>
            <a:ext cx="1098406" cy="9950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14230278"/>
      </p:ext>
    </p:extLst>
  </p:cSld>
  <p:clrMapOvr>
    <a:masterClrMapping/>
  </p:clrMapOvr>
  <p:transition spd="med"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174814"/>
          </a:xfrm>
          <a:prstGeom prst="rect">
            <a:avLst/>
          </a:prstGeom>
          <a:solidFill>
            <a:srgbClr val="E3591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-16592" y="1174814"/>
            <a:ext cx="9144161" cy="338554"/>
          </a:xfrm>
          <a:prstGeom prst="rect">
            <a:avLst/>
          </a:prstGeom>
          <a:solidFill>
            <a:srgbClr val="002060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271463">
              <a:defRPr/>
            </a:pPr>
            <a:r>
              <a:rPr lang="en-US" sz="1600" b="1" dirty="0" smtClean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PROGRAM TAX di </a:t>
            </a:r>
            <a:r>
              <a:rPr lang="en-US" sz="1600" b="1" dirty="0" err="1" smtClean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tahun</a:t>
            </a:r>
            <a:r>
              <a:rPr lang="en-US" sz="1600" b="1" dirty="0" smtClean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2016 </a:t>
            </a:r>
            <a:r>
              <a:rPr lang="en-US" sz="1600" b="1" dirty="0" err="1" smtClean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dan</a:t>
            </a:r>
            <a:r>
              <a:rPr lang="en-US" sz="1600" b="1" dirty="0" smtClean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1600" b="1" dirty="0" err="1" smtClean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seterusnya</a:t>
            </a:r>
            <a:endParaRPr lang="en-US" sz="1600" b="1" dirty="0">
              <a:ln w="1905"/>
              <a:solidFill>
                <a:schemeClr val="bg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67544" y="260647"/>
            <a:ext cx="66247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rial" pitchFamily="34" charset="0"/>
                <a:cs typeface="Arial" pitchFamily="34" charset="0"/>
              </a:rPr>
              <a:t>STRATEGIC TAX on 2016 </a:t>
            </a:r>
            <a:endParaRPr lang="en-US" sz="3200" b="1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7533" y="31343"/>
            <a:ext cx="1666467" cy="1104940"/>
          </a:xfrm>
          <a:prstGeom prst="rect">
            <a:avLst/>
          </a:prstGeom>
        </p:spPr>
      </p:pic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2632016137"/>
              </p:ext>
            </p:extLst>
          </p:nvPr>
        </p:nvGraphicFramePr>
        <p:xfrm>
          <a:off x="381000" y="1844824"/>
          <a:ext cx="8458200" cy="4392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132135389"/>
      </p:ext>
    </p:extLst>
  </p:cSld>
  <p:clrMapOvr>
    <a:masterClrMapping/>
  </p:clrMapOvr>
  <p:transition spd="med"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ACBF4AF3-FAB8-444C-81AB-52C89640E2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>
                                            <p:graphicEl>
                                              <a:dgm id="{ACBF4AF3-FAB8-444C-81AB-52C89640E2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graphicEl>
                                              <a:dgm id="{ACBF4AF3-FAB8-444C-81AB-52C89640E2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>
                                            <p:graphicEl>
                                              <a:dgm id="{ACBF4AF3-FAB8-444C-81AB-52C89640E27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C43EB61A-2E04-409F-8F87-79F190ED3C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graphicEl>
                                              <a:dgm id="{C43EB61A-2E04-409F-8F87-79F190ED3CE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graphicEl>
                                              <a:dgm id="{C43EB61A-2E04-409F-8F87-79F190ED3C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graphicEl>
                                              <a:dgm id="{C43EB61A-2E04-409F-8F87-79F190ED3C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2572025E-E8B8-4F94-94D0-DC22D7F762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9" dur="1000"/>
                                        <p:tgtEl>
                                          <p:spTgt spid="8">
                                            <p:graphicEl>
                                              <a:dgm id="{2572025E-E8B8-4F94-94D0-DC22D7F762F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F646D7A-C7D0-4489-A68F-61F32B7DB0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>
                                            <p:graphicEl>
                                              <a:dgm id="{BF646D7A-C7D0-4489-A68F-61F32B7DB0C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>
                                            <p:graphicEl>
                                              <a:dgm id="{BF646D7A-C7D0-4489-A68F-61F32B7DB0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>
                                            <p:graphicEl>
                                              <a:dgm id="{BF646D7A-C7D0-4489-A68F-61F32B7DB0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E4B0666F-2CF1-4C21-A251-46E6EBFF7C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9" dur="1000"/>
                                        <p:tgtEl>
                                          <p:spTgt spid="8">
                                            <p:graphicEl>
                                              <a:dgm id="{E4B0666F-2CF1-4C21-A251-46E6EBFF7C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41BC1ABA-1F87-4B1E-94EC-41724CD126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>
                                            <p:graphicEl>
                                              <a:dgm id="{41BC1ABA-1F87-4B1E-94EC-41724CD1265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>
                                            <p:graphicEl>
                                              <a:dgm id="{41BC1ABA-1F87-4B1E-94EC-41724CD126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>
                                            <p:graphicEl>
                                              <a:dgm id="{41BC1ABA-1F87-4B1E-94EC-41724CD126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5284ED54-4761-44DA-8086-D5FD397A1C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9" dur="1000"/>
                                        <p:tgtEl>
                                          <p:spTgt spid="8">
                                            <p:graphicEl>
                                              <a:dgm id="{5284ED54-4761-44DA-8086-D5FD397A1C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Sub>
          <a:bldDgm bld="one"/>
        </p:bldSub>
      </p:bldGraphic>
    </p:bldLst>
  </p:timing>
</p:sld>
</file>

<file path=ppt/theme/theme1.xml><?xml version="1.0" encoding="utf-8"?>
<a:theme xmlns:a="http://schemas.openxmlformats.org/drawingml/2006/main" name="pertamina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Futura Md BT"/>
        <a:ea typeface=""/>
        <a:cs typeface=""/>
      </a:majorFont>
      <a:minorFont>
        <a:latin typeface="Futura Md B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pertamina</Template>
  <TotalTime>1809</TotalTime>
  <Words>673</Words>
  <Application>Microsoft Office PowerPoint</Application>
  <PresentationFormat>On-screen Show (4:3)</PresentationFormat>
  <Paragraphs>144</Paragraphs>
  <Slides>6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pertamina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Ludhi Rispriandhi</dc:creator>
  <cp:lastModifiedBy>Afan Aftory</cp:lastModifiedBy>
  <cp:revision>125</cp:revision>
  <cp:lastPrinted>2015-07-09T01:56:01Z</cp:lastPrinted>
  <dcterms:created xsi:type="dcterms:W3CDTF">2015-07-09T01:22:56Z</dcterms:created>
  <dcterms:modified xsi:type="dcterms:W3CDTF">2017-05-19T18:37:10Z</dcterms:modified>
</cp:coreProperties>
</file>