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handoutMasterIdLst>
    <p:handoutMasterId r:id="rId33"/>
  </p:handoutMasterIdLst>
  <p:sldIdLst>
    <p:sldId id="256" r:id="rId2"/>
    <p:sldId id="257" r:id="rId3"/>
    <p:sldId id="290" r:id="rId4"/>
    <p:sldId id="291" r:id="rId5"/>
    <p:sldId id="292" r:id="rId6"/>
    <p:sldId id="293" r:id="rId7"/>
    <p:sldId id="294" r:id="rId8"/>
    <p:sldId id="295" r:id="rId9"/>
    <p:sldId id="296" r:id="rId10"/>
    <p:sldId id="297" r:id="rId11"/>
    <p:sldId id="273" r:id="rId12"/>
    <p:sldId id="274" r:id="rId13"/>
    <p:sldId id="275" r:id="rId14"/>
    <p:sldId id="276" r:id="rId15"/>
    <p:sldId id="277" r:id="rId16"/>
    <p:sldId id="287" r:id="rId17"/>
    <p:sldId id="278" r:id="rId18"/>
    <p:sldId id="279" r:id="rId19"/>
    <p:sldId id="280" r:id="rId20"/>
    <p:sldId id="281" r:id="rId21"/>
    <p:sldId id="282" r:id="rId22"/>
    <p:sldId id="283" r:id="rId23"/>
    <p:sldId id="288" r:id="rId24"/>
    <p:sldId id="284" r:id="rId25"/>
    <p:sldId id="285" r:id="rId26"/>
    <p:sldId id="286" r:id="rId27"/>
    <p:sldId id="298" r:id="rId28"/>
    <p:sldId id="299" r:id="rId29"/>
    <p:sldId id="300" r:id="rId30"/>
    <p:sldId id="301" r:id="rId31"/>
    <p:sldId id="302" r:id="rId3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EE2"/>
    <a:srgbClr val="FBFDE3"/>
    <a:srgbClr val="22770B"/>
    <a:srgbClr val="8CF270"/>
    <a:srgbClr val="7D0B5C"/>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29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smtClean="0"/>
            </a:lvl1pPr>
          </a:lstStyle>
          <a:p>
            <a:pPr>
              <a:defRPr/>
            </a:pPr>
            <a:endParaRPr lang="en-US"/>
          </a:p>
        </p:txBody>
      </p:sp>
      <p:sp>
        <p:nvSpPr>
          <p:cNvPr id="10035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smtClean="0"/>
            </a:lvl1pPr>
          </a:lstStyle>
          <a:p>
            <a:pPr>
              <a:defRPr/>
            </a:pPr>
            <a:endParaRPr lang="en-US"/>
          </a:p>
        </p:txBody>
      </p:sp>
      <p:sp>
        <p:nvSpPr>
          <p:cNvPr id="10035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smtClean="0"/>
            </a:lvl1pPr>
          </a:lstStyle>
          <a:p>
            <a:pPr>
              <a:defRPr/>
            </a:pPr>
            <a:endParaRPr lang="en-US"/>
          </a:p>
        </p:txBody>
      </p:sp>
      <p:sp>
        <p:nvSpPr>
          <p:cNvPr id="10035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smtClean="0"/>
            </a:lvl1pPr>
          </a:lstStyle>
          <a:p>
            <a:pPr>
              <a:defRPr/>
            </a:pPr>
            <a:fld id="{E0972654-5BE2-4A44-9BA3-5A65613BC41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p>
            </p:txBody>
          </p:sp>
        </p:grpSp>
      </p:grpSp>
      <p:sp>
        <p:nvSpPr>
          <p:cNvPr id="36906"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69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smtClean="0"/>
            </a:lvl1pPr>
          </a:lstStyle>
          <a:p>
            <a:pPr>
              <a:defRPr/>
            </a:pPr>
            <a:endParaRPr lang="en-US"/>
          </a:p>
        </p:txBody>
      </p:sp>
      <p:sp>
        <p:nvSpPr>
          <p:cNvPr id="45" name="Rectangle 45"/>
          <p:cNvSpPr>
            <a:spLocks noGrp="1" noChangeArrowheads="1"/>
          </p:cNvSpPr>
          <p:nvPr>
            <p:ph type="ftr" sz="quarter" idx="11"/>
          </p:nvPr>
        </p:nvSpPr>
        <p:spPr/>
        <p:txBody>
          <a:bodyPr/>
          <a:lstStyle>
            <a:lvl1pPr>
              <a:defRPr smtClean="0"/>
            </a:lvl1pPr>
          </a:lstStyle>
          <a:p>
            <a:pPr>
              <a:defRPr/>
            </a:pPr>
            <a:endParaRPr lang="en-US"/>
          </a:p>
        </p:txBody>
      </p:sp>
      <p:sp>
        <p:nvSpPr>
          <p:cNvPr id="46" name="Rectangle 46"/>
          <p:cNvSpPr>
            <a:spLocks noGrp="1" noChangeArrowheads="1"/>
          </p:cNvSpPr>
          <p:nvPr>
            <p:ph type="sldNum" sz="quarter" idx="12"/>
          </p:nvPr>
        </p:nvSpPr>
        <p:spPr/>
        <p:txBody>
          <a:bodyPr/>
          <a:lstStyle>
            <a:lvl1pPr>
              <a:defRPr smtClean="0"/>
            </a:lvl1pPr>
          </a:lstStyle>
          <a:p>
            <a:pPr>
              <a:defRPr/>
            </a:pPr>
            <a:fld id="{53A13FFE-1A29-4A68-820D-931719B831C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0D45663B-7A89-40CD-9562-D165286324E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ADD3D6E3-D4A6-4EC9-875E-2C5AF6338FE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5A99ED77-F073-47B3-9F7B-45895ADD657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4"/>
          <p:cNvSpPr>
            <a:spLocks noGrp="1" noChangeArrowheads="1"/>
          </p:cNvSpPr>
          <p:nvPr>
            <p:ph type="dt" sz="half" idx="10"/>
          </p:nvPr>
        </p:nvSpPr>
        <p:spPr>
          <a:ln/>
        </p:spPr>
        <p:txBody>
          <a:bodyPr/>
          <a:lstStyle>
            <a:lvl1pPr>
              <a:defRPr/>
            </a:lvl1pPr>
          </a:lstStyle>
          <a:p>
            <a:pPr>
              <a:defRPr/>
            </a:pPr>
            <a:endParaRPr lang="en-US"/>
          </a:p>
        </p:txBody>
      </p:sp>
      <p:sp>
        <p:nvSpPr>
          <p:cNvPr id="8" name="Rectangle 45"/>
          <p:cNvSpPr>
            <a:spLocks noGrp="1" noChangeArrowheads="1"/>
          </p:cNvSpPr>
          <p:nvPr>
            <p:ph type="ftr" sz="quarter" idx="11"/>
          </p:nvPr>
        </p:nvSpPr>
        <p:spPr>
          <a:ln/>
        </p:spPr>
        <p:txBody>
          <a:bodyPr/>
          <a:lstStyle>
            <a:lvl1pPr>
              <a:defRPr/>
            </a:lvl1pPr>
          </a:lstStyle>
          <a:p>
            <a:pPr>
              <a:defRPr/>
            </a:pPr>
            <a:endParaRPr lang="en-US"/>
          </a:p>
        </p:txBody>
      </p:sp>
      <p:sp>
        <p:nvSpPr>
          <p:cNvPr id="9" name="Rectangle 46"/>
          <p:cNvSpPr>
            <a:spLocks noGrp="1" noChangeArrowheads="1"/>
          </p:cNvSpPr>
          <p:nvPr>
            <p:ph type="sldNum" sz="quarter" idx="12"/>
          </p:nvPr>
        </p:nvSpPr>
        <p:spPr>
          <a:ln/>
        </p:spPr>
        <p:txBody>
          <a:bodyPr/>
          <a:lstStyle>
            <a:lvl1pPr>
              <a:defRPr/>
            </a:lvl1pPr>
          </a:lstStyle>
          <a:p>
            <a:pPr>
              <a:defRPr/>
            </a:pPr>
            <a:fld id="{E91B375E-279C-4971-80D6-E057DBA81C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4"/>
          <p:cNvSpPr>
            <a:spLocks noGrp="1" noChangeArrowheads="1"/>
          </p:cNvSpPr>
          <p:nvPr>
            <p:ph type="dt" sz="half" idx="10"/>
          </p:nvPr>
        </p:nvSpPr>
        <p:spPr>
          <a:ln/>
        </p:spPr>
        <p:txBody>
          <a:bodyPr/>
          <a:lstStyle>
            <a:lvl1pPr>
              <a:defRPr/>
            </a:lvl1pPr>
          </a:lstStyle>
          <a:p>
            <a:pPr>
              <a:defRPr/>
            </a:pPr>
            <a:endParaRPr lang="en-US"/>
          </a:p>
        </p:txBody>
      </p:sp>
      <p:sp>
        <p:nvSpPr>
          <p:cNvPr id="4" name="Rectangle 45"/>
          <p:cNvSpPr>
            <a:spLocks noGrp="1" noChangeArrowheads="1"/>
          </p:cNvSpPr>
          <p:nvPr>
            <p:ph type="ftr" sz="quarter" idx="11"/>
          </p:nvPr>
        </p:nvSpPr>
        <p:spPr>
          <a:ln/>
        </p:spPr>
        <p:txBody>
          <a:bodyPr/>
          <a:lstStyle>
            <a:lvl1pPr>
              <a:defRPr/>
            </a:lvl1pPr>
          </a:lstStyle>
          <a:p>
            <a:pPr>
              <a:defRPr/>
            </a:pPr>
            <a:endParaRPr lang="en-US"/>
          </a:p>
        </p:txBody>
      </p:sp>
      <p:sp>
        <p:nvSpPr>
          <p:cNvPr id="5" name="Rectangle 46"/>
          <p:cNvSpPr>
            <a:spLocks noGrp="1" noChangeArrowheads="1"/>
          </p:cNvSpPr>
          <p:nvPr>
            <p:ph type="sldNum" sz="quarter" idx="12"/>
          </p:nvPr>
        </p:nvSpPr>
        <p:spPr>
          <a:ln/>
        </p:spPr>
        <p:txBody>
          <a:bodyPr/>
          <a:lstStyle>
            <a:lvl1pPr>
              <a:defRPr/>
            </a:lvl1pPr>
          </a:lstStyle>
          <a:p>
            <a:pPr>
              <a:defRPr/>
            </a:pPr>
            <a:fld id="{E70F2B47-26FD-4AFC-906C-532621A37A2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US"/>
          </a:p>
        </p:txBody>
      </p:sp>
      <p:sp>
        <p:nvSpPr>
          <p:cNvPr id="3" name="Rectangle 45"/>
          <p:cNvSpPr>
            <a:spLocks noGrp="1" noChangeArrowheads="1"/>
          </p:cNvSpPr>
          <p:nvPr>
            <p:ph type="ftr" sz="quarter" idx="11"/>
          </p:nvPr>
        </p:nvSpPr>
        <p:spPr>
          <a:ln/>
        </p:spPr>
        <p:txBody>
          <a:bodyPr/>
          <a:lstStyle>
            <a:lvl1pPr>
              <a:defRPr/>
            </a:lvl1pPr>
          </a:lstStyle>
          <a:p>
            <a:pPr>
              <a:defRPr/>
            </a:pPr>
            <a:endParaRPr lang="en-US"/>
          </a:p>
        </p:txBody>
      </p:sp>
      <p:sp>
        <p:nvSpPr>
          <p:cNvPr id="4" name="Rectangle 46"/>
          <p:cNvSpPr>
            <a:spLocks noGrp="1" noChangeArrowheads="1"/>
          </p:cNvSpPr>
          <p:nvPr>
            <p:ph type="sldNum" sz="quarter" idx="12"/>
          </p:nvPr>
        </p:nvSpPr>
        <p:spPr>
          <a:ln/>
        </p:spPr>
        <p:txBody>
          <a:bodyPr/>
          <a:lstStyle>
            <a:lvl1pPr>
              <a:defRPr/>
            </a:lvl1pPr>
          </a:lstStyle>
          <a:p>
            <a:pPr>
              <a:defRPr/>
            </a:pPr>
            <a:fld id="{93CF613E-539E-4ACD-94E3-3EA148B72B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E1798431-3C48-418A-B918-61AD1BD4DEC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08AA51A7-2AF4-45BD-82C6-4CCB53D6377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D93CBF63-F844-4BCB-82ED-5A9DE021C00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E6114F4B-B6AB-4A13-BB5B-7F4C179CEB1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3584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p>
          </p:txBody>
        </p:sp>
        <p:sp>
          <p:nvSpPr>
            <p:cNvPr id="3584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584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p>
          </p:txBody>
        </p:sp>
        <p:sp>
          <p:nvSpPr>
            <p:cNvPr id="3584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3584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p>
          </p:txBody>
        </p:sp>
        <p:sp>
          <p:nvSpPr>
            <p:cNvPr id="3584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p>
          </p:txBody>
        </p:sp>
        <p:sp>
          <p:nvSpPr>
            <p:cNvPr id="3584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p>
          </p:txBody>
        </p:sp>
        <p:sp>
          <p:nvSpPr>
            <p:cNvPr id="3585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3585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p>
          </p:txBody>
        </p:sp>
        <p:sp>
          <p:nvSpPr>
            <p:cNvPr id="3585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p>
          </p:txBody>
        </p:sp>
        <p:sp>
          <p:nvSpPr>
            <p:cNvPr id="3585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p>
          </p:txBody>
        </p:sp>
        <p:sp>
          <p:nvSpPr>
            <p:cNvPr id="3585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p>
          </p:txBody>
        </p:sp>
        <p:sp>
          <p:nvSpPr>
            <p:cNvPr id="3585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sp>
          <p:nvSpPr>
            <p:cNvPr id="3585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p>
          </p:txBody>
        </p:sp>
        <p:sp>
          <p:nvSpPr>
            <p:cNvPr id="3585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p>
          </p:txBody>
        </p:sp>
        <p:sp>
          <p:nvSpPr>
            <p:cNvPr id="3585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p>
          </p:txBody>
        </p:sp>
        <p:sp>
          <p:nvSpPr>
            <p:cNvPr id="3585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p>
          </p:txBody>
        </p:sp>
        <p:sp>
          <p:nvSpPr>
            <p:cNvPr id="3586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p>
          </p:txBody>
        </p:sp>
        <p:sp>
          <p:nvSpPr>
            <p:cNvPr id="3586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p>
          </p:txBody>
        </p:sp>
        <p:sp>
          <p:nvSpPr>
            <p:cNvPr id="3586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p>
          </p:txBody>
        </p:sp>
        <p:sp>
          <p:nvSpPr>
            <p:cNvPr id="3586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p>
          </p:txBody>
        </p:sp>
        <p:sp>
          <p:nvSpPr>
            <p:cNvPr id="3586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p>
          </p:txBody>
        </p:sp>
        <p:sp>
          <p:nvSpPr>
            <p:cNvPr id="3586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p>
          </p:txBody>
        </p:sp>
        <p:sp>
          <p:nvSpPr>
            <p:cNvPr id="3586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p>
          </p:txBody>
        </p:sp>
        <p:sp>
          <p:nvSpPr>
            <p:cNvPr id="3586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3586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p>
          </p:txBody>
        </p:sp>
        <p:sp>
          <p:nvSpPr>
            <p:cNvPr id="3586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p>
          </p:txBody>
        </p:sp>
        <p:sp>
          <p:nvSpPr>
            <p:cNvPr id="3587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p>
          </p:txBody>
        </p:sp>
        <p:sp>
          <p:nvSpPr>
            <p:cNvPr id="3587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p>
          </p:txBody>
        </p:sp>
        <p:sp>
          <p:nvSpPr>
            <p:cNvPr id="3587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3587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p>
          </p:txBody>
        </p:sp>
        <p:sp>
          <p:nvSpPr>
            <p:cNvPr id="3587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3587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3587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p>
          </p:txBody>
        </p:sp>
        <p:sp>
          <p:nvSpPr>
            <p:cNvPr id="3587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p>
          </p:txBody>
        </p:sp>
        <p:sp>
          <p:nvSpPr>
            <p:cNvPr id="3587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p>
          </p:txBody>
        </p:sp>
        <p:grpSp>
          <p:nvGrpSpPr>
            <p:cNvPr id="1068" name="Group 39"/>
            <p:cNvGrpSpPr>
              <a:grpSpLocks/>
            </p:cNvGrpSpPr>
            <p:nvPr userDrawn="1"/>
          </p:nvGrpSpPr>
          <p:grpSpPr bwMode="auto">
            <a:xfrm>
              <a:off x="0" y="1632"/>
              <a:ext cx="5758" cy="1858"/>
              <a:chOff x="0" y="1632"/>
              <a:chExt cx="5758" cy="1858"/>
            </a:xfrm>
          </p:grpSpPr>
          <p:sp>
            <p:nvSpPr>
              <p:cNvPr id="3588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p>
            </p:txBody>
          </p:sp>
          <p:sp>
            <p:nvSpPr>
              <p:cNvPr id="3588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p>
            </p:txBody>
          </p:sp>
        </p:grpSp>
      </p:grpSp>
      <p:sp>
        <p:nvSpPr>
          <p:cNvPr id="35882"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58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884"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effectLst>
                  <a:outerShdw blurRad="38100" dist="38100" dir="2700000" algn="tl">
                    <a:srgbClr val="000000"/>
                  </a:outerShdw>
                </a:effectLst>
              </a:defRPr>
            </a:lvl1pPr>
          </a:lstStyle>
          <a:p>
            <a:pPr>
              <a:defRPr/>
            </a:pPr>
            <a:endParaRPr lang="en-US"/>
          </a:p>
        </p:txBody>
      </p:sp>
      <p:sp>
        <p:nvSpPr>
          <p:cNvPr id="35885"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effectLst>
                  <a:outerShdw blurRad="38100" dist="38100" dir="2700000" algn="tl">
                    <a:srgbClr val="000000"/>
                  </a:outerShdw>
                </a:effectLst>
              </a:defRPr>
            </a:lvl1pPr>
          </a:lstStyle>
          <a:p>
            <a:pPr>
              <a:defRPr/>
            </a:pPr>
            <a:endParaRPr lang="en-US"/>
          </a:p>
        </p:txBody>
      </p:sp>
      <p:sp>
        <p:nvSpPr>
          <p:cNvPr id="35886"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B37CA92F-1F47-4562-883E-41DEB64E4AA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8"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1" name="Rectangle 23"/>
          <p:cNvSpPr>
            <a:spLocks noGrp="1" noChangeArrowheads="1"/>
          </p:cNvSpPr>
          <p:nvPr>
            <p:ph type="ctrTitle"/>
          </p:nvPr>
        </p:nvSpPr>
        <p:spPr/>
        <p:txBody>
          <a:bodyPr/>
          <a:lstStyle/>
          <a:p>
            <a:pPr eaLnBrk="1" hangingPunct="1">
              <a:defRPr/>
            </a:pPr>
            <a:r>
              <a:rPr lang="en-US" smtClean="0"/>
              <a:t/>
            </a:r>
            <a:br>
              <a:rPr lang="en-US" smtClean="0"/>
            </a:br>
            <a:r>
              <a:rPr lang="en-US" smtClean="0"/>
              <a:t>Tax Treaty Provision (II)</a:t>
            </a:r>
          </a:p>
        </p:txBody>
      </p:sp>
      <p:sp>
        <p:nvSpPr>
          <p:cNvPr id="2072" name="Rectangle 24"/>
          <p:cNvSpPr>
            <a:spLocks noGrp="1" noChangeArrowheads="1"/>
          </p:cNvSpPr>
          <p:nvPr>
            <p:ph type="subTitle" idx="1"/>
          </p:nvPr>
        </p:nvSpPr>
        <p:spPr/>
        <p:txBody>
          <a:bodyPr/>
          <a:lstStyle/>
          <a:p>
            <a:pPr algn="r" eaLnBrk="1" hangingPunct="1">
              <a:defRPr/>
            </a:pPr>
            <a:r>
              <a:rPr lang="en-US" sz="2000" smtClean="0"/>
              <a:t>Presented by Christine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smtClean="0"/>
              <a:t>Agenda</a:t>
            </a:r>
          </a:p>
        </p:txBody>
      </p:sp>
      <p:sp>
        <p:nvSpPr>
          <p:cNvPr id="37891" name="Rectangle 3"/>
          <p:cNvSpPr>
            <a:spLocks noGrp="1" noChangeArrowheads="1"/>
          </p:cNvSpPr>
          <p:nvPr>
            <p:ph type="body" idx="1"/>
          </p:nvPr>
        </p:nvSpPr>
        <p:spPr/>
        <p:txBody>
          <a:bodyPr/>
          <a:lstStyle/>
          <a:p>
            <a:pPr eaLnBrk="1" hangingPunct="1">
              <a:defRPr/>
            </a:pPr>
            <a:r>
              <a:rPr lang="en-US" smtClean="0"/>
              <a:t>Tax Treaty - Articles</a:t>
            </a:r>
          </a:p>
          <a:p>
            <a:pPr eaLnBrk="1" hangingPunct="1">
              <a:defRPr/>
            </a:pPr>
            <a:r>
              <a:rPr lang="en-US" smtClean="0"/>
              <a:t>Dividend </a:t>
            </a:r>
          </a:p>
          <a:p>
            <a:pPr eaLnBrk="1" hangingPunct="1">
              <a:defRPr/>
            </a:pPr>
            <a:r>
              <a:rPr lang="en-US" smtClean="0"/>
              <a:t>Interest</a:t>
            </a:r>
          </a:p>
          <a:p>
            <a:pPr eaLnBrk="1" hangingPunct="1">
              <a:defRPr/>
            </a:pPr>
            <a:r>
              <a:rPr lang="en-US" smtClean="0"/>
              <a:t>Royalty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ChangeArrowheads="1"/>
          </p:cNvSpPr>
          <p:nvPr/>
        </p:nvSpPr>
        <p:spPr bwMode="auto">
          <a:xfrm>
            <a:off x="3657600" y="685800"/>
            <a:ext cx="1981200" cy="990600"/>
          </a:xfrm>
          <a:prstGeom prst="roundRect">
            <a:avLst>
              <a:gd name="adj" fmla="val 16667"/>
            </a:avLst>
          </a:prstGeom>
          <a:gradFill rotWithShape="0">
            <a:gsLst>
              <a:gs pos="0">
                <a:srgbClr val="003300"/>
              </a:gs>
              <a:gs pos="100000">
                <a:srgbClr val="365E36"/>
              </a:gs>
            </a:gsLst>
            <a:path path="rect">
              <a:fillToRect l="100000" t="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003300"/>
            </a:extrusionClr>
          </a:sp3d>
        </p:spPr>
        <p:txBody>
          <a:bodyPr anchor="ctr">
            <a:spAutoFit/>
            <a:flatTx/>
          </a:bodyPr>
          <a:lstStyle/>
          <a:p>
            <a:endParaRPr lang="en-US"/>
          </a:p>
        </p:txBody>
      </p:sp>
      <p:sp>
        <p:nvSpPr>
          <p:cNvPr id="87043" name="Text Box 3"/>
          <p:cNvSpPr txBox="1">
            <a:spLocks noChangeArrowheads="1"/>
          </p:cNvSpPr>
          <p:nvPr/>
        </p:nvSpPr>
        <p:spPr bwMode="auto">
          <a:xfrm>
            <a:off x="3810000" y="838200"/>
            <a:ext cx="1752600" cy="519113"/>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800">
                <a:effectLst>
                  <a:outerShdw blurRad="38100" dist="38100" dir="2700000" algn="tl">
                    <a:srgbClr val="000000"/>
                  </a:outerShdw>
                </a:effectLst>
                <a:latin typeface="Times New Roman" pitchFamily="18" charset="0"/>
              </a:rPr>
              <a:t>Tax Treaty</a:t>
            </a:r>
          </a:p>
        </p:txBody>
      </p:sp>
      <p:sp>
        <p:nvSpPr>
          <p:cNvPr id="5124" name="AutoShape 4"/>
          <p:cNvSpPr>
            <a:spLocks noChangeArrowheads="1"/>
          </p:cNvSpPr>
          <p:nvPr/>
        </p:nvSpPr>
        <p:spPr bwMode="auto">
          <a:xfrm>
            <a:off x="3200400" y="2286000"/>
            <a:ext cx="2743200" cy="1066800"/>
          </a:xfrm>
          <a:prstGeom prst="roundRect">
            <a:avLst>
              <a:gd name="adj" fmla="val 16667"/>
            </a:avLst>
          </a:prstGeom>
          <a:gradFill rotWithShape="0">
            <a:gsLst>
              <a:gs pos="0">
                <a:srgbClr val="808000"/>
              </a:gs>
              <a:gs pos="100000">
                <a:srgbClr val="3B3B00"/>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808000"/>
            </a:extrusionClr>
          </a:sp3d>
        </p:spPr>
        <p:txBody>
          <a:bodyPr anchor="ctr">
            <a:spAutoFit/>
            <a:flatTx/>
          </a:bodyPr>
          <a:lstStyle/>
          <a:p>
            <a:endParaRPr lang="en-US"/>
          </a:p>
        </p:txBody>
      </p:sp>
      <p:sp>
        <p:nvSpPr>
          <p:cNvPr id="87045" name="Text Box 5"/>
          <p:cNvSpPr txBox="1">
            <a:spLocks noChangeArrowheads="1"/>
          </p:cNvSpPr>
          <p:nvPr/>
        </p:nvSpPr>
        <p:spPr bwMode="auto">
          <a:xfrm>
            <a:off x="3276600" y="2362200"/>
            <a:ext cx="2514600" cy="82232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Membagi hak pemajakan</a:t>
            </a:r>
          </a:p>
        </p:txBody>
      </p:sp>
      <p:sp>
        <p:nvSpPr>
          <p:cNvPr id="5126" name="AutoShape 6"/>
          <p:cNvSpPr>
            <a:spLocks noChangeArrowheads="1"/>
          </p:cNvSpPr>
          <p:nvPr/>
        </p:nvSpPr>
        <p:spPr bwMode="auto">
          <a:xfrm>
            <a:off x="6629400" y="2286000"/>
            <a:ext cx="2286000" cy="1066800"/>
          </a:xfrm>
          <a:prstGeom prst="roundRect">
            <a:avLst>
              <a:gd name="adj" fmla="val 16667"/>
            </a:avLst>
          </a:prstGeom>
          <a:gradFill rotWithShape="0">
            <a:gsLst>
              <a:gs pos="0">
                <a:srgbClr val="339966"/>
              </a:gs>
              <a:gs pos="100000">
                <a:srgbClr val="18472F"/>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339966"/>
            </a:extrusionClr>
          </a:sp3d>
        </p:spPr>
        <p:txBody>
          <a:bodyPr anchor="ctr">
            <a:spAutoFit/>
            <a:flatTx/>
          </a:bodyPr>
          <a:lstStyle/>
          <a:p>
            <a:endParaRPr lang="en-US"/>
          </a:p>
        </p:txBody>
      </p:sp>
      <p:sp>
        <p:nvSpPr>
          <p:cNvPr id="5127" name="AutoShape 7"/>
          <p:cNvSpPr>
            <a:spLocks noChangeArrowheads="1"/>
          </p:cNvSpPr>
          <p:nvPr/>
        </p:nvSpPr>
        <p:spPr bwMode="auto">
          <a:xfrm>
            <a:off x="381000" y="2362200"/>
            <a:ext cx="2286000" cy="990600"/>
          </a:xfrm>
          <a:prstGeom prst="roundRect">
            <a:avLst>
              <a:gd name="adj" fmla="val 16667"/>
            </a:avLst>
          </a:prstGeom>
          <a:gradFill rotWithShape="0">
            <a:gsLst>
              <a:gs pos="0">
                <a:srgbClr val="008000"/>
              </a:gs>
              <a:gs pos="100000">
                <a:srgbClr val="003B00"/>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008000"/>
            </a:extrusionClr>
          </a:sp3d>
        </p:spPr>
        <p:txBody>
          <a:bodyPr anchor="ctr">
            <a:spAutoFit/>
            <a:flatTx/>
          </a:bodyPr>
          <a:lstStyle/>
          <a:p>
            <a:endParaRPr lang="en-US"/>
          </a:p>
        </p:txBody>
      </p:sp>
      <p:sp>
        <p:nvSpPr>
          <p:cNvPr id="5128" name="AutoShape 8"/>
          <p:cNvSpPr>
            <a:spLocks noChangeArrowheads="1"/>
          </p:cNvSpPr>
          <p:nvPr/>
        </p:nvSpPr>
        <p:spPr bwMode="auto">
          <a:xfrm>
            <a:off x="3429000" y="4114800"/>
            <a:ext cx="2590800" cy="1143000"/>
          </a:xfrm>
          <a:prstGeom prst="roundRect">
            <a:avLst>
              <a:gd name="adj" fmla="val 16667"/>
            </a:avLst>
          </a:prstGeom>
          <a:gradFill rotWithShape="0">
            <a:gsLst>
              <a:gs pos="0">
                <a:srgbClr val="008080"/>
              </a:gs>
              <a:gs pos="100000">
                <a:srgbClr val="002323"/>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008080"/>
            </a:extrusionClr>
          </a:sp3d>
        </p:spPr>
        <p:txBody>
          <a:bodyPr anchor="ctr">
            <a:spAutoFit/>
            <a:flatTx/>
          </a:bodyPr>
          <a:lstStyle/>
          <a:p>
            <a:endParaRPr lang="en-US"/>
          </a:p>
        </p:txBody>
      </p:sp>
      <p:sp>
        <p:nvSpPr>
          <p:cNvPr id="87049" name="Text Box 9"/>
          <p:cNvSpPr txBox="1">
            <a:spLocks noChangeArrowheads="1"/>
          </p:cNvSpPr>
          <p:nvPr/>
        </p:nvSpPr>
        <p:spPr bwMode="auto">
          <a:xfrm>
            <a:off x="457200" y="2514600"/>
            <a:ext cx="22098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Negara Domisili</a:t>
            </a:r>
          </a:p>
        </p:txBody>
      </p:sp>
      <p:sp>
        <p:nvSpPr>
          <p:cNvPr id="87050" name="Text Box 10"/>
          <p:cNvSpPr txBox="1">
            <a:spLocks noChangeArrowheads="1"/>
          </p:cNvSpPr>
          <p:nvPr/>
        </p:nvSpPr>
        <p:spPr bwMode="auto">
          <a:xfrm>
            <a:off x="6705600" y="2514600"/>
            <a:ext cx="21336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Negara Sumber</a:t>
            </a:r>
          </a:p>
        </p:txBody>
      </p:sp>
      <p:sp>
        <p:nvSpPr>
          <p:cNvPr id="87051" name="Text Box 11"/>
          <p:cNvSpPr txBox="1">
            <a:spLocks noChangeArrowheads="1"/>
          </p:cNvSpPr>
          <p:nvPr/>
        </p:nvSpPr>
        <p:spPr bwMode="auto">
          <a:xfrm>
            <a:off x="3429000" y="4191000"/>
            <a:ext cx="2514600" cy="82232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solidFill>
                  <a:schemeClr val="tx2"/>
                </a:solidFill>
                <a:effectLst>
                  <a:outerShdw blurRad="38100" dist="38100" dir="2700000" algn="tl">
                    <a:srgbClr val="000000"/>
                  </a:outerShdw>
                </a:effectLst>
                <a:latin typeface="Times New Roman" pitchFamily="18" charset="0"/>
              </a:rPr>
              <a:t>Pengelompokan penghasilan</a:t>
            </a:r>
          </a:p>
        </p:txBody>
      </p:sp>
      <p:sp>
        <p:nvSpPr>
          <p:cNvPr id="5132" name="Line 12"/>
          <p:cNvSpPr>
            <a:spLocks noChangeShapeType="1"/>
          </p:cNvSpPr>
          <p:nvPr/>
        </p:nvSpPr>
        <p:spPr bwMode="auto">
          <a:xfrm>
            <a:off x="4648200" y="1676400"/>
            <a:ext cx="0" cy="533400"/>
          </a:xfrm>
          <a:prstGeom prst="line">
            <a:avLst/>
          </a:prstGeom>
          <a:noFill/>
          <a:ln w="12700" cap="sq">
            <a:solidFill>
              <a:schemeClr val="tx1"/>
            </a:solidFill>
            <a:round/>
            <a:headEnd/>
            <a:tailEnd/>
          </a:ln>
        </p:spPr>
        <p:txBody>
          <a:bodyPr>
            <a:spAutoFit/>
          </a:bodyPr>
          <a:lstStyle/>
          <a:p>
            <a:endParaRPr lang="en-US"/>
          </a:p>
        </p:txBody>
      </p:sp>
      <p:sp>
        <p:nvSpPr>
          <p:cNvPr id="5133" name="Line 13"/>
          <p:cNvSpPr>
            <a:spLocks noChangeShapeType="1"/>
          </p:cNvSpPr>
          <p:nvPr/>
        </p:nvSpPr>
        <p:spPr bwMode="auto">
          <a:xfrm>
            <a:off x="4648200" y="3352800"/>
            <a:ext cx="0" cy="609600"/>
          </a:xfrm>
          <a:prstGeom prst="line">
            <a:avLst/>
          </a:prstGeom>
          <a:noFill/>
          <a:ln w="12700" cap="sq">
            <a:solidFill>
              <a:schemeClr val="tx1"/>
            </a:solidFill>
            <a:round/>
            <a:headEnd/>
            <a:tailEnd/>
          </a:ln>
        </p:spPr>
        <p:txBody>
          <a:bodyPr>
            <a:spAutoFit/>
          </a:bodyPr>
          <a:lstStyle/>
          <a:p>
            <a:endParaRPr lang="en-US"/>
          </a:p>
        </p:txBody>
      </p:sp>
      <p:sp>
        <p:nvSpPr>
          <p:cNvPr id="5134" name="Line 14"/>
          <p:cNvSpPr>
            <a:spLocks noChangeShapeType="1"/>
          </p:cNvSpPr>
          <p:nvPr/>
        </p:nvSpPr>
        <p:spPr bwMode="auto">
          <a:xfrm>
            <a:off x="6096000" y="2743200"/>
            <a:ext cx="533400" cy="0"/>
          </a:xfrm>
          <a:prstGeom prst="line">
            <a:avLst/>
          </a:prstGeom>
          <a:noFill/>
          <a:ln w="12700" cap="sq">
            <a:solidFill>
              <a:schemeClr val="tx1"/>
            </a:solidFill>
            <a:round/>
            <a:headEnd/>
            <a:tailEnd/>
          </a:ln>
        </p:spPr>
        <p:txBody>
          <a:bodyPr>
            <a:spAutoFit/>
          </a:bodyPr>
          <a:lstStyle/>
          <a:p>
            <a:endParaRPr lang="en-US"/>
          </a:p>
        </p:txBody>
      </p:sp>
      <p:sp>
        <p:nvSpPr>
          <p:cNvPr id="5135" name="Line 15"/>
          <p:cNvSpPr>
            <a:spLocks noChangeShapeType="1"/>
          </p:cNvSpPr>
          <p:nvPr/>
        </p:nvSpPr>
        <p:spPr bwMode="auto">
          <a:xfrm>
            <a:off x="2819400" y="2743200"/>
            <a:ext cx="381000" cy="0"/>
          </a:xfrm>
          <a:prstGeom prst="line">
            <a:avLst/>
          </a:prstGeom>
          <a:noFill/>
          <a:ln w="12700" cap="sq">
            <a:solidFill>
              <a:schemeClr val="tx1"/>
            </a:solidFill>
            <a:round/>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0"/>
            <a:ext cx="7772400" cy="609600"/>
          </a:xfrm>
        </p:spPr>
        <p:txBody>
          <a:bodyPr/>
          <a:lstStyle/>
          <a:p>
            <a:pPr eaLnBrk="1" hangingPunct="1">
              <a:defRPr/>
            </a:pPr>
            <a:r>
              <a:rPr lang="en-US" sz="2800" smtClean="0">
                <a:latin typeface="Times New Roman" pitchFamily="18" charset="0"/>
              </a:rPr>
              <a:t>Pengelompokan penghasilan</a:t>
            </a:r>
          </a:p>
        </p:txBody>
      </p:sp>
      <p:sp>
        <p:nvSpPr>
          <p:cNvPr id="88067" name="Rectangle 3"/>
          <p:cNvSpPr>
            <a:spLocks noGrp="1" noChangeArrowheads="1"/>
          </p:cNvSpPr>
          <p:nvPr>
            <p:ph type="body" idx="1"/>
          </p:nvPr>
        </p:nvSpPr>
        <p:spPr>
          <a:xfrm>
            <a:off x="609600" y="685800"/>
            <a:ext cx="7772400" cy="5181600"/>
          </a:xfrm>
        </p:spPr>
        <p:txBody>
          <a:bodyPr/>
          <a:lstStyle/>
          <a:p>
            <a:pPr eaLnBrk="1" hangingPunct="1">
              <a:lnSpc>
                <a:spcPct val="50000"/>
              </a:lnSpc>
              <a:defRPr/>
            </a:pPr>
            <a:r>
              <a:rPr lang="en-US" sz="2400" smtClean="0">
                <a:latin typeface="Times New Roman" pitchFamily="18" charset="0"/>
              </a:rPr>
              <a:t>Laba usaha</a:t>
            </a:r>
          </a:p>
          <a:p>
            <a:pPr eaLnBrk="1" hangingPunct="1">
              <a:lnSpc>
                <a:spcPct val="50000"/>
              </a:lnSpc>
              <a:defRPr/>
            </a:pPr>
            <a:r>
              <a:rPr lang="en-US" sz="2400" b="1" smtClean="0">
                <a:latin typeface="Garamond" pitchFamily="18" charset="0"/>
              </a:rPr>
              <a:t>Penghasilan dari harta tetap</a:t>
            </a:r>
          </a:p>
          <a:p>
            <a:pPr eaLnBrk="1" hangingPunct="1">
              <a:lnSpc>
                <a:spcPct val="50000"/>
              </a:lnSpc>
              <a:defRPr/>
            </a:pPr>
            <a:r>
              <a:rPr lang="en-US" sz="2400" b="1" smtClean="0">
                <a:latin typeface="Garamond" pitchFamily="18" charset="0"/>
              </a:rPr>
              <a:t>Laba usaha dari pengoperasian kapal &amp; pesawat terbang di jalur internasional</a:t>
            </a:r>
          </a:p>
          <a:p>
            <a:pPr eaLnBrk="1" hangingPunct="1">
              <a:lnSpc>
                <a:spcPct val="50000"/>
              </a:lnSpc>
              <a:defRPr/>
            </a:pPr>
            <a:r>
              <a:rPr lang="en-US" sz="2400" b="1" smtClean="0">
                <a:latin typeface="Garamond" pitchFamily="18" charset="0"/>
              </a:rPr>
              <a:t>Dividen, bunga dan royalti</a:t>
            </a:r>
          </a:p>
          <a:p>
            <a:pPr eaLnBrk="1" hangingPunct="1">
              <a:lnSpc>
                <a:spcPct val="50000"/>
              </a:lnSpc>
              <a:defRPr/>
            </a:pPr>
            <a:r>
              <a:rPr lang="en-US" sz="2400" b="1" smtClean="0">
                <a:latin typeface="Garamond" pitchFamily="18" charset="0"/>
              </a:rPr>
              <a:t>Keuntungan dari pengalihan harta (capital gains)</a:t>
            </a:r>
          </a:p>
          <a:p>
            <a:pPr eaLnBrk="1" hangingPunct="1">
              <a:lnSpc>
                <a:spcPct val="50000"/>
              </a:lnSpc>
              <a:defRPr/>
            </a:pPr>
            <a:r>
              <a:rPr lang="en-US" sz="2400" b="1" smtClean="0">
                <a:latin typeface="Garamond" pitchFamily="18" charset="0"/>
              </a:rPr>
              <a:t>Penghasilan dari hubungan kerja swasta</a:t>
            </a:r>
          </a:p>
          <a:p>
            <a:pPr eaLnBrk="1" hangingPunct="1">
              <a:lnSpc>
                <a:spcPct val="50000"/>
              </a:lnSpc>
              <a:defRPr/>
            </a:pPr>
            <a:r>
              <a:rPr lang="en-US" sz="2400" b="1" smtClean="0">
                <a:latin typeface="Garamond" pitchFamily="18" charset="0"/>
              </a:rPr>
              <a:t>Penghasilan dari pejabat negara (pegawai negeri)</a:t>
            </a:r>
          </a:p>
          <a:p>
            <a:pPr eaLnBrk="1" hangingPunct="1">
              <a:lnSpc>
                <a:spcPct val="50000"/>
              </a:lnSpc>
              <a:defRPr/>
            </a:pPr>
            <a:r>
              <a:rPr lang="en-US" sz="2400" b="1" smtClean="0">
                <a:latin typeface="Garamond" pitchFamily="18" charset="0"/>
              </a:rPr>
              <a:t>Penghasilan dari direktur</a:t>
            </a:r>
          </a:p>
          <a:p>
            <a:pPr eaLnBrk="1" hangingPunct="1">
              <a:lnSpc>
                <a:spcPct val="50000"/>
              </a:lnSpc>
              <a:defRPr/>
            </a:pPr>
            <a:r>
              <a:rPr lang="en-US" sz="2400" b="1" smtClean="0">
                <a:latin typeface="Garamond" pitchFamily="18" charset="0"/>
              </a:rPr>
              <a:t>Penghasilan artis dan atlit</a:t>
            </a:r>
          </a:p>
          <a:p>
            <a:pPr eaLnBrk="1" hangingPunct="1">
              <a:lnSpc>
                <a:spcPct val="50000"/>
              </a:lnSpc>
              <a:defRPr/>
            </a:pPr>
            <a:r>
              <a:rPr lang="en-US" sz="2400" b="1" smtClean="0">
                <a:latin typeface="Garamond" pitchFamily="18" charset="0"/>
              </a:rPr>
              <a:t>Pensiun</a:t>
            </a:r>
          </a:p>
          <a:p>
            <a:pPr eaLnBrk="1" hangingPunct="1">
              <a:lnSpc>
                <a:spcPct val="50000"/>
              </a:lnSpc>
              <a:defRPr/>
            </a:pPr>
            <a:r>
              <a:rPr lang="en-US" sz="2400" b="1" smtClean="0">
                <a:latin typeface="Garamond" pitchFamily="18" charset="0"/>
              </a:rPr>
              <a:t>Imbalan yg diterima oleh pelajar, mahasiswa dan pemagang</a:t>
            </a:r>
          </a:p>
          <a:p>
            <a:pPr eaLnBrk="1" hangingPunct="1">
              <a:lnSpc>
                <a:spcPct val="50000"/>
              </a:lnSpc>
              <a:defRPr/>
            </a:pPr>
            <a:r>
              <a:rPr lang="en-US" sz="2400" b="1" smtClean="0">
                <a:latin typeface="Garamond" pitchFamily="18" charset="0"/>
              </a:rPr>
              <a:t>Guru dan profesor</a:t>
            </a:r>
          </a:p>
          <a:p>
            <a:pPr eaLnBrk="1" hangingPunct="1">
              <a:lnSpc>
                <a:spcPct val="50000"/>
              </a:lnSpc>
              <a:defRPr/>
            </a:pPr>
            <a:r>
              <a:rPr lang="en-US" sz="2400" b="1" smtClean="0">
                <a:latin typeface="Garamond" pitchFamily="18" charset="0"/>
              </a:rPr>
              <a:t>Penghasilan lain-lain</a:t>
            </a:r>
          </a:p>
          <a:p>
            <a:pPr eaLnBrk="1" hangingPunct="1">
              <a:buFont typeface="Wingdings" pitchFamily="2" charset="2"/>
              <a:buNone/>
              <a:defRPr/>
            </a:pPr>
            <a:endParaRPr lang="en-US" sz="2400" b="1" smtClean="0">
              <a:latin typeface="Garamond" pitchFamily="18" charset="0"/>
            </a:endParaRPr>
          </a:p>
          <a:p>
            <a:pPr eaLnBrk="1" hangingPunct="1">
              <a:buFont typeface="Wingdings" pitchFamily="2" charset="2"/>
              <a:buNone/>
              <a:defRPr/>
            </a:pPr>
            <a:endParaRPr lang="en-US" sz="2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685800" y="2971800"/>
            <a:ext cx="3810000" cy="396875"/>
          </a:xfrm>
          <a:prstGeom prst="rect">
            <a:avLst/>
          </a:prstGeom>
          <a:noFill/>
          <a:ln w="12700" cap="sq">
            <a:noFill/>
            <a:miter lim="800000"/>
            <a:headEnd/>
            <a:tailEnd/>
          </a:ln>
          <a:effectLst/>
        </p:spPr>
        <p:txBody>
          <a:bodyPr>
            <a:spAutoFit/>
          </a:bodyPr>
          <a:lstStyle/>
          <a:p>
            <a:pPr eaLnBrk="1" hangingPunct="1">
              <a:spcBef>
                <a:spcPct val="50000"/>
              </a:spcBef>
              <a:defRPr/>
            </a:pPr>
            <a:endParaRPr lang="en-US" sz="2000">
              <a:effectLst>
                <a:outerShdw blurRad="38100" dist="38100" dir="2700000" algn="tl">
                  <a:srgbClr val="000000"/>
                </a:outerShdw>
              </a:effectLst>
              <a:latin typeface="Times New Roman" pitchFamily="18" charset="0"/>
            </a:endParaRPr>
          </a:p>
        </p:txBody>
      </p:sp>
      <p:sp>
        <p:nvSpPr>
          <p:cNvPr id="7171" name="AutoShape 3"/>
          <p:cNvSpPr>
            <a:spLocks noChangeArrowheads="1"/>
          </p:cNvSpPr>
          <p:nvPr/>
        </p:nvSpPr>
        <p:spPr bwMode="auto">
          <a:xfrm>
            <a:off x="1981200" y="3276600"/>
            <a:ext cx="5638800" cy="1143000"/>
          </a:xfrm>
          <a:prstGeom prst="roundRect">
            <a:avLst>
              <a:gd name="adj" fmla="val 16667"/>
            </a:avLst>
          </a:prstGeom>
          <a:gradFill rotWithShape="0">
            <a:gsLst>
              <a:gs pos="0">
                <a:srgbClr val="666699"/>
              </a:gs>
              <a:gs pos="100000">
                <a:srgbClr val="2F2F47"/>
              </a:gs>
            </a:gsLst>
            <a:path path="shape">
              <a:fillToRect l="50000" t="50000" r="50000" b="50000"/>
            </a:path>
          </a:gradFill>
          <a:ln w="9525">
            <a:round/>
            <a:headEnd/>
            <a:tailEnd/>
          </a:ln>
          <a:scene3d>
            <a:camera prst="legacyObliqueTopRight"/>
            <a:lightRig rig="legacyFlat3" dir="b"/>
          </a:scene3d>
          <a:sp3d extrusionH="430200" prstMaterial="legacyMatte">
            <a:bevelT w="13500" h="13500" prst="angle"/>
            <a:bevelB w="13500" h="13500" prst="angle"/>
            <a:extrusionClr>
              <a:srgbClr val="666699"/>
            </a:extrusionClr>
          </a:sp3d>
        </p:spPr>
        <p:txBody>
          <a:bodyPr anchor="ctr">
            <a:spAutoFit/>
            <a:flatTx/>
          </a:bodyPr>
          <a:lstStyle/>
          <a:p>
            <a:endParaRPr lang="en-US"/>
          </a:p>
        </p:txBody>
      </p:sp>
      <p:sp>
        <p:nvSpPr>
          <p:cNvPr id="89092" name="Text Box 4"/>
          <p:cNvSpPr txBox="1">
            <a:spLocks noChangeArrowheads="1"/>
          </p:cNvSpPr>
          <p:nvPr/>
        </p:nvSpPr>
        <p:spPr bwMode="auto">
          <a:xfrm>
            <a:off x="2590800" y="3886200"/>
            <a:ext cx="4800600" cy="396875"/>
          </a:xfrm>
          <a:prstGeom prst="rect">
            <a:avLst/>
          </a:prstGeom>
          <a:noFill/>
          <a:ln w="12700" cap="sq">
            <a:noFill/>
            <a:miter lim="800000"/>
            <a:headEnd/>
            <a:tailEnd/>
          </a:ln>
          <a:effectLst/>
        </p:spPr>
        <p:txBody>
          <a:bodyPr>
            <a:spAutoFit/>
          </a:bodyPr>
          <a:lstStyle/>
          <a:p>
            <a:pPr eaLnBrk="1" hangingPunct="1">
              <a:spcBef>
                <a:spcPct val="50000"/>
              </a:spcBef>
              <a:defRPr/>
            </a:pPr>
            <a:endParaRPr lang="en-US" sz="2000">
              <a:effectLst>
                <a:outerShdw blurRad="38100" dist="38100" dir="2700000" algn="tl">
                  <a:srgbClr val="000000"/>
                </a:outerShdw>
              </a:effectLst>
              <a:latin typeface="Times New Roman" pitchFamily="18" charset="0"/>
            </a:endParaRPr>
          </a:p>
        </p:txBody>
      </p:sp>
      <p:sp>
        <p:nvSpPr>
          <p:cNvPr id="89093" name="Text Box 5"/>
          <p:cNvSpPr txBox="1">
            <a:spLocks noChangeArrowheads="1"/>
          </p:cNvSpPr>
          <p:nvPr/>
        </p:nvSpPr>
        <p:spPr bwMode="auto">
          <a:xfrm>
            <a:off x="2209800" y="3352800"/>
            <a:ext cx="5105400" cy="82232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solidFill>
                  <a:srgbClr val="FFFF66"/>
                </a:solidFill>
                <a:effectLst>
                  <a:outerShdw blurRad="38100" dist="38100" dir="2700000" algn="tl">
                    <a:srgbClr val="000000"/>
                  </a:outerShdw>
                </a:effectLst>
                <a:latin typeface="Times New Roman" pitchFamily="18" charset="0"/>
              </a:rPr>
              <a:t>Penghasilan dan kekayaan digolongkan menjadi tiga kelompok</a:t>
            </a:r>
          </a:p>
        </p:txBody>
      </p:sp>
      <p:sp>
        <p:nvSpPr>
          <p:cNvPr id="7174" name="AutoShape 6"/>
          <p:cNvSpPr>
            <a:spLocks noChangeArrowheads="1"/>
          </p:cNvSpPr>
          <p:nvPr/>
        </p:nvSpPr>
        <p:spPr bwMode="auto">
          <a:xfrm>
            <a:off x="2514600" y="1371600"/>
            <a:ext cx="4114800" cy="914400"/>
          </a:xfrm>
          <a:prstGeom prst="roundRect">
            <a:avLst>
              <a:gd name="adj" fmla="val 16667"/>
            </a:avLst>
          </a:prstGeom>
          <a:gradFill rotWithShape="0">
            <a:gsLst>
              <a:gs pos="0">
                <a:srgbClr val="3333CC"/>
              </a:gs>
              <a:gs pos="100000">
                <a:srgbClr val="090925"/>
              </a:gs>
            </a:gsLst>
            <a:path path="shape">
              <a:fillToRect l="50000" t="50000" r="50000" b="50000"/>
            </a:path>
          </a:gradFill>
          <a:ln w="9525">
            <a:round/>
            <a:headEnd/>
            <a:tailEnd/>
          </a:ln>
          <a:scene3d>
            <a:camera prst="legacyObliqueTopRight"/>
            <a:lightRig rig="legacyFlat3" dir="b"/>
          </a:scene3d>
          <a:sp3d extrusionH="430200" prstMaterial="legacyMatte">
            <a:bevelT w="13500" h="13500" prst="angle"/>
            <a:bevelB w="13500" h="13500" prst="angle"/>
            <a:extrusionClr>
              <a:srgbClr val="3333CC"/>
            </a:extrusionClr>
          </a:sp3d>
        </p:spPr>
        <p:txBody>
          <a:bodyPr wrap="none" anchor="ctr">
            <a:spAutoFit/>
            <a:flatTx/>
          </a:bodyPr>
          <a:lstStyle/>
          <a:p>
            <a:endParaRPr lang="en-US"/>
          </a:p>
        </p:txBody>
      </p:sp>
      <p:sp>
        <p:nvSpPr>
          <p:cNvPr id="89095" name="Rectangle 7"/>
          <p:cNvSpPr>
            <a:spLocks noChangeArrowheads="1"/>
          </p:cNvSpPr>
          <p:nvPr/>
        </p:nvSpPr>
        <p:spPr bwMode="auto">
          <a:xfrm>
            <a:off x="2743200" y="1524000"/>
            <a:ext cx="3657600" cy="533400"/>
          </a:xfrm>
          <a:prstGeom prst="rect">
            <a:avLst/>
          </a:prstGeom>
          <a:noFill/>
          <a:ln w="9525">
            <a:noFill/>
            <a:miter lim="800000"/>
            <a:headEnd/>
            <a:tailEnd/>
          </a:ln>
          <a:effectLst/>
        </p:spPr>
        <p:txBody>
          <a:bodyPr lIns="92075" tIns="46038" rIns="92075" bIns="46038" anchor="ctr"/>
          <a:lstStyle/>
          <a:p>
            <a:pPr algn="ctr" eaLnBrk="1" hangingPunct="1">
              <a:defRPr/>
            </a:pPr>
            <a:r>
              <a:rPr lang="en-US" sz="3200">
                <a:solidFill>
                  <a:schemeClr val="tx2"/>
                </a:solidFill>
                <a:effectLst>
                  <a:outerShdw blurRad="38100" dist="38100" dir="2700000" algn="tl">
                    <a:srgbClr val="000000"/>
                  </a:outerShdw>
                </a:effectLst>
                <a:latin typeface="Times New Roman" pitchFamily="18" charset="0"/>
              </a:rPr>
              <a:t>Tax Treaty</a:t>
            </a:r>
          </a:p>
        </p:txBody>
      </p:sp>
      <p:sp>
        <p:nvSpPr>
          <p:cNvPr id="7176" name="Line 8"/>
          <p:cNvSpPr>
            <a:spLocks noChangeShapeType="1"/>
          </p:cNvSpPr>
          <p:nvPr/>
        </p:nvSpPr>
        <p:spPr bwMode="auto">
          <a:xfrm>
            <a:off x="4724400" y="2286000"/>
            <a:ext cx="0" cy="762000"/>
          </a:xfrm>
          <a:prstGeom prst="line">
            <a:avLst/>
          </a:prstGeom>
          <a:noFill/>
          <a:ln w="12700" cap="sq">
            <a:solidFill>
              <a:schemeClr val="tx1"/>
            </a:solidFill>
            <a:round/>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ChangeArrowheads="1"/>
          </p:cNvSpPr>
          <p:nvPr/>
        </p:nvSpPr>
        <p:spPr bwMode="auto">
          <a:xfrm>
            <a:off x="1447800" y="533400"/>
            <a:ext cx="6400800" cy="1143000"/>
          </a:xfrm>
          <a:prstGeom prst="roundRect">
            <a:avLst>
              <a:gd name="adj" fmla="val 16667"/>
            </a:avLst>
          </a:prstGeom>
          <a:gradFill rotWithShape="0">
            <a:gsLst>
              <a:gs pos="0">
                <a:srgbClr val="FF3300"/>
              </a:gs>
              <a:gs pos="100000">
                <a:srgbClr val="761800"/>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FF3300"/>
            </a:extrusionClr>
          </a:sp3d>
        </p:spPr>
        <p:txBody>
          <a:bodyPr anchor="ctr">
            <a:spAutoFit/>
            <a:flatTx/>
          </a:bodyPr>
          <a:lstStyle/>
          <a:p>
            <a:endParaRPr lang="en-US"/>
          </a:p>
        </p:txBody>
      </p:sp>
      <p:sp>
        <p:nvSpPr>
          <p:cNvPr id="90115" name="Text Box 3"/>
          <p:cNvSpPr txBox="1">
            <a:spLocks noChangeArrowheads="1"/>
          </p:cNvSpPr>
          <p:nvPr/>
        </p:nvSpPr>
        <p:spPr bwMode="auto">
          <a:xfrm>
            <a:off x="1600200" y="685800"/>
            <a:ext cx="6324600" cy="82232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Kelompok penghasilan dan kekayaan berdasarkan perlakuan pajak di Negara Sumber</a:t>
            </a:r>
          </a:p>
        </p:txBody>
      </p:sp>
      <p:sp>
        <p:nvSpPr>
          <p:cNvPr id="90116" name="Text Box 4"/>
          <p:cNvSpPr txBox="1">
            <a:spLocks noChangeArrowheads="1"/>
          </p:cNvSpPr>
          <p:nvPr/>
        </p:nvSpPr>
        <p:spPr bwMode="auto">
          <a:xfrm>
            <a:off x="838200" y="2667000"/>
            <a:ext cx="7772400" cy="2660650"/>
          </a:xfrm>
          <a:prstGeom prst="rect">
            <a:avLst/>
          </a:prstGeom>
          <a:gradFill rotWithShape="0">
            <a:gsLst>
              <a:gs pos="0">
                <a:srgbClr val="0000FF"/>
              </a:gs>
              <a:gs pos="100000">
                <a:srgbClr val="0000FF">
                  <a:gamma/>
                  <a:shade val="46275"/>
                  <a:invGamma/>
                </a:srgbClr>
              </a:gs>
            </a:gsLst>
            <a:path path="rect">
              <a:fillToRect r="100000" b="100000"/>
            </a:path>
          </a:gradFill>
          <a:ln w="127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00FF"/>
            </a:extrusionClr>
          </a:sp3d>
        </p:spPr>
        <p:txBody>
          <a:bodyPr>
            <a:spAutoFit/>
            <a:flatTx/>
          </a:bodyPr>
          <a:lstStyle/>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dan kekayaan yang dapat dikenai pajak di Negara Sumber </a:t>
            </a:r>
            <a:r>
              <a:rPr lang="en-US" sz="2400" i="1">
                <a:solidFill>
                  <a:srgbClr val="FFCC00"/>
                </a:solidFill>
                <a:effectLst>
                  <a:outerShdw blurRad="38100" dist="38100" dir="2700000" algn="tl">
                    <a:srgbClr val="000000"/>
                  </a:outerShdw>
                </a:effectLst>
                <a:latin typeface="Times New Roman" pitchFamily="18" charset="0"/>
              </a:rPr>
              <a:t>tanpa pembatasan</a:t>
            </a:r>
            <a:r>
              <a:rPr lang="en-US" sz="2400" i="1">
                <a:effectLst>
                  <a:outerShdw blurRad="38100" dist="38100" dir="2700000" algn="tl">
                    <a:srgbClr val="000000"/>
                  </a:outerShdw>
                </a:effectLst>
                <a:latin typeface="Times New Roman" pitchFamily="18" charset="0"/>
              </a:rPr>
              <a:t>.</a:t>
            </a:r>
          </a:p>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yang dikenai pajak </a:t>
            </a:r>
            <a:r>
              <a:rPr lang="en-US" sz="2400" i="1" u="sng">
                <a:solidFill>
                  <a:schemeClr val="tx2"/>
                </a:solidFill>
                <a:effectLst>
                  <a:outerShdw blurRad="38100" dist="38100" dir="2700000" algn="tl">
                    <a:srgbClr val="000000"/>
                  </a:outerShdw>
                </a:effectLst>
                <a:latin typeface="Times New Roman" pitchFamily="18" charset="0"/>
              </a:rPr>
              <a:t>secara</a:t>
            </a:r>
            <a:r>
              <a:rPr lang="en-US" sz="2400" i="1">
                <a:solidFill>
                  <a:schemeClr val="tx2"/>
                </a:solidFill>
                <a:effectLst>
                  <a:outerShdw blurRad="38100" dist="38100" dir="2700000" algn="tl">
                    <a:srgbClr val="000000"/>
                  </a:outerShdw>
                </a:effectLst>
                <a:latin typeface="Times New Roman" pitchFamily="18" charset="0"/>
              </a:rPr>
              <a:t> </a:t>
            </a:r>
            <a:r>
              <a:rPr lang="en-US" sz="2400" i="1" u="sng">
                <a:solidFill>
                  <a:schemeClr val="tx2"/>
                </a:solidFill>
                <a:effectLst>
                  <a:outerShdw blurRad="38100" dist="38100" dir="2700000" algn="tl">
                    <a:srgbClr val="000000"/>
                  </a:outerShdw>
                </a:effectLst>
                <a:latin typeface="Times New Roman" pitchFamily="18" charset="0"/>
              </a:rPr>
              <a:t>terbatas</a:t>
            </a:r>
            <a:r>
              <a:rPr lang="en-US" sz="2400">
                <a:effectLst>
                  <a:outerShdw blurRad="38100" dist="38100" dir="2700000" algn="tl">
                    <a:srgbClr val="000000"/>
                  </a:outerShdw>
                </a:effectLst>
                <a:latin typeface="Times New Roman" pitchFamily="18" charset="0"/>
              </a:rPr>
              <a:t> di Negara Sumber.</a:t>
            </a:r>
          </a:p>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dan kekayaan yang </a:t>
            </a:r>
            <a:r>
              <a:rPr lang="en-US" sz="2400" i="1" u="sng">
                <a:solidFill>
                  <a:schemeClr val="tx2"/>
                </a:solidFill>
                <a:effectLst>
                  <a:outerShdw blurRad="38100" dist="38100" dir="2700000" algn="tl">
                    <a:srgbClr val="000000"/>
                  </a:outerShdw>
                </a:effectLst>
                <a:latin typeface="Times New Roman" pitchFamily="18" charset="0"/>
              </a:rPr>
              <a:t>tidak</a:t>
            </a:r>
            <a:r>
              <a:rPr lang="en-US" sz="2400" i="1">
                <a:solidFill>
                  <a:schemeClr val="tx2"/>
                </a:solidFill>
                <a:effectLst>
                  <a:outerShdw blurRad="38100" dist="38100" dir="2700000" algn="tl">
                    <a:srgbClr val="000000"/>
                  </a:outerShdw>
                </a:effectLst>
                <a:latin typeface="Times New Roman" pitchFamily="18" charset="0"/>
              </a:rPr>
              <a:t> </a:t>
            </a:r>
            <a:r>
              <a:rPr lang="en-US" sz="2400" i="1" u="sng">
                <a:solidFill>
                  <a:schemeClr val="tx2"/>
                </a:solidFill>
                <a:effectLst>
                  <a:outerShdw blurRad="38100" dist="38100" dir="2700000" algn="tl">
                    <a:srgbClr val="000000"/>
                  </a:outerShdw>
                </a:effectLst>
                <a:latin typeface="Times New Roman" pitchFamily="18" charset="0"/>
              </a:rPr>
              <a:t>dapat</a:t>
            </a:r>
            <a:r>
              <a:rPr lang="en-US" sz="2400">
                <a:effectLst>
                  <a:outerShdw blurRad="38100" dist="38100" dir="2700000" algn="tl">
                    <a:srgbClr val="000000"/>
                  </a:outerShdw>
                </a:effectLst>
                <a:latin typeface="Times New Roman" pitchFamily="18" charset="0"/>
              </a:rPr>
              <a:t> dikenai pajak di Negara Sumber.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ChangeArrowheads="1"/>
          </p:cNvSpPr>
          <p:nvPr/>
        </p:nvSpPr>
        <p:spPr bwMode="auto">
          <a:xfrm>
            <a:off x="1371600" y="304800"/>
            <a:ext cx="5943600" cy="1219200"/>
          </a:xfrm>
          <a:prstGeom prst="roundRect">
            <a:avLst>
              <a:gd name="adj" fmla="val 16667"/>
            </a:avLst>
          </a:prstGeom>
          <a:gradFill rotWithShape="0">
            <a:gsLst>
              <a:gs pos="0">
                <a:srgbClr val="6699FF"/>
              </a:gs>
              <a:gs pos="100000">
                <a:srgbClr val="2F4776"/>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6699FF"/>
            </a:extrusionClr>
          </a:sp3d>
        </p:spPr>
        <p:txBody>
          <a:bodyPr anchor="ctr">
            <a:spAutoFit/>
            <a:flatTx/>
          </a:bodyPr>
          <a:lstStyle/>
          <a:p>
            <a:endParaRPr lang="en-US"/>
          </a:p>
        </p:txBody>
      </p:sp>
      <p:sp>
        <p:nvSpPr>
          <p:cNvPr id="91139" name="Text Box 3"/>
          <p:cNvSpPr txBox="1">
            <a:spLocks noChangeArrowheads="1"/>
          </p:cNvSpPr>
          <p:nvPr/>
        </p:nvSpPr>
        <p:spPr bwMode="auto">
          <a:xfrm>
            <a:off x="1600200" y="457200"/>
            <a:ext cx="5638800" cy="82232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Pengenaan pajak di Neg. Sumber </a:t>
            </a:r>
            <a:r>
              <a:rPr lang="en-US" sz="2400">
                <a:solidFill>
                  <a:srgbClr val="FFFF66"/>
                </a:solidFill>
                <a:effectLst>
                  <a:outerShdw blurRad="38100" dist="38100" dir="2700000" algn="tl">
                    <a:srgbClr val="000000"/>
                  </a:outerShdw>
                </a:effectLst>
                <a:latin typeface="Times New Roman" pitchFamily="18" charset="0"/>
              </a:rPr>
              <a:t>tanpa pembatasan</a:t>
            </a:r>
          </a:p>
        </p:txBody>
      </p:sp>
      <p:sp>
        <p:nvSpPr>
          <p:cNvPr id="91140" name="Text Box 4"/>
          <p:cNvSpPr txBox="1">
            <a:spLocks noChangeArrowheads="1"/>
          </p:cNvSpPr>
          <p:nvPr/>
        </p:nvSpPr>
        <p:spPr bwMode="auto">
          <a:xfrm>
            <a:off x="457200" y="2278063"/>
            <a:ext cx="8153400" cy="3743325"/>
          </a:xfrm>
          <a:prstGeom prst="rect">
            <a:avLst/>
          </a:prstGeom>
          <a:noFill/>
          <a:ln w="12700" cap="sq">
            <a:noFill/>
            <a:miter lim="800000"/>
            <a:headEnd/>
            <a:tailEnd/>
          </a:ln>
          <a:effectLst/>
        </p:spPr>
        <p:txBody>
          <a:bodyPr>
            <a:spAutoFit/>
          </a:bodyPr>
          <a:lstStyle/>
          <a:p>
            <a:pPr eaLnBrk="1" hangingPunct="1">
              <a:spcBef>
                <a:spcPct val="50000"/>
              </a:spcBef>
              <a:buFontTx/>
              <a:buChar char="•"/>
              <a:defRPr/>
            </a:pPr>
            <a:r>
              <a:rPr lang="en-US" sz="2000">
                <a:effectLst>
                  <a:outerShdw blurRad="38100" dist="38100" dir="2700000" algn="tl">
                    <a:srgbClr val="000000"/>
                  </a:outerShdw>
                </a:effectLst>
                <a:latin typeface="Times New Roman" pitchFamily="18" charset="0"/>
              </a:rPr>
              <a:t>  </a:t>
            </a:r>
            <a:r>
              <a:rPr lang="en-US" sz="2400">
                <a:effectLst>
                  <a:outerShdw blurRad="38100" dist="38100" dir="2700000" algn="tl">
                    <a:srgbClr val="000000"/>
                  </a:outerShdw>
                </a:effectLst>
                <a:latin typeface="Times New Roman" pitchFamily="18" charset="0"/>
              </a:rPr>
              <a:t>Penghasilan dari harta tak gerak yg berada di Negara Sumber, dan keuntungan dari pengalihan harta tersebut;</a:t>
            </a:r>
          </a:p>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dari suatu “bentuk usaha tetap”;</a:t>
            </a:r>
          </a:p>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dari kegiatan oleh artis dan olahragawan;</a:t>
            </a:r>
          </a:p>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dari direktur dari perusahaan di Negara Sumber;</a:t>
            </a:r>
          </a:p>
          <a:p>
            <a:pPr eaLnBrk="1" hangingPunct="1">
              <a:spcBef>
                <a:spcPct val="50000"/>
              </a:spcBef>
              <a:buFontTx/>
              <a:buChar char="•"/>
              <a:defRPr/>
            </a:pPr>
            <a:r>
              <a:rPr lang="en-US" sz="2400">
                <a:effectLst>
                  <a:outerShdw blurRad="38100" dist="38100" dir="2700000" algn="tl">
                    <a:srgbClr val="000000"/>
                  </a:outerShdw>
                </a:effectLst>
                <a:latin typeface="Times New Roman" pitchFamily="18" charset="0"/>
              </a:rPr>
              <a:t>  Penghasilan dari karyawan yang ditempatkan di Negara Sumber sepanjang melebihi jangka waktu yang diatur di dalam Treaty.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1143000" y="2667000"/>
            <a:ext cx="1752600" cy="990600"/>
          </a:xfrm>
          <a:prstGeom prst="roundRect">
            <a:avLst>
              <a:gd name="adj" fmla="val 16667"/>
            </a:avLst>
          </a:prstGeom>
          <a:gradFill rotWithShape="0">
            <a:gsLst>
              <a:gs pos="0">
                <a:srgbClr val="008080"/>
              </a:gs>
              <a:gs pos="100000">
                <a:srgbClr val="003B3B"/>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008080"/>
            </a:extrusionClr>
          </a:sp3d>
        </p:spPr>
        <p:txBody>
          <a:bodyPr anchor="ctr">
            <a:spAutoFit/>
            <a:flatTx/>
          </a:bodyPr>
          <a:lstStyle/>
          <a:p>
            <a:endParaRPr lang="en-US"/>
          </a:p>
        </p:txBody>
      </p:sp>
      <p:sp>
        <p:nvSpPr>
          <p:cNvPr id="10243" name="AutoShape 3"/>
          <p:cNvSpPr>
            <a:spLocks noChangeArrowheads="1"/>
          </p:cNvSpPr>
          <p:nvPr/>
        </p:nvSpPr>
        <p:spPr bwMode="auto">
          <a:xfrm>
            <a:off x="914400" y="381000"/>
            <a:ext cx="5791200" cy="1447800"/>
          </a:xfrm>
          <a:prstGeom prst="roundRect">
            <a:avLst>
              <a:gd name="adj" fmla="val 16667"/>
            </a:avLst>
          </a:prstGeom>
          <a:gradFill rotWithShape="0">
            <a:gsLst>
              <a:gs pos="0">
                <a:srgbClr val="993366"/>
              </a:gs>
              <a:gs pos="100000">
                <a:srgbClr val="47182F"/>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993366"/>
            </a:extrusionClr>
          </a:sp3d>
        </p:spPr>
        <p:txBody>
          <a:bodyPr anchor="ctr">
            <a:spAutoFit/>
            <a:flatTx/>
          </a:bodyPr>
          <a:lstStyle/>
          <a:p>
            <a:endParaRPr lang="en-US"/>
          </a:p>
        </p:txBody>
      </p:sp>
      <p:sp>
        <p:nvSpPr>
          <p:cNvPr id="10244" name="AutoShape 4"/>
          <p:cNvSpPr>
            <a:spLocks noChangeArrowheads="1"/>
          </p:cNvSpPr>
          <p:nvPr/>
        </p:nvSpPr>
        <p:spPr bwMode="auto">
          <a:xfrm>
            <a:off x="6096000" y="2667000"/>
            <a:ext cx="1524000" cy="990600"/>
          </a:xfrm>
          <a:prstGeom prst="roundRect">
            <a:avLst>
              <a:gd name="adj" fmla="val 16667"/>
            </a:avLst>
          </a:prstGeom>
          <a:gradFill rotWithShape="0">
            <a:gsLst>
              <a:gs pos="0">
                <a:srgbClr val="3CC285"/>
              </a:gs>
              <a:gs pos="100000">
                <a:srgbClr val="2E4D1E"/>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3CC285"/>
            </a:extrusionClr>
          </a:sp3d>
        </p:spPr>
        <p:txBody>
          <a:bodyPr anchor="ctr">
            <a:spAutoFit/>
            <a:flatTx/>
          </a:bodyPr>
          <a:lstStyle/>
          <a:p>
            <a:endParaRPr lang="en-US"/>
          </a:p>
        </p:txBody>
      </p:sp>
      <p:sp>
        <p:nvSpPr>
          <p:cNvPr id="10245" name="AutoShape 5"/>
          <p:cNvSpPr>
            <a:spLocks noChangeArrowheads="1"/>
          </p:cNvSpPr>
          <p:nvPr/>
        </p:nvSpPr>
        <p:spPr bwMode="auto">
          <a:xfrm>
            <a:off x="3657600" y="4419600"/>
            <a:ext cx="2057400" cy="1066800"/>
          </a:xfrm>
          <a:prstGeom prst="roundRect">
            <a:avLst>
              <a:gd name="adj" fmla="val 16667"/>
            </a:avLst>
          </a:prstGeom>
          <a:gradFill rotWithShape="0">
            <a:gsLst>
              <a:gs pos="0">
                <a:srgbClr val="339966"/>
              </a:gs>
              <a:gs pos="50000">
                <a:srgbClr val="18472F"/>
              </a:gs>
              <a:gs pos="100000">
                <a:srgbClr val="339966"/>
              </a:gs>
            </a:gsLst>
            <a:lin ang="18900000" scaled="1"/>
          </a:gradFill>
          <a:ln w="9525">
            <a:round/>
            <a:headEnd/>
            <a:tailEnd/>
          </a:ln>
          <a:scene3d>
            <a:camera prst="legacyObliqueTopRight"/>
            <a:lightRig rig="legacyFlat3" dir="b"/>
          </a:scene3d>
          <a:sp3d extrusionH="430200" prstMaterial="legacyMatte">
            <a:bevelT w="13500" h="13500" prst="angle"/>
            <a:bevelB w="13500" h="13500" prst="angle"/>
            <a:extrusionClr>
              <a:srgbClr val="339966"/>
            </a:extrusionClr>
          </a:sp3d>
        </p:spPr>
        <p:txBody>
          <a:bodyPr anchor="ctr">
            <a:spAutoFit/>
            <a:flatTx/>
          </a:bodyPr>
          <a:lstStyle/>
          <a:p>
            <a:endParaRPr lang="en-US"/>
          </a:p>
        </p:txBody>
      </p:sp>
      <p:sp>
        <p:nvSpPr>
          <p:cNvPr id="92166" name="Text Box 6"/>
          <p:cNvSpPr txBox="1">
            <a:spLocks noChangeArrowheads="1"/>
          </p:cNvSpPr>
          <p:nvPr/>
        </p:nvSpPr>
        <p:spPr bwMode="auto">
          <a:xfrm>
            <a:off x="762000" y="2895600"/>
            <a:ext cx="24384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b="1">
                <a:effectLst>
                  <a:outerShdw blurRad="38100" dist="38100" dir="2700000" algn="tl">
                    <a:srgbClr val="000000"/>
                  </a:outerShdw>
                </a:effectLst>
                <a:latin typeface="Times New Roman" pitchFamily="18" charset="0"/>
              </a:rPr>
              <a:t>Dividen</a:t>
            </a:r>
          </a:p>
        </p:txBody>
      </p:sp>
      <p:sp>
        <p:nvSpPr>
          <p:cNvPr id="92167" name="Text Box 7"/>
          <p:cNvSpPr txBox="1">
            <a:spLocks noChangeArrowheads="1"/>
          </p:cNvSpPr>
          <p:nvPr/>
        </p:nvSpPr>
        <p:spPr bwMode="auto">
          <a:xfrm>
            <a:off x="6172200" y="2895600"/>
            <a:ext cx="12954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b="1">
                <a:solidFill>
                  <a:schemeClr val="tx2"/>
                </a:solidFill>
                <a:effectLst>
                  <a:outerShdw blurRad="38100" dist="38100" dir="2700000" algn="tl">
                    <a:srgbClr val="000000"/>
                  </a:outerShdw>
                </a:effectLst>
                <a:latin typeface="Times New Roman" pitchFamily="18" charset="0"/>
              </a:rPr>
              <a:t>Bunga</a:t>
            </a:r>
          </a:p>
        </p:txBody>
      </p:sp>
      <p:sp>
        <p:nvSpPr>
          <p:cNvPr id="92168" name="Text Box 8"/>
          <p:cNvSpPr txBox="1">
            <a:spLocks noChangeArrowheads="1"/>
          </p:cNvSpPr>
          <p:nvPr/>
        </p:nvSpPr>
        <p:spPr bwMode="auto">
          <a:xfrm>
            <a:off x="3810000" y="4648200"/>
            <a:ext cx="20574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Royalti</a:t>
            </a:r>
          </a:p>
        </p:txBody>
      </p:sp>
      <p:sp>
        <p:nvSpPr>
          <p:cNvPr id="92169" name="Text Box 9"/>
          <p:cNvSpPr txBox="1">
            <a:spLocks noChangeArrowheads="1"/>
          </p:cNvSpPr>
          <p:nvPr/>
        </p:nvSpPr>
        <p:spPr bwMode="auto">
          <a:xfrm>
            <a:off x="762000" y="4183063"/>
            <a:ext cx="1524000" cy="396875"/>
          </a:xfrm>
          <a:prstGeom prst="rect">
            <a:avLst/>
          </a:prstGeom>
          <a:noFill/>
          <a:ln w="12700" cap="sq">
            <a:noFill/>
            <a:miter lim="800000"/>
            <a:headEnd/>
            <a:tailEnd/>
          </a:ln>
          <a:effectLst/>
        </p:spPr>
        <p:txBody>
          <a:bodyPr>
            <a:spAutoFit/>
          </a:bodyPr>
          <a:lstStyle/>
          <a:p>
            <a:pPr eaLnBrk="1" hangingPunct="1">
              <a:spcBef>
                <a:spcPct val="50000"/>
              </a:spcBef>
              <a:defRPr/>
            </a:pPr>
            <a:endParaRPr lang="en-US" sz="2000">
              <a:effectLst>
                <a:outerShdw blurRad="38100" dist="38100" dir="2700000" algn="tl">
                  <a:srgbClr val="000000"/>
                </a:outerShdw>
              </a:effectLst>
              <a:latin typeface="Times New Roman" pitchFamily="18" charset="0"/>
            </a:endParaRPr>
          </a:p>
        </p:txBody>
      </p:sp>
      <p:sp>
        <p:nvSpPr>
          <p:cNvPr id="92170" name="Text Box 10"/>
          <p:cNvSpPr txBox="1">
            <a:spLocks noChangeArrowheads="1"/>
          </p:cNvSpPr>
          <p:nvPr/>
        </p:nvSpPr>
        <p:spPr bwMode="auto">
          <a:xfrm>
            <a:off x="1219200" y="609600"/>
            <a:ext cx="5334000" cy="94615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800">
                <a:effectLst>
                  <a:outerShdw blurRad="38100" dist="38100" dir="2700000" algn="tl">
                    <a:srgbClr val="000000"/>
                  </a:outerShdw>
                </a:effectLst>
                <a:latin typeface="Times New Roman" pitchFamily="18" charset="0"/>
              </a:rPr>
              <a:t>Pengenaan pajak di Neg. Sumber secara </a:t>
            </a:r>
            <a:r>
              <a:rPr lang="en-US" sz="2800">
                <a:solidFill>
                  <a:srgbClr val="FFFF66"/>
                </a:solidFill>
                <a:effectLst>
                  <a:outerShdw blurRad="38100" dist="38100" dir="2700000" algn="tl">
                    <a:srgbClr val="000000"/>
                  </a:outerShdw>
                </a:effectLst>
                <a:latin typeface="Times New Roman" pitchFamily="18" charset="0"/>
              </a:rPr>
              <a:t>terbatas</a:t>
            </a:r>
          </a:p>
        </p:txBody>
      </p:sp>
      <p:sp>
        <p:nvSpPr>
          <p:cNvPr id="10251" name="Line 11"/>
          <p:cNvSpPr>
            <a:spLocks noChangeShapeType="1"/>
          </p:cNvSpPr>
          <p:nvPr/>
        </p:nvSpPr>
        <p:spPr bwMode="auto">
          <a:xfrm flipH="1">
            <a:off x="2590800" y="1828800"/>
            <a:ext cx="1524000" cy="685800"/>
          </a:xfrm>
          <a:prstGeom prst="line">
            <a:avLst/>
          </a:prstGeom>
          <a:noFill/>
          <a:ln w="12700" cap="sq">
            <a:solidFill>
              <a:schemeClr val="tx1"/>
            </a:solidFill>
            <a:round/>
            <a:headEnd/>
            <a:tailEnd/>
          </a:ln>
        </p:spPr>
        <p:txBody>
          <a:bodyPr>
            <a:spAutoFit/>
          </a:bodyPr>
          <a:lstStyle/>
          <a:p>
            <a:endParaRPr lang="en-US"/>
          </a:p>
        </p:txBody>
      </p:sp>
      <p:sp>
        <p:nvSpPr>
          <p:cNvPr id="10252" name="Line 12"/>
          <p:cNvSpPr>
            <a:spLocks noChangeShapeType="1"/>
          </p:cNvSpPr>
          <p:nvPr/>
        </p:nvSpPr>
        <p:spPr bwMode="auto">
          <a:xfrm>
            <a:off x="4114800" y="1828800"/>
            <a:ext cx="2133600" cy="685800"/>
          </a:xfrm>
          <a:prstGeom prst="line">
            <a:avLst/>
          </a:prstGeom>
          <a:noFill/>
          <a:ln w="12700" cap="sq">
            <a:solidFill>
              <a:schemeClr val="tx1"/>
            </a:solidFill>
            <a:round/>
            <a:headEnd/>
            <a:tailEnd/>
          </a:ln>
        </p:spPr>
        <p:txBody>
          <a:bodyPr>
            <a:spAutoFit/>
          </a:bodyPr>
          <a:lstStyle/>
          <a:p>
            <a:endParaRPr lang="en-US"/>
          </a:p>
        </p:txBody>
      </p:sp>
      <p:sp>
        <p:nvSpPr>
          <p:cNvPr id="10253" name="Line 13"/>
          <p:cNvSpPr>
            <a:spLocks noChangeShapeType="1"/>
          </p:cNvSpPr>
          <p:nvPr/>
        </p:nvSpPr>
        <p:spPr bwMode="auto">
          <a:xfrm>
            <a:off x="4114800" y="1828800"/>
            <a:ext cx="685800" cy="2438400"/>
          </a:xfrm>
          <a:prstGeom prst="line">
            <a:avLst/>
          </a:prstGeom>
          <a:noFill/>
          <a:ln w="12700" cap="sq">
            <a:solidFill>
              <a:schemeClr val="tx1"/>
            </a:solidFill>
            <a:round/>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AutoShape 2"/>
          <p:cNvSpPr>
            <a:spLocks noChangeArrowheads="1"/>
          </p:cNvSpPr>
          <p:nvPr/>
        </p:nvSpPr>
        <p:spPr bwMode="auto">
          <a:xfrm>
            <a:off x="2362200" y="228600"/>
            <a:ext cx="5105400" cy="1295400"/>
          </a:xfrm>
          <a:prstGeom prst="roundRect">
            <a:avLst>
              <a:gd name="adj" fmla="val 16667"/>
            </a:avLst>
          </a:prstGeom>
          <a:gradFill rotWithShape="0">
            <a:gsLst>
              <a:gs pos="0">
                <a:schemeClr val="hlink"/>
              </a:gs>
              <a:gs pos="100000">
                <a:schemeClr val="hlink">
                  <a:gamma/>
                  <a:shade val="46275"/>
                  <a:invGamma/>
                </a:schemeClr>
              </a:gs>
            </a:gsLst>
            <a:path path="rect">
              <a:fillToRect r="100000" b="100000"/>
            </a:path>
          </a:gradFill>
          <a:ln w="12700" cap="sq">
            <a:round/>
            <a:headEnd/>
            <a:tailEnd/>
          </a:ln>
          <a:effectLst/>
          <a:scene3d>
            <a:camera prst="legacyObliqueTopRight"/>
            <a:lightRig rig="legacyFlat3" dir="b"/>
          </a:scene3d>
          <a:sp3d extrusionH="430200" prstMaterial="legacyMatte">
            <a:bevelT w="13500" h="13500" prst="angle"/>
            <a:bevelB w="13500" h="13500" prst="angle"/>
            <a:extrusionClr>
              <a:schemeClr val="hlink"/>
            </a:extrusionClr>
          </a:sp3d>
        </p:spPr>
        <p:txBody>
          <a:bodyPr anchor="ctr">
            <a:spAutoFit/>
            <a:flatTx/>
          </a:bodyPr>
          <a:lstStyle/>
          <a:p>
            <a:pPr>
              <a:defRPr/>
            </a:pPr>
            <a:endParaRPr lang="en-US"/>
          </a:p>
        </p:txBody>
      </p:sp>
      <p:sp>
        <p:nvSpPr>
          <p:cNvPr id="93187" name="Text Box 3"/>
          <p:cNvSpPr txBox="1">
            <a:spLocks noChangeArrowheads="1"/>
          </p:cNvSpPr>
          <p:nvPr/>
        </p:nvSpPr>
        <p:spPr bwMode="auto">
          <a:xfrm>
            <a:off x="2514600" y="381000"/>
            <a:ext cx="4572000" cy="82232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Penghasilan yg hanya dipajaki di Negara Domisili (OECD)</a:t>
            </a:r>
          </a:p>
        </p:txBody>
      </p:sp>
      <p:sp>
        <p:nvSpPr>
          <p:cNvPr id="11268" name="AutoShape 4"/>
          <p:cNvSpPr>
            <a:spLocks noChangeArrowheads="1"/>
          </p:cNvSpPr>
          <p:nvPr/>
        </p:nvSpPr>
        <p:spPr bwMode="auto">
          <a:xfrm>
            <a:off x="457200" y="2209800"/>
            <a:ext cx="2438400" cy="1524000"/>
          </a:xfrm>
          <a:prstGeom prst="roundRect">
            <a:avLst>
              <a:gd name="adj" fmla="val 16667"/>
            </a:avLst>
          </a:prstGeom>
          <a:gradFill rotWithShape="0">
            <a:gsLst>
              <a:gs pos="0">
                <a:srgbClr val="993300"/>
              </a:gs>
              <a:gs pos="100000">
                <a:srgbClr val="632100"/>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993300"/>
            </a:extrusionClr>
          </a:sp3d>
        </p:spPr>
        <p:txBody>
          <a:bodyPr anchor="ctr">
            <a:spAutoFit/>
            <a:flatTx/>
          </a:bodyPr>
          <a:lstStyle/>
          <a:p>
            <a:endParaRPr lang="en-US"/>
          </a:p>
        </p:txBody>
      </p:sp>
      <p:sp>
        <p:nvSpPr>
          <p:cNvPr id="11269" name="AutoShape 5"/>
          <p:cNvSpPr>
            <a:spLocks noChangeArrowheads="1"/>
          </p:cNvSpPr>
          <p:nvPr/>
        </p:nvSpPr>
        <p:spPr bwMode="auto">
          <a:xfrm>
            <a:off x="6553200" y="4343400"/>
            <a:ext cx="2438400" cy="838200"/>
          </a:xfrm>
          <a:prstGeom prst="roundRect">
            <a:avLst>
              <a:gd name="adj" fmla="val 16667"/>
            </a:avLst>
          </a:prstGeom>
          <a:gradFill rotWithShape="0">
            <a:gsLst>
              <a:gs pos="0">
                <a:srgbClr val="000080"/>
              </a:gs>
              <a:gs pos="100000">
                <a:srgbClr val="00005D"/>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000080"/>
            </a:extrusionClr>
          </a:sp3d>
        </p:spPr>
        <p:txBody>
          <a:bodyPr anchor="ctr">
            <a:spAutoFit/>
            <a:flatTx/>
          </a:bodyPr>
          <a:lstStyle/>
          <a:p>
            <a:endParaRPr lang="en-US"/>
          </a:p>
        </p:txBody>
      </p:sp>
      <p:sp>
        <p:nvSpPr>
          <p:cNvPr id="11270" name="AutoShape 6"/>
          <p:cNvSpPr>
            <a:spLocks noChangeArrowheads="1"/>
          </p:cNvSpPr>
          <p:nvPr/>
        </p:nvSpPr>
        <p:spPr bwMode="auto">
          <a:xfrm>
            <a:off x="3505200" y="2209800"/>
            <a:ext cx="2438400" cy="1905000"/>
          </a:xfrm>
          <a:prstGeom prst="roundRect">
            <a:avLst>
              <a:gd name="adj" fmla="val 16667"/>
            </a:avLst>
          </a:prstGeom>
          <a:gradFill rotWithShape="0">
            <a:gsLst>
              <a:gs pos="0">
                <a:srgbClr val="FF0000"/>
              </a:gs>
              <a:gs pos="100000">
                <a:srgbClr val="760000"/>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FF0000"/>
            </a:extrusionClr>
          </a:sp3d>
        </p:spPr>
        <p:txBody>
          <a:bodyPr anchor="ctr">
            <a:spAutoFit/>
            <a:flatTx/>
          </a:bodyPr>
          <a:lstStyle/>
          <a:p>
            <a:endParaRPr lang="en-US"/>
          </a:p>
        </p:txBody>
      </p:sp>
      <p:sp>
        <p:nvSpPr>
          <p:cNvPr id="11271" name="AutoShape 7"/>
          <p:cNvSpPr>
            <a:spLocks noChangeArrowheads="1"/>
          </p:cNvSpPr>
          <p:nvPr/>
        </p:nvSpPr>
        <p:spPr bwMode="auto">
          <a:xfrm>
            <a:off x="533400" y="4267200"/>
            <a:ext cx="2438400" cy="1905000"/>
          </a:xfrm>
          <a:prstGeom prst="roundRect">
            <a:avLst>
              <a:gd name="adj" fmla="val 16667"/>
            </a:avLst>
          </a:prstGeom>
          <a:gradFill rotWithShape="0">
            <a:gsLst>
              <a:gs pos="0">
                <a:srgbClr val="008000"/>
              </a:gs>
              <a:gs pos="100000">
                <a:srgbClr val="004200"/>
              </a:gs>
            </a:gsLst>
            <a:path path="rect">
              <a:fillToRect r="100000" b="100000"/>
            </a:path>
          </a:gradFill>
          <a:ln w="9525">
            <a:round/>
            <a:headEnd/>
            <a:tailEnd/>
          </a:ln>
          <a:scene3d>
            <a:camera prst="legacyObliqueTopRight"/>
            <a:lightRig rig="legacyFlat3" dir="b"/>
          </a:scene3d>
          <a:sp3d extrusionH="430200" prstMaterial="legacyMatte">
            <a:bevelT w="13500" h="13500" prst="angle"/>
            <a:bevelB w="13500" h="13500" prst="angle"/>
            <a:extrusionClr>
              <a:srgbClr val="008000"/>
            </a:extrusionClr>
          </a:sp3d>
        </p:spPr>
        <p:txBody>
          <a:bodyPr anchor="ctr">
            <a:spAutoFit/>
            <a:flatTx/>
          </a:bodyPr>
          <a:lstStyle/>
          <a:p>
            <a:endParaRPr lang="en-US"/>
          </a:p>
        </p:txBody>
      </p:sp>
      <p:sp>
        <p:nvSpPr>
          <p:cNvPr id="93192" name="Text Box 8"/>
          <p:cNvSpPr txBox="1">
            <a:spLocks noChangeArrowheads="1"/>
          </p:cNvSpPr>
          <p:nvPr/>
        </p:nvSpPr>
        <p:spPr bwMode="auto">
          <a:xfrm>
            <a:off x="533400" y="2362200"/>
            <a:ext cx="2286000" cy="118745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Capital gains dari penjualan saham</a:t>
            </a:r>
          </a:p>
        </p:txBody>
      </p:sp>
      <p:sp>
        <p:nvSpPr>
          <p:cNvPr id="93193" name="Text Box 9"/>
          <p:cNvSpPr txBox="1">
            <a:spLocks noChangeArrowheads="1"/>
          </p:cNvSpPr>
          <p:nvPr/>
        </p:nvSpPr>
        <p:spPr bwMode="auto">
          <a:xfrm>
            <a:off x="6705600" y="4495800"/>
            <a:ext cx="21336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a:effectLst>
                  <a:outerShdw blurRad="38100" dist="38100" dir="2700000" algn="tl">
                    <a:srgbClr val="000000"/>
                  </a:outerShdw>
                </a:effectLst>
                <a:latin typeface="Times New Roman" pitchFamily="18" charset="0"/>
              </a:rPr>
              <a:t>Pensiun swasta</a:t>
            </a:r>
          </a:p>
        </p:txBody>
      </p:sp>
      <p:sp>
        <p:nvSpPr>
          <p:cNvPr id="93194" name="Text Box 10"/>
          <p:cNvSpPr txBox="1">
            <a:spLocks noChangeArrowheads="1"/>
          </p:cNvSpPr>
          <p:nvPr/>
        </p:nvSpPr>
        <p:spPr bwMode="auto">
          <a:xfrm>
            <a:off x="3581400" y="2362200"/>
            <a:ext cx="2286000" cy="161607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000" b="1">
                <a:effectLst>
                  <a:outerShdw blurRad="38100" dist="38100" dir="2700000" algn="tl">
                    <a:srgbClr val="000000"/>
                  </a:outerShdw>
                </a:effectLst>
                <a:latin typeface="Times New Roman" pitchFamily="18" charset="0"/>
              </a:rPr>
              <a:t>Laba usaha yg berasal dari Neg. Sumber yg diperoleh bukan melalui </a:t>
            </a:r>
            <a:r>
              <a:rPr lang="en-US" sz="2000" b="1" u="sng">
                <a:solidFill>
                  <a:srgbClr val="FFFF66"/>
                </a:solidFill>
                <a:effectLst>
                  <a:outerShdw blurRad="38100" dist="38100" dir="2700000" algn="tl">
                    <a:srgbClr val="000000"/>
                  </a:outerShdw>
                </a:effectLst>
                <a:latin typeface="Times New Roman" pitchFamily="18" charset="0"/>
              </a:rPr>
              <a:t>BUT</a:t>
            </a:r>
          </a:p>
        </p:txBody>
      </p:sp>
      <p:sp>
        <p:nvSpPr>
          <p:cNvPr id="93195" name="Text Box 11"/>
          <p:cNvSpPr txBox="1">
            <a:spLocks noChangeArrowheads="1"/>
          </p:cNvSpPr>
          <p:nvPr/>
        </p:nvSpPr>
        <p:spPr bwMode="auto">
          <a:xfrm>
            <a:off x="609600" y="4419600"/>
            <a:ext cx="2438400" cy="1616075"/>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000" b="1">
                <a:effectLst>
                  <a:outerShdw blurRad="38100" dist="38100" dir="2700000" algn="tl">
                    <a:srgbClr val="000000"/>
                  </a:outerShdw>
                </a:effectLst>
                <a:latin typeface="Times New Roman" pitchFamily="18" charset="0"/>
              </a:rPr>
              <a:t>Santunan yg diterima oleh pelajar yg sdg belajar di Neg. Sumber</a:t>
            </a:r>
          </a:p>
        </p:txBody>
      </p:sp>
      <p:sp>
        <p:nvSpPr>
          <p:cNvPr id="11276" name="AutoShape 12"/>
          <p:cNvSpPr>
            <a:spLocks noChangeArrowheads="1"/>
          </p:cNvSpPr>
          <p:nvPr/>
        </p:nvSpPr>
        <p:spPr bwMode="auto">
          <a:xfrm>
            <a:off x="6858000" y="2209800"/>
            <a:ext cx="1676400" cy="685800"/>
          </a:xfrm>
          <a:prstGeom prst="roundRect">
            <a:avLst>
              <a:gd name="adj" fmla="val 16667"/>
            </a:avLst>
          </a:prstGeom>
          <a:gradFill rotWithShape="0">
            <a:gsLst>
              <a:gs pos="0">
                <a:srgbClr val="FFE3C7"/>
              </a:gs>
              <a:gs pos="100000">
                <a:srgbClr val="FFCC99"/>
              </a:gs>
            </a:gsLst>
            <a:path path="shape">
              <a:fillToRect l="50000" t="50000" r="50000" b="50000"/>
            </a:path>
          </a:gradFill>
          <a:ln w="9525">
            <a:round/>
            <a:headEnd/>
            <a:tailEnd/>
          </a:ln>
          <a:scene3d>
            <a:camera prst="legacyObliqueTopRight"/>
            <a:lightRig rig="legacyFlat3" dir="b"/>
          </a:scene3d>
          <a:sp3d extrusionH="430200" prstMaterial="legacyMatte">
            <a:bevelT w="13500" h="13500" prst="angle"/>
            <a:bevelB w="13500" h="13500" prst="angle"/>
            <a:extrusionClr>
              <a:srgbClr val="FFCC99"/>
            </a:extrusionClr>
          </a:sp3d>
        </p:spPr>
        <p:txBody>
          <a:bodyPr anchor="ctr">
            <a:spAutoFit/>
            <a:flatTx/>
          </a:bodyPr>
          <a:lstStyle/>
          <a:p>
            <a:endParaRPr lang="en-US"/>
          </a:p>
        </p:txBody>
      </p:sp>
      <p:sp>
        <p:nvSpPr>
          <p:cNvPr id="93197" name="Text Box 13"/>
          <p:cNvSpPr txBox="1">
            <a:spLocks noChangeArrowheads="1"/>
          </p:cNvSpPr>
          <p:nvPr/>
        </p:nvSpPr>
        <p:spPr bwMode="auto">
          <a:xfrm>
            <a:off x="6934200" y="2286000"/>
            <a:ext cx="1600200" cy="457200"/>
          </a:xfrm>
          <a:prstGeom prst="rect">
            <a:avLst/>
          </a:prstGeom>
          <a:noFill/>
          <a:ln w="12700" cap="sq">
            <a:noFill/>
            <a:miter lim="800000"/>
            <a:headEnd/>
            <a:tailEnd/>
          </a:ln>
          <a:effectLst/>
        </p:spPr>
        <p:txBody>
          <a:bodyPr>
            <a:spAutoFit/>
          </a:bodyPr>
          <a:lstStyle/>
          <a:p>
            <a:pPr algn="ctr" eaLnBrk="1" hangingPunct="1">
              <a:spcBef>
                <a:spcPct val="50000"/>
              </a:spcBef>
              <a:defRPr/>
            </a:pPr>
            <a:r>
              <a:rPr lang="en-US" sz="2400" i="1">
                <a:solidFill>
                  <a:srgbClr val="A61B10"/>
                </a:solidFill>
                <a:effectLst>
                  <a:outerShdw blurRad="38100" dist="38100" dir="2700000" algn="tl">
                    <a:srgbClr val="000000"/>
                  </a:outerShdw>
                </a:effectLst>
                <a:latin typeface="Times New Roman" pitchFamily="18" charset="0"/>
              </a:rPr>
              <a:t>Royalti</a:t>
            </a:r>
          </a:p>
        </p:txBody>
      </p:sp>
      <p:sp>
        <p:nvSpPr>
          <p:cNvPr id="11278" name="Line 14"/>
          <p:cNvSpPr>
            <a:spLocks noChangeShapeType="1"/>
          </p:cNvSpPr>
          <p:nvPr/>
        </p:nvSpPr>
        <p:spPr bwMode="auto">
          <a:xfrm>
            <a:off x="4800600" y="1524000"/>
            <a:ext cx="0" cy="533400"/>
          </a:xfrm>
          <a:prstGeom prst="line">
            <a:avLst/>
          </a:prstGeom>
          <a:noFill/>
          <a:ln w="12700" cap="sq">
            <a:solidFill>
              <a:schemeClr val="tx1"/>
            </a:solidFill>
            <a:round/>
            <a:headEnd/>
            <a:tailEnd/>
          </a:ln>
        </p:spPr>
        <p:txBody>
          <a:bodyPr>
            <a:spAutoFit/>
          </a:bodyPr>
          <a:lstStyle/>
          <a:p>
            <a:endParaRPr lang="en-US"/>
          </a:p>
        </p:txBody>
      </p:sp>
      <p:sp>
        <p:nvSpPr>
          <p:cNvPr id="11279" name="Line 15"/>
          <p:cNvSpPr>
            <a:spLocks noChangeShapeType="1"/>
          </p:cNvSpPr>
          <p:nvPr/>
        </p:nvSpPr>
        <p:spPr bwMode="auto">
          <a:xfrm>
            <a:off x="1676400" y="1752600"/>
            <a:ext cx="3124200" cy="0"/>
          </a:xfrm>
          <a:prstGeom prst="line">
            <a:avLst/>
          </a:prstGeom>
          <a:noFill/>
          <a:ln w="12700" cap="sq">
            <a:solidFill>
              <a:schemeClr val="tx1"/>
            </a:solidFill>
            <a:round/>
            <a:headEnd/>
            <a:tailEnd/>
          </a:ln>
        </p:spPr>
        <p:txBody>
          <a:bodyPr>
            <a:spAutoFit/>
          </a:bodyPr>
          <a:lstStyle/>
          <a:p>
            <a:endParaRPr lang="en-US"/>
          </a:p>
        </p:txBody>
      </p:sp>
      <p:sp>
        <p:nvSpPr>
          <p:cNvPr id="11280" name="Line 16"/>
          <p:cNvSpPr>
            <a:spLocks noChangeShapeType="1"/>
          </p:cNvSpPr>
          <p:nvPr/>
        </p:nvSpPr>
        <p:spPr bwMode="auto">
          <a:xfrm>
            <a:off x="4800600" y="1752600"/>
            <a:ext cx="2971800" cy="0"/>
          </a:xfrm>
          <a:prstGeom prst="line">
            <a:avLst/>
          </a:prstGeom>
          <a:noFill/>
          <a:ln w="12700" cap="sq">
            <a:solidFill>
              <a:schemeClr val="tx1"/>
            </a:solidFill>
            <a:round/>
            <a:headEnd/>
            <a:tailEnd/>
          </a:ln>
        </p:spPr>
        <p:txBody>
          <a:bodyPr>
            <a:spAutoFit/>
          </a:bodyPr>
          <a:lstStyle/>
          <a:p>
            <a:endParaRPr lang="en-US"/>
          </a:p>
        </p:txBody>
      </p:sp>
      <p:sp>
        <p:nvSpPr>
          <p:cNvPr id="11281" name="Line 17"/>
          <p:cNvSpPr>
            <a:spLocks noChangeShapeType="1"/>
          </p:cNvSpPr>
          <p:nvPr/>
        </p:nvSpPr>
        <p:spPr bwMode="auto">
          <a:xfrm>
            <a:off x="7772400" y="2895600"/>
            <a:ext cx="0" cy="1295400"/>
          </a:xfrm>
          <a:prstGeom prst="line">
            <a:avLst/>
          </a:prstGeom>
          <a:noFill/>
          <a:ln w="12700" cap="sq">
            <a:solidFill>
              <a:schemeClr val="tx1"/>
            </a:solidFill>
            <a:round/>
            <a:headEnd/>
            <a:tailEnd/>
          </a:ln>
        </p:spPr>
        <p:txBody>
          <a:bodyPr>
            <a:spAutoFit/>
          </a:bodyPr>
          <a:lstStyle/>
          <a:p>
            <a:endParaRPr lang="en-US"/>
          </a:p>
        </p:txBody>
      </p:sp>
      <p:sp>
        <p:nvSpPr>
          <p:cNvPr id="11282" name="Line 18"/>
          <p:cNvSpPr>
            <a:spLocks noChangeShapeType="1"/>
          </p:cNvSpPr>
          <p:nvPr/>
        </p:nvSpPr>
        <p:spPr bwMode="auto">
          <a:xfrm>
            <a:off x="1676400" y="3733800"/>
            <a:ext cx="0" cy="533400"/>
          </a:xfrm>
          <a:prstGeom prst="line">
            <a:avLst/>
          </a:prstGeom>
          <a:noFill/>
          <a:ln w="12700" cap="sq">
            <a:solidFill>
              <a:schemeClr val="tx1"/>
            </a:solidFill>
            <a:round/>
            <a:headEnd/>
            <a:tailEnd/>
          </a:ln>
        </p:spPr>
        <p:txBody>
          <a:bodyPr>
            <a:spAutoFit/>
          </a:bodyPr>
          <a:lstStyle/>
          <a:p>
            <a:endParaRPr lang="en-US"/>
          </a:p>
        </p:txBody>
      </p:sp>
      <p:sp>
        <p:nvSpPr>
          <p:cNvPr id="11283" name="Line 19"/>
          <p:cNvSpPr>
            <a:spLocks noChangeShapeType="1"/>
          </p:cNvSpPr>
          <p:nvPr/>
        </p:nvSpPr>
        <p:spPr bwMode="auto">
          <a:xfrm>
            <a:off x="1676400" y="1752600"/>
            <a:ext cx="0" cy="457200"/>
          </a:xfrm>
          <a:prstGeom prst="line">
            <a:avLst/>
          </a:prstGeom>
          <a:noFill/>
          <a:ln w="12700" cap="sq">
            <a:solidFill>
              <a:schemeClr val="tx1"/>
            </a:solidFill>
            <a:round/>
            <a:headEnd/>
            <a:tailEnd/>
          </a:ln>
        </p:spPr>
        <p:txBody>
          <a:bodyPr>
            <a:spAutoFit/>
          </a:bodyPr>
          <a:lstStyle/>
          <a:p>
            <a:endParaRPr lang="en-US"/>
          </a:p>
        </p:txBody>
      </p:sp>
      <p:sp>
        <p:nvSpPr>
          <p:cNvPr id="11284" name="Line 20"/>
          <p:cNvSpPr>
            <a:spLocks noChangeShapeType="1"/>
          </p:cNvSpPr>
          <p:nvPr/>
        </p:nvSpPr>
        <p:spPr bwMode="auto">
          <a:xfrm>
            <a:off x="7772400" y="1752600"/>
            <a:ext cx="0" cy="457200"/>
          </a:xfrm>
          <a:prstGeom prst="line">
            <a:avLst/>
          </a:prstGeom>
          <a:noFill/>
          <a:ln w="12700" cap="sq">
            <a:solidFill>
              <a:schemeClr val="tx1"/>
            </a:solidFill>
            <a:round/>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sz="4000" i="1" smtClean="0"/>
              <a:t>Pengenaan Pajak atas Dividen (Art. 10)</a:t>
            </a:r>
            <a:br>
              <a:rPr lang="en-US" sz="4000" i="1" smtClean="0"/>
            </a:br>
            <a:endParaRPr lang="en-US" sz="4000" i="1" smtClean="0"/>
          </a:p>
        </p:txBody>
      </p:sp>
      <p:sp>
        <p:nvSpPr>
          <p:cNvPr id="94211" name="Rectangle 3"/>
          <p:cNvSpPr>
            <a:spLocks noGrp="1" noChangeArrowheads="1"/>
          </p:cNvSpPr>
          <p:nvPr>
            <p:ph type="body" idx="1"/>
          </p:nvPr>
        </p:nvSpPr>
        <p:spPr>
          <a:xfrm>
            <a:off x="900113" y="1196975"/>
            <a:ext cx="7954962" cy="5111750"/>
          </a:xfrm>
        </p:spPr>
        <p:txBody>
          <a:bodyPr/>
          <a:lstStyle/>
          <a:p>
            <a:pPr eaLnBrk="1" hangingPunct="1">
              <a:defRPr/>
            </a:pPr>
            <a:r>
              <a:rPr lang="en-US" sz="2800" smtClean="0"/>
              <a:t>Berdasarkan UN Model</a:t>
            </a:r>
            <a:r>
              <a:rPr lang="en-US" sz="2800" smtClean="0">
                <a:sym typeface="Wingdings" pitchFamily="2" charset="2"/>
              </a:rPr>
              <a:t> karena lebih banyak digunakan oleh </a:t>
            </a:r>
            <a:r>
              <a:rPr lang="en-US" sz="2800" i="1" smtClean="0">
                <a:sym typeface="Wingdings" pitchFamily="2" charset="2"/>
              </a:rPr>
              <a:t>capital importing countries</a:t>
            </a:r>
          </a:p>
          <a:p>
            <a:pPr eaLnBrk="1" hangingPunct="1">
              <a:defRPr/>
            </a:pPr>
            <a:r>
              <a:rPr lang="en-US" sz="2800" i="1" smtClean="0">
                <a:sym typeface="Wingdings" pitchFamily="2" charset="2"/>
              </a:rPr>
              <a:t>Income characterisation is very important</a:t>
            </a:r>
          </a:p>
          <a:p>
            <a:pPr eaLnBrk="1" hangingPunct="1">
              <a:defRPr/>
            </a:pPr>
            <a:r>
              <a:rPr lang="en-US" sz="2800" smtClean="0">
                <a:sym typeface="Wingdings" pitchFamily="2" charset="2"/>
              </a:rPr>
              <a:t>Terdiri dari 5 paragraph.</a:t>
            </a:r>
          </a:p>
          <a:p>
            <a:pPr eaLnBrk="1" hangingPunct="1">
              <a:defRPr/>
            </a:pPr>
            <a:r>
              <a:rPr lang="en-US" sz="2800" smtClean="0">
                <a:sym typeface="Wingdings" pitchFamily="2" charset="2"/>
              </a:rPr>
              <a:t>Para 1: “</a:t>
            </a:r>
            <a:r>
              <a:rPr lang="en-US" sz="2400" i="1" smtClean="0">
                <a:sym typeface="Wingdings" pitchFamily="2" charset="2"/>
              </a:rPr>
              <a:t>Dividen yang dibayarkan oleh suatu perseroan yang berkedudukan di salah satu negara kepada penduduk negara lainnya </a:t>
            </a:r>
            <a:r>
              <a:rPr lang="en-US" sz="2400" b="1" i="1" u="sng" smtClean="0">
                <a:sym typeface="Wingdings" pitchFamily="2" charset="2"/>
              </a:rPr>
              <a:t>dapat dikenai</a:t>
            </a:r>
            <a:r>
              <a:rPr lang="en-US" sz="2400" i="1" smtClean="0">
                <a:sym typeface="Wingdings" pitchFamily="2" charset="2"/>
              </a:rPr>
              <a:t> pajak di negara lain tersebut”. </a:t>
            </a:r>
            <a:r>
              <a:rPr lang="en-US" sz="2400" b="1" i="1" u="sng" smtClean="0">
                <a:sym typeface="Wingdings" pitchFamily="2" charset="2"/>
              </a:rPr>
              <a:t>residence country taxation</a:t>
            </a:r>
            <a:endParaRPr lang="en-US" sz="2400" b="1" u="sng" smtClean="0">
              <a:sym typeface="Wingdings" pitchFamily="2" charset="2"/>
            </a:endParaRPr>
          </a:p>
          <a:p>
            <a:pPr eaLnBrk="1" hangingPunct="1">
              <a:defRPr/>
            </a:pPr>
            <a:r>
              <a:rPr lang="en-US" sz="2800" smtClean="0"/>
              <a:t>Dapat dikenai</a:t>
            </a:r>
            <a:r>
              <a:rPr lang="en-US" sz="2800" smtClean="0">
                <a:sym typeface="Wingdings" pitchFamily="2" charset="2"/>
              </a:rPr>
              <a:t> </a:t>
            </a:r>
            <a:r>
              <a:rPr lang="en-US" sz="2800" smtClean="0"/>
              <a:t>Hak pemajakan dividen itu tidak hanya diberikan kepada satu negara </a:t>
            </a:r>
          </a:p>
          <a:p>
            <a:pPr eaLnBrk="1" hangingPunct="1">
              <a:buFont typeface="Wingdings" pitchFamily="2" charset="2"/>
              <a:buNone/>
              <a:defRPr/>
            </a:pPr>
            <a:endParaRPr lang="en-US" sz="280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smtClean="0"/>
              <a:t>Ilustrasi Paragraph 1-Dividen</a:t>
            </a:r>
          </a:p>
        </p:txBody>
      </p:sp>
      <p:sp>
        <p:nvSpPr>
          <p:cNvPr id="13315" name="Rectangle 3"/>
          <p:cNvSpPr>
            <a:spLocks noChangeArrowheads="1"/>
          </p:cNvSpPr>
          <p:nvPr/>
        </p:nvSpPr>
        <p:spPr bwMode="auto">
          <a:xfrm>
            <a:off x="1547813" y="1557338"/>
            <a:ext cx="2232025" cy="576262"/>
          </a:xfrm>
          <a:prstGeom prst="rect">
            <a:avLst/>
          </a:prstGeom>
          <a:solidFill>
            <a:srgbClr val="E5C9E1"/>
          </a:solidFill>
          <a:ln w="9525">
            <a:solidFill>
              <a:schemeClr val="tx1"/>
            </a:solidFill>
            <a:miter lim="800000"/>
            <a:headEnd/>
            <a:tailEnd/>
          </a:ln>
        </p:spPr>
        <p:txBody>
          <a:bodyPr wrap="none" anchor="ctr"/>
          <a:lstStyle/>
          <a:p>
            <a:endParaRPr lang="en-US"/>
          </a:p>
        </p:txBody>
      </p:sp>
      <p:sp>
        <p:nvSpPr>
          <p:cNvPr id="13316" name="Rectangle 4"/>
          <p:cNvSpPr>
            <a:spLocks noChangeArrowheads="1"/>
          </p:cNvSpPr>
          <p:nvPr/>
        </p:nvSpPr>
        <p:spPr bwMode="auto">
          <a:xfrm>
            <a:off x="1547813" y="3357563"/>
            <a:ext cx="2305050" cy="5048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6325"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smtClean="0">
                <a:solidFill>
                  <a:schemeClr val="bg2"/>
                </a:solidFill>
              </a:rPr>
              <a:t>Company R</a:t>
            </a:r>
          </a:p>
          <a:p>
            <a:pPr eaLnBrk="1" hangingPunct="1">
              <a:buFont typeface="Wingdings" pitchFamily="2" charset="2"/>
              <a:buNone/>
              <a:defRPr/>
            </a:pPr>
            <a:endParaRPr lang="en-US" smtClean="0">
              <a:solidFill>
                <a:schemeClr val="bg2"/>
              </a:solidFill>
            </a:endParaRPr>
          </a:p>
          <a:p>
            <a:pPr eaLnBrk="1" hangingPunct="1">
              <a:buFont typeface="Wingdings" pitchFamily="2" charset="2"/>
              <a:buNone/>
              <a:defRPr/>
            </a:pPr>
            <a:endParaRPr lang="en-US" smtClean="0"/>
          </a:p>
          <a:p>
            <a:pPr eaLnBrk="1" hangingPunct="1">
              <a:buFont typeface="Wingdings" pitchFamily="2" charset="2"/>
              <a:buNone/>
              <a:defRPr/>
            </a:pPr>
            <a:r>
              <a:rPr lang="en-US" smtClean="0"/>
              <a:t>         Company S</a:t>
            </a:r>
          </a:p>
          <a:p>
            <a:pPr eaLnBrk="1" hangingPunct="1">
              <a:buFont typeface="Wingdings" pitchFamily="2" charset="2"/>
              <a:buNone/>
              <a:defRPr/>
            </a:pPr>
            <a:endParaRPr lang="en-US" smtClean="0"/>
          </a:p>
          <a:p>
            <a:pPr eaLnBrk="1" hangingPunct="1">
              <a:buFont typeface="Wingdings" pitchFamily="2" charset="2"/>
              <a:buNone/>
              <a:defRPr/>
            </a:pPr>
            <a:r>
              <a:rPr lang="en-US" smtClean="0"/>
              <a:t>          </a:t>
            </a:r>
          </a:p>
        </p:txBody>
      </p:sp>
      <p:sp>
        <p:nvSpPr>
          <p:cNvPr id="13318"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F472D2"/>
          </a:solidFill>
          <a:ln w="9525">
            <a:solidFill>
              <a:schemeClr val="tx1"/>
            </a:solidFill>
            <a:miter lim="800000"/>
            <a:headEnd/>
            <a:tailEnd/>
          </a:ln>
        </p:spPr>
        <p:txBody>
          <a:bodyPr wrap="none" anchor="ctr"/>
          <a:lstStyle/>
          <a:p>
            <a:endParaRPr lang="en-US"/>
          </a:p>
        </p:txBody>
      </p:sp>
      <p:sp>
        <p:nvSpPr>
          <p:cNvPr id="13319"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13320"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Dividend</a:t>
            </a:r>
          </a:p>
        </p:txBody>
      </p:sp>
      <p:sp>
        <p:nvSpPr>
          <p:cNvPr id="13321" name="Oval 9"/>
          <p:cNvSpPr>
            <a:spLocks noChangeArrowheads="1"/>
          </p:cNvSpPr>
          <p:nvPr/>
        </p:nvSpPr>
        <p:spPr bwMode="auto">
          <a:xfrm>
            <a:off x="900113" y="1773238"/>
            <a:ext cx="503237" cy="142875"/>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13322" name="Line 10"/>
          <p:cNvSpPr>
            <a:spLocks noChangeShapeType="1"/>
          </p:cNvSpPr>
          <p:nvPr/>
        </p:nvSpPr>
        <p:spPr bwMode="auto">
          <a:xfrm>
            <a:off x="2627313" y="2205038"/>
            <a:ext cx="0" cy="1152525"/>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en-US" sz="4000" i="1" smtClean="0"/>
              <a:t>Pengenaan Pajak atas Dividen (Art. 10)</a:t>
            </a:r>
            <a:br>
              <a:rPr lang="en-US" sz="4000" i="1" smtClean="0"/>
            </a:br>
            <a:endParaRPr lang="en-US" sz="4000" i="1" smtClean="0"/>
          </a:p>
        </p:txBody>
      </p:sp>
      <p:sp>
        <p:nvSpPr>
          <p:cNvPr id="57347" name="Rectangle 3"/>
          <p:cNvSpPr>
            <a:spLocks noGrp="1" noChangeArrowheads="1"/>
          </p:cNvSpPr>
          <p:nvPr>
            <p:ph type="body" idx="1"/>
          </p:nvPr>
        </p:nvSpPr>
        <p:spPr>
          <a:xfrm>
            <a:off x="900113" y="1484313"/>
            <a:ext cx="7954962" cy="4824412"/>
          </a:xfrm>
        </p:spPr>
        <p:txBody>
          <a:bodyPr/>
          <a:lstStyle/>
          <a:p>
            <a:pPr eaLnBrk="1" hangingPunct="1">
              <a:lnSpc>
                <a:spcPct val="90000"/>
              </a:lnSpc>
              <a:defRPr/>
            </a:pPr>
            <a:r>
              <a:rPr lang="en-US" sz="4000" smtClean="0">
                <a:sym typeface="Wingdings" pitchFamily="2" charset="2"/>
              </a:rPr>
              <a:t>Para 2: “</a:t>
            </a:r>
            <a:r>
              <a:rPr lang="en-US" sz="2800" b="1" i="1" smtClean="0">
                <a:solidFill>
                  <a:srgbClr val="FFFF00"/>
                </a:solidFill>
                <a:sym typeface="Wingdings" pitchFamily="2" charset="2"/>
              </a:rPr>
              <a:t>Namun dividen itu dapat dikenai pajak di negara di mana perseroan yang membayarkan dividen tersebut berkedudukan dan sesuai dengan perundang-undangan negara tersebut. Tetapi apabila penerima dividen tersebut adalah pemilik saham yang menikmati dividen itu (beneficial owner) dan merupakan penduduk dari negara lainnya, pajak yang dikenakan tidak boleh melebihi:</a:t>
            </a:r>
          </a:p>
          <a:p>
            <a:pPr eaLnBrk="1" hangingPunct="1">
              <a:lnSpc>
                <a:spcPct val="90000"/>
              </a:lnSpc>
              <a:buFont typeface="Wingdings" pitchFamily="2" charset="2"/>
              <a:buNone/>
              <a:defRPr/>
            </a:pPr>
            <a:r>
              <a:rPr lang="en-US" sz="3600" i="1" smtClean="0">
                <a:sym typeface="Wingdings" pitchFamily="2" charset="2"/>
              </a:rPr>
              <a:t>	</a:t>
            </a:r>
            <a:endParaRPr lang="en-US" sz="2800" smtClean="0">
              <a:solidFill>
                <a:srgbClr val="FFFF00"/>
              </a:solidFill>
            </a:endParaRPr>
          </a:p>
        </p:txBody>
      </p:sp>
      <p:sp>
        <p:nvSpPr>
          <p:cNvPr id="14340" name="Text Box 4"/>
          <p:cNvSpPr txBox="1">
            <a:spLocks noChangeArrowheads="1"/>
          </p:cNvSpPr>
          <p:nvPr/>
        </p:nvSpPr>
        <p:spPr bwMode="auto">
          <a:xfrm>
            <a:off x="2392363" y="3376613"/>
            <a:ext cx="2684462" cy="366712"/>
          </a:xfrm>
          <a:prstGeom prst="rect">
            <a:avLst/>
          </a:prstGeom>
          <a:noFill/>
          <a:ln w="9525">
            <a:noFill/>
            <a:miter lim="800000"/>
            <a:headEnd/>
            <a:tailEnd/>
          </a:ln>
        </p:spPr>
        <p:txBody>
          <a:bodyPr>
            <a:spAutoFit/>
          </a:bodyPr>
          <a:lstStyle/>
          <a:p>
            <a:endParaRPr lang="en-US">
              <a:ea typeface="ＭＳ Ｐゴシック" pitchFamily="56" charset="-128"/>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sz="4000" i="1" smtClean="0"/>
              <a:t>Pengenaan Pajak atas Dividen (Art. 10)</a:t>
            </a:r>
            <a:br>
              <a:rPr lang="en-US" sz="4000" i="1" smtClean="0"/>
            </a:br>
            <a:endParaRPr lang="en-US" sz="4000" i="1" smtClean="0"/>
          </a:p>
        </p:txBody>
      </p:sp>
      <p:sp>
        <p:nvSpPr>
          <p:cNvPr id="58371" name="Rectangle 3"/>
          <p:cNvSpPr>
            <a:spLocks noGrp="1" noChangeArrowheads="1"/>
          </p:cNvSpPr>
          <p:nvPr>
            <p:ph type="body" idx="1"/>
          </p:nvPr>
        </p:nvSpPr>
        <p:spPr>
          <a:xfrm>
            <a:off x="900113" y="1484313"/>
            <a:ext cx="7954962" cy="4824412"/>
          </a:xfrm>
        </p:spPr>
        <p:txBody>
          <a:bodyPr/>
          <a:lstStyle/>
          <a:p>
            <a:pPr eaLnBrk="1" hangingPunct="1">
              <a:buFont typeface="Wingdings" pitchFamily="2" charset="2"/>
              <a:buNone/>
              <a:defRPr/>
            </a:pPr>
            <a:r>
              <a:rPr lang="en-US" sz="3600" i="1" smtClean="0">
                <a:sym typeface="Wingdings" pitchFamily="2" charset="2"/>
              </a:rPr>
              <a:t>	</a:t>
            </a:r>
            <a:r>
              <a:rPr lang="en-US" sz="2800" i="1" smtClean="0">
                <a:sym typeface="Wingdings" pitchFamily="2" charset="2"/>
              </a:rPr>
              <a:t>(a)….persen dari jumlah bruto dividen apabila pemilik saham yang menikmati dividen tersebut adalah perseroan (selain persekutuan) yang memegang secara langsung paling sedikit …. dari modal perseroan yang membagikan dividen itu;</a:t>
            </a:r>
          </a:p>
          <a:p>
            <a:pPr eaLnBrk="1" hangingPunct="1">
              <a:buFont typeface="Wingdings" pitchFamily="2" charset="2"/>
              <a:buNone/>
              <a:defRPr/>
            </a:pPr>
            <a:r>
              <a:rPr lang="en-US" sz="2800" i="1" smtClean="0">
                <a:sym typeface="Wingdings" pitchFamily="2" charset="2"/>
              </a:rPr>
              <a:t>	(b) …persen dari jumlah bruto dividen dalam hal-hal lainnya” </a:t>
            </a:r>
            <a:r>
              <a:rPr lang="en-US" sz="2800" b="1" i="1" smtClean="0">
                <a:solidFill>
                  <a:srgbClr val="FFFF00"/>
                </a:solidFill>
                <a:sym typeface="Wingdings" pitchFamily="2" charset="2"/>
              </a:rPr>
              <a:t>source country taxing right with limited rates biasanya 10% dan 15% (kesepakatan kedua belah pihak)</a:t>
            </a:r>
            <a:endParaRPr lang="en-US" sz="2800" smtClean="0">
              <a:solidFill>
                <a:srgbClr val="FFFF00"/>
              </a:solidFill>
            </a:endParaRPr>
          </a:p>
        </p:txBody>
      </p:sp>
      <p:sp>
        <p:nvSpPr>
          <p:cNvPr id="15364" name="Text Box 4"/>
          <p:cNvSpPr txBox="1">
            <a:spLocks noChangeArrowheads="1"/>
          </p:cNvSpPr>
          <p:nvPr/>
        </p:nvSpPr>
        <p:spPr bwMode="auto">
          <a:xfrm>
            <a:off x="2392363" y="3376613"/>
            <a:ext cx="2684462" cy="366712"/>
          </a:xfrm>
          <a:prstGeom prst="rect">
            <a:avLst/>
          </a:prstGeom>
          <a:noFill/>
          <a:ln w="9525">
            <a:noFill/>
            <a:miter lim="800000"/>
            <a:headEnd/>
            <a:tailEnd/>
          </a:ln>
        </p:spPr>
        <p:txBody>
          <a:bodyPr>
            <a:spAutoFit/>
          </a:bodyPr>
          <a:lstStyle/>
          <a:p>
            <a:endParaRPr lang="en-US">
              <a:ea typeface="ＭＳ Ｐゴシック" pitchFamily="56"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smtClean="0"/>
              <a:t>Ilustrasi Paragraph 2-Dividen</a:t>
            </a:r>
          </a:p>
        </p:txBody>
      </p:sp>
      <p:sp>
        <p:nvSpPr>
          <p:cNvPr id="16387" name="Rectangle 3"/>
          <p:cNvSpPr>
            <a:spLocks noChangeArrowheads="1"/>
          </p:cNvSpPr>
          <p:nvPr/>
        </p:nvSpPr>
        <p:spPr bwMode="auto">
          <a:xfrm>
            <a:off x="1547813" y="1557338"/>
            <a:ext cx="2232025" cy="576262"/>
          </a:xfrm>
          <a:prstGeom prst="rect">
            <a:avLst/>
          </a:prstGeom>
          <a:solidFill>
            <a:srgbClr val="E5C9E1"/>
          </a:solidFill>
          <a:ln w="9525">
            <a:solidFill>
              <a:schemeClr val="tx1"/>
            </a:solidFill>
            <a:miter lim="800000"/>
            <a:headEnd/>
            <a:tailEnd/>
          </a:ln>
        </p:spPr>
        <p:txBody>
          <a:bodyPr wrap="none" anchor="ctr"/>
          <a:lstStyle/>
          <a:p>
            <a:endParaRPr lang="en-US"/>
          </a:p>
        </p:txBody>
      </p:sp>
      <p:sp>
        <p:nvSpPr>
          <p:cNvPr id="16388" name="Rectangle 4"/>
          <p:cNvSpPr>
            <a:spLocks noChangeArrowheads="1"/>
          </p:cNvSpPr>
          <p:nvPr/>
        </p:nvSpPr>
        <p:spPr bwMode="auto">
          <a:xfrm>
            <a:off x="1547813" y="3644900"/>
            <a:ext cx="2305050" cy="5048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9397"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smtClean="0">
                <a:solidFill>
                  <a:schemeClr val="bg2"/>
                </a:solidFill>
              </a:rPr>
              <a:t>Company R</a:t>
            </a:r>
            <a:r>
              <a:rPr lang="en-US" smtClean="0"/>
              <a:t>  </a:t>
            </a:r>
            <a:r>
              <a:rPr lang="en-US" smtClean="0">
                <a:sym typeface="Wingdings" pitchFamily="2" charset="2"/>
              </a:rPr>
              <a:t> </a:t>
            </a:r>
            <a:r>
              <a:rPr lang="en-US" sz="1900" smtClean="0">
                <a:sym typeface="Wingdings" pitchFamily="2" charset="2"/>
              </a:rPr>
              <a:t>should be beneficial owner</a:t>
            </a:r>
            <a:endParaRPr lang="en-US" sz="1900" smtClean="0"/>
          </a:p>
          <a:p>
            <a:pPr eaLnBrk="1" hangingPunct="1">
              <a:buFont typeface="Wingdings" pitchFamily="2" charset="2"/>
              <a:buNone/>
              <a:defRPr/>
            </a:pPr>
            <a:endParaRPr lang="en-US" sz="1800" smtClean="0"/>
          </a:p>
          <a:p>
            <a:pPr eaLnBrk="1" hangingPunct="1">
              <a:buFont typeface="Wingdings" pitchFamily="2" charset="2"/>
              <a:buNone/>
              <a:defRPr/>
            </a:pPr>
            <a:endParaRPr lang="en-US" smtClean="0"/>
          </a:p>
          <a:p>
            <a:pPr eaLnBrk="1" hangingPunct="1">
              <a:buFont typeface="Wingdings" pitchFamily="2" charset="2"/>
              <a:buNone/>
              <a:defRPr/>
            </a:pPr>
            <a:r>
              <a:rPr lang="en-US" smtClean="0"/>
              <a:t>         </a:t>
            </a:r>
          </a:p>
          <a:p>
            <a:pPr eaLnBrk="1" hangingPunct="1">
              <a:buFont typeface="Wingdings" pitchFamily="2" charset="2"/>
              <a:buNone/>
              <a:defRPr/>
            </a:pPr>
            <a:r>
              <a:rPr lang="en-US" smtClean="0"/>
              <a:t>          Company S</a:t>
            </a:r>
          </a:p>
        </p:txBody>
      </p:sp>
      <p:sp>
        <p:nvSpPr>
          <p:cNvPr id="16390"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99FF99"/>
          </a:solidFill>
          <a:ln w="9525">
            <a:solidFill>
              <a:schemeClr val="tx1"/>
            </a:solidFill>
            <a:miter lim="800000"/>
            <a:headEnd/>
            <a:tailEnd/>
          </a:ln>
        </p:spPr>
        <p:txBody>
          <a:bodyPr wrap="none" anchor="ctr"/>
          <a:lstStyle/>
          <a:p>
            <a:endParaRPr lang="en-US"/>
          </a:p>
        </p:txBody>
      </p:sp>
      <p:sp>
        <p:nvSpPr>
          <p:cNvPr id="16391"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16392"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dividend</a:t>
            </a:r>
          </a:p>
        </p:txBody>
      </p:sp>
      <p:sp>
        <p:nvSpPr>
          <p:cNvPr id="16393" name="Oval 9"/>
          <p:cNvSpPr>
            <a:spLocks noChangeArrowheads="1"/>
          </p:cNvSpPr>
          <p:nvPr/>
        </p:nvSpPr>
        <p:spPr bwMode="auto">
          <a:xfrm>
            <a:off x="900113" y="3933825"/>
            <a:ext cx="503237" cy="142875"/>
          </a:xfrm>
          <a:prstGeom prst="ellipse">
            <a:avLst/>
          </a:prstGeom>
          <a:solidFill>
            <a:schemeClr val="folHlink"/>
          </a:solidFill>
          <a:ln w="9525">
            <a:solidFill>
              <a:schemeClr val="hlink"/>
            </a:solidFill>
            <a:round/>
            <a:headEnd/>
            <a:tailEnd/>
          </a:ln>
        </p:spPr>
        <p:txBody>
          <a:bodyPr wrap="none" anchor="ctr"/>
          <a:lstStyle/>
          <a:p>
            <a:endParaRPr lang="en-US"/>
          </a:p>
        </p:txBody>
      </p:sp>
      <p:sp>
        <p:nvSpPr>
          <p:cNvPr id="16394" name="Text Box 10"/>
          <p:cNvSpPr txBox="1">
            <a:spLocks noChangeArrowheads="1"/>
          </p:cNvSpPr>
          <p:nvPr/>
        </p:nvSpPr>
        <p:spPr bwMode="auto">
          <a:xfrm>
            <a:off x="971550" y="4724400"/>
            <a:ext cx="2232025"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Limited rates</a:t>
            </a:r>
          </a:p>
        </p:txBody>
      </p:sp>
      <p:sp>
        <p:nvSpPr>
          <p:cNvPr id="16395" name="Line 11"/>
          <p:cNvSpPr>
            <a:spLocks noChangeShapeType="1"/>
          </p:cNvSpPr>
          <p:nvPr/>
        </p:nvSpPr>
        <p:spPr bwMode="auto">
          <a:xfrm>
            <a:off x="1116013" y="4149725"/>
            <a:ext cx="0" cy="647700"/>
          </a:xfrm>
          <a:prstGeom prst="line">
            <a:avLst/>
          </a:prstGeom>
          <a:noFill/>
          <a:ln w="9525">
            <a:solidFill>
              <a:schemeClr val="tx1"/>
            </a:solidFill>
            <a:round/>
            <a:headEnd/>
            <a:tailEnd type="triangle" w="med" len="med"/>
          </a:ln>
        </p:spPr>
        <p:txBody>
          <a:bodyPr/>
          <a:lstStyle/>
          <a:p>
            <a:endParaRPr lang="en-US"/>
          </a:p>
        </p:txBody>
      </p:sp>
      <p:sp>
        <p:nvSpPr>
          <p:cNvPr id="16396" name="Line 12"/>
          <p:cNvSpPr>
            <a:spLocks noChangeShapeType="1"/>
          </p:cNvSpPr>
          <p:nvPr/>
        </p:nvSpPr>
        <p:spPr bwMode="auto">
          <a:xfrm>
            <a:off x="2700338" y="2276475"/>
            <a:ext cx="0" cy="1368425"/>
          </a:xfrm>
          <a:prstGeom prst="line">
            <a:avLst/>
          </a:prstGeom>
          <a:noFill/>
          <a:ln w="9525">
            <a:solidFill>
              <a:schemeClr val="tx1"/>
            </a:solidFill>
            <a:round/>
            <a:headEnd/>
            <a:tailEnd type="triangle" w="med" len="med"/>
          </a:ln>
        </p:spPr>
        <p:txBody>
          <a:bodyPr/>
          <a:lstStyle/>
          <a:p>
            <a:endParaRPr lang="en-US"/>
          </a:p>
        </p:txBody>
      </p:sp>
      <p:sp>
        <p:nvSpPr>
          <p:cNvPr id="16397" name="Text Box 13"/>
          <p:cNvSpPr txBox="1">
            <a:spLocks noChangeArrowheads="1"/>
          </p:cNvSpPr>
          <p:nvPr/>
        </p:nvSpPr>
        <p:spPr bwMode="auto">
          <a:xfrm>
            <a:off x="2916238" y="2420938"/>
            <a:ext cx="1079500" cy="366712"/>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shares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en-US" sz="4000" i="1" smtClean="0"/>
              <a:t>Pengenaan Pajak atas Dividen (Art. 10)</a:t>
            </a:r>
            <a:br>
              <a:rPr lang="en-US" sz="4000" i="1" smtClean="0"/>
            </a:br>
            <a:endParaRPr lang="en-US" sz="4000" i="1" smtClean="0"/>
          </a:p>
        </p:txBody>
      </p:sp>
      <p:sp>
        <p:nvSpPr>
          <p:cNvPr id="60419" name="Rectangle 3"/>
          <p:cNvSpPr>
            <a:spLocks noGrp="1" noChangeArrowheads="1"/>
          </p:cNvSpPr>
          <p:nvPr>
            <p:ph type="body" idx="1"/>
          </p:nvPr>
        </p:nvSpPr>
        <p:spPr>
          <a:xfrm>
            <a:off x="900113" y="1484313"/>
            <a:ext cx="7954962" cy="4824412"/>
          </a:xfrm>
        </p:spPr>
        <p:txBody>
          <a:bodyPr/>
          <a:lstStyle/>
          <a:p>
            <a:pPr eaLnBrk="1" hangingPunct="1">
              <a:lnSpc>
                <a:spcPct val="90000"/>
              </a:lnSpc>
              <a:defRPr/>
            </a:pPr>
            <a:r>
              <a:rPr lang="en-US" sz="2800" smtClean="0">
                <a:solidFill>
                  <a:srgbClr val="31B4B7"/>
                </a:solidFill>
                <a:sym typeface="Wingdings" pitchFamily="2" charset="2"/>
              </a:rPr>
              <a:t>Para 3</a:t>
            </a:r>
            <a:r>
              <a:rPr lang="en-US" sz="2800" smtClean="0">
                <a:sym typeface="Wingdings" pitchFamily="2" charset="2"/>
              </a:rPr>
              <a:t>: </a:t>
            </a:r>
            <a:r>
              <a:rPr lang="en-US" sz="2800" smtClean="0">
                <a:solidFill>
                  <a:srgbClr val="FF3399"/>
                </a:solidFill>
                <a:sym typeface="Wingdings" pitchFamily="2" charset="2"/>
              </a:rPr>
              <a:t>Definisi dari Dividen</a:t>
            </a:r>
            <a:r>
              <a:rPr lang="en-US" sz="2800" smtClean="0">
                <a:sym typeface="Wingdings" pitchFamily="2" charset="2"/>
              </a:rPr>
              <a:t> sangat tergantung pada perundingan dua negara</a:t>
            </a:r>
          </a:p>
          <a:p>
            <a:pPr eaLnBrk="1" hangingPunct="1">
              <a:lnSpc>
                <a:spcPct val="90000"/>
              </a:lnSpc>
              <a:defRPr/>
            </a:pPr>
            <a:r>
              <a:rPr lang="en-US" sz="2800" smtClean="0">
                <a:solidFill>
                  <a:srgbClr val="31B4B7"/>
                </a:solidFill>
                <a:sym typeface="Wingdings" pitchFamily="2" charset="2"/>
              </a:rPr>
              <a:t>Para 4</a:t>
            </a:r>
            <a:r>
              <a:rPr lang="en-US" sz="2800" smtClean="0">
                <a:sym typeface="Wingdings" pitchFamily="2" charset="2"/>
              </a:rPr>
              <a:t>: </a:t>
            </a:r>
            <a:r>
              <a:rPr lang="en-US" sz="2800" smtClean="0">
                <a:solidFill>
                  <a:srgbClr val="FFFF00"/>
                </a:solidFill>
                <a:sym typeface="Wingdings" pitchFamily="2" charset="2"/>
              </a:rPr>
              <a:t>jika </a:t>
            </a:r>
            <a:r>
              <a:rPr lang="en-US" sz="2800" i="1" smtClean="0">
                <a:solidFill>
                  <a:srgbClr val="FFFF00"/>
                </a:solidFill>
                <a:sym typeface="Wingdings" pitchFamily="2" charset="2"/>
              </a:rPr>
              <a:t>beneficial owner</a:t>
            </a:r>
            <a:r>
              <a:rPr lang="en-US" sz="2800" smtClean="0">
                <a:solidFill>
                  <a:srgbClr val="FFFF00"/>
                </a:solidFill>
                <a:sym typeface="Wingdings" pitchFamily="2" charset="2"/>
              </a:rPr>
              <a:t> dari dividen tersebut punya PE (BUT) di </a:t>
            </a:r>
            <a:r>
              <a:rPr lang="en-US" sz="2800" i="1" smtClean="0">
                <a:solidFill>
                  <a:srgbClr val="FFFF00"/>
                </a:solidFill>
                <a:sym typeface="Wingdings" pitchFamily="2" charset="2"/>
              </a:rPr>
              <a:t>source country</a:t>
            </a:r>
            <a:r>
              <a:rPr lang="en-US" sz="2800" smtClean="0">
                <a:solidFill>
                  <a:srgbClr val="FFFF00"/>
                </a:solidFill>
                <a:sym typeface="Wingdings" pitchFamily="2" charset="2"/>
              </a:rPr>
              <a:t> dan kepemilikan saham-saham yang menghasilkan dividen itu mempunyai hubungan yang efektif dengan BUT  diatur di pasal 7 (</a:t>
            </a:r>
            <a:r>
              <a:rPr lang="en-US" sz="2800" i="1" smtClean="0">
                <a:solidFill>
                  <a:srgbClr val="FFFF00"/>
                </a:solidFill>
                <a:sym typeface="Wingdings" pitchFamily="2" charset="2"/>
              </a:rPr>
              <a:t>business profits</a:t>
            </a:r>
            <a:r>
              <a:rPr lang="en-US" sz="2800" smtClean="0">
                <a:solidFill>
                  <a:srgbClr val="FFFF00"/>
                </a:solidFill>
                <a:sym typeface="Wingdings" pitchFamily="2" charset="2"/>
              </a:rPr>
              <a:t>) atau pasal 14 (</a:t>
            </a:r>
            <a:r>
              <a:rPr lang="en-US" sz="2800" i="1" smtClean="0">
                <a:solidFill>
                  <a:srgbClr val="FFFF00"/>
                </a:solidFill>
                <a:sym typeface="Wingdings" pitchFamily="2" charset="2"/>
              </a:rPr>
              <a:t>independent personal service</a:t>
            </a:r>
            <a:r>
              <a:rPr lang="en-US" sz="2800" smtClean="0">
                <a:solidFill>
                  <a:srgbClr val="FFFF00"/>
                </a:solidFill>
                <a:sym typeface="Wingdings" pitchFamily="2" charset="2"/>
              </a:rPr>
              <a:t>) menjadi bagian dari penghasilan BUT yang bersangkutan </a:t>
            </a:r>
            <a:r>
              <a:rPr lang="en-US" sz="2800" i="1" smtClean="0">
                <a:solidFill>
                  <a:srgbClr val="FFFF00"/>
                </a:solidFill>
                <a:sym typeface="Wingdings" pitchFamily="2" charset="2"/>
              </a:rPr>
              <a:t>force of attraction rule</a:t>
            </a:r>
            <a:r>
              <a:rPr lang="en-US" sz="2800" smtClean="0">
                <a:solidFill>
                  <a:srgbClr val="FFFF00"/>
                </a:solidFill>
                <a:sym typeface="Wingdings" pitchFamily="2" charset="2"/>
              </a:rPr>
              <a:t> </a:t>
            </a:r>
            <a:r>
              <a:rPr lang="en-US" sz="2800" i="1" u="sng" smtClean="0">
                <a:solidFill>
                  <a:srgbClr val="FFFF00"/>
                </a:solidFill>
                <a:sym typeface="Wingdings" pitchFamily="2" charset="2"/>
              </a:rPr>
              <a:t>source country taxation</a:t>
            </a:r>
            <a:endParaRPr lang="en-US" sz="1800" i="1" u="sng" smtClean="0">
              <a:solidFill>
                <a:srgbClr val="FFFF00"/>
              </a:solidFill>
            </a:endParaRPr>
          </a:p>
        </p:txBody>
      </p:sp>
      <p:sp>
        <p:nvSpPr>
          <p:cNvPr id="17412" name="Text Box 4"/>
          <p:cNvSpPr txBox="1">
            <a:spLocks noChangeArrowheads="1"/>
          </p:cNvSpPr>
          <p:nvPr/>
        </p:nvSpPr>
        <p:spPr bwMode="auto">
          <a:xfrm>
            <a:off x="2392363" y="3376613"/>
            <a:ext cx="2684462" cy="366712"/>
          </a:xfrm>
          <a:prstGeom prst="rect">
            <a:avLst/>
          </a:prstGeom>
          <a:noFill/>
          <a:ln w="9525">
            <a:noFill/>
            <a:miter lim="800000"/>
            <a:headEnd/>
            <a:tailEnd/>
          </a:ln>
        </p:spPr>
        <p:txBody>
          <a:bodyPr>
            <a:spAutoFit/>
          </a:bodyPr>
          <a:lstStyle/>
          <a:p>
            <a:endParaRPr lang="en-US">
              <a:ea typeface="ＭＳ Ｐゴシック" pitchFamily="56"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en-US" smtClean="0"/>
              <a:t>Dividend definition</a:t>
            </a:r>
          </a:p>
        </p:txBody>
      </p:sp>
      <p:sp>
        <p:nvSpPr>
          <p:cNvPr id="70659" name="Rectangle 3"/>
          <p:cNvSpPr>
            <a:spLocks noGrp="1" noChangeArrowheads="1"/>
          </p:cNvSpPr>
          <p:nvPr>
            <p:ph type="body" idx="1"/>
          </p:nvPr>
        </p:nvSpPr>
        <p:spPr>
          <a:ln>
            <a:solidFill>
              <a:schemeClr val="tx2"/>
            </a:solidFill>
          </a:ln>
        </p:spPr>
        <p:txBody>
          <a:bodyPr/>
          <a:lstStyle/>
          <a:p>
            <a:pPr eaLnBrk="1" hangingPunct="1">
              <a:lnSpc>
                <a:spcPct val="90000"/>
              </a:lnSpc>
              <a:defRPr/>
            </a:pPr>
            <a:r>
              <a:rPr lang="en-US" smtClean="0"/>
              <a:t>OECD and UN Model Art. 10(3):</a:t>
            </a:r>
          </a:p>
          <a:p>
            <a:pPr lvl="1" eaLnBrk="1" hangingPunct="1">
              <a:lnSpc>
                <a:spcPct val="90000"/>
              </a:lnSpc>
              <a:buFontTx/>
              <a:buNone/>
              <a:defRPr/>
            </a:pPr>
            <a:r>
              <a:rPr lang="en-US" smtClean="0"/>
              <a:t>“</a:t>
            </a:r>
            <a:r>
              <a:rPr lang="en-US" i="1" smtClean="0"/>
              <a:t>The term “dividends” as used in this Article means income from shares, “jouissance” shares or “jouissance” rights, mining shares, founders’shares or other rights, not being debt-claims, participating in profits, as well as income from other corporate rights which is subjected to the same taxation treatment as income from shares by the laws of the state of which the company making distribution is a resident.”</a:t>
            </a:r>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smtClean="0"/>
              <a:t>Ilustrasi Paragraph 4-Dividen</a:t>
            </a:r>
          </a:p>
        </p:txBody>
      </p:sp>
      <p:sp>
        <p:nvSpPr>
          <p:cNvPr id="19459" name="Rectangle 3"/>
          <p:cNvSpPr>
            <a:spLocks noChangeArrowheads="1"/>
          </p:cNvSpPr>
          <p:nvPr/>
        </p:nvSpPr>
        <p:spPr bwMode="auto">
          <a:xfrm>
            <a:off x="1547813" y="1557338"/>
            <a:ext cx="2232025" cy="576262"/>
          </a:xfrm>
          <a:prstGeom prst="rect">
            <a:avLst/>
          </a:prstGeom>
          <a:solidFill>
            <a:srgbClr val="E5C9E1"/>
          </a:solidFill>
          <a:ln w="9525">
            <a:solidFill>
              <a:schemeClr val="hlink"/>
            </a:solidFill>
            <a:miter lim="800000"/>
            <a:headEnd/>
            <a:tailEnd/>
          </a:ln>
        </p:spPr>
        <p:txBody>
          <a:bodyPr wrap="none" anchor="ctr"/>
          <a:lstStyle/>
          <a:p>
            <a:endParaRPr lang="en-US"/>
          </a:p>
        </p:txBody>
      </p:sp>
      <p:sp>
        <p:nvSpPr>
          <p:cNvPr id="19460" name="Rectangle 4"/>
          <p:cNvSpPr>
            <a:spLocks noChangeArrowheads="1"/>
          </p:cNvSpPr>
          <p:nvPr/>
        </p:nvSpPr>
        <p:spPr bwMode="auto">
          <a:xfrm>
            <a:off x="2843213" y="3429000"/>
            <a:ext cx="2305050" cy="504825"/>
          </a:xfrm>
          <a:prstGeom prst="rect">
            <a:avLst/>
          </a:prstGeom>
          <a:solidFill>
            <a:srgbClr val="FF3399"/>
          </a:solidFill>
          <a:ln w="9525">
            <a:solidFill>
              <a:schemeClr val="tx1"/>
            </a:solidFill>
            <a:miter lim="800000"/>
            <a:headEnd/>
            <a:tailEnd/>
          </a:ln>
        </p:spPr>
        <p:txBody>
          <a:bodyPr wrap="none" anchor="ctr"/>
          <a:lstStyle/>
          <a:p>
            <a:endParaRPr lang="en-US"/>
          </a:p>
        </p:txBody>
      </p:sp>
      <p:sp>
        <p:nvSpPr>
          <p:cNvPr id="61445"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smtClean="0">
                <a:solidFill>
                  <a:srgbClr val="FF3399"/>
                </a:solidFill>
              </a:rPr>
              <a:t>Company R</a:t>
            </a:r>
          </a:p>
          <a:p>
            <a:pPr eaLnBrk="1" hangingPunct="1">
              <a:buFont typeface="Wingdings" pitchFamily="2" charset="2"/>
              <a:buNone/>
              <a:defRPr/>
            </a:pPr>
            <a:endParaRPr lang="en-US" smtClean="0"/>
          </a:p>
          <a:p>
            <a:pPr eaLnBrk="1" hangingPunct="1">
              <a:buFont typeface="Wingdings" pitchFamily="2" charset="2"/>
              <a:buNone/>
              <a:defRPr/>
            </a:pPr>
            <a:endParaRPr lang="en-US" smtClean="0"/>
          </a:p>
          <a:p>
            <a:pPr eaLnBrk="1" hangingPunct="1">
              <a:buFont typeface="Wingdings" pitchFamily="2" charset="2"/>
              <a:buNone/>
              <a:defRPr/>
            </a:pPr>
            <a:r>
              <a:rPr lang="en-US" smtClean="0"/>
              <a:t>                     Company S</a:t>
            </a:r>
          </a:p>
        </p:txBody>
      </p:sp>
      <p:sp>
        <p:nvSpPr>
          <p:cNvPr id="19462" name="AutoShape 6"/>
          <p:cNvSpPr>
            <a:spLocks noChangeArrowheads="1"/>
          </p:cNvSpPr>
          <p:nvPr/>
        </p:nvSpPr>
        <p:spPr bwMode="auto">
          <a:xfrm rot="-5618703">
            <a:off x="4932363" y="2132012"/>
            <a:ext cx="1727200" cy="720725"/>
          </a:xfrm>
          <a:prstGeom prst="curvedUpArrow">
            <a:avLst>
              <a:gd name="adj1" fmla="val 47930"/>
              <a:gd name="adj2" fmla="val 95859"/>
              <a:gd name="adj3" fmla="val 33333"/>
            </a:avLst>
          </a:prstGeom>
          <a:solidFill>
            <a:srgbClr val="99FF99"/>
          </a:solidFill>
          <a:ln w="9525">
            <a:solidFill>
              <a:schemeClr val="tx1"/>
            </a:solidFill>
            <a:miter lim="800000"/>
            <a:headEnd/>
            <a:tailEnd/>
          </a:ln>
        </p:spPr>
        <p:txBody>
          <a:bodyPr wrap="none" anchor="ctr"/>
          <a:lstStyle/>
          <a:p>
            <a:endParaRPr lang="en-US"/>
          </a:p>
        </p:txBody>
      </p:sp>
      <p:sp>
        <p:nvSpPr>
          <p:cNvPr id="19463"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19464" name="Text Box 8"/>
          <p:cNvSpPr txBox="1">
            <a:spLocks noChangeArrowheads="1"/>
          </p:cNvSpPr>
          <p:nvPr/>
        </p:nvSpPr>
        <p:spPr bwMode="auto">
          <a:xfrm>
            <a:off x="5148263"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Dividend</a:t>
            </a:r>
          </a:p>
        </p:txBody>
      </p:sp>
      <p:sp>
        <p:nvSpPr>
          <p:cNvPr id="19465" name="Oval 9"/>
          <p:cNvSpPr>
            <a:spLocks noChangeArrowheads="1"/>
          </p:cNvSpPr>
          <p:nvPr/>
        </p:nvSpPr>
        <p:spPr bwMode="auto">
          <a:xfrm>
            <a:off x="900113" y="3573463"/>
            <a:ext cx="503237" cy="142875"/>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19466" name="Line 10"/>
          <p:cNvSpPr>
            <a:spLocks noChangeShapeType="1"/>
          </p:cNvSpPr>
          <p:nvPr/>
        </p:nvSpPr>
        <p:spPr bwMode="auto">
          <a:xfrm>
            <a:off x="2987675" y="2276475"/>
            <a:ext cx="0" cy="936625"/>
          </a:xfrm>
          <a:prstGeom prst="line">
            <a:avLst/>
          </a:prstGeom>
          <a:noFill/>
          <a:ln w="9525">
            <a:solidFill>
              <a:schemeClr val="tx1"/>
            </a:solidFill>
            <a:round/>
            <a:headEnd/>
            <a:tailEnd type="triangle" w="med" len="med"/>
          </a:ln>
        </p:spPr>
        <p:txBody>
          <a:bodyPr/>
          <a:lstStyle/>
          <a:p>
            <a:endParaRPr lang="en-US"/>
          </a:p>
        </p:txBody>
      </p:sp>
      <p:sp>
        <p:nvSpPr>
          <p:cNvPr id="19467" name="Oval 11"/>
          <p:cNvSpPr>
            <a:spLocks noChangeArrowheads="1"/>
          </p:cNvSpPr>
          <p:nvPr/>
        </p:nvSpPr>
        <p:spPr bwMode="auto">
          <a:xfrm>
            <a:off x="1619250" y="3213100"/>
            <a:ext cx="792163" cy="863600"/>
          </a:xfrm>
          <a:prstGeom prst="ellipse">
            <a:avLst/>
          </a:prstGeom>
          <a:solidFill>
            <a:schemeClr val="accent1"/>
          </a:solidFill>
          <a:ln w="9525">
            <a:solidFill>
              <a:schemeClr val="tx1"/>
            </a:solidFill>
            <a:round/>
            <a:headEnd/>
            <a:tailEnd/>
          </a:ln>
        </p:spPr>
        <p:txBody>
          <a:bodyPr wrap="none" anchor="ctr"/>
          <a:lstStyle/>
          <a:p>
            <a:pPr algn="ctr"/>
            <a:r>
              <a:rPr lang="en-US" sz="2400" b="1">
                <a:ea typeface="ＭＳ Ｐゴシック" pitchFamily="56" charset="-128"/>
              </a:rPr>
              <a:t>PE</a:t>
            </a:r>
          </a:p>
        </p:txBody>
      </p:sp>
      <p:sp>
        <p:nvSpPr>
          <p:cNvPr id="19468" name="Line 12"/>
          <p:cNvSpPr>
            <a:spLocks noChangeShapeType="1"/>
          </p:cNvSpPr>
          <p:nvPr/>
        </p:nvSpPr>
        <p:spPr bwMode="auto">
          <a:xfrm>
            <a:off x="1908175" y="2276475"/>
            <a:ext cx="0" cy="863600"/>
          </a:xfrm>
          <a:prstGeom prst="line">
            <a:avLst/>
          </a:prstGeom>
          <a:noFill/>
          <a:ln w="9525">
            <a:solidFill>
              <a:schemeClr val="tx1"/>
            </a:solidFill>
            <a:round/>
            <a:headEnd/>
            <a:tailEnd type="triangle" w="med" len="med"/>
          </a:ln>
        </p:spPr>
        <p:txBody>
          <a:bodyPr/>
          <a:lstStyle/>
          <a:p>
            <a:endParaRPr lang="en-US"/>
          </a:p>
        </p:txBody>
      </p:sp>
      <p:sp>
        <p:nvSpPr>
          <p:cNvPr id="19469" name="Line 13"/>
          <p:cNvSpPr>
            <a:spLocks noChangeShapeType="1"/>
          </p:cNvSpPr>
          <p:nvPr/>
        </p:nvSpPr>
        <p:spPr bwMode="auto">
          <a:xfrm>
            <a:off x="1116013" y="3860800"/>
            <a:ext cx="0" cy="431800"/>
          </a:xfrm>
          <a:prstGeom prst="line">
            <a:avLst/>
          </a:prstGeom>
          <a:noFill/>
          <a:ln w="9525">
            <a:solidFill>
              <a:schemeClr val="tx1"/>
            </a:solidFill>
            <a:round/>
            <a:headEnd/>
            <a:tailEnd type="triangle" w="med" len="med"/>
          </a:ln>
        </p:spPr>
        <p:txBody>
          <a:bodyPr/>
          <a:lstStyle/>
          <a:p>
            <a:endParaRPr lang="en-US"/>
          </a:p>
        </p:txBody>
      </p:sp>
      <p:sp>
        <p:nvSpPr>
          <p:cNvPr id="19470" name="Text Box 14"/>
          <p:cNvSpPr txBox="1">
            <a:spLocks noChangeArrowheads="1"/>
          </p:cNvSpPr>
          <p:nvPr/>
        </p:nvSpPr>
        <p:spPr bwMode="auto">
          <a:xfrm>
            <a:off x="900113" y="4508500"/>
            <a:ext cx="3167062"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Income is attributable to PE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sz="4000" i="1" smtClean="0"/>
              <a:t>Pengenaan Pajak atas Dividen (Art. 10)</a:t>
            </a:r>
            <a:br>
              <a:rPr lang="en-US" sz="4000" i="1" smtClean="0"/>
            </a:br>
            <a:endParaRPr lang="en-US" sz="4000" i="1" smtClean="0"/>
          </a:p>
        </p:txBody>
      </p:sp>
      <p:sp>
        <p:nvSpPr>
          <p:cNvPr id="62467" name="Rectangle 3"/>
          <p:cNvSpPr>
            <a:spLocks noGrp="1" noChangeArrowheads="1"/>
          </p:cNvSpPr>
          <p:nvPr>
            <p:ph type="body" idx="1"/>
          </p:nvPr>
        </p:nvSpPr>
        <p:spPr>
          <a:xfrm>
            <a:off x="900113" y="1484313"/>
            <a:ext cx="7954962" cy="4824412"/>
          </a:xfrm>
        </p:spPr>
        <p:txBody>
          <a:bodyPr/>
          <a:lstStyle/>
          <a:p>
            <a:pPr eaLnBrk="1" hangingPunct="1">
              <a:defRPr/>
            </a:pPr>
            <a:r>
              <a:rPr lang="en-US" smtClean="0">
                <a:solidFill>
                  <a:srgbClr val="FF3399"/>
                </a:solidFill>
                <a:sym typeface="Wingdings" pitchFamily="2" charset="2"/>
              </a:rPr>
              <a:t>Para 5</a:t>
            </a:r>
            <a:r>
              <a:rPr lang="en-US" smtClean="0">
                <a:sym typeface="Wingdings" pitchFamily="2" charset="2"/>
              </a:rPr>
              <a:t>: mengatur </a:t>
            </a:r>
            <a:r>
              <a:rPr lang="en-US" smtClean="0">
                <a:solidFill>
                  <a:srgbClr val="FFFF00"/>
                </a:solidFill>
                <a:sym typeface="Wingdings" pitchFamily="2" charset="2"/>
              </a:rPr>
              <a:t>pemajakan dividen yang dibagikan oleh suatu perseroan yang berkedudukan di salah satu negara yang berasal dari laba usaha dari negara lainnya</a:t>
            </a:r>
            <a:r>
              <a:rPr lang="en-US" smtClean="0">
                <a:sym typeface="Wingdings" pitchFamily="2" charset="2"/>
              </a:rPr>
              <a:t> negara lain tersebut tidak boleh memajaki dividen tersebut, kecuali penguasaan saham memiliki hubungan efektif dengan BUT di negara lain tersebut. </a:t>
            </a:r>
            <a:endParaRPr lang="en-US" sz="2000" i="1" u="sng" smtClean="0"/>
          </a:p>
        </p:txBody>
      </p:sp>
      <p:sp>
        <p:nvSpPr>
          <p:cNvPr id="20484" name="Text Box 4"/>
          <p:cNvSpPr txBox="1">
            <a:spLocks noChangeArrowheads="1"/>
          </p:cNvSpPr>
          <p:nvPr/>
        </p:nvSpPr>
        <p:spPr bwMode="auto">
          <a:xfrm>
            <a:off x="2392363" y="3376613"/>
            <a:ext cx="2684462" cy="366712"/>
          </a:xfrm>
          <a:prstGeom prst="rect">
            <a:avLst/>
          </a:prstGeom>
          <a:noFill/>
          <a:ln w="9525">
            <a:noFill/>
            <a:miter lim="800000"/>
            <a:headEnd/>
            <a:tailEnd/>
          </a:ln>
        </p:spPr>
        <p:txBody>
          <a:bodyPr>
            <a:spAutoFit/>
          </a:bodyPr>
          <a:lstStyle/>
          <a:p>
            <a:endParaRPr lang="en-US">
              <a:ea typeface="ＭＳ Ｐゴシック" pitchFamily="56" charset="-128"/>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smtClean="0"/>
              <a:t>Ilustrasi Paragraph 5-Dividen</a:t>
            </a:r>
          </a:p>
        </p:txBody>
      </p:sp>
      <p:sp>
        <p:nvSpPr>
          <p:cNvPr id="21507" name="Rectangle 3"/>
          <p:cNvSpPr>
            <a:spLocks noChangeArrowheads="1"/>
          </p:cNvSpPr>
          <p:nvPr/>
        </p:nvSpPr>
        <p:spPr bwMode="auto">
          <a:xfrm>
            <a:off x="1547813" y="1557338"/>
            <a:ext cx="2232025" cy="576262"/>
          </a:xfrm>
          <a:prstGeom prst="rect">
            <a:avLst/>
          </a:prstGeom>
          <a:solidFill>
            <a:schemeClr val="folHlink"/>
          </a:solidFill>
          <a:ln w="9525">
            <a:solidFill>
              <a:schemeClr val="tx1"/>
            </a:solidFill>
            <a:miter lim="800000"/>
            <a:headEnd/>
            <a:tailEnd/>
          </a:ln>
        </p:spPr>
        <p:txBody>
          <a:bodyPr wrap="none" anchor="ctr"/>
          <a:lstStyle/>
          <a:p>
            <a:endParaRPr lang="en-US"/>
          </a:p>
        </p:txBody>
      </p:sp>
      <p:sp>
        <p:nvSpPr>
          <p:cNvPr id="21508" name="Rectangle 4"/>
          <p:cNvSpPr>
            <a:spLocks noChangeArrowheads="1"/>
          </p:cNvSpPr>
          <p:nvPr/>
        </p:nvSpPr>
        <p:spPr bwMode="auto">
          <a:xfrm>
            <a:off x="1547813" y="3357563"/>
            <a:ext cx="2305050" cy="504825"/>
          </a:xfrm>
          <a:prstGeom prst="rect">
            <a:avLst/>
          </a:prstGeom>
          <a:solidFill>
            <a:srgbClr val="F472D2"/>
          </a:solidFill>
          <a:ln w="9525">
            <a:solidFill>
              <a:schemeClr val="tx1"/>
            </a:solidFill>
            <a:miter lim="800000"/>
            <a:headEnd/>
            <a:tailEnd/>
          </a:ln>
        </p:spPr>
        <p:txBody>
          <a:bodyPr wrap="none" anchor="ctr"/>
          <a:lstStyle/>
          <a:p>
            <a:endParaRPr lang="en-US"/>
          </a:p>
        </p:txBody>
      </p:sp>
      <p:sp>
        <p:nvSpPr>
          <p:cNvPr id="63493"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Company R</a:t>
            </a:r>
          </a:p>
          <a:p>
            <a:pPr eaLnBrk="1" hangingPunct="1">
              <a:buFont typeface="Wingdings" pitchFamily="2" charset="2"/>
              <a:buNone/>
              <a:defRPr/>
            </a:pPr>
            <a:endParaRPr lang="en-US" smtClean="0"/>
          </a:p>
          <a:p>
            <a:pPr eaLnBrk="1" hangingPunct="1">
              <a:buFont typeface="Wingdings" pitchFamily="2" charset="2"/>
              <a:buNone/>
              <a:defRPr/>
            </a:pPr>
            <a:endParaRPr lang="en-US" smtClean="0"/>
          </a:p>
          <a:p>
            <a:pPr eaLnBrk="1" hangingPunct="1">
              <a:buFont typeface="Wingdings" pitchFamily="2" charset="2"/>
              <a:buNone/>
              <a:defRPr/>
            </a:pPr>
            <a:r>
              <a:rPr lang="en-US" smtClean="0"/>
              <a:t>         Company S</a:t>
            </a:r>
          </a:p>
        </p:txBody>
      </p:sp>
      <p:sp>
        <p:nvSpPr>
          <p:cNvPr id="21510"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21511" name="Line 7"/>
          <p:cNvSpPr>
            <a:spLocks noChangeShapeType="1"/>
          </p:cNvSpPr>
          <p:nvPr/>
        </p:nvSpPr>
        <p:spPr bwMode="auto">
          <a:xfrm>
            <a:off x="1547813" y="2781300"/>
            <a:ext cx="4537075" cy="0"/>
          </a:xfrm>
          <a:prstGeom prst="line">
            <a:avLst/>
          </a:prstGeom>
          <a:noFill/>
          <a:ln w="9525">
            <a:solidFill>
              <a:schemeClr val="tx1"/>
            </a:solidFill>
            <a:round/>
            <a:headEnd/>
            <a:tailEnd/>
          </a:ln>
        </p:spPr>
        <p:txBody>
          <a:bodyPr/>
          <a:lstStyle/>
          <a:p>
            <a:endParaRPr lang="en-US"/>
          </a:p>
        </p:txBody>
      </p:sp>
      <p:sp>
        <p:nvSpPr>
          <p:cNvPr id="21512" name="Text Box 8"/>
          <p:cNvSpPr txBox="1">
            <a:spLocks noChangeArrowheads="1"/>
          </p:cNvSpPr>
          <p:nvPr/>
        </p:nvSpPr>
        <p:spPr bwMode="auto">
          <a:xfrm>
            <a:off x="3851275" y="2276475"/>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a:t>
            </a:r>
            <a:r>
              <a:rPr lang="en-US">
                <a:solidFill>
                  <a:srgbClr val="0099FF"/>
                </a:solidFill>
                <a:ea typeface="ＭＳ Ｐゴシック" pitchFamily="56" charset="-128"/>
              </a:rPr>
              <a:t>Dividend</a:t>
            </a:r>
          </a:p>
        </p:txBody>
      </p:sp>
      <p:sp>
        <p:nvSpPr>
          <p:cNvPr id="21513" name="Oval 9"/>
          <p:cNvSpPr>
            <a:spLocks noChangeArrowheads="1"/>
          </p:cNvSpPr>
          <p:nvPr/>
        </p:nvSpPr>
        <p:spPr bwMode="auto">
          <a:xfrm>
            <a:off x="900113" y="3573463"/>
            <a:ext cx="503237" cy="142875"/>
          </a:xfrm>
          <a:prstGeom prst="ellipse">
            <a:avLst/>
          </a:prstGeom>
          <a:solidFill>
            <a:srgbClr val="31B4B7"/>
          </a:solidFill>
          <a:ln w="9525">
            <a:solidFill>
              <a:schemeClr val="tx1"/>
            </a:solidFill>
            <a:round/>
            <a:headEnd/>
            <a:tailEnd/>
          </a:ln>
        </p:spPr>
        <p:txBody>
          <a:bodyPr wrap="none" anchor="ctr"/>
          <a:lstStyle/>
          <a:p>
            <a:endParaRPr lang="en-US"/>
          </a:p>
        </p:txBody>
      </p:sp>
      <p:sp>
        <p:nvSpPr>
          <p:cNvPr id="21514" name="Line 10"/>
          <p:cNvSpPr>
            <a:spLocks noChangeShapeType="1"/>
          </p:cNvSpPr>
          <p:nvPr/>
        </p:nvSpPr>
        <p:spPr bwMode="auto">
          <a:xfrm>
            <a:off x="2700338" y="2205038"/>
            <a:ext cx="0" cy="936625"/>
          </a:xfrm>
          <a:prstGeom prst="line">
            <a:avLst/>
          </a:prstGeom>
          <a:noFill/>
          <a:ln w="9525">
            <a:solidFill>
              <a:schemeClr val="tx1"/>
            </a:solidFill>
            <a:round/>
            <a:headEnd/>
            <a:tailEnd type="triangle" w="med" len="med"/>
          </a:ln>
        </p:spPr>
        <p:txBody>
          <a:bodyPr/>
          <a:lstStyle/>
          <a:p>
            <a:endParaRPr lang="en-US"/>
          </a:p>
        </p:txBody>
      </p:sp>
      <p:sp>
        <p:nvSpPr>
          <p:cNvPr id="21515" name="Line 11"/>
          <p:cNvSpPr>
            <a:spLocks noChangeShapeType="1"/>
          </p:cNvSpPr>
          <p:nvPr/>
        </p:nvSpPr>
        <p:spPr bwMode="auto">
          <a:xfrm>
            <a:off x="6084888" y="1700213"/>
            <a:ext cx="0" cy="2016125"/>
          </a:xfrm>
          <a:prstGeom prst="line">
            <a:avLst/>
          </a:prstGeom>
          <a:noFill/>
          <a:ln w="9525">
            <a:solidFill>
              <a:schemeClr val="tx1"/>
            </a:solidFill>
            <a:round/>
            <a:headEnd/>
            <a:tailEnd/>
          </a:ln>
        </p:spPr>
        <p:txBody>
          <a:bodyPr/>
          <a:lstStyle/>
          <a:p>
            <a:endParaRPr lang="en-US"/>
          </a:p>
        </p:txBody>
      </p:sp>
      <p:sp>
        <p:nvSpPr>
          <p:cNvPr id="21516" name="Text Box 12"/>
          <p:cNvSpPr txBox="1">
            <a:spLocks noChangeArrowheads="1"/>
          </p:cNvSpPr>
          <p:nvPr/>
        </p:nvSpPr>
        <p:spPr bwMode="auto">
          <a:xfrm>
            <a:off x="6516688" y="1628775"/>
            <a:ext cx="2159000" cy="366713"/>
          </a:xfrm>
          <a:prstGeom prst="rect">
            <a:avLst/>
          </a:prstGeom>
          <a:noFill/>
          <a:ln w="9525">
            <a:noFill/>
            <a:miter lim="800000"/>
            <a:headEnd/>
            <a:tailEnd/>
          </a:ln>
        </p:spPr>
        <p:txBody>
          <a:bodyPr>
            <a:spAutoFit/>
          </a:bodyPr>
          <a:lstStyle/>
          <a:p>
            <a:pPr>
              <a:spcBef>
                <a:spcPct val="50000"/>
              </a:spcBef>
            </a:pPr>
            <a:r>
              <a:rPr lang="en-US" b="1">
                <a:ea typeface="ＭＳ Ｐゴシック" pitchFamily="56" charset="-128"/>
              </a:rPr>
              <a:t>Country Y</a:t>
            </a:r>
          </a:p>
        </p:txBody>
      </p:sp>
      <p:sp>
        <p:nvSpPr>
          <p:cNvPr id="21517" name="AutoShape 13"/>
          <p:cNvSpPr>
            <a:spLocks noChangeArrowheads="1"/>
          </p:cNvSpPr>
          <p:nvPr/>
        </p:nvSpPr>
        <p:spPr bwMode="auto">
          <a:xfrm>
            <a:off x="5003800" y="3213100"/>
            <a:ext cx="1512888" cy="431800"/>
          </a:xfrm>
          <a:prstGeom prst="leftArrow">
            <a:avLst>
              <a:gd name="adj1" fmla="val 50000"/>
              <a:gd name="adj2" fmla="val 87592"/>
            </a:avLst>
          </a:prstGeom>
          <a:solidFill>
            <a:srgbClr val="E8DB7E"/>
          </a:solidFill>
          <a:ln w="9525">
            <a:solidFill>
              <a:schemeClr val="tx1"/>
            </a:solidFill>
            <a:miter lim="800000"/>
            <a:headEnd/>
            <a:tailEnd/>
          </a:ln>
        </p:spPr>
        <p:txBody>
          <a:bodyPr wrap="none" anchor="ctr"/>
          <a:lstStyle/>
          <a:p>
            <a:pPr algn="ctr"/>
            <a:r>
              <a:rPr lang="en-US">
                <a:solidFill>
                  <a:srgbClr val="FF3399"/>
                </a:solidFill>
                <a:ea typeface="ＭＳ Ｐゴシック" pitchFamily="56" charset="-128"/>
              </a:rPr>
              <a:t>income</a:t>
            </a:r>
          </a:p>
        </p:txBody>
      </p:sp>
      <p:sp>
        <p:nvSpPr>
          <p:cNvPr id="21518" name="Text Box 14"/>
          <p:cNvSpPr txBox="1">
            <a:spLocks noChangeArrowheads="1"/>
          </p:cNvSpPr>
          <p:nvPr/>
        </p:nvSpPr>
        <p:spPr bwMode="auto">
          <a:xfrm>
            <a:off x="6659563" y="2276475"/>
            <a:ext cx="2160587" cy="229076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Country Y is restricted to impose any tax, except:</a:t>
            </a:r>
          </a:p>
          <a:p>
            <a:pPr>
              <a:spcBef>
                <a:spcPct val="50000"/>
              </a:spcBef>
            </a:pPr>
            <a:r>
              <a:rPr lang="en-US">
                <a:ea typeface="ＭＳ Ｐゴシック" pitchFamily="56" charset="-128"/>
              </a:rPr>
              <a:t>-Co R is resident of Y</a:t>
            </a:r>
          </a:p>
          <a:p>
            <a:pPr>
              <a:spcBef>
                <a:spcPct val="50000"/>
              </a:spcBef>
            </a:pPr>
            <a:r>
              <a:rPr lang="en-US">
                <a:ea typeface="ＭＳ Ｐゴシック" pitchFamily="56" charset="-128"/>
              </a:rPr>
              <a:t>-Co R has PE in 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smtClean="0"/>
              <a:t>Ilustrasi Paragraph 1-Bunga (Art. 11)</a:t>
            </a:r>
          </a:p>
        </p:txBody>
      </p:sp>
      <p:sp>
        <p:nvSpPr>
          <p:cNvPr id="22531" name="Rectangle 3"/>
          <p:cNvSpPr>
            <a:spLocks noChangeArrowheads="1"/>
          </p:cNvSpPr>
          <p:nvPr/>
        </p:nvSpPr>
        <p:spPr bwMode="auto">
          <a:xfrm>
            <a:off x="1547813" y="1557338"/>
            <a:ext cx="2232025" cy="576262"/>
          </a:xfrm>
          <a:prstGeom prst="rect">
            <a:avLst/>
          </a:prstGeom>
          <a:solidFill>
            <a:srgbClr val="99FF99"/>
          </a:solidFill>
          <a:ln w="9525">
            <a:solidFill>
              <a:schemeClr val="tx1"/>
            </a:solidFill>
            <a:miter lim="800000"/>
            <a:headEnd/>
            <a:tailEnd/>
          </a:ln>
        </p:spPr>
        <p:txBody>
          <a:bodyPr wrap="none" anchor="ctr"/>
          <a:lstStyle/>
          <a:p>
            <a:endParaRPr lang="en-US"/>
          </a:p>
        </p:txBody>
      </p:sp>
      <p:sp>
        <p:nvSpPr>
          <p:cNvPr id="22532" name="Rectangle 4"/>
          <p:cNvSpPr>
            <a:spLocks noChangeArrowheads="1"/>
          </p:cNvSpPr>
          <p:nvPr/>
        </p:nvSpPr>
        <p:spPr bwMode="auto">
          <a:xfrm>
            <a:off x="1547813" y="3357563"/>
            <a:ext cx="2305050" cy="5048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4517" name="Rectangle 5"/>
          <p:cNvSpPr>
            <a:spLocks noGrp="1" noChangeArrowheads="1"/>
          </p:cNvSpPr>
          <p:nvPr>
            <p:ph type="body" idx="1"/>
          </p:nvPr>
        </p:nvSpPr>
        <p:spPr>
          <a:xfrm>
            <a:off x="539750" y="1557338"/>
            <a:ext cx="6994525" cy="4530725"/>
          </a:xfrm>
        </p:spPr>
        <p:txBody>
          <a:bodyPr/>
          <a:lstStyle/>
          <a:p>
            <a:pPr eaLnBrk="1" hangingPunct="1">
              <a:lnSpc>
                <a:spcPct val="90000"/>
              </a:lnSpc>
              <a:buFont typeface="Wingdings" pitchFamily="2" charset="2"/>
              <a:buNone/>
              <a:defRPr/>
            </a:pPr>
            <a:r>
              <a:rPr lang="en-US" sz="2400" smtClean="0"/>
              <a:t>         	  </a:t>
            </a:r>
            <a:r>
              <a:rPr lang="en-US" sz="2400" b="1" smtClean="0">
                <a:solidFill>
                  <a:schemeClr val="bg2"/>
                </a:solidFill>
              </a:rPr>
              <a:t>Company R</a:t>
            </a:r>
          </a:p>
          <a:p>
            <a:pPr eaLnBrk="1" hangingPunct="1">
              <a:lnSpc>
                <a:spcPct val="90000"/>
              </a:lnSpc>
              <a:buFont typeface="Wingdings" pitchFamily="2" charset="2"/>
              <a:buNone/>
              <a:defRPr/>
            </a:pPr>
            <a:r>
              <a:rPr lang="en-US" sz="2400" smtClean="0"/>
              <a:t>                  </a:t>
            </a:r>
          </a:p>
          <a:p>
            <a:pPr eaLnBrk="1" hangingPunct="1">
              <a:lnSpc>
                <a:spcPct val="90000"/>
              </a:lnSpc>
              <a:buFont typeface="Wingdings" pitchFamily="2" charset="2"/>
              <a:buNone/>
              <a:defRPr/>
            </a:pPr>
            <a:r>
              <a:rPr lang="en-US" sz="1600" smtClean="0"/>
              <a:t>                            loan</a:t>
            </a:r>
          </a:p>
          <a:p>
            <a:pPr eaLnBrk="1" hangingPunct="1">
              <a:lnSpc>
                <a:spcPct val="90000"/>
              </a:lnSpc>
              <a:buFont typeface="Wingdings" pitchFamily="2" charset="2"/>
              <a:buNone/>
              <a:defRPr/>
            </a:pPr>
            <a:endParaRPr lang="en-US" sz="2400" smtClean="0"/>
          </a:p>
          <a:p>
            <a:pPr eaLnBrk="1" hangingPunct="1">
              <a:lnSpc>
                <a:spcPct val="90000"/>
              </a:lnSpc>
              <a:buFont typeface="Wingdings" pitchFamily="2" charset="2"/>
              <a:buNone/>
              <a:defRPr/>
            </a:pPr>
            <a:r>
              <a:rPr lang="en-US" sz="2400" smtClean="0"/>
              <a:t>         </a:t>
            </a:r>
          </a:p>
          <a:p>
            <a:pPr eaLnBrk="1" hangingPunct="1">
              <a:lnSpc>
                <a:spcPct val="90000"/>
              </a:lnSpc>
              <a:buFont typeface="Wingdings" pitchFamily="2" charset="2"/>
              <a:buNone/>
              <a:defRPr/>
            </a:pPr>
            <a:r>
              <a:rPr lang="en-US" sz="2400" smtClean="0"/>
              <a:t>		 </a:t>
            </a:r>
            <a:r>
              <a:rPr lang="en-US" sz="2400" b="1" smtClean="0"/>
              <a:t>Company S</a:t>
            </a:r>
            <a:r>
              <a:rPr lang="en-US" sz="2400" smtClean="0"/>
              <a:t> </a:t>
            </a:r>
          </a:p>
          <a:p>
            <a:pPr eaLnBrk="1" hangingPunct="1">
              <a:lnSpc>
                <a:spcPct val="90000"/>
              </a:lnSpc>
              <a:buFont typeface="Wingdings" pitchFamily="2" charset="2"/>
              <a:buNone/>
              <a:defRPr/>
            </a:pPr>
            <a:endParaRPr lang="en-US" sz="2400" smtClean="0">
              <a:sym typeface="Wingdings" pitchFamily="2" charset="2"/>
            </a:endParaRPr>
          </a:p>
          <a:p>
            <a:pPr eaLnBrk="1" hangingPunct="1">
              <a:lnSpc>
                <a:spcPct val="90000"/>
              </a:lnSpc>
              <a:defRPr/>
            </a:pPr>
            <a:r>
              <a:rPr lang="en-US" sz="2400" smtClean="0">
                <a:solidFill>
                  <a:srgbClr val="FF3399"/>
                </a:solidFill>
                <a:sym typeface="Wingdings" pitchFamily="2" charset="2"/>
              </a:rPr>
              <a:t>Para 1</a:t>
            </a:r>
            <a:r>
              <a:rPr lang="en-US" sz="2400" smtClean="0">
                <a:sym typeface="Wingdings" pitchFamily="2" charset="2"/>
              </a:rPr>
              <a:t>: “</a:t>
            </a:r>
            <a:r>
              <a:rPr lang="en-US" sz="2000" i="1" smtClean="0">
                <a:solidFill>
                  <a:schemeClr val="hlink"/>
                </a:solidFill>
                <a:sym typeface="Wingdings" pitchFamily="2" charset="2"/>
              </a:rPr>
              <a:t>Bunga yang dibayarkan oleh suatu perseroan yang berkedudukan di salah satu negara kepada penduduk di salah satu negara kepada penduduk negara lainnya </a:t>
            </a:r>
            <a:r>
              <a:rPr lang="en-US" sz="2000" b="1" i="1" u="sng" smtClean="0">
                <a:solidFill>
                  <a:schemeClr val="hlink"/>
                </a:solidFill>
                <a:sym typeface="Wingdings" pitchFamily="2" charset="2"/>
              </a:rPr>
              <a:t>dapat dikenai</a:t>
            </a:r>
            <a:r>
              <a:rPr lang="en-US" sz="2000" i="1" smtClean="0">
                <a:solidFill>
                  <a:schemeClr val="hlink"/>
                </a:solidFill>
                <a:sym typeface="Wingdings" pitchFamily="2" charset="2"/>
              </a:rPr>
              <a:t> pajak di negara lain tersebut”. </a:t>
            </a:r>
            <a:r>
              <a:rPr lang="en-US" sz="2000" b="1" i="1" u="sng" smtClean="0">
                <a:solidFill>
                  <a:schemeClr val="hlink"/>
                </a:solidFill>
                <a:sym typeface="Wingdings" pitchFamily="2" charset="2"/>
              </a:rPr>
              <a:t>residence country taxation</a:t>
            </a:r>
          </a:p>
        </p:txBody>
      </p:sp>
      <p:sp>
        <p:nvSpPr>
          <p:cNvPr id="22534"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FF3399"/>
          </a:solidFill>
          <a:ln w="9525">
            <a:solidFill>
              <a:schemeClr val="tx1"/>
            </a:solidFill>
            <a:miter lim="800000"/>
            <a:headEnd/>
            <a:tailEnd/>
          </a:ln>
        </p:spPr>
        <p:txBody>
          <a:bodyPr wrap="none" anchor="ctr"/>
          <a:lstStyle/>
          <a:p>
            <a:endParaRPr lang="en-US"/>
          </a:p>
        </p:txBody>
      </p:sp>
      <p:sp>
        <p:nvSpPr>
          <p:cNvPr id="22535"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22536"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Interest</a:t>
            </a:r>
          </a:p>
        </p:txBody>
      </p:sp>
      <p:sp>
        <p:nvSpPr>
          <p:cNvPr id="22537" name="Oval 9"/>
          <p:cNvSpPr>
            <a:spLocks noChangeArrowheads="1"/>
          </p:cNvSpPr>
          <p:nvPr/>
        </p:nvSpPr>
        <p:spPr bwMode="auto">
          <a:xfrm>
            <a:off x="900113" y="1773238"/>
            <a:ext cx="503237" cy="142875"/>
          </a:xfrm>
          <a:prstGeom prst="ellipse">
            <a:avLst/>
          </a:prstGeom>
          <a:solidFill>
            <a:srgbClr val="31B4B7"/>
          </a:solidFill>
          <a:ln w="9525">
            <a:solidFill>
              <a:schemeClr val="tx1"/>
            </a:solidFill>
            <a:round/>
            <a:headEnd/>
            <a:tailEnd/>
          </a:ln>
        </p:spPr>
        <p:txBody>
          <a:bodyPr wrap="none" anchor="ctr"/>
          <a:lstStyle/>
          <a:p>
            <a:endParaRPr lang="en-US"/>
          </a:p>
        </p:txBody>
      </p:sp>
      <p:sp>
        <p:nvSpPr>
          <p:cNvPr id="22538" name="Line 10"/>
          <p:cNvSpPr>
            <a:spLocks noChangeShapeType="1"/>
          </p:cNvSpPr>
          <p:nvPr/>
        </p:nvSpPr>
        <p:spPr bwMode="auto">
          <a:xfrm>
            <a:off x="2627313" y="2205038"/>
            <a:ext cx="0" cy="1152525"/>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smtClean="0"/>
              <a:t>Ilustrasi Paragraph 2-Bunga (Art. 11)</a:t>
            </a:r>
          </a:p>
        </p:txBody>
      </p:sp>
      <p:sp>
        <p:nvSpPr>
          <p:cNvPr id="23555" name="Rectangle 3"/>
          <p:cNvSpPr>
            <a:spLocks noChangeArrowheads="1"/>
          </p:cNvSpPr>
          <p:nvPr/>
        </p:nvSpPr>
        <p:spPr bwMode="auto">
          <a:xfrm>
            <a:off x="1547813" y="1557338"/>
            <a:ext cx="2232025" cy="576262"/>
          </a:xfrm>
          <a:prstGeom prst="rect">
            <a:avLst/>
          </a:prstGeom>
          <a:solidFill>
            <a:srgbClr val="E8DB7E"/>
          </a:solidFill>
          <a:ln w="9525">
            <a:solidFill>
              <a:schemeClr val="tx1"/>
            </a:solidFill>
            <a:miter lim="800000"/>
            <a:headEnd/>
            <a:tailEnd/>
          </a:ln>
        </p:spPr>
        <p:txBody>
          <a:bodyPr wrap="none" anchor="ctr"/>
          <a:lstStyle/>
          <a:p>
            <a:endParaRPr lang="en-US"/>
          </a:p>
        </p:txBody>
      </p:sp>
      <p:sp>
        <p:nvSpPr>
          <p:cNvPr id="23556" name="Rectangle 4"/>
          <p:cNvSpPr>
            <a:spLocks noChangeArrowheads="1"/>
          </p:cNvSpPr>
          <p:nvPr/>
        </p:nvSpPr>
        <p:spPr bwMode="auto">
          <a:xfrm>
            <a:off x="1547813" y="3357563"/>
            <a:ext cx="2305050" cy="5048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65541"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b="1" smtClean="0">
                <a:solidFill>
                  <a:schemeClr val="bg2"/>
                </a:solidFill>
              </a:rPr>
              <a:t>Company R</a:t>
            </a:r>
          </a:p>
          <a:p>
            <a:pPr eaLnBrk="1" hangingPunct="1">
              <a:buFont typeface="Wingdings" pitchFamily="2" charset="2"/>
              <a:buNone/>
              <a:defRPr/>
            </a:pPr>
            <a:endParaRPr lang="en-US" b="1" smtClean="0">
              <a:solidFill>
                <a:schemeClr val="bg2"/>
              </a:solidFill>
            </a:endParaRPr>
          </a:p>
          <a:p>
            <a:pPr eaLnBrk="1" hangingPunct="1">
              <a:buFont typeface="Wingdings" pitchFamily="2" charset="2"/>
              <a:buNone/>
              <a:defRPr/>
            </a:pPr>
            <a:endParaRPr lang="en-US" smtClean="0"/>
          </a:p>
          <a:p>
            <a:pPr eaLnBrk="1" hangingPunct="1">
              <a:buFont typeface="Wingdings" pitchFamily="2" charset="2"/>
              <a:buNone/>
              <a:defRPr/>
            </a:pPr>
            <a:r>
              <a:rPr lang="en-US" smtClean="0"/>
              <a:t>         Company S</a:t>
            </a:r>
          </a:p>
        </p:txBody>
      </p:sp>
      <p:sp>
        <p:nvSpPr>
          <p:cNvPr id="23558"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E5C9E1"/>
          </a:solidFill>
          <a:ln w="9525">
            <a:solidFill>
              <a:schemeClr val="tx1"/>
            </a:solidFill>
            <a:miter lim="800000"/>
            <a:headEnd/>
            <a:tailEnd/>
          </a:ln>
        </p:spPr>
        <p:txBody>
          <a:bodyPr wrap="none" anchor="ctr"/>
          <a:lstStyle/>
          <a:p>
            <a:endParaRPr lang="en-US"/>
          </a:p>
        </p:txBody>
      </p:sp>
      <p:sp>
        <p:nvSpPr>
          <p:cNvPr id="23559"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23560"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Interest</a:t>
            </a:r>
          </a:p>
        </p:txBody>
      </p:sp>
      <p:sp>
        <p:nvSpPr>
          <p:cNvPr id="23561" name="Oval 9"/>
          <p:cNvSpPr>
            <a:spLocks noChangeArrowheads="1"/>
          </p:cNvSpPr>
          <p:nvPr/>
        </p:nvSpPr>
        <p:spPr bwMode="auto">
          <a:xfrm>
            <a:off x="900113" y="3573463"/>
            <a:ext cx="503237" cy="142875"/>
          </a:xfrm>
          <a:prstGeom prst="ellipse">
            <a:avLst/>
          </a:prstGeom>
          <a:solidFill>
            <a:srgbClr val="99FF99"/>
          </a:solidFill>
          <a:ln w="9525">
            <a:solidFill>
              <a:schemeClr val="tx1"/>
            </a:solidFill>
            <a:round/>
            <a:headEnd/>
            <a:tailEnd/>
          </a:ln>
        </p:spPr>
        <p:txBody>
          <a:bodyPr wrap="none" anchor="ctr"/>
          <a:lstStyle/>
          <a:p>
            <a:endParaRPr lang="en-US"/>
          </a:p>
        </p:txBody>
      </p:sp>
      <p:sp>
        <p:nvSpPr>
          <p:cNvPr id="23562" name="Text Box 10"/>
          <p:cNvSpPr txBox="1">
            <a:spLocks noChangeArrowheads="1"/>
          </p:cNvSpPr>
          <p:nvPr/>
        </p:nvSpPr>
        <p:spPr bwMode="auto">
          <a:xfrm>
            <a:off x="971550" y="4724400"/>
            <a:ext cx="2232025"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Limited rates</a:t>
            </a:r>
          </a:p>
        </p:txBody>
      </p:sp>
      <p:sp>
        <p:nvSpPr>
          <p:cNvPr id="23563" name="Line 11"/>
          <p:cNvSpPr>
            <a:spLocks noChangeShapeType="1"/>
          </p:cNvSpPr>
          <p:nvPr/>
        </p:nvSpPr>
        <p:spPr bwMode="auto">
          <a:xfrm>
            <a:off x="1187450" y="3860800"/>
            <a:ext cx="0" cy="647700"/>
          </a:xfrm>
          <a:prstGeom prst="line">
            <a:avLst/>
          </a:prstGeom>
          <a:noFill/>
          <a:ln w="9525">
            <a:solidFill>
              <a:schemeClr val="tx1"/>
            </a:solidFill>
            <a:round/>
            <a:headEnd/>
            <a:tailEnd type="triangle" w="med" len="med"/>
          </a:ln>
        </p:spPr>
        <p:txBody>
          <a:bodyPr/>
          <a:lstStyle/>
          <a:p>
            <a:endParaRPr lang="en-US"/>
          </a:p>
        </p:txBody>
      </p:sp>
      <p:sp>
        <p:nvSpPr>
          <p:cNvPr id="23564" name="Line 12"/>
          <p:cNvSpPr>
            <a:spLocks noChangeShapeType="1"/>
          </p:cNvSpPr>
          <p:nvPr/>
        </p:nvSpPr>
        <p:spPr bwMode="auto">
          <a:xfrm>
            <a:off x="2700338" y="2205038"/>
            <a:ext cx="0" cy="936625"/>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sz="4000" i="1" smtClean="0"/>
              <a:t>Pengenaan Pajak atas Bunga (Art. 11)</a:t>
            </a:r>
            <a:br>
              <a:rPr lang="en-US" sz="4000" i="1" smtClean="0"/>
            </a:br>
            <a:endParaRPr lang="en-US" sz="4000" i="1" smtClean="0"/>
          </a:p>
        </p:txBody>
      </p:sp>
      <p:sp>
        <p:nvSpPr>
          <p:cNvPr id="66563" name="Rectangle 3"/>
          <p:cNvSpPr>
            <a:spLocks noGrp="1" noChangeArrowheads="1"/>
          </p:cNvSpPr>
          <p:nvPr>
            <p:ph type="body" idx="1"/>
          </p:nvPr>
        </p:nvSpPr>
        <p:spPr>
          <a:xfrm>
            <a:off x="900113" y="1484313"/>
            <a:ext cx="7954962" cy="4824412"/>
          </a:xfrm>
        </p:spPr>
        <p:txBody>
          <a:bodyPr/>
          <a:lstStyle/>
          <a:p>
            <a:pPr eaLnBrk="1" hangingPunct="1">
              <a:lnSpc>
                <a:spcPct val="90000"/>
              </a:lnSpc>
              <a:defRPr/>
            </a:pPr>
            <a:r>
              <a:rPr lang="en-US" sz="2800" smtClean="0">
                <a:solidFill>
                  <a:srgbClr val="31B4B7"/>
                </a:solidFill>
                <a:sym typeface="Wingdings" pitchFamily="2" charset="2"/>
              </a:rPr>
              <a:t>Para 3</a:t>
            </a:r>
            <a:r>
              <a:rPr lang="en-US" sz="2800" smtClean="0">
                <a:sym typeface="Wingdings" pitchFamily="2" charset="2"/>
              </a:rPr>
              <a:t>: </a:t>
            </a:r>
            <a:r>
              <a:rPr lang="en-US" sz="2800" smtClean="0">
                <a:solidFill>
                  <a:srgbClr val="FF3399"/>
                </a:solidFill>
                <a:sym typeface="Wingdings" pitchFamily="2" charset="2"/>
              </a:rPr>
              <a:t>Definisi dari Bunga</a:t>
            </a:r>
            <a:r>
              <a:rPr lang="en-US" sz="2800" smtClean="0">
                <a:sym typeface="Wingdings" pitchFamily="2" charset="2"/>
              </a:rPr>
              <a:t> sangat tergantung pada perundingan dua negara.</a:t>
            </a:r>
          </a:p>
          <a:p>
            <a:pPr eaLnBrk="1" hangingPunct="1">
              <a:lnSpc>
                <a:spcPct val="90000"/>
              </a:lnSpc>
              <a:defRPr/>
            </a:pPr>
            <a:r>
              <a:rPr lang="en-US" sz="2800" smtClean="0">
                <a:sym typeface="Wingdings" pitchFamily="2" charset="2"/>
              </a:rPr>
              <a:t>Istilah umumnya : </a:t>
            </a:r>
            <a:r>
              <a:rPr lang="en-US" sz="2800" i="1" smtClean="0">
                <a:sym typeface="Wingdings" pitchFamily="2" charset="2"/>
              </a:rPr>
              <a:t>“..income from debt claims of every kind..”</a:t>
            </a:r>
          </a:p>
          <a:p>
            <a:pPr eaLnBrk="1" hangingPunct="1">
              <a:lnSpc>
                <a:spcPct val="90000"/>
              </a:lnSpc>
              <a:buFont typeface="Wingdings" pitchFamily="2" charset="2"/>
              <a:buNone/>
              <a:defRPr/>
            </a:pPr>
            <a:endParaRPr lang="en-US" sz="1800" i="1" u="sng" smtClean="0">
              <a:solidFill>
                <a:srgbClr val="FF3399"/>
              </a:solidFill>
            </a:endParaRPr>
          </a:p>
        </p:txBody>
      </p:sp>
      <p:sp>
        <p:nvSpPr>
          <p:cNvPr id="24580" name="Text Box 4"/>
          <p:cNvSpPr txBox="1">
            <a:spLocks noChangeArrowheads="1"/>
          </p:cNvSpPr>
          <p:nvPr/>
        </p:nvSpPr>
        <p:spPr bwMode="auto">
          <a:xfrm>
            <a:off x="2392363" y="3376613"/>
            <a:ext cx="2684462" cy="366712"/>
          </a:xfrm>
          <a:prstGeom prst="rect">
            <a:avLst/>
          </a:prstGeom>
          <a:noFill/>
          <a:ln w="9525">
            <a:noFill/>
            <a:miter lim="800000"/>
            <a:headEnd/>
            <a:tailEnd/>
          </a:ln>
        </p:spPr>
        <p:txBody>
          <a:bodyPr>
            <a:spAutoFit/>
          </a:bodyPr>
          <a:lstStyle/>
          <a:p>
            <a:endParaRPr lang="en-US">
              <a:ea typeface="ＭＳ Ｐゴシック" pitchFamily="56" charset="-128"/>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smtClean="0"/>
              <a:t>Interest definition</a:t>
            </a:r>
          </a:p>
        </p:txBody>
      </p:sp>
      <p:sp>
        <p:nvSpPr>
          <p:cNvPr id="71683" name="Rectangle 3"/>
          <p:cNvSpPr>
            <a:spLocks noGrp="1" noChangeArrowheads="1"/>
          </p:cNvSpPr>
          <p:nvPr>
            <p:ph type="body" idx="1"/>
          </p:nvPr>
        </p:nvSpPr>
        <p:spPr>
          <a:ln>
            <a:solidFill>
              <a:schemeClr val="tx2"/>
            </a:solidFill>
          </a:ln>
        </p:spPr>
        <p:txBody>
          <a:bodyPr/>
          <a:lstStyle/>
          <a:p>
            <a:pPr eaLnBrk="1" hangingPunct="1">
              <a:defRPr/>
            </a:pPr>
            <a:r>
              <a:rPr lang="en-US" sz="2800" smtClean="0"/>
              <a:t>OECD and UN Model Art. 11(3):</a:t>
            </a:r>
          </a:p>
          <a:p>
            <a:pPr lvl="1" eaLnBrk="1" hangingPunct="1">
              <a:buFontTx/>
              <a:buNone/>
              <a:defRPr/>
            </a:pPr>
            <a:r>
              <a:rPr lang="en-US" sz="2400" smtClean="0"/>
              <a:t>“</a:t>
            </a:r>
            <a:r>
              <a:rPr lang="en-US" sz="2400" i="1" smtClean="0"/>
              <a:t>The term “interest” as used in this Article means income from debt-claims of every kind, whether or not secured by mortgage and whether or not carrying a right to participate in the debtor’s profits, and in particular, income from government securities and income from bonds or debentures, including premiums and prizes attaching to such securities, bonds or debentures. Penalty charges for late payment shall not be regarded as interest for the purpose of this Article.”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en-US" smtClean="0"/>
              <a:t>Ilustrasi Paragraph 4-Bunga (Art. 11)</a:t>
            </a:r>
          </a:p>
        </p:txBody>
      </p:sp>
      <p:sp>
        <p:nvSpPr>
          <p:cNvPr id="26627" name="Rectangle 3"/>
          <p:cNvSpPr>
            <a:spLocks noChangeArrowheads="1"/>
          </p:cNvSpPr>
          <p:nvPr/>
        </p:nvSpPr>
        <p:spPr bwMode="auto">
          <a:xfrm>
            <a:off x="1547813" y="1557338"/>
            <a:ext cx="2232025" cy="576262"/>
          </a:xfrm>
          <a:prstGeom prst="rect">
            <a:avLst/>
          </a:prstGeom>
          <a:solidFill>
            <a:srgbClr val="F076CA"/>
          </a:solidFill>
          <a:ln w="9525">
            <a:solidFill>
              <a:schemeClr val="tx1"/>
            </a:solidFill>
            <a:miter lim="800000"/>
            <a:headEnd/>
            <a:tailEnd/>
          </a:ln>
        </p:spPr>
        <p:txBody>
          <a:bodyPr wrap="none" anchor="ctr"/>
          <a:lstStyle/>
          <a:p>
            <a:endParaRPr lang="en-US"/>
          </a:p>
        </p:txBody>
      </p:sp>
      <p:sp>
        <p:nvSpPr>
          <p:cNvPr id="26628" name="Rectangle 4"/>
          <p:cNvSpPr>
            <a:spLocks noChangeArrowheads="1"/>
          </p:cNvSpPr>
          <p:nvPr/>
        </p:nvSpPr>
        <p:spPr bwMode="auto">
          <a:xfrm>
            <a:off x="2843213" y="3429000"/>
            <a:ext cx="2305050" cy="504825"/>
          </a:xfrm>
          <a:prstGeom prst="rect">
            <a:avLst/>
          </a:prstGeom>
          <a:solidFill>
            <a:srgbClr val="E28E06"/>
          </a:solidFill>
          <a:ln w="9525">
            <a:solidFill>
              <a:schemeClr val="tx1"/>
            </a:solidFill>
            <a:miter lim="800000"/>
            <a:headEnd/>
            <a:tailEnd/>
          </a:ln>
        </p:spPr>
        <p:txBody>
          <a:bodyPr wrap="none" anchor="ctr"/>
          <a:lstStyle/>
          <a:p>
            <a:endParaRPr lang="en-US"/>
          </a:p>
        </p:txBody>
      </p:sp>
      <p:sp>
        <p:nvSpPr>
          <p:cNvPr id="67589"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Company R</a:t>
            </a:r>
          </a:p>
          <a:p>
            <a:pPr eaLnBrk="1" hangingPunct="1">
              <a:buFont typeface="Wingdings" pitchFamily="2" charset="2"/>
              <a:buNone/>
              <a:defRPr/>
            </a:pPr>
            <a:endParaRPr lang="en-US" smtClean="0"/>
          </a:p>
          <a:p>
            <a:pPr eaLnBrk="1" hangingPunct="1">
              <a:buFont typeface="Wingdings" pitchFamily="2" charset="2"/>
              <a:buNone/>
              <a:defRPr/>
            </a:pPr>
            <a:endParaRPr lang="en-US" smtClean="0"/>
          </a:p>
          <a:p>
            <a:pPr eaLnBrk="1" hangingPunct="1">
              <a:buFont typeface="Wingdings" pitchFamily="2" charset="2"/>
              <a:buNone/>
              <a:defRPr/>
            </a:pPr>
            <a:r>
              <a:rPr lang="en-US" smtClean="0"/>
              <a:t>                     Company S</a:t>
            </a:r>
          </a:p>
        </p:txBody>
      </p:sp>
      <p:sp>
        <p:nvSpPr>
          <p:cNvPr id="26630" name="AutoShape 6"/>
          <p:cNvSpPr>
            <a:spLocks noChangeArrowheads="1"/>
          </p:cNvSpPr>
          <p:nvPr/>
        </p:nvSpPr>
        <p:spPr bwMode="auto">
          <a:xfrm rot="-5748395">
            <a:off x="4683125" y="2306638"/>
            <a:ext cx="1722437" cy="503238"/>
          </a:xfrm>
          <a:prstGeom prst="curvedUpArrow">
            <a:avLst>
              <a:gd name="adj1" fmla="val 68454"/>
              <a:gd name="adj2" fmla="val 136908"/>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26631"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26632" name="Text Box 8"/>
          <p:cNvSpPr txBox="1">
            <a:spLocks noChangeArrowheads="1"/>
          </p:cNvSpPr>
          <p:nvPr/>
        </p:nvSpPr>
        <p:spPr bwMode="auto">
          <a:xfrm>
            <a:off x="5148263"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interest</a:t>
            </a:r>
          </a:p>
        </p:txBody>
      </p:sp>
      <p:sp>
        <p:nvSpPr>
          <p:cNvPr id="26633" name="Oval 9"/>
          <p:cNvSpPr>
            <a:spLocks noChangeArrowheads="1"/>
          </p:cNvSpPr>
          <p:nvPr/>
        </p:nvSpPr>
        <p:spPr bwMode="auto">
          <a:xfrm>
            <a:off x="900113" y="3573463"/>
            <a:ext cx="503237" cy="142875"/>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26634" name="Line 10"/>
          <p:cNvSpPr>
            <a:spLocks noChangeShapeType="1"/>
          </p:cNvSpPr>
          <p:nvPr/>
        </p:nvSpPr>
        <p:spPr bwMode="auto">
          <a:xfrm>
            <a:off x="2987675" y="2276475"/>
            <a:ext cx="0" cy="936625"/>
          </a:xfrm>
          <a:prstGeom prst="line">
            <a:avLst/>
          </a:prstGeom>
          <a:noFill/>
          <a:ln w="9525">
            <a:solidFill>
              <a:schemeClr val="tx1"/>
            </a:solidFill>
            <a:round/>
            <a:headEnd/>
            <a:tailEnd type="triangle" w="med" len="med"/>
          </a:ln>
        </p:spPr>
        <p:txBody>
          <a:bodyPr/>
          <a:lstStyle/>
          <a:p>
            <a:endParaRPr lang="en-US"/>
          </a:p>
        </p:txBody>
      </p:sp>
      <p:sp>
        <p:nvSpPr>
          <p:cNvPr id="26635" name="Oval 11"/>
          <p:cNvSpPr>
            <a:spLocks noChangeArrowheads="1"/>
          </p:cNvSpPr>
          <p:nvPr/>
        </p:nvSpPr>
        <p:spPr bwMode="auto">
          <a:xfrm>
            <a:off x="1619250" y="3213100"/>
            <a:ext cx="792163" cy="863600"/>
          </a:xfrm>
          <a:prstGeom prst="ellipse">
            <a:avLst/>
          </a:prstGeom>
          <a:solidFill>
            <a:srgbClr val="FFFF99"/>
          </a:solidFill>
          <a:ln w="9525">
            <a:solidFill>
              <a:schemeClr val="tx1"/>
            </a:solidFill>
            <a:round/>
            <a:headEnd/>
            <a:tailEnd/>
          </a:ln>
        </p:spPr>
        <p:txBody>
          <a:bodyPr wrap="none" anchor="ctr"/>
          <a:lstStyle/>
          <a:p>
            <a:pPr algn="ctr"/>
            <a:r>
              <a:rPr lang="en-US" sz="2400" b="1">
                <a:solidFill>
                  <a:schemeClr val="bg2"/>
                </a:solidFill>
                <a:ea typeface="ＭＳ Ｐゴシック" pitchFamily="56" charset="-128"/>
              </a:rPr>
              <a:t>PE</a:t>
            </a:r>
          </a:p>
        </p:txBody>
      </p:sp>
      <p:sp>
        <p:nvSpPr>
          <p:cNvPr id="26636" name="Line 12"/>
          <p:cNvSpPr>
            <a:spLocks noChangeShapeType="1"/>
          </p:cNvSpPr>
          <p:nvPr/>
        </p:nvSpPr>
        <p:spPr bwMode="auto">
          <a:xfrm>
            <a:off x="1908175" y="2276475"/>
            <a:ext cx="0" cy="863600"/>
          </a:xfrm>
          <a:prstGeom prst="line">
            <a:avLst/>
          </a:prstGeom>
          <a:noFill/>
          <a:ln w="9525">
            <a:solidFill>
              <a:schemeClr val="tx1"/>
            </a:solidFill>
            <a:round/>
            <a:headEnd/>
            <a:tailEnd type="triangle" w="med" len="med"/>
          </a:ln>
        </p:spPr>
        <p:txBody>
          <a:bodyPr/>
          <a:lstStyle/>
          <a:p>
            <a:endParaRPr lang="en-US"/>
          </a:p>
        </p:txBody>
      </p:sp>
      <p:sp>
        <p:nvSpPr>
          <p:cNvPr id="26637" name="Line 13"/>
          <p:cNvSpPr>
            <a:spLocks noChangeShapeType="1"/>
          </p:cNvSpPr>
          <p:nvPr/>
        </p:nvSpPr>
        <p:spPr bwMode="auto">
          <a:xfrm>
            <a:off x="1116013" y="3860800"/>
            <a:ext cx="0" cy="431800"/>
          </a:xfrm>
          <a:prstGeom prst="line">
            <a:avLst/>
          </a:prstGeom>
          <a:noFill/>
          <a:ln w="9525">
            <a:solidFill>
              <a:schemeClr val="tx1"/>
            </a:solidFill>
            <a:round/>
            <a:headEnd/>
            <a:tailEnd type="triangle" w="med" len="med"/>
          </a:ln>
        </p:spPr>
        <p:txBody>
          <a:bodyPr/>
          <a:lstStyle/>
          <a:p>
            <a:endParaRPr lang="en-US"/>
          </a:p>
        </p:txBody>
      </p:sp>
      <p:sp>
        <p:nvSpPr>
          <p:cNvPr id="26638" name="Text Box 14"/>
          <p:cNvSpPr txBox="1">
            <a:spLocks noChangeArrowheads="1"/>
          </p:cNvSpPr>
          <p:nvPr/>
        </p:nvSpPr>
        <p:spPr bwMode="auto">
          <a:xfrm>
            <a:off x="900113" y="4508500"/>
            <a:ext cx="3167062"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Income is attributable to PE</a:t>
            </a:r>
          </a:p>
        </p:txBody>
      </p:sp>
      <p:sp>
        <p:nvSpPr>
          <p:cNvPr id="26639" name="Text Box 15"/>
          <p:cNvSpPr txBox="1">
            <a:spLocks noChangeArrowheads="1"/>
          </p:cNvSpPr>
          <p:nvPr/>
        </p:nvSpPr>
        <p:spPr bwMode="auto">
          <a:xfrm>
            <a:off x="3132138" y="2420938"/>
            <a:ext cx="1295400" cy="366712"/>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loan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smtClean="0"/>
              <a:t>Ilustrasi Paragraph 5-Bunga (Art. 11)</a:t>
            </a:r>
          </a:p>
        </p:txBody>
      </p:sp>
      <p:sp>
        <p:nvSpPr>
          <p:cNvPr id="27651" name="Rectangle 3"/>
          <p:cNvSpPr>
            <a:spLocks noChangeArrowheads="1"/>
          </p:cNvSpPr>
          <p:nvPr/>
        </p:nvSpPr>
        <p:spPr bwMode="auto">
          <a:xfrm>
            <a:off x="1547813" y="1557338"/>
            <a:ext cx="2232025" cy="576262"/>
          </a:xfrm>
          <a:prstGeom prst="rect">
            <a:avLst/>
          </a:prstGeom>
          <a:solidFill>
            <a:srgbClr val="E8DB7E"/>
          </a:solidFill>
          <a:ln w="9525">
            <a:solidFill>
              <a:schemeClr val="tx1"/>
            </a:solidFill>
            <a:miter lim="800000"/>
            <a:headEnd/>
            <a:tailEnd/>
          </a:ln>
        </p:spPr>
        <p:txBody>
          <a:bodyPr wrap="none" anchor="ctr"/>
          <a:lstStyle/>
          <a:p>
            <a:endParaRPr lang="en-US"/>
          </a:p>
        </p:txBody>
      </p:sp>
      <p:sp>
        <p:nvSpPr>
          <p:cNvPr id="27652" name="Rectangle 4"/>
          <p:cNvSpPr>
            <a:spLocks noChangeArrowheads="1"/>
          </p:cNvSpPr>
          <p:nvPr/>
        </p:nvSpPr>
        <p:spPr bwMode="auto">
          <a:xfrm>
            <a:off x="1547813" y="3357563"/>
            <a:ext cx="2305050" cy="504825"/>
          </a:xfrm>
          <a:prstGeom prst="rect">
            <a:avLst/>
          </a:prstGeom>
          <a:solidFill>
            <a:srgbClr val="79E5ED"/>
          </a:solidFill>
          <a:ln w="9525">
            <a:solidFill>
              <a:schemeClr val="tx1"/>
            </a:solidFill>
            <a:miter lim="800000"/>
            <a:headEnd/>
            <a:tailEnd/>
          </a:ln>
        </p:spPr>
        <p:txBody>
          <a:bodyPr wrap="none" anchor="ctr"/>
          <a:lstStyle/>
          <a:p>
            <a:endParaRPr lang="en-US"/>
          </a:p>
        </p:txBody>
      </p:sp>
      <p:sp>
        <p:nvSpPr>
          <p:cNvPr id="68613"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smtClean="0">
                <a:solidFill>
                  <a:schemeClr val="bg2"/>
                </a:solidFill>
              </a:rPr>
              <a:t>Company R</a:t>
            </a:r>
          </a:p>
          <a:p>
            <a:pPr eaLnBrk="1" hangingPunct="1">
              <a:buFont typeface="Wingdings" pitchFamily="2" charset="2"/>
              <a:buNone/>
              <a:defRPr/>
            </a:pPr>
            <a:endParaRPr lang="en-US" smtClean="0"/>
          </a:p>
          <a:p>
            <a:pPr eaLnBrk="1" hangingPunct="1">
              <a:buFont typeface="Wingdings" pitchFamily="2" charset="2"/>
              <a:buNone/>
              <a:defRPr/>
            </a:pPr>
            <a:endParaRPr lang="en-US" smtClean="0"/>
          </a:p>
          <a:p>
            <a:pPr eaLnBrk="1" hangingPunct="1">
              <a:buFont typeface="Wingdings" pitchFamily="2" charset="2"/>
              <a:buNone/>
              <a:defRPr/>
            </a:pPr>
            <a:r>
              <a:rPr lang="en-US" smtClean="0"/>
              <a:t>         </a:t>
            </a:r>
            <a:r>
              <a:rPr lang="en-US" smtClean="0">
                <a:solidFill>
                  <a:schemeClr val="bg2"/>
                </a:solidFill>
              </a:rPr>
              <a:t>Company S</a:t>
            </a:r>
          </a:p>
        </p:txBody>
      </p:sp>
      <p:sp>
        <p:nvSpPr>
          <p:cNvPr id="27654" name="AutoShape 6"/>
          <p:cNvSpPr>
            <a:spLocks noChangeArrowheads="1"/>
          </p:cNvSpPr>
          <p:nvPr/>
        </p:nvSpPr>
        <p:spPr bwMode="auto">
          <a:xfrm rot="-5618703">
            <a:off x="3347244" y="2355057"/>
            <a:ext cx="1728787" cy="431800"/>
          </a:xfrm>
          <a:prstGeom prst="curvedUpArrow">
            <a:avLst>
              <a:gd name="adj1" fmla="val 80074"/>
              <a:gd name="adj2" fmla="val 160147"/>
              <a:gd name="adj3" fmla="val 33333"/>
            </a:avLst>
          </a:prstGeom>
          <a:solidFill>
            <a:srgbClr val="F076CA"/>
          </a:solidFill>
          <a:ln w="9525">
            <a:solidFill>
              <a:schemeClr val="tx1"/>
            </a:solidFill>
            <a:miter lim="800000"/>
            <a:headEnd/>
            <a:tailEnd/>
          </a:ln>
        </p:spPr>
        <p:txBody>
          <a:bodyPr wrap="none" anchor="ctr"/>
          <a:lstStyle/>
          <a:p>
            <a:endParaRPr lang="en-US"/>
          </a:p>
        </p:txBody>
      </p:sp>
      <p:sp>
        <p:nvSpPr>
          <p:cNvPr id="27655" name="Line 7"/>
          <p:cNvSpPr>
            <a:spLocks noChangeShapeType="1"/>
          </p:cNvSpPr>
          <p:nvPr/>
        </p:nvSpPr>
        <p:spPr bwMode="auto">
          <a:xfrm>
            <a:off x="1547813" y="2781300"/>
            <a:ext cx="4537075" cy="0"/>
          </a:xfrm>
          <a:prstGeom prst="line">
            <a:avLst/>
          </a:prstGeom>
          <a:noFill/>
          <a:ln w="9525">
            <a:solidFill>
              <a:schemeClr val="tx1"/>
            </a:solidFill>
            <a:round/>
            <a:headEnd/>
            <a:tailEnd/>
          </a:ln>
        </p:spPr>
        <p:txBody>
          <a:bodyPr/>
          <a:lstStyle/>
          <a:p>
            <a:endParaRPr lang="en-US"/>
          </a:p>
        </p:txBody>
      </p:sp>
      <p:sp>
        <p:nvSpPr>
          <p:cNvPr id="27656" name="Text Box 8"/>
          <p:cNvSpPr txBox="1">
            <a:spLocks noChangeArrowheads="1"/>
          </p:cNvSpPr>
          <p:nvPr/>
        </p:nvSpPr>
        <p:spPr bwMode="auto">
          <a:xfrm>
            <a:off x="3851275" y="2276475"/>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interest</a:t>
            </a:r>
          </a:p>
        </p:txBody>
      </p:sp>
      <p:sp>
        <p:nvSpPr>
          <p:cNvPr id="27657" name="Oval 9"/>
          <p:cNvSpPr>
            <a:spLocks noChangeArrowheads="1"/>
          </p:cNvSpPr>
          <p:nvPr/>
        </p:nvSpPr>
        <p:spPr bwMode="auto">
          <a:xfrm>
            <a:off x="7956550" y="3429000"/>
            <a:ext cx="503238" cy="14287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7658" name="Line 10"/>
          <p:cNvSpPr>
            <a:spLocks noChangeShapeType="1"/>
          </p:cNvSpPr>
          <p:nvPr/>
        </p:nvSpPr>
        <p:spPr bwMode="auto">
          <a:xfrm>
            <a:off x="2700338" y="2205038"/>
            <a:ext cx="0" cy="936625"/>
          </a:xfrm>
          <a:prstGeom prst="line">
            <a:avLst/>
          </a:prstGeom>
          <a:noFill/>
          <a:ln w="9525">
            <a:solidFill>
              <a:schemeClr val="tx1"/>
            </a:solidFill>
            <a:round/>
            <a:headEnd/>
            <a:tailEnd type="triangle" w="med" len="med"/>
          </a:ln>
        </p:spPr>
        <p:txBody>
          <a:bodyPr/>
          <a:lstStyle/>
          <a:p>
            <a:endParaRPr lang="en-US"/>
          </a:p>
        </p:txBody>
      </p:sp>
      <p:sp>
        <p:nvSpPr>
          <p:cNvPr id="27659" name="Line 11"/>
          <p:cNvSpPr>
            <a:spLocks noChangeShapeType="1"/>
          </p:cNvSpPr>
          <p:nvPr/>
        </p:nvSpPr>
        <p:spPr bwMode="auto">
          <a:xfrm>
            <a:off x="6084888" y="1700213"/>
            <a:ext cx="0" cy="2376487"/>
          </a:xfrm>
          <a:prstGeom prst="line">
            <a:avLst/>
          </a:prstGeom>
          <a:noFill/>
          <a:ln w="9525">
            <a:solidFill>
              <a:schemeClr val="tx1"/>
            </a:solidFill>
            <a:round/>
            <a:headEnd/>
            <a:tailEnd/>
          </a:ln>
        </p:spPr>
        <p:txBody>
          <a:bodyPr/>
          <a:lstStyle/>
          <a:p>
            <a:endParaRPr lang="en-US"/>
          </a:p>
        </p:txBody>
      </p:sp>
      <p:sp>
        <p:nvSpPr>
          <p:cNvPr id="27660" name="Text Box 12"/>
          <p:cNvSpPr txBox="1">
            <a:spLocks noChangeArrowheads="1"/>
          </p:cNvSpPr>
          <p:nvPr/>
        </p:nvSpPr>
        <p:spPr bwMode="auto">
          <a:xfrm>
            <a:off x="6516688" y="1628775"/>
            <a:ext cx="2159000" cy="366713"/>
          </a:xfrm>
          <a:prstGeom prst="rect">
            <a:avLst/>
          </a:prstGeom>
          <a:noFill/>
          <a:ln w="9525">
            <a:noFill/>
            <a:miter lim="800000"/>
            <a:headEnd/>
            <a:tailEnd/>
          </a:ln>
        </p:spPr>
        <p:txBody>
          <a:bodyPr>
            <a:spAutoFit/>
          </a:bodyPr>
          <a:lstStyle/>
          <a:p>
            <a:pPr>
              <a:spcBef>
                <a:spcPct val="50000"/>
              </a:spcBef>
            </a:pPr>
            <a:r>
              <a:rPr lang="en-US" b="1">
                <a:ea typeface="ＭＳ Ｐゴシック" pitchFamily="56" charset="-128"/>
              </a:rPr>
              <a:t>Country Y</a:t>
            </a:r>
          </a:p>
        </p:txBody>
      </p:sp>
      <p:sp>
        <p:nvSpPr>
          <p:cNvPr id="27661" name="Text Box 13"/>
          <p:cNvSpPr txBox="1">
            <a:spLocks noChangeArrowheads="1"/>
          </p:cNvSpPr>
          <p:nvPr/>
        </p:nvSpPr>
        <p:spPr bwMode="auto">
          <a:xfrm>
            <a:off x="2916238" y="2492375"/>
            <a:ext cx="1150937"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loan</a:t>
            </a:r>
          </a:p>
        </p:txBody>
      </p:sp>
      <p:sp>
        <p:nvSpPr>
          <p:cNvPr id="27662" name="Oval 14"/>
          <p:cNvSpPr>
            <a:spLocks noChangeArrowheads="1"/>
          </p:cNvSpPr>
          <p:nvPr/>
        </p:nvSpPr>
        <p:spPr bwMode="auto">
          <a:xfrm>
            <a:off x="6804025" y="2781300"/>
            <a:ext cx="792163" cy="863600"/>
          </a:xfrm>
          <a:prstGeom prst="ellipse">
            <a:avLst/>
          </a:prstGeom>
          <a:solidFill>
            <a:srgbClr val="F076CA"/>
          </a:solidFill>
          <a:ln w="9525">
            <a:solidFill>
              <a:schemeClr val="tx1"/>
            </a:solidFill>
            <a:round/>
            <a:headEnd/>
            <a:tailEnd/>
          </a:ln>
        </p:spPr>
        <p:txBody>
          <a:bodyPr wrap="none" anchor="ctr"/>
          <a:lstStyle/>
          <a:p>
            <a:pPr algn="ctr"/>
            <a:r>
              <a:rPr lang="en-US" sz="2400" b="1">
                <a:ea typeface="ＭＳ Ｐゴシック" pitchFamily="56" charset="-128"/>
              </a:rPr>
              <a:t>PE</a:t>
            </a:r>
          </a:p>
        </p:txBody>
      </p:sp>
      <p:sp>
        <p:nvSpPr>
          <p:cNvPr id="27663" name="Line 15"/>
          <p:cNvSpPr>
            <a:spLocks noChangeShapeType="1"/>
          </p:cNvSpPr>
          <p:nvPr/>
        </p:nvSpPr>
        <p:spPr bwMode="auto">
          <a:xfrm>
            <a:off x="3924300" y="3716338"/>
            <a:ext cx="2952750" cy="0"/>
          </a:xfrm>
          <a:prstGeom prst="line">
            <a:avLst/>
          </a:prstGeom>
          <a:noFill/>
          <a:ln w="9525">
            <a:solidFill>
              <a:schemeClr val="tx1"/>
            </a:solidFill>
            <a:prstDash val="dash"/>
            <a:round/>
            <a:headEnd/>
            <a:tailEnd type="triangle" w="med" len="med"/>
          </a:ln>
        </p:spPr>
        <p:txBody>
          <a:bodyPr/>
          <a:lstStyle/>
          <a:p>
            <a:endParaRPr lang="en-US"/>
          </a:p>
        </p:txBody>
      </p:sp>
      <p:sp>
        <p:nvSpPr>
          <p:cNvPr id="27664" name="Line 16"/>
          <p:cNvSpPr>
            <a:spLocks noChangeShapeType="1"/>
          </p:cNvSpPr>
          <p:nvPr/>
        </p:nvSpPr>
        <p:spPr bwMode="auto">
          <a:xfrm flipH="1">
            <a:off x="3924300" y="3573463"/>
            <a:ext cx="2879725" cy="0"/>
          </a:xfrm>
          <a:prstGeom prst="line">
            <a:avLst/>
          </a:prstGeom>
          <a:noFill/>
          <a:ln w="9525">
            <a:solidFill>
              <a:schemeClr val="tx1"/>
            </a:solidFill>
            <a:prstDash val="dash"/>
            <a:round/>
            <a:headEnd/>
            <a:tailEnd type="triangle" w="med" len="med"/>
          </a:ln>
        </p:spPr>
        <p:txBody>
          <a:bodyPr/>
          <a:lstStyle/>
          <a:p>
            <a:endParaRPr lang="en-US"/>
          </a:p>
        </p:txBody>
      </p:sp>
      <p:sp>
        <p:nvSpPr>
          <p:cNvPr id="27665" name="Text Box 17"/>
          <p:cNvSpPr txBox="1">
            <a:spLocks noChangeArrowheads="1"/>
          </p:cNvSpPr>
          <p:nvPr/>
        </p:nvSpPr>
        <p:spPr bwMode="auto">
          <a:xfrm>
            <a:off x="6588125" y="4005263"/>
            <a:ext cx="2305050" cy="2565400"/>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Country Y has taxing right if:</a:t>
            </a:r>
          </a:p>
          <a:p>
            <a:pPr>
              <a:spcBef>
                <a:spcPct val="50000"/>
              </a:spcBef>
            </a:pPr>
            <a:r>
              <a:rPr lang="en-US">
                <a:ea typeface="ＭＳ Ｐゴシック" pitchFamily="56" charset="-128"/>
              </a:rPr>
              <a:t>-terdapat hubungan ekonomis antara bunga atas pinjaman dengan BUT</a:t>
            </a:r>
          </a:p>
          <a:p>
            <a:pPr>
              <a:spcBef>
                <a:spcPct val="50000"/>
              </a:spcBef>
            </a:pPr>
            <a:r>
              <a:rPr lang="en-US">
                <a:ea typeface="ＭＳ Ｐゴシック" pitchFamily="56" charset="-128"/>
              </a:rPr>
              <a:t>-Bunganya menjadi beban BUT </a:t>
            </a:r>
          </a:p>
        </p:txBody>
      </p:sp>
      <p:sp>
        <p:nvSpPr>
          <p:cNvPr id="27666" name="Rectangle 18"/>
          <p:cNvSpPr>
            <a:spLocks noChangeArrowheads="1"/>
          </p:cNvSpPr>
          <p:nvPr/>
        </p:nvSpPr>
        <p:spPr bwMode="auto">
          <a:xfrm>
            <a:off x="827088" y="4437063"/>
            <a:ext cx="4897437" cy="1439862"/>
          </a:xfrm>
          <a:prstGeom prst="rect">
            <a:avLst/>
          </a:prstGeom>
          <a:solidFill>
            <a:srgbClr val="E8DB7E"/>
          </a:solidFill>
          <a:ln w="9525">
            <a:solidFill>
              <a:schemeClr val="tx1"/>
            </a:solidFill>
            <a:miter lim="800000"/>
            <a:headEnd/>
            <a:tailEnd/>
          </a:ln>
        </p:spPr>
        <p:txBody>
          <a:bodyPr wrap="none" anchor="ctr"/>
          <a:lstStyle/>
          <a:p>
            <a:pPr algn="ctr"/>
            <a:r>
              <a:rPr lang="en-US" sz="2800">
                <a:solidFill>
                  <a:schemeClr val="bg1"/>
                </a:solidFill>
                <a:ea typeface="ＭＳ Ｐゴシック" pitchFamily="56" charset="-128"/>
              </a:rPr>
              <a:t>Mengatur Penentuan </a:t>
            </a:r>
          </a:p>
          <a:p>
            <a:pPr algn="ctr"/>
            <a:r>
              <a:rPr lang="en-US" sz="2800">
                <a:solidFill>
                  <a:schemeClr val="bg1"/>
                </a:solidFill>
                <a:ea typeface="ＭＳ Ｐゴシック" pitchFamily="56" charset="-128"/>
              </a:rPr>
              <a:t>Sumber Penghasilan Bunga</a:t>
            </a:r>
            <a:r>
              <a:rPr lang="en-US" sz="3200">
                <a:solidFill>
                  <a:schemeClr val="bg1"/>
                </a:solidFill>
                <a:ea typeface="ＭＳ Ｐゴシック" pitchFamily="56" charset="-128"/>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smtClean="0"/>
              <a:t>Ilustrasi Paragraph 6-Bunga (Art. 11)</a:t>
            </a:r>
          </a:p>
        </p:txBody>
      </p:sp>
      <p:sp>
        <p:nvSpPr>
          <p:cNvPr id="28675" name="Rectangle 3"/>
          <p:cNvSpPr>
            <a:spLocks noChangeArrowheads="1"/>
          </p:cNvSpPr>
          <p:nvPr/>
        </p:nvSpPr>
        <p:spPr bwMode="auto">
          <a:xfrm>
            <a:off x="1547813" y="1557338"/>
            <a:ext cx="2232025" cy="576262"/>
          </a:xfrm>
          <a:prstGeom prst="rect">
            <a:avLst/>
          </a:prstGeom>
          <a:solidFill>
            <a:srgbClr val="F076CA"/>
          </a:solidFill>
          <a:ln w="9525">
            <a:solidFill>
              <a:schemeClr val="tx1"/>
            </a:solidFill>
            <a:miter lim="800000"/>
            <a:headEnd/>
            <a:tailEnd/>
          </a:ln>
        </p:spPr>
        <p:txBody>
          <a:bodyPr wrap="none" anchor="ctr"/>
          <a:lstStyle/>
          <a:p>
            <a:endParaRPr lang="en-US"/>
          </a:p>
        </p:txBody>
      </p:sp>
      <p:sp>
        <p:nvSpPr>
          <p:cNvPr id="28676" name="Rectangle 4"/>
          <p:cNvSpPr>
            <a:spLocks noChangeArrowheads="1"/>
          </p:cNvSpPr>
          <p:nvPr/>
        </p:nvSpPr>
        <p:spPr bwMode="auto">
          <a:xfrm>
            <a:off x="1763713" y="3860800"/>
            <a:ext cx="2305050" cy="504825"/>
          </a:xfrm>
          <a:prstGeom prst="rect">
            <a:avLst/>
          </a:prstGeom>
          <a:solidFill>
            <a:srgbClr val="FFFF99"/>
          </a:solidFill>
          <a:ln w="9525">
            <a:solidFill>
              <a:schemeClr val="tx1"/>
            </a:solidFill>
            <a:miter lim="800000"/>
            <a:headEnd/>
            <a:tailEnd/>
          </a:ln>
        </p:spPr>
        <p:txBody>
          <a:bodyPr wrap="none" anchor="ctr"/>
          <a:lstStyle/>
          <a:p>
            <a:endParaRPr lang="en-US"/>
          </a:p>
        </p:txBody>
      </p:sp>
      <p:sp>
        <p:nvSpPr>
          <p:cNvPr id="69637"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Company R</a:t>
            </a:r>
            <a:endParaRPr lang="en-US" sz="1800" smtClean="0"/>
          </a:p>
          <a:p>
            <a:pPr eaLnBrk="1" hangingPunct="1">
              <a:buFont typeface="Wingdings" pitchFamily="2" charset="2"/>
              <a:buNone/>
              <a:defRPr/>
            </a:pPr>
            <a:endParaRPr lang="en-US" smtClean="0"/>
          </a:p>
          <a:p>
            <a:pPr eaLnBrk="1" hangingPunct="1">
              <a:buFont typeface="Wingdings" pitchFamily="2" charset="2"/>
              <a:buNone/>
              <a:defRPr/>
            </a:pPr>
            <a:r>
              <a:rPr lang="en-US" smtClean="0"/>
              <a:t>         </a:t>
            </a:r>
          </a:p>
          <a:p>
            <a:pPr eaLnBrk="1" hangingPunct="1">
              <a:buFont typeface="Wingdings" pitchFamily="2" charset="2"/>
              <a:buNone/>
              <a:defRPr/>
            </a:pPr>
            <a:r>
              <a:rPr lang="en-US" smtClean="0"/>
              <a:t>          </a:t>
            </a:r>
            <a:br>
              <a:rPr lang="en-US" smtClean="0"/>
            </a:br>
            <a:r>
              <a:rPr lang="en-US" smtClean="0"/>
              <a:t>       </a:t>
            </a:r>
            <a:r>
              <a:rPr lang="en-US" b="1" smtClean="0">
                <a:solidFill>
                  <a:schemeClr val="bg2"/>
                </a:solidFill>
              </a:rPr>
              <a:t>Company S</a:t>
            </a:r>
          </a:p>
        </p:txBody>
      </p:sp>
      <p:sp>
        <p:nvSpPr>
          <p:cNvPr id="28678"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79E5ED"/>
          </a:solidFill>
          <a:ln w="9525">
            <a:solidFill>
              <a:schemeClr val="tx1"/>
            </a:solidFill>
            <a:miter lim="800000"/>
            <a:headEnd/>
            <a:tailEnd/>
          </a:ln>
        </p:spPr>
        <p:txBody>
          <a:bodyPr wrap="none" anchor="ctr"/>
          <a:lstStyle/>
          <a:p>
            <a:endParaRPr lang="en-US"/>
          </a:p>
        </p:txBody>
      </p:sp>
      <p:sp>
        <p:nvSpPr>
          <p:cNvPr id="28679"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28680"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interest</a:t>
            </a:r>
          </a:p>
        </p:txBody>
      </p:sp>
      <p:sp>
        <p:nvSpPr>
          <p:cNvPr id="28681" name="Line 9"/>
          <p:cNvSpPr>
            <a:spLocks noChangeShapeType="1"/>
          </p:cNvSpPr>
          <p:nvPr/>
        </p:nvSpPr>
        <p:spPr bwMode="auto">
          <a:xfrm>
            <a:off x="2700338" y="2133600"/>
            <a:ext cx="0" cy="1655763"/>
          </a:xfrm>
          <a:prstGeom prst="line">
            <a:avLst/>
          </a:prstGeom>
          <a:noFill/>
          <a:ln w="9525">
            <a:solidFill>
              <a:schemeClr val="tx1"/>
            </a:solidFill>
            <a:round/>
            <a:headEnd/>
            <a:tailEnd type="triangle" w="med" len="med"/>
          </a:ln>
        </p:spPr>
        <p:txBody>
          <a:bodyPr/>
          <a:lstStyle/>
          <a:p>
            <a:endParaRPr lang="en-US"/>
          </a:p>
        </p:txBody>
      </p:sp>
      <p:sp>
        <p:nvSpPr>
          <p:cNvPr id="28682" name="Text Box 10"/>
          <p:cNvSpPr txBox="1">
            <a:spLocks noChangeArrowheads="1"/>
          </p:cNvSpPr>
          <p:nvPr/>
        </p:nvSpPr>
        <p:spPr bwMode="auto">
          <a:xfrm>
            <a:off x="2916238" y="2420938"/>
            <a:ext cx="1079500" cy="366712"/>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loan</a:t>
            </a:r>
          </a:p>
        </p:txBody>
      </p:sp>
      <p:sp>
        <p:nvSpPr>
          <p:cNvPr id="28683" name="Text Box 11"/>
          <p:cNvSpPr txBox="1">
            <a:spLocks noChangeArrowheads="1"/>
          </p:cNvSpPr>
          <p:nvPr/>
        </p:nvSpPr>
        <p:spPr bwMode="auto">
          <a:xfrm>
            <a:off x="1692275" y="4581525"/>
            <a:ext cx="6696075" cy="1616075"/>
          </a:xfrm>
          <a:prstGeom prst="rect">
            <a:avLst/>
          </a:prstGeom>
          <a:noFill/>
          <a:ln w="9525">
            <a:noFill/>
            <a:miter lim="800000"/>
            <a:headEnd/>
            <a:tailEnd/>
          </a:ln>
        </p:spPr>
        <p:txBody>
          <a:bodyPr>
            <a:spAutoFit/>
          </a:bodyPr>
          <a:lstStyle/>
          <a:p>
            <a:pPr>
              <a:spcBef>
                <a:spcPct val="50000"/>
              </a:spcBef>
            </a:pPr>
            <a:r>
              <a:rPr lang="en-US" sz="2000" b="1">
                <a:ea typeface="ＭＳ Ｐゴシック" pitchFamily="56" charset="-128"/>
              </a:rPr>
              <a:t>Jika ada hubungan istimewa antara Co. R dan Co. S </a:t>
            </a:r>
            <a:r>
              <a:rPr lang="en-US" sz="2000" b="1">
                <a:ea typeface="ＭＳ Ｐゴシック" pitchFamily="56" charset="-128"/>
                <a:sym typeface="Wingdings" pitchFamily="2" charset="2"/>
              </a:rPr>
              <a:t> tarif berlaku untuk jumlah yang tidak dipengaruhi hubungan istimewa. Kelebihan pembayaran tersebut tetap dikenai pajak sesuai  dengan peraturan perundang-undangan domestik yang berlaku</a:t>
            </a:r>
            <a:endParaRPr lang="en-US" sz="2000" b="1">
              <a:ea typeface="ＭＳ Ｐゴシック" pitchFamily="56"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en-US" sz="4000" smtClean="0"/>
              <a:t>Ilustrasi Paragraph 1 - Royalty (Art. 12)</a:t>
            </a:r>
          </a:p>
        </p:txBody>
      </p:sp>
      <p:sp>
        <p:nvSpPr>
          <p:cNvPr id="29699" name="Rectangle 3"/>
          <p:cNvSpPr>
            <a:spLocks noChangeArrowheads="1"/>
          </p:cNvSpPr>
          <p:nvPr/>
        </p:nvSpPr>
        <p:spPr bwMode="auto">
          <a:xfrm>
            <a:off x="1547813" y="1557338"/>
            <a:ext cx="2232025" cy="576262"/>
          </a:xfrm>
          <a:prstGeom prst="rect">
            <a:avLst/>
          </a:prstGeom>
          <a:solidFill>
            <a:srgbClr val="79E5ED"/>
          </a:solidFill>
          <a:ln w="9525">
            <a:solidFill>
              <a:schemeClr val="tx1"/>
            </a:solidFill>
            <a:miter lim="800000"/>
            <a:headEnd/>
            <a:tailEnd/>
          </a:ln>
        </p:spPr>
        <p:txBody>
          <a:bodyPr wrap="none" anchor="ctr"/>
          <a:lstStyle/>
          <a:p>
            <a:endParaRPr lang="en-US"/>
          </a:p>
        </p:txBody>
      </p:sp>
      <p:sp>
        <p:nvSpPr>
          <p:cNvPr id="29700" name="Rectangle 4"/>
          <p:cNvSpPr>
            <a:spLocks noChangeArrowheads="1"/>
          </p:cNvSpPr>
          <p:nvPr/>
        </p:nvSpPr>
        <p:spPr bwMode="auto">
          <a:xfrm>
            <a:off x="1547813" y="3357563"/>
            <a:ext cx="2305050" cy="504825"/>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95237" name="Rectangle 5"/>
          <p:cNvSpPr>
            <a:spLocks noGrp="1" noChangeArrowheads="1"/>
          </p:cNvSpPr>
          <p:nvPr>
            <p:ph type="body" idx="1"/>
          </p:nvPr>
        </p:nvSpPr>
        <p:spPr>
          <a:xfrm>
            <a:off x="539750" y="1557338"/>
            <a:ext cx="6994525" cy="4530725"/>
          </a:xfrm>
        </p:spPr>
        <p:txBody>
          <a:bodyPr/>
          <a:lstStyle/>
          <a:p>
            <a:pPr eaLnBrk="1" hangingPunct="1">
              <a:lnSpc>
                <a:spcPct val="80000"/>
              </a:lnSpc>
              <a:buFont typeface="Wingdings" pitchFamily="2" charset="2"/>
              <a:buNone/>
              <a:defRPr/>
            </a:pPr>
            <a:r>
              <a:rPr lang="en-US" sz="2800" smtClean="0"/>
              <a:t>         	  </a:t>
            </a:r>
            <a:r>
              <a:rPr lang="en-US" sz="2800" smtClean="0">
                <a:solidFill>
                  <a:schemeClr val="bg2"/>
                </a:solidFill>
              </a:rPr>
              <a:t>Company R</a:t>
            </a:r>
          </a:p>
          <a:p>
            <a:pPr eaLnBrk="1" hangingPunct="1">
              <a:lnSpc>
                <a:spcPct val="80000"/>
              </a:lnSpc>
              <a:buFont typeface="Wingdings" pitchFamily="2" charset="2"/>
              <a:buNone/>
              <a:defRPr/>
            </a:pPr>
            <a:r>
              <a:rPr lang="en-US" sz="2800" smtClean="0"/>
              <a:t>                  </a:t>
            </a:r>
          </a:p>
          <a:p>
            <a:pPr eaLnBrk="1" hangingPunct="1">
              <a:lnSpc>
                <a:spcPct val="80000"/>
              </a:lnSpc>
              <a:buFont typeface="Wingdings" pitchFamily="2" charset="2"/>
              <a:buNone/>
              <a:defRPr/>
            </a:pPr>
            <a:r>
              <a:rPr lang="en-US" sz="1800" smtClean="0"/>
              <a:t>                           </a:t>
            </a:r>
          </a:p>
          <a:p>
            <a:pPr eaLnBrk="1" hangingPunct="1">
              <a:lnSpc>
                <a:spcPct val="80000"/>
              </a:lnSpc>
              <a:buFont typeface="Wingdings" pitchFamily="2" charset="2"/>
              <a:buNone/>
              <a:defRPr/>
            </a:pPr>
            <a:endParaRPr lang="en-US" sz="2800" smtClean="0"/>
          </a:p>
          <a:p>
            <a:pPr eaLnBrk="1" hangingPunct="1">
              <a:lnSpc>
                <a:spcPct val="80000"/>
              </a:lnSpc>
              <a:buFont typeface="Wingdings" pitchFamily="2" charset="2"/>
              <a:buNone/>
              <a:defRPr/>
            </a:pPr>
            <a:r>
              <a:rPr lang="en-US" sz="2800" smtClean="0"/>
              <a:t>         </a:t>
            </a:r>
          </a:p>
          <a:p>
            <a:pPr eaLnBrk="1" hangingPunct="1">
              <a:lnSpc>
                <a:spcPct val="80000"/>
              </a:lnSpc>
              <a:buFont typeface="Wingdings" pitchFamily="2" charset="2"/>
              <a:buNone/>
              <a:defRPr/>
            </a:pPr>
            <a:r>
              <a:rPr lang="en-US" sz="2800" smtClean="0"/>
              <a:t>		  Company S </a:t>
            </a:r>
          </a:p>
          <a:p>
            <a:pPr eaLnBrk="1" hangingPunct="1">
              <a:lnSpc>
                <a:spcPct val="80000"/>
              </a:lnSpc>
              <a:buFont typeface="Wingdings" pitchFamily="2" charset="2"/>
              <a:buNone/>
              <a:defRPr/>
            </a:pPr>
            <a:endParaRPr lang="en-US" sz="2800" smtClean="0">
              <a:sym typeface="Wingdings" pitchFamily="2" charset="2"/>
            </a:endParaRPr>
          </a:p>
          <a:p>
            <a:pPr eaLnBrk="1" hangingPunct="1">
              <a:lnSpc>
                <a:spcPct val="80000"/>
              </a:lnSpc>
              <a:defRPr/>
            </a:pPr>
            <a:r>
              <a:rPr lang="en-US" sz="2800" smtClean="0">
                <a:solidFill>
                  <a:srgbClr val="FF0066"/>
                </a:solidFill>
                <a:sym typeface="Wingdings" pitchFamily="2" charset="2"/>
              </a:rPr>
              <a:t>Para 1:</a:t>
            </a:r>
            <a:r>
              <a:rPr lang="en-US" sz="2800" smtClean="0">
                <a:sym typeface="Wingdings" pitchFamily="2" charset="2"/>
              </a:rPr>
              <a:t> “</a:t>
            </a:r>
            <a:r>
              <a:rPr lang="en-US" sz="2400" i="1" smtClean="0">
                <a:sym typeface="Wingdings" pitchFamily="2" charset="2"/>
              </a:rPr>
              <a:t>Royalti yang berasal dari salah satu negara dan dibayarkan kepada penduduk negara lainnya </a:t>
            </a:r>
            <a:r>
              <a:rPr lang="en-US" sz="2400" b="1" i="1" u="sng" smtClean="0">
                <a:sym typeface="Wingdings" pitchFamily="2" charset="2"/>
              </a:rPr>
              <a:t>dapat dikenai</a:t>
            </a:r>
            <a:r>
              <a:rPr lang="en-US" sz="2400" i="1" smtClean="0">
                <a:sym typeface="Wingdings" pitchFamily="2" charset="2"/>
              </a:rPr>
              <a:t> pajak di negara lain tersebut”. </a:t>
            </a:r>
            <a:r>
              <a:rPr lang="en-US" sz="2400" b="1" i="1" u="sng" smtClean="0">
                <a:sym typeface="Wingdings" pitchFamily="2" charset="2"/>
              </a:rPr>
              <a:t>residence country taxation</a:t>
            </a:r>
          </a:p>
        </p:txBody>
      </p:sp>
      <p:sp>
        <p:nvSpPr>
          <p:cNvPr id="29702"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FFFF99"/>
          </a:solidFill>
          <a:ln w="9525">
            <a:solidFill>
              <a:schemeClr val="tx1"/>
            </a:solidFill>
            <a:miter lim="800000"/>
            <a:headEnd/>
            <a:tailEnd/>
          </a:ln>
        </p:spPr>
        <p:txBody>
          <a:bodyPr wrap="none" anchor="ctr"/>
          <a:lstStyle/>
          <a:p>
            <a:endParaRPr lang="en-US"/>
          </a:p>
        </p:txBody>
      </p:sp>
      <p:sp>
        <p:nvSpPr>
          <p:cNvPr id="29703"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29704"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royalty</a:t>
            </a:r>
          </a:p>
        </p:txBody>
      </p:sp>
      <p:sp>
        <p:nvSpPr>
          <p:cNvPr id="29705" name="Oval 9"/>
          <p:cNvSpPr>
            <a:spLocks noChangeArrowheads="1"/>
          </p:cNvSpPr>
          <p:nvPr/>
        </p:nvSpPr>
        <p:spPr bwMode="auto">
          <a:xfrm>
            <a:off x="900113" y="1773238"/>
            <a:ext cx="503237" cy="142875"/>
          </a:xfrm>
          <a:prstGeom prst="ellipse">
            <a:avLst/>
          </a:prstGeom>
          <a:solidFill>
            <a:srgbClr val="FF3399"/>
          </a:solidFill>
          <a:ln w="9525">
            <a:solidFill>
              <a:schemeClr val="hlink"/>
            </a:solidFill>
            <a:round/>
            <a:headEnd/>
            <a:tailEnd/>
          </a:ln>
        </p:spPr>
        <p:txBody>
          <a:bodyPr wrap="none" anchor="ctr"/>
          <a:lstStyle/>
          <a:p>
            <a:endParaRPr lang="en-US"/>
          </a:p>
        </p:txBody>
      </p:sp>
      <p:sp>
        <p:nvSpPr>
          <p:cNvPr id="29706" name="Line 10"/>
          <p:cNvSpPr>
            <a:spLocks noChangeShapeType="1"/>
          </p:cNvSpPr>
          <p:nvPr/>
        </p:nvSpPr>
        <p:spPr bwMode="auto">
          <a:xfrm>
            <a:off x="2627313" y="2205038"/>
            <a:ext cx="0" cy="1152525"/>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r>
              <a:rPr lang="en-US" sz="4000" smtClean="0"/>
              <a:t>Ilustrasi Paragraph 2 - Royalty (Art. 12) </a:t>
            </a:r>
          </a:p>
        </p:txBody>
      </p:sp>
      <p:sp>
        <p:nvSpPr>
          <p:cNvPr id="30723" name="Rectangle 3"/>
          <p:cNvSpPr>
            <a:spLocks noChangeArrowheads="1"/>
          </p:cNvSpPr>
          <p:nvPr/>
        </p:nvSpPr>
        <p:spPr bwMode="auto">
          <a:xfrm>
            <a:off x="1547813" y="1557338"/>
            <a:ext cx="2232025" cy="57626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0724" name="Rectangle 4"/>
          <p:cNvSpPr>
            <a:spLocks noChangeArrowheads="1"/>
          </p:cNvSpPr>
          <p:nvPr/>
        </p:nvSpPr>
        <p:spPr bwMode="auto">
          <a:xfrm>
            <a:off x="1547813" y="3644900"/>
            <a:ext cx="2305050" cy="504825"/>
          </a:xfrm>
          <a:prstGeom prst="rect">
            <a:avLst/>
          </a:prstGeom>
          <a:solidFill>
            <a:srgbClr val="FFFF99"/>
          </a:solidFill>
          <a:ln w="9525">
            <a:solidFill>
              <a:schemeClr val="tx1"/>
            </a:solidFill>
            <a:miter lim="800000"/>
            <a:headEnd/>
            <a:tailEnd/>
          </a:ln>
        </p:spPr>
        <p:txBody>
          <a:bodyPr wrap="none" anchor="ctr"/>
          <a:lstStyle/>
          <a:p>
            <a:endParaRPr lang="en-US"/>
          </a:p>
        </p:txBody>
      </p:sp>
      <p:sp>
        <p:nvSpPr>
          <p:cNvPr id="96261"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Company R  </a:t>
            </a:r>
            <a:r>
              <a:rPr lang="en-US" smtClean="0">
                <a:sym typeface="Wingdings" pitchFamily="2" charset="2"/>
              </a:rPr>
              <a:t> </a:t>
            </a:r>
            <a:r>
              <a:rPr lang="en-US" sz="1900" smtClean="0">
                <a:sym typeface="Wingdings" pitchFamily="2" charset="2"/>
              </a:rPr>
              <a:t>should be beneficial owner</a:t>
            </a:r>
            <a:endParaRPr lang="en-US" sz="1900" smtClean="0"/>
          </a:p>
          <a:p>
            <a:pPr eaLnBrk="1" hangingPunct="1">
              <a:buFont typeface="Wingdings" pitchFamily="2" charset="2"/>
              <a:buNone/>
              <a:defRPr/>
            </a:pPr>
            <a:endParaRPr lang="en-US" sz="1800" smtClean="0"/>
          </a:p>
          <a:p>
            <a:pPr eaLnBrk="1" hangingPunct="1">
              <a:buFont typeface="Wingdings" pitchFamily="2" charset="2"/>
              <a:buNone/>
              <a:defRPr/>
            </a:pPr>
            <a:endParaRPr lang="en-US" smtClean="0"/>
          </a:p>
          <a:p>
            <a:pPr eaLnBrk="1" hangingPunct="1">
              <a:buFont typeface="Wingdings" pitchFamily="2" charset="2"/>
              <a:buNone/>
              <a:defRPr/>
            </a:pPr>
            <a:r>
              <a:rPr lang="en-US" smtClean="0"/>
              <a:t>         </a:t>
            </a:r>
          </a:p>
          <a:p>
            <a:pPr eaLnBrk="1" hangingPunct="1">
              <a:buFont typeface="Wingdings" pitchFamily="2" charset="2"/>
              <a:buNone/>
              <a:defRPr/>
            </a:pPr>
            <a:r>
              <a:rPr lang="en-US" smtClean="0"/>
              <a:t>          </a:t>
            </a:r>
            <a:r>
              <a:rPr lang="en-US" smtClean="0">
                <a:solidFill>
                  <a:schemeClr val="bg2"/>
                </a:solidFill>
              </a:rPr>
              <a:t>Company S</a:t>
            </a:r>
          </a:p>
        </p:txBody>
      </p:sp>
      <p:sp>
        <p:nvSpPr>
          <p:cNvPr id="30726"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chemeClr val="hlink"/>
          </a:solidFill>
          <a:ln w="9525">
            <a:solidFill>
              <a:schemeClr val="tx1"/>
            </a:solidFill>
            <a:miter lim="800000"/>
            <a:headEnd/>
            <a:tailEnd/>
          </a:ln>
        </p:spPr>
        <p:txBody>
          <a:bodyPr wrap="none" anchor="ctr"/>
          <a:lstStyle/>
          <a:p>
            <a:endParaRPr lang="en-US"/>
          </a:p>
        </p:txBody>
      </p:sp>
      <p:sp>
        <p:nvSpPr>
          <p:cNvPr id="30727"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30728"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royalty</a:t>
            </a:r>
          </a:p>
        </p:txBody>
      </p:sp>
      <p:sp>
        <p:nvSpPr>
          <p:cNvPr id="30729" name="Oval 9"/>
          <p:cNvSpPr>
            <a:spLocks noChangeArrowheads="1"/>
          </p:cNvSpPr>
          <p:nvPr/>
        </p:nvSpPr>
        <p:spPr bwMode="auto">
          <a:xfrm>
            <a:off x="900113" y="3933825"/>
            <a:ext cx="503237" cy="142875"/>
          </a:xfrm>
          <a:prstGeom prst="ellipse">
            <a:avLst/>
          </a:prstGeom>
          <a:solidFill>
            <a:srgbClr val="FF3399"/>
          </a:solidFill>
          <a:ln w="9525">
            <a:solidFill>
              <a:schemeClr val="tx1"/>
            </a:solidFill>
            <a:round/>
            <a:headEnd/>
            <a:tailEnd/>
          </a:ln>
        </p:spPr>
        <p:txBody>
          <a:bodyPr wrap="none" anchor="ctr"/>
          <a:lstStyle/>
          <a:p>
            <a:endParaRPr lang="en-US"/>
          </a:p>
        </p:txBody>
      </p:sp>
      <p:sp>
        <p:nvSpPr>
          <p:cNvPr id="30730" name="Text Box 10"/>
          <p:cNvSpPr txBox="1">
            <a:spLocks noChangeArrowheads="1"/>
          </p:cNvSpPr>
          <p:nvPr/>
        </p:nvSpPr>
        <p:spPr bwMode="auto">
          <a:xfrm>
            <a:off x="971550" y="4724400"/>
            <a:ext cx="2232025"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Limited rates</a:t>
            </a:r>
          </a:p>
        </p:txBody>
      </p:sp>
      <p:sp>
        <p:nvSpPr>
          <p:cNvPr id="30731" name="Line 11"/>
          <p:cNvSpPr>
            <a:spLocks noChangeShapeType="1"/>
          </p:cNvSpPr>
          <p:nvPr/>
        </p:nvSpPr>
        <p:spPr bwMode="auto">
          <a:xfrm>
            <a:off x="1116013" y="4149725"/>
            <a:ext cx="0" cy="647700"/>
          </a:xfrm>
          <a:prstGeom prst="line">
            <a:avLst/>
          </a:prstGeom>
          <a:noFill/>
          <a:ln w="9525">
            <a:solidFill>
              <a:schemeClr val="tx1"/>
            </a:solidFill>
            <a:round/>
            <a:headEnd/>
            <a:tailEnd type="triangle" w="med" len="med"/>
          </a:ln>
        </p:spPr>
        <p:txBody>
          <a:bodyPr/>
          <a:lstStyle/>
          <a:p>
            <a:endParaRPr lang="en-US"/>
          </a:p>
        </p:txBody>
      </p:sp>
      <p:sp>
        <p:nvSpPr>
          <p:cNvPr id="30732" name="Line 12"/>
          <p:cNvSpPr>
            <a:spLocks noChangeShapeType="1"/>
          </p:cNvSpPr>
          <p:nvPr/>
        </p:nvSpPr>
        <p:spPr bwMode="auto">
          <a:xfrm>
            <a:off x="2700338" y="2276475"/>
            <a:ext cx="0" cy="1368425"/>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sz="4000" smtClean="0"/>
              <a:t>Ilustrasi Paragraph 4 - Royalty (Art. 12)</a:t>
            </a:r>
          </a:p>
        </p:txBody>
      </p:sp>
      <p:sp>
        <p:nvSpPr>
          <p:cNvPr id="31747" name="Rectangle 3"/>
          <p:cNvSpPr>
            <a:spLocks noChangeArrowheads="1"/>
          </p:cNvSpPr>
          <p:nvPr/>
        </p:nvSpPr>
        <p:spPr bwMode="auto">
          <a:xfrm>
            <a:off x="1547813" y="1557338"/>
            <a:ext cx="2232025" cy="57626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1748" name="Rectangle 4"/>
          <p:cNvSpPr>
            <a:spLocks noChangeArrowheads="1"/>
          </p:cNvSpPr>
          <p:nvPr/>
        </p:nvSpPr>
        <p:spPr bwMode="auto">
          <a:xfrm>
            <a:off x="2843213" y="3429000"/>
            <a:ext cx="2305050" cy="504825"/>
          </a:xfrm>
          <a:prstGeom prst="rect">
            <a:avLst/>
          </a:prstGeom>
          <a:solidFill>
            <a:srgbClr val="FFCCFF"/>
          </a:solidFill>
          <a:ln w="9525">
            <a:solidFill>
              <a:schemeClr val="tx1"/>
            </a:solidFill>
            <a:miter lim="800000"/>
            <a:headEnd/>
            <a:tailEnd/>
          </a:ln>
        </p:spPr>
        <p:txBody>
          <a:bodyPr wrap="none" anchor="ctr"/>
          <a:lstStyle/>
          <a:p>
            <a:endParaRPr lang="en-US"/>
          </a:p>
        </p:txBody>
      </p:sp>
      <p:sp>
        <p:nvSpPr>
          <p:cNvPr id="97285"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Company R</a:t>
            </a:r>
          </a:p>
          <a:p>
            <a:pPr eaLnBrk="1" hangingPunct="1">
              <a:buFont typeface="Wingdings" pitchFamily="2" charset="2"/>
              <a:buNone/>
              <a:defRPr/>
            </a:pPr>
            <a:endParaRPr lang="en-US" smtClean="0"/>
          </a:p>
          <a:p>
            <a:pPr eaLnBrk="1" hangingPunct="1">
              <a:buFont typeface="Wingdings" pitchFamily="2" charset="2"/>
              <a:buNone/>
              <a:defRPr/>
            </a:pPr>
            <a:endParaRPr lang="en-US" smtClean="0"/>
          </a:p>
          <a:p>
            <a:pPr eaLnBrk="1" hangingPunct="1">
              <a:buFont typeface="Wingdings" pitchFamily="2" charset="2"/>
              <a:buNone/>
              <a:defRPr/>
            </a:pPr>
            <a:r>
              <a:rPr lang="en-US" smtClean="0"/>
              <a:t>                     </a:t>
            </a:r>
            <a:r>
              <a:rPr lang="en-US" smtClean="0">
                <a:solidFill>
                  <a:srgbClr val="3366FF"/>
                </a:solidFill>
              </a:rPr>
              <a:t>Company S</a:t>
            </a:r>
          </a:p>
        </p:txBody>
      </p:sp>
      <p:sp>
        <p:nvSpPr>
          <p:cNvPr id="31750" name="AutoShape 6"/>
          <p:cNvSpPr>
            <a:spLocks noChangeArrowheads="1"/>
          </p:cNvSpPr>
          <p:nvPr/>
        </p:nvSpPr>
        <p:spPr bwMode="auto">
          <a:xfrm rot="-5618703">
            <a:off x="4573588" y="2203450"/>
            <a:ext cx="1727200" cy="720725"/>
          </a:xfrm>
          <a:prstGeom prst="curvedUpArrow">
            <a:avLst>
              <a:gd name="adj1" fmla="val 47930"/>
              <a:gd name="adj2" fmla="val 95859"/>
              <a:gd name="adj3" fmla="val 33333"/>
            </a:avLst>
          </a:prstGeom>
          <a:solidFill>
            <a:srgbClr val="FF0066"/>
          </a:solidFill>
          <a:ln w="9525">
            <a:solidFill>
              <a:schemeClr val="tx1"/>
            </a:solidFill>
            <a:miter lim="800000"/>
            <a:headEnd/>
            <a:tailEnd/>
          </a:ln>
        </p:spPr>
        <p:txBody>
          <a:bodyPr wrap="none" anchor="ctr"/>
          <a:lstStyle/>
          <a:p>
            <a:endParaRPr lang="en-US"/>
          </a:p>
        </p:txBody>
      </p:sp>
      <p:sp>
        <p:nvSpPr>
          <p:cNvPr id="31751"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31752" name="Text Box 8"/>
          <p:cNvSpPr txBox="1">
            <a:spLocks noChangeArrowheads="1"/>
          </p:cNvSpPr>
          <p:nvPr/>
        </p:nvSpPr>
        <p:spPr bwMode="auto">
          <a:xfrm>
            <a:off x="5148263"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royalty</a:t>
            </a:r>
          </a:p>
        </p:txBody>
      </p:sp>
      <p:sp>
        <p:nvSpPr>
          <p:cNvPr id="31753" name="Oval 9"/>
          <p:cNvSpPr>
            <a:spLocks noChangeArrowheads="1"/>
          </p:cNvSpPr>
          <p:nvPr/>
        </p:nvSpPr>
        <p:spPr bwMode="auto">
          <a:xfrm>
            <a:off x="900113" y="3573463"/>
            <a:ext cx="503237" cy="142875"/>
          </a:xfrm>
          <a:prstGeom prst="ellipse">
            <a:avLst/>
          </a:prstGeom>
          <a:solidFill>
            <a:srgbClr val="FFFF00"/>
          </a:solidFill>
          <a:ln w="9525">
            <a:solidFill>
              <a:schemeClr val="tx1"/>
            </a:solidFill>
            <a:round/>
            <a:headEnd/>
            <a:tailEnd/>
          </a:ln>
        </p:spPr>
        <p:txBody>
          <a:bodyPr wrap="none" anchor="ctr"/>
          <a:lstStyle/>
          <a:p>
            <a:endParaRPr lang="en-US"/>
          </a:p>
        </p:txBody>
      </p:sp>
      <p:sp>
        <p:nvSpPr>
          <p:cNvPr id="31754" name="Line 10"/>
          <p:cNvSpPr>
            <a:spLocks noChangeShapeType="1"/>
          </p:cNvSpPr>
          <p:nvPr/>
        </p:nvSpPr>
        <p:spPr bwMode="auto">
          <a:xfrm>
            <a:off x="2987675" y="2276475"/>
            <a:ext cx="0" cy="936625"/>
          </a:xfrm>
          <a:prstGeom prst="line">
            <a:avLst/>
          </a:prstGeom>
          <a:noFill/>
          <a:ln w="9525">
            <a:solidFill>
              <a:schemeClr val="tx1"/>
            </a:solidFill>
            <a:round/>
            <a:headEnd/>
            <a:tailEnd type="triangle" w="med" len="med"/>
          </a:ln>
        </p:spPr>
        <p:txBody>
          <a:bodyPr/>
          <a:lstStyle/>
          <a:p>
            <a:endParaRPr lang="en-US"/>
          </a:p>
        </p:txBody>
      </p:sp>
      <p:sp>
        <p:nvSpPr>
          <p:cNvPr id="31755" name="Oval 11"/>
          <p:cNvSpPr>
            <a:spLocks noChangeArrowheads="1"/>
          </p:cNvSpPr>
          <p:nvPr/>
        </p:nvSpPr>
        <p:spPr bwMode="auto">
          <a:xfrm>
            <a:off x="1619250" y="3213100"/>
            <a:ext cx="792163" cy="863600"/>
          </a:xfrm>
          <a:prstGeom prst="ellipse">
            <a:avLst/>
          </a:prstGeom>
          <a:solidFill>
            <a:schemeClr val="hlink"/>
          </a:solidFill>
          <a:ln w="9525">
            <a:solidFill>
              <a:schemeClr val="tx1"/>
            </a:solidFill>
            <a:round/>
            <a:headEnd/>
            <a:tailEnd/>
          </a:ln>
        </p:spPr>
        <p:txBody>
          <a:bodyPr wrap="none" anchor="ctr"/>
          <a:lstStyle/>
          <a:p>
            <a:pPr algn="ctr"/>
            <a:r>
              <a:rPr lang="en-US" sz="2400" b="1">
                <a:solidFill>
                  <a:schemeClr val="bg2"/>
                </a:solidFill>
                <a:ea typeface="ＭＳ Ｐゴシック" pitchFamily="56" charset="-128"/>
              </a:rPr>
              <a:t>PE</a:t>
            </a:r>
          </a:p>
        </p:txBody>
      </p:sp>
      <p:sp>
        <p:nvSpPr>
          <p:cNvPr id="31756" name="Line 12"/>
          <p:cNvSpPr>
            <a:spLocks noChangeShapeType="1"/>
          </p:cNvSpPr>
          <p:nvPr/>
        </p:nvSpPr>
        <p:spPr bwMode="auto">
          <a:xfrm>
            <a:off x="1908175" y="2276475"/>
            <a:ext cx="0" cy="863600"/>
          </a:xfrm>
          <a:prstGeom prst="line">
            <a:avLst/>
          </a:prstGeom>
          <a:noFill/>
          <a:ln w="9525">
            <a:solidFill>
              <a:schemeClr val="tx1"/>
            </a:solidFill>
            <a:round/>
            <a:headEnd/>
            <a:tailEnd type="triangle" w="med" len="med"/>
          </a:ln>
        </p:spPr>
        <p:txBody>
          <a:bodyPr/>
          <a:lstStyle/>
          <a:p>
            <a:endParaRPr lang="en-US"/>
          </a:p>
        </p:txBody>
      </p:sp>
      <p:sp>
        <p:nvSpPr>
          <p:cNvPr id="31757" name="Line 13"/>
          <p:cNvSpPr>
            <a:spLocks noChangeShapeType="1"/>
          </p:cNvSpPr>
          <p:nvPr/>
        </p:nvSpPr>
        <p:spPr bwMode="auto">
          <a:xfrm>
            <a:off x="1116013" y="3860800"/>
            <a:ext cx="0" cy="431800"/>
          </a:xfrm>
          <a:prstGeom prst="line">
            <a:avLst/>
          </a:prstGeom>
          <a:noFill/>
          <a:ln w="9525">
            <a:solidFill>
              <a:schemeClr val="tx1"/>
            </a:solidFill>
            <a:round/>
            <a:headEnd/>
            <a:tailEnd type="triangle" w="med" len="med"/>
          </a:ln>
        </p:spPr>
        <p:txBody>
          <a:bodyPr/>
          <a:lstStyle/>
          <a:p>
            <a:endParaRPr lang="en-US"/>
          </a:p>
        </p:txBody>
      </p:sp>
      <p:sp>
        <p:nvSpPr>
          <p:cNvPr id="31758" name="Text Box 14"/>
          <p:cNvSpPr txBox="1">
            <a:spLocks noChangeArrowheads="1"/>
          </p:cNvSpPr>
          <p:nvPr/>
        </p:nvSpPr>
        <p:spPr bwMode="auto">
          <a:xfrm>
            <a:off x="900113" y="4508500"/>
            <a:ext cx="3167062"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Income is attributable to PE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en-US" sz="4000" smtClean="0"/>
              <a:t>Ilustrasi Paragraph 5 - Royalty (Art. 12)</a:t>
            </a:r>
          </a:p>
        </p:txBody>
      </p:sp>
      <p:sp>
        <p:nvSpPr>
          <p:cNvPr id="32771" name="Rectangle 3"/>
          <p:cNvSpPr>
            <a:spLocks noChangeArrowheads="1"/>
          </p:cNvSpPr>
          <p:nvPr/>
        </p:nvSpPr>
        <p:spPr bwMode="auto">
          <a:xfrm>
            <a:off x="1547813" y="1557338"/>
            <a:ext cx="2232025" cy="57626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72" name="Rectangle 4"/>
          <p:cNvSpPr>
            <a:spLocks noChangeArrowheads="1"/>
          </p:cNvSpPr>
          <p:nvPr/>
        </p:nvSpPr>
        <p:spPr bwMode="auto">
          <a:xfrm>
            <a:off x="1547813" y="3357563"/>
            <a:ext cx="2305050" cy="504825"/>
          </a:xfrm>
          <a:prstGeom prst="rect">
            <a:avLst/>
          </a:prstGeom>
          <a:solidFill>
            <a:srgbClr val="66FF66"/>
          </a:solidFill>
          <a:ln w="9525">
            <a:solidFill>
              <a:schemeClr val="tx1"/>
            </a:solidFill>
            <a:miter lim="800000"/>
            <a:headEnd/>
            <a:tailEnd/>
          </a:ln>
        </p:spPr>
        <p:txBody>
          <a:bodyPr wrap="none" anchor="ctr"/>
          <a:lstStyle/>
          <a:p>
            <a:endParaRPr lang="en-US"/>
          </a:p>
        </p:txBody>
      </p:sp>
      <p:sp>
        <p:nvSpPr>
          <p:cNvPr id="98309"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smtClean="0">
                <a:solidFill>
                  <a:schemeClr val="bg1"/>
                </a:solidFill>
              </a:rPr>
              <a:t>Company R</a:t>
            </a:r>
          </a:p>
          <a:p>
            <a:pPr eaLnBrk="1" hangingPunct="1">
              <a:buFont typeface="Wingdings" pitchFamily="2" charset="2"/>
              <a:buNone/>
              <a:defRPr/>
            </a:pPr>
            <a:endParaRPr lang="en-US" smtClean="0">
              <a:solidFill>
                <a:schemeClr val="bg1"/>
              </a:solidFill>
            </a:endParaRPr>
          </a:p>
          <a:p>
            <a:pPr eaLnBrk="1" hangingPunct="1">
              <a:buFont typeface="Wingdings" pitchFamily="2" charset="2"/>
              <a:buNone/>
              <a:defRPr/>
            </a:pPr>
            <a:endParaRPr lang="en-US" smtClean="0"/>
          </a:p>
          <a:p>
            <a:pPr eaLnBrk="1" hangingPunct="1">
              <a:buFont typeface="Wingdings" pitchFamily="2" charset="2"/>
              <a:buNone/>
              <a:defRPr/>
            </a:pPr>
            <a:r>
              <a:rPr lang="en-US" smtClean="0"/>
              <a:t>         </a:t>
            </a:r>
            <a:r>
              <a:rPr lang="en-US" smtClean="0">
                <a:solidFill>
                  <a:srgbClr val="3366FF"/>
                </a:solidFill>
              </a:rPr>
              <a:t>Company S</a:t>
            </a:r>
          </a:p>
        </p:txBody>
      </p:sp>
      <p:sp>
        <p:nvSpPr>
          <p:cNvPr id="32774" name="AutoShape 6"/>
          <p:cNvSpPr>
            <a:spLocks noChangeArrowheads="1"/>
          </p:cNvSpPr>
          <p:nvPr/>
        </p:nvSpPr>
        <p:spPr bwMode="auto">
          <a:xfrm rot="-5618703">
            <a:off x="3347244" y="2355057"/>
            <a:ext cx="1728787" cy="431800"/>
          </a:xfrm>
          <a:prstGeom prst="curvedUpArrow">
            <a:avLst>
              <a:gd name="adj1" fmla="val 80074"/>
              <a:gd name="adj2" fmla="val 160147"/>
              <a:gd name="adj3" fmla="val 33333"/>
            </a:avLst>
          </a:prstGeom>
          <a:solidFill>
            <a:srgbClr val="FFCCFF"/>
          </a:solidFill>
          <a:ln w="9525">
            <a:solidFill>
              <a:schemeClr val="tx1"/>
            </a:solidFill>
            <a:miter lim="800000"/>
            <a:headEnd/>
            <a:tailEnd/>
          </a:ln>
        </p:spPr>
        <p:txBody>
          <a:bodyPr wrap="none" anchor="ctr"/>
          <a:lstStyle/>
          <a:p>
            <a:endParaRPr lang="en-US"/>
          </a:p>
        </p:txBody>
      </p:sp>
      <p:sp>
        <p:nvSpPr>
          <p:cNvPr id="32775" name="Line 7"/>
          <p:cNvSpPr>
            <a:spLocks noChangeShapeType="1"/>
          </p:cNvSpPr>
          <p:nvPr/>
        </p:nvSpPr>
        <p:spPr bwMode="auto">
          <a:xfrm>
            <a:off x="1547813" y="2781300"/>
            <a:ext cx="4537075" cy="0"/>
          </a:xfrm>
          <a:prstGeom prst="line">
            <a:avLst/>
          </a:prstGeom>
          <a:noFill/>
          <a:ln w="9525">
            <a:solidFill>
              <a:schemeClr val="tx1"/>
            </a:solidFill>
            <a:round/>
            <a:headEnd/>
            <a:tailEnd/>
          </a:ln>
        </p:spPr>
        <p:txBody>
          <a:bodyPr/>
          <a:lstStyle/>
          <a:p>
            <a:endParaRPr lang="en-US"/>
          </a:p>
        </p:txBody>
      </p:sp>
      <p:sp>
        <p:nvSpPr>
          <p:cNvPr id="32776" name="Text Box 8"/>
          <p:cNvSpPr txBox="1">
            <a:spLocks noChangeArrowheads="1"/>
          </p:cNvSpPr>
          <p:nvPr/>
        </p:nvSpPr>
        <p:spPr bwMode="auto">
          <a:xfrm>
            <a:off x="3851275" y="2276475"/>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royalty</a:t>
            </a:r>
          </a:p>
        </p:txBody>
      </p:sp>
      <p:sp>
        <p:nvSpPr>
          <p:cNvPr id="32777" name="Oval 9"/>
          <p:cNvSpPr>
            <a:spLocks noChangeArrowheads="1"/>
          </p:cNvSpPr>
          <p:nvPr/>
        </p:nvSpPr>
        <p:spPr bwMode="auto">
          <a:xfrm>
            <a:off x="7956550" y="3429000"/>
            <a:ext cx="503238" cy="142875"/>
          </a:xfrm>
          <a:prstGeom prst="ellipse">
            <a:avLst/>
          </a:prstGeom>
          <a:solidFill>
            <a:schemeClr val="hlink"/>
          </a:solidFill>
          <a:ln w="9525">
            <a:solidFill>
              <a:schemeClr val="tx1"/>
            </a:solidFill>
            <a:round/>
            <a:headEnd/>
            <a:tailEnd/>
          </a:ln>
        </p:spPr>
        <p:txBody>
          <a:bodyPr wrap="none" anchor="ctr"/>
          <a:lstStyle/>
          <a:p>
            <a:endParaRPr lang="en-US"/>
          </a:p>
        </p:txBody>
      </p:sp>
      <p:sp>
        <p:nvSpPr>
          <p:cNvPr id="32778" name="Line 10"/>
          <p:cNvSpPr>
            <a:spLocks noChangeShapeType="1"/>
          </p:cNvSpPr>
          <p:nvPr/>
        </p:nvSpPr>
        <p:spPr bwMode="auto">
          <a:xfrm>
            <a:off x="2700338" y="2205038"/>
            <a:ext cx="0" cy="936625"/>
          </a:xfrm>
          <a:prstGeom prst="line">
            <a:avLst/>
          </a:prstGeom>
          <a:noFill/>
          <a:ln w="9525">
            <a:solidFill>
              <a:schemeClr val="tx1"/>
            </a:solidFill>
            <a:round/>
            <a:headEnd/>
            <a:tailEnd type="triangle" w="med" len="med"/>
          </a:ln>
        </p:spPr>
        <p:txBody>
          <a:bodyPr/>
          <a:lstStyle/>
          <a:p>
            <a:endParaRPr lang="en-US"/>
          </a:p>
        </p:txBody>
      </p:sp>
      <p:sp>
        <p:nvSpPr>
          <p:cNvPr id="32779" name="Line 11"/>
          <p:cNvSpPr>
            <a:spLocks noChangeShapeType="1"/>
          </p:cNvSpPr>
          <p:nvPr/>
        </p:nvSpPr>
        <p:spPr bwMode="auto">
          <a:xfrm>
            <a:off x="6084888" y="1700213"/>
            <a:ext cx="0" cy="2376487"/>
          </a:xfrm>
          <a:prstGeom prst="line">
            <a:avLst/>
          </a:prstGeom>
          <a:noFill/>
          <a:ln w="9525">
            <a:solidFill>
              <a:schemeClr val="tx1"/>
            </a:solidFill>
            <a:round/>
            <a:headEnd/>
            <a:tailEnd/>
          </a:ln>
        </p:spPr>
        <p:txBody>
          <a:bodyPr/>
          <a:lstStyle/>
          <a:p>
            <a:endParaRPr lang="en-US"/>
          </a:p>
        </p:txBody>
      </p:sp>
      <p:sp>
        <p:nvSpPr>
          <p:cNvPr id="32780" name="Text Box 12"/>
          <p:cNvSpPr txBox="1">
            <a:spLocks noChangeArrowheads="1"/>
          </p:cNvSpPr>
          <p:nvPr/>
        </p:nvSpPr>
        <p:spPr bwMode="auto">
          <a:xfrm>
            <a:off x="6516688" y="1628775"/>
            <a:ext cx="2159000" cy="366713"/>
          </a:xfrm>
          <a:prstGeom prst="rect">
            <a:avLst/>
          </a:prstGeom>
          <a:noFill/>
          <a:ln w="9525">
            <a:noFill/>
            <a:miter lim="800000"/>
            <a:headEnd/>
            <a:tailEnd/>
          </a:ln>
        </p:spPr>
        <p:txBody>
          <a:bodyPr>
            <a:spAutoFit/>
          </a:bodyPr>
          <a:lstStyle/>
          <a:p>
            <a:pPr>
              <a:spcBef>
                <a:spcPct val="50000"/>
              </a:spcBef>
            </a:pPr>
            <a:r>
              <a:rPr lang="en-US" b="1">
                <a:ea typeface="ＭＳ Ｐゴシック" pitchFamily="56" charset="-128"/>
              </a:rPr>
              <a:t>Country Y</a:t>
            </a:r>
          </a:p>
        </p:txBody>
      </p:sp>
      <p:sp>
        <p:nvSpPr>
          <p:cNvPr id="32781" name="Oval 13"/>
          <p:cNvSpPr>
            <a:spLocks noChangeArrowheads="1"/>
          </p:cNvSpPr>
          <p:nvPr/>
        </p:nvSpPr>
        <p:spPr bwMode="auto">
          <a:xfrm>
            <a:off x="6804025" y="2781300"/>
            <a:ext cx="792163" cy="863600"/>
          </a:xfrm>
          <a:prstGeom prst="ellipse">
            <a:avLst/>
          </a:prstGeom>
          <a:solidFill>
            <a:srgbClr val="FF3399"/>
          </a:solidFill>
          <a:ln w="9525">
            <a:solidFill>
              <a:schemeClr val="tx1"/>
            </a:solidFill>
            <a:round/>
            <a:headEnd/>
            <a:tailEnd/>
          </a:ln>
        </p:spPr>
        <p:txBody>
          <a:bodyPr wrap="none" anchor="ctr"/>
          <a:lstStyle/>
          <a:p>
            <a:pPr algn="ctr"/>
            <a:r>
              <a:rPr lang="en-US" sz="2400" b="1">
                <a:ea typeface="ＭＳ Ｐゴシック" pitchFamily="56" charset="-128"/>
              </a:rPr>
              <a:t>PE</a:t>
            </a:r>
          </a:p>
        </p:txBody>
      </p:sp>
      <p:sp>
        <p:nvSpPr>
          <p:cNvPr id="32782" name="Line 14"/>
          <p:cNvSpPr>
            <a:spLocks noChangeShapeType="1"/>
          </p:cNvSpPr>
          <p:nvPr/>
        </p:nvSpPr>
        <p:spPr bwMode="auto">
          <a:xfrm>
            <a:off x="3924300" y="3716338"/>
            <a:ext cx="2952750" cy="0"/>
          </a:xfrm>
          <a:prstGeom prst="line">
            <a:avLst/>
          </a:prstGeom>
          <a:noFill/>
          <a:ln w="9525">
            <a:solidFill>
              <a:schemeClr val="tx1"/>
            </a:solidFill>
            <a:prstDash val="dash"/>
            <a:round/>
            <a:headEnd/>
            <a:tailEnd type="triangle" w="med" len="med"/>
          </a:ln>
        </p:spPr>
        <p:txBody>
          <a:bodyPr/>
          <a:lstStyle/>
          <a:p>
            <a:endParaRPr lang="en-US"/>
          </a:p>
        </p:txBody>
      </p:sp>
      <p:sp>
        <p:nvSpPr>
          <p:cNvPr id="32783" name="Line 15"/>
          <p:cNvSpPr>
            <a:spLocks noChangeShapeType="1"/>
          </p:cNvSpPr>
          <p:nvPr/>
        </p:nvSpPr>
        <p:spPr bwMode="auto">
          <a:xfrm flipH="1">
            <a:off x="3924300" y="3573463"/>
            <a:ext cx="2879725" cy="0"/>
          </a:xfrm>
          <a:prstGeom prst="line">
            <a:avLst/>
          </a:prstGeom>
          <a:noFill/>
          <a:ln w="9525">
            <a:solidFill>
              <a:schemeClr val="tx1"/>
            </a:solidFill>
            <a:prstDash val="dash"/>
            <a:round/>
            <a:headEnd/>
            <a:tailEnd type="triangle" w="med" len="med"/>
          </a:ln>
        </p:spPr>
        <p:txBody>
          <a:bodyPr/>
          <a:lstStyle/>
          <a:p>
            <a:endParaRPr lang="en-US"/>
          </a:p>
        </p:txBody>
      </p:sp>
      <p:sp>
        <p:nvSpPr>
          <p:cNvPr id="32784" name="Text Box 16"/>
          <p:cNvSpPr txBox="1">
            <a:spLocks noChangeArrowheads="1"/>
          </p:cNvSpPr>
          <p:nvPr/>
        </p:nvSpPr>
        <p:spPr bwMode="auto">
          <a:xfrm>
            <a:off x="6588125" y="4005263"/>
            <a:ext cx="2305050" cy="2290762"/>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Country Y has taxing right if:</a:t>
            </a:r>
          </a:p>
          <a:p>
            <a:pPr>
              <a:spcBef>
                <a:spcPct val="50000"/>
              </a:spcBef>
            </a:pPr>
            <a:r>
              <a:rPr lang="en-US">
                <a:ea typeface="ＭＳ Ｐゴシック" pitchFamily="56" charset="-128"/>
              </a:rPr>
              <a:t>-terdapat hubungan ekonomis antara royalti dengan BUT</a:t>
            </a:r>
          </a:p>
          <a:p>
            <a:pPr>
              <a:spcBef>
                <a:spcPct val="50000"/>
              </a:spcBef>
            </a:pPr>
            <a:r>
              <a:rPr lang="en-US">
                <a:ea typeface="ＭＳ Ｐゴシック" pitchFamily="56" charset="-128"/>
              </a:rPr>
              <a:t>-royalti tersebut menjadi beban BUT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sz="4000" smtClean="0"/>
              <a:t>Ilustrasi Paragraph 6 - Royalty (Art. 12)</a:t>
            </a:r>
          </a:p>
        </p:txBody>
      </p:sp>
      <p:sp>
        <p:nvSpPr>
          <p:cNvPr id="33795" name="Rectangle 3"/>
          <p:cNvSpPr>
            <a:spLocks noChangeArrowheads="1"/>
          </p:cNvSpPr>
          <p:nvPr/>
        </p:nvSpPr>
        <p:spPr bwMode="auto">
          <a:xfrm>
            <a:off x="1547813" y="1557338"/>
            <a:ext cx="2232025" cy="576262"/>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3796" name="Rectangle 4"/>
          <p:cNvSpPr>
            <a:spLocks noChangeArrowheads="1"/>
          </p:cNvSpPr>
          <p:nvPr/>
        </p:nvSpPr>
        <p:spPr bwMode="auto">
          <a:xfrm>
            <a:off x="1763713" y="3860800"/>
            <a:ext cx="2305050" cy="504825"/>
          </a:xfrm>
          <a:prstGeom prst="rect">
            <a:avLst/>
          </a:prstGeom>
          <a:solidFill>
            <a:srgbClr val="FF3399"/>
          </a:solidFill>
          <a:ln w="9525">
            <a:solidFill>
              <a:schemeClr val="tx1"/>
            </a:solidFill>
            <a:miter lim="800000"/>
            <a:headEnd/>
            <a:tailEnd/>
          </a:ln>
        </p:spPr>
        <p:txBody>
          <a:bodyPr wrap="none" anchor="ctr"/>
          <a:lstStyle/>
          <a:p>
            <a:endParaRPr lang="en-US"/>
          </a:p>
        </p:txBody>
      </p:sp>
      <p:sp>
        <p:nvSpPr>
          <p:cNvPr id="99333" name="Rectangle 5"/>
          <p:cNvSpPr>
            <a:spLocks noGrp="1" noChangeArrowheads="1"/>
          </p:cNvSpPr>
          <p:nvPr>
            <p:ph type="body" idx="1"/>
          </p:nvPr>
        </p:nvSpPr>
        <p:spPr>
          <a:xfrm>
            <a:off x="539750" y="1557338"/>
            <a:ext cx="6994525" cy="4530725"/>
          </a:xfrm>
        </p:spPr>
        <p:txBody>
          <a:bodyPr/>
          <a:lstStyle/>
          <a:p>
            <a:pPr eaLnBrk="1" hangingPunct="1">
              <a:buFont typeface="Wingdings" pitchFamily="2" charset="2"/>
              <a:buNone/>
              <a:defRPr/>
            </a:pPr>
            <a:r>
              <a:rPr lang="en-US" smtClean="0"/>
              <a:t>         </a:t>
            </a:r>
            <a:r>
              <a:rPr lang="en-US" smtClean="0">
                <a:solidFill>
                  <a:srgbClr val="FFFF00"/>
                </a:solidFill>
              </a:rPr>
              <a:t>Company R</a:t>
            </a:r>
            <a:endParaRPr lang="en-US" sz="1800" smtClean="0">
              <a:solidFill>
                <a:srgbClr val="FFFF00"/>
              </a:solidFill>
            </a:endParaRPr>
          </a:p>
          <a:p>
            <a:pPr eaLnBrk="1" hangingPunct="1">
              <a:buFont typeface="Wingdings" pitchFamily="2" charset="2"/>
              <a:buNone/>
              <a:defRPr/>
            </a:pPr>
            <a:endParaRPr lang="en-US" smtClean="0"/>
          </a:p>
          <a:p>
            <a:pPr eaLnBrk="1" hangingPunct="1">
              <a:buFont typeface="Wingdings" pitchFamily="2" charset="2"/>
              <a:buNone/>
              <a:defRPr/>
            </a:pPr>
            <a:r>
              <a:rPr lang="en-US" smtClean="0"/>
              <a:t>         </a:t>
            </a:r>
          </a:p>
          <a:p>
            <a:pPr eaLnBrk="1" hangingPunct="1">
              <a:buFont typeface="Wingdings" pitchFamily="2" charset="2"/>
              <a:buNone/>
              <a:defRPr/>
            </a:pPr>
            <a:r>
              <a:rPr lang="en-US" smtClean="0"/>
              <a:t>          </a:t>
            </a:r>
            <a:br>
              <a:rPr lang="en-US" smtClean="0"/>
            </a:br>
            <a:r>
              <a:rPr lang="en-US" smtClean="0"/>
              <a:t>       Company S</a:t>
            </a:r>
          </a:p>
        </p:txBody>
      </p:sp>
      <p:sp>
        <p:nvSpPr>
          <p:cNvPr id="33798" name="AutoShape 6"/>
          <p:cNvSpPr>
            <a:spLocks noChangeArrowheads="1"/>
          </p:cNvSpPr>
          <p:nvPr/>
        </p:nvSpPr>
        <p:spPr bwMode="auto">
          <a:xfrm rot="-5618703">
            <a:off x="3636963" y="2419350"/>
            <a:ext cx="1727200" cy="720725"/>
          </a:xfrm>
          <a:prstGeom prst="curvedUpArrow">
            <a:avLst>
              <a:gd name="adj1" fmla="val 47930"/>
              <a:gd name="adj2" fmla="val 95859"/>
              <a:gd name="adj3" fmla="val 33333"/>
            </a:avLst>
          </a:prstGeom>
          <a:solidFill>
            <a:srgbClr val="66FF66"/>
          </a:solidFill>
          <a:ln w="9525">
            <a:solidFill>
              <a:schemeClr val="tx1"/>
            </a:solidFill>
            <a:miter lim="800000"/>
            <a:headEnd/>
            <a:tailEnd/>
          </a:ln>
        </p:spPr>
        <p:txBody>
          <a:bodyPr wrap="none" anchor="ctr"/>
          <a:lstStyle/>
          <a:p>
            <a:endParaRPr lang="en-US"/>
          </a:p>
        </p:txBody>
      </p:sp>
      <p:sp>
        <p:nvSpPr>
          <p:cNvPr id="33799" name="Line 7"/>
          <p:cNvSpPr>
            <a:spLocks noChangeShapeType="1"/>
          </p:cNvSpPr>
          <p:nvPr/>
        </p:nvSpPr>
        <p:spPr bwMode="auto">
          <a:xfrm>
            <a:off x="1547813" y="2781300"/>
            <a:ext cx="2736850" cy="0"/>
          </a:xfrm>
          <a:prstGeom prst="line">
            <a:avLst/>
          </a:prstGeom>
          <a:noFill/>
          <a:ln w="9525">
            <a:solidFill>
              <a:schemeClr val="tx1"/>
            </a:solidFill>
            <a:round/>
            <a:headEnd/>
            <a:tailEnd/>
          </a:ln>
        </p:spPr>
        <p:txBody>
          <a:bodyPr/>
          <a:lstStyle/>
          <a:p>
            <a:endParaRPr lang="en-US"/>
          </a:p>
        </p:txBody>
      </p:sp>
      <p:sp>
        <p:nvSpPr>
          <p:cNvPr id="33800" name="Text Box 8"/>
          <p:cNvSpPr txBox="1">
            <a:spLocks noChangeArrowheads="1"/>
          </p:cNvSpPr>
          <p:nvPr/>
        </p:nvSpPr>
        <p:spPr bwMode="auto">
          <a:xfrm>
            <a:off x="4067175" y="2565400"/>
            <a:ext cx="2159000" cy="366713"/>
          </a:xfrm>
          <a:prstGeom prst="rect">
            <a:avLst/>
          </a:prstGeom>
          <a:noFill/>
          <a:ln w="9525">
            <a:noFill/>
            <a:miter lim="800000"/>
            <a:headEnd/>
            <a:tailEnd/>
          </a:ln>
        </p:spPr>
        <p:txBody>
          <a:bodyPr>
            <a:spAutoFit/>
          </a:bodyPr>
          <a:lstStyle/>
          <a:p>
            <a:pPr>
              <a:spcBef>
                <a:spcPct val="50000"/>
              </a:spcBef>
            </a:pPr>
            <a:r>
              <a:rPr lang="en-US">
                <a:ea typeface="ＭＳ Ｐゴシック" pitchFamily="56" charset="-128"/>
              </a:rPr>
              <a:t>                royalty</a:t>
            </a:r>
          </a:p>
        </p:txBody>
      </p:sp>
      <p:sp>
        <p:nvSpPr>
          <p:cNvPr id="33801" name="Line 9"/>
          <p:cNvSpPr>
            <a:spLocks noChangeShapeType="1"/>
          </p:cNvSpPr>
          <p:nvPr/>
        </p:nvSpPr>
        <p:spPr bwMode="auto">
          <a:xfrm>
            <a:off x="2700338" y="2133600"/>
            <a:ext cx="0" cy="1655763"/>
          </a:xfrm>
          <a:prstGeom prst="line">
            <a:avLst/>
          </a:prstGeom>
          <a:noFill/>
          <a:ln w="9525">
            <a:solidFill>
              <a:schemeClr val="tx1"/>
            </a:solidFill>
            <a:round/>
            <a:headEnd/>
            <a:tailEnd type="triangle" w="med" len="med"/>
          </a:ln>
        </p:spPr>
        <p:txBody>
          <a:bodyPr/>
          <a:lstStyle/>
          <a:p>
            <a:endParaRPr lang="en-US"/>
          </a:p>
        </p:txBody>
      </p:sp>
      <p:sp>
        <p:nvSpPr>
          <p:cNvPr id="33802" name="Text Box 10"/>
          <p:cNvSpPr txBox="1">
            <a:spLocks noChangeArrowheads="1"/>
          </p:cNvSpPr>
          <p:nvPr/>
        </p:nvSpPr>
        <p:spPr bwMode="auto">
          <a:xfrm>
            <a:off x="2916238" y="2420938"/>
            <a:ext cx="1079500" cy="366712"/>
          </a:xfrm>
          <a:prstGeom prst="rect">
            <a:avLst/>
          </a:prstGeom>
          <a:noFill/>
          <a:ln w="9525">
            <a:noFill/>
            <a:miter lim="800000"/>
            <a:headEnd/>
            <a:tailEnd/>
          </a:ln>
        </p:spPr>
        <p:txBody>
          <a:bodyPr>
            <a:spAutoFit/>
          </a:bodyPr>
          <a:lstStyle/>
          <a:p>
            <a:pPr>
              <a:spcBef>
                <a:spcPct val="50000"/>
              </a:spcBef>
            </a:pPr>
            <a:endParaRPr lang="en-US">
              <a:ea typeface="ＭＳ Ｐゴシック" pitchFamily="56" charset="-128"/>
            </a:endParaRPr>
          </a:p>
        </p:txBody>
      </p:sp>
      <p:sp>
        <p:nvSpPr>
          <p:cNvPr id="33803" name="Text Box 11"/>
          <p:cNvSpPr txBox="1">
            <a:spLocks noChangeArrowheads="1"/>
          </p:cNvSpPr>
          <p:nvPr/>
        </p:nvSpPr>
        <p:spPr bwMode="auto">
          <a:xfrm>
            <a:off x="1692275" y="4581525"/>
            <a:ext cx="6696075" cy="1616075"/>
          </a:xfrm>
          <a:prstGeom prst="rect">
            <a:avLst/>
          </a:prstGeom>
          <a:noFill/>
          <a:ln w="9525">
            <a:noFill/>
            <a:miter lim="800000"/>
            <a:headEnd/>
            <a:tailEnd/>
          </a:ln>
        </p:spPr>
        <p:txBody>
          <a:bodyPr>
            <a:spAutoFit/>
          </a:bodyPr>
          <a:lstStyle/>
          <a:p>
            <a:pPr>
              <a:spcBef>
                <a:spcPct val="50000"/>
              </a:spcBef>
            </a:pPr>
            <a:r>
              <a:rPr lang="en-US" sz="2000" b="1">
                <a:ea typeface="ＭＳ Ｐゴシック" pitchFamily="56" charset="-128"/>
              </a:rPr>
              <a:t>Jika ada hubungan istimewa antara Co. R dan Co. S </a:t>
            </a:r>
            <a:r>
              <a:rPr lang="en-US" sz="2000" b="1">
                <a:ea typeface="ＭＳ Ｐゴシック" pitchFamily="56" charset="-128"/>
                <a:sym typeface="Wingdings" pitchFamily="2" charset="2"/>
              </a:rPr>
              <a:t> tarif berlaku untuk jumlah yang tidak dipengaruhi hubungan istimewa. Kelebihan pembayaran tersebut tetap dikenai pajak sesuai  dengan peraturan perundang-undangan domestik yang berlaku</a:t>
            </a:r>
            <a:endParaRPr lang="en-US" sz="2000" b="1">
              <a:ea typeface="ＭＳ Ｐゴシック" pitchFamily="56"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am">
  <a:themeElements>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540</TotalTime>
  <Words>1184</Words>
  <Application>Microsoft Office PowerPoint</Application>
  <PresentationFormat>On-screen Show (4:3)</PresentationFormat>
  <Paragraphs>202</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Wingdings</vt:lpstr>
      <vt:lpstr>Calibri</vt:lpstr>
      <vt:lpstr>Times New Roman</vt:lpstr>
      <vt:lpstr>Garamond</vt:lpstr>
      <vt:lpstr>ＭＳ Ｐゴシック</vt:lpstr>
      <vt:lpstr>Beam</vt:lpstr>
      <vt:lpstr> Tax Treaty Provision (II)</vt:lpstr>
      <vt:lpstr>Agenda</vt:lpstr>
      <vt:lpstr>Slide 3</vt:lpstr>
      <vt:lpstr>Pengelompokan penghasilan</vt:lpstr>
      <vt:lpstr>Slide 5</vt:lpstr>
      <vt:lpstr>Slide 6</vt:lpstr>
      <vt:lpstr>Slide 7</vt:lpstr>
      <vt:lpstr>Slide 8</vt:lpstr>
      <vt:lpstr>Slide 9</vt:lpstr>
      <vt:lpstr>Pengenaan Pajak atas Dividen (Art. 10) </vt:lpstr>
      <vt:lpstr>Ilustrasi Paragraph 1-Dividen</vt:lpstr>
      <vt:lpstr>Pengenaan Pajak atas Dividen (Art. 10) </vt:lpstr>
      <vt:lpstr>Pengenaan Pajak atas Dividen (Art. 10) </vt:lpstr>
      <vt:lpstr>Ilustrasi Paragraph 2-Dividen</vt:lpstr>
      <vt:lpstr>Pengenaan Pajak atas Dividen (Art. 10) </vt:lpstr>
      <vt:lpstr>Dividend definition</vt:lpstr>
      <vt:lpstr>Ilustrasi Paragraph 4-Dividen</vt:lpstr>
      <vt:lpstr>Pengenaan Pajak atas Dividen (Art. 10) </vt:lpstr>
      <vt:lpstr>Ilustrasi Paragraph 5-Dividen</vt:lpstr>
      <vt:lpstr>Ilustrasi Paragraph 1-Bunga (Art. 11)</vt:lpstr>
      <vt:lpstr>Ilustrasi Paragraph 2-Bunga (Art. 11)</vt:lpstr>
      <vt:lpstr>Pengenaan Pajak atas Bunga (Art. 11) </vt:lpstr>
      <vt:lpstr>Interest definition</vt:lpstr>
      <vt:lpstr>Ilustrasi Paragraph 4-Bunga (Art. 11)</vt:lpstr>
      <vt:lpstr>Ilustrasi Paragraph 5-Bunga (Art. 11)</vt:lpstr>
      <vt:lpstr>Ilustrasi Paragraph 6-Bunga (Art. 11)</vt:lpstr>
      <vt:lpstr>Ilustrasi Paragraph 1 - Royalty (Art. 12)</vt:lpstr>
      <vt:lpstr>Ilustrasi Paragraph 2 - Royalty (Art. 12) </vt:lpstr>
      <vt:lpstr>Ilustrasi Paragraph 4 - Royalty (Art. 12)</vt:lpstr>
      <vt:lpstr>Ilustrasi Paragraph 5 - Royalty (Art. 12)</vt:lpstr>
      <vt:lpstr>Ilustrasi Paragraph 6 - Royalty (Art. 12)</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christine</dc:creator>
  <cp:lastModifiedBy>user</cp:lastModifiedBy>
  <cp:revision>22</cp:revision>
  <dcterms:created xsi:type="dcterms:W3CDTF">2008-06-30T06:00:44Z</dcterms:created>
  <dcterms:modified xsi:type="dcterms:W3CDTF">2014-10-21T06:11:39Z</dcterms:modified>
</cp:coreProperties>
</file>