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4"/>
  </p:notesMasterIdLst>
  <p:sldIdLst>
    <p:sldId id="256" r:id="rId2"/>
    <p:sldId id="257" r:id="rId3"/>
    <p:sldId id="258" r:id="rId4"/>
    <p:sldId id="261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B32637-4BBC-4BF5-AA3A-919B1A4171FC}" type="datetimeFigureOut">
              <a:rPr lang="id-ID" smtClean="0"/>
              <a:pPr/>
              <a:t>03/09/2014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8FD4F7-6654-4C2A-BE16-82BB0DC348C7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8FD4F7-6654-4C2A-BE16-82BB0DC348C7}" type="slidenum">
              <a:rPr lang="id-ID" smtClean="0"/>
              <a:pPr/>
              <a:t>1</a:t>
            </a:fld>
            <a:endParaRPr lang="id-ID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8FD4F7-6654-4C2A-BE16-82BB0DC348C7}" type="slidenum">
              <a:rPr lang="id-ID" smtClean="0"/>
              <a:pPr/>
              <a:t>2</a:t>
            </a:fld>
            <a:endParaRPr lang="id-ID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8FD4F7-6654-4C2A-BE16-82BB0DC348C7}" type="slidenum">
              <a:rPr lang="id-ID" smtClean="0"/>
              <a:pPr/>
              <a:t>3</a:t>
            </a:fld>
            <a:endParaRPr lang="id-ID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8FD4F7-6654-4C2A-BE16-82BB0DC348C7}" type="slidenum">
              <a:rPr lang="id-ID" smtClean="0"/>
              <a:pPr/>
              <a:t>4</a:t>
            </a:fld>
            <a:endParaRPr lang="id-ID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7C82154-4056-43AE-AE77-94A7A4DAD58B}" type="slidenum">
              <a:rPr lang="en-US" smtClean="0"/>
              <a:pPr>
                <a:defRPr/>
              </a:pPr>
              <a:t>5</a:t>
            </a:fld>
            <a:endParaRPr lang="en-US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d-ID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4B459D7-D3A6-4E57-B4E6-0552941F02ED}" type="slidenum">
              <a:rPr lang="en-US" smtClean="0"/>
              <a:pPr>
                <a:defRPr/>
              </a:pPr>
              <a:t>6</a:t>
            </a:fld>
            <a:endParaRPr lang="en-US" smtClean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d-ID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25719" y="685838"/>
            <a:ext cx="5006564" cy="342918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5D24AE-1BD4-47CB-B31D-1A53406C2DC2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5D24AE-1BD4-47CB-B31D-1A53406C2DC2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25719" y="685838"/>
            <a:ext cx="5006564" cy="342918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5D24AE-1BD4-47CB-B31D-1A53406C2DC2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25719" y="685838"/>
            <a:ext cx="5006564" cy="342918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5D24AE-1BD4-47CB-B31D-1A53406C2DC2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25719" y="685838"/>
            <a:ext cx="5006564" cy="342918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5D24AE-1BD4-47CB-B31D-1A53406C2DC2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5D24AE-1BD4-47CB-B31D-1A53406C2DC2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5D24AE-1BD4-47CB-B31D-1A53406C2DC2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5D24AE-1BD4-47CB-B31D-1A53406C2DC2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5D24AE-1BD4-47CB-B31D-1A53406C2DC2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5D24AE-1BD4-47CB-B31D-1A53406C2DC2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5D24AE-1BD4-47CB-B31D-1A53406C2DC2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5D24AE-1BD4-47CB-B31D-1A53406C2DC2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5D24AE-1BD4-47CB-B31D-1A53406C2DC2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5D24AE-1BD4-47CB-B31D-1A53406C2DC2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5D24AE-1BD4-47CB-B31D-1A53406C2DC2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25719" y="685838"/>
            <a:ext cx="5006564" cy="342918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5D24AE-1BD4-47CB-B31D-1A53406C2DC2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C0D23C02-B27C-4341-A638-567A0A2B17FE}" type="datetimeFigureOut">
              <a:rPr lang="id-ID" smtClean="0"/>
              <a:pPr/>
              <a:t>03/09/2014</a:t>
            </a:fld>
            <a:endParaRPr lang="id-ID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id-ID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D489CFB7-38FD-43F9-A2FE-9DF5E4C85F1F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23C02-B27C-4341-A638-567A0A2B17FE}" type="datetimeFigureOut">
              <a:rPr lang="id-ID" smtClean="0"/>
              <a:pPr/>
              <a:t>03/09/2014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CFB7-38FD-43F9-A2FE-9DF5E4C85F1F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23C02-B27C-4341-A638-567A0A2B17FE}" type="datetimeFigureOut">
              <a:rPr lang="id-ID" smtClean="0"/>
              <a:pPr/>
              <a:t>03/09/2014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CFB7-38FD-43F9-A2FE-9DF5E4C85F1F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23C02-B27C-4341-A638-567A0A2B17FE}" type="datetimeFigureOut">
              <a:rPr lang="id-ID" smtClean="0"/>
              <a:pPr/>
              <a:t>03/09/2014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CFB7-38FD-43F9-A2FE-9DF5E4C85F1F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0D23C02-B27C-4341-A638-567A0A2B17FE}" type="datetimeFigureOut">
              <a:rPr lang="id-ID" smtClean="0"/>
              <a:pPr/>
              <a:t>03/09/2014</a:t>
            </a:fld>
            <a:endParaRPr lang="id-ID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489CFB7-38FD-43F9-A2FE-9DF5E4C85F1F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C0D23C02-B27C-4341-A638-567A0A2B17FE}" type="datetimeFigureOut">
              <a:rPr lang="id-ID" smtClean="0"/>
              <a:pPr/>
              <a:t>03/09/2014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D489CFB7-38FD-43F9-A2FE-9DF5E4C85F1F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23C02-B27C-4341-A638-567A0A2B17FE}" type="datetimeFigureOut">
              <a:rPr lang="id-ID" smtClean="0"/>
              <a:pPr/>
              <a:t>03/09/2014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CFB7-38FD-43F9-A2FE-9DF5E4C85F1F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23C02-B27C-4341-A638-567A0A2B17FE}" type="datetimeFigureOut">
              <a:rPr lang="id-ID" smtClean="0"/>
              <a:pPr/>
              <a:t>03/09/2014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CFB7-38FD-43F9-A2FE-9DF5E4C85F1F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23C02-B27C-4341-A638-567A0A2B17FE}" type="datetimeFigureOut">
              <a:rPr lang="id-ID" smtClean="0"/>
              <a:pPr/>
              <a:t>03/09/2014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CFB7-38FD-43F9-A2FE-9DF5E4C85F1F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23C02-B27C-4341-A638-567A0A2B17FE}" type="datetimeFigureOut">
              <a:rPr lang="id-ID" smtClean="0"/>
              <a:pPr/>
              <a:t>03/09/2014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CFB7-38FD-43F9-A2FE-9DF5E4C85F1F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23C02-B27C-4341-A638-567A0A2B17FE}" type="datetimeFigureOut">
              <a:rPr lang="id-ID" smtClean="0"/>
              <a:pPr/>
              <a:t>03/09/2014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CFB7-38FD-43F9-A2FE-9DF5E4C85F1F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C0D23C02-B27C-4341-A638-567A0A2B17FE}" type="datetimeFigureOut">
              <a:rPr lang="id-ID" smtClean="0"/>
              <a:pPr/>
              <a:t>03/09/2014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D489CFB7-38FD-43F9-A2FE-9DF5E4C85F1F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d-ID" dirty="0" smtClean="0"/>
              <a:t>PERPAJAKAN INTERNASIONAL</a:t>
            </a:r>
            <a:endParaRPr lang="id-ID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id-ID" dirty="0" smtClean="0"/>
              <a:t>PROGRAM STUDI S1 REGULER</a:t>
            </a:r>
          </a:p>
          <a:p>
            <a:r>
              <a:rPr lang="id-ID" dirty="0" smtClean="0"/>
              <a:t>SESI 1</a:t>
            </a:r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AGENDA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INTRODUCTION</a:t>
            </a:r>
          </a:p>
          <a:p>
            <a:r>
              <a:rPr lang="id-ID" dirty="0" smtClean="0"/>
              <a:t>PEMILIHAN KETUA KELAS</a:t>
            </a:r>
          </a:p>
          <a:p>
            <a:r>
              <a:rPr lang="id-ID" dirty="0" smtClean="0"/>
              <a:t>OVERVIEW SILABUS</a:t>
            </a:r>
          </a:p>
          <a:p>
            <a:r>
              <a:rPr lang="id-ID" dirty="0" smtClean="0"/>
              <a:t>YURISDIKSI PEMAJAKAN</a:t>
            </a:r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INTRODUCTION</a:t>
            </a:r>
            <a:endParaRPr lang="id-ID" dirty="0"/>
          </a:p>
        </p:txBody>
      </p:sp>
      <p:sp>
        <p:nvSpPr>
          <p:cNvPr id="4" name="Cloud Callout 3"/>
          <p:cNvSpPr/>
          <p:nvPr/>
        </p:nvSpPr>
        <p:spPr>
          <a:xfrm>
            <a:off x="1285852" y="2285992"/>
            <a:ext cx="6929486" cy="2571768"/>
          </a:xfrm>
          <a:prstGeom prst="cloudCallout">
            <a:avLst>
              <a:gd name="adj1" fmla="val -34880"/>
              <a:gd name="adj2" fmla="val 105510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/>
              <a:t>WHAT IS YOUR EXPECTATION IN JOINNING THIS CLASS??</a:t>
            </a:r>
            <a:endParaRPr lang="id-ID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928934"/>
            <a:ext cx="8229600" cy="1066800"/>
          </a:xfrm>
        </p:spPr>
        <p:txBody>
          <a:bodyPr/>
          <a:lstStyle/>
          <a:p>
            <a:pPr algn="ctr"/>
            <a:r>
              <a:rPr lang="id-ID" dirty="0" smtClean="0"/>
              <a:t>OVERVIEW SILABUS</a:t>
            </a:r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671763" y="685800"/>
            <a:ext cx="6472237" cy="56356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800" b="1" i="0" smtClean="0">
                <a:latin typeface="Arial Narrow" pitchFamily="34" charset="0"/>
              </a:rPr>
              <a:t>Perpajakan Internasional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667000" y="1447800"/>
            <a:ext cx="5943600" cy="1066800"/>
          </a:xfrm>
        </p:spPr>
        <p:txBody>
          <a:bodyPr/>
          <a:lstStyle/>
          <a:p>
            <a:pPr eaLnBrk="1" hangingPunct="1"/>
            <a:r>
              <a:rPr lang="en-US" sz="4800" smtClean="0">
                <a:solidFill>
                  <a:srgbClr val="CC9900"/>
                </a:solidFill>
                <a:latin typeface="Tahoma" pitchFamily="34" charset="0"/>
              </a:rPr>
              <a:t>Yurisdiksi Pemajakan</a:t>
            </a:r>
          </a:p>
        </p:txBody>
      </p:sp>
      <p:sp useBgFill="1"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685800" y="1447800"/>
            <a:ext cx="1066800" cy="1066800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  <a:defRPr/>
            </a:pPr>
            <a:endParaRPr lang="en-US" sz="6600" i="1" kern="0" dirty="0">
              <a:solidFill>
                <a:schemeClr val="bg1"/>
              </a:solidFill>
              <a:latin typeface="Tahoma" pitchFamily="34" charset="0"/>
              <a:cs typeface="+mn-cs"/>
            </a:endParaRPr>
          </a:p>
        </p:txBody>
      </p:sp>
      <p:sp>
        <p:nvSpPr>
          <p:cNvPr id="4101" name="TextBox 4"/>
          <p:cNvSpPr txBox="1">
            <a:spLocks noChangeArrowheads="1"/>
          </p:cNvSpPr>
          <p:nvPr/>
        </p:nvSpPr>
        <p:spPr bwMode="auto">
          <a:xfrm>
            <a:off x="838200" y="1295400"/>
            <a:ext cx="7620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0" dirty="0">
                <a:solidFill>
                  <a:schemeClr val="accent1"/>
                </a:solidFill>
              </a:rPr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i="0" smtClean="0"/>
              <a:t>Pokok-Pokok Bahasan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71500" indent="-571500" eaLnBrk="1" hangingPunct="1">
              <a:buFont typeface="Wingdings" pitchFamily="2" charset="2"/>
              <a:buAutoNum type="arabicPeriod"/>
            </a:pPr>
            <a:r>
              <a:rPr lang="en-US" sz="2800" dirty="0" err="1" smtClean="0"/>
              <a:t>Pengantar</a:t>
            </a:r>
            <a:endParaRPr lang="en-US" sz="2800" dirty="0" smtClean="0"/>
          </a:p>
          <a:p>
            <a:pPr marL="571500" indent="-571500" eaLnBrk="1" hangingPunct="1">
              <a:buFont typeface="Wingdings" pitchFamily="2" charset="2"/>
              <a:buAutoNum type="arabicPeriod"/>
            </a:pPr>
            <a:r>
              <a:rPr lang="en-US" sz="2800" dirty="0" err="1" smtClean="0"/>
              <a:t>Yurisdiksi</a:t>
            </a:r>
            <a:r>
              <a:rPr lang="en-US" sz="2800" dirty="0" smtClean="0"/>
              <a:t> </a:t>
            </a:r>
            <a:r>
              <a:rPr lang="en-US" sz="2800" dirty="0" err="1" smtClean="0"/>
              <a:t>Domisili</a:t>
            </a:r>
            <a:endParaRPr lang="en-US" sz="2800" dirty="0" smtClean="0"/>
          </a:p>
          <a:p>
            <a:pPr marL="571500" indent="-571500" eaLnBrk="1" hangingPunct="1">
              <a:buFont typeface="Wingdings" pitchFamily="2" charset="2"/>
              <a:buAutoNum type="arabicPeriod"/>
            </a:pPr>
            <a:r>
              <a:rPr lang="en-US" sz="2800" dirty="0" err="1" smtClean="0"/>
              <a:t>Yurisdiksi</a:t>
            </a:r>
            <a:r>
              <a:rPr lang="en-US" sz="2800" dirty="0" smtClean="0"/>
              <a:t> </a:t>
            </a:r>
            <a:r>
              <a:rPr lang="en-US" sz="2800" dirty="0" err="1" smtClean="0"/>
              <a:t>Sumber</a:t>
            </a:r>
            <a:endParaRPr lang="en-US" sz="2800" dirty="0" smtClean="0"/>
          </a:p>
          <a:p>
            <a:pPr marL="571500" indent="-571500" eaLnBrk="1" hangingPunct="1">
              <a:buFont typeface="Wingdings" pitchFamily="2" charset="2"/>
              <a:buAutoNum type="arabicPeriod"/>
            </a:pPr>
            <a:r>
              <a:rPr lang="en-US" sz="2800" dirty="0" err="1" smtClean="0"/>
              <a:t>Bentuk</a:t>
            </a:r>
            <a:r>
              <a:rPr lang="en-US" sz="2800" dirty="0" smtClean="0"/>
              <a:t> Usaha </a:t>
            </a:r>
            <a:r>
              <a:rPr lang="en-US" sz="2800" dirty="0" err="1" smtClean="0"/>
              <a:t>tetap</a:t>
            </a:r>
            <a:endParaRPr lang="en-US" sz="2800" dirty="0" smtClean="0"/>
          </a:p>
          <a:p>
            <a:pPr marL="571500" indent="-571500" eaLnBrk="1" hangingPunct="1">
              <a:buFont typeface="Wingdings" pitchFamily="2" charset="2"/>
              <a:buAutoNum type="arabicPeriod"/>
            </a:pPr>
            <a:r>
              <a:rPr lang="en-US" sz="2800" dirty="0" err="1" smtClean="0"/>
              <a:t>Cakupan</a:t>
            </a:r>
            <a:r>
              <a:rPr lang="en-US" sz="2800" dirty="0" smtClean="0"/>
              <a:t> </a:t>
            </a:r>
            <a:r>
              <a:rPr lang="en-US" sz="2800" dirty="0" err="1" smtClean="0"/>
              <a:t>Geografis</a:t>
            </a:r>
            <a:r>
              <a:rPr lang="en-US" sz="2800" dirty="0" smtClean="0"/>
              <a:t> </a:t>
            </a:r>
            <a:r>
              <a:rPr lang="en-US" sz="2800" dirty="0" err="1" smtClean="0"/>
              <a:t>Pemajakan</a:t>
            </a:r>
            <a:r>
              <a:rPr lang="en-US" sz="2800" dirty="0" smtClean="0"/>
              <a:t> </a:t>
            </a:r>
            <a:r>
              <a:rPr lang="en-US" sz="2800" dirty="0" err="1" smtClean="0"/>
              <a:t>Penghasilan</a:t>
            </a:r>
            <a:endParaRPr lang="en-US" sz="2800" dirty="0" smtClean="0"/>
          </a:p>
          <a:p>
            <a:pPr marL="571500" indent="-571500" eaLnBrk="1" hangingPunct="1">
              <a:buFont typeface="Wingdings" pitchFamily="2" charset="2"/>
              <a:buAutoNum type="arabicPeriod"/>
            </a:pPr>
            <a:r>
              <a:rPr lang="en-US" sz="2800" dirty="0" err="1" smtClean="0"/>
              <a:t>Kewajiban</a:t>
            </a:r>
            <a:r>
              <a:rPr lang="en-US" sz="2800" dirty="0" smtClean="0"/>
              <a:t> </a:t>
            </a:r>
            <a:r>
              <a:rPr lang="en-US" sz="2800" dirty="0" err="1" smtClean="0"/>
              <a:t>Pajak</a:t>
            </a:r>
            <a:r>
              <a:rPr lang="en-US" sz="2800" dirty="0" smtClean="0"/>
              <a:t> WPDN </a:t>
            </a:r>
            <a:r>
              <a:rPr lang="en-US" sz="2800" dirty="0" err="1" smtClean="0"/>
              <a:t>dan</a:t>
            </a:r>
            <a:r>
              <a:rPr lang="en-US" sz="2800" dirty="0" smtClean="0"/>
              <a:t> WPLN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2438400" y="228600"/>
            <a:ext cx="6324600" cy="762000"/>
          </a:xfrm>
        </p:spPr>
        <p:txBody>
          <a:bodyPr/>
          <a:lstStyle/>
          <a:p>
            <a:r>
              <a:rPr lang="en-US" smtClean="0"/>
              <a:t>PENGANTAR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295400"/>
            <a:ext cx="8093075" cy="5013325"/>
          </a:xfrm>
        </p:spPr>
        <p:txBody>
          <a:bodyPr/>
          <a:lstStyle/>
          <a:p>
            <a:r>
              <a:rPr lang="en-US" smtClean="0"/>
              <a:t>Perpajakan Internasional:</a:t>
            </a:r>
          </a:p>
          <a:p>
            <a:pPr lvl="1"/>
            <a:r>
              <a:rPr lang="en-US" smtClean="0"/>
              <a:t>Ketentuan-ketentuan yang mengandung aspek-aspek internasional yang terkandung di dalam UU pajak penghasilan suatu negara.</a:t>
            </a:r>
          </a:p>
          <a:p>
            <a:pPr lvl="1"/>
            <a:r>
              <a:rPr lang="en-US" smtClean="0"/>
              <a:t>Di Indonesia, pajak internasional adalah aspek internasional yang ada di dalam UU PPh.</a:t>
            </a:r>
            <a:r>
              <a:rPr lang="en-US" i="1" smtClean="0"/>
              <a:t> </a:t>
            </a:r>
          </a:p>
          <a:p>
            <a:endParaRPr lang="en-US" i="1" smtClean="0"/>
          </a:p>
          <a:p>
            <a:pPr>
              <a:buFont typeface="Wingdings" pitchFamily="2" charset="2"/>
              <a:buNone/>
            </a:pPr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2438400" y="228600"/>
            <a:ext cx="6019800" cy="815975"/>
          </a:xfrm>
        </p:spPr>
        <p:txBody>
          <a:bodyPr/>
          <a:lstStyle/>
          <a:p>
            <a:r>
              <a:rPr lang="en-US" smtClean="0"/>
              <a:t>PENGANTAR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0113" y="1371600"/>
            <a:ext cx="7954962" cy="4937125"/>
          </a:xfrm>
        </p:spPr>
        <p:txBody>
          <a:bodyPr/>
          <a:lstStyle/>
          <a:p>
            <a:r>
              <a:rPr lang="en-US" sz="2800" dirty="0" err="1" smtClean="0"/>
              <a:t>Aspek</a:t>
            </a:r>
            <a:r>
              <a:rPr lang="en-US" sz="2800" dirty="0" smtClean="0"/>
              <a:t> </a:t>
            </a:r>
            <a:r>
              <a:rPr lang="en-US" sz="2800" dirty="0" err="1" smtClean="0"/>
              <a:t>Internasional</a:t>
            </a:r>
            <a:r>
              <a:rPr lang="en-US" sz="2800" dirty="0" smtClean="0"/>
              <a:t> </a:t>
            </a:r>
            <a:r>
              <a:rPr lang="en-US" sz="2800" dirty="0" err="1" smtClean="0"/>
              <a:t>dalam</a:t>
            </a:r>
            <a:r>
              <a:rPr lang="en-US" sz="2800" dirty="0" smtClean="0"/>
              <a:t> UU </a:t>
            </a:r>
            <a:r>
              <a:rPr lang="en-US" sz="2800" dirty="0" err="1" smtClean="0"/>
              <a:t>PPh</a:t>
            </a:r>
            <a:r>
              <a:rPr lang="en-US" sz="2800" dirty="0" smtClean="0"/>
              <a:t>:</a:t>
            </a:r>
          </a:p>
          <a:p>
            <a:pPr lvl="1"/>
            <a:r>
              <a:rPr lang="en-US" sz="2200" dirty="0" err="1" smtClean="0">
                <a:latin typeface="Arial Narrow" pitchFamily="34" charset="0"/>
              </a:rPr>
              <a:t>Subjek</a:t>
            </a:r>
            <a:r>
              <a:rPr lang="en-US" sz="2200" dirty="0" smtClean="0">
                <a:latin typeface="Arial Narrow" pitchFamily="34" charset="0"/>
              </a:rPr>
              <a:t> </a:t>
            </a:r>
            <a:r>
              <a:rPr lang="en-US" sz="2200" dirty="0" err="1" smtClean="0">
                <a:latin typeface="Arial Narrow" pitchFamily="34" charset="0"/>
              </a:rPr>
              <a:t>pajak</a:t>
            </a:r>
            <a:r>
              <a:rPr lang="en-US" sz="2200" dirty="0" smtClean="0">
                <a:latin typeface="Arial Narrow" pitchFamily="34" charset="0"/>
              </a:rPr>
              <a:t> (</a:t>
            </a:r>
            <a:r>
              <a:rPr lang="en-US" sz="2200" dirty="0" err="1" smtClean="0">
                <a:latin typeface="Arial Narrow" pitchFamily="34" charset="0"/>
              </a:rPr>
              <a:t>Pasal</a:t>
            </a:r>
            <a:r>
              <a:rPr lang="en-US" sz="2200" dirty="0" smtClean="0">
                <a:latin typeface="Arial Narrow" pitchFamily="34" charset="0"/>
              </a:rPr>
              <a:t> 2 </a:t>
            </a:r>
            <a:r>
              <a:rPr lang="en-US" sz="2200" dirty="0" err="1" smtClean="0">
                <a:latin typeface="Arial Narrow" pitchFamily="34" charset="0"/>
              </a:rPr>
              <a:t>ayat</a:t>
            </a:r>
            <a:r>
              <a:rPr lang="en-US" sz="2200" dirty="0" smtClean="0">
                <a:latin typeface="Arial Narrow" pitchFamily="34" charset="0"/>
              </a:rPr>
              <a:t> (2), (3), (4), </a:t>
            </a:r>
            <a:r>
              <a:rPr lang="en-US" sz="2200" dirty="0" err="1" smtClean="0">
                <a:latin typeface="Arial Narrow" pitchFamily="34" charset="0"/>
              </a:rPr>
              <a:t>dan</a:t>
            </a:r>
            <a:r>
              <a:rPr lang="en-US" sz="2200" dirty="0" smtClean="0">
                <a:latin typeface="Arial Narrow" pitchFamily="34" charset="0"/>
              </a:rPr>
              <a:t> (5); </a:t>
            </a:r>
            <a:r>
              <a:rPr lang="en-US" sz="2200" dirty="0" err="1" smtClean="0">
                <a:latin typeface="Arial Narrow" pitchFamily="34" charset="0"/>
              </a:rPr>
              <a:t>Pasal</a:t>
            </a:r>
            <a:r>
              <a:rPr lang="en-US" sz="2200" dirty="0" smtClean="0">
                <a:latin typeface="Arial Narrow" pitchFamily="34" charset="0"/>
              </a:rPr>
              <a:t> 2A </a:t>
            </a:r>
            <a:r>
              <a:rPr lang="en-US" sz="2200" dirty="0" err="1" smtClean="0">
                <a:latin typeface="Arial Narrow" pitchFamily="34" charset="0"/>
              </a:rPr>
              <a:t>ayat</a:t>
            </a:r>
            <a:r>
              <a:rPr lang="en-US" sz="2200" dirty="0" smtClean="0">
                <a:latin typeface="Arial Narrow" pitchFamily="34" charset="0"/>
              </a:rPr>
              <a:t> (3) </a:t>
            </a:r>
            <a:r>
              <a:rPr lang="en-US" sz="2200" dirty="0" err="1" smtClean="0">
                <a:latin typeface="Arial Narrow" pitchFamily="34" charset="0"/>
              </a:rPr>
              <a:t>dan</a:t>
            </a:r>
            <a:r>
              <a:rPr lang="en-US" sz="2200" dirty="0" smtClean="0">
                <a:latin typeface="Arial Narrow" pitchFamily="34" charset="0"/>
              </a:rPr>
              <a:t> (4); </a:t>
            </a:r>
            <a:r>
              <a:rPr lang="en-US" sz="2200" dirty="0" err="1" smtClean="0">
                <a:latin typeface="Arial Narrow" pitchFamily="34" charset="0"/>
              </a:rPr>
              <a:t>dan</a:t>
            </a:r>
            <a:r>
              <a:rPr lang="en-US" sz="2200" dirty="0" smtClean="0">
                <a:latin typeface="Arial Narrow" pitchFamily="34" charset="0"/>
              </a:rPr>
              <a:t> </a:t>
            </a:r>
            <a:r>
              <a:rPr lang="en-US" sz="2200" dirty="0" err="1" smtClean="0">
                <a:latin typeface="Arial Narrow" pitchFamily="34" charset="0"/>
              </a:rPr>
              <a:t>Pasal</a:t>
            </a:r>
            <a:r>
              <a:rPr lang="en-US" sz="2200" dirty="0" smtClean="0">
                <a:latin typeface="Arial Narrow" pitchFamily="34" charset="0"/>
              </a:rPr>
              <a:t> 3);</a:t>
            </a:r>
          </a:p>
          <a:p>
            <a:pPr lvl="1"/>
            <a:r>
              <a:rPr lang="en-US" sz="2200" dirty="0" err="1" smtClean="0">
                <a:latin typeface="Arial Narrow" pitchFamily="34" charset="0"/>
              </a:rPr>
              <a:t>Objek</a:t>
            </a:r>
            <a:r>
              <a:rPr lang="en-US" sz="2200" dirty="0" smtClean="0">
                <a:latin typeface="Arial Narrow" pitchFamily="34" charset="0"/>
              </a:rPr>
              <a:t> </a:t>
            </a:r>
            <a:r>
              <a:rPr lang="en-US" sz="2200" dirty="0" err="1" smtClean="0">
                <a:latin typeface="Arial Narrow" pitchFamily="34" charset="0"/>
              </a:rPr>
              <a:t>pajak</a:t>
            </a:r>
            <a:r>
              <a:rPr lang="en-US" sz="2200" dirty="0" smtClean="0">
                <a:latin typeface="Arial Narrow" pitchFamily="34" charset="0"/>
              </a:rPr>
              <a:t> (</a:t>
            </a:r>
            <a:r>
              <a:rPr lang="en-US" sz="2200" dirty="0" err="1" smtClean="0">
                <a:latin typeface="Arial Narrow" pitchFamily="34" charset="0"/>
              </a:rPr>
              <a:t>Pasal</a:t>
            </a:r>
            <a:r>
              <a:rPr lang="en-US" sz="2200" dirty="0" smtClean="0">
                <a:latin typeface="Arial Narrow" pitchFamily="34" charset="0"/>
              </a:rPr>
              <a:t> 4 </a:t>
            </a:r>
            <a:r>
              <a:rPr lang="en-US" sz="2200" dirty="0" err="1" smtClean="0">
                <a:latin typeface="Arial Narrow" pitchFamily="34" charset="0"/>
              </a:rPr>
              <a:t>dan</a:t>
            </a:r>
            <a:r>
              <a:rPr lang="en-US" sz="2200" dirty="0" smtClean="0">
                <a:latin typeface="Arial Narrow" pitchFamily="34" charset="0"/>
              </a:rPr>
              <a:t> </a:t>
            </a:r>
            <a:r>
              <a:rPr lang="en-US" sz="2200" dirty="0" err="1" smtClean="0">
                <a:latin typeface="Arial Narrow" pitchFamily="34" charset="0"/>
              </a:rPr>
              <a:t>Pasal</a:t>
            </a:r>
            <a:r>
              <a:rPr lang="en-US" sz="2200" dirty="0" smtClean="0">
                <a:latin typeface="Arial Narrow" pitchFamily="34" charset="0"/>
              </a:rPr>
              <a:t> 5);</a:t>
            </a:r>
          </a:p>
          <a:p>
            <a:pPr lvl="1"/>
            <a:r>
              <a:rPr lang="en-US" sz="2200" i="1" dirty="0" smtClean="0">
                <a:latin typeface="Arial Narrow" pitchFamily="34" charset="0"/>
              </a:rPr>
              <a:t>Anti tax avoidance</a:t>
            </a:r>
            <a:r>
              <a:rPr lang="en-US" sz="2200" dirty="0" smtClean="0">
                <a:latin typeface="Arial Narrow" pitchFamily="34" charset="0"/>
              </a:rPr>
              <a:t> (</a:t>
            </a:r>
            <a:r>
              <a:rPr lang="en-US" sz="2200" dirty="0" err="1" smtClean="0">
                <a:latin typeface="Arial Narrow" pitchFamily="34" charset="0"/>
              </a:rPr>
              <a:t>Pasal</a:t>
            </a:r>
            <a:r>
              <a:rPr lang="en-US" sz="2200" dirty="0" smtClean="0">
                <a:latin typeface="Arial Narrow" pitchFamily="34" charset="0"/>
              </a:rPr>
              <a:t> 18);</a:t>
            </a:r>
          </a:p>
          <a:p>
            <a:pPr lvl="1"/>
            <a:r>
              <a:rPr lang="sv-SE" sz="2200" dirty="0" smtClean="0">
                <a:latin typeface="Arial Narrow" pitchFamily="34" charset="0"/>
              </a:rPr>
              <a:t>Penghitungan pajak (Pasal 16 ayat (1) dan (3), dan Pasal 17 ayat (1) dan (2));</a:t>
            </a:r>
          </a:p>
          <a:p>
            <a:pPr lvl="1">
              <a:lnSpc>
                <a:spcPct val="80000"/>
              </a:lnSpc>
            </a:pPr>
            <a:r>
              <a:rPr lang="sv-SE" sz="2200" dirty="0" smtClean="0">
                <a:latin typeface="Arial Narrow" pitchFamily="34" charset="0"/>
              </a:rPr>
              <a:t>Eliminasi pajak berganda (Pasal 24);</a:t>
            </a:r>
          </a:p>
          <a:p>
            <a:pPr lvl="1">
              <a:lnSpc>
                <a:spcPct val="80000"/>
              </a:lnSpc>
            </a:pPr>
            <a:r>
              <a:rPr lang="sv-SE" sz="2200" dirty="0" smtClean="0">
                <a:latin typeface="Arial Narrow" pitchFamily="34" charset="0"/>
              </a:rPr>
              <a:t>Pengenaan pajak atas penghasilan orang asing dengan mekanisme </a:t>
            </a:r>
            <a:r>
              <a:rPr lang="sv-SE" sz="2200" i="1" dirty="0" smtClean="0">
                <a:latin typeface="Arial Narrow" pitchFamily="34" charset="0"/>
              </a:rPr>
              <a:t>withholding tax (</a:t>
            </a:r>
            <a:r>
              <a:rPr lang="sv-SE" sz="2200" dirty="0" smtClean="0">
                <a:latin typeface="Arial Narrow" pitchFamily="34" charset="0"/>
              </a:rPr>
              <a:t>Pasal 26);</a:t>
            </a:r>
          </a:p>
          <a:p>
            <a:pPr lvl="1">
              <a:lnSpc>
                <a:spcPct val="80000"/>
              </a:lnSpc>
            </a:pPr>
            <a:r>
              <a:rPr lang="sv-SE" sz="2200" dirty="0" smtClean="0">
                <a:latin typeface="Arial Narrow" pitchFamily="34" charset="0"/>
              </a:rPr>
              <a:t>Persetujuan Penghindaran Pajak Berganda/ </a:t>
            </a:r>
            <a:r>
              <a:rPr lang="sv-SE" sz="2200" i="1" dirty="0" smtClean="0">
                <a:latin typeface="Arial Narrow" pitchFamily="34" charset="0"/>
              </a:rPr>
              <a:t>Tax Treaty</a:t>
            </a:r>
            <a:r>
              <a:rPr lang="sv-SE" sz="2200" dirty="0" smtClean="0">
                <a:latin typeface="Arial Narrow" pitchFamily="34" charset="0"/>
              </a:rPr>
              <a:t> (Pasal 32A).</a:t>
            </a:r>
            <a:endParaRPr lang="en-US" sz="2200" dirty="0" smtClean="0">
              <a:latin typeface="Arial Narrow" pitchFamily="34" charset="0"/>
            </a:endParaRPr>
          </a:p>
          <a:p>
            <a:pPr lvl="1"/>
            <a:endParaRPr lang="sv-SE" sz="2400" dirty="0" smtClean="0"/>
          </a:p>
          <a:p>
            <a:pPr>
              <a:buFont typeface="Wingdings" pitchFamily="2" charset="2"/>
              <a:buNone/>
            </a:pPr>
            <a:endParaRPr lang="en-US" sz="28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PENGANTAR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Yurisdiksi (kewenangan untuk mengatur) pemajakan merupakan konsekuensi dari kedaulatan wilayah suatu negara</a:t>
            </a:r>
          </a:p>
          <a:p>
            <a:r>
              <a:rPr lang="en-US" smtClean="0"/>
              <a:t>Empat teori justifikasi legal hak pemajakan suatu negara (Martha, 1989):</a:t>
            </a:r>
          </a:p>
          <a:p>
            <a:pPr lvl="1"/>
            <a:r>
              <a:rPr lang="en-US" smtClean="0"/>
              <a:t>Realistis atau empiris</a:t>
            </a:r>
          </a:p>
          <a:p>
            <a:pPr lvl="1"/>
            <a:r>
              <a:rPr lang="en-US" smtClean="0"/>
              <a:t>Etis atau retributif</a:t>
            </a:r>
          </a:p>
          <a:p>
            <a:pPr lvl="1"/>
            <a:r>
              <a:rPr lang="en-US" smtClean="0"/>
              <a:t>Kontraktual</a:t>
            </a:r>
          </a:p>
          <a:p>
            <a:pPr lvl="1"/>
            <a:r>
              <a:rPr lang="en-US" smtClean="0"/>
              <a:t>soverenitas</a:t>
            </a:r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PENGANTAR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Realistis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empiris</a:t>
            </a:r>
            <a:endParaRPr lang="en-US" dirty="0" smtClean="0"/>
          </a:p>
          <a:p>
            <a:pPr lvl="1">
              <a:defRPr/>
            </a:pPr>
            <a:r>
              <a:rPr lang="en-US" dirty="0" err="1" smtClean="0"/>
              <a:t>realistis</a:t>
            </a:r>
            <a:r>
              <a:rPr lang="en-US" dirty="0" smtClean="0"/>
              <a:t>: </a:t>
            </a:r>
            <a:r>
              <a:rPr lang="en-US" dirty="0" err="1" smtClean="0"/>
              <a:t>yurisdiksi</a:t>
            </a:r>
            <a:r>
              <a:rPr lang="en-US" dirty="0" smtClean="0"/>
              <a:t> </a:t>
            </a:r>
            <a:r>
              <a:rPr lang="en-US" dirty="0" err="1" smtClean="0"/>
              <a:t>setara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kekuasaan</a:t>
            </a:r>
            <a:r>
              <a:rPr lang="en-US" dirty="0" smtClean="0"/>
              <a:t> </a:t>
            </a:r>
            <a:r>
              <a:rPr lang="en-US" dirty="0" err="1" smtClean="0"/>
              <a:t>fisik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orang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harta</a:t>
            </a:r>
            <a:r>
              <a:rPr lang="en-US" dirty="0" smtClean="0"/>
              <a:t> yang </a:t>
            </a:r>
            <a:r>
              <a:rPr lang="en-US" dirty="0" err="1" smtClean="0"/>
              <a:t>berada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wilayahnya</a:t>
            </a:r>
            <a:endParaRPr lang="en-US" dirty="0" smtClean="0"/>
          </a:p>
          <a:p>
            <a:pPr lvl="1">
              <a:defRPr/>
            </a:pPr>
            <a:r>
              <a:rPr lang="en-US" dirty="0" err="1" smtClean="0"/>
              <a:t>empiris</a:t>
            </a:r>
            <a:r>
              <a:rPr lang="en-US" dirty="0" smtClean="0"/>
              <a:t>: </a:t>
            </a:r>
            <a:r>
              <a:rPr lang="en-US" dirty="0" err="1" smtClean="0"/>
              <a:t>berdasarkan</a:t>
            </a:r>
            <a:r>
              <a:rPr lang="en-US" dirty="0" smtClean="0"/>
              <a:t> </a:t>
            </a:r>
            <a:r>
              <a:rPr lang="en-US" dirty="0" err="1" smtClean="0"/>
              <a:t>ketentuan</a:t>
            </a:r>
            <a:r>
              <a:rPr lang="en-US" dirty="0" smtClean="0"/>
              <a:t> </a:t>
            </a:r>
            <a:r>
              <a:rPr lang="en-US" dirty="0" err="1" smtClean="0"/>
              <a:t>perundangan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terbatas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wilayah</a:t>
            </a:r>
            <a:r>
              <a:rPr lang="en-US" dirty="0" smtClean="0"/>
              <a:t> </a:t>
            </a:r>
            <a:r>
              <a:rPr lang="en-US" dirty="0" err="1" smtClean="0"/>
              <a:t>kekuasaan</a:t>
            </a:r>
            <a:endParaRPr lang="en-US" dirty="0" smtClean="0"/>
          </a:p>
          <a:p>
            <a:pPr>
              <a:defRPr/>
            </a:pPr>
            <a:r>
              <a:rPr lang="en-US" dirty="0" err="1" smtClean="0"/>
              <a:t>Etis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retributif</a:t>
            </a:r>
            <a:endParaRPr lang="en-US" dirty="0" smtClean="0"/>
          </a:p>
          <a:p>
            <a:pPr marL="457200" lvl="1" indent="0">
              <a:buFontTx/>
              <a:buNone/>
              <a:defRPr/>
            </a:pP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kontrapestasi</a:t>
            </a:r>
            <a:r>
              <a:rPr lang="en-US" dirty="0" smtClean="0"/>
              <a:t> </a:t>
            </a:r>
            <a:r>
              <a:rPr lang="en-US" dirty="0" err="1" smtClean="0"/>
              <a:t>atas</a:t>
            </a:r>
            <a:r>
              <a:rPr lang="en-US" dirty="0" smtClean="0"/>
              <a:t> </a:t>
            </a:r>
            <a:r>
              <a:rPr lang="en-US" dirty="0" err="1" smtClean="0"/>
              <a:t>manfaat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kemudahan</a:t>
            </a:r>
            <a:r>
              <a:rPr lang="en-US" dirty="0" smtClean="0"/>
              <a:t> yang </a:t>
            </a:r>
            <a:r>
              <a:rPr lang="en-US" dirty="0" err="1" smtClean="0"/>
              <a:t>diperoleh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negara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PENGANTAR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Kontraktual</a:t>
            </a:r>
          </a:p>
          <a:p>
            <a:pPr marL="457200" lvl="1" indent="0">
              <a:buFontTx/>
              <a:buNone/>
            </a:pPr>
            <a:r>
              <a:rPr lang="en-US" smtClean="0"/>
              <a:t>merupakan pembayaran atas barang dan jasa yang diterima dari negara pemungut pajak berdasarkan anggapan adanya kontrak antara pemegang yurisdiksi dan subjek pajak</a:t>
            </a:r>
          </a:p>
          <a:p>
            <a:r>
              <a:rPr lang="en-US" smtClean="0"/>
              <a:t>Soverenitas</a:t>
            </a:r>
          </a:p>
          <a:p>
            <a:pPr marL="457200" lvl="1" indent="0">
              <a:buFontTx/>
              <a:buNone/>
            </a:pPr>
            <a:r>
              <a:rPr lang="en-US" smtClean="0"/>
              <a:t>pemajakan merupakan bentuk pelaksanaan dari yurisdiksi dan yurisdiksi merupakan atribut/ kelengkapan dari soverenitas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PENGANTAR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457200" y="2143116"/>
            <a:ext cx="8229600" cy="4333884"/>
          </a:xfrm>
        </p:spPr>
        <p:txBody>
          <a:bodyPr/>
          <a:lstStyle/>
          <a:p>
            <a:r>
              <a:rPr lang="en-US" dirty="0" err="1" smtClean="0"/>
              <a:t>Yurisdiksi</a:t>
            </a:r>
            <a:r>
              <a:rPr lang="en-US" dirty="0" smtClean="0"/>
              <a:t> </a:t>
            </a:r>
            <a:r>
              <a:rPr lang="en-US" dirty="0" err="1" smtClean="0"/>
              <a:t>pemajakan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didasarkan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:</a:t>
            </a:r>
          </a:p>
          <a:p>
            <a:pPr lvl="1"/>
            <a:r>
              <a:rPr lang="en-US" b="1" dirty="0" err="1" smtClean="0"/>
              <a:t>subjek</a:t>
            </a:r>
            <a:r>
              <a:rPr lang="en-US" dirty="0" smtClean="0"/>
              <a:t> </a:t>
            </a:r>
            <a:r>
              <a:rPr lang="en-US" i="1" dirty="0" smtClean="0"/>
              <a:t>(subjective attachment</a:t>
            </a:r>
            <a:r>
              <a:rPr lang="en-US" dirty="0" smtClean="0"/>
              <a:t>) / status personal (</a:t>
            </a:r>
            <a:r>
              <a:rPr lang="en-US" i="1" dirty="0" smtClean="0"/>
              <a:t>personal allegiance</a:t>
            </a:r>
            <a:r>
              <a:rPr lang="en-US" dirty="0" smtClean="0"/>
              <a:t>)</a:t>
            </a:r>
          </a:p>
          <a:p>
            <a:pPr lvl="1"/>
            <a:r>
              <a:rPr lang="en-US" b="1" dirty="0" err="1" smtClean="0"/>
              <a:t>Kaitan</a:t>
            </a:r>
            <a:r>
              <a:rPr lang="en-US" b="1" dirty="0" smtClean="0"/>
              <a:t> </a:t>
            </a:r>
            <a:r>
              <a:rPr lang="en-US" b="1" dirty="0" err="1" smtClean="0"/>
              <a:t>ekonomis</a:t>
            </a:r>
            <a:r>
              <a:rPr lang="en-US" b="1" dirty="0" smtClean="0"/>
              <a:t> </a:t>
            </a:r>
            <a:r>
              <a:rPr lang="en-US" dirty="0" smtClean="0"/>
              <a:t>(economic</a:t>
            </a:r>
            <a:r>
              <a:rPr lang="en-US" i="1" dirty="0" smtClean="0"/>
              <a:t> allegiance</a:t>
            </a:r>
            <a:r>
              <a:rPr lang="en-US" dirty="0" smtClean="0"/>
              <a:t>) yang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berupa</a:t>
            </a:r>
            <a:r>
              <a:rPr lang="en-US" dirty="0" smtClean="0"/>
              <a:t> </a:t>
            </a:r>
            <a:r>
              <a:rPr lang="en-US" dirty="0" err="1" smtClean="0"/>
              <a:t>menjalankan</a:t>
            </a:r>
            <a:r>
              <a:rPr lang="en-US" dirty="0" smtClean="0"/>
              <a:t> </a:t>
            </a:r>
            <a:r>
              <a:rPr lang="en-US" dirty="0" err="1" smtClean="0"/>
              <a:t>usaha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kegiatan</a:t>
            </a:r>
            <a:r>
              <a:rPr lang="en-US" dirty="0" smtClean="0"/>
              <a:t> </a:t>
            </a:r>
            <a:r>
              <a:rPr lang="en-US" dirty="0" err="1" smtClean="0"/>
              <a:t>profesional</a:t>
            </a:r>
            <a:r>
              <a:rPr lang="en-US" dirty="0" smtClean="0"/>
              <a:t> </a:t>
            </a:r>
            <a:r>
              <a:rPr lang="en-US" dirty="0" err="1" smtClean="0"/>
              <a:t>serta</a:t>
            </a:r>
            <a:r>
              <a:rPr lang="en-US" dirty="0" smtClean="0"/>
              <a:t> </a:t>
            </a:r>
            <a:r>
              <a:rPr lang="en-US" dirty="0" err="1" smtClean="0"/>
              <a:t>penerimaan</a:t>
            </a:r>
            <a:r>
              <a:rPr lang="en-US" dirty="0" smtClean="0"/>
              <a:t> </a:t>
            </a:r>
            <a:r>
              <a:rPr lang="en-US" dirty="0" err="1" smtClean="0"/>
              <a:t>penghasilan</a:t>
            </a:r>
            <a:r>
              <a:rPr lang="en-US" dirty="0" smtClean="0"/>
              <a:t> yang </a:t>
            </a:r>
            <a:r>
              <a:rPr lang="en-US" dirty="0" err="1" smtClean="0"/>
              <a:t>bersumber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negara</a:t>
            </a:r>
            <a:r>
              <a:rPr lang="en-US" dirty="0" smtClean="0"/>
              <a:t> </a:t>
            </a:r>
            <a:r>
              <a:rPr lang="en-US" dirty="0" err="1" smtClean="0"/>
              <a:t>pemungut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endParaRPr lang="en-US" dirty="0" smtClean="0"/>
          </a:p>
          <a:p>
            <a:pPr lvl="1"/>
            <a:r>
              <a:rPr lang="en-US" dirty="0" err="1" smtClean="0"/>
              <a:t>Adanya</a:t>
            </a:r>
            <a:r>
              <a:rPr lang="en-US" dirty="0" smtClean="0"/>
              <a:t> </a:t>
            </a:r>
            <a:r>
              <a:rPr lang="en-US" b="1" dirty="0" err="1" smtClean="0"/>
              <a:t>kepemilikan</a:t>
            </a:r>
            <a:r>
              <a:rPr lang="en-US" b="1" dirty="0" smtClean="0"/>
              <a:t> </a:t>
            </a:r>
            <a:r>
              <a:rPr lang="en-US" b="1" dirty="0" err="1" smtClean="0"/>
              <a:t>kekayaan</a:t>
            </a:r>
            <a:r>
              <a:rPr lang="en-US" b="1" dirty="0" smtClean="0"/>
              <a:t> </a:t>
            </a:r>
            <a:r>
              <a:rPr lang="en-US" dirty="0" smtClean="0"/>
              <a:t>(</a:t>
            </a:r>
            <a:r>
              <a:rPr lang="en-US" i="1" dirty="0" smtClean="0"/>
              <a:t>property</a:t>
            </a:r>
            <a:r>
              <a:rPr lang="en-US" dirty="0" smtClean="0"/>
              <a:t>) yang </a:t>
            </a:r>
            <a:r>
              <a:rPr lang="en-US" dirty="0" err="1" smtClean="0"/>
              <a:t>terletak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negara</a:t>
            </a:r>
            <a:r>
              <a:rPr lang="en-US" dirty="0" smtClean="0"/>
              <a:t> </a:t>
            </a:r>
            <a:r>
              <a:rPr lang="en-US" dirty="0" err="1" smtClean="0"/>
              <a:t>pemungut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PENGANTAR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457200" y="2143116"/>
            <a:ext cx="8229600" cy="4333884"/>
          </a:xfrm>
        </p:spPr>
        <p:txBody>
          <a:bodyPr>
            <a:normAutofit lnSpcReduction="10000"/>
          </a:bodyPr>
          <a:lstStyle/>
          <a:p>
            <a:r>
              <a:rPr lang="en-US" sz="2800" dirty="0" err="1" smtClean="0"/>
              <a:t>Keterkaitan</a:t>
            </a:r>
            <a:r>
              <a:rPr lang="en-US" sz="2800" dirty="0" smtClean="0"/>
              <a:t> personal/</a:t>
            </a:r>
            <a:r>
              <a:rPr lang="en-US" sz="2800" dirty="0" err="1" smtClean="0"/>
              <a:t>subjek</a:t>
            </a:r>
            <a:r>
              <a:rPr lang="en-US" sz="2800" dirty="0" smtClean="0"/>
              <a:t> </a:t>
            </a:r>
            <a:r>
              <a:rPr lang="en-US" sz="2800" dirty="0" err="1" smtClean="0"/>
              <a:t>pajak</a:t>
            </a:r>
            <a:r>
              <a:rPr lang="en-US" sz="2800" dirty="0" smtClean="0"/>
              <a:t> </a:t>
            </a:r>
            <a:r>
              <a:rPr lang="en-US" sz="2800" dirty="0" err="1" smtClean="0"/>
              <a:t>dapat</a:t>
            </a:r>
            <a:r>
              <a:rPr lang="en-US" sz="2800" dirty="0" smtClean="0"/>
              <a:t> </a:t>
            </a:r>
            <a:r>
              <a:rPr lang="en-US" sz="2800" dirty="0" err="1" smtClean="0"/>
              <a:t>didasarkan</a:t>
            </a:r>
            <a:r>
              <a:rPr lang="en-US" sz="2800" dirty="0" smtClean="0"/>
              <a:t> </a:t>
            </a:r>
            <a:r>
              <a:rPr lang="en-US" sz="2800" dirty="0" err="1" smtClean="0"/>
              <a:t>pada</a:t>
            </a:r>
            <a:r>
              <a:rPr lang="en-US" sz="2800" dirty="0" smtClean="0"/>
              <a:t>:</a:t>
            </a:r>
          </a:p>
          <a:p>
            <a:pPr lvl="1"/>
            <a:r>
              <a:rPr lang="en-US" sz="2600" dirty="0" err="1" smtClean="0"/>
              <a:t>untuk</a:t>
            </a:r>
            <a:r>
              <a:rPr lang="en-US" sz="2600" dirty="0" smtClean="0"/>
              <a:t> </a:t>
            </a:r>
            <a:r>
              <a:rPr lang="en-US" sz="2600" dirty="0" err="1" smtClean="0"/>
              <a:t>orang</a:t>
            </a:r>
            <a:r>
              <a:rPr lang="en-US" sz="2600" dirty="0" smtClean="0"/>
              <a:t> </a:t>
            </a:r>
            <a:r>
              <a:rPr lang="en-US" sz="2600" dirty="0" err="1" smtClean="0"/>
              <a:t>pribadi</a:t>
            </a:r>
            <a:r>
              <a:rPr lang="en-US" sz="2600" dirty="0" smtClean="0"/>
              <a:t> </a:t>
            </a:r>
            <a:r>
              <a:rPr lang="en-US" sz="2600" dirty="0" err="1" smtClean="0"/>
              <a:t>bisa</a:t>
            </a:r>
            <a:r>
              <a:rPr lang="en-US" sz="2600" dirty="0" smtClean="0"/>
              <a:t> </a:t>
            </a:r>
            <a:r>
              <a:rPr lang="en-US" sz="2600" dirty="0" err="1" smtClean="0"/>
              <a:t>kewarganegaraan</a:t>
            </a:r>
            <a:r>
              <a:rPr lang="en-US" sz="2600" dirty="0" smtClean="0"/>
              <a:t>, </a:t>
            </a:r>
            <a:r>
              <a:rPr lang="en-US" sz="2600" dirty="0" err="1" smtClean="0"/>
              <a:t>tempat</a:t>
            </a:r>
            <a:r>
              <a:rPr lang="en-US" sz="2600" dirty="0" smtClean="0"/>
              <a:t> </a:t>
            </a:r>
            <a:r>
              <a:rPr lang="en-US" sz="2600" dirty="0" err="1" smtClean="0"/>
              <a:t>tinggal</a:t>
            </a:r>
            <a:r>
              <a:rPr lang="en-US" sz="2600" dirty="0" smtClean="0"/>
              <a:t> (</a:t>
            </a:r>
            <a:r>
              <a:rPr lang="en-US" sz="2600" dirty="0" err="1" smtClean="0"/>
              <a:t>domisili</a:t>
            </a:r>
            <a:r>
              <a:rPr lang="en-US" sz="2600" dirty="0" smtClean="0"/>
              <a:t>) </a:t>
            </a:r>
            <a:r>
              <a:rPr lang="en-US" sz="2600" dirty="0" err="1" smtClean="0"/>
              <a:t>atau</a:t>
            </a:r>
            <a:r>
              <a:rPr lang="en-US" sz="2600" dirty="0" smtClean="0"/>
              <a:t> </a:t>
            </a:r>
            <a:r>
              <a:rPr lang="en-US" sz="2600" dirty="0" err="1" smtClean="0"/>
              <a:t>niat</a:t>
            </a:r>
            <a:r>
              <a:rPr lang="en-US" sz="2600" dirty="0" smtClean="0"/>
              <a:t> </a:t>
            </a:r>
            <a:r>
              <a:rPr lang="en-US" sz="2600" dirty="0" err="1" smtClean="0"/>
              <a:t>untuk</a:t>
            </a:r>
            <a:r>
              <a:rPr lang="en-US" sz="2600" dirty="0" smtClean="0"/>
              <a:t> </a:t>
            </a:r>
            <a:r>
              <a:rPr lang="en-US" sz="2600" dirty="0" err="1" smtClean="0"/>
              <a:t>bertempat</a:t>
            </a:r>
            <a:r>
              <a:rPr lang="en-US" sz="2600" dirty="0" smtClean="0"/>
              <a:t> </a:t>
            </a:r>
            <a:r>
              <a:rPr lang="en-US" sz="2600" dirty="0" err="1" smtClean="0"/>
              <a:t>tinggal</a:t>
            </a:r>
            <a:r>
              <a:rPr lang="en-US" sz="2600" dirty="0" smtClean="0"/>
              <a:t> </a:t>
            </a:r>
            <a:r>
              <a:rPr lang="en-US" sz="2600" dirty="0" err="1" smtClean="0"/>
              <a:t>serta</a:t>
            </a:r>
            <a:r>
              <a:rPr lang="en-US" sz="2600" dirty="0" smtClean="0"/>
              <a:t> </a:t>
            </a:r>
            <a:r>
              <a:rPr lang="en-US" sz="2600" dirty="0" err="1" smtClean="0"/>
              <a:t>keberadaan</a:t>
            </a:r>
            <a:r>
              <a:rPr lang="en-US" sz="2600" dirty="0" smtClean="0"/>
              <a:t> </a:t>
            </a:r>
            <a:r>
              <a:rPr lang="en-US" sz="2600" dirty="0" err="1" smtClean="0"/>
              <a:t>atau</a:t>
            </a:r>
            <a:r>
              <a:rPr lang="en-US" sz="2600" dirty="0" smtClean="0"/>
              <a:t> </a:t>
            </a:r>
            <a:r>
              <a:rPr lang="en-US" sz="2600" dirty="0" err="1" smtClean="0"/>
              <a:t>kehadiran</a:t>
            </a:r>
            <a:endParaRPr lang="en-US" sz="2600" dirty="0" smtClean="0"/>
          </a:p>
          <a:p>
            <a:pPr lvl="1"/>
            <a:r>
              <a:rPr lang="en-US" sz="2600" dirty="0" err="1" smtClean="0"/>
              <a:t>Untuk</a:t>
            </a:r>
            <a:r>
              <a:rPr lang="en-US" sz="2600" dirty="0" smtClean="0"/>
              <a:t> </a:t>
            </a:r>
            <a:r>
              <a:rPr lang="en-US" sz="2600" dirty="0" err="1" smtClean="0"/>
              <a:t>badan</a:t>
            </a:r>
            <a:r>
              <a:rPr lang="en-US" sz="2600" dirty="0" smtClean="0"/>
              <a:t> </a:t>
            </a:r>
            <a:r>
              <a:rPr lang="en-US" sz="2600" dirty="0" err="1" smtClean="0"/>
              <a:t>bisa</a:t>
            </a:r>
            <a:r>
              <a:rPr lang="en-US" sz="2600" dirty="0" smtClean="0"/>
              <a:t> </a:t>
            </a:r>
            <a:r>
              <a:rPr lang="en-US" sz="2600" dirty="0" err="1" smtClean="0"/>
              <a:t>tempat</a:t>
            </a:r>
            <a:r>
              <a:rPr lang="en-US" sz="2600" dirty="0" smtClean="0"/>
              <a:t> </a:t>
            </a:r>
            <a:r>
              <a:rPr lang="en-US" sz="2600" dirty="0" err="1" smtClean="0"/>
              <a:t>pendirian</a:t>
            </a:r>
            <a:r>
              <a:rPr lang="en-US" sz="2600" dirty="0" smtClean="0"/>
              <a:t>, </a:t>
            </a:r>
            <a:r>
              <a:rPr lang="en-US" sz="2600" dirty="0" err="1" smtClean="0"/>
              <a:t>tempat</a:t>
            </a:r>
            <a:r>
              <a:rPr lang="en-US" sz="2600" dirty="0" smtClean="0"/>
              <a:t> </a:t>
            </a:r>
            <a:r>
              <a:rPr lang="en-US" sz="2600" dirty="0" err="1" smtClean="0"/>
              <a:t>kedudukan</a:t>
            </a:r>
            <a:r>
              <a:rPr lang="en-US" sz="2600" dirty="0" smtClean="0"/>
              <a:t> </a:t>
            </a:r>
            <a:r>
              <a:rPr lang="en-US" sz="2600" dirty="0" err="1" smtClean="0"/>
              <a:t>manajemen</a:t>
            </a:r>
            <a:r>
              <a:rPr lang="en-US" sz="2600" dirty="0" smtClean="0"/>
              <a:t> (</a:t>
            </a:r>
            <a:r>
              <a:rPr lang="en-US" sz="2600" dirty="0" err="1" smtClean="0"/>
              <a:t>efektif</a:t>
            </a:r>
            <a:r>
              <a:rPr lang="en-US" sz="2600" dirty="0" smtClean="0"/>
              <a:t>) </a:t>
            </a:r>
            <a:r>
              <a:rPr lang="en-US" sz="2600" dirty="0" err="1" smtClean="0"/>
              <a:t>atau</a:t>
            </a:r>
            <a:r>
              <a:rPr lang="en-US" sz="2600" dirty="0" smtClean="0"/>
              <a:t> </a:t>
            </a:r>
            <a:r>
              <a:rPr lang="en-US" sz="2600" dirty="0" err="1" smtClean="0"/>
              <a:t>kantor</a:t>
            </a:r>
            <a:r>
              <a:rPr lang="en-US" sz="2600" dirty="0" smtClean="0"/>
              <a:t> </a:t>
            </a:r>
            <a:r>
              <a:rPr lang="en-US" sz="2600" dirty="0" err="1" smtClean="0"/>
              <a:t>pusat</a:t>
            </a:r>
            <a:endParaRPr lang="en-US" sz="2600" dirty="0" smtClean="0"/>
          </a:p>
          <a:p>
            <a:r>
              <a:rPr lang="en-US" sz="2800" dirty="0" err="1" smtClean="0"/>
              <a:t>Keterkaitan</a:t>
            </a:r>
            <a:r>
              <a:rPr lang="en-US" sz="2800" dirty="0" smtClean="0"/>
              <a:t> </a:t>
            </a:r>
            <a:r>
              <a:rPr lang="en-US" sz="2800" dirty="0" err="1" smtClean="0"/>
              <a:t>objek</a:t>
            </a:r>
            <a:r>
              <a:rPr lang="en-US" sz="2800" dirty="0" smtClean="0"/>
              <a:t> </a:t>
            </a:r>
            <a:r>
              <a:rPr lang="en-US" sz="2800" dirty="0" err="1" smtClean="0"/>
              <a:t>pengenaan</a:t>
            </a:r>
            <a:r>
              <a:rPr lang="en-US" sz="2800" dirty="0" smtClean="0"/>
              <a:t> </a:t>
            </a:r>
            <a:r>
              <a:rPr lang="en-US" sz="2800" dirty="0" err="1" smtClean="0"/>
              <a:t>pajak</a:t>
            </a:r>
            <a:r>
              <a:rPr lang="en-US" sz="2800" dirty="0" smtClean="0"/>
              <a:t>/ </a:t>
            </a:r>
            <a:r>
              <a:rPr lang="en-US" sz="2800" dirty="0" err="1" smtClean="0"/>
              <a:t>ekonomis</a:t>
            </a:r>
            <a:r>
              <a:rPr lang="en-US" sz="2800" dirty="0" smtClean="0"/>
              <a:t> </a:t>
            </a:r>
            <a:r>
              <a:rPr lang="en-US" sz="2800" dirty="0" err="1" smtClean="0"/>
              <a:t>dapat</a:t>
            </a:r>
            <a:r>
              <a:rPr lang="en-US" sz="2800" dirty="0" smtClean="0"/>
              <a:t> </a:t>
            </a:r>
            <a:r>
              <a:rPr lang="en-US" sz="2800" dirty="0" err="1" smtClean="0"/>
              <a:t>dibangun</a:t>
            </a:r>
            <a:r>
              <a:rPr lang="en-US" sz="2800" dirty="0" smtClean="0"/>
              <a:t> </a:t>
            </a:r>
            <a:r>
              <a:rPr lang="en-US" sz="2800" dirty="0" err="1" smtClean="0"/>
              <a:t>atas</a:t>
            </a:r>
            <a:r>
              <a:rPr lang="en-US" sz="2800" dirty="0" smtClean="0"/>
              <a:t> </a:t>
            </a:r>
            <a:r>
              <a:rPr lang="en-US" sz="2800" dirty="0" err="1" smtClean="0">
                <a:solidFill>
                  <a:srgbClr val="201B87"/>
                </a:solidFill>
              </a:rPr>
              <a:t>kegiatan</a:t>
            </a:r>
            <a:r>
              <a:rPr lang="en-US" sz="2800" dirty="0" smtClean="0">
                <a:solidFill>
                  <a:srgbClr val="201B87"/>
                </a:solidFill>
              </a:rPr>
              <a:t> </a:t>
            </a:r>
            <a:r>
              <a:rPr lang="en-US" sz="2800" dirty="0" err="1" smtClean="0">
                <a:solidFill>
                  <a:srgbClr val="201B87"/>
                </a:solidFill>
              </a:rPr>
              <a:t>ekonomi</a:t>
            </a:r>
            <a:r>
              <a:rPr lang="en-US" sz="2800" dirty="0" smtClean="0">
                <a:solidFill>
                  <a:srgbClr val="201B87"/>
                </a:solidFill>
              </a:rPr>
              <a:t> </a:t>
            </a:r>
            <a:r>
              <a:rPr lang="en-US" sz="2800" dirty="0" err="1" smtClean="0">
                <a:solidFill>
                  <a:srgbClr val="201B87"/>
                </a:solidFill>
              </a:rPr>
              <a:t>di</a:t>
            </a:r>
            <a:r>
              <a:rPr lang="en-US" sz="2800" dirty="0" smtClean="0">
                <a:solidFill>
                  <a:srgbClr val="201B87"/>
                </a:solidFill>
              </a:rPr>
              <a:t> </a:t>
            </a:r>
            <a:r>
              <a:rPr lang="en-US" sz="2800" dirty="0" err="1" smtClean="0">
                <a:solidFill>
                  <a:srgbClr val="201B87"/>
                </a:solidFill>
              </a:rPr>
              <a:t>suatu</a:t>
            </a:r>
            <a:r>
              <a:rPr lang="en-US" sz="2800" dirty="0" smtClean="0">
                <a:solidFill>
                  <a:srgbClr val="201B87"/>
                </a:solidFill>
              </a:rPr>
              <a:t> </a:t>
            </a:r>
            <a:r>
              <a:rPr lang="en-US" sz="2800" dirty="0" err="1" smtClean="0">
                <a:solidFill>
                  <a:srgbClr val="201B87"/>
                </a:solidFill>
              </a:rPr>
              <a:t>negara</a:t>
            </a:r>
            <a:r>
              <a:rPr lang="en-US" sz="2800" dirty="0" smtClean="0">
                <a:solidFill>
                  <a:srgbClr val="201B87"/>
                </a:solidFill>
              </a:rPr>
              <a:t>, </a:t>
            </a:r>
            <a:r>
              <a:rPr lang="en-US" sz="2800" dirty="0" err="1" smtClean="0">
                <a:solidFill>
                  <a:srgbClr val="201B87"/>
                </a:solidFill>
              </a:rPr>
              <a:t>sumber</a:t>
            </a:r>
            <a:r>
              <a:rPr lang="en-US" sz="2800" dirty="0" smtClean="0">
                <a:solidFill>
                  <a:srgbClr val="201B87"/>
                </a:solidFill>
              </a:rPr>
              <a:t> </a:t>
            </a:r>
            <a:r>
              <a:rPr lang="en-US" sz="2800" dirty="0" err="1" smtClean="0">
                <a:solidFill>
                  <a:srgbClr val="201B87"/>
                </a:solidFill>
              </a:rPr>
              <a:t>penghasilan</a:t>
            </a:r>
            <a:r>
              <a:rPr lang="en-US" sz="2800" dirty="0" smtClean="0">
                <a:solidFill>
                  <a:srgbClr val="201B87"/>
                </a:solidFill>
              </a:rPr>
              <a:t> </a:t>
            </a:r>
            <a:r>
              <a:rPr lang="en-US" sz="2800" dirty="0" err="1" smtClean="0">
                <a:solidFill>
                  <a:srgbClr val="201B87"/>
                </a:solidFill>
              </a:rPr>
              <a:t>dan</a:t>
            </a:r>
            <a:r>
              <a:rPr lang="en-US" sz="2800" dirty="0" smtClean="0">
                <a:solidFill>
                  <a:srgbClr val="201B87"/>
                </a:solidFill>
              </a:rPr>
              <a:t> </a:t>
            </a:r>
            <a:r>
              <a:rPr lang="en-US" sz="2800" dirty="0" err="1" smtClean="0">
                <a:solidFill>
                  <a:srgbClr val="201B87"/>
                </a:solidFill>
              </a:rPr>
              <a:t>kekayaan</a:t>
            </a:r>
            <a:endParaRPr lang="en-US" sz="2800" dirty="0" smtClean="0">
              <a:solidFill>
                <a:srgbClr val="201B87"/>
              </a:solidFill>
            </a:endParaRPr>
          </a:p>
          <a:p>
            <a:pPr>
              <a:buFontTx/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PENGANTAR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4262446"/>
          </a:xfrm>
        </p:spPr>
        <p:txBody>
          <a:bodyPr>
            <a:normAutofit lnSpcReduction="10000"/>
          </a:bodyPr>
          <a:lstStyle/>
          <a:p>
            <a:r>
              <a:rPr lang="en-US" dirty="0" err="1" smtClean="0"/>
              <a:t>Pasal</a:t>
            </a:r>
            <a:r>
              <a:rPr lang="en-US" dirty="0" smtClean="0"/>
              <a:t> 2 UU </a:t>
            </a:r>
            <a:r>
              <a:rPr lang="en-US" dirty="0" err="1" smtClean="0"/>
              <a:t>PPh</a:t>
            </a:r>
            <a:r>
              <a:rPr lang="en-US" dirty="0" smtClean="0"/>
              <a:t> </a:t>
            </a:r>
            <a:r>
              <a:rPr lang="en-US" dirty="0" err="1" smtClean="0"/>
              <a:t>membangun</a:t>
            </a:r>
            <a:r>
              <a:rPr lang="en-US" dirty="0" smtClean="0"/>
              <a:t> </a:t>
            </a:r>
            <a:r>
              <a:rPr lang="en-US" dirty="0" err="1" smtClean="0"/>
              <a:t>yurisdiksi</a:t>
            </a:r>
            <a:r>
              <a:rPr lang="en-US" dirty="0" smtClean="0"/>
              <a:t> </a:t>
            </a:r>
            <a:r>
              <a:rPr lang="en-US" dirty="0" err="1" smtClean="0"/>
              <a:t>pemajakan</a:t>
            </a:r>
            <a:r>
              <a:rPr lang="en-US" dirty="0" smtClean="0"/>
              <a:t> </a:t>
            </a:r>
            <a:r>
              <a:rPr lang="en-US" dirty="0" err="1" smtClean="0"/>
              <a:t>berdasarkan</a:t>
            </a:r>
            <a:r>
              <a:rPr lang="en-US" dirty="0" smtClean="0"/>
              <a:t> 2 </a:t>
            </a:r>
            <a:r>
              <a:rPr lang="en-US" dirty="0" err="1" smtClean="0"/>
              <a:t>dasar</a:t>
            </a:r>
            <a:r>
              <a:rPr lang="en-US" dirty="0" smtClean="0"/>
              <a:t> </a:t>
            </a:r>
            <a:r>
              <a:rPr lang="en-US" dirty="0" err="1" smtClean="0"/>
              <a:t>yaitu</a:t>
            </a:r>
            <a:r>
              <a:rPr lang="en-US" dirty="0" smtClean="0"/>
              <a:t>:</a:t>
            </a:r>
          </a:p>
          <a:p>
            <a:pPr lvl="1"/>
            <a:r>
              <a:rPr lang="en-US" dirty="0" err="1" smtClean="0"/>
              <a:t>subjektif</a:t>
            </a:r>
            <a:r>
              <a:rPr lang="en-US" dirty="0" smtClean="0"/>
              <a:t> (personal), yang </a:t>
            </a:r>
            <a:r>
              <a:rPr lang="en-US" dirty="0" err="1" smtClean="0"/>
              <a:t>memperhatikan</a:t>
            </a:r>
            <a:r>
              <a:rPr lang="en-US" dirty="0" smtClean="0"/>
              <a:t> status </a:t>
            </a:r>
            <a:r>
              <a:rPr lang="en-US" dirty="0" err="1" smtClean="0"/>
              <a:t>wajib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 </a:t>
            </a:r>
            <a:r>
              <a:rPr lang="en-US" dirty="0" err="1" smtClean="0"/>
              <a:t>baik</a:t>
            </a:r>
            <a:r>
              <a:rPr lang="en-US" dirty="0" smtClean="0"/>
              <a:t> </a:t>
            </a:r>
            <a:r>
              <a:rPr lang="en-US" dirty="0" err="1" smtClean="0"/>
              <a:t>tempat</a:t>
            </a:r>
            <a:r>
              <a:rPr lang="en-US" dirty="0" smtClean="0"/>
              <a:t> </a:t>
            </a:r>
            <a:r>
              <a:rPr lang="en-US" dirty="0" err="1" smtClean="0"/>
              <a:t>tinggal</a:t>
            </a:r>
            <a:r>
              <a:rPr lang="en-US" dirty="0" smtClean="0"/>
              <a:t>/</a:t>
            </a:r>
            <a:r>
              <a:rPr lang="en-US" dirty="0" err="1" smtClean="0"/>
              <a:t>domisili</a:t>
            </a:r>
            <a:r>
              <a:rPr lang="en-US" dirty="0" smtClean="0"/>
              <a:t>, </a:t>
            </a:r>
            <a:r>
              <a:rPr lang="en-US" dirty="0" err="1" smtClean="0"/>
              <a:t>keberadaan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niat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kasus</a:t>
            </a:r>
            <a:r>
              <a:rPr lang="en-US" dirty="0" smtClean="0"/>
              <a:t> </a:t>
            </a:r>
            <a:r>
              <a:rPr lang="en-US" dirty="0" err="1" smtClean="0"/>
              <a:t>orang</a:t>
            </a:r>
            <a:r>
              <a:rPr lang="en-US" dirty="0" smtClean="0"/>
              <a:t> </a:t>
            </a:r>
            <a:r>
              <a:rPr lang="en-US" dirty="0" err="1" smtClean="0"/>
              <a:t>pribadi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tempat</a:t>
            </a:r>
            <a:r>
              <a:rPr lang="en-US" dirty="0" smtClean="0"/>
              <a:t> </a:t>
            </a:r>
            <a:r>
              <a:rPr lang="en-US" dirty="0" err="1" smtClean="0"/>
              <a:t>pendirian</a:t>
            </a:r>
            <a:r>
              <a:rPr lang="en-US" dirty="0" smtClean="0"/>
              <a:t>/</a:t>
            </a:r>
            <a:r>
              <a:rPr lang="en-US" dirty="0" err="1" smtClean="0"/>
              <a:t>kedudukan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kasus</a:t>
            </a:r>
            <a:r>
              <a:rPr lang="en-US" dirty="0" smtClean="0"/>
              <a:t> </a:t>
            </a:r>
            <a:r>
              <a:rPr lang="en-US" dirty="0" err="1" smtClean="0"/>
              <a:t>badan</a:t>
            </a:r>
            <a:r>
              <a:rPr lang="en-US" dirty="0" smtClean="0"/>
              <a:t> &gt;&gt;&gt; </a:t>
            </a:r>
            <a:r>
              <a:rPr lang="en-US" dirty="0" err="1" smtClean="0">
                <a:solidFill>
                  <a:srgbClr val="FF3300"/>
                </a:solidFill>
              </a:rPr>
              <a:t>yurisdiksi</a:t>
            </a:r>
            <a:r>
              <a:rPr lang="en-US" dirty="0" smtClean="0">
                <a:solidFill>
                  <a:srgbClr val="FF3300"/>
                </a:solidFill>
              </a:rPr>
              <a:t> </a:t>
            </a:r>
            <a:r>
              <a:rPr lang="en-US" dirty="0" err="1" smtClean="0">
                <a:solidFill>
                  <a:srgbClr val="FF3300"/>
                </a:solidFill>
              </a:rPr>
              <a:t>domisili</a:t>
            </a:r>
            <a:r>
              <a:rPr lang="en-US" dirty="0" smtClean="0">
                <a:solidFill>
                  <a:srgbClr val="FF3300"/>
                </a:solidFill>
              </a:rPr>
              <a:t> (</a:t>
            </a:r>
            <a:r>
              <a:rPr lang="en-US" i="1" dirty="0" smtClean="0">
                <a:solidFill>
                  <a:srgbClr val="FF3300"/>
                </a:solidFill>
              </a:rPr>
              <a:t>residence principle</a:t>
            </a:r>
            <a:r>
              <a:rPr lang="en-US" dirty="0" smtClean="0">
                <a:solidFill>
                  <a:srgbClr val="FF3300"/>
                </a:solidFill>
              </a:rPr>
              <a:t>)</a:t>
            </a:r>
          </a:p>
          <a:p>
            <a:pPr lvl="1"/>
            <a:r>
              <a:rPr lang="en-US" dirty="0" err="1" smtClean="0"/>
              <a:t>Objektif</a:t>
            </a:r>
            <a:r>
              <a:rPr lang="en-US" dirty="0" smtClean="0"/>
              <a:t>, yang </a:t>
            </a:r>
            <a:r>
              <a:rPr lang="en-US" dirty="0" err="1" smtClean="0"/>
              <a:t>mendasarkan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</a:t>
            </a:r>
            <a:r>
              <a:rPr lang="en-US" dirty="0" err="1" smtClean="0"/>
              <a:t>letak</a:t>
            </a:r>
            <a:r>
              <a:rPr lang="en-US" dirty="0" smtClean="0"/>
              <a:t> </a:t>
            </a:r>
            <a:r>
              <a:rPr lang="en-US" dirty="0" err="1" smtClean="0"/>
              <a:t>geografis</a:t>
            </a:r>
            <a:r>
              <a:rPr lang="en-US" dirty="0" smtClean="0"/>
              <a:t> </a:t>
            </a:r>
            <a:r>
              <a:rPr lang="en-US" dirty="0" err="1" smtClean="0"/>
              <a:t>sumber</a:t>
            </a:r>
            <a:r>
              <a:rPr lang="en-US" dirty="0" smtClean="0"/>
              <a:t> </a:t>
            </a:r>
            <a:r>
              <a:rPr lang="en-US" dirty="0" err="1" smtClean="0"/>
              <a:t>penghasilan</a:t>
            </a:r>
            <a:r>
              <a:rPr lang="en-US" dirty="0" smtClean="0"/>
              <a:t> &gt;&gt;&gt; </a:t>
            </a:r>
            <a:r>
              <a:rPr lang="en-US" dirty="0" err="1" smtClean="0">
                <a:solidFill>
                  <a:srgbClr val="FF3300"/>
                </a:solidFill>
              </a:rPr>
              <a:t>yurisdiksi</a:t>
            </a:r>
            <a:r>
              <a:rPr lang="en-US" dirty="0" smtClean="0">
                <a:solidFill>
                  <a:srgbClr val="FF3300"/>
                </a:solidFill>
              </a:rPr>
              <a:t> </a:t>
            </a:r>
            <a:r>
              <a:rPr lang="en-US" dirty="0" err="1" smtClean="0">
                <a:solidFill>
                  <a:srgbClr val="FF3300"/>
                </a:solidFill>
              </a:rPr>
              <a:t>sumber</a:t>
            </a:r>
            <a:r>
              <a:rPr lang="en-US" dirty="0" smtClean="0">
                <a:solidFill>
                  <a:srgbClr val="FF3300"/>
                </a:solidFill>
              </a:rPr>
              <a:t> (</a:t>
            </a:r>
            <a:r>
              <a:rPr lang="en-US" i="1" dirty="0" smtClean="0">
                <a:solidFill>
                  <a:srgbClr val="FF3300"/>
                </a:solidFill>
              </a:rPr>
              <a:t>source principle</a:t>
            </a:r>
            <a:r>
              <a:rPr lang="en-US" dirty="0" smtClean="0">
                <a:solidFill>
                  <a:srgbClr val="FF3300"/>
                </a:solidFill>
              </a:rPr>
              <a:t>)</a:t>
            </a:r>
          </a:p>
          <a:p>
            <a:pPr>
              <a:buFontTx/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YURISDIKSI DOMISILI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457200" y="2143116"/>
            <a:ext cx="8229600" cy="4333884"/>
          </a:xfrm>
        </p:spPr>
        <p:txBody>
          <a:bodyPr/>
          <a:lstStyle/>
          <a:p>
            <a:r>
              <a:rPr lang="en-US" dirty="0" err="1" smtClean="0"/>
              <a:t>Subjek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 </a:t>
            </a:r>
            <a:r>
              <a:rPr lang="en-US" dirty="0" err="1" smtClean="0"/>
              <a:t>menurut</a:t>
            </a:r>
            <a:r>
              <a:rPr lang="en-US" dirty="0" smtClean="0"/>
              <a:t> UU </a:t>
            </a:r>
            <a:r>
              <a:rPr lang="en-US" dirty="0" err="1" smtClean="0"/>
              <a:t>PPh</a:t>
            </a:r>
            <a:r>
              <a:rPr lang="en-US" dirty="0" smtClean="0"/>
              <a:t>???</a:t>
            </a:r>
          </a:p>
          <a:p>
            <a:r>
              <a:rPr lang="en-US" dirty="0" err="1" smtClean="0"/>
              <a:t>Subjek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 &gt;&lt; </a:t>
            </a:r>
            <a:r>
              <a:rPr lang="en-US" dirty="0" err="1" smtClean="0">
                <a:solidFill>
                  <a:srgbClr val="FF3300"/>
                </a:solidFill>
              </a:rPr>
              <a:t>Wajib</a:t>
            </a:r>
            <a:r>
              <a:rPr lang="en-US" dirty="0" smtClean="0">
                <a:solidFill>
                  <a:srgbClr val="FF3300"/>
                </a:solidFill>
              </a:rPr>
              <a:t> </a:t>
            </a:r>
            <a:r>
              <a:rPr lang="en-US" dirty="0" err="1" smtClean="0">
                <a:solidFill>
                  <a:srgbClr val="FF3300"/>
                </a:solidFill>
              </a:rPr>
              <a:t>pajak</a:t>
            </a:r>
            <a:endParaRPr lang="en-US" dirty="0" smtClean="0">
              <a:solidFill>
                <a:srgbClr val="FF3300"/>
              </a:solidFill>
            </a:endParaRPr>
          </a:p>
          <a:p>
            <a:r>
              <a:rPr lang="en-US" dirty="0" smtClean="0"/>
              <a:t>WPDN &gt;&lt; </a:t>
            </a:r>
            <a:r>
              <a:rPr lang="en-US" dirty="0" smtClean="0">
                <a:solidFill>
                  <a:srgbClr val="FF3300"/>
                </a:solidFill>
              </a:rPr>
              <a:t>WPLN</a:t>
            </a:r>
            <a:r>
              <a:rPr lang="en-US" dirty="0" smtClean="0"/>
              <a:t>???</a:t>
            </a:r>
          </a:p>
          <a:p>
            <a:r>
              <a:rPr lang="en-US" dirty="0" err="1" smtClean="0"/>
              <a:t>Yurisdiksi</a:t>
            </a:r>
            <a:r>
              <a:rPr lang="en-US" dirty="0" smtClean="0"/>
              <a:t> </a:t>
            </a:r>
            <a:r>
              <a:rPr lang="en-US" dirty="0" err="1" smtClean="0"/>
              <a:t>domisili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orang</a:t>
            </a:r>
            <a:r>
              <a:rPr lang="en-US" dirty="0" smtClean="0"/>
              <a:t> </a:t>
            </a:r>
            <a:r>
              <a:rPr lang="en-US" dirty="0" err="1" smtClean="0"/>
              <a:t>pribadi</a:t>
            </a:r>
            <a:r>
              <a:rPr lang="en-US" dirty="0" smtClean="0"/>
              <a:t> (OP)???</a:t>
            </a:r>
          </a:p>
          <a:p>
            <a:r>
              <a:rPr lang="en-US" dirty="0" err="1" smtClean="0"/>
              <a:t>Yurisdiksi</a:t>
            </a:r>
            <a:r>
              <a:rPr lang="en-US" dirty="0" smtClean="0"/>
              <a:t> </a:t>
            </a:r>
            <a:r>
              <a:rPr lang="en-US" dirty="0" err="1" smtClean="0"/>
              <a:t>domisili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badan</a:t>
            </a:r>
            <a:r>
              <a:rPr lang="en-US" dirty="0" smtClean="0"/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2406650" y="0"/>
            <a:ext cx="6737350" cy="1143000"/>
          </a:xfrm>
        </p:spPr>
        <p:txBody>
          <a:bodyPr>
            <a:normAutofit fontScale="90000"/>
          </a:bodyPr>
          <a:lstStyle/>
          <a:p>
            <a:r>
              <a:rPr lang="id-ID" dirty="0" smtClean="0"/>
              <a:t/>
            </a:r>
            <a:br>
              <a:rPr lang="id-ID" dirty="0" smtClean="0"/>
            </a:br>
            <a:r>
              <a:rPr lang="en-US" dirty="0" smtClean="0"/>
              <a:t>YURISDIKSI DOMISILI - OP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05400"/>
          </a:xfrm>
        </p:spPr>
        <p:txBody>
          <a:bodyPr/>
          <a:lstStyle/>
          <a:p>
            <a:r>
              <a:rPr lang="en-US" dirty="0" err="1" smtClean="0"/>
              <a:t>Yurisdiksi</a:t>
            </a:r>
            <a:r>
              <a:rPr lang="en-US" dirty="0" smtClean="0"/>
              <a:t> </a:t>
            </a:r>
            <a:r>
              <a:rPr lang="en-US" dirty="0" err="1" smtClean="0"/>
              <a:t>domisili</a:t>
            </a:r>
            <a:r>
              <a:rPr lang="en-US" dirty="0" smtClean="0"/>
              <a:t> </a:t>
            </a:r>
            <a:r>
              <a:rPr lang="en-US" dirty="0" err="1" smtClean="0"/>
              <a:t>atas</a:t>
            </a:r>
            <a:r>
              <a:rPr lang="en-US" dirty="0" smtClean="0"/>
              <a:t> OP </a:t>
            </a:r>
            <a:r>
              <a:rPr lang="en-US" dirty="0" err="1" smtClean="0"/>
              <a:t>dengan</a:t>
            </a:r>
            <a:r>
              <a:rPr lang="en-US" dirty="0" smtClean="0"/>
              <a:t> status </a:t>
            </a:r>
            <a:r>
              <a:rPr lang="en-US" dirty="0" err="1" smtClean="0"/>
              <a:t>wajib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negeri</a:t>
            </a:r>
            <a:r>
              <a:rPr lang="en-US" dirty="0" smtClean="0"/>
              <a:t> (WPDN), </a:t>
            </a:r>
            <a:r>
              <a:rPr lang="en-US" dirty="0" err="1" smtClean="0"/>
              <a:t>didasarkan</a:t>
            </a:r>
            <a:r>
              <a:rPr lang="en-US" dirty="0" smtClean="0"/>
              <a:t> </a:t>
            </a:r>
            <a:r>
              <a:rPr lang="en-US" dirty="0" err="1" smtClean="0"/>
              <a:t>atas</a:t>
            </a:r>
            <a:r>
              <a:rPr lang="en-US" dirty="0" smtClean="0"/>
              <a:t>:</a:t>
            </a:r>
          </a:p>
          <a:p>
            <a:pPr lvl="1"/>
            <a:r>
              <a:rPr lang="en-US" dirty="0" err="1" smtClean="0"/>
              <a:t>Tempat</a:t>
            </a:r>
            <a:r>
              <a:rPr lang="en-US" dirty="0" smtClean="0"/>
              <a:t> </a:t>
            </a:r>
            <a:r>
              <a:rPr lang="en-US" dirty="0" err="1" smtClean="0"/>
              <a:t>tinggal</a:t>
            </a:r>
            <a:r>
              <a:rPr lang="en-US" dirty="0" smtClean="0"/>
              <a:t>/</a:t>
            </a:r>
            <a:r>
              <a:rPr lang="en-US" dirty="0" err="1" smtClean="0"/>
              <a:t>domisili</a:t>
            </a:r>
            <a:r>
              <a:rPr lang="en-US" dirty="0" smtClean="0"/>
              <a:t> ( </a:t>
            </a:r>
            <a:r>
              <a:rPr lang="en-US" dirty="0" err="1" smtClean="0"/>
              <a:t>menurut</a:t>
            </a:r>
            <a:r>
              <a:rPr lang="en-US" dirty="0" smtClean="0"/>
              <a:t> </a:t>
            </a:r>
            <a:r>
              <a:rPr lang="en-US" dirty="0" err="1" smtClean="0"/>
              <a:t>keadaan</a:t>
            </a:r>
            <a:r>
              <a:rPr lang="en-US" dirty="0" smtClean="0"/>
              <a:t> </a:t>
            </a:r>
            <a:r>
              <a:rPr lang="en-US" dirty="0" err="1" smtClean="0"/>
              <a:t>sebenarnya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substansial</a:t>
            </a:r>
            <a:r>
              <a:rPr lang="en-US" dirty="0" smtClean="0"/>
              <a:t>) &gt;&gt;&gt; </a:t>
            </a:r>
            <a:r>
              <a:rPr lang="en-US" dirty="0" err="1" smtClean="0">
                <a:solidFill>
                  <a:srgbClr val="FF3300"/>
                </a:solidFill>
              </a:rPr>
              <a:t>subjektif</a:t>
            </a:r>
            <a:r>
              <a:rPr lang="en-US" dirty="0" smtClean="0">
                <a:solidFill>
                  <a:srgbClr val="FF3300"/>
                </a:solidFill>
              </a:rPr>
              <a:t> formal</a:t>
            </a:r>
            <a:endParaRPr lang="en-US" dirty="0" smtClean="0">
              <a:solidFill>
                <a:srgbClr val="990000"/>
              </a:solidFill>
            </a:endParaRPr>
          </a:p>
          <a:p>
            <a:pPr lvl="1"/>
            <a:r>
              <a:rPr lang="en-US" dirty="0" err="1" smtClean="0"/>
              <a:t>Keberadaan</a:t>
            </a:r>
            <a:r>
              <a:rPr lang="en-US" dirty="0" smtClean="0"/>
              <a:t>/</a:t>
            </a:r>
            <a:r>
              <a:rPr lang="en-US" dirty="0" err="1" smtClean="0"/>
              <a:t>kehadiran</a:t>
            </a:r>
            <a:r>
              <a:rPr lang="en-US" dirty="0" smtClean="0"/>
              <a:t> &gt;&gt;&gt; </a:t>
            </a:r>
            <a:r>
              <a:rPr lang="en-US" dirty="0" err="1" smtClean="0">
                <a:solidFill>
                  <a:srgbClr val="FF3300"/>
                </a:solidFill>
              </a:rPr>
              <a:t>subjektif</a:t>
            </a:r>
            <a:r>
              <a:rPr lang="en-US" dirty="0" smtClean="0">
                <a:solidFill>
                  <a:srgbClr val="FF3300"/>
                </a:solidFill>
              </a:rPr>
              <a:t> </a:t>
            </a:r>
            <a:r>
              <a:rPr lang="en-US" dirty="0" err="1" smtClean="0">
                <a:solidFill>
                  <a:srgbClr val="FF3300"/>
                </a:solidFill>
              </a:rPr>
              <a:t>kuantitatif</a:t>
            </a:r>
            <a:r>
              <a:rPr lang="en-US" dirty="0" smtClean="0">
                <a:solidFill>
                  <a:srgbClr val="FF3300"/>
                </a:solidFill>
              </a:rPr>
              <a:t> (</a:t>
            </a:r>
            <a:r>
              <a:rPr lang="en-US" i="1" dirty="0" smtClean="0">
                <a:solidFill>
                  <a:srgbClr val="FF3300"/>
                </a:solidFill>
              </a:rPr>
              <a:t>de </a:t>
            </a:r>
            <a:r>
              <a:rPr lang="en-US" i="1" dirty="0" err="1" smtClean="0">
                <a:solidFill>
                  <a:srgbClr val="FF3300"/>
                </a:solidFill>
              </a:rPr>
              <a:t>minimus</a:t>
            </a:r>
            <a:r>
              <a:rPr lang="en-US" i="1" dirty="0" smtClean="0">
                <a:solidFill>
                  <a:srgbClr val="FF3300"/>
                </a:solidFill>
              </a:rPr>
              <a:t> rule</a:t>
            </a:r>
            <a:r>
              <a:rPr lang="en-US" dirty="0" smtClean="0">
                <a:solidFill>
                  <a:srgbClr val="FF3300"/>
                </a:solidFill>
              </a:rPr>
              <a:t>)</a:t>
            </a:r>
          </a:p>
          <a:p>
            <a:pPr lvl="1"/>
            <a:r>
              <a:rPr lang="en-US" dirty="0" err="1" smtClean="0"/>
              <a:t>Niat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bertempat</a:t>
            </a:r>
            <a:r>
              <a:rPr lang="en-US" dirty="0" smtClean="0"/>
              <a:t> </a:t>
            </a:r>
            <a:r>
              <a:rPr lang="en-US" dirty="0" err="1" smtClean="0"/>
              <a:t>tinggal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Indonesia &gt;&gt;&gt; </a:t>
            </a:r>
            <a:r>
              <a:rPr lang="en-US" dirty="0" err="1" smtClean="0">
                <a:solidFill>
                  <a:srgbClr val="FF3300"/>
                </a:solidFill>
              </a:rPr>
              <a:t>subjektif</a:t>
            </a:r>
            <a:r>
              <a:rPr lang="en-US" dirty="0" smtClean="0">
                <a:solidFill>
                  <a:srgbClr val="FF3300"/>
                </a:solidFill>
              </a:rPr>
              <a:t> </a:t>
            </a:r>
            <a:r>
              <a:rPr lang="en-US" dirty="0" err="1" smtClean="0">
                <a:solidFill>
                  <a:srgbClr val="FF3300"/>
                </a:solidFill>
              </a:rPr>
              <a:t>kualitatif</a:t>
            </a:r>
            <a:r>
              <a:rPr lang="en-US" dirty="0" smtClean="0">
                <a:solidFill>
                  <a:srgbClr val="FF3300"/>
                </a:solidFill>
              </a:rPr>
              <a:t> (</a:t>
            </a:r>
            <a:r>
              <a:rPr lang="en-US" dirty="0" err="1" smtClean="0">
                <a:solidFill>
                  <a:srgbClr val="FF3300"/>
                </a:solidFill>
              </a:rPr>
              <a:t>pengukuran</a:t>
            </a:r>
            <a:r>
              <a:rPr lang="en-US" dirty="0" smtClean="0">
                <a:solidFill>
                  <a:srgbClr val="FF3300"/>
                </a:solidFill>
              </a:rPr>
              <a:t> </a:t>
            </a:r>
            <a:r>
              <a:rPr lang="en-US" dirty="0" err="1" smtClean="0">
                <a:solidFill>
                  <a:srgbClr val="FF3300"/>
                </a:solidFill>
              </a:rPr>
              <a:t>kurang</a:t>
            </a:r>
            <a:r>
              <a:rPr lang="en-US" dirty="0" smtClean="0">
                <a:solidFill>
                  <a:srgbClr val="FF3300"/>
                </a:solidFill>
              </a:rPr>
              <a:t> </a:t>
            </a:r>
            <a:r>
              <a:rPr lang="en-US" dirty="0" err="1" smtClean="0">
                <a:solidFill>
                  <a:srgbClr val="FF3300"/>
                </a:solidFill>
              </a:rPr>
              <a:t>jelas</a:t>
            </a:r>
            <a:r>
              <a:rPr lang="en-US" dirty="0" smtClean="0">
                <a:solidFill>
                  <a:srgbClr val="FF3300"/>
                </a:solidFill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2406650" y="0"/>
            <a:ext cx="6737350" cy="1143000"/>
          </a:xfrm>
        </p:spPr>
        <p:txBody>
          <a:bodyPr>
            <a:normAutofit fontScale="90000"/>
          </a:bodyPr>
          <a:lstStyle/>
          <a:p>
            <a:r>
              <a:rPr lang="id-ID" sz="3600" dirty="0" smtClean="0"/>
              <a:t/>
            </a:r>
            <a:br>
              <a:rPr lang="id-ID" sz="3600" dirty="0" smtClean="0"/>
            </a:br>
            <a:r>
              <a:rPr lang="en-US" sz="3600" dirty="0" smtClean="0"/>
              <a:t>YURISDIKSI DOMISILI - </a:t>
            </a:r>
            <a:r>
              <a:rPr lang="en-US" sz="3600" dirty="0" err="1" smtClean="0"/>
              <a:t>Badan</a:t>
            </a:r>
            <a:endParaRPr lang="en-US" sz="3600" dirty="0" smtClean="0"/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05400"/>
          </a:xfrm>
        </p:spPr>
        <p:txBody>
          <a:bodyPr/>
          <a:lstStyle/>
          <a:p>
            <a:r>
              <a:rPr lang="en-US" dirty="0" err="1" smtClean="0"/>
              <a:t>Yurisdiksi</a:t>
            </a:r>
            <a:r>
              <a:rPr lang="en-US" dirty="0" smtClean="0"/>
              <a:t> </a:t>
            </a:r>
            <a:r>
              <a:rPr lang="en-US" dirty="0" err="1" smtClean="0"/>
              <a:t>domisili</a:t>
            </a:r>
            <a:r>
              <a:rPr lang="en-US" dirty="0" smtClean="0"/>
              <a:t> </a:t>
            </a:r>
            <a:r>
              <a:rPr lang="en-US" dirty="0" err="1" smtClean="0"/>
              <a:t>atas</a:t>
            </a:r>
            <a:r>
              <a:rPr lang="en-US" dirty="0" smtClean="0"/>
              <a:t> </a:t>
            </a:r>
            <a:r>
              <a:rPr lang="en-US" dirty="0" err="1" smtClean="0"/>
              <a:t>badan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status </a:t>
            </a:r>
            <a:r>
              <a:rPr lang="en-US" dirty="0" err="1" smtClean="0"/>
              <a:t>wajib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negeri</a:t>
            </a:r>
            <a:r>
              <a:rPr lang="en-US" dirty="0" smtClean="0"/>
              <a:t> (WPDN), </a:t>
            </a:r>
            <a:r>
              <a:rPr lang="en-US" dirty="0" err="1" smtClean="0"/>
              <a:t>didasarkan</a:t>
            </a:r>
            <a:r>
              <a:rPr lang="en-US" dirty="0" smtClean="0"/>
              <a:t> </a:t>
            </a:r>
            <a:r>
              <a:rPr lang="en-US" dirty="0" err="1" smtClean="0"/>
              <a:t>atas</a:t>
            </a:r>
            <a:r>
              <a:rPr lang="en-US" dirty="0" smtClean="0"/>
              <a:t>:</a:t>
            </a:r>
          </a:p>
          <a:p>
            <a:pPr lvl="1"/>
            <a:r>
              <a:rPr lang="en-US" dirty="0" err="1" smtClean="0"/>
              <a:t>tempat</a:t>
            </a:r>
            <a:r>
              <a:rPr lang="en-US" dirty="0" smtClean="0"/>
              <a:t> </a:t>
            </a:r>
            <a:r>
              <a:rPr lang="en-US" dirty="0" err="1" smtClean="0"/>
              <a:t>pendirian</a:t>
            </a:r>
            <a:r>
              <a:rPr lang="en-US" dirty="0" smtClean="0"/>
              <a:t> &gt;&gt;&gt; </a:t>
            </a:r>
            <a:r>
              <a:rPr lang="en-US" dirty="0" err="1" smtClean="0"/>
              <a:t>setiap</a:t>
            </a:r>
            <a:r>
              <a:rPr lang="en-US" dirty="0" smtClean="0"/>
              <a:t> </a:t>
            </a:r>
            <a:r>
              <a:rPr lang="en-US" dirty="0" err="1" smtClean="0"/>
              <a:t>badan</a:t>
            </a:r>
            <a:r>
              <a:rPr lang="en-US" dirty="0" smtClean="0"/>
              <a:t> yang </a:t>
            </a:r>
            <a:r>
              <a:rPr lang="en-US" dirty="0" err="1" smtClean="0"/>
              <a:t>didirikan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Indonesia </a:t>
            </a:r>
            <a:r>
              <a:rPr lang="en-US" dirty="0" err="1" smtClean="0"/>
              <a:t>dianggap</a:t>
            </a:r>
            <a:r>
              <a:rPr lang="en-US" dirty="0" smtClean="0"/>
              <a:t> </a:t>
            </a:r>
            <a:r>
              <a:rPr lang="en-US" dirty="0" err="1" smtClean="0"/>
              <a:t>bernasionalitas</a:t>
            </a:r>
            <a:r>
              <a:rPr lang="en-US" dirty="0" smtClean="0"/>
              <a:t> Indonesia</a:t>
            </a:r>
          </a:p>
          <a:p>
            <a:pPr lvl="1"/>
            <a:r>
              <a:rPr lang="en-US" dirty="0" err="1" smtClean="0"/>
              <a:t>tempat</a:t>
            </a:r>
            <a:r>
              <a:rPr lang="en-US" dirty="0" smtClean="0"/>
              <a:t> </a:t>
            </a:r>
            <a:r>
              <a:rPr lang="en-US" dirty="0" err="1" smtClean="0"/>
              <a:t>kedudukan</a:t>
            </a:r>
            <a:r>
              <a:rPr lang="en-US" dirty="0" smtClean="0"/>
              <a:t> &gt;&gt;&gt; </a:t>
            </a:r>
            <a:r>
              <a:rPr lang="en-US" dirty="0" err="1" smtClean="0"/>
              <a:t>tempat</a:t>
            </a:r>
            <a:r>
              <a:rPr lang="en-US" dirty="0" smtClean="0"/>
              <a:t> </a:t>
            </a:r>
            <a:r>
              <a:rPr lang="en-US" dirty="0" err="1" smtClean="0"/>
              <a:t>kantor</a:t>
            </a:r>
            <a:r>
              <a:rPr lang="en-US" dirty="0" smtClean="0"/>
              <a:t> </a:t>
            </a:r>
            <a:r>
              <a:rPr lang="en-US" dirty="0" err="1" smtClean="0"/>
              <a:t>pimpinan</a:t>
            </a:r>
            <a:r>
              <a:rPr lang="en-US" dirty="0" smtClean="0"/>
              <a:t>/</a:t>
            </a:r>
            <a:r>
              <a:rPr lang="en-US" dirty="0" err="1" smtClean="0"/>
              <a:t>manajemen</a:t>
            </a:r>
            <a:r>
              <a:rPr lang="en-US" dirty="0" smtClean="0"/>
              <a:t>, </a:t>
            </a:r>
            <a:r>
              <a:rPr lang="en-US" dirty="0" err="1" smtClean="0"/>
              <a:t>lokasi</a:t>
            </a:r>
            <a:r>
              <a:rPr lang="en-US" dirty="0" smtClean="0"/>
              <a:t> </a:t>
            </a:r>
            <a:r>
              <a:rPr lang="en-US" dirty="0" err="1" smtClean="0"/>
              <a:t>kantor</a:t>
            </a:r>
            <a:r>
              <a:rPr lang="en-US" dirty="0" smtClean="0"/>
              <a:t> </a:t>
            </a:r>
            <a:r>
              <a:rPr lang="en-US" dirty="0" err="1" smtClean="0"/>
              <a:t>pusat</a:t>
            </a:r>
            <a:r>
              <a:rPr lang="en-US" dirty="0" smtClean="0"/>
              <a:t> </a:t>
            </a:r>
            <a:r>
              <a:rPr lang="en-US" dirty="0" err="1" smtClean="0"/>
              <a:t>dll</a:t>
            </a:r>
            <a:r>
              <a:rPr lang="en-US" dirty="0" smtClean="0"/>
              <a:t> </a:t>
            </a:r>
            <a:endParaRPr lang="en-US" dirty="0" smtClean="0">
              <a:solidFill>
                <a:srgbClr val="99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YURISDIKSI SUMBER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457200" y="2143116"/>
            <a:ext cx="8229600" cy="4410084"/>
          </a:xfrm>
        </p:spPr>
        <p:txBody>
          <a:bodyPr>
            <a:normAutofit lnSpcReduction="10000"/>
          </a:bodyPr>
          <a:lstStyle/>
          <a:p>
            <a:r>
              <a:rPr lang="en-US" sz="3000" dirty="0" err="1" smtClean="0"/>
              <a:t>Yurisdiksi</a:t>
            </a:r>
            <a:r>
              <a:rPr lang="en-US" sz="3000" dirty="0" smtClean="0"/>
              <a:t> </a:t>
            </a:r>
            <a:r>
              <a:rPr lang="en-US" sz="3000" dirty="0" err="1" smtClean="0"/>
              <a:t>sumber</a:t>
            </a:r>
            <a:r>
              <a:rPr lang="en-US" sz="3000" dirty="0" smtClean="0"/>
              <a:t> </a:t>
            </a:r>
            <a:r>
              <a:rPr lang="en-US" sz="3000" dirty="0" err="1" smtClean="0"/>
              <a:t>di</a:t>
            </a:r>
            <a:r>
              <a:rPr lang="en-US" sz="3000" dirty="0" smtClean="0"/>
              <a:t> Indonesia </a:t>
            </a:r>
            <a:r>
              <a:rPr lang="en-US" sz="3000" dirty="0" err="1" smtClean="0"/>
              <a:t>mendasarkan</a:t>
            </a:r>
            <a:r>
              <a:rPr lang="en-US" sz="3000" dirty="0" smtClean="0"/>
              <a:t> </a:t>
            </a:r>
            <a:r>
              <a:rPr lang="en-US" sz="3000" dirty="0" err="1" smtClean="0"/>
              <a:t>pada</a:t>
            </a:r>
            <a:r>
              <a:rPr lang="en-US" sz="3000" dirty="0" smtClean="0"/>
              <a:t> </a:t>
            </a:r>
            <a:r>
              <a:rPr lang="en-US" sz="3000" dirty="0" err="1" smtClean="0"/>
              <a:t>dua</a:t>
            </a:r>
            <a:r>
              <a:rPr lang="en-US" sz="3000" dirty="0" smtClean="0"/>
              <a:t> </a:t>
            </a:r>
            <a:r>
              <a:rPr lang="en-US" sz="3000" dirty="0" err="1" smtClean="0"/>
              <a:t>unsur</a:t>
            </a:r>
            <a:r>
              <a:rPr lang="en-US" sz="3000" dirty="0" smtClean="0"/>
              <a:t> </a:t>
            </a:r>
            <a:r>
              <a:rPr lang="en-US" sz="3000" dirty="0" err="1" smtClean="0"/>
              <a:t>yaitu</a:t>
            </a:r>
            <a:r>
              <a:rPr lang="en-US" sz="3000" dirty="0" smtClean="0"/>
              <a:t>:</a:t>
            </a:r>
          </a:p>
          <a:p>
            <a:pPr lvl="1"/>
            <a:r>
              <a:rPr lang="en-US" dirty="0" err="1" smtClean="0"/>
              <a:t>Menjalankan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aktivitas</a:t>
            </a:r>
            <a:r>
              <a:rPr lang="en-US" dirty="0" smtClean="0"/>
              <a:t> </a:t>
            </a:r>
            <a:r>
              <a:rPr lang="en-US" dirty="0" err="1" smtClean="0"/>
              <a:t>ekonomi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signifikan</a:t>
            </a:r>
            <a:r>
              <a:rPr lang="en-US" dirty="0" smtClean="0"/>
              <a:t> &gt;&gt;&gt; </a:t>
            </a:r>
            <a:r>
              <a:rPr lang="en-US" dirty="0" err="1" smtClean="0"/>
              <a:t>untuk</a:t>
            </a:r>
            <a:r>
              <a:rPr lang="en-US" dirty="0" smtClean="0"/>
              <a:t> WPLN </a:t>
            </a:r>
            <a:r>
              <a:rPr lang="en-US" dirty="0" err="1" smtClean="0"/>
              <a:t>ditentukan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adanya</a:t>
            </a:r>
            <a:r>
              <a:rPr lang="en-US" dirty="0" smtClean="0"/>
              <a:t> </a:t>
            </a:r>
            <a:r>
              <a:rPr lang="en-US" dirty="0" err="1" smtClean="0"/>
              <a:t>keberadaan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3300"/>
                </a:solidFill>
              </a:rPr>
              <a:t>BUT</a:t>
            </a:r>
            <a:endParaRPr lang="en-US" dirty="0" smtClean="0">
              <a:solidFill>
                <a:srgbClr val="990000"/>
              </a:solidFill>
            </a:endParaRPr>
          </a:p>
          <a:p>
            <a:pPr lvl="1"/>
            <a:r>
              <a:rPr lang="en-US" dirty="0" err="1" smtClean="0"/>
              <a:t>Menerima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memperoleh</a:t>
            </a:r>
            <a:r>
              <a:rPr lang="en-US" dirty="0" smtClean="0"/>
              <a:t> </a:t>
            </a:r>
            <a:r>
              <a:rPr lang="en-US" dirty="0" err="1" smtClean="0"/>
              <a:t>penghasilan</a:t>
            </a:r>
            <a:r>
              <a:rPr lang="en-US" dirty="0" smtClean="0"/>
              <a:t> yang </a:t>
            </a:r>
            <a:r>
              <a:rPr lang="en-US" dirty="0" err="1" smtClean="0"/>
              <a:t>bersumber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negara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endParaRPr lang="en-US" dirty="0" smtClean="0"/>
          </a:p>
          <a:p>
            <a:r>
              <a:rPr lang="en-US" sz="3000" dirty="0" err="1" smtClean="0"/>
              <a:t>Aktivitas</a:t>
            </a:r>
            <a:r>
              <a:rPr lang="en-US" sz="3000" dirty="0" smtClean="0"/>
              <a:t> </a:t>
            </a:r>
            <a:r>
              <a:rPr lang="en-US" sz="3000" dirty="0" err="1" smtClean="0"/>
              <a:t>ekonomi</a:t>
            </a:r>
            <a:r>
              <a:rPr lang="en-US" sz="3000" dirty="0" smtClean="0"/>
              <a:t> </a:t>
            </a:r>
            <a:r>
              <a:rPr lang="en-US" sz="3000" dirty="0" err="1" smtClean="0"/>
              <a:t>dapat</a:t>
            </a:r>
            <a:r>
              <a:rPr lang="en-US" sz="3000" dirty="0" smtClean="0"/>
              <a:t> </a:t>
            </a:r>
            <a:r>
              <a:rPr lang="en-US" sz="3000" dirty="0" err="1" smtClean="0"/>
              <a:t>berupa</a:t>
            </a:r>
            <a:r>
              <a:rPr lang="en-US" sz="3000" dirty="0" smtClean="0"/>
              <a:t> </a:t>
            </a:r>
            <a:r>
              <a:rPr lang="en-US" sz="3000" dirty="0" err="1" smtClean="0"/>
              <a:t>menjalankan</a:t>
            </a:r>
            <a:r>
              <a:rPr lang="en-US" sz="3000" dirty="0" smtClean="0"/>
              <a:t> </a:t>
            </a:r>
            <a:r>
              <a:rPr lang="en-US" sz="3000" dirty="0" err="1" smtClean="0"/>
              <a:t>usaha</a:t>
            </a:r>
            <a:r>
              <a:rPr lang="en-US" sz="3000" dirty="0" smtClean="0"/>
              <a:t> (</a:t>
            </a:r>
            <a:r>
              <a:rPr lang="en-US" sz="3000" dirty="0" err="1" smtClean="0"/>
              <a:t>bisnis</a:t>
            </a:r>
            <a:r>
              <a:rPr lang="en-US" sz="3000" dirty="0" smtClean="0"/>
              <a:t>) </a:t>
            </a:r>
            <a:r>
              <a:rPr lang="en-US" sz="3000" dirty="0" err="1" smtClean="0"/>
              <a:t>atau</a:t>
            </a:r>
            <a:r>
              <a:rPr lang="en-US" sz="3000" dirty="0" smtClean="0"/>
              <a:t> </a:t>
            </a:r>
            <a:r>
              <a:rPr lang="en-US" sz="3000" dirty="0" err="1" smtClean="0"/>
              <a:t>melakukan</a:t>
            </a:r>
            <a:r>
              <a:rPr lang="en-US" sz="3000" dirty="0" smtClean="0"/>
              <a:t> </a:t>
            </a:r>
            <a:r>
              <a:rPr lang="en-US" sz="3000" dirty="0" err="1" smtClean="0"/>
              <a:t>kegiatan</a:t>
            </a:r>
            <a:r>
              <a:rPr lang="en-US" sz="3000" dirty="0" smtClean="0"/>
              <a:t> (</a:t>
            </a:r>
            <a:r>
              <a:rPr lang="en-US" sz="3000" dirty="0" err="1" smtClean="0"/>
              <a:t>profesi</a:t>
            </a:r>
            <a:r>
              <a:rPr lang="en-US" sz="3000" dirty="0" smtClean="0"/>
              <a:t> </a:t>
            </a:r>
            <a:r>
              <a:rPr lang="en-US" sz="3000" dirty="0" err="1" smtClean="0"/>
              <a:t>atau</a:t>
            </a:r>
            <a:r>
              <a:rPr lang="en-US" sz="3000" dirty="0" smtClean="0"/>
              <a:t> </a:t>
            </a:r>
            <a:r>
              <a:rPr lang="en-US" sz="3000" dirty="0" err="1" smtClean="0"/>
              <a:t>pekerjaan</a:t>
            </a:r>
            <a:r>
              <a:rPr lang="en-US" sz="3000" dirty="0" smtClean="0"/>
              <a:t> </a:t>
            </a:r>
            <a:r>
              <a:rPr lang="en-US" sz="3000" dirty="0" err="1" smtClean="0"/>
              <a:t>bebas</a:t>
            </a:r>
            <a:r>
              <a:rPr lang="en-US" sz="3000" dirty="0" smtClean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2362200" y="228600"/>
            <a:ext cx="6324600" cy="762000"/>
          </a:xfrm>
        </p:spPr>
        <p:txBody>
          <a:bodyPr>
            <a:normAutofit fontScale="90000"/>
          </a:bodyPr>
          <a:lstStyle/>
          <a:p>
            <a:r>
              <a:rPr lang="id-ID" dirty="0" smtClean="0"/>
              <a:t/>
            </a:r>
            <a:br>
              <a:rPr lang="id-ID" dirty="0" smtClean="0"/>
            </a:br>
            <a:r>
              <a:rPr lang="en-US" dirty="0" smtClean="0"/>
              <a:t>BENTUK  USAHA TETAP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81600"/>
          </a:xfrm>
        </p:spPr>
        <p:txBody>
          <a:bodyPr/>
          <a:lstStyle/>
          <a:p>
            <a:r>
              <a:rPr lang="en-US" sz="3000" dirty="0" smtClean="0"/>
              <a:t>BUT </a:t>
            </a:r>
            <a:r>
              <a:rPr lang="en-US" sz="3000" dirty="0" err="1" smtClean="0"/>
              <a:t>atau</a:t>
            </a:r>
            <a:r>
              <a:rPr lang="en-US" sz="3000" dirty="0" smtClean="0"/>
              <a:t> </a:t>
            </a:r>
            <a:r>
              <a:rPr lang="en-US" sz="3000" i="1" dirty="0" smtClean="0"/>
              <a:t>permanent establishment:</a:t>
            </a:r>
          </a:p>
          <a:p>
            <a:pPr lvl="1"/>
            <a:r>
              <a:rPr lang="en-US" dirty="0" err="1" smtClean="0"/>
              <a:t>dipakai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menentukan</a:t>
            </a:r>
            <a:r>
              <a:rPr lang="en-US" dirty="0" smtClean="0"/>
              <a:t> </a:t>
            </a:r>
            <a:r>
              <a:rPr lang="en-US" dirty="0" err="1" smtClean="0"/>
              <a:t>hak</a:t>
            </a:r>
            <a:r>
              <a:rPr lang="en-US" dirty="0" smtClean="0"/>
              <a:t> </a:t>
            </a:r>
            <a:r>
              <a:rPr lang="en-US" dirty="0" err="1" smtClean="0"/>
              <a:t>pemajakan</a:t>
            </a:r>
            <a:r>
              <a:rPr lang="en-US" dirty="0" smtClean="0"/>
              <a:t> </a:t>
            </a:r>
            <a:r>
              <a:rPr lang="en-US" dirty="0" err="1" smtClean="0"/>
              <a:t>negara</a:t>
            </a:r>
            <a:r>
              <a:rPr lang="en-US" dirty="0" smtClean="0"/>
              <a:t> </a:t>
            </a:r>
            <a:r>
              <a:rPr lang="en-US" dirty="0" err="1" smtClean="0"/>
              <a:t>sumber</a:t>
            </a:r>
            <a:r>
              <a:rPr lang="en-US" dirty="0" smtClean="0"/>
              <a:t> </a:t>
            </a:r>
            <a:r>
              <a:rPr lang="en-US" dirty="0" err="1" smtClean="0"/>
              <a:t>atas</a:t>
            </a:r>
            <a:r>
              <a:rPr lang="en-US" dirty="0" smtClean="0"/>
              <a:t> </a:t>
            </a:r>
            <a:r>
              <a:rPr lang="en-US" dirty="0" err="1" smtClean="0"/>
              <a:t>penghasilan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bisnis</a:t>
            </a:r>
            <a:r>
              <a:rPr lang="en-US" dirty="0" smtClean="0"/>
              <a:t> (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profesi</a:t>
            </a:r>
            <a:r>
              <a:rPr lang="en-US" dirty="0" smtClean="0"/>
              <a:t>) yang </a:t>
            </a:r>
            <a:r>
              <a:rPr lang="en-US" dirty="0" err="1" smtClean="0"/>
              <a:t>dijalankan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bukan</a:t>
            </a:r>
            <a:r>
              <a:rPr lang="en-US" dirty="0" smtClean="0"/>
              <a:t> WPDN (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bahasa</a:t>
            </a:r>
            <a:r>
              <a:rPr lang="en-US" dirty="0" smtClean="0"/>
              <a:t> P3B)</a:t>
            </a:r>
          </a:p>
          <a:p>
            <a:pPr lvl="1"/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ambang</a:t>
            </a:r>
            <a:r>
              <a:rPr lang="en-US" dirty="0" smtClean="0"/>
              <a:t> </a:t>
            </a:r>
            <a:r>
              <a:rPr lang="en-US" dirty="0" err="1" smtClean="0"/>
              <a:t>batas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kriteria</a:t>
            </a:r>
            <a:r>
              <a:rPr lang="en-US" dirty="0" smtClean="0"/>
              <a:t> yang </a:t>
            </a:r>
            <a:r>
              <a:rPr lang="en-US" dirty="0" err="1" smtClean="0"/>
              <a:t>memungkinkan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negara</a:t>
            </a:r>
            <a:r>
              <a:rPr lang="en-US" dirty="0" smtClean="0"/>
              <a:t> </a:t>
            </a:r>
            <a:r>
              <a:rPr lang="en-US" dirty="0" err="1" smtClean="0"/>
              <a:t>sumber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legal </a:t>
            </a:r>
            <a:r>
              <a:rPr lang="en-US" dirty="0" err="1" smtClean="0"/>
              <a:t>memajaki</a:t>
            </a:r>
            <a:r>
              <a:rPr lang="en-US" dirty="0" smtClean="0"/>
              <a:t> </a:t>
            </a:r>
            <a:r>
              <a:rPr lang="en-US" dirty="0" err="1" smtClean="0"/>
              <a:t>penghasilan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bisnis</a:t>
            </a:r>
            <a:r>
              <a:rPr lang="en-US" dirty="0" smtClean="0"/>
              <a:t> (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profesi</a:t>
            </a:r>
            <a:r>
              <a:rPr lang="en-US" dirty="0" smtClean="0"/>
              <a:t>) </a:t>
            </a:r>
            <a:r>
              <a:rPr lang="en-US" dirty="0" err="1" smtClean="0"/>
              <a:t>transnasional</a:t>
            </a:r>
            <a:r>
              <a:rPr lang="en-US" dirty="0" smtClean="0"/>
              <a:t> (</a:t>
            </a:r>
            <a:r>
              <a:rPr lang="en-US" dirty="0" err="1" smtClean="0"/>
              <a:t>lintas</a:t>
            </a:r>
            <a:r>
              <a:rPr lang="en-US" dirty="0" smtClean="0"/>
              <a:t> </a:t>
            </a:r>
            <a:r>
              <a:rPr lang="en-US" dirty="0" err="1" smtClean="0"/>
              <a:t>perbatasan</a:t>
            </a:r>
            <a:r>
              <a:rPr lang="en-US" dirty="0" smtClean="0"/>
              <a:t>) </a:t>
            </a:r>
            <a:endParaRPr lang="en-US" dirty="0" smtClean="0">
              <a:solidFill>
                <a:srgbClr val="99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7560840" cy="762000"/>
          </a:xfrm>
        </p:spPr>
        <p:txBody>
          <a:bodyPr>
            <a:normAutofit fontScale="90000"/>
          </a:bodyPr>
          <a:lstStyle/>
          <a:p>
            <a:pPr algn="ctr"/>
            <a:r>
              <a:rPr lang="id-ID" sz="2800" dirty="0" smtClean="0"/>
              <a:t/>
            </a:r>
            <a:br>
              <a:rPr lang="id-ID" sz="2800" dirty="0" smtClean="0"/>
            </a:br>
            <a:r>
              <a:rPr lang="id-ID" sz="2800" dirty="0" smtClean="0"/>
              <a:t/>
            </a:r>
            <a:br>
              <a:rPr lang="id-ID" sz="2800" dirty="0" smtClean="0"/>
            </a:br>
            <a:r>
              <a:rPr lang="en-US" sz="2800" dirty="0" smtClean="0">
                <a:latin typeface="+mn-lt"/>
              </a:rPr>
              <a:t>CAKUPAN GEOGRAFIS PEMAJAKAN PENGHASILAN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81600"/>
          </a:xfrm>
        </p:spPr>
        <p:txBody>
          <a:bodyPr/>
          <a:lstStyle/>
          <a:p>
            <a:endParaRPr lang="id-ID" sz="3000" dirty="0" smtClean="0"/>
          </a:p>
          <a:p>
            <a:r>
              <a:rPr lang="en-US" sz="3000" dirty="0" err="1" smtClean="0"/>
              <a:t>Yurisdiksi</a:t>
            </a:r>
            <a:r>
              <a:rPr lang="en-US" sz="3000" dirty="0" smtClean="0"/>
              <a:t> </a:t>
            </a:r>
            <a:r>
              <a:rPr lang="en-US" sz="3000" dirty="0" err="1" smtClean="0"/>
              <a:t>domisili</a:t>
            </a:r>
            <a:r>
              <a:rPr lang="en-US" sz="3000" dirty="0" smtClean="0"/>
              <a:t> </a:t>
            </a:r>
            <a:r>
              <a:rPr lang="en-US" sz="3000" dirty="0" err="1" smtClean="0"/>
              <a:t>menimbulkan</a:t>
            </a:r>
            <a:r>
              <a:rPr lang="en-US" sz="3000" dirty="0" smtClean="0"/>
              <a:t> </a:t>
            </a:r>
            <a:r>
              <a:rPr lang="en-US" sz="3000" dirty="0" err="1" smtClean="0"/>
              <a:t>kewajiban</a:t>
            </a:r>
            <a:r>
              <a:rPr lang="en-US" sz="3000" dirty="0" smtClean="0"/>
              <a:t> </a:t>
            </a:r>
            <a:r>
              <a:rPr lang="en-US" sz="3000" dirty="0" err="1" smtClean="0"/>
              <a:t>pajak</a:t>
            </a:r>
            <a:r>
              <a:rPr lang="en-US" sz="3000" dirty="0" smtClean="0"/>
              <a:t> </a:t>
            </a:r>
            <a:r>
              <a:rPr lang="en-US" sz="3000" dirty="0" err="1" smtClean="0"/>
              <a:t>penuh</a:t>
            </a:r>
            <a:r>
              <a:rPr lang="en-US" sz="3000" dirty="0" smtClean="0"/>
              <a:t> (</a:t>
            </a:r>
            <a:r>
              <a:rPr lang="en-US" sz="3000" i="1" dirty="0" smtClean="0"/>
              <a:t>unlimited tax liability</a:t>
            </a:r>
            <a:r>
              <a:rPr lang="en-US" sz="3000" dirty="0" smtClean="0"/>
              <a:t>)</a:t>
            </a:r>
          </a:p>
          <a:p>
            <a:pPr lvl="1"/>
            <a:r>
              <a:rPr lang="en-US" dirty="0" err="1" smtClean="0"/>
              <a:t>memberi</a:t>
            </a:r>
            <a:r>
              <a:rPr lang="en-US" dirty="0" smtClean="0"/>
              <a:t> </a:t>
            </a:r>
            <a:r>
              <a:rPr lang="en-US" dirty="0" err="1" smtClean="0"/>
              <a:t>hak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</a:t>
            </a:r>
            <a:r>
              <a:rPr lang="en-US" dirty="0" err="1" smtClean="0"/>
              <a:t>negara</a:t>
            </a:r>
            <a:r>
              <a:rPr lang="en-US" dirty="0" smtClean="0"/>
              <a:t> </a:t>
            </a:r>
            <a:r>
              <a:rPr lang="en-US" dirty="0" err="1" smtClean="0"/>
              <a:t>pemungut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mengenakan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WPDN </a:t>
            </a:r>
            <a:r>
              <a:rPr lang="en-US" dirty="0" err="1" smtClean="0"/>
              <a:t>atas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seluruh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kemampuan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ekonomis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/>
              <a:t>dimanapun</a:t>
            </a:r>
            <a:r>
              <a:rPr lang="en-US" dirty="0" smtClean="0"/>
              <a:t> </a:t>
            </a:r>
            <a:r>
              <a:rPr lang="en-US" dirty="0" err="1" smtClean="0"/>
              <a:t>berada</a:t>
            </a:r>
            <a:r>
              <a:rPr lang="en-US" dirty="0" smtClean="0"/>
              <a:t> </a:t>
            </a:r>
            <a:r>
              <a:rPr lang="en-US" dirty="0" err="1" smtClean="0"/>
              <a:t>melampaui</a:t>
            </a:r>
            <a:r>
              <a:rPr lang="en-US" dirty="0" smtClean="0"/>
              <a:t> </a:t>
            </a:r>
            <a:r>
              <a:rPr lang="en-US" dirty="0" err="1" smtClean="0"/>
              <a:t>batas</a:t>
            </a:r>
            <a:r>
              <a:rPr lang="en-US" dirty="0" smtClean="0"/>
              <a:t> </a:t>
            </a:r>
            <a:r>
              <a:rPr lang="en-US" dirty="0" err="1" smtClean="0"/>
              <a:t>kedaulatan</a:t>
            </a:r>
            <a:r>
              <a:rPr lang="en-US" dirty="0" smtClean="0"/>
              <a:t> </a:t>
            </a:r>
            <a:r>
              <a:rPr lang="en-US" dirty="0" err="1" smtClean="0"/>
              <a:t>wilayah</a:t>
            </a:r>
            <a:r>
              <a:rPr lang="en-US" dirty="0" smtClean="0"/>
              <a:t> </a:t>
            </a:r>
            <a:r>
              <a:rPr lang="en-US" dirty="0" err="1" smtClean="0"/>
              <a:t>teritorialnya</a:t>
            </a:r>
            <a:r>
              <a:rPr lang="en-US" dirty="0" smtClean="0"/>
              <a:t> (</a:t>
            </a:r>
            <a:r>
              <a:rPr lang="en-US" i="1" dirty="0" smtClean="0">
                <a:solidFill>
                  <a:srgbClr val="FF0000"/>
                </a:solidFill>
              </a:rPr>
              <a:t>worldwide income taxation</a:t>
            </a:r>
            <a:r>
              <a:rPr lang="en-US" dirty="0" smtClean="0"/>
              <a:t>)</a:t>
            </a:r>
          </a:p>
          <a:p>
            <a:pPr lvl="1"/>
            <a:r>
              <a:rPr lang="en-US" i="1" dirty="0" smtClean="0"/>
              <a:t>Taxing the foreign income of residents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467544" y="228600"/>
            <a:ext cx="8219256" cy="762000"/>
          </a:xfrm>
        </p:spPr>
        <p:txBody>
          <a:bodyPr>
            <a:normAutofit fontScale="90000"/>
          </a:bodyPr>
          <a:lstStyle/>
          <a:p>
            <a:r>
              <a:rPr lang="id-ID" sz="2800" dirty="0" smtClean="0">
                <a:latin typeface="+mn-lt"/>
              </a:rPr>
              <a:t/>
            </a:r>
            <a:br>
              <a:rPr lang="id-ID" sz="2800" dirty="0" smtClean="0">
                <a:latin typeface="+mn-lt"/>
              </a:rPr>
            </a:br>
            <a:r>
              <a:rPr lang="en-US" sz="2800" dirty="0" smtClean="0">
                <a:latin typeface="+mn-lt"/>
              </a:rPr>
              <a:t>CAKUPAN GEOGRAFIS PEMAJAKAN PENGHASILAN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81600"/>
          </a:xfrm>
        </p:spPr>
        <p:txBody>
          <a:bodyPr/>
          <a:lstStyle/>
          <a:p>
            <a:r>
              <a:rPr lang="en-US" sz="3000" smtClean="0"/>
              <a:t>Yurisdiksi sumber menimbulkan kewajiban pajak terbatas (</a:t>
            </a:r>
            <a:r>
              <a:rPr lang="en-US" sz="3000" i="1" smtClean="0"/>
              <a:t>limited tax liability</a:t>
            </a:r>
            <a:r>
              <a:rPr lang="en-US" sz="3000" smtClean="0"/>
              <a:t>)</a:t>
            </a:r>
          </a:p>
          <a:p>
            <a:pPr lvl="1"/>
            <a:r>
              <a:rPr lang="en-US" smtClean="0"/>
              <a:t>memberi hak kepada negara pemungut pajak untuk mengenakan pajak kepada </a:t>
            </a:r>
            <a:r>
              <a:rPr lang="en-US" smtClean="0">
                <a:solidFill>
                  <a:srgbClr val="FF0000"/>
                </a:solidFill>
              </a:rPr>
              <a:t>WPLN </a:t>
            </a:r>
            <a:r>
              <a:rPr lang="en-US" smtClean="0"/>
              <a:t>hanya atas </a:t>
            </a:r>
            <a:r>
              <a:rPr lang="en-US" smtClean="0">
                <a:solidFill>
                  <a:srgbClr val="FF0000"/>
                </a:solidFill>
              </a:rPr>
              <a:t>penghasilan yang bersumber dari negara pemungut pajak itu saja </a:t>
            </a:r>
            <a:r>
              <a:rPr lang="en-US" smtClean="0"/>
              <a:t>(</a:t>
            </a:r>
            <a:r>
              <a:rPr lang="en-US" i="1" smtClean="0">
                <a:solidFill>
                  <a:srgbClr val="FF0000"/>
                </a:solidFill>
              </a:rPr>
              <a:t>territorial  income taxation</a:t>
            </a:r>
            <a:r>
              <a:rPr lang="en-US" i="1" smtClean="0">
                <a:solidFill>
                  <a:srgbClr val="201B87"/>
                </a:solidFill>
              </a:rPr>
              <a:t>)</a:t>
            </a:r>
          </a:p>
          <a:p>
            <a:pPr lvl="1"/>
            <a:r>
              <a:rPr lang="en-US" i="1" smtClean="0"/>
              <a:t>Taxing the domestic income of the non-residents</a:t>
            </a:r>
            <a:endParaRPr lang="en-US" i="1" smtClean="0">
              <a:solidFill>
                <a:srgbClr val="99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2362200" y="228600"/>
            <a:ext cx="6324600" cy="762000"/>
          </a:xfrm>
        </p:spPr>
        <p:txBody>
          <a:bodyPr/>
          <a:lstStyle/>
          <a:p>
            <a:r>
              <a:rPr lang="en-US" sz="3400" smtClean="0"/>
              <a:t>KEWAJIBAN WPDN dan WPLN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85800" y="1397000"/>
          <a:ext cx="7924800" cy="5177473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962400"/>
                <a:gridCol w="3962400"/>
              </a:tblGrid>
              <a:tr h="75769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solidFill>
                            <a:srgbClr val="FF0000"/>
                          </a:solidFill>
                        </a:rPr>
                        <a:t>WPDN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solidFill>
                            <a:srgbClr val="FF0000"/>
                          </a:solidFill>
                        </a:rPr>
                        <a:t>WPLN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1175726">
                <a:tc>
                  <a:txBody>
                    <a:bodyPr/>
                    <a:lstStyle/>
                    <a:p>
                      <a:pPr algn="just"/>
                      <a:r>
                        <a:rPr lang="en-US" sz="2000" dirty="0" err="1" smtClean="0">
                          <a:solidFill>
                            <a:srgbClr val="201B87"/>
                          </a:solidFill>
                        </a:rPr>
                        <a:t>Dikenakan</a:t>
                      </a:r>
                      <a:r>
                        <a:rPr lang="en-US" sz="2000" dirty="0" smtClean="0">
                          <a:solidFill>
                            <a:srgbClr val="201B87"/>
                          </a:solidFill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rgbClr val="201B87"/>
                          </a:solidFill>
                        </a:rPr>
                        <a:t>pajak</a:t>
                      </a:r>
                      <a:r>
                        <a:rPr lang="en-US" sz="2000" dirty="0" smtClean="0">
                          <a:solidFill>
                            <a:srgbClr val="201B87"/>
                          </a:solidFill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rgbClr val="201B87"/>
                          </a:solidFill>
                        </a:rPr>
                        <a:t>atas</a:t>
                      </a:r>
                      <a:r>
                        <a:rPr lang="en-US" sz="2000" dirty="0" smtClean="0">
                          <a:solidFill>
                            <a:srgbClr val="201B87"/>
                          </a:solidFill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rgbClr val="201B87"/>
                          </a:solidFill>
                        </a:rPr>
                        <a:t>penghasilan</a:t>
                      </a:r>
                      <a:r>
                        <a:rPr lang="en-US" sz="2000" dirty="0" smtClean="0">
                          <a:solidFill>
                            <a:srgbClr val="201B87"/>
                          </a:solidFill>
                        </a:rPr>
                        <a:t> global (</a:t>
                      </a:r>
                      <a:r>
                        <a:rPr lang="en-US" sz="2000" i="1" dirty="0" smtClean="0">
                          <a:solidFill>
                            <a:srgbClr val="201B87"/>
                          </a:solidFill>
                        </a:rPr>
                        <a:t>worldwide principle</a:t>
                      </a:r>
                      <a:r>
                        <a:rPr lang="en-US" sz="2000" dirty="0" smtClean="0">
                          <a:solidFill>
                            <a:srgbClr val="201B87"/>
                          </a:solidFill>
                        </a:rPr>
                        <a:t>)</a:t>
                      </a:r>
                      <a:endParaRPr lang="en-US" sz="2000" dirty="0">
                        <a:solidFill>
                          <a:srgbClr val="201B87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000" dirty="0" err="1" smtClean="0">
                          <a:solidFill>
                            <a:srgbClr val="201B87"/>
                          </a:solidFill>
                        </a:rPr>
                        <a:t>Dikenakan</a:t>
                      </a:r>
                      <a:r>
                        <a:rPr lang="en-US" sz="2000" dirty="0" smtClean="0">
                          <a:solidFill>
                            <a:srgbClr val="201B87"/>
                          </a:solidFill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rgbClr val="201B87"/>
                          </a:solidFill>
                        </a:rPr>
                        <a:t>pajak</a:t>
                      </a:r>
                      <a:r>
                        <a:rPr lang="en-US" sz="2000" dirty="0" smtClean="0">
                          <a:solidFill>
                            <a:srgbClr val="201B87"/>
                          </a:solidFill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rgbClr val="201B87"/>
                          </a:solidFill>
                        </a:rPr>
                        <a:t>terbatas</a:t>
                      </a:r>
                      <a:r>
                        <a:rPr lang="en-US" sz="2000" dirty="0" smtClean="0">
                          <a:solidFill>
                            <a:srgbClr val="201B87"/>
                          </a:solidFill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rgbClr val="201B87"/>
                          </a:solidFill>
                        </a:rPr>
                        <a:t>atas</a:t>
                      </a:r>
                      <a:r>
                        <a:rPr lang="en-US" sz="2000" dirty="0" smtClean="0">
                          <a:solidFill>
                            <a:srgbClr val="201B87"/>
                          </a:solidFill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rgbClr val="201B87"/>
                          </a:solidFill>
                        </a:rPr>
                        <a:t>penghasilan</a:t>
                      </a:r>
                      <a:r>
                        <a:rPr lang="en-US" sz="2000" dirty="0" smtClean="0">
                          <a:solidFill>
                            <a:srgbClr val="201B87"/>
                          </a:solidFill>
                        </a:rPr>
                        <a:t> yang </a:t>
                      </a:r>
                      <a:r>
                        <a:rPr lang="en-US" sz="2000" dirty="0" err="1" smtClean="0">
                          <a:solidFill>
                            <a:srgbClr val="201B87"/>
                          </a:solidFill>
                        </a:rPr>
                        <a:t>diperoleh</a:t>
                      </a:r>
                      <a:r>
                        <a:rPr lang="en-US" sz="2000" dirty="0" smtClean="0">
                          <a:solidFill>
                            <a:srgbClr val="201B87"/>
                          </a:solidFill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rgbClr val="201B87"/>
                          </a:solidFill>
                        </a:rPr>
                        <a:t>dari</a:t>
                      </a:r>
                      <a:r>
                        <a:rPr lang="en-US" sz="2000" dirty="0" smtClean="0">
                          <a:solidFill>
                            <a:srgbClr val="201B87"/>
                          </a:solidFill>
                        </a:rPr>
                        <a:t> Indonesia (</a:t>
                      </a:r>
                      <a:r>
                        <a:rPr lang="en-US" sz="2000" i="1" dirty="0" smtClean="0">
                          <a:solidFill>
                            <a:srgbClr val="201B87"/>
                          </a:solidFill>
                        </a:rPr>
                        <a:t>territorial principle</a:t>
                      </a:r>
                      <a:r>
                        <a:rPr lang="en-US" sz="2000" dirty="0" smtClean="0">
                          <a:solidFill>
                            <a:srgbClr val="201B87"/>
                          </a:solidFill>
                        </a:rPr>
                        <a:t>)</a:t>
                      </a:r>
                      <a:endParaRPr lang="en-US" sz="2000" dirty="0">
                        <a:solidFill>
                          <a:srgbClr val="201B87"/>
                        </a:solidFill>
                      </a:endParaRPr>
                    </a:p>
                  </a:txBody>
                  <a:tcPr/>
                </a:tc>
              </a:tr>
              <a:tr h="1212305">
                <a:tc>
                  <a:txBody>
                    <a:bodyPr/>
                    <a:lstStyle/>
                    <a:p>
                      <a:pPr algn="just"/>
                      <a:r>
                        <a:rPr lang="en-US" sz="2000" dirty="0" err="1" smtClean="0">
                          <a:solidFill>
                            <a:srgbClr val="201B87"/>
                          </a:solidFill>
                        </a:rPr>
                        <a:t>Dikenakan</a:t>
                      </a:r>
                      <a:r>
                        <a:rPr lang="en-US" sz="2000" dirty="0" smtClean="0">
                          <a:solidFill>
                            <a:srgbClr val="201B87"/>
                          </a:solidFill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rgbClr val="201B87"/>
                          </a:solidFill>
                        </a:rPr>
                        <a:t>pajak</a:t>
                      </a:r>
                      <a:r>
                        <a:rPr lang="en-US" sz="2000" dirty="0" smtClean="0">
                          <a:solidFill>
                            <a:srgbClr val="201B87"/>
                          </a:solidFill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rgbClr val="201B87"/>
                          </a:solidFill>
                        </a:rPr>
                        <a:t>dari</a:t>
                      </a:r>
                      <a:r>
                        <a:rPr lang="en-US" sz="2000" dirty="0" smtClean="0">
                          <a:solidFill>
                            <a:srgbClr val="201B87"/>
                          </a:solidFill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rgbClr val="201B87"/>
                          </a:solidFill>
                        </a:rPr>
                        <a:t>penghasilan</a:t>
                      </a:r>
                      <a:r>
                        <a:rPr lang="en-US" sz="2000" dirty="0" smtClean="0">
                          <a:solidFill>
                            <a:srgbClr val="201B87"/>
                          </a:solidFill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rgbClr val="201B87"/>
                          </a:solidFill>
                        </a:rPr>
                        <a:t>neto</a:t>
                      </a:r>
                      <a:r>
                        <a:rPr lang="en-US" sz="2000" dirty="0" smtClean="0">
                          <a:solidFill>
                            <a:srgbClr val="201B87"/>
                          </a:solidFill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rgbClr val="201B87"/>
                          </a:solidFill>
                        </a:rPr>
                        <a:t>dengan</a:t>
                      </a:r>
                      <a:r>
                        <a:rPr lang="en-US" sz="2000" dirty="0" smtClean="0">
                          <a:solidFill>
                            <a:srgbClr val="201B87"/>
                          </a:solidFill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rgbClr val="201B87"/>
                          </a:solidFill>
                        </a:rPr>
                        <a:t>tarif</a:t>
                      </a:r>
                      <a:r>
                        <a:rPr lang="en-US" sz="2000" dirty="0" smtClean="0">
                          <a:solidFill>
                            <a:srgbClr val="201B87"/>
                          </a:solidFill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rgbClr val="201B87"/>
                          </a:solidFill>
                        </a:rPr>
                        <a:t>umum</a:t>
                      </a:r>
                      <a:r>
                        <a:rPr lang="en-US" sz="2000" dirty="0" smtClean="0">
                          <a:solidFill>
                            <a:srgbClr val="201B87"/>
                          </a:solidFill>
                        </a:rPr>
                        <a:t> (</a:t>
                      </a:r>
                      <a:r>
                        <a:rPr lang="en-US" sz="2000" dirty="0" err="1" smtClean="0">
                          <a:solidFill>
                            <a:srgbClr val="201B87"/>
                          </a:solidFill>
                        </a:rPr>
                        <a:t>progresif</a:t>
                      </a:r>
                      <a:r>
                        <a:rPr lang="en-US" sz="2000" dirty="0" smtClean="0">
                          <a:solidFill>
                            <a:srgbClr val="201B87"/>
                          </a:solidFill>
                        </a:rPr>
                        <a:t>)</a:t>
                      </a:r>
                      <a:endParaRPr lang="en-US" sz="2000" dirty="0">
                        <a:solidFill>
                          <a:srgbClr val="201B87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000" dirty="0" err="1" smtClean="0">
                          <a:solidFill>
                            <a:srgbClr val="201B87"/>
                          </a:solidFill>
                        </a:rPr>
                        <a:t>Dikenakan</a:t>
                      </a:r>
                      <a:r>
                        <a:rPr lang="en-US" sz="2000" dirty="0" smtClean="0">
                          <a:solidFill>
                            <a:srgbClr val="201B87"/>
                          </a:solidFill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rgbClr val="201B87"/>
                          </a:solidFill>
                        </a:rPr>
                        <a:t>pajak</a:t>
                      </a:r>
                      <a:r>
                        <a:rPr lang="en-US" sz="2000" dirty="0" smtClean="0">
                          <a:solidFill>
                            <a:srgbClr val="201B87"/>
                          </a:solidFill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rgbClr val="201B87"/>
                          </a:solidFill>
                        </a:rPr>
                        <a:t>dari</a:t>
                      </a:r>
                      <a:r>
                        <a:rPr lang="en-US" sz="2000" dirty="0" smtClean="0">
                          <a:solidFill>
                            <a:srgbClr val="201B87"/>
                          </a:solidFill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rgbClr val="201B87"/>
                          </a:solidFill>
                        </a:rPr>
                        <a:t>penghasilan</a:t>
                      </a:r>
                      <a:r>
                        <a:rPr lang="en-US" sz="2000" dirty="0" smtClean="0">
                          <a:solidFill>
                            <a:srgbClr val="201B87"/>
                          </a:solidFill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rgbClr val="201B87"/>
                          </a:solidFill>
                        </a:rPr>
                        <a:t>bruto</a:t>
                      </a:r>
                      <a:r>
                        <a:rPr lang="en-US" sz="2000" dirty="0" smtClean="0">
                          <a:solidFill>
                            <a:srgbClr val="201B87"/>
                          </a:solidFill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rgbClr val="201B87"/>
                          </a:solidFill>
                        </a:rPr>
                        <a:t>dengan</a:t>
                      </a:r>
                      <a:r>
                        <a:rPr lang="en-US" sz="2000" dirty="0" smtClean="0">
                          <a:solidFill>
                            <a:srgbClr val="201B87"/>
                          </a:solidFill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rgbClr val="201B87"/>
                          </a:solidFill>
                        </a:rPr>
                        <a:t>tarif</a:t>
                      </a:r>
                      <a:r>
                        <a:rPr lang="en-US" sz="2000" dirty="0" smtClean="0">
                          <a:solidFill>
                            <a:srgbClr val="201B87"/>
                          </a:solidFill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rgbClr val="201B87"/>
                          </a:solidFill>
                        </a:rPr>
                        <a:t>sepadan</a:t>
                      </a:r>
                      <a:endParaRPr lang="en-US" sz="2000" dirty="0">
                        <a:solidFill>
                          <a:srgbClr val="201B87"/>
                        </a:solidFill>
                      </a:endParaRPr>
                    </a:p>
                  </a:txBody>
                  <a:tcPr/>
                </a:tc>
              </a:tr>
              <a:tr h="721112">
                <a:tc>
                  <a:txBody>
                    <a:bodyPr/>
                    <a:lstStyle/>
                    <a:p>
                      <a:pPr algn="just"/>
                      <a:r>
                        <a:rPr lang="en-US" sz="2000" dirty="0" err="1" smtClean="0">
                          <a:solidFill>
                            <a:srgbClr val="201B87"/>
                          </a:solidFill>
                        </a:rPr>
                        <a:t>Wajib</a:t>
                      </a:r>
                      <a:r>
                        <a:rPr lang="en-US" sz="2000" baseline="0" dirty="0" smtClean="0">
                          <a:solidFill>
                            <a:srgbClr val="201B87"/>
                          </a:solidFill>
                        </a:rPr>
                        <a:t> </a:t>
                      </a:r>
                      <a:r>
                        <a:rPr lang="en-US" sz="2000" baseline="0" dirty="0" err="1" smtClean="0">
                          <a:solidFill>
                            <a:srgbClr val="201B87"/>
                          </a:solidFill>
                        </a:rPr>
                        <a:t>menyampaikan</a:t>
                      </a:r>
                      <a:r>
                        <a:rPr lang="en-US" sz="2000" baseline="0" dirty="0" smtClean="0">
                          <a:solidFill>
                            <a:srgbClr val="201B87"/>
                          </a:solidFill>
                        </a:rPr>
                        <a:t> SPT</a:t>
                      </a:r>
                      <a:endParaRPr lang="en-US" sz="2000" dirty="0">
                        <a:solidFill>
                          <a:srgbClr val="201B87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 smtClean="0">
                          <a:solidFill>
                            <a:srgbClr val="201B87"/>
                          </a:solidFill>
                        </a:rPr>
                        <a:t>Tidak</a:t>
                      </a:r>
                      <a:r>
                        <a:rPr lang="en-US" sz="2000" dirty="0" smtClean="0">
                          <a:solidFill>
                            <a:srgbClr val="201B87"/>
                          </a:solidFill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rgbClr val="201B87"/>
                          </a:solidFill>
                        </a:rPr>
                        <a:t>wajib</a:t>
                      </a:r>
                      <a:r>
                        <a:rPr lang="en-US" sz="2000" baseline="0" dirty="0" smtClean="0">
                          <a:solidFill>
                            <a:srgbClr val="201B87"/>
                          </a:solidFill>
                        </a:rPr>
                        <a:t> </a:t>
                      </a:r>
                      <a:r>
                        <a:rPr lang="en-US" sz="2000" baseline="0" dirty="0" err="1" smtClean="0">
                          <a:solidFill>
                            <a:srgbClr val="201B87"/>
                          </a:solidFill>
                        </a:rPr>
                        <a:t>menyampaikan</a:t>
                      </a:r>
                      <a:r>
                        <a:rPr lang="en-US" sz="2000" baseline="0" dirty="0" smtClean="0">
                          <a:solidFill>
                            <a:srgbClr val="201B87"/>
                          </a:solidFill>
                        </a:rPr>
                        <a:t> SPT</a:t>
                      </a:r>
                      <a:endParaRPr lang="en-US" sz="2000" dirty="0" smtClean="0">
                        <a:solidFill>
                          <a:srgbClr val="201B87"/>
                        </a:solidFill>
                      </a:endParaRPr>
                    </a:p>
                    <a:p>
                      <a:pPr algn="just"/>
                      <a:endParaRPr lang="en-US" sz="2000" dirty="0">
                        <a:solidFill>
                          <a:srgbClr val="201B87"/>
                        </a:solidFill>
                      </a:endParaRPr>
                    </a:p>
                  </a:txBody>
                  <a:tcPr/>
                </a:tc>
              </a:tr>
              <a:tr h="1060766">
                <a:tc>
                  <a:txBody>
                    <a:bodyPr/>
                    <a:lstStyle/>
                    <a:p>
                      <a:pPr algn="just"/>
                      <a:r>
                        <a:rPr lang="en-US" sz="2000" dirty="0" err="1" smtClean="0">
                          <a:solidFill>
                            <a:srgbClr val="201B87"/>
                          </a:solidFill>
                        </a:rPr>
                        <a:t>Pada</a:t>
                      </a:r>
                      <a:r>
                        <a:rPr lang="en-US" sz="2000" dirty="0" smtClean="0">
                          <a:solidFill>
                            <a:srgbClr val="201B87"/>
                          </a:solidFill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rgbClr val="201B87"/>
                          </a:solidFill>
                        </a:rPr>
                        <a:t>umumnya</a:t>
                      </a:r>
                      <a:r>
                        <a:rPr lang="en-US" sz="2000" dirty="0" smtClean="0">
                          <a:solidFill>
                            <a:srgbClr val="201B87"/>
                          </a:solidFill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rgbClr val="201B87"/>
                          </a:solidFill>
                        </a:rPr>
                        <a:t>dikenakan</a:t>
                      </a:r>
                      <a:r>
                        <a:rPr lang="en-US" sz="2000" dirty="0" smtClean="0">
                          <a:solidFill>
                            <a:srgbClr val="201B87"/>
                          </a:solidFill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rgbClr val="201B87"/>
                          </a:solidFill>
                        </a:rPr>
                        <a:t>pajak</a:t>
                      </a:r>
                      <a:r>
                        <a:rPr lang="en-US" sz="2000" dirty="0" smtClean="0">
                          <a:solidFill>
                            <a:srgbClr val="201B87"/>
                          </a:solidFill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rgbClr val="201B87"/>
                          </a:solidFill>
                        </a:rPr>
                        <a:t>dengan</a:t>
                      </a:r>
                      <a:r>
                        <a:rPr lang="en-US" sz="2000" dirty="0" smtClean="0">
                          <a:solidFill>
                            <a:srgbClr val="201B87"/>
                          </a:solidFill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rgbClr val="201B87"/>
                          </a:solidFill>
                        </a:rPr>
                        <a:t>ketetapan</a:t>
                      </a:r>
                      <a:r>
                        <a:rPr lang="en-US" sz="2000" dirty="0" smtClean="0">
                          <a:solidFill>
                            <a:srgbClr val="201B87"/>
                          </a:solidFill>
                        </a:rPr>
                        <a:t> / assessment</a:t>
                      </a:r>
                      <a:endParaRPr lang="en-US" sz="2000" dirty="0">
                        <a:solidFill>
                          <a:srgbClr val="201B87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000" dirty="0" err="1" smtClean="0">
                          <a:solidFill>
                            <a:srgbClr val="201B87"/>
                          </a:solidFill>
                        </a:rPr>
                        <a:t>Pada</a:t>
                      </a:r>
                      <a:r>
                        <a:rPr lang="en-US" sz="2000" dirty="0" smtClean="0">
                          <a:solidFill>
                            <a:srgbClr val="201B87"/>
                          </a:solidFill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rgbClr val="201B87"/>
                          </a:solidFill>
                        </a:rPr>
                        <a:t>umumnya</a:t>
                      </a:r>
                      <a:r>
                        <a:rPr lang="en-US" sz="2000" dirty="0" smtClean="0">
                          <a:solidFill>
                            <a:srgbClr val="201B87"/>
                          </a:solidFill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rgbClr val="201B87"/>
                          </a:solidFill>
                        </a:rPr>
                        <a:t>dikenakan</a:t>
                      </a:r>
                      <a:r>
                        <a:rPr lang="en-US" sz="2000" dirty="0" smtClean="0">
                          <a:solidFill>
                            <a:srgbClr val="201B87"/>
                          </a:solidFill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rgbClr val="201B87"/>
                          </a:solidFill>
                        </a:rPr>
                        <a:t>pajak</a:t>
                      </a:r>
                      <a:r>
                        <a:rPr lang="en-US" sz="2000" dirty="0" smtClean="0">
                          <a:solidFill>
                            <a:srgbClr val="201B87"/>
                          </a:solidFill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rgbClr val="201B87"/>
                          </a:solidFill>
                        </a:rPr>
                        <a:t>dengan</a:t>
                      </a:r>
                      <a:r>
                        <a:rPr lang="en-US" sz="2000" dirty="0" smtClean="0">
                          <a:solidFill>
                            <a:srgbClr val="201B87"/>
                          </a:solidFill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rgbClr val="201B87"/>
                          </a:solidFill>
                        </a:rPr>
                        <a:t>metode</a:t>
                      </a:r>
                      <a:r>
                        <a:rPr lang="en-US" sz="2000" dirty="0" smtClean="0">
                          <a:solidFill>
                            <a:srgbClr val="201B87"/>
                          </a:solidFill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rgbClr val="201B87"/>
                          </a:solidFill>
                        </a:rPr>
                        <a:t>pemotongan</a:t>
                      </a:r>
                      <a:r>
                        <a:rPr lang="en-US" sz="2000" dirty="0" smtClean="0">
                          <a:solidFill>
                            <a:srgbClr val="201B87"/>
                          </a:solidFill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rgbClr val="201B87"/>
                          </a:solidFill>
                        </a:rPr>
                        <a:t>pajak</a:t>
                      </a:r>
                      <a:r>
                        <a:rPr lang="en-US" sz="2000" dirty="0" smtClean="0">
                          <a:solidFill>
                            <a:srgbClr val="201B87"/>
                          </a:solidFill>
                        </a:rPr>
                        <a:t> / withholding</a:t>
                      </a:r>
                    </a:p>
                    <a:p>
                      <a:pPr algn="just"/>
                      <a:endParaRPr lang="en-US" sz="2000" dirty="0">
                        <a:solidFill>
                          <a:srgbClr val="201B87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108</TotalTime>
  <Words>906</Words>
  <Application>Microsoft Office PowerPoint</Application>
  <PresentationFormat>On-screen Show (4:3)</PresentationFormat>
  <Paragraphs>132</Paragraphs>
  <Slides>22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Urban</vt:lpstr>
      <vt:lpstr>PERPAJAKAN INTERNASIONAL</vt:lpstr>
      <vt:lpstr>AGENDA</vt:lpstr>
      <vt:lpstr>INTRODUCTION</vt:lpstr>
      <vt:lpstr>OVERVIEW SILABUS</vt:lpstr>
      <vt:lpstr>Perpajakan Internasional</vt:lpstr>
      <vt:lpstr>Pokok-Pokok Bahasan</vt:lpstr>
      <vt:lpstr>PENGANTAR</vt:lpstr>
      <vt:lpstr>PENGANTAR</vt:lpstr>
      <vt:lpstr>PENGANTAR</vt:lpstr>
      <vt:lpstr>PENGANTAR</vt:lpstr>
      <vt:lpstr>PENGANTAR</vt:lpstr>
      <vt:lpstr>PENGANTAR</vt:lpstr>
      <vt:lpstr>PENGANTAR</vt:lpstr>
      <vt:lpstr>PENGANTAR</vt:lpstr>
      <vt:lpstr>YURISDIKSI DOMISILI</vt:lpstr>
      <vt:lpstr> YURISDIKSI DOMISILI - OP</vt:lpstr>
      <vt:lpstr> YURISDIKSI DOMISILI - Badan</vt:lpstr>
      <vt:lpstr>YURISDIKSI SUMBER</vt:lpstr>
      <vt:lpstr> BENTUK  USAHA TETAP</vt:lpstr>
      <vt:lpstr>  CAKUPAN GEOGRAFIS PEMAJAKAN PENGHASILAN</vt:lpstr>
      <vt:lpstr> CAKUPAN GEOGRAFIS PEMAJAKAN PENGHASILAN</vt:lpstr>
      <vt:lpstr>KEWAJIBAN WPDN dan WPLN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PERPAJAKAN INTERNASIONAL</dc:title>
  <dc:creator>Christine</dc:creator>
  <cp:lastModifiedBy>Dosen</cp:lastModifiedBy>
  <cp:revision>7</cp:revision>
  <dcterms:created xsi:type="dcterms:W3CDTF">2010-02-02T14:56:55Z</dcterms:created>
  <dcterms:modified xsi:type="dcterms:W3CDTF">2014-09-03T03:22:04Z</dcterms:modified>
</cp:coreProperties>
</file>