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5"/>
  </p:notesMasterIdLst>
  <p:sldIdLst>
    <p:sldId id="289" r:id="rId2"/>
    <p:sldId id="290" r:id="rId3"/>
    <p:sldId id="303" r:id="rId4"/>
    <p:sldId id="304" r:id="rId5"/>
    <p:sldId id="305" r:id="rId6"/>
    <p:sldId id="306" r:id="rId7"/>
    <p:sldId id="311" r:id="rId8"/>
    <p:sldId id="312" r:id="rId9"/>
    <p:sldId id="313" r:id="rId10"/>
    <p:sldId id="307" r:id="rId11"/>
    <p:sldId id="308" r:id="rId12"/>
    <p:sldId id="310" r:id="rId13"/>
    <p:sldId id="30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581" autoAdjust="0"/>
  </p:normalViewPr>
  <p:slideViewPr>
    <p:cSldViewPr>
      <p:cViewPr varScale="1">
        <p:scale>
          <a:sx n="70" d="100"/>
          <a:sy n="70" d="100"/>
        </p:scale>
        <p:origin x="-129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EDA521-B48D-4E9B-9889-09FD96C9D63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64C6C37-809A-4F95-8E50-C9C504AB9F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C946A-503E-4E5C-9241-A6B4F07656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02B5FE-B287-49EA-B2B5-3AF4ED61B6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AFF36-6FAE-41FA-BC57-2386E89535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C17B1-0C17-4F9A-B8D6-6FBACD5D89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F9D2C-A0C6-4ED9-847E-844F6B088E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E804CA-89E1-48DA-9CC9-C136A4D3F4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010B33-F93A-4C51-8807-5FD6DA5785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F53E8-77CB-4FA2-8356-71247FCDCC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1EB88-0844-45E1-AB0F-A0D09176F1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15C95-D0C3-46A2-B6DE-606105C9CF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B202571-0375-42E8-9FFC-BF6FCCE951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fld id="{1CFE559F-A244-44E1-AFF8-BA33C8C784A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343A1B"/>
        </a:buClr>
        <a:buSzPct val="90000"/>
        <a:buFont typeface="Wingdings" pitchFamily="2" charset="2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43A1B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343A1B"/>
        </a:buClr>
        <a:buFont typeface="Wingdings" pitchFamily="2" charset="2"/>
        <a:buChar char="w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43A1B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43A1B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43A1B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43A1B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43A1B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43A1B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905000"/>
            <a:ext cx="6400800" cy="2028825"/>
          </a:xfrm>
        </p:spPr>
        <p:txBody>
          <a:bodyPr/>
          <a:lstStyle/>
          <a:p>
            <a:r>
              <a:rPr lang="en-US" b="1" i="1">
                <a:latin typeface="Bauhaus 93" pitchFamily="82" charset="0"/>
              </a:rPr>
              <a:t>International Tax Law Principles (II)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95513" y="5229225"/>
            <a:ext cx="6400800" cy="581025"/>
          </a:xfrm>
        </p:spPr>
        <p:txBody>
          <a:bodyPr/>
          <a:lstStyle/>
          <a:p>
            <a:r>
              <a:rPr lang="en-US">
                <a:latin typeface="Monotype Corsiva" pitchFamily="66" charset="0"/>
              </a:rPr>
              <a:t>CHRISTINE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844675"/>
            <a:ext cx="7954962" cy="4464050"/>
          </a:xfrm>
        </p:spPr>
        <p:txBody>
          <a:bodyPr/>
          <a:lstStyle/>
          <a:p>
            <a:r>
              <a:rPr lang="en-US" i="1"/>
              <a:t>Double Taxation Relief</a:t>
            </a:r>
          </a:p>
          <a:p>
            <a:r>
              <a:rPr lang="en-US" i="1"/>
              <a:t>Non-discrimination Principle</a:t>
            </a:r>
          </a:p>
          <a:p>
            <a:r>
              <a:rPr lang="en-US" i="1"/>
              <a:t>Anti Tax Avoidance Rule</a:t>
            </a:r>
          </a:p>
          <a:p>
            <a:pPr>
              <a:buFont typeface="Wingdings" pitchFamily="2" charset="2"/>
              <a:buNone/>
            </a:pPr>
            <a:endParaRPr lang="en-US" i="1"/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i="1">
                <a:latin typeface="Garamond" pitchFamily="18" charset="0"/>
              </a:rPr>
              <a:t>How to relief double taxation</a:t>
            </a:r>
            <a:r>
              <a:rPr lang="en-US" sz="4800" b="1">
                <a:latin typeface="Garamond" pitchFamily="18" charset="0"/>
              </a:rPr>
              <a:t>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sz="2400"/>
              <a:t>Yang menerapkan adalah </a:t>
            </a:r>
            <a:r>
              <a:rPr lang="en-US" sz="2400" i="1"/>
              <a:t>residence country</a:t>
            </a:r>
            <a:r>
              <a:rPr lang="en-US" sz="2400"/>
              <a:t>.</a:t>
            </a:r>
          </a:p>
          <a:p>
            <a:pPr marL="609600" indent="-609600"/>
            <a:r>
              <a:rPr lang="en-US" sz="2400"/>
              <a:t>Ada 3 metode untuk menangani residence-source conflict:</a:t>
            </a:r>
          </a:p>
          <a:p>
            <a:pPr marL="990600" lvl="1" indent="-533400">
              <a:buFontTx/>
              <a:buAutoNum type="arabicPeriod"/>
            </a:pPr>
            <a:r>
              <a:rPr lang="en-US" sz="2400" b="1" i="1"/>
              <a:t>Deduction Method</a:t>
            </a:r>
            <a:r>
              <a:rPr lang="en-US" sz="2400" i="1">
                <a:sym typeface="Wingdings" pitchFamily="2" charset="2"/>
              </a:rPr>
              <a:t> deduction for taxes paid to a foreign government in respect of foreign-source income.</a:t>
            </a:r>
            <a:endParaRPr lang="en-US" sz="2400" i="1"/>
          </a:p>
          <a:p>
            <a:pPr marL="990600" lvl="1" indent="-533400">
              <a:buFontTx/>
              <a:buAutoNum type="arabicPeriod"/>
            </a:pPr>
            <a:r>
              <a:rPr lang="en-US" sz="2400" b="1" i="1"/>
              <a:t>Exemption Method</a:t>
            </a:r>
            <a:r>
              <a:rPr lang="en-US" sz="2400" b="1" i="1">
                <a:sym typeface="Wingdings" pitchFamily="2" charset="2"/>
              </a:rPr>
              <a:t> </a:t>
            </a:r>
            <a:r>
              <a:rPr lang="en-US" sz="2400" i="1">
                <a:sym typeface="Wingdings" pitchFamily="2" charset="2"/>
              </a:rPr>
              <a:t>exemption for foreign source income</a:t>
            </a:r>
            <a:endParaRPr lang="en-US" sz="2400" b="1" i="1"/>
          </a:p>
          <a:p>
            <a:pPr marL="990600" lvl="1" indent="-533400">
              <a:buFontTx/>
              <a:buAutoNum type="arabicPeriod"/>
            </a:pPr>
            <a:r>
              <a:rPr lang="en-US" sz="2400" b="1" i="1"/>
              <a:t>Credit Method </a:t>
            </a:r>
            <a:r>
              <a:rPr lang="en-US" sz="2400" b="1" i="1">
                <a:sym typeface="Wingdings" pitchFamily="2" charset="2"/>
              </a:rPr>
              <a:t> </a:t>
            </a:r>
            <a:r>
              <a:rPr lang="en-US" sz="2400" i="1">
                <a:sym typeface="Wingdings" pitchFamily="2" charset="2"/>
              </a:rPr>
              <a:t>credit against taxes otherwise payable for income taxes paid to a foreign country.</a:t>
            </a:r>
            <a:endParaRPr lang="en-US" sz="2400" b="1" i="1"/>
          </a:p>
          <a:p>
            <a:pPr marL="609600" indent="-609600">
              <a:buFontTx/>
              <a:buNone/>
            </a:pPr>
            <a:endParaRPr lang="en-US" sz="24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922338"/>
          </a:xfrm>
        </p:spPr>
        <p:txBody>
          <a:bodyPr/>
          <a:lstStyle/>
          <a:p>
            <a:r>
              <a:rPr lang="en-US" sz="4000" i="1"/>
              <a:t>Comparison of methods for relieving Double Taxation</a:t>
            </a:r>
            <a:endParaRPr lang="en-US" sz="4000"/>
          </a:p>
        </p:txBody>
      </p:sp>
      <p:graphicFrame>
        <p:nvGraphicFramePr>
          <p:cNvPr id="65539" name="Group 3"/>
          <p:cNvGraphicFramePr>
            <a:graphicFrameLocks noGrp="1"/>
          </p:cNvGraphicFramePr>
          <p:nvPr>
            <p:ph sz="half" idx="2"/>
          </p:nvPr>
        </p:nvGraphicFramePr>
        <p:xfrm>
          <a:off x="468313" y="1341438"/>
          <a:ext cx="8218487" cy="5365751"/>
        </p:xfrm>
        <a:graphic>
          <a:graphicData uri="http://schemas.openxmlformats.org/drawingml/2006/table">
            <a:tbl>
              <a:tblPr/>
              <a:tblGrid>
                <a:gridCol w="2054225"/>
                <a:gridCol w="2055812"/>
                <a:gridCol w="2054225"/>
                <a:gridCol w="2054225"/>
              </a:tblGrid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Deduction Method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Credit Method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Exemption Method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Foreign-source income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Foreign tax (40%)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Deduction for foreign tax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Nil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Nil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Net Domestic Income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Nil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Domestic Tax before credit (50%)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Nil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Less: FTC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nil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Nil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Final Domestic Tax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Nil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Total Domestic and Foreign Tax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MS PGothic" pitchFamily="34" charset="-128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>
                <a:latin typeface="Garamond" pitchFamily="18" charset="0"/>
              </a:rPr>
              <a:t>How to relief double taxation</a:t>
            </a:r>
            <a:r>
              <a:rPr lang="en-US" b="1">
                <a:latin typeface="Garamond" pitchFamily="18" charset="0"/>
              </a:rPr>
              <a:t>? (cont..)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hlink"/>
            </a:solidFill>
          </a:ln>
        </p:spPr>
        <p:txBody>
          <a:bodyPr/>
          <a:lstStyle/>
          <a:p>
            <a:pPr marL="609600" indent="-609600">
              <a:buFontTx/>
              <a:buNone/>
            </a:pPr>
            <a:r>
              <a:rPr lang="en-US"/>
              <a:t>Pilih metode dan terapkan di dalam:</a:t>
            </a:r>
          </a:p>
          <a:p>
            <a:pPr marL="609600" indent="-609600">
              <a:buFontTx/>
              <a:buChar char="•"/>
            </a:pPr>
            <a:r>
              <a:rPr lang="en-US" i="1"/>
              <a:t>Domestic tax laws </a:t>
            </a:r>
            <a:r>
              <a:rPr lang="en-US" i="1">
                <a:sym typeface="Wingdings" pitchFamily="2" charset="2"/>
              </a:rPr>
              <a:t> PPh Ps. 24</a:t>
            </a:r>
            <a:endParaRPr lang="en-US" i="1"/>
          </a:p>
          <a:p>
            <a:pPr marL="609600" indent="-609600">
              <a:buFontTx/>
              <a:buChar char="•"/>
            </a:pPr>
            <a:r>
              <a:rPr lang="en-US" i="1"/>
              <a:t>Tax Treaty </a:t>
            </a:r>
          </a:p>
          <a:p>
            <a:pPr marL="990600" lvl="1" indent="-533400">
              <a:buFontTx/>
              <a:buChar char="•"/>
            </a:pPr>
            <a:r>
              <a:rPr lang="en-US" i="1">
                <a:sym typeface="Wingdings" pitchFamily="2" charset="2"/>
              </a:rPr>
              <a:t>Article 4  tie breaker rule (dual residents conflict)</a:t>
            </a:r>
          </a:p>
          <a:p>
            <a:pPr marL="990600" lvl="1" indent="-533400">
              <a:buFontTx/>
              <a:buChar char="•"/>
            </a:pPr>
            <a:r>
              <a:rPr lang="en-US" i="1">
                <a:sym typeface="Wingdings" pitchFamily="2" charset="2"/>
              </a:rPr>
              <a:t>Article 23A and 23 B  exemption vs credit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/>
              <a:t>How to relief double taxation</a:t>
            </a:r>
            <a:r>
              <a:rPr lang="en-US" sz="4000"/>
              <a:t>?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12875"/>
            <a:ext cx="4033837" cy="4530725"/>
          </a:xfrm>
        </p:spPr>
        <p:txBody>
          <a:bodyPr/>
          <a:lstStyle/>
          <a:p>
            <a:pPr marL="231775" indent="-231775">
              <a:buFont typeface="Wingdings" pitchFamily="2" charset="2"/>
              <a:buNone/>
            </a:pPr>
            <a:r>
              <a:rPr lang="en-US" sz="2400" b="1">
                <a:latin typeface="Arial Narrow" pitchFamily="34" charset="0"/>
              </a:rPr>
              <a:t>       </a:t>
            </a:r>
          </a:p>
          <a:p>
            <a:pPr marL="231775" indent="-231775"/>
            <a:endParaRPr lang="en-US" sz="2400">
              <a:latin typeface="Arial Narrow" pitchFamily="34" charset="0"/>
            </a:endParaRPr>
          </a:p>
        </p:txBody>
      </p:sp>
      <p:graphicFrame>
        <p:nvGraphicFramePr>
          <p:cNvPr id="67588" name="Group 4"/>
          <p:cNvGraphicFramePr>
            <a:graphicFrameLocks noGrp="1"/>
          </p:cNvGraphicFramePr>
          <p:nvPr>
            <p:ph sz="half" idx="2"/>
          </p:nvPr>
        </p:nvGraphicFramePr>
        <p:xfrm>
          <a:off x="827088" y="1916113"/>
          <a:ext cx="7848600" cy="2834640"/>
        </p:xfrm>
        <a:graphic>
          <a:graphicData uri="http://schemas.openxmlformats.org/drawingml/2006/table">
            <a:tbl>
              <a:tblPr/>
              <a:tblGrid>
                <a:gridCol w="5791200"/>
                <a:gridCol w="2057400"/>
              </a:tblGrid>
              <a:tr h="2628900">
                <a:tc>
                  <a:txBody>
                    <a:bodyPr/>
                    <a:lstStyle/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Kredit Pajak Luar Negeri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MS PGothic" pitchFamily="34" charset="-128"/>
                      </a:endParaRPr>
                    </a:p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Credit Method</a:t>
                      </a:r>
                    </a:p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Per Country Limitation Principle</a:t>
                      </a:r>
                    </a:p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Source Rule</a:t>
                      </a:r>
                    </a:p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PPh yang dapat dikreditkan salah satunya adalah PPh pasal 24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Pasal 24: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Ayat (1)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Ayat (2)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Ayat (3),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Pasal 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omic Sans MS" pitchFamily="66" charset="0"/>
              </a:rPr>
              <a:t>Tie Breaker Rule Dual- Residents Conflict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Art. 4 OECD Model:</a:t>
            </a:r>
          </a:p>
          <a:p>
            <a:pPr lvl="1"/>
            <a:r>
              <a:rPr lang="en-US"/>
              <a:t>Individual:</a:t>
            </a:r>
          </a:p>
          <a:p>
            <a:pPr lvl="2"/>
            <a:r>
              <a:rPr lang="en-US"/>
              <a:t>Permanent home;</a:t>
            </a:r>
          </a:p>
          <a:p>
            <a:pPr lvl="2"/>
            <a:r>
              <a:rPr lang="en-US"/>
              <a:t>Personal and economic relations are closer (centre of vital interests);</a:t>
            </a:r>
          </a:p>
          <a:p>
            <a:pPr lvl="2"/>
            <a:r>
              <a:rPr lang="en-US"/>
              <a:t>Habitual abode;</a:t>
            </a:r>
          </a:p>
          <a:p>
            <a:pPr lvl="2"/>
            <a:r>
              <a:rPr lang="en-US"/>
              <a:t>Nationality;</a:t>
            </a:r>
          </a:p>
          <a:p>
            <a:pPr lvl="2"/>
            <a:r>
              <a:rPr lang="en-US"/>
              <a:t>Mutual agreement.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omic Sans MS" pitchFamily="66" charset="0"/>
              </a:rPr>
              <a:t>Tie Breaker Rule Dual- Residents Conflict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Art. 4 OECD Model:</a:t>
            </a:r>
          </a:p>
          <a:p>
            <a:pPr lvl="1"/>
            <a:r>
              <a:rPr lang="en-US"/>
              <a:t>Corporate/Company:</a:t>
            </a:r>
          </a:p>
          <a:p>
            <a:pPr lvl="2"/>
            <a:r>
              <a:rPr lang="en-US"/>
              <a:t>Place of effective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Garamond" pitchFamily="18" charset="0"/>
              </a:rPr>
              <a:t>Conflict of Qualification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Ex: dividend or interest?</a:t>
            </a:r>
          </a:p>
          <a:p>
            <a:pPr lvl="2">
              <a:buFont typeface="Wingdings" pitchFamily="2" charset="2"/>
              <a:buNone/>
            </a:pPr>
            <a:r>
              <a:rPr lang="en-US"/>
              <a:t>  </a:t>
            </a:r>
            <a:r>
              <a:rPr lang="en-US" sz="3200"/>
              <a:t>capital gain or business profit?</a:t>
            </a:r>
          </a:p>
          <a:p>
            <a:r>
              <a:rPr lang="en-US"/>
              <a:t>How to resolve the conflict?</a:t>
            </a:r>
          </a:p>
          <a:p>
            <a:pPr lvl="1"/>
            <a:r>
              <a:rPr lang="en-US"/>
              <a:t>Common definition may be resolve the conflict.</a:t>
            </a:r>
          </a:p>
          <a:p>
            <a:pPr lvl="1"/>
            <a:r>
              <a:rPr lang="en-US"/>
              <a:t>If not </a:t>
            </a:r>
            <a:r>
              <a:rPr lang="en-US">
                <a:sym typeface="Wingdings" pitchFamily="2" charset="2"/>
              </a:rPr>
              <a:t> MAP</a:t>
            </a:r>
            <a:endParaRPr lang="en-US"/>
          </a:p>
          <a:p>
            <a:pPr lvl="2">
              <a:buFont typeface="Wingdings" pitchFamily="2" charset="2"/>
              <a:buNone/>
            </a:pPr>
            <a:r>
              <a:rPr lang="en-US"/>
              <a:t>  </a:t>
            </a:r>
            <a:endParaRPr lang="en-US" sz="3200"/>
          </a:p>
          <a:p>
            <a:pPr lvl="2">
              <a:buFont typeface="Wingdings" pitchFamily="2" charset="2"/>
              <a:buNone/>
            </a:pP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Non-discrimination Principle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4763" cy="4114800"/>
          </a:xfrm>
        </p:spPr>
        <p:txBody>
          <a:bodyPr/>
          <a:lstStyle/>
          <a:p>
            <a:endParaRPr lang="en-US" sz="2800" i="1"/>
          </a:p>
          <a:p>
            <a:pPr>
              <a:buFont typeface="Wingdings" pitchFamily="2" charset="2"/>
              <a:buNone/>
            </a:pPr>
            <a:endParaRPr lang="en-US" sz="2800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rgbClr val="343A1B"/>
              </a:buClr>
              <a:buSzPct val="90000"/>
              <a:buFont typeface="Wingdings" pitchFamily="2" charset="2"/>
              <a:buChar char="u"/>
            </a:pPr>
            <a:endParaRPr lang="en-US" sz="2600">
              <a:latin typeface="Trebuchet MS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rgbClr val="343A1B"/>
              </a:buClr>
              <a:buSzPct val="90000"/>
              <a:buFont typeface="Wingdings" pitchFamily="2" charset="2"/>
              <a:buChar char="u"/>
            </a:pPr>
            <a:r>
              <a:rPr lang="en-US" sz="2600">
                <a:latin typeface="Trebuchet MS" pitchFamily="34" charset="0"/>
              </a:rPr>
              <a:t>Diatur dalam Pasal 24 di dalam P3B (tax treaty)</a:t>
            </a: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rgbClr val="343A1B"/>
              </a:buClr>
              <a:buSzPct val="90000"/>
              <a:buFont typeface="Wingdings" pitchFamily="2" charset="2"/>
              <a:buChar char="u"/>
            </a:pPr>
            <a:endParaRPr lang="en-US" sz="2600">
              <a:latin typeface="Trebuchet MS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rgbClr val="343A1B"/>
              </a:buClr>
              <a:buSzPct val="90000"/>
              <a:buFont typeface="Wingdings" pitchFamily="2" charset="2"/>
              <a:buChar char="u"/>
            </a:pPr>
            <a:r>
              <a:rPr lang="en-US" sz="2600">
                <a:latin typeface="Trebuchet MS" pitchFamily="34" charset="0"/>
              </a:rPr>
              <a:t>Mengatur bahwa suatu negara seharusnya memajaki </a:t>
            </a:r>
            <a:r>
              <a:rPr lang="en-US" sz="2600" b="1" i="1">
                <a:latin typeface="Trebuchet MS" pitchFamily="34" charset="0"/>
              </a:rPr>
              <a:t>non-residents</a:t>
            </a:r>
            <a:r>
              <a:rPr lang="en-US" sz="2600" b="1">
                <a:latin typeface="Trebuchet MS" pitchFamily="34" charset="0"/>
              </a:rPr>
              <a:t>, </a:t>
            </a:r>
            <a:r>
              <a:rPr lang="en-US" sz="2600" b="1" i="1">
                <a:latin typeface="Trebuchet MS" pitchFamily="34" charset="0"/>
              </a:rPr>
              <a:t>foreigners</a:t>
            </a:r>
            <a:r>
              <a:rPr lang="en-US" sz="2600" b="1">
                <a:latin typeface="Trebuchet MS" pitchFamily="34" charset="0"/>
              </a:rPr>
              <a:t> dan </a:t>
            </a:r>
            <a:r>
              <a:rPr lang="en-US" sz="2600" b="1" i="1">
                <a:latin typeface="Trebuchet MS" pitchFamily="34" charset="0"/>
              </a:rPr>
              <a:t>foreign-owned domestic corporations</a:t>
            </a:r>
            <a:r>
              <a:rPr lang="en-US" sz="2600">
                <a:latin typeface="Trebuchet MS" pitchFamily="34" charset="0"/>
              </a:rPr>
              <a:t> dengan cara yang sama atau </a:t>
            </a:r>
            <a:r>
              <a:rPr lang="en-US" sz="2600" i="1">
                <a:latin typeface="Trebuchet MS" pitchFamily="34" charset="0"/>
              </a:rPr>
              <a:t>functionally equivalent</a:t>
            </a:r>
            <a:r>
              <a:rPr lang="en-US" sz="2600">
                <a:latin typeface="Trebuchet MS" pitchFamily="34" charset="0"/>
              </a:rPr>
              <a:t> terhadap perlakuan perpajakan terhadap </a:t>
            </a:r>
            <a:r>
              <a:rPr lang="en-US" sz="2600" b="1" i="1">
                <a:latin typeface="Trebuchet MS" pitchFamily="34" charset="0"/>
              </a:rPr>
              <a:t>residents, citizens atau domestically-owned corporations</a:t>
            </a:r>
            <a:r>
              <a:rPr lang="en-US" sz="2600">
                <a:latin typeface="Trebuchet MS" pitchFamily="34" charset="0"/>
              </a:rPr>
              <a:t> dalam situasi yang hampir sama.</a:t>
            </a:r>
            <a:endParaRPr lang="en-US" sz="2600" b="1" i="1">
              <a:latin typeface="Trebuchet MS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rgbClr val="343A1B"/>
              </a:buClr>
              <a:buSzPct val="90000"/>
            </a:pPr>
            <a:endParaRPr lang="en-US" sz="2600" i="1"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844675"/>
            <a:ext cx="7954962" cy="4464050"/>
          </a:xfrm>
        </p:spPr>
        <p:txBody>
          <a:bodyPr/>
          <a:lstStyle/>
          <a:p>
            <a:endParaRPr lang="en-US" i="1"/>
          </a:p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rgbClr val="343A1B"/>
              </a:buClr>
              <a:buSzPct val="90000"/>
            </a:pPr>
            <a:endParaRPr lang="en-US" sz="3200" i="1">
              <a:latin typeface="Trebuchet MS" pitchFamily="34" charset="0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539750" y="1773238"/>
            <a:ext cx="8229600" cy="45307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rgbClr val="343A1B"/>
              </a:buClr>
              <a:buSzPct val="90000"/>
              <a:buFont typeface="Wingdings" pitchFamily="2" charset="2"/>
              <a:buChar char="u"/>
            </a:pPr>
            <a:r>
              <a:rPr lang="en-US" sz="2800">
                <a:latin typeface="Trebuchet MS" pitchFamily="34" charset="0"/>
              </a:rPr>
              <a:t>Mengatur bahwa orang-orang yang dilindungi dari perlakuan diskriminasi harus tidak diperlakukan kurang menguntungkan dalam transaksi-transaksi tertentu atau keadaan tertentu oleh salah satu negara dibandingkan penduduk atau warga negaranya sendiri</a:t>
            </a:r>
            <a:r>
              <a:rPr lang="en-US" sz="2800">
                <a:latin typeface="Trebuchet MS" pitchFamily="34" charset="0"/>
                <a:sym typeface="Wingdings" pitchFamily="2" charset="2"/>
              </a:rPr>
              <a:t> </a:t>
            </a:r>
            <a:r>
              <a:rPr lang="en-US" sz="2800" i="1">
                <a:latin typeface="Trebuchet MS" pitchFamily="34" charset="0"/>
                <a:sym typeface="Wingdings" pitchFamily="2" charset="2"/>
              </a:rPr>
              <a:t>nationality, PE, deduction, foreign controlled enterprises</a:t>
            </a:r>
            <a:endParaRPr lang="en-US" sz="2800" b="1" i="1">
              <a:latin typeface="Trebuchet MS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spcBef>
                <a:spcPct val="20000"/>
              </a:spcBef>
              <a:buClr>
                <a:srgbClr val="343A1B"/>
              </a:buClr>
              <a:buSzPct val="90000"/>
            </a:pPr>
            <a:endParaRPr lang="en-US" sz="2800" i="1">
              <a:latin typeface="Trebuchet MS" pitchFamily="34" charset="0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539750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z="4800" b="1" i="1">
                <a:solidFill>
                  <a:schemeClr val="tx2"/>
                </a:solidFill>
                <a:latin typeface="Garamond" pitchFamily="18" charset="0"/>
              </a:rPr>
              <a:t>Non-discrimination Principle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FFCCCC"/>
            </a:solidFill>
          </a:ln>
        </p:spPr>
        <p:txBody>
          <a:bodyPr/>
          <a:lstStyle/>
          <a:p>
            <a:r>
              <a:rPr lang="en-US" i="1"/>
              <a:t>Perlawanan terhadap pajak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b="1" i="1">
                <a:solidFill>
                  <a:srgbClr val="009900"/>
                </a:solidFill>
              </a:rPr>
              <a:t>Tax Avoidance</a:t>
            </a:r>
          </a:p>
          <a:p>
            <a:pPr lvl="1"/>
            <a:r>
              <a:rPr lang="en-US" altLang="zh-CN" sz="2400" i="1">
                <a:ea typeface="宋体" charset="-122"/>
              </a:rPr>
              <a:t>transactions or arrangements entered into by the taxpayer in order to minimize the amount of tax payable </a:t>
            </a:r>
            <a:r>
              <a:rPr lang="en-US" altLang="zh-CN" sz="2400" b="1" i="1" u="sng">
                <a:solidFill>
                  <a:srgbClr val="6666FF"/>
                </a:solidFill>
                <a:ea typeface="宋体" charset="-122"/>
              </a:rPr>
              <a:t>in a legitimate way</a:t>
            </a:r>
            <a:r>
              <a:rPr lang="en-US" altLang="zh-CN" sz="2400" i="1">
                <a:solidFill>
                  <a:srgbClr val="6666FF"/>
                </a:solidFill>
                <a:ea typeface="宋体" charset="-122"/>
              </a:rPr>
              <a:t>,</a:t>
            </a:r>
            <a:r>
              <a:rPr lang="en-US" altLang="zh-CN" sz="2400" i="1">
                <a:ea typeface="宋体" charset="-122"/>
              </a:rPr>
              <a:t> thus, it </a:t>
            </a:r>
            <a:r>
              <a:rPr lang="en-US" altLang="zh-CN" sz="2400" b="1" i="1" u="sng">
                <a:solidFill>
                  <a:srgbClr val="FF00FF"/>
                </a:solidFill>
                <a:ea typeface="宋体" charset="-122"/>
              </a:rPr>
              <a:t>does not</a:t>
            </a:r>
            <a:r>
              <a:rPr lang="en-US" altLang="zh-CN" sz="2400" i="1">
                <a:ea typeface="宋体" charset="-122"/>
              </a:rPr>
              <a:t> constitute the criminal offense</a:t>
            </a:r>
            <a:r>
              <a:rPr lang="en-US" altLang="zh-CN" sz="2400">
                <a:ea typeface="宋体" charset="-122"/>
              </a:rPr>
              <a:t>  </a:t>
            </a:r>
          </a:p>
          <a:p>
            <a:r>
              <a:rPr lang="en-US" sz="2800" b="1" i="1">
                <a:solidFill>
                  <a:srgbClr val="6666FF"/>
                </a:solidFill>
              </a:rPr>
              <a:t>Tax Evasion</a:t>
            </a:r>
          </a:p>
          <a:p>
            <a:pPr lvl="1"/>
            <a:r>
              <a:rPr lang="en-US" altLang="zh-CN" sz="2400" i="1">
                <a:ea typeface="宋体" charset="-122"/>
                <a:sym typeface="Wingdings" pitchFamily="2" charset="2"/>
              </a:rPr>
              <a:t>the reduction of tax </a:t>
            </a:r>
            <a:r>
              <a:rPr lang="en-US" altLang="zh-CN" sz="2400" b="1" i="1" u="sng">
                <a:solidFill>
                  <a:srgbClr val="FF00FF"/>
                </a:solidFill>
                <a:ea typeface="宋体" charset="-122"/>
                <a:sym typeface="Wingdings" pitchFamily="2" charset="2"/>
              </a:rPr>
              <a:t>by illegal means</a:t>
            </a:r>
            <a:r>
              <a:rPr lang="en-US" altLang="zh-CN" sz="2400" i="1">
                <a:ea typeface="宋体" charset="-122"/>
                <a:sym typeface="Wingdings" pitchFamily="2" charset="2"/>
              </a:rPr>
              <a:t>, usually involving fraudulent nondisclosure or willful deceit; therefore, </a:t>
            </a:r>
            <a:r>
              <a:rPr lang="en-US" altLang="zh-CN" sz="2400" b="1" i="1" u="sng">
                <a:solidFill>
                  <a:srgbClr val="996633"/>
                </a:solidFill>
                <a:ea typeface="宋体" charset="-122"/>
                <a:sym typeface="Wingdings" pitchFamily="2" charset="2"/>
              </a:rPr>
              <a:t>it is punishable by criminal sanction</a:t>
            </a:r>
            <a:r>
              <a:rPr lang="en-US" altLang="zh-CN" sz="2400" b="1" u="sng">
                <a:ea typeface="宋体" charset="-122"/>
                <a:sym typeface="Wingdings" pitchFamily="2" charset="2"/>
              </a:rPr>
              <a:t> </a:t>
            </a:r>
          </a:p>
          <a:p>
            <a:pPr lvl="1">
              <a:buFont typeface="Wingdings" pitchFamily="2" charset="2"/>
              <a:buNone/>
            </a:pPr>
            <a:r>
              <a:rPr lang="en-US" altLang="zh-CN" sz="2400">
                <a:ea typeface="宋体" charset="-122"/>
              </a:rPr>
              <a:t>(</a:t>
            </a:r>
            <a:r>
              <a:rPr lang="en-US" altLang="zh-CN" sz="1600">
                <a:ea typeface="宋体" charset="-122"/>
              </a:rPr>
              <a:t>Brian J. Arnold &amp; Michael J. McIntyre, </a:t>
            </a:r>
            <a:r>
              <a:rPr lang="en-US" altLang="zh-CN" sz="1600" i="1">
                <a:ea typeface="宋体" charset="-122"/>
              </a:rPr>
              <a:t>International Tax Primer(2nd ed)</a:t>
            </a:r>
            <a:r>
              <a:rPr lang="en-US" altLang="zh-CN" sz="1600">
                <a:ea typeface="宋体" charset="-122"/>
              </a:rPr>
              <a:t> (2002) at 81)</a:t>
            </a:r>
            <a:endParaRPr lang="en-US" sz="1600" i="1"/>
          </a:p>
          <a:p>
            <a:pPr lvl="1">
              <a:buFont typeface="Wingdings" pitchFamily="2" charset="2"/>
              <a:buNone/>
            </a:pPr>
            <a:endParaRPr lang="en-US" sz="1600" i="1">
              <a:sym typeface="Wingdings" pitchFamily="2" charset="2"/>
            </a:endParaRPr>
          </a:p>
          <a:p>
            <a:pPr lvl="1">
              <a:buFont typeface="Wingdings" pitchFamily="2" charset="2"/>
              <a:buNone/>
            </a:pPr>
            <a:endParaRPr lang="en-US" sz="1600"/>
          </a:p>
          <a:p>
            <a:pPr>
              <a:buFont typeface="Wingdings" pitchFamily="2" charset="2"/>
              <a:buNone/>
            </a:pP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>
                <a:latin typeface="Garamond" pitchFamily="18" charset="0"/>
              </a:rPr>
              <a:t>Anti Tax Avoidance Rule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4763" cy="4114800"/>
          </a:xfrm>
        </p:spPr>
        <p:txBody>
          <a:bodyPr/>
          <a:lstStyle/>
          <a:p>
            <a:endParaRPr lang="en-US" sz="2800" i="1"/>
          </a:p>
          <a:p>
            <a:pPr>
              <a:buFont typeface="Wingdings" pitchFamily="2" charset="2"/>
              <a:buNone/>
            </a:pPr>
            <a:endParaRPr lang="en-US" sz="2800"/>
          </a:p>
        </p:txBody>
      </p:sp>
      <p:graphicFrame>
        <p:nvGraphicFramePr>
          <p:cNvPr id="70674" name="Group 18"/>
          <p:cNvGraphicFramePr>
            <a:graphicFrameLocks noGrp="1"/>
          </p:cNvGraphicFramePr>
          <p:nvPr>
            <p:ph sz="half" idx="2"/>
          </p:nvPr>
        </p:nvGraphicFramePr>
        <p:xfrm>
          <a:off x="1443038" y="1981200"/>
          <a:ext cx="7015162" cy="4078288"/>
        </p:xfrm>
        <a:graphic>
          <a:graphicData uri="http://schemas.openxmlformats.org/drawingml/2006/table">
            <a:tbl>
              <a:tblPr/>
              <a:tblGrid>
                <a:gridCol w="5175250"/>
                <a:gridCol w="1839912"/>
              </a:tblGrid>
              <a:tr h="4078288">
                <a:tc>
                  <a:txBody>
                    <a:bodyPr/>
                    <a:lstStyle/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MS PGothic" pitchFamily="34" charset="-128"/>
                      </a:endParaRPr>
                    </a:p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Debt to Equity Ratio</a:t>
                      </a:r>
                    </a:p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Controlled Foreign Corporations (CFC) Rules</a:t>
                      </a:r>
                    </a:p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Transfer Pricing &amp; Thin Capitalization Rules</a:t>
                      </a:r>
                    </a:p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Advance Pricing Agreement (APA)</a:t>
                      </a:r>
                    </a:p>
                    <a:p>
                      <a:pPr marL="2317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Char char="u"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Hubungan Istimewa (Associated Enterprises)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Pasal 18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Ayat (1)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Ayat (2)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Ayat (3),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Ayat (3a)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343A1B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MS PGothic" pitchFamily="34" charset="-128"/>
                        </a:rPr>
                        <a:t>Ayat (4)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anes">
  <a:themeElements>
    <a:clrScheme name="Cranes 1">
      <a:dk1>
        <a:srgbClr val="000000"/>
      </a:dk1>
      <a:lt1>
        <a:srgbClr val="FFFFFF"/>
      </a:lt1>
      <a:dk2>
        <a:srgbClr val="343A1B"/>
      </a:dk2>
      <a:lt2>
        <a:srgbClr val="808080"/>
      </a:lt2>
      <a:accent1>
        <a:srgbClr val="C05768"/>
      </a:accent1>
      <a:accent2>
        <a:srgbClr val="F8A772"/>
      </a:accent2>
      <a:accent3>
        <a:srgbClr val="FFFFFF"/>
      </a:accent3>
      <a:accent4>
        <a:srgbClr val="000000"/>
      </a:accent4>
      <a:accent5>
        <a:srgbClr val="DCB4B9"/>
      </a:accent5>
      <a:accent6>
        <a:srgbClr val="E19767"/>
      </a:accent6>
      <a:hlink>
        <a:srgbClr val="3C0000"/>
      </a:hlink>
      <a:folHlink>
        <a:srgbClr val="E9CD84"/>
      </a:folHlink>
    </a:clrScheme>
    <a:fontScheme name="Cranes">
      <a:majorFont>
        <a:latin typeface="Arial"/>
        <a:ea typeface="MS PGothic"/>
        <a:cs typeface=""/>
      </a:majorFont>
      <a:minorFont>
        <a:latin typeface="Trebuchet MS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Cranes 1">
        <a:dk1>
          <a:srgbClr val="000000"/>
        </a:dk1>
        <a:lt1>
          <a:srgbClr val="FFFFFF"/>
        </a:lt1>
        <a:dk2>
          <a:srgbClr val="343A1B"/>
        </a:dk2>
        <a:lt2>
          <a:srgbClr val="808080"/>
        </a:lt2>
        <a:accent1>
          <a:srgbClr val="C05768"/>
        </a:accent1>
        <a:accent2>
          <a:srgbClr val="F8A772"/>
        </a:accent2>
        <a:accent3>
          <a:srgbClr val="FFFFFF"/>
        </a:accent3>
        <a:accent4>
          <a:srgbClr val="000000"/>
        </a:accent4>
        <a:accent5>
          <a:srgbClr val="DCB4B9"/>
        </a:accent5>
        <a:accent6>
          <a:srgbClr val="E19767"/>
        </a:accent6>
        <a:hlink>
          <a:srgbClr val="3C0000"/>
        </a:hlink>
        <a:folHlink>
          <a:srgbClr val="E9CD8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2004:Templates:Presentations:Designs:Cranes</Template>
  <TotalTime>636</TotalTime>
  <Words>560</Words>
  <Application>Microsoft PowerPoint</Application>
  <PresentationFormat>On-screen Show (4:3)</PresentationFormat>
  <Paragraphs>114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Cranes</vt:lpstr>
      <vt:lpstr>International Tax Law Principles (II)</vt:lpstr>
      <vt:lpstr>Agenda</vt:lpstr>
      <vt:lpstr>How to relief double taxation?</vt:lpstr>
      <vt:lpstr>Comparison of methods for relieving Double Taxation</vt:lpstr>
      <vt:lpstr>How to relief double taxation? (cont..)</vt:lpstr>
      <vt:lpstr>How to relief double taxation?</vt:lpstr>
      <vt:lpstr>Tie Breaker Rule Dual- Residents Conflict</vt:lpstr>
      <vt:lpstr>Tie Breaker Rule Dual- Residents Conflict</vt:lpstr>
      <vt:lpstr>Conflict of Qualification</vt:lpstr>
      <vt:lpstr>Non-discrimination Principle</vt:lpstr>
      <vt:lpstr>Slide 11</vt:lpstr>
      <vt:lpstr>Perlawanan terhadap pajak</vt:lpstr>
      <vt:lpstr>Anti Tax Avoidance Rule</vt:lpstr>
    </vt:vector>
  </TitlesOfParts>
  <Company>Yuli Anwar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Yuli Anwar</dc:creator>
  <cp:lastModifiedBy>user</cp:lastModifiedBy>
  <cp:revision>11</cp:revision>
  <dcterms:created xsi:type="dcterms:W3CDTF">2004-09-15T07:59:10Z</dcterms:created>
  <dcterms:modified xsi:type="dcterms:W3CDTF">2014-10-12T18:12:47Z</dcterms:modified>
</cp:coreProperties>
</file>