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21"/>
  </p:notesMasterIdLst>
  <p:sldIdLst>
    <p:sldId id="256" r:id="rId2"/>
    <p:sldId id="257" r:id="rId3"/>
    <p:sldId id="302" r:id="rId4"/>
    <p:sldId id="258" r:id="rId5"/>
    <p:sldId id="272" r:id="rId6"/>
    <p:sldId id="289" r:id="rId7"/>
    <p:sldId id="290" r:id="rId8"/>
    <p:sldId id="291" r:id="rId9"/>
    <p:sldId id="292" r:id="rId10"/>
    <p:sldId id="268" r:id="rId11"/>
    <p:sldId id="269" r:id="rId12"/>
    <p:sldId id="300" r:id="rId13"/>
    <p:sldId id="301" r:id="rId14"/>
    <p:sldId id="270" r:id="rId15"/>
    <p:sldId id="271" r:id="rId16"/>
    <p:sldId id="259" r:id="rId17"/>
    <p:sldId id="295" r:id="rId18"/>
    <p:sldId id="294" r:id="rId19"/>
    <p:sldId id="293" r:id="rId2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EE2"/>
    <a:srgbClr val="FBFDE3"/>
    <a:srgbClr val="22770B"/>
    <a:srgbClr val="8CF270"/>
    <a:srgbClr val="7D0B5C"/>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29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6FCA1125-79B7-4F09-B1BF-F02F5B3EBF49}" type="datetimeFigureOut">
              <a:rPr lang="id-ID"/>
              <a:pPr>
                <a:defRPr/>
              </a:pPr>
              <a:t>13/10/2014</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d-ID"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id-ID"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5BF42857-B263-447F-835E-71A3929003B0}" type="slidenum">
              <a:rPr lang="id-ID"/>
              <a:pPr>
                <a:defRPr/>
              </a:pPr>
              <a:t>‹#›</a:t>
            </a:fld>
            <a:endParaRPr lang="id-ID"/>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235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C6D73D3-0684-4409-82AD-8F3AC514F185}" type="slidenum">
              <a:rPr lang="id-ID"/>
              <a:pPr/>
              <a:t>1</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24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F13CE71-5432-458C-921C-C9F7F914FCD5}" type="slidenum">
              <a:rPr lang="id-ID"/>
              <a:pPr/>
              <a:t>2</a:t>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A2AEC9D-4C03-4116-B11E-1DD8C7863BF1}" type="slidenum">
              <a:rPr lang="id-ID"/>
              <a:pPr/>
              <a:t>3</a:t>
            </a:fld>
            <a:endParaRPr lang="id-I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2EB09CE-775A-4F07-934B-23530B4D4A03}" type="slidenum">
              <a:rPr lang="id-ID"/>
              <a:pPr/>
              <a:t>4</a:t>
            </a:fld>
            <a:endParaRPr lang="id-I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A6A7F09-7C0F-4CD8-B98E-79177F94DACE}" type="slidenum">
              <a:rPr lang="id-ID"/>
              <a:pPr/>
              <a:t>5</a:t>
            </a:fld>
            <a:endParaRPr lang="id-I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C29E50A-0DB4-42A1-AEE8-B491C06B2839}" type="slidenum">
              <a:rPr lang="id-ID"/>
              <a:pPr/>
              <a:t>6</a:t>
            </a:fld>
            <a:endParaRPr lang="id-I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03DB212-DDA3-4C73-BB03-FE1D23970D03}" type="slidenum">
              <a:rPr lang="id-ID"/>
              <a:pPr/>
              <a:t>7</a:t>
            </a:fld>
            <a:endParaRPr lang="id-I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A2AC41C-F866-4C1A-818F-AB8BFE31DC68}" type="slidenum">
              <a:rPr lang="id-ID"/>
              <a:pPr/>
              <a:t>8</a:t>
            </a:fld>
            <a:endParaRPr lang="id-I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4F1E542-F7DD-4F56-B433-6C52650C91BE}" type="slidenum">
              <a:rPr lang="id-ID"/>
              <a:pPr/>
              <a:t>9</a:t>
            </a:fld>
            <a:endParaRPr lang="id-I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8F8A163-217F-4F31-942A-50CF0321743D}" type="slidenum">
              <a:rPr lang="id-ID"/>
              <a:pPr/>
              <a:t>10</a:t>
            </a:fld>
            <a:endParaRPr lang="id-I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2DCD838-F106-418B-8250-7DEF355A5120}" type="slidenum">
              <a:rPr lang="id-ID"/>
              <a:pPr/>
              <a:t>11</a:t>
            </a:fld>
            <a:endParaRPr lang="id-I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B083BC5-1B39-45C1-9476-902B495F3206}" type="slidenum">
              <a:rPr lang="id-ID"/>
              <a:pPr/>
              <a:t>12</a:t>
            </a:fld>
            <a:endParaRPr lang="id-I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3D8287A-EC3B-4482-BE6D-F22AF63D1602}" type="slidenum">
              <a:rPr lang="id-ID"/>
              <a:pPr/>
              <a:t>13</a:t>
            </a:fld>
            <a:endParaRPr lang="id-I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EFD7C1B-1FE8-41E5-B086-3A990F71A4EB}" type="slidenum">
              <a:rPr lang="id-ID"/>
              <a:pPr/>
              <a:t>14</a:t>
            </a:fld>
            <a:endParaRPr lang="id-I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0498D7B-1B3D-4DFB-BA2B-A7D49F2ED470}" type="slidenum">
              <a:rPr lang="id-ID"/>
              <a:pPr/>
              <a:t>15</a:t>
            </a:fld>
            <a:endParaRPr lang="id-I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450D3B0-FE08-4E59-A11D-9D343106CF23}" type="slidenum">
              <a:rPr lang="id-ID"/>
              <a:pPr/>
              <a:t>16</a:t>
            </a:fld>
            <a:endParaRPr lang="id-I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872A400-4233-4851-AD6B-BDA994207C0B}" type="slidenum">
              <a:rPr lang="id-ID"/>
              <a:pPr/>
              <a:t>17</a:t>
            </a:fld>
            <a:endParaRPr lang="id-I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C371251-E4B2-4FEB-BBD4-DDFD35561776}" type="slidenum">
              <a:rPr lang="id-ID"/>
              <a:pPr/>
              <a:t>18</a:t>
            </a:fld>
            <a:endParaRPr lang="id-I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40AF3B1-93DA-469C-AD34-1F959B95EF86}" type="slidenum">
              <a:rPr lang="id-ID"/>
              <a:pPr/>
              <a:t>19</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p>
          </p:txBody>
        </p:sp>
        <p:sp>
          <p:nvSpPr>
            <p:cNvPr id="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p>
          </p:txBody>
        </p:sp>
        <p:sp>
          <p:nvSpPr>
            <p:cNvPr id="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p>
          </p:txBody>
        </p:sp>
        <p:sp>
          <p:nvSpPr>
            <p:cNvPr id="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sp>
          <p:nvSpPr>
            <p:cNvPr id="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p>
          </p:txBody>
        </p:sp>
        <p:sp>
          <p:nvSpPr>
            <p:cNvPr id="1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defRPr/>
              </a:pPr>
              <a:endParaRPr lang="en-US"/>
            </a:p>
          </p:txBody>
        </p:sp>
        <p:sp>
          <p:nvSpPr>
            <p:cNvPr id="1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defRPr/>
              </a:pPr>
              <a:endParaRPr lang="en-US"/>
            </a:p>
          </p:txBody>
        </p:sp>
        <p:sp>
          <p:nvSpPr>
            <p:cNvPr id="1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p>
          </p:txBody>
        </p:sp>
        <p:sp>
          <p:nvSpPr>
            <p:cNvPr id="1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defRPr/>
              </a:pPr>
              <a:endParaRPr lang="en-US"/>
            </a:p>
          </p:txBody>
        </p:sp>
        <p:sp>
          <p:nvSpPr>
            <p:cNvPr id="1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p>
          </p:txBody>
        </p:sp>
        <p:sp>
          <p:nvSpPr>
            <p:cNvPr id="1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defRPr/>
              </a:pPr>
              <a:endParaRPr lang="en-US"/>
            </a:p>
          </p:txBody>
        </p:sp>
        <p:sp>
          <p:nvSpPr>
            <p:cNvPr id="1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p>
          </p:txBody>
        </p:sp>
        <p:sp>
          <p:nvSpPr>
            <p:cNvPr id="1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sp>
          <p:nvSpPr>
            <p:cNvPr id="1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p>
          </p:txBody>
        </p:sp>
        <p:sp>
          <p:nvSpPr>
            <p:cNvPr id="1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p>
          </p:txBody>
        </p:sp>
        <p:sp>
          <p:nvSpPr>
            <p:cNvPr id="2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p>
          </p:txBody>
        </p:sp>
        <p:sp>
          <p:nvSpPr>
            <p:cNvPr id="2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defRPr/>
              </a:pPr>
              <a:endParaRPr lang="en-US"/>
            </a:p>
          </p:txBody>
        </p:sp>
        <p:sp>
          <p:nvSpPr>
            <p:cNvPr id="2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p>
          </p:txBody>
        </p:sp>
        <p:sp>
          <p:nvSpPr>
            <p:cNvPr id="2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defRPr/>
              </a:pPr>
              <a:endParaRPr lang="en-US"/>
            </a:p>
          </p:txBody>
        </p:sp>
        <p:sp>
          <p:nvSpPr>
            <p:cNvPr id="2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p>
          </p:txBody>
        </p:sp>
        <p:sp>
          <p:nvSpPr>
            <p:cNvPr id="2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p>
          </p:txBody>
        </p:sp>
        <p:sp>
          <p:nvSpPr>
            <p:cNvPr id="2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p>
          </p:txBody>
        </p:sp>
        <p:sp>
          <p:nvSpPr>
            <p:cNvPr id="2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defRPr/>
              </a:pPr>
              <a:endParaRPr lang="en-US"/>
            </a:p>
          </p:txBody>
        </p:sp>
        <p:sp>
          <p:nvSpPr>
            <p:cNvPr id="2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p>
          </p:txBody>
        </p:sp>
        <p:sp>
          <p:nvSpPr>
            <p:cNvPr id="2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3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defRPr/>
              </a:pPr>
              <a:endParaRPr lang="en-US"/>
            </a:p>
          </p:txBody>
        </p:sp>
        <p:sp>
          <p:nvSpPr>
            <p:cNvPr id="3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p>
          </p:txBody>
        </p:sp>
        <p:sp>
          <p:nvSpPr>
            <p:cNvPr id="3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defRPr/>
              </a:pPr>
              <a:endParaRPr lang="en-US"/>
            </a:p>
          </p:txBody>
        </p:sp>
        <p:sp>
          <p:nvSpPr>
            <p:cNvPr id="3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p>
          </p:txBody>
        </p:sp>
        <p:sp>
          <p:nvSpPr>
            <p:cNvPr id="3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p>
          </p:txBody>
        </p:sp>
        <p:sp>
          <p:nvSpPr>
            <p:cNvPr id="3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p>
          </p:txBody>
        </p:sp>
        <p:sp>
          <p:nvSpPr>
            <p:cNvPr id="3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p>
          </p:txBody>
        </p:sp>
        <p:sp>
          <p:nvSpPr>
            <p:cNvPr id="3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3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p>
          </p:txBody>
        </p:sp>
        <p:sp>
          <p:nvSpPr>
            <p:cNvPr id="3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p>
          </p:txBody>
        </p:sp>
        <p:sp>
          <p:nvSpPr>
            <p:cNvPr id="4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p>
            </p:txBody>
          </p:sp>
          <p:sp>
            <p:nvSpPr>
              <p:cNvPr id="4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p>
            </p:txBody>
          </p:sp>
        </p:grpSp>
      </p:grpSp>
      <p:sp>
        <p:nvSpPr>
          <p:cNvPr id="36906"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3690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44" name="Rectangle 44"/>
          <p:cNvSpPr>
            <a:spLocks noGrp="1" noChangeArrowheads="1"/>
          </p:cNvSpPr>
          <p:nvPr>
            <p:ph type="dt" sz="quarter" idx="10"/>
          </p:nvPr>
        </p:nvSpPr>
        <p:spPr/>
        <p:txBody>
          <a:bodyPr/>
          <a:lstStyle>
            <a:lvl1pPr>
              <a:defRPr/>
            </a:lvl1pPr>
          </a:lstStyle>
          <a:p>
            <a:pPr>
              <a:defRPr/>
            </a:pPr>
            <a:endParaRPr lang="en-US"/>
          </a:p>
        </p:txBody>
      </p:sp>
      <p:sp>
        <p:nvSpPr>
          <p:cNvPr id="45" name="Rectangle 45"/>
          <p:cNvSpPr>
            <a:spLocks noGrp="1" noChangeArrowheads="1"/>
          </p:cNvSpPr>
          <p:nvPr>
            <p:ph type="ftr" sz="quarter" idx="11"/>
          </p:nvPr>
        </p:nvSpPr>
        <p:spPr/>
        <p:txBody>
          <a:bodyPr/>
          <a:lstStyle>
            <a:lvl1pPr>
              <a:defRPr/>
            </a:lvl1pPr>
          </a:lstStyle>
          <a:p>
            <a:pPr>
              <a:defRPr/>
            </a:pPr>
            <a:endParaRPr lang="en-US"/>
          </a:p>
        </p:txBody>
      </p:sp>
      <p:sp>
        <p:nvSpPr>
          <p:cNvPr id="46" name="Rectangle 46"/>
          <p:cNvSpPr>
            <a:spLocks noGrp="1" noChangeArrowheads="1"/>
          </p:cNvSpPr>
          <p:nvPr>
            <p:ph type="sldNum" sz="quarter" idx="12"/>
          </p:nvPr>
        </p:nvSpPr>
        <p:spPr/>
        <p:txBody>
          <a:bodyPr/>
          <a:lstStyle>
            <a:lvl1pPr>
              <a:defRPr/>
            </a:lvl1pPr>
          </a:lstStyle>
          <a:p>
            <a:pPr>
              <a:defRPr/>
            </a:pPr>
            <a:fld id="{236127EE-FC9C-4F48-951E-B71B5743D1C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E497ECE4-D9FB-436A-9A20-8CCD220464D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001A17B0-81FC-4D9E-BF12-2C59FA297DF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4FD4E449-D2A7-4355-9267-B4AF0F35DB6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4"/>
          <p:cNvSpPr>
            <a:spLocks noGrp="1" noChangeArrowheads="1"/>
          </p:cNvSpPr>
          <p:nvPr>
            <p:ph type="dt" sz="half" idx="10"/>
          </p:nvPr>
        </p:nvSpPr>
        <p:spPr>
          <a:ln/>
        </p:spPr>
        <p:txBody>
          <a:bodyPr/>
          <a:lstStyle>
            <a:lvl1pPr>
              <a:defRPr/>
            </a:lvl1pPr>
          </a:lstStyle>
          <a:p>
            <a:pPr>
              <a:defRPr/>
            </a:pPr>
            <a:endParaRPr lang="en-US"/>
          </a:p>
        </p:txBody>
      </p:sp>
      <p:sp>
        <p:nvSpPr>
          <p:cNvPr id="8" name="Rectangle 45"/>
          <p:cNvSpPr>
            <a:spLocks noGrp="1" noChangeArrowheads="1"/>
          </p:cNvSpPr>
          <p:nvPr>
            <p:ph type="ftr" sz="quarter" idx="11"/>
          </p:nvPr>
        </p:nvSpPr>
        <p:spPr>
          <a:ln/>
        </p:spPr>
        <p:txBody>
          <a:bodyPr/>
          <a:lstStyle>
            <a:lvl1pPr>
              <a:defRPr/>
            </a:lvl1pPr>
          </a:lstStyle>
          <a:p>
            <a:pPr>
              <a:defRPr/>
            </a:pPr>
            <a:endParaRPr lang="en-US"/>
          </a:p>
        </p:txBody>
      </p:sp>
      <p:sp>
        <p:nvSpPr>
          <p:cNvPr id="9" name="Rectangle 46"/>
          <p:cNvSpPr>
            <a:spLocks noGrp="1" noChangeArrowheads="1"/>
          </p:cNvSpPr>
          <p:nvPr>
            <p:ph type="sldNum" sz="quarter" idx="12"/>
          </p:nvPr>
        </p:nvSpPr>
        <p:spPr>
          <a:ln/>
        </p:spPr>
        <p:txBody>
          <a:bodyPr/>
          <a:lstStyle>
            <a:lvl1pPr>
              <a:defRPr/>
            </a:lvl1pPr>
          </a:lstStyle>
          <a:p>
            <a:pPr>
              <a:defRPr/>
            </a:pPr>
            <a:fld id="{5468EE62-1AD8-453A-AC0B-91FD3446240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4"/>
          <p:cNvSpPr>
            <a:spLocks noGrp="1" noChangeArrowheads="1"/>
          </p:cNvSpPr>
          <p:nvPr>
            <p:ph type="dt" sz="half" idx="10"/>
          </p:nvPr>
        </p:nvSpPr>
        <p:spPr>
          <a:ln/>
        </p:spPr>
        <p:txBody>
          <a:bodyPr/>
          <a:lstStyle>
            <a:lvl1pPr>
              <a:defRPr/>
            </a:lvl1pPr>
          </a:lstStyle>
          <a:p>
            <a:pPr>
              <a:defRPr/>
            </a:pPr>
            <a:endParaRPr lang="en-US"/>
          </a:p>
        </p:txBody>
      </p:sp>
      <p:sp>
        <p:nvSpPr>
          <p:cNvPr id="4" name="Rectangle 45"/>
          <p:cNvSpPr>
            <a:spLocks noGrp="1" noChangeArrowheads="1"/>
          </p:cNvSpPr>
          <p:nvPr>
            <p:ph type="ftr" sz="quarter" idx="11"/>
          </p:nvPr>
        </p:nvSpPr>
        <p:spPr>
          <a:ln/>
        </p:spPr>
        <p:txBody>
          <a:bodyPr/>
          <a:lstStyle>
            <a:lvl1pPr>
              <a:defRPr/>
            </a:lvl1pPr>
          </a:lstStyle>
          <a:p>
            <a:pPr>
              <a:defRPr/>
            </a:pPr>
            <a:endParaRPr lang="en-US"/>
          </a:p>
        </p:txBody>
      </p:sp>
      <p:sp>
        <p:nvSpPr>
          <p:cNvPr id="5" name="Rectangle 46"/>
          <p:cNvSpPr>
            <a:spLocks noGrp="1" noChangeArrowheads="1"/>
          </p:cNvSpPr>
          <p:nvPr>
            <p:ph type="sldNum" sz="quarter" idx="12"/>
          </p:nvPr>
        </p:nvSpPr>
        <p:spPr>
          <a:ln/>
        </p:spPr>
        <p:txBody>
          <a:bodyPr/>
          <a:lstStyle>
            <a:lvl1pPr>
              <a:defRPr/>
            </a:lvl1pPr>
          </a:lstStyle>
          <a:p>
            <a:pPr>
              <a:defRPr/>
            </a:pPr>
            <a:fld id="{2CE1B92B-C7E8-40B0-A3DD-963F072A210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endParaRPr lang="en-US"/>
          </a:p>
        </p:txBody>
      </p:sp>
      <p:sp>
        <p:nvSpPr>
          <p:cNvPr id="3" name="Rectangle 45"/>
          <p:cNvSpPr>
            <a:spLocks noGrp="1" noChangeArrowheads="1"/>
          </p:cNvSpPr>
          <p:nvPr>
            <p:ph type="ftr" sz="quarter" idx="11"/>
          </p:nvPr>
        </p:nvSpPr>
        <p:spPr>
          <a:ln/>
        </p:spPr>
        <p:txBody>
          <a:bodyPr/>
          <a:lstStyle>
            <a:lvl1pPr>
              <a:defRPr/>
            </a:lvl1pPr>
          </a:lstStyle>
          <a:p>
            <a:pPr>
              <a:defRPr/>
            </a:pPr>
            <a:endParaRPr lang="en-US"/>
          </a:p>
        </p:txBody>
      </p:sp>
      <p:sp>
        <p:nvSpPr>
          <p:cNvPr id="4" name="Rectangle 46"/>
          <p:cNvSpPr>
            <a:spLocks noGrp="1" noChangeArrowheads="1"/>
          </p:cNvSpPr>
          <p:nvPr>
            <p:ph type="sldNum" sz="quarter" idx="12"/>
          </p:nvPr>
        </p:nvSpPr>
        <p:spPr>
          <a:ln/>
        </p:spPr>
        <p:txBody>
          <a:bodyPr/>
          <a:lstStyle>
            <a:lvl1pPr>
              <a:defRPr/>
            </a:lvl1pPr>
          </a:lstStyle>
          <a:p>
            <a:pPr>
              <a:defRPr/>
            </a:pPr>
            <a:fld id="{AFAC6250-64F2-4385-9A16-9BA7CAC961A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56D24A07-5DBD-48D3-8DA4-F01112AFAC6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C4EB5174-3F89-49E9-B2C1-30F48C139BB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70C84B34-004B-44C1-B31E-5F252C10B81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2975373F-E797-4F66-A05D-C2E48A0EFD1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6413"/>
            <a:chOff x="0" y="0"/>
            <a:chExt cx="5760" cy="4319"/>
          </a:xfrm>
        </p:grpSpPr>
        <p:sp>
          <p:nvSpPr>
            <p:cNvPr id="35843"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p>
          </p:txBody>
        </p:sp>
        <p:sp>
          <p:nvSpPr>
            <p:cNvPr id="35844"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p>
          </p:txBody>
        </p:sp>
        <p:sp>
          <p:nvSpPr>
            <p:cNvPr id="35845"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p>
          </p:txBody>
        </p:sp>
        <p:sp>
          <p:nvSpPr>
            <p:cNvPr id="35846"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sp>
          <p:nvSpPr>
            <p:cNvPr id="35847"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p>
          </p:txBody>
        </p:sp>
        <p:sp>
          <p:nvSpPr>
            <p:cNvPr id="35848"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defRPr/>
              </a:pPr>
              <a:endParaRPr lang="en-US"/>
            </a:p>
          </p:txBody>
        </p:sp>
        <p:sp>
          <p:nvSpPr>
            <p:cNvPr id="35849"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defRPr/>
              </a:pPr>
              <a:endParaRPr lang="en-US"/>
            </a:p>
          </p:txBody>
        </p:sp>
        <p:sp>
          <p:nvSpPr>
            <p:cNvPr id="35850"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p>
          </p:txBody>
        </p:sp>
        <p:sp>
          <p:nvSpPr>
            <p:cNvPr id="35851"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defRPr/>
              </a:pPr>
              <a:endParaRPr lang="en-US"/>
            </a:p>
          </p:txBody>
        </p:sp>
        <p:sp>
          <p:nvSpPr>
            <p:cNvPr id="35852"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p>
          </p:txBody>
        </p:sp>
        <p:sp>
          <p:nvSpPr>
            <p:cNvPr id="35853"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defRPr/>
              </a:pPr>
              <a:endParaRPr lang="en-US"/>
            </a:p>
          </p:txBody>
        </p:sp>
        <p:sp>
          <p:nvSpPr>
            <p:cNvPr id="35854"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p>
          </p:txBody>
        </p:sp>
        <p:sp>
          <p:nvSpPr>
            <p:cNvPr id="35855"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sp>
          <p:nvSpPr>
            <p:cNvPr id="35856"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p>
          </p:txBody>
        </p:sp>
        <p:sp>
          <p:nvSpPr>
            <p:cNvPr id="35857"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p>
          </p:txBody>
        </p:sp>
        <p:sp>
          <p:nvSpPr>
            <p:cNvPr id="35858"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p>
          </p:txBody>
        </p:sp>
        <p:sp>
          <p:nvSpPr>
            <p:cNvPr id="35859"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defRPr/>
              </a:pPr>
              <a:endParaRPr lang="en-US"/>
            </a:p>
          </p:txBody>
        </p:sp>
        <p:sp>
          <p:nvSpPr>
            <p:cNvPr id="35860"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p>
          </p:txBody>
        </p:sp>
        <p:sp>
          <p:nvSpPr>
            <p:cNvPr id="35861"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defRPr/>
              </a:pPr>
              <a:endParaRPr lang="en-US"/>
            </a:p>
          </p:txBody>
        </p:sp>
        <p:sp>
          <p:nvSpPr>
            <p:cNvPr id="35862"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p>
          </p:txBody>
        </p:sp>
        <p:sp>
          <p:nvSpPr>
            <p:cNvPr id="35863"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p>
          </p:txBody>
        </p:sp>
        <p:sp>
          <p:nvSpPr>
            <p:cNvPr id="35864"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p>
          </p:txBody>
        </p:sp>
        <p:sp>
          <p:nvSpPr>
            <p:cNvPr id="35865"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defRPr/>
              </a:pPr>
              <a:endParaRPr lang="en-US"/>
            </a:p>
          </p:txBody>
        </p:sp>
        <p:sp>
          <p:nvSpPr>
            <p:cNvPr id="35866"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p>
          </p:txBody>
        </p:sp>
        <p:sp>
          <p:nvSpPr>
            <p:cNvPr id="35867"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35868"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defRPr/>
              </a:pPr>
              <a:endParaRPr lang="en-US"/>
            </a:p>
          </p:txBody>
        </p:sp>
        <p:sp>
          <p:nvSpPr>
            <p:cNvPr id="35869"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p>
          </p:txBody>
        </p:sp>
        <p:sp>
          <p:nvSpPr>
            <p:cNvPr id="35870"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defRPr/>
              </a:pPr>
              <a:endParaRPr lang="en-US"/>
            </a:p>
          </p:txBody>
        </p:sp>
        <p:sp>
          <p:nvSpPr>
            <p:cNvPr id="35871"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p>
          </p:txBody>
        </p:sp>
        <p:sp>
          <p:nvSpPr>
            <p:cNvPr id="35872"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p>
          </p:txBody>
        </p:sp>
        <p:sp>
          <p:nvSpPr>
            <p:cNvPr id="35873"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p>
          </p:txBody>
        </p:sp>
        <p:sp>
          <p:nvSpPr>
            <p:cNvPr id="35874"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p>
          </p:txBody>
        </p:sp>
        <p:sp>
          <p:nvSpPr>
            <p:cNvPr id="35875"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35876"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p>
          </p:txBody>
        </p:sp>
        <p:sp>
          <p:nvSpPr>
            <p:cNvPr id="35877"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p>
          </p:txBody>
        </p:sp>
        <p:sp>
          <p:nvSpPr>
            <p:cNvPr id="35878"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p>
          </p:txBody>
        </p:sp>
        <p:grpSp>
          <p:nvGrpSpPr>
            <p:cNvPr id="1068" name="Group 39"/>
            <p:cNvGrpSpPr>
              <a:grpSpLocks/>
            </p:cNvGrpSpPr>
            <p:nvPr userDrawn="1"/>
          </p:nvGrpSpPr>
          <p:grpSpPr bwMode="auto">
            <a:xfrm>
              <a:off x="0" y="1632"/>
              <a:ext cx="5758" cy="1858"/>
              <a:chOff x="0" y="1632"/>
              <a:chExt cx="5758" cy="1858"/>
            </a:xfrm>
          </p:grpSpPr>
          <p:sp>
            <p:nvSpPr>
              <p:cNvPr id="35880"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p>
            </p:txBody>
          </p:sp>
          <p:sp>
            <p:nvSpPr>
              <p:cNvPr id="35881"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p>
            </p:txBody>
          </p:sp>
        </p:grpSp>
      </p:grpSp>
      <p:sp>
        <p:nvSpPr>
          <p:cNvPr id="35882"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5883"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5884"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endParaRPr lang="en-US"/>
          </a:p>
        </p:txBody>
      </p:sp>
      <p:sp>
        <p:nvSpPr>
          <p:cNvPr id="35885"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en-US"/>
          </a:p>
        </p:txBody>
      </p:sp>
      <p:sp>
        <p:nvSpPr>
          <p:cNvPr id="35886"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C37C2A01-DB44-476E-BBBF-0245ADFC0371}"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00"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14"/>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ortax.org/ortax/?mod=aturan&amp;page=show&amp;id=13968"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1" name="Rectangle 23"/>
          <p:cNvSpPr>
            <a:spLocks noGrp="1" noChangeArrowheads="1"/>
          </p:cNvSpPr>
          <p:nvPr>
            <p:ph type="ctrTitle"/>
          </p:nvPr>
        </p:nvSpPr>
        <p:spPr/>
        <p:txBody>
          <a:bodyPr/>
          <a:lstStyle/>
          <a:p>
            <a:pPr eaLnBrk="1" hangingPunct="1">
              <a:defRPr/>
            </a:pPr>
            <a:r>
              <a:rPr lang="en-US" dirty="0" smtClean="0"/>
              <a:t/>
            </a:r>
            <a:br>
              <a:rPr lang="en-US" dirty="0" smtClean="0"/>
            </a:br>
            <a:r>
              <a:rPr lang="en-US" dirty="0" smtClean="0"/>
              <a:t>Tax Treaty Provision (I)</a:t>
            </a:r>
          </a:p>
        </p:txBody>
      </p:sp>
      <p:sp>
        <p:nvSpPr>
          <p:cNvPr id="2072" name="Rectangle 24"/>
          <p:cNvSpPr>
            <a:spLocks noGrp="1" noChangeArrowheads="1"/>
          </p:cNvSpPr>
          <p:nvPr>
            <p:ph type="subTitle" idx="1"/>
          </p:nvPr>
        </p:nvSpPr>
        <p:spPr/>
        <p:txBody>
          <a:bodyPr/>
          <a:lstStyle/>
          <a:p>
            <a:pPr algn="r" eaLnBrk="1" hangingPunct="1">
              <a:defRPr/>
            </a:pPr>
            <a:r>
              <a:rPr lang="en-US" sz="2000" smtClean="0"/>
              <a:t>Presented by Christine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defRPr/>
            </a:pPr>
            <a:r>
              <a:rPr lang="en-US" smtClean="0"/>
              <a:t>Agenda</a:t>
            </a:r>
          </a:p>
        </p:txBody>
      </p:sp>
      <p:sp>
        <p:nvSpPr>
          <p:cNvPr id="37891" name="Rectangle 3"/>
          <p:cNvSpPr>
            <a:spLocks noGrp="1" noChangeArrowheads="1"/>
          </p:cNvSpPr>
          <p:nvPr>
            <p:ph type="body" idx="1"/>
          </p:nvPr>
        </p:nvSpPr>
        <p:spPr/>
        <p:txBody>
          <a:bodyPr/>
          <a:lstStyle/>
          <a:p>
            <a:pPr eaLnBrk="1" hangingPunct="1">
              <a:defRPr/>
            </a:pPr>
            <a:r>
              <a:rPr lang="en-US" dirty="0" smtClean="0"/>
              <a:t>Certificate of Domicile (</a:t>
            </a:r>
            <a:r>
              <a:rPr lang="en-US" dirty="0" err="1" smtClean="0"/>
              <a:t>CoD</a:t>
            </a:r>
            <a:r>
              <a:rPr lang="en-US" dirty="0" smtClean="0"/>
              <a:t>) and Beneficial owner concept under tax treaty law</a:t>
            </a:r>
          </a:p>
          <a:p>
            <a:pPr eaLnBrk="1" hangingPunct="1">
              <a:defRPr/>
            </a:pPr>
            <a:r>
              <a:rPr lang="en-US" dirty="0" smtClean="0"/>
              <a:t>Limitation of benefits article</a:t>
            </a:r>
          </a:p>
          <a:p>
            <a:pPr eaLnBrk="1" hangingPunct="1">
              <a:buFont typeface="Wingdings" pitchFamily="2" charset="2"/>
              <a:buNone/>
              <a:defRPr/>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id-ID" sz="3200" dirty="0" smtClean="0"/>
              <a:t>CERTIFICATE OF DOMICILE</a:t>
            </a:r>
            <a:br>
              <a:rPr lang="id-ID" sz="3200" dirty="0" smtClean="0"/>
            </a:br>
            <a:r>
              <a:rPr lang="id-ID" sz="3200" dirty="0" smtClean="0"/>
              <a:t>(PER 61/2009 JO PER 24/2010)</a:t>
            </a:r>
            <a:endParaRPr lang="id-ID" sz="3200" dirty="0"/>
          </a:p>
        </p:txBody>
      </p:sp>
      <p:sp>
        <p:nvSpPr>
          <p:cNvPr id="3" name="Content Placeholder 2"/>
          <p:cNvSpPr>
            <a:spLocks noGrp="1"/>
          </p:cNvSpPr>
          <p:nvPr>
            <p:ph idx="1"/>
          </p:nvPr>
        </p:nvSpPr>
        <p:spPr/>
        <p:txBody>
          <a:bodyPr/>
          <a:lstStyle/>
          <a:p>
            <a:pPr>
              <a:defRPr/>
            </a:pPr>
            <a:r>
              <a:rPr lang="id-ID" sz="2000" dirty="0" smtClean="0"/>
              <a:t>Pemotong/Pemungut Pajak harus menerapkan ketentuan dalam P3B apabila penerima penghasilan :</a:t>
            </a:r>
          </a:p>
          <a:p>
            <a:pPr lvl="1">
              <a:defRPr/>
            </a:pPr>
            <a:r>
              <a:rPr lang="id-ID" sz="1600" dirty="0" smtClean="0"/>
              <a:t>1)bukan Subjek Pajak dalam negeri Indonesia;</a:t>
            </a:r>
          </a:p>
          <a:p>
            <a:pPr lvl="1">
              <a:defRPr/>
            </a:pPr>
            <a:r>
              <a:rPr lang="id-ID" sz="1600" dirty="0" smtClean="0">
                <a:solidFill>
                  <a:srgbClr val="FFFF00"/>
                </a:solidFill>
              </a:rPr>
              <a:t>2)memenuhi persyaratan administratif untuk menerapkan ketentuan dalam P3B; dan</a:t>
            </a:r>
          </a:p>
          <a:p>
            <a:pPr lvl="1">
              <a:defRPr/>
            </a:pPr>
            <a:r>
              <a:rPr lang="id-ID" sz="1600" dirty="0" smtClean="0"/>
              <a:t>3)Tidak melakukan penyalahgunaan P3B sebagaimana diatur dalam Peraturan Direktur Jenderal Pajak Nomor </a:t>
            </a:r>
            <a:r>
              <a:rPr lang="id-ID" sz="1600" dirty="0" smtClean="0">
                <a:hlinkClick r:id="rId3"/>
              </a:rPr>
              <a:t>PER-62/PJ/2009</a:t>
            </a:r>
            <a:r>
              <a:rPr lang="id-ID" sz="1600" dirty="0" smtClean="0"/>
              <a:t>.</a:t>
            </a:r>
          </a:p>
          <a:p>
            <a:pPr>
              <a:defRPr/>
            </a:pPr>
            <a:r>
              <a:rPr lang="id-ID" sz="2000" dirty="0" smtClean="0"/>
              <a:t>Dalam hal salah satu persyaratan tersebut di atas tidak terpenuhi, Pemotong/Pemungut Pajak tidak diperkenankan menerapkan ketentuan dalam P3B.</a:t>
            </a:r>
          </a:p>
          <a:p>
            <a:pPr>
              <a:defRPr/>
            </a:pPr>
            <a:endParaRPr lang="id-ID"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en-US" sz="4000" smtClean="0"/>
              <a:t/>
            </a:r>
            <a:br>
              <a:rPr lang="en-US" sz="4000" smtClean="0"/>
            </a:br>
            <a:r>
              <a:rPr lang="en-US" sz="4000" smtClean="0"/>
              <a:t>Beneficial owner concept under tax treaty law</a:t>
            </a:r>
            <a:br>
              <a:rPr lang="en-US" sz="4000" smtClean="0"/>
            </a:br>
            <a:endParaRPr lang="en-US" sz="4000" smtClean="0"/>
          </a:p>
        </p:txBody>
      </p:sp>
      <p:sp>
        <p:nvSpPr>
          <p:cNvPr id="38915" name="Rectangle 3"/>
          <p:cNvSpPr>
            <a:spLocks noGrp="1" noChangeArrowheads="1"/>
          </p:cNvSpPr>
          <p:nvPr>
            <p:ph type="body" idx="1"/>
          </p:nvPr>
        </p:nvSpPr>
        <p:spPr/>
        <p:txBody>
          <a:bodyPr/>
          <a:lstStyle/>
          <a:p>
            <a:pPr eaLnBrk="1" hangingPunct="1">
              <a:lnSpc>
                <a:spcPct val="90000"/>
              </a:lnSpc>
              <a:defRPr/>
            </a:pPr>
            <a:r>
              <a:rPr lang="en-US" sz="2400" smtClean="0"/>
              <a:t>The term ‘beneficial owner’ is adapted from the common law states. </a:t>
            </a:r>
          </a:p>
          <a:p>
            <a:pPr eaLnBrk="1" hangingPunct="1">
              <a:lnSpc>
                <a:spcPct val="90000"/>
              </a:lnSpc>
              <a:defRPr/>
            </a:pPr>
            <a:endParaRPr lang="en-US" sz="2400" smtClean="0"/>
          </a:p>
          <a:p>
            <a:pPr eaLnBrk="1" hangingPunct="1">
              <a:lnSpc>
                <a:spcPct val="90000"/>
              </a:lnSpc>
              <a:defRPr/>
            </a:pPr>
            <a:r>
              <a:rPr lang="en-US" sz="2400" smtClean="0"/>
              <a:t>In most common law countries, there is a distinction between the legal title holder (‘legal ownership’) and the economical or equitable ownership related to the right of enjoying the benefits from certain assets (‘beneficial ownership’).</a:t>
            </a:r>
            <a:r>
              <a:rPr lang="en-US" sz="2400" smtClean="0">
                <a:hlinkClick r:id="" action="ppaction://noaction"/>
              </a:rPr>
              <a:t>[1]</a:t>
            </a:r>
            <a:endParaRPr lang="en-US" sz="2400" smtClean="0"/>
          </a:p>
          <a:p>
            <a:pPr eaLnBrk="1" hangingPunct="1">
              <a:lnSpc>
                <a:spcPct val="90000"/>
              </a:lnSpc>
              <a:defRPr/>
            </a:pPr>
            <a:r>
              <a:rPr lang="en-US" sz="2400" smtClean="0"/>
              <a:t/>
            </a:r>
            <a:br>
              <a:rPr lang="en-US" sz="2400" smtClean="0"/>
            </a:br>
            <a:r>
              <a:rPr lang="en-US" sz="2400" smtClean="0">
                <a:hlinkClick r:id="" action="ppaction://noaction"/>
              </a:rPr>
              <a:t>[1]</a:t>
            </a:r>
            <a:r>
              <a:rPr lang="en-US" sz="2400" smtClean="0"/>
              <a:t> </a:t>
            </a:r>
            <a:r>
              <a:rPr lang="en-US" sz="1800" smtClean="0"/>
              <a:t>Wim Eynatten, Kurt De Haen and Niko Hostyn, ‘The Concept of ‘Beneficial Owner’ under Belgian Tax Law: Legal Interpretation is Maintained’ (2003) 31 </a:t>
            </a:r>
            <a:r>
              <a:rPr lang="en-US" sz="1800" i="1" smtClean="0"/>
              <a:t>INTERTAX</a:t>
            </a:r>
            <a:r>
              <a:rPr lang="en-US" sz="1800" smtClean="0"/>
              <a:t> 12 at 526.</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defRPr/>
            </a:pPr>
            <a:r>
              <a:rPr lang="en-US" sz="4000" smtClean="0"/>
              <a:t>Beneficial owner concept under tax treaty law</a:t>
            </a:r>
            <a:br>
              <a:rPr lang="en-US" sz="4000" smtClean="0"/>
            </a:br>
            <a:endParaRPr lang="en-US" sz="4000" smtClean="0"/>
          </a:p>
        </p:txBody>
      </p:sp>
      <p:sp>
        <p:nvSpPr>
          <p:cNvPr id="55299" name="Rectangle 3"/>
          <p:cNvSpPr>
            <a:spLocks noGrp="1" noChangeArrowheads="1"/>
          </p:cNvSpPr>
          <p:nvPr>
            <p:ph type="body" idx="1"/>
          </p:nvPr>
        </p:nvSpPr>
        <p:spPr/>
        <p:txBody>
          <a:bodyPr/>
          <a:lstStyle/>
          <a:p>
            <a:pPr eaLnBrk="1" hangingPunct="1">
              <a:lnSpc>
                <a:spcPct val="90000"/>
              </a:lnSpc>
              <a:defRPr/>
            </a:pPr>
            <a:r>
              <a:rPr lang="en-US" smtClean="0"/>
              <a:t>The initial use of that term in international tax jurisdiction was appeared in the Article III of the 1945 United Kingdom – United States treaty on the estates of deceased person, which states the following:</a:t>
            </a:r>
          </a:p>
          <a:p>
            <a:pPr eaLnBrk="1" hangingPunct="1">
              <a:lnSpc>
                <a:spcPct val="90000"/>
              </a:lnSpc>
              <a:defRPr/>
            </a:pPr>
            <a:endParaRPr lang="en-US" smtClean="0"/>
          </a:p>
          <a:p>
            <a:pPr eaLnBrk="1" hangingPunct="1">
              <a:lnSpc>
                <a:spcPct val="90000"/>
              </a:lnSpc>
              <a:defRPr/>
            </a:pPr>
            <a:r>
              <a:rPr lang="en-US" smtClean="0"/>
              <a:t>“</a:t>
            </a:r>
            <a:r>
              <a:rPr lang="en-US" i="1" smtClean="0"/>
              <a:t>shares of stock held by a nominee where the beneficial ownership is evidenced by scrip certificates or otherwise”</a:t>
            </a:r>
            <a:r>
              <a:rPr lang="en-US" smtClean="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defRPr/>
            </a:pPr>
            <a:r>
              <a:rPr lang="en-US" sz="4000" smtClean="0"/>
              <a:t>Beneficial owner concept under tax treaty law</a:t>
            </a:r>
            <a:br>
              <a:rPr lang="en-US" sz="4000" smtClean="0"/>
            </a:br>
            <a:endParaRPr lang="en-US" sz="4000" smtClean="0"/>
          </a:p>
        </p:txBody>
      </p:sp>
      <p:sp>
        <p:nvSpPr>
          <p:cNvPr id="72707" name="Rectangle 3"/>
          <p:cNvSpPr>
            <a:spLocks noGrp="1" noChangeArrowheads="1"/>
          </p:cNvSpPr>
          <p:nvPr>
            <p:ph type="body" idx="1"/>
          </p:nvPr>
        </p:nvSpPr>
        <p:spPr/>
        <p:txBody>
          <a:bodyPr/>
          <a:lstStyle/>
          <a:p>
            <a:pPr eaLnBrk="1" hangingPunct="1">
              <a:lnSpc>
                <a:spcPct val="90000"/>
              </a:lnSpc>
              <a:defRPr/>
            </a:pPr>
            <a:r>
              <a:rPr lang="en-US" smtClean="0"/>
              <a:t>The notion ‘beneficial owner’ was introduced in the 1977 OECD Model Convention on Income and Capital (“OECD Model”) and also the United Nations Model Double Taxation Convention (“UN Model”) between the Developed and Developing Countries under Article 10, 11, and 12 which deal with withholding tax on dividends, interests and royalties.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defRPr/>
            </a:pPr>
            <a:r>
              <a:rPr lang="en-US" sz="4000" smtClean="0"/>
              <a:t>Beneficial owner concept under tax treaty law</a:t>
            </a:r>
            <a:br>
              <a:rPr lang="en-US" sz="4000" smtClean="0"/>
            </a:br>
            <a:endParaRPr lang="en-US" sz="4000" smtClean="0"/>
          </a:p>
        </p:txBody>
      </p:sp>
      <p:sp>
        <p:nvSpPr>
          <p:cNvPr id="73731" name="Rectangle 3"/>
          <p:cNvSpPr>
            <a:spLocks noGrp="1" noChangeArrowheads="1"/>
          </p:cNvSpPr>
          <p:nvPr>
            <p:ph type="body" idx="1"/>
          </p:nvPr>
        </p:nvSpPr>
        <p:spPr/>
        <p:txBody>
          <a:bodyPr/>
          <a:lstStyle/>
          <a:p>
            <a:pPr eaLnBrk="1" hangingPunct="1">
              <a:defRPr/>
            </a:pPr>
            <a:r>
              <a:rPr lang="en-US" smtClean="0"/>
              <a:t>neither the OECD Model nor its Commentary (“OECD Commentary”) provides a clear definition of the term ‘beneficial owner’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defRPr/>
            </a:pPr>
            <a:r>
              <a:rPr lang="en-US" sz="4000" smtClean="0"/>
              <a:t>Beneficial owner concept under tax treaty law</a:t>
            </a:r>
          </a:p>
        </p:txBody>
      </p:sp>
      <p:sp>
        <p:nvSpPr>
          <p:cNvPr id="74755" name="Rectangle 3"/>
          <p:cNvSpPr>
            <a:spLocks noGrp="1" noChangeArrowheads="1"/>
          </p:cNvSpPr>
          <p:nvPr>
            <p:ph type="body" idx="1"/>
          </p:nvPr>
        </p:nvSpPr>
        <p:spPr/>
        <p:txBody>
          <a:bodyPr/>
          <a:lstStyle/>
          <a:p>
            <a:pPr eaLnBrk="1" hangingPunct="1">
              <a:lnSpc>
                <a:spcPct val="80000"/>
              </a:lnSpc>
              <a:defRPr/>
            </a:pPr>
            <a:r>
              <a:rPr lang="en-US" sz="2800" smtClean="0"/>
              <a:t>Article 3 paragraph 2 of the OECD Model, which states the following:</a:t>
            </a:r>
            <a:endParaRPr lang="en-US" sz="2800" i="1" smtClean="0"/>
          </a:p>
          <a:p>
            <a:pPr lvl="1" eaLnBrk="1" hangingPunct="1">
              <a:lnSpc>
                <a:spcPct val="80000"/>
              </a:lnSpc>
              <a:defRPr/>
            </a:pPr>
            <a:r>
              <a:rPr lang="en-US" sz="2400" i="1" smtClean="0"/>
              <a:t>“As regards the application of the Convention at any time by a Contracting State, any term not defined therein shall, unless the context otherwise requires, have the meaning that it has at that time under the law of that State for the purposes of the taxes to which the Convention applies, any meaning under the applicable tax laws of that State prevailing over a meaning given to the term under other laws of that State.”</a:t>
            </a:r>
            <a:r>
              <a:rPr lang="en-US" sz="2400" b="1" i="1" smtClean="0">
                <a:hlinkClick r:id="" action="ppaction://noaction"/>
              </a:rPr>
              <a:t>[1]</a:t>
            </a:r>
            <a:endParaRPr lang="en-US" sz="2400" smtClean="0"/>
          </a:p>
          <a:p>
            <a:pPr eaLnBrk="1" hangingPunct="1">
              <a:lnSpc>
                <a:spcPct val="80000"/>
              </a:lnSpc>
              <a:defRPr/>
            </a:pPr>
            <a:r>
              <a:rPr lang="en-US" sz="2400" smtClean="0"/>
              <a:t/>
            </a:r>
            <a:br>
              <a:rPr lang="en-US" sz="2400" smtClean="0"/>
            </a:br>
            <a:r>
              <a:rPr lang="en-US" sz="2400" smtClean="0">
                <a:hlinkClick r:id="" action="ppaction://noaction"/>
              </a:rPr>
              <a:t>[1]</a:t>
            </a:r>
            <a:r>
              <a:rPr lang="en-US" sz="2400" smtClean="0"/>
              <a:t> </a:t>
            </a:r>
            <a:r>
              <a:rPr lang="en-US" sz="1600" smtClean="0"/>
              <a:t>OECD Model </a:t>
            </a:r>
            <a:r>
              <a:rPr lang="en-US" sz="1600" i="1" smtClean="0"/>
              <a:t>2003</a:t>
            </a:r>
            <a:r>
              <a:rPr lang="en-US" sz="1600" smtClean="0"/>
              <a:t>Article 3 paragraph 2. Please note that this paragraph also incorporated under Article 3(2) of the UN Model Double Taxation Convention </a:t>
            </a:r>
            <a:r>
              <a:rPr lang="en-US" sz="1600" i="1" smtClean="0"/>
              <a:t>2001.</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p:nvPr>
        </p:nvSpPr>
        <p:spPr/>
        <p:txBody>
          <a:bodyPr/>
          <a:lstStyle/>
          <a:p>
            <a:pPr eaLnBrk="1" hangingPunct="1">
              <a:defRPr/>
            </a:pPr>
            <a:r>
              <a:rPr lang="en-US" sz="4400" smtClean="0"/>
              <a:t/>
            </a:r>
            <a:br>
              <a:rPr lang="en-US" sz="4400" smtClean="0"/>
            </a:br>
            <a:r>
              <a:rPr lang="en-US" sz="4400" smtClean="0"/>
              <a:t>Interpretation of ‘beneficial owner’ concept: Indonesian tax perspective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en-US" sz="4000" i="1" smtClean="0">
                <a:solidFill>
                  <a:srgbClr val="99FFCC"/>
                </a:solidFill>
              </a:rPr>
              <a:t>Beneficial Owner Concept-1</a:t>
            </a:r>
            <a:r>
              <a:rPr lang="en-US" sz="4000" i="1" smtClean="0"/>
              <a:t/>
            </a:r>
            <a:br>
              <a:rPr lang="en-US" sz="4000" i="1" smtClean="0"/>
            </a:br>
            <a:endParaRPr lang="en-US" sz="4000" i="1" smtClean="0"/>
          </a:p>
        </p:txBody>
      </p:sp>
      <p:sp>
        <p:nvSpPr>
          <p:cNvPr id="51203" name="Rectangle 3"/>
          <p:cNvSpPr>
            <a:spLocks noGrp="1" noChangeArrowheads="1"/>
          </p:cNvSpPr>
          <p:nvPr>
            <p:ph type="body" idx="1"/>
          </p:nvPr>
        </p:nvSpPr>
        <p:spPr>
          <a:xfrm>
            <a:off x="900113" y="1844675"/>
            <a:ext cx="7954962" cy="4464050"/>
          </a:xfrm>
        </p:spPr>
        <p:txBody>
          <a:bodyPr/>
          <a:lstStyle/>
          <a:p>
            <a:pPr eaLnBrk="1" hangingPunct="1">
              <a:lnSpc>
                <a:spcPct val="90000"/>
              </a:lnSpc>
              <a:defRPr/>
            </a:pPr>
            <a:r>
              <a:rPr lang="en-US" smtClean="0">
                <a:solidFill>
                  <a:srgbClr val="FFFF00"/>
                </a:solidFill>
              </a:rPr>
              <a:t>SE-03/PJ.101/1996</a:t>
            </a:r>
            <a:r>
              <a:rPr lang="en-US" smtClean="0"/>
              <a:t>: dalam rangka penerapan ketentuan tax treaty, mewajibkan WPLN sebagai penerima penghasilan menunjukkan </a:t>
            </a:r>
            <a:r>
              <a:rPr lang="en-US" smtClean="0">
                <a:solidFill>
                  <a:srgbClr val="66FF66"/>
                </a:solidFill>
              </a:rPr>
              <a:t>Surat Keterangan Domisili (</a:t>
            </a:r>
            <a:r>
              <a:rPr lang="en-US" i="1" smtClean="0">
                <a:solidFill>
                  <a:srgbClr val="66FF66"/>
                </a:solidFill>
              </a:rPr>
              <a:t>Certificate of Domicile</a:t>
            </a:r>
            <a:r>
              <a:rPr lang="en-US" smtClean="0">
                <a:solidFill>
                  <a:srgbClr val="66FF66"/>
                </a:solidFill>
              </a:rPr>
              <a:t>)</a:t>
            </a:r>
            <a:r>
              <a:rPr lang="en-US" smtClean="0"/>
              <a:t> yang diterbitkan oleh </a:t>
            </a:r>
            <a:r>
              <a:rPr lang="en-US" i="1" smtClean="0"/>
              <a:t>Tax Authority</a:t>
            </a:r>
            <a:r>
              <a:rPr lang="en-US" smtClean="0"/>
              <a:t> dari negara </a:t>
            </a:r>
            <a:r>
              <a:rPr lang="en-US" i="1" smtClean="0"/>
              <a:t>treaty partner</a:t>
            </a:r>
            <a:r>
              <a:rPr lang="en-US" smtClean="0"/>
              <a:t> </a:t>
            </a:r>
            <a:r>
              <a:rPr lang="en-US" smtClean="0">
                <a:sym typeface="Wingdings" pitchFamily="2" charset="2"/>
              </a:rPr>
              <a:t> identitas diri bahwa ia adalah penduduk dari negara </a:t>
            </a:r>
            <a:r>
              <a:rPr lang="en-US" i="1" smtClean="0">
                <a:sym typeface="Wingdings" pitchFamily="2" charset="2"/>
              </a:rPr>
              <a:t>treaty partner</a:t>
            </a:r>
            <a:r>
              <a:rPr lang="en-US" smtClean="0">
                <a:sym typeface="Wingdings" pitchFamily="2" charset="2"/>
              </a:rPr>
              <a:t>.</a:t>
            </a:r>
            <a:endParaRPr lang="en-US" smtClean="0"/>
          </a:p>
          <a:p>
            <a:pPr eaLnBrk="1" hangingPunct="1">
              <a:lnSpc>
                <a:spcPct val="90000"/>
              </a:lnSpc>
              <a:defRPr/>
            </a:pPr>
            <a:endParaRPr lang="en-US" smtClean="0"/>
          </a:p>
          <a:p>
            <a:pPr eaLnBrk="1" hangingPunct="1">
              <a:lnSpc>
                <a:spcPct val="90000"/>
              </a:lnSpc>
              <a:buFont typeface="Wingdings" pitchFamily="2" charset="2"/>
              <a:buNone/>
              <a:defRPr/>
            </a:pPr>
            <a:endParaRPr lang="en-US"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en-US" sz="4000" i="1" smtClean="0"/>
              <a:t/>
            </a:r>
            <a:br>
              <a:rPr lang="en-US" sz="4000" i="1" smtClean="0"/>
            </a:br>
            <a:endParaRPr lang="en-US" sz="4000" i="1" smtClean="0"/>
          </a:p>
        </p:txBody>
      </p:sp>
      <p:sp>
        <p:nvSpPr>
          <p:cNvPr id="52227" name="Rectangle 3"/>
          <p:cNvSpPr>
            <a:spLocks noGrp="1" noChangeArrowheads="1"/>
          </p:cNvSpPr>
          <p:nvPr>
            <p:ph type="body" idx="1"/>
          </p:nvPr>
        </p:nvSpPr>
        <p:spPr>
          <a:xfrm>
            <a:off x="900113" y="1844675"/>
            <a:ext cx="7954962" cy="4464050"/>
          </a:xfrm>
        </p:spPr>
        <p:txBody>
          <a:bodyPr/>
          <a:lstStyle/>
          <a:p>
            <a:pPr eaLnBrk="1" hangingPunct="1">
              <a:lnSpc>
                <a:spcPct val="90000"/>
              </a:lnSpc>
              <a:defRPr/>
            </a:pPr>
            <a:r>
              <a:rPr lang="en-US" sz="2400" b="1" i="1" smtClean="0">
                <a:solidFill>
                  <a:srgbClr val="FFFF00"/>
                </a:solidFill>
              </a:rPr>
              <a:t>SE-04/PJ.34/2005: tentang petunjuk penetapan kriteria “Beneficial Owner”</a:t>
            </a:r>
          </a:p>
          <a:p>
            <a:pPr eaLnBrk="1" hangingPunct="1">
              <a:lnSpc>
                <a:spcPct val="90000"/>
              </a:lnSpc>
              <a:defRPr/>
            </a:pPr>
            <a:r>
              <a:rPr lang="en-US" sz="2400" i="1" smtClean="0"/>
              <a:t>Yang boleh menikmati pengurangan tarif PPh atas passive income (dividend, interest, royalty)</a:t>
            </a:r>
            <a:r>
              <a:rPr lang="en-US" sz="2400" i="1" smtClean="0">
                <a:sym typeface="Wingdings" pitchFamily="2" charset="2"/>
              </a:rPr>
              <a:t> beneficial owner (BO)dari penghasilan tsb.. </a:t>
            </a:r>
            <a:r>
              <a:rPr lang="en-US" sz="2400" b="1" i="1" smtClean="0">
                <a:solidFill>
                  <a:srgbClr val="99FFCC"/>
                </a:solidFill>
                <a:sym typeface="Wingdings" pitchFamily="2" charset="2"/>
              </a:rPr>
              <a:t>Jika bukan BO PPh Ps. 26 : 20% dari jumlah bruto</a:t>
            </a:r>
          </a:p>
          <a:p>
            <a:pPr eaLnBrk="1" hangingPunct="1">
              <a:lnSpc>
                <a:spcPct val="90000"/>
              </a:lnSpc>
              <a:defRPr/>
            </a:pPr>
            <a:r>
              <a:rPr lang="en-US" sz="2400" b="1" i="1" smtClean="0">
                <a:solidFill>
                  <a:srgbClr val="FFCCFF"/>
                </a:solidFill>
                <a:sym typeface="Wingdings" pitchFamily="2" charset="2"/>
              </a:rPr>
              <a:t>Beneficial Owner</a:t>
            </a:r>
            <a:r>
              <a:rPr lang="en-US" sz="2400" i="1" smtClean="0">
                <a:sym typeface="Wingdings" pitchFamily="2" charset="2"/>
              </a:rPr>
              <a:t> WP OP/Badan yang berhak sepenuhnya untuk menikmati secara langsung manfaat penghasilan tersebut</a:t>
            </a:r>
          </a:p>
          <a:p>
            <a:pPr eaLnBrk="1" hangingPunct="1">
              <a:lnSpc>
                <a:spcPct val="90000"/>
              </a:lnSpc>
              <a:defRPr/>
            </a:pPr>
            <a:r>
              <a:rPr lang="en-US" sz="2400" b="1" i="1" smtClean="0">
                <a:solidFill>
                  <a:srgbClr val="FFFF00"/>
                </a:solidFill>
              </a:rPr>
              <a:t>Tidak termasuk SPV(Special Purpose Vehicle),contoh: conduit company, paper box company, dsb.</a:t>
            </a:r>
          </a:p>
          <a:p>
            <a:pPr eaLnBrk="1" hangingPunct="1">
              <a:lnSpc>
                <a:spcPct val="90000"/>
              </a:lnSpc>
              <a:defRPr/>
            </a:pPr>
            <a:r>
              <a:rPr lang="en-US" sz="2400" i="1" smtClean="0"/>
              <a:t>Menekankan pada </a:t>
            </a:r>
            <a:r>
              <a:rPr lang="en-US" sz="2400" b="1" i="1" smtClean="0">
                <a:solidFill>
                  <a:srgbClr val="FFFF00"/>
                </a:solidFill>
              </a:rPr>
              <a:t>substance over form</a:t>
            </a:r>
          </a:p>
          <a:p>
            <a:pPr eaLnBrk="1" hangingPunct="1">
              <a:lnSpc>
                <a:spcPct val="90000"/>
              </a:lnSpc>
              <a:defRPr/>
            </a:pPr>
            <a:endParaRPr lang="en-US" sz="2400" i="1" smtClean="0">
              <a:solidFill>
                <a:srgbClr val="FFFF00"/>
              </a:solidFill>
            </a:endParaRPr>
          </a:p>
          <a:p>
            <a:pPr eaLnBrk="1" hangingPunct="1">
              <a:lnSpc>
                <a:spcPct val="90000"/>
              </a:lnSpc>
              <a:buFont typeface="Wingdings" pitchFamily="2" charset="2"/>
              <a:buNone/>
              <a:defRPr/>
            </a:pPr>
            <a:endParaRPr lang="en-US" sz="2400" smtClean="0"/>
          </a:p>
        </p:txBody>
      </p:sp>
      <p:sp>
        <p:nvSpPr>
          <p:cNvPr id="52228" name="Rectangle 4"/>
          <p:cNvSpPr>
            <a:spLocks noChangeArrowheads="1"/>
          </p:cNvSpPr>
          <p:nvPr/>
        </p:nvSpPr>
        <p:spPr bwMode="auto">
          <a:xfrm>
            <a:off x="673100" y="490538"/>
            <a:ext cx="8229600" cy="1143000"/>
          </a:xfrm>
          <a:prstGeom prst="rect">
            <a:avLst/>
          </a:prstGeom>
          <a:noFill/>
          <a:ln w="9525">
            <a:noFill/>
            <a:miter lim="800000"/>
            <a:headEnd/>
            <a:tailEnd/>
          </a:ln>
          <a:effectLst/>
        </p:spPr>
        <p:txBody>
          <a:bodyPr anchor="ctr"/>
          <a:lstStyle/>
          <a:p>
            <a:pPr algn="ctr" eaLnBrk="1" hangingPunct="1">
              <a:defRPr/>
            </a:pPr>
            <a:r>
              <a:rPr lang="en-US" sz="4000" i="1">
                <a:solidFill>
                  <a:srgbClr val="FF3399"/>
                </a:solidFill>
                <a:effectLst>
                  <a:outerShdw blurRad="38100" dist="38100" dir="2700000" algn="tl">
                    <a:srgbClr val="000000"/>
                  </a:outerShdw>
                </a:effectLst>
              </a:rPr>
              <a:t>Beneficial Owner Concept-2</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defRPr/>
            </a:pPr>
            <a:r>
              <a:rPr lang="en-US" sz="4000" i="1" smtClean="0"/>
              <a:t/>
            </a:r>
            <a:br>
              <a:rPr lang="en-US" sz="4000" i="1" smtClean="0"/>
            </a:br>
            <a:endParaRPr lang="en-US" sz="4000" i="1" smtClean="0"/>
          </a:p>
        </p:txBody>
      </p:sp>
      <p:sp>
        <p:nvSpPr>
          <p:cNvPr id="84995" name="Rectangle 3"/>
          <p:cNvSpPr>
            <a:spLocks noGrp="1" noChangeArrowheads="1"/>
          </p:cNvSpPr>
          <p:nvPr>
            <p:ph type="body" idx="1"/>
          </p:nvPr>
        </p:nvSpPr>
        <p:spPr>
          <a:xfrm>
            <a:off x="900113" y="1844675"/>
            <a:ext cx="7954962" cy="4464050"/>
          </a:xfrm>
        </p:spPr>
        <p:txBody>
          <a:bodyPr/>
          <a:lstStyle/>
          <a:p>
            <a:pPr eaLnBrk="1" hangingPunct="1">
              <a:defRPr/>
            </a:pPr>
            <a:r>
              <a:rPr lang="en-US" sz="2800" b="1" i="1" smtClean="0">
                <a:solidFill>
                  <a:srgbClr val="FFFF00"/>
                </a:solidFill>
              </a:rPr>
              <a:t>SE-03/PJ.03/2008: tentang Penentuan status “Beneficial Owner” sebagaimana dimaksud dalam persetujuan penghindaran pajak berganda </a:t>
            </a:r>
          </a:p>
          <a:p>
            <a:pPr eaLnBrk="1" hangingPunct="1">
              <a:defRPr/>
            </a:pPr>
            <a:r>
              <a:rPr lang="en-US" sz="2800" b="1" i="1" smtClean="0">
                <a:solidFill>
                  <a:srgbClr val="FFCCFF"/>
                </a:solidFill>
                <a:sym typeface="Wingdings" pitchFamily="2" charset="2"/>
              </a:rPr>
              <a:t>Beneficial Owner</a:t>
            </a:r>
            <a:r>
              <a:rPr lang="en-US" sz="2800" i="1" smtClean="0">
                <a:sym typeface="Wingdings" pitchFamily="2" charset="2"/>
              </a:rPr>
              <a:t> pemilik yang sebenarnya dari penghasilan berupa dividen, bunga dan/atau royalti, yang berhak sepenuhnya untuk menikmati secara langsung manfaat penghasilan-penghasilan tersebut.</a:t>
            </a:r>
            <a:endParaRPr lang="en-US" sz="2800" b="1" i="1" smtClean="0">
              <a:solidFill>
                <a:srgbClr val="FFFF00"/>
              </a:solidFill>
            </a:endParaRPr>
          </a:p>
          <a:p>
            <a:pPr eaLnBrk="1" hangingPunct="1">
              <a:defRPr/>
            </a:pPr>
            <a:endParaRPr lang="en-US" sz="2800" i="1" smtClean="0">
              <a:solidFill>
                <a:srgbClr val="FFFF00"/>
              </a:solidFill>
            </a:endParaRPr>
          </a:p>
          <a:p>
            <a:pPr eaLnBrk="1" hangingPunct="1">
              <a:buFont typeface="Wingdings" pitchFamily="2" charset="2"/>
              <a:buNone/>
              <a:defRPr/>
            </a:pPr>
            <a:endParaRPr lang="en-US" sz="2800" smtClean="0"/>
          </a:p>
        </p:txBody>
      </p:sp>
      <p:sp>
        <p:nvSpPr>
          <p:cNvPr id="84996" name="Rectangle 4"/>
          <p:cNvSpPr>
            <a:spLocks noChangeArrowheads="1"/>
          </p:cNvSpPr>
          <p:nvPr/>
        </p:nvSpPr>
        <p:spPr bwMode="auto">
          <a:xfrm>
            <a:off x="673100" y="490538"/>
            <a:ext cx="8229600" cy="1143000"/>
          </a:xfrm>
          <a:prstGeom prst="rect">
            <a:avLst/>
          </a:prstGeom>
          <a:noFill/>
          <a:ln w="9525">
            <a:noFill/>
            <a:miter lim="800000"/>
            <a:headEnd/>
            <a:tailEnd/>
          </a:ln>
          <a:effectLst/>
        </p:spPr>
        <p:txBody>
          <a:bodyPr anchor="ctr"/>
          <a:lstStyle/>
          <a:p>
            <a:pPr algn="ctr" eaLnBrk="1" hangingPunct="1">
              <a:defRPr/>
            </a:pPr>
            <a:r>
              <a:rPr lang="en-US" sz="4000" i="1">
                <a:solidFill>
                  <a:srgbClr val="FF3399"/>
                </a:solidFill>
                <a:effectLst>
                  <a:outerShdw blurRad="38100" dist="38100" dir="2700000" algn="tl">
                    <a:srgbClr val="000000"/>
                  </a:outerShdw>
                </a:effectLst>
              </a:rPr>
              <a:t>Beneficial Owner Concept-3</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defRPr/>
            </a:pPr>
            <a:r>
              <a:rPr lang="en-US" sz="4000" i="1" smtClean="0"/>
              <a:t/>
            </a:r>
            <a:br>
              <a:rPr lang="en-US" sz="4000" i="1" smtClean="0"/>
            </a:br>
            <a:endParaRPr lang="en-US" sz="4000" i="1" smtClean="0"/>
          </a:p>
        </p:txBody>
      </p:sp>
      <p:sp>
        <p:nvSpPr>
          <p:cNvPr id="84995" name="Rectangle 3"/>
          <p:cNvSpPr>
            <a:spLocks noGrp="1" noChangeArrowheads="1"/>
          </p:cNvSpPr>
          <p:nvPr>
            <p:ph type="body" idx="1"/>
          </p:nvPr>
        </p:nvSpPr>
        <p:spPr>
          <a:xfrm>
            <a:off x="900113" y="1844675"/>
            <a:ext cx="7954962" cy="4464050"/>
          </a:xfrm>
        </p:spPr>
        <p:txBody>
          <a:bodyPr/>
          <a:lstStyle/>
          <a:p>
            <a:pPr eaLnBrk="1" hangingPunct="1">
              <a:defRPr/>
            </a:pPr>
            <a:r>
              <a:rPr lang="en-US" sz="2800" b="1" i="1" dirty="0" smtClean="0">
                <a:solidFill>
                  <a:srgbClr val="FFFF00"/>
                </a:solidFill>
              </a:rPr>
              <a:t>PER 62/PJ/2009</a:t>
            </a:r>
            <a:r>
              <a:rPr lang="id-ID" sz="2800" b="1" i="1" dirty="0" smtClean="0">
                <a:solidFill>
                  <a:srgbClr val="FFFF00"/>
                </a:solidFill>
              </a:rPr>
              <a:t> jo PER 25/PJ/2010</a:t>
            </a:r>
            <a:r>
              <a:rPr lang="en-US" sz="2800" b="1" i="1" dirty="0" smtClean="0">
                <a:solidFill>
                  <a:srgbClr val="FFFF00"/>
                </a:solidFill>
              </a:rPr>
              <a:t>: </a:t>
            </a:r>
            <a:r>
              <a:rPr lang="en-US" sz="2800" dirty="0" smtClean="0">
                <a:solidFill>
                  <a:srgbClr val="FFFF00"/>
                </a:solidFill>
              </a:rPr>
              <a:t>PENCEGAHAN PENYALAHGUNAAN PERSETUJUAN PENGHINDARAN PAJAK BERGANDA</a:t>
            </a:r>
            <a:endParaRPr lang="en-US" sz="2800" b="1" i="1" dirty="0" smtClean="0">
              <a:solidFill>
                <a:srgbClr val="FFFF00"/>
              </a:solidFill>
            </a:endParaRPr>
          </a:p>
          <a:p>
            <a:pPr eaLnBrk="1" hangingPunct="1">
              <a:defRPr/>
            </a:pPr>
            <a:r>
              <a:rPr lang="en-US" sz="2800" b="1" i="1" dirty="0" smtClean="0">
                <a:solidFill>
                  <a:srgbClr val="FFCCFF"/>
                </a:solidFill>
                <a:sym typeface="Wingdings" pitchFamily="2" charset="2"/>
              </a:rPr>
              <a:t>Beneficial Owner</a:t>
            </a:r>
            <a:r>
              <a:rPr lang="en-US" sz="2800" i="1" dirty="0" smtClean="0">
                <a:sym typeface="Wingdings" pitchFamily="2" charset="2"/>
              </a:rPr>
              <a:t> </a:t>
            </a:r>
            <a:r>
              <a:rPr lang="en-US" sz="1800" dirty="0" smtClean="0"/>
              <a:t>Yang </a:t>
            </a:r>
            <a:r>
              <a:rPr lang="en-US" sz="1800" dirty="0" err="1" smtClean="0"/>
              <a:t>dimaksud</a:t>
            </a:r>
            <a:r>
              <a:rPr lang="en-US" sz="1800" dirty="0" smtClean="0"/>
              <a:t> </a:t>
            </a:r>
            <a:r>
              <a:rPr lang="en-US" sz="1800" dirty="0" err="1" smtClean="0"/>
              <a:t>dengan</a:t>
            </a:r>
            <a:r>
              <a:rPr lang="en-US" sz="1800" dirty="0" smtClean="0"/>
              <a:t> </a:t>
            </a:r>
            <a:r>
              <a:rPr lang="en-US" sz="1800" dirty="0" err="1" smtClean="0"/>
              <a:t>pemilik</a:t>
            </a:r>
            <a:r>
              <a:rPr lang="en-US" sz="1800" dirty="0" smtClean="0"/>
              <a:t> yang </a:t>
            </a:r>
            <a:r>
              <a:rPr lang="en-US" sz="1800" dirty="0" err="1" smtClean="0"/>
              <a:t>sebenarnya</a:t>
            </a:r>
            <a:r>
              <a:rPr lang="en-US" sz="1800" dirty="0" smtClean="0"/>
              <a:t> </a:t>
            </a:r>
            <a:r>
              <a:rPr lang="en-US" sz="1800" dirty="0" err="1" smtClean="0"/>
              <a:t>atas</a:t>
            </a:r>
            <a:r>
              <a:rPr lang="en-US" sz="1800" dirty="0" smtClean="0"/>
              <a:t> </a:t>
            </a:r>
            <a:r>
              <a:rPr lang="en-US" sz="1800" dirty="0" err="1" smtClean="0"/>
              <a:t>manfaat</a:t>
            </a:r>
            <a:r>
              <a:rPr lang="en-US" sz="1800" dirty="0" smtClean="0"/>
              <a:t> </a:t>
            </a:r>
            <a:r>
              <a:rPr lang="en-US" sz="1800" dirty="0" err="1" smtClean="0"/>
              <a:t>ekonomis</a:t>
            </a:r>
            <a:r>
              <a:rPr lang="en-US" sz="1800" dirty="0" smtClean="0"/>
              <a:t> </a:t>
            </a:r>
            <a:r>
              <a:rPr lang="en-US" sz="1800" dirty="0" err="1" smtClean="0"/>
              <a:t>dari</a:t>
            </a:r>
            <a:r>
              <a:rPr lang="en-US" sz="1800" dirty="0" smtClean="0"/>
              <a:t> </a:t>
            </a:r>
            <a:r>
              <a:rPr lang="en-US" sz="1800" dirty="0" err="1" smtClean="0"/>
              <a:t>penghasilan</a:t>
            </a:r>
            <a:r>
              <a:rPr lang="en-US" sz="1800" dirty="0" smtClean="0"/>
              <a:t> </a:t>
            </a:r>
            <a:r>
              <a:rPr lang="en-US" sz="1800" dirty="0" err="1" smtClean="0"/>
              <a:t>sebagaimana</a:t>
            </a:r>
            <a:r>
              <a:rPr lang="en-US" sz="1800" dirty="0" smtClean="0"/>
              <a:t> </a:t>
            </a:r>
            <a:r>
              <a:rPr lang="en-US" sz="1800" dirty="0" err="1" smtClean="0"/>
              <a:t>dimaksud</a:t>
            </a:r>
            <a:r>
              <a:rPr lang="en-US" sz="1800" dirty="0" smtClean="0"/>
              <a:t> </a:t>
            </a:r>
            <a:r>
              <a:rPr lang="en-US" sz="1800" dirty="0" err="1" smtClean="0"/>
              <a:t>dalam</a:t>
            </a:r>
            <a:r>
              <a:rPr lang="en-US" sz="1800" dirty="0" smtClean="0"/>
              <a:t> </a:t>
            </a:r>
            <a:r>
              <a:rPr lang="en-US" sz="1800" dirty="0" err="1" smtClean="0"/>
              <a:t>Pasal</a:t>
            </a:r>
            <a:r>
              <a:rPr lang="en-US" sz="1800" dirty="0" smtClean="0"/>
              <a:t> 3 </a:t>
            </a:r>
            <a:r>
              <a:rPr lang="en-US" sz="1800" dirty="0" err="1" smtClean="0"/>
              <a:t>huruf</a:t>
            </a:r>
            <a:r>
              <a:rPr lang="en-US" sz="1800" dirty="0" smtClean="0"/>
              <a:t> c </a:t>
            </a:r>
            <a:r>
              <a:rPr lang="en-US" sz="1800" dirty="0" err="1" smtClean="0"/>
              <a:t>adalah</a:t>
            </a:r>
            <a:r>
              <a:rPr lang="en-US" sz="1800" dirty="0" smtClean="0"/>
              <a:t> </a:t>
            </a:r>
            <a:r>
              <a:rPr lang="en-US" sz="1800" dirty="0" err="1" smtClean="0"/>
              <a:t>penerima</a:t>
            </a:r>
            <a:r>
              <a:rPr lang="en-US" sz="1800" dirty="0" smtClean="0"/>
              <a:t> </a:t>
            </a:r>
            <a:r>
              <a:rPr lang="en-US" sz="1800" dirty="0" err="1" smtClean="0"/>
              <a:t>penghasilan</a:t>
            </a:r>
            <a:r>
              <a:rPr lang="en-US" sz="1800" dirty="0" smtClean="0"/>
              <a:t> yang:</a:t>
            </a:r>
          </a:p>
          <a:p>
            <a:pPr eaLnBrk="1" hangingPunct="1">
              <a:defRPr/>
            </a:pPr>
            <a:r>
              <a:rPr lang="en-US" sz="1800" dirty="0" err="1" smtClean="0"/>
              <a:t>bertindak</a:t>
            </a:r>
            <a:r>
              <a:rPr lang="en-US" sz="1800" dirty="0" smtClean="0"/>
              <a:t> </a:t>
            </a:r>
            <a:r>
              <a:rPr lang="en-US" sz="1800" dirty="0" err="1" smtClean="0"/>
              <a:t>tidak</a:t>
            </a:r>
            <a:r>
              <a:rPr lang="en-US" sz="1800" dirty="0" smtClean="0"/>
              <a:t> </a:t>
            </a:r>
            <a:r>
              <a:rPr lang="en-US" sz="1800" dirty="0" err="1" smtClean="0"/>
              <a:t>sebagai</a:t>
            </a:r>
            <a:r>
              <a:rPr lang="en-US" sz="1800" dirty="0" smtClean="0"/>
              <a:t> </a:t>
            </a:r>
            <a:r>
              <a:rPr lang="en-US" sz="1800" dirty="0" err="1" smtClean="0"/>
              <a:t>Agen</a:t>
            </a:r>
            <a:r>
              <a:rPr lang="en-US" sz="1800" dirty="0" smtClean="0"/>
              <a:t>;</a:t>
            </a:r>
          </a:p>
          <a:p>
            <a:pPr eaLnBrk="1" hangingPunct="1">
              <a:defRPr/>
            </a:pPr>
            <a:r>
              <a:rPr lang="en-US" sz="1800" dirty="0" err="1" smtClean="0"/>
              <a:t>bertindak</a:t>
            </a:r>
            <a:r>
              <a:rPr lang="en-US" sz="1800" dirty="0" smtClean="0"/>
              <a:t> </a:t>
            </a:r>
            <a:r>
              <a:rPr lang="en-US" sz="1800" dirty="0" err="1" smtClean="0"/>
              <a:t>tidak</a:t>
            </a:r>
            <a:r>
              <a:rPr lang="en-US" sz="1800" dirty="0" smtClean="0"/>
              <a:t> </a:t>
            </a:r>
            <a:r>
              <a:rPr lang="en-US" sz="1800" dirty="0" err="1" smtClean="0"/>
              <a:t>sebagai</a:t>
            </a:r>
            <a:r>
              <a:rPr lang="en-US" sz="1800" dirty="0" smtClean="0"/>
              <a:t> Nominee; </a:t>
            </a:r>
            <a:r>
              <a:rPr lang="en-US" sz="1800" dirty="0" err="1" smtClean="0"/>
              <a:t>dan</a:t>
            </a:r>
            <a:endParaRPr lang="en-US" sz="1800" dirty="0" smtClean="0"/>
          </a:p>
          <a:p>
            <a:pPr eaLnBrk="1" hangingPunct="1">
              <a:defRPr/>
            </a:pPr>
            <a:r>
              <a:rPr lang="en-US" sz="1800" dirty="0" err="1" smtClean="0"/>
              <a:t>bukan</a:t>
            </a:r>
            <a:r>
              <a:rPr lang="en-US" sz="1800" dirty="0" smtClean="0"/>
              <a:t> Perusahaan Conduit.</a:t>
            </a:r>
            <a:endParaRPr lang="en-US" sz="1800" i="1" dirty="0" smtClean="0">
              <a:solidFill>
                <a:srgbClr val="FFFF00"/>
              </a:solidFill>
            </a:endParaRPr>
          </a:p>
          <a:p>
            <a:pPr eaLnBrk="1" hangingPunct="1">
              <a:buFont typeface="Wingdings" pitchFamily="2" charset="2"/>
              <a:buNone/>
              <a:defRPr/>
            </a:pPr>
            <a:endParaRPr lang="en-US" sz="2800" dirty="0" smtClean="0"/>
          </a:p>
        </p:txBody>
      </p:sp>
      <p:sp>
        <p:nvSpPr>
          <p:cNvPr id="84996" name="Rectangle 4"/>
          <p:cNvSpPr>
            <a:spLocks noChangeArrowheads="1"/>
          </p:cNvSpPr>
          <p:nvPr/>
        </p:nvSpPr>
        <p:spPr bwMode="auto">
          <a:xfrm>
            <a:off x="673100" y="490538"/>
            <a:ext cx="8229600" cy="1143000"/>
          </a:xfrm>
          <a:prstGeom prst="rect">
            <a:avLst/>
          </a:prstGeom>
          <a:noFill/>
          <a:ln w="9525">
            <a:noFill/>
            <a:miter lim="800000"/>
            <a:headEnd/>
            <a:tailEnd/>
          </a:ln>
          <a:effectLst/>
        </p:spPr>
        <p:txBody>
          <a:bodyPr anchor="ctr"/>
          <a:lstStyle/>
          <a:p>
            <a:pPr algn="ctr" eaLnBrk="1" hangingPunct="1">
              <a:defRPr/>
            </a:pPr>
            <a:r>
              <a:rPr lang="en-US" sz="4000" i="1">
                <a:solidFill>
                  <a:srgbClr val="FF3399"/>
                </a:solidFill>
                <a:effectLst>
                  <a:outerShdw blurRad="38100" dist="38100" dir="2700000" algn="tl">
                    <a:srgbClr val="000000"/>
                  </a:outerShdw>
                </a:effectLst>
              </a:rPr>
              <a:t>Beneficial Owner Concept-3</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defRPr/>
            </a:pPr>
            <a:r>
              <a:rPr lang="en-US" sz="4000" smtClean="0"/>
              <a:t>Ilustrasi BO – </a:t>
            </a:r>
            <a:r>
              <a:rPr lang="en-US" sz="3800" smtClean="0"/>
              <a:t>Who is the beneficial owner?</a:t>
            </a:r>
          </a:p>
        </p:txBody>
      </p:sp>
      <p:sp>
        <p:nvSpPr>
          <p:cNvPr id="16387" name="Text Box 3"/>
          <p:cNvSpPr txBox="1">
            <a:spLocks noChangeArrowheads="1"/>
          </p:cNvSpPr>
          <p:nvPr/>
        </p:nvSpPr>
        <p:spPr bwMode="auto">
          <a:xfrm>
            <a:off x="2916238" y="2420938"/>
            <a:ext cx="1079500" cy="366712"/>
          </a:xfrm>
          <a:prstGeom prst="rect">
            <a:avLst/>
          </a:prstGeom>
          <a:noFill/>
          <a:ln w="9525">
            <a:noFill/>
            <a:miter lim="800000"/>
            <a:headEnd/>
            <a:tailEnd/>
          </a:ln>
        </p:spPr>
        <p:txBody>
          <a:bodyPr>
            <a:spAutoFit/>
          </a:bodyPr>
          <a:lstStyle/>
          <a:p>
            <a:pPr>
              <a:spcBef>
                <a:spcPct val="50000"/>
              </a:spcBef>
            </a:pPr>
            <a:endParaRPr lang="id-ID">
              <a:ea typeface="MS PGothic" pitchFamily="34" charset="-128"/>
            </a:endParaRPr>
          </a:p>
        </p:txBody>
      </p:sp>
      <p:sp>
        <p:nvSpPr>
          <p:cNvPr id="53252" name="Rectangle 4"/>
          <p:cNvSpPr>
            <a:spLocks noGrp="1" noChangeArrowheads="1"/>
          </p:cNvSpPr>
          <p:nvPr>
            <p:ph type="body" idx="1"/>
          </p:nvPr>
        </p:nvSpPr>
        <p:spPr>
          <a:xfrm>
            <a:off x="900113" y="1844675"/>
            <a:ext cx="7954962" cy="4464050"/>
          </a:xfrm>
        </p:spPr>
        <p:txBody>
          <a:bodyPr/>
          <a:lstStyle/>
          <a:p>
            <a:pPr eaLnBrk="1" hangingPunct="1">
              <a:buFont typeface="Wingdings" pitchFamily="2" charset="2"/>
              <a:buNone/>
              <a:defRPr/>
            </a:pPr>
            <a:endParaRPr lang="en-US" i="1" smtClean="0"/>
          </a:p>
          <a:p>
            <a:pPr eaLnBrk="1" hangingPunct="1">
              <a:buFont typeface="Wingdings" pitchFamily="2" charset="2"/>
              <a:buNone/>
              <a:defRPr/>
            </a:pPr>
            <a:endParaRPr lang="en-US" smtClean="0"/>
          </a:p>
        </p:txBody>
      </p:sp>
      <p:sp>
        <p:nvSpPr>
          <p:cNvPr id="16389" name="Rectangle 5"/>
          <p:cNvSpPr>
            <a:spLocks noChangeArrowheads="1"/>
          </p:cNvSpPr>
          <p:nvPr/>
        </p:nvSpPr>
        <p:spPr bwMode="auto">
          <a:xfrm>
            <a:off x="3348038" y="1484313"/>
            <a:ext cx="2447925" cy="576262"/>
          </a:xfrm>
          <a:prstGeom prst="rect">
            <a:avLst/>
          </a:prstGeom>
          <a:solidFill>
            <a:srgbClr val="66FF66"/>
          </a:solidFill>
          <a:ln w="9525">
            <a:solidFill>
              <a:schemeClr val="tx1"/>
            </a:solidFill>
            <a:miter lim="800000"/>
            <a:headEnd/>
            <a:tailEnd/>
          </a:ln>
        </p:spPr>
        <p:txBody>
          <a:bodyPr wrap="none" anchor="ctr"/>
          <a:lstStyle/>
          <a:p>
            <a:pPr algn="ctr"/>
            <a:r>
              <a:rPr lang="en-US" b="1">
                <a:solidFill>
                  <a:schemeClr val="bg2"/>
                </a:solidFill>
                <a:ea typeface="MS PGothic" pitchFamily="34" charset="-128"/>
              </a:rPr>
              <a:t>X Co</a:t>
            </a:r>
          </a:p>
        </p:txBody>
      </p:sp>
      <p:sp>
        <p:nvSpPr>
          <p:cNvPr id="16390" name="Rectangle 6"/>
          <p:cNvSpPr>
            <a:spLocks noChangeArrowheads="1"/>
          </p:cNvSpPr>
          <p:nvPr/>
        </p:nvSpPr>
        <p:spPr bwMode="auto">
          <a:xfrm>
            <a:off x="3419475" y="3141663"/>
            <a:ext cx="2447925" cy="503237"/>
          </a:xfrm>
          <a:prstGeom prst="rect">
            <a:avLst/>
          </a:prstGeom>
          <a:solidFill>
            <a:schemeClr val="hlink"/>
          </a:solidFill>
          <a:ln w="9525">
            <a:solidFill>
              <a:schemeClr val="tx1"/>
            </a:solidFill>
            <a:miter lim="800000"/>
            <a:headEnd/>
            <a:tailEnd/>
          </a:ln>
        </p:spPr>
        <p:txBody>
          <a:bodyPr wrap="none" anchor="ctr"/>
          <a:lstStyle/>
          <a:p>
            <a:pPr algn="ctr"/>
            <a:endParaRPr lang="en-US">
              <a:ea typeface="MS PGothic" pitchFamily="34" charset="-128"/>
            </a:endParaRPr>
          </a:p>
          <a:p>
            <a:pPr algn="ctr"/>
            <a:r>
              <a:rPr lang="en-US" b="1">
                <a:solidFill>
                  <a:schemeClr val="bg2"/>
                </a:solidFill>
                <a:ea typeface="MS PGothic" pitchFamily="34" charset="-128"/>
              </a:rPr>
              <a:t>Y Co</a:t>
            </a:r>
          </a:p>
          <a:p>
            <a:pPr algn="ctr"/>
            <a:endParaRPr lang="en-US">
              <a:ea typeface="MS PGothic" pitchFamily="34" charset="-128"/>
            </a:endParaRPr>
          </a:p>
        </p:txBody>
      </p:sp>
      <p:sp>
        <p:nvSpPr>
          <p:cNvPr id="16391" name="Rectangle 7"/>
          <p:cNvSpPr>
            <a:spLocks noChangeArrowheads="1"/>
          </p:cNvSpPr>
          <p:nvPr/>
        </p:nvSpPr>
        <p:spPr bwMode="auto">
          <a:xfrm>
            <a:off x="3419475" y="4797425"/>
            <a:ext cx="2520950" cy="503238"/>
          </a:xfrm>
          <a:prstGeom prst="rect">
            <a:avLst/>
          </a:prstGeom>
          <a:solidFill>
            <a:srgbClr val="99FFCC"/>
          </a:solidFill>
          <a:ln w="9525">
            <a:solidFill>
              <a:schemeClr val="tx1"/>
            </a:solidFill>
            <a:miter lim="800000"/>
            <a:headEnd/>
            <a:tailEnd/>
          </a:ln>
        </p:spPr>
        <p:txBody>
          <a:bodyPr wrap="none" anchor="ctr"/>
          <a:lstStyle/>
          <a:p>
            <a:pPr algn="ctr"/>
            <a:endParaRPr lang="en-US">
              <a:ea typeface="MS PGothic" pitchFamily="34" charset="-128"/>
            </a:endParaRPr>
          </a:p>
          <a:p>
            <a:pPr algn="ctr"/>
            <a:r>
              <a:rPr lang="en-US" b="1">
                <a:solidFill>
                  <a:schemeClr val="bg2"/>
                </a:solidFill>
                <a:ea typeface="MS PGothic" pitchFamily="34" charset="-128"/>
              </a:rPr>
              <a:t>PT Z</a:t>
            </a:r>
          </a:p>
          <a:p>
            <a:pPr algn="ctr"/>
            <a:endParaRPr lang="en-US" b="1">
              <a:solidFill>
                <a:schemeClr val="bg2"/>
              </a:solidFill>
              <a:ea typeface="MS PGothic" pitchFamily="34" charset="-128"/>
            </a:endParaRPr>
          </a:p>
        </p:txBody>
      </p:sp>
      <p:sp>
        <p:nvSpPr>
          <p:cNvPr id="16392" name="Line 8"/>
          <p:cNvSpPr>
            <a:spLocks noChangeShapeType="1"/>
          </p:cNvSpPr>
          <p:nvPr/>
        </p:nvSpPr>
        <p:spPr bwMode="auto">
          <a:xfrm>
            <a:off x="4211638" y="2205038"/>
            <a:ext cx="0" cy="790575"/>
          </a:xfrm>
          <a:prstGeom prst="line">
            <a:avLst/>
          </a:prstGeom>
          <a:noFill/>
          <a:ln w="9525">
            <a:solidFill>
              <a:schemeClr val="tx1"/>
            </a:solidFill>
            <a:round/>
            <a:headEnd/>
            <a:tailEnd type="triangle" w="med" len="med"/>
          </a:ln>
        </p:spPr>
        <p:txBody>
          <a:bodyPr/>
          <a:lstStyle/>
          <a:p>
            <a:endParaRPr lang="en-US"/>
          </a:p>
        </p:txBody>
      </p:sp>
      <p:sp>
        <p:nvSpPr>
          <p:cNvPr id="16393" name="Line 9"/>
          <p:cNvSpPr>
            <a:spLocks noChangeShapeType="1"/>
          </p:cNvSpPr>
          <p:nvPr/>
        </p:nvSpPr>
        <p:spPr bwMode="auto">
          <a:xfrm>
            <a:off x="4284663" y="3789363"/>
            <a:ext cx="0" cy="863600"/>
          </a:xfrm>
          <a:prstGeom prst="line">
            <a:avLst/>
          </a:prstGeom>
          <a:noFill/>
          <a:ln w="9525">
            <a:solidFill>
              <a:schemeClr val="tx1"/>
            </a:solidFill>
            <a:round/>
            <a:headEnd/>
            <a:tailEnd type="triangle" w="med" len="med"/>
          </a:ln>
        </p:spPr>
        <p:txBody>
          <a:bodyPr/>
          <a:lstStyle/>
          <a:p>
            <a:endParaRPr lang="en-US"/>
          </a:p>
        </p:txBody>
      </p:sp>
      <p:sp>
        <p:nvSpPr>
          <p:cNvPr id="16394" name="Line 10"/>
          <p:cNvSpPr>
            <a:spLocks noChangeShapeType="1"/>
          </p:cNvSpPr>
          <p:nvPr/>
        </p:nvSpPr>
        <p:spPr bwMode="auto">
          <a:xfrm flipV="1">
            <a:off x="5076825" y="3789363"/>
            <a:ext cx="0" cy="792162"/>
          </a:xfrm>
          <a:prstGeom prst="line">
            <a:avLst/>
          </a:prstGeom>
          <a:noFill/>
          <a:ln w="9525">
            <a:solidFill>
              <a:schemeClr val="tx1"/>
            </a:solidFill>
            <a:round/>
            <a:headEnd/>
            <a:tailEnd type="triangle" w="med" len="med"/>
          </a:ln>
        </p:spPr>
        <p:txBody>
          <a:bodyPr/>
          <a:lstStyle/>
          <a:p>
            <a:endParaRPr lang="en-US"/>
          </a:p>
        </p:txBody>
      </p:sp>
      <p:sp>
        <p:nvSpPr>
          <p:cNvPr id="16395" name="Line 11"/>
          <p:cNvSpPr>
            <a:spLocks noChangeShapeType="1"/>
          </p:cNvSpPr>
          <p:nvPr/>
        </p:nvSpPr>
        <p:spPr bwMode="auto">
          <a:xfrm flipV="1">
            <a:off x="5003800" y="2205038"/>
            <a:ext cx="0" cy="719137"/>
          </a:xfrm>
          <a:prstGeom prst="line">
            <a:avLst/>
          </a:prstGeom>
          <a:noFill/>
          <a:ln w="9525">
            <a:solidFill>
              <a:schemeClr val="tx1"/>
            </a:solidFill>
            <a:round/>
            <a:headEnd/>
            <a:tailEnd type="triangle" w="med" len="med"/>
          </a:ln>
        </p:spPr>
        <p:txBody>
          <a:bodyPr/>
          <a:lstStyle/>
          <a:p>
            <a:endParaRPr lang="en-US"/>
          </a:p>
        </p:txBody>
      </p:sp>
      <p:sp>
        <p:nvSpPr>
          <p:cNvPr id="16396" name="Text Box 12"/>
          <p:cNvSpPr txBox="1">
            <a:spLocks noChangeArrowheads="1"/>
          </p:cNvSpPr>
          <p:nvPr/>
        </p:nvSpPr>
        <p:spPr bwMode="auto">
          <a:xfrm>
            <a:off x="6084888" y="1484313"/>
            <a:ext cx="2376487" cy="641350"/>
          </a:xfrm>
          <a:prstGeom prst="rect">
            <a:avLst/>
          </a:prstGeom>
          <a:noFill/>
          <a:ln w="9525">
            <a:noFill/>
            <a:miter lim="800000"/>
            <a:headEnd/>
            <a:tailEnd/>
          </a:ln>
        </p:spPr>
        <p:txBody>
          <a:bodyPr>
            <a:spAutoFit/>
          </a:bodyPr>
          <a:lstStyle/>
          <a:p>
            <a:pPr>
              <a:spcBef>
                <a:spcPct val="50000"/>
              </a:spcBef>
            </a:pPr>
            <a:r>
              <a:rPr lang="en-US">
                <a:ea typeface="MS PGothic" pitchFamily="34" charset="-128"/>
              </a:rPr>
              <a:t>Mauritius (Tax Haven)</a:t>
            </a:r>
          </a:p>
        </p:txBody>
      </p:sp>
      <p:sp>
        <p:nvSpPr>
          <p:cNvPr id="16397" name="Text Box 13"/>
          <p:cNvSpPr txBox="1">
            <a:spLocks noChangeArrowheads="1"/>
          </p:cNvSpPr>
          <p:nvPr/>
        </p:nvSpPr>
        <p:spPr bwMode="auto">
          <a:xfrm>
            <a:off x="6084888" y="3068638"/>
            <a:ext cx="2232025" cy="641350"/>
          </a:xfrm>
          <a:prstGeom prst="rect">
            <a:avLst/>
          </a:prstGeom>
          <a:noFill/>
          <a:ln w="9525">
            <a:noFill/>
            <a:miter lim="800000"/>
            <a:headEnd/>
            <a:tailEnd/>
          </a:ln>
        </p:spPr>
        <p:txBody>
          <a:bodyPr>
            <a:spAutoFit/>
          </a:bodyPr>
          <a:lstStyle/>
          <a:p>
            <a:pPr>
              <a:spcBef>
                <a:spcPct val="50000"/>
              </a:spcBef>
            </a:pPr>
            <a:r>
              <a:rPr lang="en-US">
                <a:ea typeface="MS PGothic" pitchFamily="34" charset="-128"/>
              </a:rPr>
              <a:t>Seychelles (Tax Haven)</a:t>
            </a:r>
          </a:p>
        </p:txBody>
      </p:sp>
      <p:sp>
        <p:nvSpPr>
          <p:cNvPr id="16398" name="Text Box 14"/>
          <p:cNvSpPr txBox="1">
            <a:spLocks noChangeArrowheads="1"/>
          </p:cNvSpPr>
          <p:nvPr/>
        </p:nvSpPr>
        <p:spPr bwMode="auto">
          <a:xfrm>
            <a:off x="6227763" y="4724400"/>
            <a:ext cx="2232025" cy="366713"/>
          </a:xfrm>
          <a:prstGeom prst="rect">
            <a:avLst/>
          </a:prstGeom>
          <a:noFill/>
          <a:ln w="9525">
            <a:noFill/>
            <a:miter lim="800000"/>
            <a:headEnd/>
            <a:tailEnd/>
          </a:ln>
        </p:spPr>
        <p:txBody>
          <a:bodyPr>
            <a:spAutoFit/>
          </a:bodyPr>
          <a:lstStyle/>
          <a:p>
            <a:pPr>
              <a:spcBef>
                <a:spcPct val="50000"/>
              </a:spcBef>
            </a:pPr>
            <a:r>
              <a:rPr lang="en-US">
                <a:ea typeface="MS PGothic" pitchFamily="34" charset="-128"/>
              </a:rPr>
              <a:t>Indonesia</a:t>
            </a:r>
          </a:p>
        </p:txBody>
      </p:sp>
      <p:sp>
        <p:nvSpPr>
          <p:cNvPr id="16399" name="Text Box 15"/>
          <p:cNvSpPr txBox="1">
            <a:spLocks noChangeArrowheads="1"/>
          </p:cNvSpPr>
          <p:nvPr/>
        </p:nvSpPr>
        <p:spPr bwMode="auto">
          <a:xfrm>
            <a:off x="3203575" y="2276475"/>
            <a:ext cx="936625" cy="366713"/>
          </a:xfrm>
          <a:prstGeom prst="rect">
            <a:avLst/>
          </a:prstGeom>
          <a:noFill/>
          <a:ln w="9525">
            <a:noFill/>
            <a:miter lim="800000"/>
            <a:headEnd/>
            <a:tailEnd/>
          </a:ln>
        </p:spPr>
        <p:txBody>
          <a:bodyPr>
            <a:spAutoFit/>
          </a:bodyPr>
          <a:lstStyle/>
          <a:p>
            <a:pPr algn="r">
              <a:spcBef>
                <a:spcPct val="50000"/>
              </a:spcBef>
            </a:pPr>
            <a:r>
              <a:rPr lang="en-US">
                <a:ea typeface="MS PGothic" pitchFamily="34" charset="-128"/>
              </a:rPr>
              <a:t>loan</a:t>
            </a:r>
          </a:p>
        </p:txBody>
      </p:sp>
      <p:sp>
        <p:nvSpPr>
          <p:cNvPr id="16400" name="Text Box 16"/>
          <p:cNvSpPr txBox="1">
            <a:spLocks noChangeArrowheads="1"/>
          </p:cNvSpPr>
          <p:nvPr/>
        </p:nvSpPr>
        <p:spPr bwMode="auto">
          <a:xfrm>
            <a:off x="3203575" y="4005263"/>
            <a:ext cx="936625" cy="366712"/>
          </a:xfrm>
          <a:prstGeom prst="rect">
            <a:avLst/>
          </a:prstGeom>
          <a:noFill/>
          <a:ln w="9525">
            <a:noFill/>
            <a:miter lim="800000"/>
            <a:headEnd/>
            <a:tailEnd/>
          </a:ln>
        </p:spPr>
        <p:txBody>
          <a:bodyPr>
            <a:spAutoFit/>
          </a:bodyPr>
          <a:lstStyle/>
          <a:p>
            <a:pPr algn="r">
              <a:spcBef>
                <a:spcPct val="50000"/>
              </a:spcBef>
            </a:pPr>
            <a:r>
              <a:rPr lang="en-US">
                <a:ea typeface="MS PGothic" pitchFamily="34" charset="-128"/>
              </a:rPr>
              <a:t>loan</a:t>
            </a:r>
          </a:p>
        </p:txBody>
      </p:sp>
      <p:sp>
        <p:nvSpPr>
          <p:cNvPr id="16401" name="Text Box 17"/>
          <p:cNvSpPr txBox="1">
            <a:spLocks noChangeArrowheads="1"/>
          </p:cNvSpPr>
          <p:nvPr/>
        </p:nvSpPr>
        <p:spPr bwMode="auto">
          <a:xfrm>
            <a:off x="5292725" y="2492375"/>
            <a:ext cx="1368425" cy="366713"/>
          </a:xfrm>
          <a:prstGeom prst="rect">
            <a:avLst/>
          </a:prstGeom>
          <a:noFill/>
          <a:ln w="9525">
            <a:noFill/>
            <a:miter lim="800000"/>
            <a:headEnd/>
            <a:tailEnd/>
          </a:ln>
        </p:spPr>
        <p:txBody>
          <a:bodyPr>
            <a:spAutoFit/>
          </a:bodyPr>
          <a:lstStyle/>
          <a:p>
            <a:pPr>
              <a:spcBef>
                <a:spcPct val="50000"/>
              </a:spcBef>
            </a:pPr>
            <a:r>
              <a:rPr lang="en-US">
                <a:ea typeface="MS PGothic" pitchFamily="34" charset="-128"/>
              </a:rPr>
              <a:t>interest</a:t>
            </a:r>
          </a:p>
        </p:txBody>
      </p:sp>
      <p:sp>
        <p:nvSpPr>
          <p:cNvPr id="16402" name="Text Box 18"/>
          <p:cNvSpPr txBox="1">
            <a:spLocks noChangeArrowheads="1"/>
          </p:cNvSpPr>
          <p:nvPr/>
        </p:nvSpPr>
        <p:spPr bwMode="auto">
          <a:xfrm>
            <a:off x="5219700" y="4076700"/>
            <a:ext cx="1368425" cy="366713"/>
          </a:xfrm>
          <a:prstGeom prst="rect">
            <a:avLst/>
          </a:prstGeom>
          <a:noFill/>
          <a:ln w="9525">
            <a:noFill/>
            <a:miter lim="800000"/>
            <a:headEnd/>
            <a:tailEnd/>
          </a:ln>
        </p:spPr>
        <p:txBody>
          <a:bodyPr>
            <a:spAutoFit/>
          </a:bodyPr>
          <a:lstStyle/>
          <a:p>
            <a:pPr>
              <a:spcBef>
                <a:spcPct val="50000"/>
              </a:spcBef>
            </a:pPr>
            <a:r>
              <a:rPr lang="en-US">
                <a:ea typeface="MS PGothic" pitchFamily="34" charset="-128"/>
              </a:rPr>
              <a:t>interest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en-US" sz="4000" i="1" smtClean="0"/>
              <a:t/>
            </a:r>
            <a:br>
              <a:rPr lang="en-US" sz="4000" i="1" smtClean="0"/>
            </a:br>
            <a:endParaRPr lang="en-US" sz="4000" i="1" smtClean="0"/>
          </a:p>
        </p:txBody>
      </p:sp>
      <p:sp>
        <p:nvSpPr>
          <p:cNvPr id="54275" name="Rectangle 3"/>
          <p:cNvSpPr>
            <a:spLocks noGrp="1" noChangeArrowheads="1"/>
          </p:cNvSpPr>
          <p:nvPr>
            <p:ph type="body" idx="1"/>
          </p:nvPr>
        </p:nvSpPr>
        <p:spPr>
          <a:xfrm>
            <a:off x="900113" y="1844675"/>
            <a:ext cx="7954962" cy="4464050"/>
          </a:xfrm>
        </p:spPr>
        <p:txBody>
          <a:bodyPr/>
          <a:lstStyle/>
          <a:p>
            <a:pPr eaLnBrk="1" hangingPunct="1">
              <a:defRPr/>
            </a:pPr>
            <a:endParaRPr lang="en-US" i="1" smtClean="0"/>
          </a:p>
          <a:p>
            <a:pPr eaLnBrk="1" hangingPunct="1">
              <a:defRPr/>
            </a:pPr>
            <a:r>
              <a:rPr lang="en-US" i="1" smtClean="0"/>
              <a:t>Problem: </a:t>
            </a:r>
          </a:p>
          <a:p>
            <a:pPr lvl="1" eaLnBrk="1" hangingPunct="1">
              <a:defRPr/>
            </a:pPr>
            <a:r>
              <a:rPr lang="en-US" i="1" smtClean="0"/>
              <a:t>How to prove it? </a:t>
            </a:r>
          </a:p>
          <a:p>
            <a:pPr lvl="2" eaLnBrk="1" hangingPunct="1">
              <a:defRPr/>
            </a:pPr>
            <a:r>
              <a:rPr lang="en-US" i="1" smtClean="0"/>
              <a:t>Exchange of Information</a:t>
            </a:r>
          </a:p>
          <a:p>
            <a:pPr lvl="2" eaLnBrk="1" hangingPunct="1">
              <a:defRPr/>
            </a:pPr>
            <a:r>
              <a:rPr lang="en-US" i="1" smtClean="0"/>
              <a:t>Mutual Agreement Procedure</a:t>
            </a:r>
          </a:p>
          <a:p>
            <a:pPr lvl="1" eaLnBrk="1" hangingPunct="1">
              <a:defRPr/>
            </a:pPr>
            <a:r>
              <a:rPr lang="en-US" i="1" smtClean="0"/>
              <a:t>Is CoD enough?</a:t>
            </a:r>
          </a:p>
          <a:p>
            <a:pPr eaLnBrk="1" hangingPunct="1">
              <a:defRPr/>
            </a:pPr>
            <a:endParaRPr lang="en-US" i="1" smtClean="0"/>
          </a:p>
          <a:p>
            <a:pPr eaLnBrk="1" hangingPunct="1">
              <a:buFont typeface="Wingdings" pitchFamily="2" charset="2"/>
              <a:buNone/>
              <a:defRPr/>
            </a:pPr>
            <a:endParaRPr lang="en-US" smtClean="0"/>
          </a:p>
        </p:txBody>
      </p:sp>
      <p:sp>
        <p:nvSpPr>
          <p:cNvPr id="54276" name="Rectangle 4"/>
          <p:cNvSpPr>
            <a:spLocks noChangeArrowheads="1"/>
          </p:cNvSpPr>
          <p:nvPr/>
        </p:nvSpPr>
        <p:spPr bwMode="auto">
          <a:xfrm>
            <a:off x="673100" y="490538"/>
            <a:ext cx="8229600" cy="1143000"/>
          </a:xfrm>
          <a:prstGeom prst="rect">
            <a:avLst/>
          </a:prstGeom>
          <a:noFill/>
          <a:ln w="9525">
            <a:noFill/>
            <a:miter lim="800000"/>
            <a:headEnd/>
            <a:tailEnd/>
          </a:ln>
          <a:effectLst/>
        </p:spPr>
        <p:txBody>
          <a:bodyPr anchor="ctr"/>
          <a:lstStyle/>
          <a:p>
            <a:pPr algn="ctr" eaLnBrk="1" hangingPunct="1">
              <a:defRPr/>
            </a:pPr>
            <a:r>
              <a:rPr lang="en-US" sz="4000" i="1">
                <a:solidFill>
                  <a:schemeClr val="tx2"/>
                </a:solidFill>
                <a:effectLst>
                  <a:outerShdw blurRad="38100" dist="38100" dir="2700000" algn="tl">
                    <a:srgbClr val="000000"/>
                  </a:outerShdw>
                </a:effectLst>
              </a:rPr>
              <a:t>Beneficial Owner Concept-3</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sz="4000" smtClean="0"/>
              <a:t>Limitation on benefits article (LOB)</a:t>
            </a:r>
          </a:p>
        </p:txBody>
      </p:sp>
      <p:sp>
        <p:nvSpPr>
          <p:cNvPr id="39939" name="Rectangle 3"/>
          <p:cNvSpPr>
            <a:spLocks noGrp="1" noChangeArrowheads="1"/>
          </p:cNvSpPr>
          <p:nvPr>
            <p:ph type="body" idx="1"/>
          </p:nvPr>
        </p:nvSpPr>
        <p:spPr/>
        <p:txBody>
          <a:bodyPr/>
          <a:lstStyle/>
          <a:p>
            <a:pPr eaLnBrk="1" hangingPunct="1">
              <a:lnSpc>
                <a:spcPct val="90000"/>
              </a:lnSpc>
              <a:defRPr/>
            </a:pPr>
            <a:r>
              <a:rPr lang="en-US" smtClean="0">
                <a:solidFill>
                  <a:schemeClr val="tx2"/>
                </a:solidFill>
              </a:rPr>
              <a:t>LOB menurut Rohatgi:</a:t>
            </a:r>
          </a:p>
          <a:p>
            <a:pPr lvl="1" eaLnBrk="1" hangingPunct="1">
              <a:lnSpc>
                <a:spcPct val="90000"/>
              </a:lnSpc>
              <a:buFontTx/>
              <a:buNone/>
              <a:defRPr/>
            </a:pPr>
            <a:r>
              <a:rPr lang="en-US" smtClean="0">
                <a:solidFill>
                  <a:schemeClr val="tx2"/>
                </a:solidFill>
              </a:rPr>
              <a:t>“</a:t>
            </a:r>
            <a:r>
              <a:rPr lang="en-US" i="1" smtClean="0">
                <a:solidFill>
                  <a:schemeClr val="tx2"/>
                </a:solidFill>
              </a:rPr>
              <a:t>tax treaty provision designed to restrict treaty benefits to persons who meet one or several tests. These tests may require minimum levels of local ownership or business activities in the country where residence is claimed for tax purposes. The person claiming the treaty benefits may also have to meet certain criteria to ensure that a treaty residents is not being used as a conduit company by third country residents.”</a:t>
            </a:r>
            <a:endParaRPr lang="en-US" smtClean="0">
              <a:solidFill>
                <a:schemeClr val="tx2"/>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defRPr/>
            </a:pPr>
            <a:r>
              <a:rPr lang="en-US" sz="4000" smtClean="0"/>
              <a:t>Limitation on benefits article (LOB)</a:t>
            </a:r>
          </a:p>
        </p:txBody>
      </p:sp>
      <p:sp>
        <p:nvSpPr>
          <p:cNvPr id="79875" name="Rectangle 3"/>
          <p:cNvSpPr>
            <a:spLocks noGrp="1" noChangeArrowheads="1"/>
          </p:cNvSpPr>
          <p:nvPr>
            <p:ph type="body" idx="1"/>
          </p:nvPr>
        </p:nvSpPr>
        <p:spPr/>
        <p:txBody>
          <a:bodyPr/>
          <a:lstStyle/>
          <a:p>
            <a:pPr eaLnBrk="1" hangingPunct="1">
              <a:lnSpc>
                <a:spcPct val="90000"/>
              </a:lnSpc>
              <a:defRPr/>
            </a:pPr>
            <a:r>
              <a:rPr lang="en-US" smtClean="0">
                <a:solidFill>
                  <a:schemeClr val="tx2"/>
                </a:solidFill>
              </a:rPr>
              <a:t>Terdapat di dalam </a:t>
            </a:r>
            <a:r>
              <a:rPr lang="en-US" i="1" smtClean="0">
                <a:solidFill>
                  <a:schemeClr val="tx2"/>
                </a:solidFill>
              </a:rPr>
              <a:t>US Model Double Taxation Convention Article 22 </a:t>
            </a:r>
            <a:r>
              <a:rPr lang="en-US" i="1" smtClean="0">
                <a:solidFill>
                  <a:schemeClr val="tx2"/>
                </a:solidFill>
                <a:sym typeface="Wingdings" pitchFamily="2" charset="2"/>
              </a:rPr>
              <a:t> </a:t>
            </a:r>
            <a:r>
              <a:rPr lang="en-US" smtClean="0">
                <a:solidFill>
                  <a:schemeClr val="tx2"/>
                </a:solidFill>
                <a:sym typeface="Wingdings" pitchFamily="2" charset="2"/>
              </a:rPr>
              <a:t>karakteristik utama dari P3B Amerika Serikat.</a:t>
            </a:r>
          </a:p>
          <a:p>
            <a:pPr eaLnBrk="1" hangingPunct="1">
              <a:lnSpc>
                <a:spcPct val="90000"/>
              </a:lnSpc>
              <a:defRPr/>
            </a:pPr>
            <a:endParaRPr lang="en-US" smtClean="0">
              <a:solidFill>
                <a:schemeClr val="tx2"/>
              </a:solidFill>
              <a:sym typeface="Wingdings" pitchFamily="2" charset="2"/>
            </a:endParaRPr>
          </a:p>
          <a:p>
            <a:pPr eaLnBrk="1" hangingPunct="1">
              <a:lnSpc>
                <a:spcPct val="90000"/>
              </a:lnSpc>
              <a:defRPr/>
            </a:pPr>
            <a:r>
              <a:rPr lang="en-US" smtClean="0">
                <a:solidFill>
                  <a:schemeClr val="tx2"/>
                </a:solidFill>
                <a:sym typeface="Wingdings" pitchFamily="2" charset="2"/>
              </a:rPr>
              <a:t>Ketentuan ini untuk membatasi bahwa hanya resident yang sah (</a:t>
            </a:r>
            <a:r>
              <a:rPr lang="en-US" i="1" smtClean="0">
                <a:solidFill>
                  <a:schemeClr val="tx2"/>
                </a:solidFill>
                <a:sym typeface="Wingdings" pitchFamily="2" charset="2"/>
              </a:rPr>
              <a:t>legitimate</a:t>
            </a:r>
            <a:r>
              <a:rPr lang="en-US" smtClean="0">
                <a:solidFill>
                  <a:schemeClr val="tx2"/>
                </a:solidFill>
                <a:sym typeface="Wingdings" pitchFamily="2" charset="2"/>
              </a:rPr>
              <a:t>) yang berhak mendapatkan </a:t>
            </a:r>
            <a:r>
              <a:rPr lang="en-US" i="1" smtClean="0">
                <a:solidFill>
                  <a:schemeClr val="tx2"/>
                </a:solidFill>
                <a:sym typeface="Wingdings" pitchFamily="2" charset="2"/>
              </a:rPr>
              <a:t>treaty benefits  </a:t>
            </a:r>
            <a:r>
              <a:rPr lang="en-US" smtClean="0">
                <a:solidFill>
                  <a:schemeClr val="tx2"/>
                </a:solidFill>
                <a:sym typeface="Wingdings" pitchFamily="2" charset="2"/>
              </a:rPr>
              <a:t>untuk mencegah </a:t>
            </a:r>
            <a:r>
              <a:rPr lang="en-US" i="1" smtClean="0">
                <a:solidFill>
                  <a:schemeClr val="tx2"/>
                </a:solidFill>
                <a:sym typeface="Wingdings" pitchFamily="2" charset="2"/>
              </a:rPr>
              <a:t>treaty shopping</a:t>
            </a:r>
            <a:endParaRPr lang="en-US" smtClean="0">
              <a:solidFill>
                <a:schemeClr val="tx2"/>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defRPr/>
            </a:pPr>
            <a:r>
              <a:rPr lang="en-US" smtClean="0"/>
              <a:t>Limitation of benefits article</a:t>
            </a:r>
          </a:p>
        </p:txBody>
      </p:sp>
      <p:sp>
        <p:nvSpPr>
          <p:cNvPr id="78851" name="Rectangle 3"/>
          <p:cNvSpPr>
            <a:spLocks noGrp="1" noChangeArrowheads="1"/>
          </p:cNvSpPr>
          <p:nvPr>
            <p:ph type="body" idx="1"/>
          </p:nvPr>
        </p:nvSpPr>
        <p:spPr/>
        <p:txBody>
          <a:bodyPr/>
          <a:lstStyle/>
          <a:p>
            <a:pPr eaLnBrk="1" hangingPunct="1">
              <a:lnSpc>
                <a:spcPct val="80000"/>
              </a:lnSpc>
              <a:defRPr/>
            </a:pPr>
            <a:r>
              <a:rPr lang="en-US" sz="1600" smtClean="0"/>
              <a:t>INA-USA Tax Treaty Article 28 (General rule of taxation) para. 6 &amp; 7:</a:t>
            </a:r>
          </a:p>
          <a:p>
            <a:pPr eaLnBrk="1" hangingPunct="1">
              <a:lnSpc>
                <a:spcPct val="80000"/>
              </a:lnSpc>
              <a:defRPr/>
            </a:pPr>
            <a:endParaRPr lang="en-US" sz="1600" smtClean="0"/>
          </a:p>
          <a:p>
            <a:pPr lvl="1" eaLnBrk="1" hangingPunct="1">
              <a:lnSpc>
                <a:spcPct val="80000"/>
              </a:lnSpc>
              <a:buFontTx/>
              <a:buNone/>
              <a:defRPr/>
            </a:pPr>
            <a:r>
              <a:rPr lang="en-US" sz="1400" smtClean="0"/>
              <a:t>	Para 6: </a:t>
            </a:r>
            <a:r>
              <a:rPr lang="en-US" sz="1400" b="1" smtClean="0">
                <a:solidFill>
                  <a:schemeClr val="tx2"/>
                </a:solidFill>
              </a:rPr>
              <a:t>Except as provided in paragraph 7, a person (other than an individual) which is a resident of a Contracting State shall not be entitled under this Convention to relief from taxation in the other Contracting State unless:</a:t>
            </a:r>
          </a:p>
          <a:p>
            <a:pPr lvl="1" eaLnBrk="1" hangingPunct="1">
              <a:lnSpc>
                <a:spcPct val="80000"/>
              </a:lnSpc>
              <a:buFontTx/>
              <a:buNone/>
              <a:defRPr/>
            </a:pPr>
            <a:endParaRPr lang="en-US" sz="1400" b="1" smtClean="0">
              <a:solidFill>
                <a:schemeClr val="tx2"/>
              </a:solidFill>
            </a:endParaRPr>
          </a:p>
          <a:p>
            <a:pPr lvl="1" eaLnBrk="1" hangingPunct="1">
              <a:lnSpc>
                <a:spcPct val="80000"/>
              </a:lnSpc>
              <a:buFontTx/>
              <a:buNone/>
              <a:defRPr/>
            </a:pPr>
            <a:r>
              <a:rPr lang="en-US" sz="1400" smtClean="0"/>
              <a:t>	(a) </a:t>
            </a:r>
            <a:r>
              <a:rPr lang="en-US" sz="1400" b="1" smtClean="0">
                <a:solidFill>
                  <a:srgbClr val="8CF270"/>
                </a:solidFill>
              </a:rPr>
              <a:t>more than 50 percent of the beneficial interest in such person (or in the case of a company, more than 50 percent of the number of shares of each class of the company's shares) is owned, directly or indirectly, by any combination of one or more of:</a:t>
            </a:r>
          </a:p>
          <a:p>
            <a:pPr lvl="1" eaLnBrk="1" hangingPunct="1">
              <a:lnSpc>
                <a:spcPct val="80000"/>
              </a:lnSpc>
              <a:buFontTx/>
              <a:buNone/>
              <a:defRPr/>
            </a:pPr>
            <a:r>
              <a:rPr lang="en-US" sz="1400" b="1" smtClean="0">
                <a:solidFill>
                  <a:srgbClr val="8CF270"/>
                </a:solidFill>
              </a:rPr>
              <a:t>		 </a:t>
            </a:r>
            <a:r>
              <a:rPr lang="en-US" sz="1400" smtClean="0"/>
              <a:t>(i) individuals who are residents of the United States; </a:t>
            </a:r>
          </a:p>
          <a:p>
            <a:pPr lvl="1" eaLnBrk="1" hangingPunct="1">
              <a:lnSpc>
                <a:spcPct val="80000"/>
              </a:lnSpc>
              <a:buFontTx/>
              <a:buNone/>
              <a:defRPr/>
            </a:pPr>
            <a:r>
              <a:rPr lang="en-US" sz="1400" smtClean="0"/>
              <a:t>		(ii) citizens of the United States; </a:t>
            </a:r>
          </a:p>
          <a:p>
            <a:pPr lvl="1" eaLnBrk="1" hangingPunct="1">
              <a:lnSpc>
                <a:spcPct val="80000"/>
              </a:lnSpc>
              <a:buFontTx/>
              <a:buNone/>
              <a:defRPr/>
            </a:pPr>
            <a:r>
              <a:rPr lang="en-US" sz="1400" smtClean="0"/>
              <a:t>		(iii) individuals who are residents of Indonesia; </a:t>
            </a:r>
          </a:p>
          <a:p>
            <a:pPr lvl="1" eaLnBrk="1" hangingPunct="1">
              <a:lnSpc>
                <a:spcPct val="80000"/>
              </a:lnSpc>
              <a:buFontTx/>
              <a:buNone/>
              <a:defRPr/>
            </a:pPr>
            <a:r>
              <a:rPr lang="en-US" sz="1400" smtClean="0"/>
              <a:t>		(iv) companies as described in paragraph 7(a); and </a:t>
            </a:r>
          </a:p>
          <a:p>
            <a:pPr lvl="1" eaLnBrk="1" hangingPunct="1">
              <a:lnSpc>
                <a:spcPct val="80000"/>
              </a:lnSpc>
              <a:buFontTx/>
              <a:buNone/>
              <a:defRPr/>
            </a:pPr>
            <a:r>
              <a:rPr lang="en-US" sz="1400" smtClean="0"/>
              <a:t>		(v) the Contracting States; and </a:t>
            </a:r>
          </a:p>
          <a:p>
            <a:pPr lvl="1" eaLnBrk="1" hangingPunct="1">
              <a:lnSpc>
                <a:spcPct val="80000"/>
              </a:lnSpc>
              <a:buFontTx/>
              <a:buNone/>
              <a:defRPr/>
            </a:pPr>
            <a:endParaRPr lang="en-US" sz="1400" smtClean="0"/>
          </a:p>
          <a:p>
            <a:pPr lvl="1" eaLnBrk="1" hangingPunct="1">
              <a:lnSpc>
                <a:spcPct val="80000"/>
              </a:lnSpc>
              <a:buFontTx/>
              <a:buNone/>
              <a:defRPr/>
            </a:pPr>
            <a:r>
              <a:rPr lang="en-US" sz="1400" smtClean="0"/>
              <a:t>	(b) </a:t>
            </a:r>
            <a:r>
              <a:rPr lang="en-US" sz="1400" b="1" smtClean="0">
                <a:solidFill>
                  <a:schemeClr val="tx2"/>
                </a:solidFill>
              </a:rPr>
              <a:t>the income of such person is not used in substantial part, directly or indirectly, to meet liabilities (including liabilities for interest or royalties) to persons other than those enumerated in subparagraphs (a)(i) through (v).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type="body" idx="1"/>
          </p:nvPr>
        </p:nvSpPr>
        <p:spPr/>
        <p:txBody>
          <a:bodyPr/>
          <a:lstStyle/>
          <a:p>
            <a:pPr eaLnBrk="1" hangingPunct="1">
              <a:lnSpc>
                <a:spcPct val="80000"/>
              </a:lnSpc>
              <a:defRPr/>
            </a:pPr>
            <a:r>
              <a:rPr lang="en-US" sz="2800" smtClean="0"/>
              <a:t>Para 7:</a:t>
            </a:r>
          </a:p>
          <a:p>
            <a:pPr lvl="1" eaLnBrk="1" hangingPunct="1">
              <a:lnSpc>
                <a:spcPct val="80000"/>
              </a:lnSpc>
              <a:defRPr/>
            </a:pPr>
            <a:r>
              <a:rPr lang="en-US" sz="2400" smtClean="0"/>
              <a:t>The provisions of paragraph 6 shall not apply if:</a:t>
            </a:r>
          </a:p>
          <a:p>
            <a:pPr lvl="1" eaLnBrk="1" hangingPunct="1">
              <a:lnSpc>
                <a:spcPct val="80000"/>
              </a:lnSpc>
              <a:buFontTx/>
              <a:buNone/>
              <a:defRPr/>
            </a:pPr>
            <a:endParaRPr lang="en-US" sz="2400" smtClean="0"/>
          </a:p>
          <a:p>
            <a:pPr lvl="1" eaLnBrk="1" hangingPunct="1">
              <a:lnSpc>
                <a:spcPct val="80000"/>
              </a:lnSpc>
              <a:buFontTx/>
              <a:buNone/>
              <a:defRPr/>
            </a:pPr>
            <a:r>
              <a:rPr lang="en-US" sz="2400" smtClean="0"/>
              <a:t>	</a:t>
            </a:r>
            <a:r>
              <a:rPr lang="en-US" sz="2400" smtClean="0">
                <a:solidFill>
                  <a:srgbClr val="0000FF"/>
                </a:solidFill>
              </a:rPr>
              <a:t>(a) the person is a company in whose principal class of shares there is substantial and regular trading on a recognized stock exchange; or </a:t>
            </a:r>
          </a:p>
          <a:p>
            <a:pPr lvl="1" eaLnBrk="1" hangingPunct="1">
              <a:lnSpc>
                <a:spcPct val="80000"/>
              </a:lnSpc>
              <a:buFontTx/>
              <a:buNone/>
              <a:defRPr/>
            </a:pPr>
            <a:r>
              <a:rPr lang="en-US" sz="2400" smtClean="0"/>
              <a:t>	</a:t>
            </a:r>
          </a:p>
          <a:p>
            <a:pPr lvl="1" eaLnBrk="1" hangingPunct="1">
              <a:lnSpc>
                <a:spcPct val="80000"/>
              </a:lnSpc>
              <a:buFontTx/>
              <a:buNone/>
              <a:defRPr/>
            </a:pPr>
            <a:r>
              <a:rPr lang="en-US" sz="2400" smtClean="0"/>
              <a:t>	</a:t>
            </a:r>
            <a:r>
              <a:rPr lang="en-US" sz="2400" smtClean="0">
                <a:solidFill>
                  <a:srgbClr val="8CF270"/>
                </a:solidFill>
              </a:rPr>
              <a:t>(b) the establishment, acquisition and maintenance of such person and the conduct of its operations did not have as a principal purpose the purpose of obtaining benefits under the Convention. </a:t>
            </a:r>
          </a:p>
          <a:p>
            <a:pPr eaLnBrk="1" hangingPunct="1">
              <a:lnSpc>
                <a:spcPct val="80000"/>
              </a:lnSpc>
              <a:buFont typeface="Wingdings" pitchFamily="2" charset="2"/>
              <a:buNone/>
              <a:defRPr/>
            </a:pPr>
            <a:r>
              <a:rPr lang="en-US" sz="2800" smtClean="0"/>
              <a:t> </a:t>
            </a:r>
          </a:p>
          <a:p>
            <a:pPr eaLnBrk="1" hangingPunct="1">
              <a:lnSpc>
                <a:spcPct val="80000"/>
              </a:lnSpc>
              <a:defRPr/>
            </a:pPr>
            <a:endParaRPr lang="en-US" sz="28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eam">
  <a:themeElements>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Beam</Template>
  <TotalTime>527</TotalTime>
  <Words>817</Words>
  <Application>Microsoft Office PowerPoint</Application>
  <PresentationFormat>On-screen Show (4:3)</PresentationFormat>
  <Paragraphs>116</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Beam</vt:lpstr>
      <vt:lpstr> Tax Treaty Provision (I)</vt:lpstr>
      <vt:lpstr>Agenda</vt:lpstr>
      <vt:lpstr>CERTIFICATE OF DOMICILE (PER 61/2009 JO PER 24/2010)</vt:lpstr>
      <vt:lpstr> Beneficial owner concept under tax treaty law </vt:lpstr>
      <vt:lpstr>Beneficial owner concept under tax treaty law </vt:lpstr>
      <vt:lpstr>Beneficial owner concept under tax treaty law </vt:lpstr>
      <vt:lpstr>Beneficial owner concept under tax treaty law </vt:lpstr>
      <vt:lpstr>Beneficial owner concept under tax treaty law</vt:lpstr>
      <vt:lpstr> Interpretation of ‘beneficial owner’ concept: Indonesian tax perspective </vt:lpstr>
      <vt:lpstr>Beneficial Owner Concept-1 </vt:lpstr>
      <vt:lpstr> </vt:lpstr>
      <vt:lpstr> </vt:lpstr>
      <vt:lpstr> </vt:lpstr>
      <vt:lpstr>Ilustrasi BO – Who is the beneficial owner?</vt:lpstr>
      <vt:lpstr> </vt:lpstr>
      <vt:lpstr>Limitation on benefits article (LOB)</vt:lpstr>
      <vt:lpstr>Limitation on benefits article (LOB)</vt:lpstr>
      <vt:lpstr>Limitation of benefits article</vt:lpstr>
      <vt:lpstr>Slide 19</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christine</dc:creator>
  <cp:lastModifiedBy>user</cp:lastModifiedBy>
  <cp:revision>25</cp:revision>
  <dcterms:created xsi:type="dcterms:W3CDTF">2008-06-30T06:00:44Z</dcterms:created>
  <dcterms:modified xsi:type="dcterms:W3CDTF">2014-10-12T18:13:17Z</dcterms:modified>
</cp:coreProperties>
</file>