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0FC0F-7803-4EBC-BD16-F8612D0E683F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1B3F7-99CF-4790-9235-D1A47F42AC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AE734-B530-4535-BAFC-E2606584DC87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AE734-B530-4535-BAFC-E2606584DC87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AE734-B530-4535-BAFC-E2606584DC87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4A1571D-B5B8-4BE2-923E-292858DBBD89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CFEDB56-9A2E-479F-9A50-5DB5263A5B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Tax Havens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Christine, </a:t>
            </a:r>
            <a:r>
              <a:rPr lang="en-US" dirty="0" err="1" smtClean="0"/>
              <a:t>M.Int.Tax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tax haven is a country with no or nominal taxes on income from mobile activities which also meets at least one of the following three additional conditions: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It does not exchange information effectively with other countries; or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It provides tax benefits to taxpayers in a non-transparent fashion; or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It does not require non-residents to engage in substantial activities in the tax haven in order to qualify for tax benefits.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Tax Haven – According to the OECD Report 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Kriteria</a:t>
            </a:r>
            <a:r>
              <a:rPr lang="en-US" dirty="0" smtClean="0"/>
              <a:t> Tax Haven Country,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Negara yang </a:t>
            </a:r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; 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err="1" smtClean="0">
                <a:solidFill>
                  <a:srgbClr val="FF0000"/>
                </a:solidFill>
              </a:rPr>
              <a:t>Atau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Negara yang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bank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pertukaran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Tax Haven-according Indonesian tax regulation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Negara yang </a:t>
            </a:r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50%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Indonesia.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tahun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2009		: &lt; 14%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tahun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2010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dst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.	: &lt; 12,5%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Negara yang </a:t>
            </a:r>
            <a:r>
              <a:rPr lang="en-US" sz="2800" dirty="0" err="1" smtClean="0"/>
              <a:t>mengenakan</a:t>
            </a:r>
            <a:r>
              <a:rPr lang="en-US" sz="2800" dirty="0" smtClean="0"/>
              <a:t> </a:t>
            </a:r>
            <a:r>
              <a:rPr lang="en-US" sz="2800" dirty="0" err="1" smtClean="0"/>
              <a:t>tarif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rendah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Negara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jurisdiksi</a:t>
            </a:r>
            <a:r>
              <a:rPr lang="en-US" dirty="0" smtClean="0"/>
              <a:t> yang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perundang-undangannya</a:t>
            </a:r>
            <a:r>
              <a:rPr lang="en-US" dirty="0" smtClean="0"/>
              <a:t> </a:t>
            </a:r>
            <a:r>
              <a:rPr lang="en-US" dirty="0" err="1" smtClean="0"/>
              <a:t>melarang</a:t>
            </a:r>
            <a:r>
              <a:rPr lang="en-US" dirty="0" smtClean="0"/>
              <a:t>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nasabahnya</a:t>
            </a:r>
            <a:r>
              <a:rPr lang="en-US" dirty="0" smtClean="0"/>
              <a:t>,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Negara yang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menerapkan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kebijakan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bank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atau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tidak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melakukan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pertukaran</a:t>
            </a:r>
            <a:r>
              <a:rPr lang="en-US" sz="28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+mj-lt"/>
              </a:rPr>
              <a:t>informasi</a:t>
            </a:r>
            <a:endParaRPr lang="en-US" sz="2800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Controlled Foreign Corporation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4400"/>
            <a:ext cx="7406640" cy="1752600"/>
          </a:xfrm>
        </p:spPr>
        <p:txBody>
          <a:bodyPr/>
          <a:lstStyle/>
          <a:p>
            <a:r>
              <a:rPr lang="en-US" dirty="0" smtClean="0"/>
              <a:t>By Christine </a:t>
            </a:r>
            <a:r>
              <a:rPr lang="en-US" dirty="0" err="1" smtClean="0"/>
              <a:t>M.Int.Tax</a:t>
            </a:r>
            <a:r>
              <a:rPr lang="en-US" dirty="0" smtClean="0"/>
              <a:t> ©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topics: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CFC?</a:t>
            </a:r>
          </a:p>
          <a:p>
            <a:r>
              <a:rPr lang="en-US" dirty="0" smtClean="0"/>
              <a:t>What is the purpose of CFC Rule?</a:t>
            </a:r>
          </a:p>
          <a:p>
            <a:r>
              <a:rPr lang="en-US" dirty="0" smtClean="0"/>
              <a:t>How is the CFC Rule in Indonesia?</a:t>
            </a:r>
          </a:p>
          <a:p>
            <a:r>
              <a:rPr lang="en-US" dirty="0" smtClean="0"/>
              <a:t>Case study CFC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Reference Regulation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2200" dirty="0" smtClean="0">
                <a:latin typeface="Century Gothic" pitchFamily="34" charset="0"/>
              </a:rPr>
              <a:t>PMK No. 256/PMK.03/2008 </a:t>
            </a:r>
            <a:r>
              <a:rPr lang="en-US" sz="2200" dirty="0" smtClean="0">
                <a:latin typeface="Century Gothic" pitchFamily="34" charset="0"/>
              </a:rPr>
              <a:t>TENTANG</a:t>
            </a:r>
            <a:br>
              <a:rPr lang="en-US" sz="2200" dirty="0" smtClean="0">
                <a:latin typeface="Century Gothic" pitchFamily="34" charset="0"/>
              </a:rPr>
            </a:br>
            <a:r>
              <a:rPr lang="en-US" sz="2200" dirty="0" smtClean="0">
                <a:latin typeface="Century Gothic" pitchFamily="34" charset="0"/>
              </a:rPr>
              <a:t/>
            </a:r>
            <a:br>
              <a:rPr lang="en-US" sz="2200" dirty="0" smtClean="0">
                <a:latin typeface="Century Gothic" pitchFamily="34" charset="0"/>
              </a:rPr>
            </a:br>
            <a:r>
              <a:rPr lang="en-US" sz="2200" dirty="0" smtClean="0">
                <a:latin typeface="Century Gothic" pitchFamily="34" charset="0"/>
              </a:rPr>
              <a:t>PENETAPAN SAAT DIPEROLEHNYA DIVIDEN OLEH WAJIB PAJAK DALAM NEGERI</a:t>
            </a:r>
            <a:r>
              <a:rPr lang="id-ID" sz="2200" dirty="0" smtClean="0">
                <a:latin typeface="Century Gothic" pitchFamily="34" charset="0"/>
              </a:rPr>
              <a:t> </a:t>
            </a:r>
            <a:r>
              <a:rPr lang="en-US" sz="2200" dirty="0" smtClean="0">
                <a:latin typeface="Century Gothic" pitchFamily="34" charset="0"/>
              </a:rPr>
              <a:t>ATAS PENYERTAAN MODAL PADA BADAN USAHA DI LUAR NEGERI SELAIN</a:t>
            </a:r>
            <a:r>
              <a:rPr lang="id-ID" sz="2200" dirty="0" smtClean="0">
                <a:latin typeface="Century Gothic" pitchFamily="34" charset="0"/>
              </a:rPr>
              <a:t> </a:t>
            </a:r>
            <a:r>
              <a:rPr lang="en-US" sz="2200" dirty="0" smtClean="0">
                <a:latin typeface="Century Gothic" pitchFamily="34" charset="0"/>
              </a:rPr>
              <a:t>BADAN USAHA YANG MENJUAL SAHAMNYA DI BURSA EFEK</a:t>
            </a:r>
            <a:r>
              <a:rPr lang="en-US" dirty="0" smtClean="0"/>
              <a:t/>
            </a:r>
            <a:br>
              <a:rPr lang="en-US" dirty="0" smtClean="0"/>
            </a:b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123</TotalTime>
  <Words>211</Words>
  <Application>Microsoft Office PowerPoint</Application>
  <PresentationFormat>On-screen Show (4:3)</PresentationFormat>
  <Paragraphs>32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Tax Havens</vt:lpstr>
      <vt:lpstr>Tax Haven – According to the OECD Report </vt:lpstr>
      <vt:lpstr>Tax Haven-according Indonesian tax regulation</vt:lpstr>
      <vt:lpstr>Negara yang mengenakan tarif pajak rendah</vt:lpstr>
      <vt:lpstr>Negara yang menerapkan kebijakan bank atau tidak melakukan pertukaran informasi</vt:lpstr>
      <vt:lpstr>Controlled Foreign Corporation</vt:lpstr>
      <vt:lpstr>Discussion topics:</vt:lpstr>
      <vt:lpstr>Reference Regulation</vt:lpstr>
    </vt:vector>
  </TitlesOfParts>
  <Company>Departemen Akuntansi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Havens and  Harmful Tax Regimes</dc:title>
  <dc:creator>dosen</dc:creator>
  <cp:lastModifiedBy>user</cp:lastModifiedBy>
  <cp:revision>12</cp:revision>
  <dcterms:created xsi:type="dcterms:W3CDTF">2010-05-04T03:59:07Z</dcterms:created>
  <dcterms:modified xsi:type="dcterms:W3CDTF">2014-12-13T04:29:49Z</dcterms:modified>
</cp:coreProperties>
</file>