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65" r:id="rId3"/>
    <p:sldId id="259" r:id="rId4"/>
    <p:sldId id="268" r:id="rId5"/>
    <p:sldId id="284" r:id="rId6"/>
    <p:sldId id="285" r:id="rId7"/>
    <p:sldId id="286" r:id="rId8"/>
    <p:sldId id="287" r:id="rId9"/>
    <p:sldId id="298" r:id="rId10"/>
    <p:sldId id="270" r:id="rId11"/>
    <p:sldId id="288" r:id="rId12"/>
    <p:sldId id="258" r:id="rId13"/>
    <p:sldId id="297" r:id="rId14"/>
    <p:sldId id="257" r:id="rId15"/>
    <p:sldId id="289" r:id="rId16"/>
    <p:sldId id="290" r:id="rId17"/>
    <p:sldId id="291" r:id="rId18"/>
    <p:sldId id="293" r:id="rId19"/>
    <p:sldId id="294" r:id="rId20"/>
    <p:sldId id="295" r:id="rId21"/>
    <p:sldId id="296" r:id="rId22"/>
    <p:sldId id="279" r:id="rId23"/>
  </p:sldIdLst>
  <p:sldSz cx="9144000" cy="5143500" type="screen16x9"/>
  <p:notesSz cx="6858000" cy="9144000"/>
  <p:embeddedFontLst>
    <p:embeddedFont>
      <p:font typeface="Encode Sans" panose="020B0604020202020204" charset="0"/>
      <p:regular r:id="rId25"/>
      <p:bold r:id="rId26"/>
    </p:embeddedFont>
    <p:embeddedFont>
      <p:font typeface="Encode Sans ExtraLight" panose="020B0604020202020204" charset="0"/>
      <p:regular r:id="rId27"/>
      <p:bold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AD461B7-47E2-47EC-A76F-3A4401CD7CBD}">
  <a:tblStyle styleId="{FAD461B7-47E2-47EC-A76F-3A4401CD7CB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8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98722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9728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5191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0654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5377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7154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8790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1577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3701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1469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6029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7383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8249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4349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BA3B2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3493950"/>
            <a:ext cx="9144000" cy="1649400"/>
          </a:xfrm>
          <a:prstGeom prst="rect">
            <a:avLst/>
          </a:prstGeom>
          <a:solidFill>
            <a:srgbClr val="2727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Shape 11"/>
          <p:cNvSpPr/>
          <p:nvPr/>
        </p:nvSpPr>
        <p:spPr>
          <a:xfrm>
            <a:off x="3747300" y="3493900"/>
            <a:ext cx="1649400" cy="1649400"/>
          </a:xfrm>
          <a:prstGeom prst="rect">
            <a:avLst/>
          </a:prstGeom>
          <a:solidFill>
            <a:srgbClr val="4F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984050" y="0"/>
            <a:ext cx="7175700" cy="3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BA3B2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0" y="4044100"/>
            <a:ext cx="9144000" cy="1099200"/>
          </a:xfrm>
          <a:prstGeom prst="rect">
            <a:avLst/>
          </a:prstGeom>
          <a:solidFill>
            <a:srgbClr val="2727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Shape 15"/>
          <p:cNvSpPr/>
          <p:nvPr/>
        </p:nvSpPr>
        <p:spPr>
          <a:xfrm>
            <a:off x="4022400" y="4044100"/>
            <a:ext cx="1099200" cy="1099200"/>
          </a:xfrm>
          <a:prstGeom prst="rect">
            <a:avLst/>
          </a:prstGeom>
          <a:solidFill>
            <a:srgbClr val="4F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1735925" y="1126150"/>
            <a:ext cx="5672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735925" y="2665541"/>
            <a:ext cx="5672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9pPr>
          </a:lstStyle>
          <a:p>
            <a:endParaRPr/>
          </a:p>
        </p:txBody>
      </p:sp>
      <p:cxnSp>
        <p:nvCxnSpPr>
          <p:cNvPr id="18" name="Shape 18"/>
          <p:cNvCxnSpPr/>
          <p:nvPr/>
        </p:nvCxnSpPr>
        <p:spPr>
          <a:xfrm>
            <a:off x="3527100" y="2474305"/>
            <a:ext cx="2089800" cy="0"/>
          </a:xfrm>
          <a:prstGeom prst="straightConnector1">
            <a:avLst/>
          </a:prstGeom>
          <a:noFill/>
          <a:ln w="19050" cap="flat" cmpd="sng">
            <a:solidFill>
              <a:srgbClr val="F55C21"/>
            </a:solidFill>
            <a:prstDash val="solid"/>
            <a:round/>
            <a:headEnd type="diamond" w="med" len="med"/>
            <a:tailEnd type="diamond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hort + 1 column + image">
  <p:cSld name="TITLE_AND_BODY_1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Shape 36"/>
          <p:cNvGrpSpPr/>
          <p:nvPr/>
        </p:nvGrpSpPr>
        <p:grpSpPr>
          <a:xfrm>
            <a:off x="-11050" y="887200"/>
            <a:ext cx="9155050" cy="4256100"/>
            <a:chOff x="-11050" y="887200"/>
            <a:chExt cx="9155050" cy="4256100"/>
          </a:xfrm>
        </p:grpSpPr>
        <p:cxnSp>
          <p:nvCxnSpPr>
            <p:cNvPr id="37" name="Shape 37"/>
            <p:cNvCxnSpPr/>
            <p:nvPr/>
          </p:nvCxnSpPr>
          <p:spPr>
            <a:xfrm>
              <a:off x="-11050" y="887200"/>
              <a:ext cx="4312200" cy="0"/>
            </a:xfrm>
            <a:prstGeom prst="straightConnector1">
              <a:avLst/>
            </a:prstGeom>
            <a:noFill/>
            <a:ln w="19050" cap="flat" cmpd="sng">
              <a:solidFill>
                <a:srgbClr val="BA3B21"/>
              </a:solidFill>
              <a:prstDash val="solid"/>
              <a:round/>
              <a:headEnd type="none" w="med" len="med"/>
              <a:tailEnd type="diamond" w="med" len="med"/>
            </a:ln>
          </p:spPr>
        </p:cxnSp>
        <p:sp>
          <p:nvSpPr>
            <p:cNvPr id="38" name="Shape 38"/>
            <p:cNvSpPr/>
            <p:nvPr/>
          </p:nvSpPr>
          <p:spPr>
            <a:xfrm>
              <a:off x="0" y="4593700"/>
              <a:ext cx="9144000" cy="549600"/>
            </a:xfrm>
            <a:prstGeom prst="rect">
              <a:avLst/>
            </a:prstGeom>
            <a:solidFill>
              <a:srgbClr val="BA3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9" name="Shape 39"/>
            <p:cNvSpPr/>
            <p:nvPr/>
          </p:nvSpPr>
          <p:spPr>
            <a:xfrm>
              <a:off x="0" y="4593700"/>
              <a:ext cx="549600" cy="549600"/>
            </a:xfrm>
            <a:prstGeom prst="rect">
              <a:avLst/>
            </a:prstGeom>
            <a:solidFill>
              <a:srgbClr val="F55C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0" name="Shape 40"/>
            <p:cNvCxnSpPr/>
            <p:nvPr/>
          </p:nvCxnSpPr>
          <p:spPr>
            <a:xfrm>
              <a:off x="-11050" y="887200"/>
              <a:ext cx="552900" cy="0"/>
            </a:xfrm>
            <a:prstGeom prst="straightConnector1">
              <a:avLst/>
            </a:prstGeom>
            <a:noFill/>
            <a:ln w="19050" cap="flat" cmpd="sng">
              <a:solidFill>
                <a:srgbClr val="F55C2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37404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549600" y="1200150"/>
            <a:ext cx="3740400" cy="2946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buNone/>
              <a:defRPr/>
            </a:lvl1pPr>
            <a:lvl2pPr lvl="1" rtl="0">
              <a:spcBef>
                <a:spcPts val="0"/>
              </a:spcBef>
              <a:buNone/>
              <a:defRPr/>
            </a:lvl2pPr>
            <a:lvl3pPr lvl="2" rtl="0">
              <a:spcBef>
                <a:spcPts val="0"/>
              </a:spcBef>
              <a:buNone/>
              <a:defRPr/>
            </a:lvl3pPr>
            <a:lvl4pPr lvl="3" rtl="0">
              <a:spcBef>
                <a:spcPts val="0"/>
              </a:spcBef>
              <a:buNone/>
              <a:defRPr/>
            </a:lvl4pPr>
            <a:lvl5pPr lvl="4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buNone/>
              <a:defRPr/>
            </a:lvl6pPr>
            <a:lvl7pPr lvl="6" rtl="0">
              <a:spcBef>
                <a:spcPts val="0"/>
              </a:spcBef>
              <a:buNone/>
              <a:defRPr/>
            </a:lvl7pPr>
            <a:lvl8pPr lvl="7" rtl="0">
              <a:spcBef>
                <a:spcPts val="0"/>
              </a:spcBef>
              <a:buNone/>
              <a:defRPr/>
            </a:lvl8pPr>
            <a:lvl9pPr lvl="8" rtl="0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Shape 45"/>
          <p:cNvGrpSpPr/>
          <p:nvPr/>
        </p:nvGrpSpPr>
        <p:grpSpPr>
          <a:xfrm>
            <a:off x="-11050" y="887200"/>
            <a:ext cx="9155050" cy="4256100"/>
            <a:chOff x="-11050" y="887200"/>
            <a:chExt cx="9155050" cy="4256100"/>
          </a:xfrm>
        </p:grpSpPr>
        <p:cxnSp>
          <p:nvCxnSpPr>
            <p:cNvPr id="46" name="Shape 46"/>
            <p:cNvCxnSpPr/>
            <p:nvPr/>
          </p:nvCxnSpPr>
          <p:spPr>
            <a:xfrm>
              <a:off x="-11050" y="887200"/>
              <a:ext cx="8060400" cy="0"/>
            </a:xfrm>
            <a:prstGeom prst="straightConnector1">
              <a:avLst/>
            </a:prstGeom>
            <a:noFill/>
            <a:ln w="19050" cap="flat" cmpd="sng">
              <a:solidFill>
                <a:srgbClr val="BA3B21"/>
              </a:solidFill>
              <a:prstDash val="solid"/>
              <a:round/>
              <a:headEnd type="none" w="med" len="med"/>
              <a:tailEnd type="diamond" w="med" len="med"/>
            </a:ln>
          </p:spPr>
        </p:cxnSp>
        <p:sp>
          <p:nvSpPr>
            <p:cNvPr id="47" name="Shape 47"/>
            <p:cNvSpPr/>
            <p:nvPr/>
          </p:nvSpPr>
          <p:spPr>
            <a:xfrm>
              <a:off x="0" y="4593700"/>
              <a:ext cx="9144000" cy="549600"/>
            </a:xfrm>
            <a:prstGeom prst="rect">
              <a:avLst/>
            </a:prstGeom>
            <a:solidFill>
              <a:srgbClr val="BA3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48" name="Shape 48"/>
            <p:cNvSpPr/>
            <p:nvPr/>
          </p:nvSpPr>
          <p:spPr>
            <a:xfrm>
              <a:off x="0" y="4593700"/>
              <a:ext cx="549600" cy="549600"/>
            </a:xfrm>
            <a:prstGeom prst="rect">
              <a:avLst/>
            </a:prstGeom>
            <a:solidFill>
              <a:srgbClr val="F55C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9" name="Shape 49"/>
            <p:cNvCxnSpPr/>
            <p:nvPr/>
          </p:nvCxnSpPr>
          <p:spPr>
            <a:xfrm>
              <a:off x="-11050" y="887200"/>
              <a:ext cx="552900" cy="0"/>
            </a:xfrm>
            <a:prstGeom prst="straightConnector1">
              <a:avLst/>
            </a:prstGeom>
            <a:noFill/>
            <a:ln w="19050" cap="flat" cmpd="sng">
              <a:solidFill>
                <a:srgbClr val="F55C2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549600" y="1200150"/>
            <a:ext cx="3639000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4407604" y="1200150"/>
            <a:ext cx="3639000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Shape 66"/>
          <p:cNvGrpSpPr/>
          <p:nvPr/>
        </p:nvGrpSpPr>
        <p:grpSpPr>
          <a:xfrm>
            <a:off x="-11050" y="887200"/>
            <a:ext cx="9155050" cy="4256100"/>
            <a:chOff x="-11050" y="887200"/>
            <a:chExt cx="9155050" cy="4256100"/>
          </a:xfrm>
        </p:grpSpPr>
        <p:cxnSp>
          <p:nvCxnSpPr>
            <p:cNvPr id="67" name="Shape 67"/>
            <p:cNvCxnSpPr/>
            <p:nvPr/>
          </p:nvCxnSpPr>
          <p:spPr>
            <a:xfrm>
              <a:off x="-11050" y="887200"/>
              <a:ext cx="8060400" cy="0"/>
            </a:xfrm>
            <a:prstGeom prst="straightConnector1">
              <a:avLst/>
            </a:prstGeom>
            <a:noFill/>
            <a:ln w="19050" cap="flat" cmpd="sng">
              <a:solidFill>
                <a:srgbClr val="BA3B21"/>
              </a:solidFill>
              <a:prstDash val="solid"/>
              <a:round/>
              <a:headEnd type="none" w="med" len="med"/>
              <a:tailEnd type="diamond" w="med" len="med"/>
            </a:ln>
          </p:spPr>
        </p:cxnSp>
        <p:sp>
          <p:nvSpPr>
            <p:cNvPr id="68" name="Shape 68"/>
            <p:cNvSpPr/>
            <p:nvPr/>
          </p:nvSpPr>
          <p:spPr>
            <a:xfrm>
              <a:off x="0" y="4593700"/>
              <a:ext cx="9144000" cy="549600"/>
            </a:xfrm>
            <a:prstGeom prst="rect">
              <a:avLst/>
            </a:prstGeom>
            <a:solidFill>
              <a:srgbClr val="BA3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9" name="Shape 69"/>
            <p:cNvSpPr/>
            <p:nvPr/>
          </p:nvSpPr>
          <p:spPr>
            <a:xfrm>
              <a:off x="0" y="4593700"/>
              <a:ext cx="549600" cy="549600"/>
            </a:xfrm>
            <a:prstGeom prst="rect">
              <a:avLst/>
            </a:prstGeom>
            <a:solidFill>
              <a:srgbClr val="F55C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0" name="Shape 70"/>
            <p:cNvCxnSpPr/>
            <p:nvPr/>
          </p:nvCxnSpPr>
          <p:spPr>
            <a:xfrm>
              <a:off x="-11050" y="887200"/>
              <a:ext cx="552900" cy="0"/>
            </a:xfrm>
            <a:prstGeom prst="straightConnector1">
              <a:avLst/>
            </a:prstGeom>
            <a:noFill/>
            <a:ln w="19050" cap="flat" cmpd="sng">
              <a:solidFill>
                <a:srgbClr val="F55C2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0" y="4593700"/>
            <a:ext cx="9144000" cy="549600"/>
          </a:xfrm>
          <a:prstGeom prst="rect">
            <a:avLst/>
          </a:prstGeom>
          <a:solidFill>
            <a:srgbClr val="BA3B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1" name="Shape 81"/>
          <p:cNvSpPr/>
          <p:nvPr/>
        </p:nvSpPr>
        <p:spPr>
          <a:xfrm>
            <a:off x="3473700" y="4593700"/>
            <a:ext cx="2196600" cy="549600"/>
          </a:xfrm>
          <a:prstGeom prst="rect">
            <a:avLst/>
          </a:prstGeom>
          <a:solidFill>
            <a:srgbClr val="F55C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40233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ed">
  <p:cSld name="BLANK_1">
    <p:bg>
      <p:bgPr>
        <a:solidFill>
          <a:srgbClr val="BA3B2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0" y="4593700"/>
            <a:ext cx="9144000" cy="549600"/>
          </a:xfrm>
          <a:prstGeom prst="rect">
            <a:avLst/>
          </a:prstGeom>
          <a:solidFill>
            <a:srgbClr val="2727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5" name="Shape 85"/>
          <p:cNvSpPr/>
          <p:nvPr/>
        </p:nvSpPr>
        <p:spPr>
          <a:xfrm>
            <a:off x="3473700" y="4593700"/>
            <a:ext cx="2196600" cy="549600"/>
          </a:xfrm>
          <a:prstGeom prst="rect">
            <a:avLst/>
          </a:prstGeom>
          <a:solidFill>
            <a:srgbClr val="4F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40233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buNone/>
              <a:defRPr/>
            </a:lvl1pPr>
            <a:lvl2pPr lvl="1" rtl="0">
              <a:spcBef>
                <a:spcPts val="0"/>
              </a:spcBef>
              <a:buNone/>
              <a:defRPr/>
            </a:lvl2pPr>
            <a:lvl3pPr lvl="2" rtl="0">
              <a:spcBef>
                <a:spcPts val="0"/>
              </a:spcBef>
              <a:buNone/>
              <a:defRPr/>
            </a:lvl3pPr>
            <a:lvl4pPr lvl="3" rtl="0">
              <a:spcBef>
                <a:spcPts val="0"/>
              </a:spcBef>
              <a:buNone/>
              <a:defRPr/>
            </a:lvl4pPr>
            <a:lvl5pPr lvl="4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buNone/>
              <a:defRPr/>
            </a:lvl6pPr>
            <a:lvl7pPr lvl="6" rtl="0">
              <a:spcBef>
                <a:spcPts val="0"/>
              </a:spcBef>
              <a:buNone/>
              <a:defRPr/>
            </a:lvl7pPr>
            <a:lvl8pPr lvl="7" rtl="0">
              <a:spcBef>
                <a:spcPts val="0"/>
              </a:spcBef>
              <a:buNone/>
              <a:defRPr/>
            </a:lvl8pPr>
            <a:lvl9pPr lvl="8" rtl="0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27272D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549600" y="1200150"/>
            <a:ext cx="7497000" cy="29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55C21"/>
              </a:buClr>
              <a:buSzPts val="2400"/>
              <a:buFont typeface="Encode Sans ExtraLight"/>
              <a:buChar char="▪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1pPr>
            <a:lvl2pPr marL="914400" lvl="1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2pPr>
            <a:lvl3pPr marL="1371600" lvl="2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3pPr>
            <a:lvl4pPr marL="1828800" lvl="3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4pPr>
            <a:lvl5pPr marL="2286000" lvl="4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5pPr>
            <a:lvl6pPr marL="2743200" lvl="5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6pPr>
            <a:lvl7pPr marL="3200400" lvl="6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7pPr>
            <a:lvl8pPr marL="3657600" lvl="7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8pPr>
            <a:lvl9pPr marL="4114800" lvl="8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046650" y="4593850"/>
            <a:ext cx="1097400" cy="549600"/>
          </a:xfrm>
          <a:prstGeom prst="rect">
            <a:avLst/>
          </a:prstGeom>
          <a:solidFill>
            <a:srgbClr val="D4D3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buNone/>
              <a:defRPr sz="1300" b="1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lvl="1" algn="ctr">
              <a:spcBef>
                <a:spcPts val="0"/>
              </a:spcBef>
              <a:buNone/>
              <a:defRPr sz="1300" b="1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lvl="2" algn="ctr">
              <a:spcBef>
                <a:spcPts val="0"/>
              </a:spcBef>
              <a:buNone/>
              <a:defRPr sz="1300" b="1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lvl="3" algn="ctr">
              <a:spcBef>
                <a:spcPts val="0"/>
              </a:spcBef>
              <a:buNone/>
              <a:defRPr sz="1300" b="1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lvl="4" algn="ctr">
              <a:spcBef>
                <a:spcPts val="0"/>
              </a:spcBef>
              <a:buNone/>
              <a:defRPr sz="1300" b="1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lvl="5" algn="ctr">
              <a:spcBef>
                <a:spcPts val="0"/>
              </a:spcBef>
              <a:buNone/>
              <a:defRPr sz="1300" b="1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lvl="6" algn="ctr">
              <a:spcBef>
                <a:spcPts val="0"/>
              </a:spcBef>
              <a:buNone/>
              <a:defRPr sz="1300" b="1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lvl="7" algn="ctr">
              <a:spcBef>
                <a:spcPts val="0"/>
              </a:spcBef>
              <a:buNone/>
              <a:defRPr sz="1300" b="1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lvl="8" algn="ctr">
              <a:spcBef>
                <a:spcPts val="0"/>
              </a:spcBef>
              <a:buNone/>
              <a:defRPr sz="1300" b="1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5" r:id="rId5"/>
    <p:sldLayoutId id="2147483657" r:id="rId6"/>
    <p:sldLayoutId id="2147483658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ctrTitle"/>
          </p:nvPr>
        </p:nvSpPr>
        <p:spPr>
          <a:xfrm>
            <a:off x="82694" y="3333135"/>
            <a:ext cx="3198154" cy="18704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 smtClean="0"/>
              <a:t>Kezia</a:t>
            </a:r>
            <a:r>
              <a:rPr lang="en-US" sz="1600" dirty="0" smtClean="0"/>
              <a:t> CTA </a:t>
            </a:r>
            <a:br>
              <a:rPr lang="en-US" sz="1600" dirty="0" smtClean="0"/>
            </a:br>
            <a:r>
              <a:rPr lang="en-US" sz="1600" dirty="0" err="1" smtClean="0"/>
              <a:t>Elingtyas</a:t>
            </a:r>
            <a:r>
              <a:rPr lang="en-US" sz="1600" dirty="0" smtClean="0"/>
              <a:t> </a:t>
            </a:r>
            <a:r>
              <a:rPr lang="en-US" sz="1600" dirty="0" err="1" smtClean="0"/>
              <a:t>Sekar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err="1" smtClean="0"/>
              <a:t>Monalisa</a:t>
            </a:r>
            <a:r>
              <a:rPr lang="en-US" sz="1600" dirty="0" smtClean="0"/>
              <a:t> </a:t>
            </a:r>
            <a:r>
              <a:rPr lang="en-US" sz="1600" dirty="0" err="1" smtClean="0"/>
              <a:t>Gomgom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err="1" smtClean="0"/>
              <a:t>Dyan</a:t>
            </a:r>
            <a:r>
              <a:rPr lang="en-US" sz="1600" dirty="0" smtClean="0"/>
              <a:t> </a:t>
            </a:r>
            <a:r>
              <a:rPr lang="en-US" sz="1600" dirty="0" err="1" smtClean="0"/>
              <a:t>Palupi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Evita Noor</a:t>
            </a:r>
            <a:br>
              <a:rPr lang="en-US" sz="1600" dirty="0" smtClean="0"/>
            </a:br>
            <a:r>
              <a:rPr lang="en-US" sz="1600" dirty="0" err="1" smtClean="0"/>
              <a:t>Fendhi</a:t>
            </a:r>
            <a:r>
              <a:rPr lang="en-US" sz="1600" dirty="0" smtClean="0"/>
              <a:t> </a:t>
            </a:r>
            <a:r>
              <a:rPr lang="en-US" sz="1600" dirty="0" err="1" smtClean="0"/>
              <a:t>Birowo</a:t>
            </a:r>
            <a:endParaRPr sz="3600" dirty="0"/>
          </a:p>
        </p:txBody>
      </p:sp>
      <p:grpSp>
        <p:nvGrpSpPr>
          <p:cNvPr id="92" name="Shape 92"/>
          <p:cNvGrpSpPr/>
          <p:nvPr/>
        </p:nvGrpSpPr>
        <p:grpSpPr>
          <a:xfrm>
            <a:off x="4131085" y="3900717"/>
            <a:ext cx="881739" cy="835747"/>
            <a:chOff x="5300400" y="3670175"/>
            <a:chExt cx="421300" cy="399325"/>
          </a:xfrm>
        </p:grpSpPr>
        <p:sp>
          <p:nvSpPr>
            <p:cNvPr id="93" name="Shape 93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0" t="0" r="0" b="0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94" name="Shape 94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0" t="0" r="0" b="0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95" name="Shape 95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0" t="0" r="0" b="0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96" name="Shape 96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0" t="0" r="0" b="0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97" name="Shape 97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0" t="0" r="0" b="0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362915" y="4259806"/>
            <a:ext cx="37313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bg1"/>
                </a:solidFill>
              </a:rPr>
              <a:t>Dosen</a:t>
            </a:r>
            <a:r>
              <a:rPr lang="en-US" sz="2000" dirty="0" smtClean="0">
                <a:solidFill>
                  <a:schemeClr val="bg1"/>
                </a:solidFill>
              </a:rPr>
              <a:t>: Benny </a:t>
            </a:r>
            <a:r>
              <a:rPr lang="en-US" sz="2000" dirty="0" err="1" smtClean="0">
                <a:solidFill>
                  <a:schemeClr val="bg1"/>
                </a:solidFill>
              </a:rPr>
              <a:t>Tannawi</a:t>
            </a:r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err="1" smtClean="0">
                <a:solidFill>
                  <a:schemeClr val="bg1"/>
                </a:solidFill>
              </a:rPr>
              <a:t>Universitas</a:t>
            </a:r>
            <a:r>
              <a:rPr lang="en-US" sz="2000" dirty="0" smtClean="0">
                <a:solidFill>
                  <a:schemeClr val="bg1"/>
                </a:solidFill>
              </a:rPr>
              <a:t> Indonesia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281" y="161053"/>
            <a:ext cx="2162175" cy="21145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69370" y="2296304"/>
            <a:ext cx="3955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PERPAJAKAN - 2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37404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PT KREATIF ADVERTISING</a:t>
            </a:r>
            <a:endParaRPr dirty="0"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162231" y="1200150"/>
            <a:ext cx="4837472" cy="29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dirty="0" err="1" smtClean="0"/>
              <a:t>Berdiri</a:t>
            </a:r>
            <a:r>
              <a:rPr lang="en-US" sz="1800" dirty="0" smtClean="0"/>
              <a:t> 09 </a:t>
            </a:r>
            <a:r>
              <a:rPr lang="en-US" sz="1800" dirty="0" err="1" smtClean="0"/>
              <a:t>Januari</a:t>
            </a:r>
            <a:r>
              <a:rPr lang="en-US" sz="1800" dirty="0" smtClean="0"/>
              <a:t> 2000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dirty="0" err="1" smtClean="0"/>
              <a:t>Alamat</a:t>
            </a:r>
            <a:r>
              <a:rPr lang="en-US" sz="1800" dirty="0" smtClean="0"/>
              <a:t>: </a:t>
            </a:r>
            <a:r>
              <a:rPr lang="en-US" sz="1800" dirty="0" err="1" smtClean="0"/>
              <a:t>Kuningan</a:t>
            </a:r>
            <a:r>
              <a:rPr lang="en-US" sz="1800" dirty="0" smtClean="0"/>
              <a:t>, Jakarta.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dirty="0" smtClean="0"/>
              <a:t>NPWP &amp; NPPKP : 02.321.072.8.376.000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</p:txBody>
      </p:sp>
      <p:pic>
        <p:nvPicPr>
          <p:cNvPr id="183" name="Shape 183" descr="buildings1.jpg"/>
          <p:cNvPicPr preferRelativeResize="0"/>
          <p:nvPr/>
        </p:nvPicPr>
        <p:blipFill rotWithShape="1">
          <a:blip r:embed="rId3">
            <a:alphaModFix/>
          </a:blip>
          <a:srcRect l="51162"/>
          <a:stretch/>
        </p:blipFill>
        <p:spPr>
          <a:xfrm>
            <a:off x="5155375" y="0"/>
            <a:ext cx="3988624" cy="459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ctrTitle"/>
          </p:nvPr>
        </p:nvSpPr>
        <p:spPr>
          <a:xfrm>
            <a:off x="1735925" y="1126150"/>
            <a:ext cx="5672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1.</a:t>
            </a:r>
            <a:endParaRPr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TEMUAN PAJAK</a:t>
            </a:r>
            <a:endParaRPr dirty="0"/>
          </a:p>
        </p:txBody>
      </p:sp>
      <p:sp>
        <p:nvSpPr>
          <p:cNvPr id="120" name="Shape 120"/>
          <p:cNvSpPr txBox="1">
            <a:spLocks noGrp="1"/>
          </p:cNvSpPr>
          <p:nvPr>
            <p:ph type="subTitle" idx="1"/>
          </p:nvPr>
        </p:nvSpPr>
        <p:spPr>
          <a:xfrm>
            <a:off x="1735925" y="2665541"/>
            <a:ext cx="5672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chemeClr val="bg1"/>
                </a:solidFill>
              </a:rPr>
              <a:t>Hasil Pemeriksaan diberitahukan pada tangal </a:t>
            </a:r>
            <a:r>
              <a:rPr lang="en" b="1" dirty="0" smtClean="0">
                <a:solidFill>
                  <a:schemeClr val="bg1"/>
                </a:solidFill>
              </a:rPr>
              <a:t>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chemeClr val="bg1"/>
                </a:solidFill>
              </a:rPr>
              <a:t>15 Januari 2012 </a:t>
            </a:r>
            <a:r>
              <a:rPr lang="en" dirty="0" smtClean="0">
                <a:solidFill>
                  <a:schemeClr val="bg1"/>
                </a:solidFill>
              </a:rPr>
              <a:t>untuk </a:t>
            </a:r>
            <a:r>
              <a:rPr lang="en" b="1" dirty="0" smtClean="0">
                <a:solidFill>
                  <a:schemeClr val="bg1"/>
                </a:solidFill>
              </a:rPr>
              <a:t>SPT Tahunan 2011</a:t>
            </a:r>
            <a:endParaRPr dirty="0">
              <a:solidFill>
                <a:schemeClr val="bg1"/>
              </a:solidFill>
            </a:endParaRPr>
          </a:p>
        </p:txBody>
      </p:sp>
      <p:grpSp>
        <p:nvGrpSpPr>
          <p:cNvPr id="121" name="Shape 121"/>
          <p:cNvGrpSpPr/>
          <p:nvPr/>
        </p:nvGrpSpPr>
        <p:grpSpPr>
          <a:xfrm>
            <a:off x="4392102" y="4301022"/>
            <a:ext cx="359234" cy="585619"/>
            <a:chOff x="6730350" y="2315900"/>
            <a:chExt cx="257700" cy="420100"/>
          </a:xfrm>
        </p:grpSpPr>
        <p:sp>
          <p:nvSpPr>
            <p:cNvPr id="122" name="Shape 122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0" t="0" r="0" b="0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0" t="0" r="0" b="0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Shape 126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0" t="0" r="0" b="0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Temuan Pemeriksaaan</a:t>
            </a:r>
            <a:endParaRPr dirty="0"/>
          </a:p>
        </p:txBody>
      </p:sp>
      <p:graphicFrame>
        <p:nvGraphicFramePr>
          <p:cNvPr id="205" name="Shape 205"/>
          <p:cNvGraphicFramePr/>
          <p:nvPr>
            <p:extLst>
              <p:ext uri="{D42A27DB-BD31-4B8C-83A1-F6EECF244321}">
                <p14:modId xmlns:p14="http://schemas.microsoft.com/office/powerpoint/2010/main" val="536576592"/>
              </p:ext>
            </p:extLst>
          </p:nvPr>
        </p:nvGraphicFramePr>
        <p:xfrm>
          <a:off x="221225" y="1076633"/>
          <a:ext cx="8318092" cy="2958041"/>
        </p:xfrm>
        <a:graphic>
          <a:graphicData uri="http://schemas.openxmlformats.org/drawingml/2006/table">
            <a:tbl>
              <a:tblPr>
                <a:noFill/>
                <a:tableStyleId>{FAD461B7-47E2-47EC-A76F-3A4401CD7CBD}</a:tableStyleId>
              </a:tblPr>
              <a:tblGrid>
                <a:gridCol w="1342104"/>
                <a:gridCol w="1504336"/>
                <a:gridCol w="1504335"/>
                <a:gridCol w="1297858"/>
                <a:gridCol w="2669459"/>
              </a:tblGrid>
              <a:tr h="726937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Subjek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WP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Fiskus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Koreksi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Keterangan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26937">
                <a:tc>
                  <a:txBody>
                    <a:bodyPr/>
                    <a:lstStyle/>
                    <a:p>
                      <a:pPr marL="0" lvl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Peredaran</a:t>
                      </a:r>
                      <a:r>
                        <a:rPr lang="en" sz="1800" baseline="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 Usaha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110.632.640.760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110.926.375.059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293.734.299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Retur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tanpa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nota </a:t>
                      </a: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121.445.419</a:t>
                      </a:r>
                    </a:p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AFDA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172.288.880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</a:tr>
              <a:tr h="726937">
                <a:tc>
                  <a:txBody>
                    <a:bodyPr/>
                    <a:lstStyle/>
                    <a:p>
                      <a:pPr marL="0" lvl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HPP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97.100.189.390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96.129.718.226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960.471.164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1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catering and meals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26937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Kredit PPh</a:t>
                      </a:r>
                      <a:r>
                        <a:rPr lang="en" sz="1800" baseline="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 Badan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1.092.112.076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1.071.279.551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20.835.525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Koreksi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bukti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potong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PPh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Pasal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23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sebesar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20.835.525</a:t>
                      </a:r>
                      <a:r>
                        <a:rPr lang="en" sz="1400" b="0" dirty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.</a:t>
                      </a:r>
                      <a:endParaRPr lang="en" sz="1400" b="0" dirty="0" smtClean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</a:tr>
            </a:tbl>
          </a:graphicData>
        </a:graphic>
      </p:graphicFrame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Temuan Pemeriksaaan</a:t>
            </a:r>
            <a:endParaRPr dirty="0"/>
          </a:p>
        </p:txBody>
      </p:sp>
      <p:graphicFrame>
        <p:nvGraphicFramePr>
          <p:cNvPr id="205" name="Shape 205"/>
          <p:cNvGraphicFramePr/>
          <p:nvPr>
            <p:extLst>
              <p:ext uri="{D42A27DB-BD31-4B8C-83A1-F6EECF244321}">
                <p14:modId xmlns:p14="http://schemas.microsoft.com/office/powerpoint/2010/main" val="1816493646"/>
              </p:ext>
            </p:extLst>
          </p:nvPr>
        </p:nvGraphicFramePr>
        <p:xfrm>
          <a:off x="221225" y="991261"/>
          <a:ext cx="8318092" cy="2997687"/>
        </p:xfrm>
        <a:graphic>
          <a:graphicData uri="http://schemas.openxmlformats.org/drawingml/2006/table">
            <a:tbl>
              <a:tblPr>
                <a:noFill/>
                <a:tableStyleId>{FAD461B7-47E2-47EC-A76F-3A4401CD7CBD}</a:tableStyleId>
              </a:tblPr>
              <a:tblGrid>
                <a:gridCol w="1342104"/>
                <a:gridCol w="1504336"/>
                <a:gridCol w="1504335"/>
                <a:gridCol w="1297858"/>
                <a:gridCol w="2669459"/>
              </a:tblGrid>
              <a:tr h="726937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Subjek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WP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Fiskus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Koreksi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Keterangan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00417">
                <a:tc>
                  <a:txBody>
                    <a:bodyPr/>
                    <a:lstStyle/>
                    <a:p>
                      <a:pPr marL="0" lvl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Biaya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 Lain-Lain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1.469.560.448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1.315.351.268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154.209.180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Penyusutan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Koreksi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(+)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7.562.541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karena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masa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manfaat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telah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habis</a:t>
                      </a:r>
                      <a:endParaRPr lang="en-US" sz="1400" b="0" baseline="0" dirty="0" smtClean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Pemberian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Natura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pada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klien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58.489.677</a:t>
                      </a:r>
                    </a:p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perjalanan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29.907.641</a:t>
                      </a:r>
                    </a:p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promosi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1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new development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15.649.188</a:t>
                      </a:r>
                    </a:p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kantor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42.600.133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</a:tr>
            </a:tbl>
          </a:graphicData>
        </a:graphic>
      </p:graphicFrame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108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ctrTitle"/>
          </p:nvPr>
        </p:nvSpPr>
        <p:spPr>
          <a:xfrm>
            <a:off x="1735925" y="1126150"/>
            <a:ext cx="5672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2.</a:t>
            </a:r>
            <a:endParaRPr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SPHP</a:t>
            </a:r>
            <a:endParaRPr dirty="0"/>
          </a:p>
        </p:txBody>
      </p:sp>
      <p:sp>
        <p:nvSpPr>
          <p:cNvPr id="120" name="Shape 120"/>
          <p:cNvSpPr txBox="1">
            <a:spLocks noGrp="1"/>
          </p:cNvSpPr>
          <p:nvPr>
            <p:ph type="subTitle" idx="1"/>
          </p:nvPr>
        </p:nvSpPr>
        <p:spPr>
          <a:xfrm>
            <a:off x="1735925" y="2665541"/>
            <a:ext cx="5672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smtClean="0">
                <a:solidFill>
                  <a:schemeClr val="bg1"/>
                </a:solidFill>
              </a:rPr>
              <a:t>Tanggapan oleh PT Kreatif Advertising pada tanggal </a:t>
            </a:r>
            <a:r>
              <a:rPr lang="en" sz="2000" b="1" dirty="0" smtClean="0">
                <a:solidFill>
                  <a:schemeClr val="bg1"/>
                </a:solidFill>
              </a:rPr>
              <a:t>21 Januari 2012 </a:t>
            </a:r>
            <a:r>
              <a:rPr lang="en" sz="2000" dirty="0" smtClean="0">
                <a:solidFill>
                  <a:schemeClr val="bg1"/>
                </a:solidFill>
              </a:rPr>
              <a:t>dengan tanggapan </a:t>
            </a:r>
            <a:r>
              <a:rPr lang="en" sz="2000" b="1" dirty="0" smtClean="0">
                <a:solidFill>
                  <a:schemeClr val="bg1"/>
                </a:solidFill>
              </a:rPr>
              <a:t>tidak setuju (menolak) sebagian.</a:t>
            </a:r>
            <a:endParaRPr sz="2000" dirty="0">
              <a:solidFill>
                <a:schemeClr val="bg1"/>
              </a:solidFill>
            </a:endParaRPr>
          </a:p>
        </p:txBody>
      </p:sp>
      <p:grpSp>
        <p:nvGrpSpPr>
          <p:cNvPr id="121" name="Shape 121"/>
          <p:cNvGrpSpPr/>
          <p:nvPr/>
        </p:nvGrpSpPr>
        <p:grpSpPr>
          <a:xfrm>
            <a:off x="4392102" y="4301022"/>
            <a:ext cx="359234" cy="585619"/>
            <a:chOff x="6730350" y="2315900"/>
            <a:chExt cx="257700" cy="420100"/>
          </a:xfrm>
        </p:grpSpPr>
        <p:sp>
          <p:nvSpPr>
            <p:cNvPr id="122" name="Shape 122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0" t="0" r="0" b="0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0" t="0" r="0" b="0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Shape 126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0" t="0" r="0" b="0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1791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title"/>
          </p:nvPr>
        </p:nvSpPr>
        <p:spPr>
          <a:xfrm>
            <a:off x="549600" y="0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SPHP</a:t>
            </a:r>
            <a:endParaRPr dirty="0"/>
          </a:p>
        </p:txBody>
      </p:sp>
      <p:graphicFrame>
        <p:nvGraphicFramePr>
          <p:cNvPr id="205" name="Shape 205"/>
          <p:cNvGraphicFramePr/>
          <p:nvPr>
            <p:extLst>
              <p:ext uri="{D42A27DB-BD31-4B8C-83A1-F6EECF244321}">
                <p14:modId xmlns:p14="http://schemas.microsoft.com/office/powerpoint/2010/main" val="353267616"/>
              </p:ext>
            </p:extLst>
          </p:nvPr>
        </p:nvGraphicFramePr>
        <p:xfrm>
          <a:off x="103241" y="1017639"/>
          <a:ext cx="8863779" cy="3544341"/>
        </p:xfrm>
        <a:graphic>
          <a:graphicData uri="http://schemas.openxmlformats.org/drawingml/2006/table">
            <a:tbl>
              <a:tblPr>
                <a:noFill/>
                <a:tableStyleId>{FAD461B7-47E2-47EC-A76F-3A4401CD7CBD}</a:tableStyleId>
              </a:tblPr>
              <a:tblGrid>
                <a:gridCol w="1320671"/>
                <a:gridCol w="1220380"/>
                <a:gridCol w="2451365"/>
                <a:gridCol w="3871363"/>
              </a:tblGrid>
              <a:tr h="785931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Subjek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Koreksi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Dasar</a:t>
                      </a:r>
                      <a:r>
                        <a:rPr lang="en-US" sz="1800" baseline="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 </a:t>
                      </a:r>
                      <a:r>
                        <a:rPr lang="en-US" sz="1800" baseline="0" dirty="0" err="1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Koreksi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SPHP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26937">
                <a:tc>
                  <a:txBody>
                    <a:bodyPr/>
                    <a:lstStyle/>
                    <a:p>
                      <a:pPr marL="0" lvl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Peredaran</a:t>
                      </a:r>
                      <a:r>
                        <a:rPr lang="en" sz="1800" baseline="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 Usaha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293.734.299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Retur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tanpa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nota </a:t>
                      </a: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121.445.419</a:t>
                      </a:r>
                    </a:p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AFDA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172.288.880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Benar-benar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terjadi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retur</a:t>
                      </a:r>
                      <a:endParaRPr lang="en-US" sz="1400" b="0" baseline="0" dirty="0" smtClean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AFDA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Awal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=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172.288.880</a:t>
                      </a:r>
                      <a:endParaRPr lang="en-US" sz="1400" b="0" dirty="0" smtClean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AFDA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akhir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=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172.288.880</a:t>
                      </a:r>
                      <a:endParaRPr lang="en-US" sz="1400" b="0" dirty="0" smtClean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</a:tr>
              <a:tr h="726937">
                <a:tc>
                  <a:txBody>
                    <a:bodyPr/>
                    <a:lstStyle/>
                    <a:p>
                      <a:pPr marL="0" lvl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HPP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960.471.164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1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catering and meals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ini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adalah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salah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satu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unsur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dari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seluruh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produksi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supplier PT KA yang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semua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dibebankan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kke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PT KA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dengan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sistem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reimbursement.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26937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Kredit PPh</a:t>
                      </a:r>
                      <a:r>
                        <a:rPr lang="en" sz="1800" baseline="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 Badan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20.835.525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Koreksi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bukti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potong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PPh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Pasal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23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sebesar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20.835.525</a:t>
                      </a:r>
                      <a:r>
                        <a:rPr lang="en" sz="1400" b="0" dirty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.</a:t>
                      </a:r>
                      <a:endParaRPr lang="en" sz="1400" b="0" dirty="0" smtClean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PPh</a:t>
                      </a:r>
                      <a:r>
                        <a:rPr lang="en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pasal 23 memang benar-benar telah dipotong oleh pihak ketiga dari penghasilan PT KA dan PT Ka memiliki bukti potong atas pajak tersebut</a:t>
                      </a:r>
                      <a:endParaRPr lang="en" sz="1400" b="0" dirty="0" smtClean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</a:tr>
            </a:tbl>
          </a:graphicData>
        </a:graphic>
      </p:graphicFrame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9600" y="4593850"/>
            <a:ext cx="7208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UU </a:t>
            </a:r>
            <a:r>
              <a:rPr lang="en-US" dirty="0" err="1" smtClean="0"/>
              <a:t>PPh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6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81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205" name="Shape 205"/>
          <p:cNvGraphicFramePr/>
          <p:nvPr>
            <p:extLst>
              <p:ext uri="{D42A27DB-BD31-4B8C-83A1-F6EECF244321}">
                <p14:modId xmlns:p14="http://schemas.microsoft.com/office/powerpoint/2010/main" val="528312275"/>
              </p:ext>
            </p:extLst>
          </p:nvPr>
        </p:nvGraphicFramePr>
        <p:xfrm>
          <a:off x="103238" y="224345"/>
          <a:ext cx="8672053" cy="4277847"/>
        </p:xfrm>
        <a:graphic>
          <a:graphicData uri="http://schemas.openxmlformats.org/drawingml/2006/table">
            <a:tbl>
              <a:tblPr>
                <a:noFill/>
                <a:tableStyleId>{FAD461B7-47E2-47EC-A76F-3A4401CD7CBD}</a:tableStyleId>
              </a:tblPr>
              <a:tblGrid>
                <a:gridCol w="859918"/>
                <a:gridCol w="1209715"/>
                <a:gridCol w="2987849"/>
                <a:gridCol w="3614571"/>
              </a:tblGrid>
              <a:tr h="726937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Subjek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Koreksi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Dasar</a:t>
                      </a:r>
                      <a:r>
                        <a:rPr lang="en-US" sz="1800" baseline="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 </a:t>
                      </a:r>
                      <a:r>
                        <a:rPr lang="en-US" sz="1800" baseline="0" dirty="0" err="1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Koreksi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SPHP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00417">
                <a:tc>
                  <a:txBody>
                    <a:bodyPr/>
                    <a:lstStyle/>
                    <a:p>
                      <a:pPr marL="0" lvl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 err="1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Biaya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Encode Sans ExtraLight"/>
                          <a:ea typeface="Encode Sans ExtraLight"/>
                          <a:cs typeface="Encode Sans ExtraLight"/>
                          <a:sym typeface="Encode Sans ExtraLight"/>
                        </a:rPr>
                        <a:t> Lain-Lain</a:t>
                      </a:r>
                      <a:endParaRPr sz="1800" dirty="0">
                        <a:solidFill>
                          <a:srgbClr val="FFFFFF"/>
                        </a:solidFill>
                        <a:latin typeface="Encode Sans ExtraLight"/>
                        <a:ea typeface="Encode Sans ExtraLight"/>
                        <a:cs typeface="Encode Sans ExtraLight"/>
                        <a:sym typeface="Encode Sans Extra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154.209.180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Penyusutan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Koreksi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(+)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7.562.541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karena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masa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manfaat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telah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habis</a:t>
                      </a:r>
                      <a:endParaRPr lang="en-US" sz="1400" b="0" baseline="0" dirty="0" smtClean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Pemberian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Natura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pada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klien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58.489.677</a:t>
                      </a:r>
                    </a:p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perjalanan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29.907.641</a:t>
                      </a:r>
                    </a:p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promosi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1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new development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15.649.188</a:t>
                      </a:r>
                    </a:p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kantor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Rp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42.600.133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penyusutan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untuk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aktiva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dgn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masa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manfaat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yg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telah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habis</a:t>
                      </a:r>
                      <a:endParaRPr lang="en-US" sz="1400" b="0" baseline="0" dirty="0" smtClean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pelayanan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klien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berupa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souvenir</a:t>
                      </a:r>
                    </a:p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perjalanan</a:t>
                      </a:r>
                      <a:r>
                        <a:rPr lang="en-US" sz="1400" b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:</a:t>
                      </a:r>
                    </a:p>
                    <a:p>
                      <a:pPr marL="34290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</a:pPr>
                      <a:r>
                        <a:rPr lang="en-US" sz="1400" b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Home</a:t>
                      </a:r>
                      <a:r>
                        <a:rPr lang="en-US" sz="1400" b="0" baseline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leave bagi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direksi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untuk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urusan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PT KA</a:t>
                      </a:r>
                    </a:p>
                    <a:p>
                      <a:pPr marL="34290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</a:pP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Entertainment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jadi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yg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ada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rincian</a:t>
                      </a:r>
                      <a:r>
                        <a:rPr lang="en-US" sz="1400" b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normatifnya</a:t>
                      </a:r>
                      <a:endParaRPr lang="en-US" sz="1400" b="0" baseline="0" dirty="0" smtClean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  <a:p>
                      <a:pPr marL="34290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</a:pPr>
                      <a:r>
                        <a:rPr lang="en-US" sz="1400" b="0" i="1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Tax of cars office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untk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mobil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direksi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yang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dibawa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pulang</a:t>
                      </a:r>
                      <a:endParaRPr lang="en-US" sz="1400" b="0" i="0" baseline="0" dirty="0" smtClean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  <a:p>
                      <a:pPr marL="285750" lvl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Kantor</a:t>
                      </a:r>
                    </a:p>
                    <a:p>
                      <a:pPr marL="34290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Car parking office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untuk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parkir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direksi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yg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dibawa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pulang</a:t>
                      </a:r>
                      <a:endParaRPr lang="en-US" sz="1400" b="0" i="0" baseline="0" dirty="0" smtClean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  <a:p>
                      <a:pPr marL="34290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kantin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untuk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seluruh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karyawan</a:t>
                      </a:r>
                      <a:endParaRPr lang="en-US" sz="1400" b="0" i="0" baseline="0" dirty="0" smtClean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  <a:p>
                      <a:pPr marL="34290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Parties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untuk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biaya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ulang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tahun</a:t>
                      </a:r>
                      <a:r>
                        <a:rPr lang="en-US" sz="1400" b="0" i="0" baseline="0" dirty="0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rgbClr val="FFFFFF"/>
                          </a:solidFill>
                          <a:latin typeface="Encode Sans"/>
                          <a:ea typeface="Encode Sans"/>
                          <a:cs typeface="Encode Sans"/>
                          <a:sym typeface="Encode Sans"/>
                        </a:rPr>
                        <a:t>perusahaan</a:t>
                      </a:r>
                      <a:endParaRPr sz="1400" b="0" dirty="0">
                        <a:solidFill>
                          <a:srgbClr val="FFFFFF"/>
                        </a:solidFill>
                        <a:latin typeface="Encode Sans"/>
                        <a:ea typeface="Encode Sans"/>
                        <a:cs typeface="Encode Sans"/>
                        <a:sym typeface="Encode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4D3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D4D3D9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rgbClr val="4F4F5C"/>
                    </a:solidFill>
                  </a:tcPr>
                </a:tc>
              </a:tr>
            </a:tbl>
          </a:graphicData>
        </a:graphic>
      </p:graphicFrame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9600" y="4593850"/>
            <a:ext cx="7208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UU </a:t>
            </a:r>
            <a:r>
              <a:rPr lang="en-US" dirty="0" err="1" smtClean="0"/>
              <a:t>PPh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6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39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172409"/>
              </p:ext>
            </p:extLst>
          </p:nvPr>
        </p:nvGraphicFramePr>
        <p:xfrm>
          <a:off x="589935" y="215286"/>
          <a:ext cx="8141109" cy="333756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713703"/>
                <a:gridCol w="2713703"/>
                <a:gridCol w="2713703"/>
              </a:tblGrid>
              <a:tr h="370840"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PT</a:t>
                      </a: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</a:rPr>
                        <a:t> KA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FISKUS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Peredaran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 Usaha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110.632.640.760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110.926.375.059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HPP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(97.100.189.390)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(96.139.718.226)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Beban lain-lain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(1.469.650.448)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(1.315.351.268)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Laba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Bersih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12.062.890.922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13.471.305.565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Tax rate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25%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25%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Pajak</a:t>
                      </a: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chemeClr val="bg1"/>
                          </a:solidFill>
                        </a:rPr>
                        <a:t>Tahunan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3.015.722.730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3.367.826.391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Kredit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Pajak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(1.092.115.076)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(1.071.279.551)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Pajak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Terutang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1.923.607.654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2.296.546.840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89935" y="3746090"/>
            <a:ext cx="8141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Kurang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bayar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adalah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selisih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perhitungan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Fiskus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dengan</a:t>
            </a:r>
            <a:r>
              <a:rPr lang="en-US" dirty="0" smtClean="0">
                <a:solidFill>
                  <a:schemeClr val="bg1"/>
                </a:solidFill>
              </a:rPr>
              <a:t> WP: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dirty="0" err="1" smtClean="0">
                <a:solidFill>
                  <a:schemeClr val="bg1"/>
                </a:solidFill>
              </a:rPr>
              <a:t>Rp</a:t>
            </a:r>
            <a:r>
              <a:rPr lang="en-US" dirty="0" smtClean="0">
                <a:solidFill>
                  <a:schemeClr val="bg1"/>
                </a:solidFill>
              </a:rPr>
              <a:t> 2.296.546.840 – </a:t>
            </a:r>
            <a:r>
              <a:rPr lang="en-US" dirty="0" err="1" smtClean="0">
                <a:solidFill>
                  <a:schemeClr val="bg1"/>
                </a:solidFill>
              </a:rPr>
              <a:t>Rp</a:t>
            </a:r>
            <a:r>
              <a:rPr lang="en-US" dirty="0" smtClean="0">
                <a:solidFill>
                  <a:schemeClr val="bg1"/>
                </a:solidFill>
              </a:rPr>
              <a:t> 1.923.607.654 = </a:t>
            </a:r>
            <a:r>
              <a:rPr lang="en-US" sz="2000" b="1" u="sng" dirty="0" err="1" smtClean="0">
                <a:solidFill>
                  <a:schemeClr val="bg1"/>
                </a:solidFill>
              </a:rPr>
              <a:t>Rp</a:t>
            </a:r>
            <a:r>
              <a:rPr lang="en-US" sz="2000" b="1" u="sng" dirty="0" smtClean="0">
                <a:solidFill>
                  <a:schemeClr val="bg1"/>
                </a:solidFill>
              </a:rPr>
              <a:t> 372.939.186</a:t>
            </a:r>
            <a:endParaRPr lang="en-US" sz="2000" b="1" u="sng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560142" y="3347884"/>
            <a:ext cx="95864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7987" y="4593850"/>
            <a:ext cx="3495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 smtClean="0">
                <a:solidFill>
                  <a:schemeClr val="bg1"/>
                </a:solidFill>
              </a:rPr>
              <a:t>Penghitungan</a:t>
            </a:r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</a:rPr>
              <a:t>Pajak</a:t>
            </a:r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</a:rPr>
              <a:t>Terutang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22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ctrTitle" idx="4294967295"/>
          </p:nvPr>
        </p:nvSpPr>
        <p:spPr>
          <a:xfrm>
            <a:off x="372141" y="1659542"/>
            <a:ext cx="852731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8800" dirty="0" err="1">
                <a:solidFill>
                  <a:schemeClr val="bg1"/>
                </a:solidFill>
              </a:rPr>
              <a:t>Rp</a:t>
            </a:r>
            <a:r>
              <a:rPr lang="en-US" sz="8800" dirty="0">
                <a:solidFill>
                  <a:schemeClr val="bg1"/>
                </a:solidFill>
              </a:rPr>
              <a:t> 472.627.739</a:t>
            </a:r>
          </a:p>
        </p:txBody>
      </p:sp>
      <p:sp>
        <p:nvSpPr>
          <p:cNvPr id="226" name="Shape 226"/>
          <p:cNvSpPr txBox="1">
            <a:spLocks noGrp="1"/>
          </p:cNvSpPr>
          <p:nvPr>
            <p:ph type="subTitle" idx="4294967295"/>
          </p:nvPr>
        </p:nvSpPr>
        <p:spPr>
          <a:xfrm>
            <a:off x="685800" y="27638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b="1" dirty="0" smtClean="0">
                <a:solidFill>
                  <a:schemeClr val="bg1"/>
                </a:solidFill>
              </a:rPr>
              <a:t>SKPKB 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b="1" dirty="0" err="1" smtClean="0">
                <a:solidFill>
                  <a:schemeClr val="bg1"/>
                </a:solidFill>
              </a:rPr>
              <a:t>Dikeluarkan</a:t>
            </a:r>
            <a:r>
              <a:rPr lang="en-US" b="1" dirty="0" smtClean="0">
                <a:solidFill>
                  <a:schemeClr val="bg1"/>
                </a:solidFill>
              </a:rPr>
              <a:t> 05 </a:t>
            </a:r>
            <a:r>
              <a:rPr lang="en-US" b="1" dirty="0" err="1" smtClean="0">
                <a:solidFill>
                  <a:schemeClr val="bg1"/>
                </a:solidFill>
              </a:rPr>
              <a:t>Februari</a:t>
            </a:r>
            <a:r>
              <a:rPr lang="en-US" b="1" dirty="0" smtClean="0">
                <a:solidFill>
                  <a:schemeClr val="bg1"/>
                </a:solidFill>
              </a:rPr>
              <a:t> 2012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227" name="Shape 227"/>
          <p:cNvSpPr txBox="1">
            <a:spLocks noGrp="1"/>
          </p:cNvSpPr>
          <p:nvPr>
            <p:ph type="sldNum" idx="12"/>
          </p:nvPr>
        </p:nvSpPr>
        <p:spPr>
          <a:xfrm>
            <a:off x="40233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ctrTitle"/>
          </p:nvPr>
        </p:nvSpPr>
        <p:spPr>
          <a:xfrm>
            <a:off x="1735925" y="1126150"/>
            <a:ext cx="5672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3.</a:t>
            </a:r>
            <a:br>
              <a:rPr lang="en" dirty="0" smtClean="0"/>
            </a:br>
            <a:r>
              <a:rPr lang="en" dirty="0" smtClean="0"/>
              <a:t>SKPKB</a:t>
            </a:r>
            <a:endParaRPr dirty="0"/>
          </a:p>
        </p:txBody>
      </p:sp>
      <p:sp>
        <p:nvSpPr>
          <p:cNvPr id="120" name="Shape 120"/>
          <p:cNvSpPr txBox="1">
            <a:spLocks noGrp="1"/>
          </p:cNvSpPr>
          <p:nvPr>
            <p:ph type="subTitle" idx="1"/>
          </p:nvPr>
        </p:nvSpPr>
        <p:spPr>
          <a:xfrm>
            <a:off x="619207" y="2508686"/>
            <a:ext cx="8037871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 smtClean="0">
                <a:solidFill>
                  <a:schemeClr val="bg1"/>
                </a:solidFill>
              </a:rPr>
              <a:t>Pemeriksa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tidak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menyutujui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beberapa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poin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tanggapan</a:t>
            </a:r>
            <a:r>
              <a:rPr lang="en-US" sz="2000" dirty="0" smtClean="0">
                <a:solidFill>
                  <a:schemeClr val="bg1"/>
                </a:solidFill>
              </a:rPr>
              <a:t> WP </a:t>
            </a:r>
            <a:r>
              <a:rPr lang="en-US" sz="2000" dirty="0" err="1" smtClean="0">
                <a:solidFill>
                  <a:schemeClr val="bg1"/>
                </a:solidFill>
              </a:rPr>
              <a:t>dan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tetap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mempertahankan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temuannya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serta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tidak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ada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temuan</a:t>
            </a:r>
            <a:r>
              <a:rPr lang="en-US" sz="2000" dirty="0" smtClean="0">
                <a:solidFill>
                  <a:schemeClr val="bg1"/>
                </a:solidFill>
              </a:rPr>
              <a:t> yang </a:t>
            </a:r>
            <a:r>
              <a:rPr lang="en-US" sz="2000" dirty="0" err="1" smtClean="0">
                <a:solidFill>
                  <a:schemeClr val="bg1"/>
                </a:solidFill>
              </a:rPr>
              <a:t>dibatalkan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 smtClean="0">
                <a:solidFill>
                  <a:schemeClr val="bg1"/>
                </a:solidFill>
              </a:rPr>
              <a:t>Pemeriksan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mengeluakan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SKPKB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pada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tanggal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05 </a:t>
            </a:r>
            <a:r>
              <a:rPr lang="en-US" sz="2000" b="1" dirty="0" err="1" smtClean="0">
                <a:solidFill>
                  <a:schemeClr val="bg1"/>
                </a:solidFill>
              </a:rPr>
              <a:t>Februari</a:t>
            </a:r>
            <a:r>
              <a:rPr lang="en-US" sz="2000" b="1" dirty="0" smtClean="0">
                <a:solidFill>
                  <a:schemeClr val="bg1"/>
                </a:solidFill>
              </a:rPr>
              <a:t> 2012</a:t>
            </a:r>
            <a:endParaRPr lang="en-US" sz="2000" dirty="0">
              <a:solidFill>
                <a:schemeClr val="bg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 smtClean="0">
                <a:solidFill>
                  <a:schemeClr val="bg1"/>
                </a:solidFill>
              </a:rPr>
              <a:t>Sebesar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Rp</a:t>
            </a:r>
            <a:r>
              <a:rPr lang="en-US" sz="2000" b="1" dirty="0" smtClean="0">
                <a:solidFill>
                  <a:schemeClr val="bg1"/>
                </a:solidFill>
              </a:rPr>
              <a:t> 472.627.739</a:t>
            </a:r>
            <a:endParaRPr sz="2000" dirty="0">
              <a:solidFill>
                <a:schemeClr val="bg1"/>
              </a:solidFill>
            </a:endParaRPr>
          </a:p>
        </p:txBody>
      </p:sp>
      <p:grpSp>
        <p:nvGrpSpPr>
          <p:cNvPr id="121" name="Shape 121"/>
          <p:cNvGrpSpPr/>
          <p:nvPr/>
        </p:nvGrpSpPr>
        <p:grpSpPr>
          <a:xfrm>
            <a:off x="4392102" y="4301022"/>
            <a:ext cx="359234" cy="585619"/>
            <a:chOff x="6730350" y="2315900"/>
            <a:chExt cx="257700" cy="420100"/>
          </a:xfrm>
        </p:grpSpPr>
        <p:sp>
          <p:nvSpPr>
            <p:cNvPr id="122" name="Shape 122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0" t="0" r="0" b="0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0" t="0" r="0" b="0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Shape 126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0" t="0" r="0" b="0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3831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ctrTitle" idx="4294967295"/>
          </p:nvPr>
        </p:nvSpPr>
        <p:spPr>
          <a:xfrm>
            <a:off x="1019738" y="1717025"/>
            <a:ext cx="4373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 smtClean="0">
                <a:solidFill>
                  <a:srgbClr val="F55C21"/>
                </a:solidFill>
              </a:rPr>
              <a:t>DISKUSI</a:t>
            </a:r>
            <a:endParaRPr sz="6000" dirty="0">
              <a:solidFill>
                <a:srgbClr val="F55C21"/>
              </a:solidFill>
            </a:endParaRPr>
          </a:p>
        </p:txBody>
      </p:sp>
      <p:pic>
        <p:nvPicPr>
          <p:cNvPr id="113" name="Shape 113" descr="photo-1434030216411-0b793f4b4173.jpg"/>
          <p:cNvPicPr preferRelativeResize="0"/>
          <p:nvPr/>
        </p:nvPicPr>
        <p:blipFill rotWithShape="1">
          <a:blip r:embed="rId3">
            <a:alphaModFix/>
          </a:blip>
          <a:srcRect l="14210" r="10084"/>
          <a:stretch/>
        </p:blipFill>
        <p:spPr>
          <a:xfrm>
            <a:off x="5666175" y="0"/>
            <a:ext cx="3477825" cy="459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40233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sp>
        <p:nvSpPr>
          <p:cNvPr id="3" name="Flowchart: Connector 2"/>
          <p:cNvSpPr/>
          <p:nvPr/>
        </p:nvSpPr>
        <p:spPr>
          <a:xfrm>
            <a:off x="668590" y="1902540"/>
            <a:ext cx="265471" cy="25072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1818968" y="1902539"/>
            <a:ext cx="265471" cy="25072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5311213" y="2609863"/>
            <a:ext cx="265471" cy="25072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2559522" y="1918502"/>
            <a:ext cx="265471" cy="25072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3994606" y="1143605"/>
            <a:ext cx="265471" cy="25072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5592416" y="1616817"/>
            <a:ext cx="265471" cy="25072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4038321" y="2617591"/>
            <a:ext cx="265471" cy="25072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endCxn id="12" idx="0"/>
          </p:cNvCxnSpPr>
          <p:nvPr/>
        </p:nvCxnSpPr>
        <p:spPr>
          <a:xfrm flipH="1">
            <a:off x="801325" y="2027902"/>
            <a:ext cx="2" cy="138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9267" y="3414252"/>
            <a:ext cx="1224116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SPHP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15 Jan 2012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801325" y="2027900"/>
            <a:ext cx="11503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927118" y="1056967"/>
            <a:ext cx="1" cy="978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19545" y="460638"/>
            <a:ext cx="2276171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Tanggapan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oleh</a:t>
            </a:r>
            <a:r>
              <a:rPr lang="en-US" sz="1600" dirty="0" smtClean="0">
                <a:solidFill>
                  <a:schemeClr val="bg1"/>
                </a:solidFill>
              </a:rPr>
              <a:t> WP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21 Jan 2012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1951702" y="2035271"/>
            <a:ext cx="6440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2699629" y="2043863"/>
            <a:ext cx="2" cy="138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827381" y="3430213"/>
            <a:ext cx="1374057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SKPKB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05 Feb 2012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2675049" y="1244254"/>
            <a:ext cx="1484265" cy="8062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89802" y="2050506"/>
            <a:ext cx="1456675" cy="6858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699629" y="120692"/>
            <a:ext cx="2276171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Keberatan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pd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tanggal</a:t>
            </a:r>
            <a:r>
              <a:rPr lang="en-US" sz="1600" dirty="0" smtClean="0">
                <a:solidFill>
                  <a:schemeClr val="bg1"/>
                </a:solidFill>
              </a:rPr>
              <a:t> 10 Mei 2012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81516" y="3634175"/>
            <a:ext cx="2276171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Surat </a:t>
            </a:r>
            <a:r>
              <a:rPr lang="en-US" sz="1600" dirty="0" err="1" smtClean="0">
                <a:solidFill>
                  <a:schemeClr val="bg1"/>
                </a:solidFill>
              </a:rPr>
              <a:t>Keputusan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Keberatan</a:t>
            </a:r>
            <a:endParaRPr lang="en-US" sz="1600" dirty="0" smtClean="0">
              <a:solidFill>
                <a:schemeClr val="bg1"/>
              </a:solidFill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08 Nov 2012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4164704" y="703472"/>
            <a:ext cx="2" cy="600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4159314" y="2707859"/>
            <a:ext cx="943" cy="8948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4118479" y="1738596"/>
            <a:ext cx="1613023" cy="1009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127341" y="2742952"/>
            <a:ext cx="13166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490608" y="404482"/>
            <a:ext cx="2276171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Pengajuan</a:t>
            </a:r>
            <a:r>
              <a:rPr lang="en-US" sz="1600" dirty="0" smtClean="0">
                <a:solidFill>
                  <a:schemeClr val="bg1"/>
                </a:solidFill>
              </a:rPr>
              <a:t> banding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10 Feb 2013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43" name="Straight Connector 42"/>
          <p:cNvCxnSpPr>
            <a:endCxn id="8" idx="0"/>
          </p:cNvCxnSpPr>
          <p:nvPr/>
        </p:nvCxnSpPr>
        <p:spPr>
          <a:xfrm>
            <a:off x="5720235" y="1006804"/>
            <a:ext cx="4917" cy="6100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994830" y="2182468"/>
            <a:ext cx="1162668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Keputusan</a:t>
            </a:r>
            <a:r>
              <a:rPr lang="en-US" sz="1600" dirty="0" smtClean="0">
                <a:solidFill>
                  <a:schemeClr val="bg1"/>
                </a:solidFill>
              </a:rPr>
              <a:t> Banding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03 </a:t>
            </a:r>
            <a:r>
              <a:rPr lang="en-US" sz="1600" dirty="0" err="1" smtClean="0">
                <a:solidFill>
                  <a:schemeClr val="bg1"/>
                </a:solidFill>
              </a:rPr>
              <a:t>Juni</a:t>
            </a:r>
            <a:r>
              <a:rPr lang="en-US" sz="1600" dirty="0" smtClean="0">
                <a:solidFill>
                  <a:schemeClr val="bg1"/>
                </a:solidFill>
              </a:rPr>
              <a:t> 2013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5538176" y="2749724"/>
            <a:ext cx="474088" cy="77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endCxn id="48" idx="3"/>
          </p:cNvCxnSpPr>
          <p:nvPr/>
        </p:nvCxnSpPr>
        <p:spPr>
          <a:xfrm flipH="1" flipV="1">
            <a:off x="7157498" y="2721077"/>
            <a:ext cx="1134640" cy="21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625820" y="1296247"/>
            <a:ext cx="1332638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Menerima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Seluruhnya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625820" y="3624603"/>
            <a:ext cx="1332638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Menerima</a:t>
            </a:r>
            <a:r>
              <a:rPr lang="en-US" sz="1600" dirty="0" smtClean="0">
                <a:solidFill>
                  <a:schemeClr val="bg1"/>
                </a:solidFill>
              </a:rPr>
              <a:t> 50%</a:t>
            </a:r>
          </a:p>
        </p:txBody>
      </p:sp>
      <p:sp>
        <p:nvSpPr>
          <p:cNvPr id="60" name="Flowchart: Connector 59"/>
          <p:cNvSpPr/>
          <p:nvPr/>
        </p:nvSpPr>
        <p:spPr>
          <a:xfrm>
            <a:off x="8159403" y="2624362"/>
            <a:ext cx="265471" cy="25072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8292137" y="1918502"/>
            <a:ext cx="1" cy="838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8295680" y="2804571"/>
            <a:ext cx="1" cy="838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89267" y="4593850"/>
            <a:ext cx="316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SKEMA SOAL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33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3317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SOAL 1</a:t>
            </a:r>
            <a:endParaRPr dirty="0"/>
          </a:p>
        </p:txBody>
      </p:sp>
      <p:sp>
        <p:nvSpPr>
          <p:cNvPr id="106" name="Shape 106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8629" y="850225"/>
            <a:ext cx="4523874" cy="1288291"/>
          </a:xfrm>
        </p:spPr>
        <p:txBody>
          <a:bodyPr/>
          <a:lstStyle/>
          <a:p>
            <a:pPr marL="101600" indent="0">
              <a:buNone/>
            </a:pP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konsekuensi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dihadapi</a:t>
            </a:r>
            <a:r>
              <a:rPr lang="en-US" dirty="0" smtClean="0"/>
              <a:t> PT KA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tanggapan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SPHP?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2566219" y="2555856"/>
            <a:ext cx="6459793" cy="1752594"/>
          </a:xfrm>
        </p:spPr>
        <p:txBody>
          <a:bodyPr/>
          <a:lstStyle/>
          <a:p>
            <a:pPr marL="101600" indent="0">
              <a:buNone/>
            </a:pPr>
            <a:r>
              <a:rPr lang="en-US" dirty="0" err="1" smtClean="0"/>
              <a:t>Setelah</a:t>
            </a:r>
            <a:r>
              <a:rPr lang="en-US" dirty="0" smtClean="0"/>
              <a:t> SPHP </a:t>
            </a:r>
            <a:r>
              <a:rPr lang="en-US" dirty="0" err="1" smtClean="0"/>
              <a:t>dikirimkan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, paling lama 7 </a:t>
            </a:r>
            <a:r>
              <a:rPr lang="en-US" dirty="0" err="1" smtClean="0"/>
              <a:t>hari</a:t>
            </a:r>
            <a:r>
              <a:rPr lang="en-US" dirty="0" smtClean="0"/>
              <a:t>, WP </a:t>
            </a:r>
            <a:r>
              <a:rPr lang="en-US" dirty="0" err="1" smtClean="0"/>
              <a:t>berhak</a:t>
            </a:r>
            <a:r>
              <a:rPr lang="en-US" dirty="0" smtClean="0"/>
              <a:t> </a:t>
            </a:r>
            <a:r>
              <a:rPr lang="en-US" dirty="0" err="1" smtClean="0"/>
              <a:t>hadir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membahas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. </a:t>
            </a:r>
            <a:r>
              <a:rPr lang="en-US" dirty="0" err="1" smtClean="0"/>
              <a:t>Jika</a:t>
            </a:r>
            <a:r>
              <a:rPr lang="en-US" dirty="0" smtClean="0"/>
              <a:t> WP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hadir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tanggapan</a:t>
            </a:r>
            <a:r>
              <a:rPr lang="en-US" dirty="0" smtClean="0"/>
              <a:t> </a:t>
            </a:r>
            <a:r>
              <a:rPr lang="en-US" dirty="0" err="1" smtClean="0"/>
              <a:t>tertulis</a:t>
            </a:r>
            <a:r>
              <a:rPr lang="en-US" dirty="0" smtClean="0"/>
              <a:t>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WP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menyutujui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9600" y="4593850"/>
            <a:ext cx="749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Dasar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hukum</a:t>
            </a:r>
            <a:r>
              <a:rPr lang="en-US" dirty="0" smtClean="0">
                <a:solidFill>
                  <a:schemeClr val="bg1"/>
                </a:solidFill>
              </a:rPr>
              <a:t>: Per 19/PJ/2008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835239" y="3134992"/>
            <a:ext cx="1002890" cy="722671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SOAL 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910975"/>
            <a:ext cx="6828502" cy="1233334"/>
          </a:xfrm>
        </p:spPr>
        <p:txBody>
          <a:bodyPr/>
          <a:lstStyle/>
          <a:p>
            <a:pPr marL="101600" indent="0">
              <a:buNone/>
            </a:pPr>
            <a:r>
              <a:rPr lang="en-US" sz="1800" dirty="0" smtClean="0"/>
              <a:t>PT KA </a:t>
            </a:r>
            <a:r>
              <a:rPr lang="en-US" sz="1800" dirty="0" err="1" smtClean="0"/>
              <a:t>mengajukan</a:t>
            </a:r>
            <a:r>
              <a:rPr lang="en-US" sz="1800" dirty="0" smtClean="0"/>
              <a:t> </a:t>
            </a:r>
            <a:r>
              <a:rPr lang="en-US" sz="1800" dirty="0" err="1" smtClean="0"/>
              <a:t>keberatan</a:t>
            </a:r>
            <a:r>
              <a:rPr lang="en-US" sz="1800" dirty="0" smtClean="0"/>
              <a:t>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tanggal</a:t>
            </a:r>
            <a:r>
              <a:rPr lang="en-US" sz="1800" dirty="0" smtClean="0"/>
              <a:t> 25 April 2012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telah</a:t>
            </a:r>
            <a:r>
              <a:rPr lang="en-US" sz="1800" dirty="0" smtClean="0"/>
              <a:t> </a:t>
            </a:r>
            <a:r>
              <a:rPr lang="en-US" sz="1800" dirty="0" err="1" smtClean="0"/>
              <a:t>membayar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 smtClean="0"/>
              <a:t>terutang</a:t>
            </a:r>
            <a:r>
              <a:rPr lang="en-US" sz="1800" dirty="0" smtClean="0"/>
              <a:t> </a:t>
            </a:r>
            <a:r>
              <a:rPr lang="en-US" sz="1800" dirty="0" err="1" smtClean="0"/>
              <a:t>sesuai</a:t>
            </a:r>
            <a:r>
              <a:rPr lang="en-US" sz="1800" dirty="0" smtClean="0"/>
              <a:t> </a:t>
            </a:r>
            <a:r>
              <a:rPr lang="en-US" sz="1800" dirty="0" err="1" smtClean="0"/>
              <a:t>penghitungan</a:t>
            </a:r>
            <a:r>
              <a:rPr lang="en-US" sz="1800" dirty="0" smtClean="0"/>
              <a:t> </a:t>
            </a:r>
            <a:r>
              <a:rPr lang="en-US" sz="1800" dirty="0" err="1" smtClean="0"/>
              <a:t>oleh</a:t>
            </a:r>
            <a:r>
              <a:rPr lang="en-US" sz="1800" dirty="0" smtClean="0"/>
              <a:t> PT KA. </a:t>
            </a:r>
            <a:endParaRPr lang="en-US" sz="1800" dirty="0"/>
          </a:p>
          <a:p>
            <a:pPr marL="101600" indent="0">
              <a:buNone/>
            </a:pPr>
            <a:r>
              <a:rPr lang="en-US" sz="1800" dirty="0" err="1" smtClean="0"/>
              <a:t>Jika</a:t>
            </a:r>
            <a:r>
              <a:rPr lang="en-US" sz="1800" dirty="0" smtClean="0"/>
              <a:t> PT KA </a:t>
            </a:r>
            <a:r>
              <a:rPr lang="en-US" sz="1800" dirty="0" err="1" smtClean="0"/>
              <a:t>menyampaikan</a:t>
            </a:r>
            <a:r>
              <a:rPr lang="en-US" sz="1800" dirty="0" smtClean="0"/>
              <a:t> Surat </a:t>
            </a:r>
            <a:r>
              <a:rPr lang="en-US" sz="1800" dirty="0" err="1" smtClean="0"/>
              <a:t>Keberatan</a:t>
            </a:r>
            <a:r>
              <a:rPr lang="en-US" sz="1800" dirty="0" smtClean="0"/>
              <a:t> </a:t>
            </a:r>
            <a:r>
              <a:rPr lang="en-US" sz="1800" dirty="0" err="1" smtClean="0"/>
              <a:t>pd</a:t>
            </a:r>
            <a:r>
              <a:rPr lang="en-US" sz="1800" dirty="0" smtClean="0"/>
              <a:t> 10 Mei 2012, </a:t>
            </a:r>
            <a:r>
              <a:rPr lang="en-US" sz="1800" dirty="0" err="1" smtClean="0"/>
              <a:t>apa</a:t>
            </a:r>
            <a:r>
              <a:rPr lang="en-US" sz="1800" dirty="0" smtClean="0"/>
              <a:t> </a:t>
            </a:r>
            <a:r>
              <a:rPr lang="en-US" sz="1800" dirty="0" err="1" smtClean="0"/>
              <a:t>konsekuensi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diterima</a:t>
            </a:r>
            <a:r>
              <a:rPr lang="en-US" sz="1800" dirty="0" smtClean="0"/>
              <a:t> PT KA?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2138517" y="2815981"/>
            <a:ext cx="6238568" cy="1344024"/>
          </a:xfrm>
        </p:spPr>
        <p:txBody>
          <a:bodyPr/>
          <a:lstStyle/>
          <a:p>
            <a:pPr marL="101600" indent="0">
              <a:buNone/>
            </a:pPr>
            <a:r>
              <a:rPr lang="en-US" sz="1800" dirty="0" err="1" smtClean="0"/>
              <a:t>Maka</a:t>
            </a:r>
            <a:r>
              <a:rPr lang="en-US" sz="1800" dirty="0" smtClean="0"/>
              <a:t> </a:t>
            </a:r>
            <a:r>
              <a:rPr lang="en-US" sz="1800" dirty="0" err="1" smtClean="0"/>
              <a:t>surat</a:t>
            </a:r>
            <a:r>
              <a:rPr lang="en-US" sz="1800" dirty="0" smtClean="0"/>
              <a:t> </a:t>
            </a:r>
            <a:r>
              <a:rPr lang="en-US" sz="1800" dirty="0" err="1" smtClean="0"/>
              <a:t>keberatan</a:t>
            </a:r>
            <a:r>
              <a:rPr lang="en-US" sz="1800" dirty="0" smtClean="0"/>
              <a:t> 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dapat</a:t>
            </a:r>
            <a:r>
              <a:rPr lang="en-US" sz="1800" dirty="0" smtClean="0"/>
              <a:t> </a:t>
            </a:r>
            <a:r>
              <a:rPr lang="en-US" sz="1800" dirty="0" err="1" smtClean="0"/>
              <a:t>dipertimbangkan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dapat</a:t>
            </a:r>
            <a:r>
              <a:rPr lang="en-US" sz="1800" dirty="0" smtClean="0"/>
              <a:t> </a:t>
            </a:r>
            <a:r>
              <a:rPr lang="en-US" sz="1800" dirty="0" err="1" smtClean="0"/>
              <a:t>diterbitkan</a:t>
            </a:r>
            <a:r>
              <a:rPr lang="en-US" sz="1800" dirty="0" smtClean="0"/>
              <a:t> </a:t>
            </a:r>
            <a:r>
              <a:rPr lang="en-US" sz="1800" dirty="0" err="1" smtClean="0"/>
              <a:t>karena</a:t>
            </a:r>
            <a:r>
              <a:rPr lang="en-US" sz="1800" dirty="0" smtClean="0"/>
              <a:t> </a:t>
            </a:r>
            <a:r>
              <a:rPr lang="en-US" sz="1800" dirty="0" err="1" smtClean="0"/>
              <a:t>telah</a:t>
            </a:r>
            <a:r>
              <a:rPr lang="en-US" sz="1800" dirty="0" smtClean="0"/>
              <a:t> </a:t>
            </a:r>
            <a:r>
              <a:rPr lang="en-US" sz="1800" dirty="0" err="1" smtClean="0"/>
              <a:t>melebihi</a:t>
            </a:r>
            <a:r>
              <a:rPr lang="en-US" sz="1800" dirty="0"/>
              <a:t> </a:t>
            </a:r>
            <a:r>
              <a:rPr lang="en-US" sz="1800" dirty="0" err="1" smtClean="0"/>
              <a:t>jangka</a:t>
            </a:r>
            <a:r>
              <a:rPr lang="en-US" sz="1800" dirty="0" smtClean="0"/>
              <a:t> </a:t>
            </a:r>
            <a:r>
              <a:rPr lang="en-US" sz="1800" dirty="0" err="1" smtClean="0"/>
              <a:t>waktu</a:t>
            </a:r>
            <a:r>
              <a:rPr lang="en-US" sz="1800" dirty="0" smtClean="0"/>
              <a:t> </a:t>
            </a:r>
            <a:r>
              <a:rPr lang="en-US" sz="1800" dirty="0" err="1" smtClean="0"/>
              <a:t>pengajuan</a:t>
            </a:r>
            <a:r>
              <a:rPr lang="en-US" sz="1800" dirty="0" smtClean="0"/>
              <a:t> </a:t>
            </a:r>
            <a:r>
              <a:rPr lang="en-US" sz="1800" dirty="0" err="1" smtClean="0"/>
              <a:t>keberatan</a:t>
            </a:r>
            <a:r>
              <a:rPr lang="en-US" sz="1800" dirty="0" smtClean="0"/>
              <a:t>, </a:t>
            </a:r>
            <a:r>
              <a:rPr lang="en-US" sz="1800" dirty="0" err="1" smtClean="0"/>
              <a:t>yaitu</a:t>
            </a:r>
            <a:r>
              <a:rPr lang="en-US" sz="1800" dirty="0" smtClean="0"/>
              <a:t> 3 </a:t>
            </a:r>
            <a:r>
              <a:rPr lang="en-US" sz="1800" dirty="0" err="1" smtClean="0"/>
              <a:t>bulan</a:t>
            </a:r>
            <a:r>
              <a:rPr lang="en-US" sz="1800" dirty="0" smtClean="0"/>
              <a:t> </a:t>
            </a:r>
            <a:r>
              <a:rPr lang="en-US" sz="1800" dirty="0" err="1" smtClean="0"/>
              <a:t>setelah</a:t>
            </a:r>
            <a:r>
              <a:rPr lang="en-US" sz="1800" dirty="0" smtClean="0"/>
              <a:t> </a:t>
            </a:r>
            <a:r>
              <a:rPr lang="en-US" sz="1800" dirty="0" err="1" smtClean="0"/>
              <a:t>dikirimkannya</a:t>
            </a:r>
            <a:r>
              <a:rPr lang="en-US" sz="1800" dirty="0" smtClean="0"/>
              <a:t> SKP. 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sp>
        <p:nvSpPr>
          <p:cNvPr id="6" name="Right Arrow 5"/>
          <p:cNvSpPr/>
          <p:nvPr/>
        </p:nvSpPr>
        <p:spPr>
          <a:xfrm>
            <a:off x="737419" y="3126657"/>
            <a:ext cx="1002890" cy="722671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37419" y="4593850"/>
            <a:ext cx="6784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Dasar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hukum</a:t>
            </a:r>
            <a:r>
              <a:rPr lang="en-US" sz="1600" dirty="0" smtClean="0">
                <a:solidFill>
                  <a:schemeClr val="bg1"/>
                </a:solidFill>
              </a:rPr>
              <a:t>: UU KUP </a:t>
            </a:r>
            <a:r>
              <a:rPr lang="en-US" sz="1600" dirty="0" err="1" smtClean="0">
                <a:solidFill>
                  <a:schemeClr val="bg1"/>
                </a:solidFill>
              </a:rPr>
              <a:t>Pasal</a:t>
            </a:r>
            <a:r>
              <a:rPr lang="en-US" sz="1600" dirty="0" smtClean="0">
                <a:solidFill>
                  <a:schemeClr val="bg1"/>
                </a:solidFill>
              </a:rPr>
              <a:t> 25 </a:t>
            </a:r>
            <a:r>
              <a:rPr lang="en-US" sz="1600" dirty="0" err="1" smtClean="0">
                <a:solidFill>
                  <a:schemeClr val="bg1"/>
                </a:solidFill>
              </a:rPr>
              <a:t>ayat</a:t>
            </a:r>
            <a:r>
              <a:rPr lang="en-US" sz="1600" dirty="0" smtClean="0">
                <a:solidFill>
                  <a:schemeClr val="bg1"/>
                </a:solidFill>
              </a:rPr>
              <a:t> (4)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59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SOAL 3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910975"/>
            <a:ext cx="6828502" cy="1233334"/>
          </a:xfrm>
        </p:spPr>
        <p:txBody>
          <a:bodyPr/>
          <a:lstStyle/>
          <a:p>
            <a:pPr marL="101600" indent="0">
              <a:buNone/>
            </a:pPr>
            <a:r>
              <a:rPr lang="en-US" sz="1800" dirty="0" err="1" smtClean="0"/>
              <a:t>Apakah</a:t>
            </a:r>
            <a:r>
              <a:rPr lang="en-US" sz="1800" dirty="0" smtClean="0"/>
              <a:t> </a:t>
            </a:r>
            <a:r>
              <a:rPr lang="en-US" sz="1800" dirty="0" err="1" smtClean="0"/>
              <a:t>ada</a:t>
            </a:r>
            <a:r>
              <a:rPr lang="en-US" sz="1800" dirty="0" smtClean="0"/>
              <a:t> </a:t>
            </a:r>
            <a:r>
              <a:rPr lang="en-US" sz="1800" dirty="0" err="1" smtClean="0"/>
              <a:t>konsekuensi</a:t>
            </a:r>
            <a:r>
              <a:rPr lang="en-US" sz="1800" dirty="0" smtClean="0"/>
              <a:t> </a:t>
            </a:r>
            <a:r>
              <a:rPr lang="en-US" sz="1800" dirty="0" err="1" smtClean="0"/>
              <a:t>untuk</a:t>
            </a:r>
            <a:r>
              <a:rPr lang="en-US" sz="1800" dirty="0" smtClean="0"/>
              <a:t> PT KA </a:t>
            </a:r>
            <a:r>
              <a:rPr lang="en-US" sz="1800" dirty="0" err="1" smtClean="0"/>
              <a:t>karena</a:t>
            </a:r>
            <a:r>
              <a:rPr lang="en-US" sz="1800" dirty="0" smtClean="0"/>
              <a:t> </a:t>
            </a:r>
            <a:r>
              <a:rPr lang="en-US" sz="1800" dirty="0" err="1" smtClean="0"/>
              <a:t>hanya</a:t>
            </a:r>
            <a:r>
              <a:rPr lang="en-US" sz="1800" dirty="0" smtClean="0"/>
              <a:t> </a:t>
            </a:r>
            <a:r>
              <a:rPr lang="en-US" sz="1800" dirty="0" err="1" smtClean="0"/>
              <a:t>membayar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 smtClean="0"/>
              <a:t>terutang</a:t>
            </a:r>
            <a:r>
              <a:rPr lang="en-US" sz="1800" dirty="0" smtClean="0"/>
              <a:t> </a:t>
            </a:r>
            <a:r>
              <a:rPr lang="en-US" sz="1800" dirty="0" err="1" smtClean="0"/>
              <a:t>sesuai</a:t>
            </a:r>
            <a:r>
              <a:rPr lang="en-US" sz="1800" dirty="0" smtClean="0"/>
              <a:t>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perhitungan</a:t>
            </a:r>
            <a:r>
              <a:rPr lang="en-US" sz="1800" dirty="0" smtClean="0"/>
              <a:t> </a:t>
            </a:r>
            <a:r>
              <a:rPr lang="en-US" sz="1800" dirty="0" err="1" smtClean="0"/>
              <a:t>PPh</a:t>
            </a:r>
            <a:r>
              <a:rPr lang="en-US" sz="1800" dirty="0" smtClean="0"/>
              <a:t> </a:t>
            </a:r>
            <a:r>
              <a:rPr lang="en-US" sz="1800" dirty="0" err="1" smtClean="0"/>
              <a:t>Badan</a:t>
            </a:r>
            <a:r>
              <a:rPr lang="en-US" sz="1800" dirty="0" smtClean="0"/>
              <a:t> yang </a:t>
            </a:r>
            <a:r>
              <a:rPr lang="en-US" sz="1800" dirty="0" err="1" smtClean="0"/>
              <a:t>diajukannya</a:t>
            </a:r>
            <a:r>
              <a:rPr lang="en-US" sz="1800" dirty="0" smtClean="0"/>
              <a:t> </a:t>
            </a:r>
            <a:r>
              <a:rPr lang="en-US" sz="1800" dirty="0" err="1" smtClean="0"/>
              <a:t>pada</a:t>
            </a:r>
            <a:r>
              <a:rPr lang="en-US" sz="1800" dirty="0" smtClean="0"/>
              <a:t> Surat </a:t>
            </a:r>
            <a:r>
              <a:rPr lang="en-US" sz="1800" dirty="0" err="1" smtClean="0"/>
              <a:t>Keberatan</a:t>
            </a:r>
            <a:r>
              <a:rPr lang="en-US" sz="1800" dirty="0" smtClean="0"/>
              <a:t>?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2356732" y="2845478"/>
            <a:ext cx="6238568" cy="1344024"/>
          </a:xfrm>
        </p:spPr>
        <p:txBody>
          <a:bodyPr/>
          <a:lstStyle/>
          <a:p>
            <a:pPr marL="101600" indent="0">
              <a:buNone/>
            </a:pPr>
            <a:r>
              <a:rPr lang="en-US" sz="1800" dirty="0" err="1" smtClean="0"/>
              <a:t>Tidak</a:t>
            </a:r>
            <a:r>
              <a:rPr lang="en-US" sz="1800" dirty="0" smtClean="0"/>
              <a:t>. </a:t>
            </a:r>
            <a:r>
              <a:rPr lang="en-US" sz="1800" dirty="0" err="1" smtClean="0"/>
              <a:t>Dalam</a:t>
            </a:r>
            <a:r>
              <a:rPr lang="en-US" sz="1800" dirty="0" smtClean="0"/>
              <a:t> </a:t>
            </a:r>
            <a:r>
              <a:rPr lang="en-US" sz="1800" dirty="0" err="1" smtClean="0"/>
              <a:t>menyampaikan</a:t>
            </a:r>
            <a:r>
              <a:rPr lang="en-US" sz="1800" dirty="0" smtClean="0"/>
              <a:t> Surat </a:t>
            </a:r>
            <a:r>
              <a:rPr lang="en-US" sz="1800" dirty="0" err="1" smtClean="0"/>
              <a:t>Keberatan</a:t>
            </a:r>
            <a:r>
              <a:rPr lang="en-US" sz="1800" dirty="0" smtClean="0"/>
              <a:t>, WP </a:t>
            </a:r>
            <a:r>
              <a:rPr lang="en-US" sz="1800" dirty="0" err="1" smtClean="0"/>
              <a:t>wajib</a:t>
            </a:r>
            <a:r>
              <a:rPr lang="en-US" sz="1800" dirty="0" smtClean="0"/>
              <a:t> </a:t>
            </a:r>
            <a:r>
              <a:rPr lang="en-US" sz="1800" dirty="0" err="1" smtClean="0"/>
              <a:t>melunasi</a:t>
            </a:r>
            <a:r>
              <a:rPr lang="en-US" sz="1800" dirty="0" smtClean="0"/>
              <a:t> </a:t>
            </a:r>
            <a:r>
              <a:rPr lang="en-US" sz="1800" dirty="0" err="1" smtClean="0"/>
              <a:t>jumlah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 smtClean="0"/>
              <a:t>terutang</a:t>
            </a:r>
            <a:r>
              <a:rPr lang="en-US" sz="1800" dirty="0" smtClean="0"/>
              <a:t> paling </a:t>
            </a:r>
            <a:r>
              <a:rPr lang="en-US" sz="1800" dirty="0" err="1" smtClean="0"/>
              <a:t>sedikit</a:t>
            </a:r>
            <a:r>
              <a:rPr lang="en-US" sz="1800" dirty="0" smtClean="0"/>
              <a:t> yang </a:t>
            </a:r>
            <a:r>
              <a:rPr lang="en-US" sz="1800" dirty="0" err="1" smtClean="0"/>
              <a:t>disetujuinya</a:t>
            </a:r>
            <a:r>
              <a:rPr lang="en-US" sz="1800" dirty="0" smtClean="0"/>
              <a:t> </a:t>
            </a:r>
            <a:r>
              <a:rPr lang="en-US" sz="1800" dirty="0" err="1" smtClean="0"/>
              <a:t>sebesar</a:t>
            </a:r>
            <a:r>
              <a:rPr lang="en-US" sz="1800" dirty="0" smtClean="0"/>
              <a:t> </a:t>
            </a:r>
            <a:r>
              <a:rPr lang="en-US" sz="1800" dirty="0" err="1" smtClean="0"/>
              <a:t>jumlah</a:t>
            </a:r>
            <a:r>
              <a:rPr lang="en-US" sz="1800" dirty="0" smtClean="0"/>
              <a:t>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pembahasan</a:t>
            </a:r>
            <a:r>
              <a:rPr lang="en-US" sz="1800" dirty="0" smtClean="0"/>
              <a:t> </a:t>
            </a:r>
            <a:r>
              <a:rPr lang="en-US" sz="1800" dirty="0" err="1" smtClean="0"/>
              <a:t>akhir</a:t>
            </a:r>
            <a:r>
              <a:rPr lang="en-US" sz="1800" dirty="0" smtClean="0"/>
              <a:t> </a:t>
            </a:r>
            <a:r>
              <a:rPr lang="en-US" sz="1800" dirty="0" err="1" smtClean="0"/>
              <a:t>hasil</a:t>
            </a:r>
            <a:r>
              <a:rPr lang="en-US" sz="1800" dirty="0" smtClean="0"/>
              <a:t> </a:t>
            </a:r>
            <a:r>
              <a:rPr lang="en-US" sz="1800" dirty="0" err="1" smtClean="0"/>
              <a:t>pemeriksaan</a:t>
            </a:r>
            <a:r>
              <a:rPr lang="en-US" sz="1800" dirty="0" smtClean="0"/>
              <a:t>.  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sp>
        <p:nvSpPr>
          <p:cNvPr id="6" name="Right Arrow 5"/>
          <p:cNvSpPr/>
          <p:nvPr/>
        </p:nvSpPr>
        <p:spPr>
          <a:xfrm>
            <a:off x="663677" y="3156155"/>
            <a:ext cx="1002890" cy="722671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8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SOAL 4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757699"/>
            <a:ext cx="8849031" cy="1233334"/>
          </a:xfrm>
        </p:spPr>
        <p:txBody>
          <a:bodyPr/>
          <a:lstStyle/>
          <a:p>
            <a:pPr marL="101600" indent="0">
              <a:buNone/>
            </a:pP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tanggal</a:t>
            </a:r>
            <a:r>
              <a:rPr lang="en-US" sz="1800" dirty="0" smtClean="0"/>
              <a:t> 08 November 2012 </a:t>
            </a:r>
            <a:r>
              <a:rPr lang="en-US" sz="1800" dirty="0" err="1" smtClean="0"/>
              <a:t>keluarkan</a:t>
            </a:r>
            <a:r>
              <a:rPr lang="en-US" sz="1800" dirty="0" smtClean="0"/>
              <a:t> Surat </a:t>
            </a:r>
            <a:r>
              <a:rPr lang="en-US" sz="1800" dirty="0" err="1" smtClean="0"/>
              <a:t>Keputusan</a:t>
            </a:r>
            <a:r>
              <a:rPr lang="en-US" sz="1800" dirty="0" smtClean="0"/>
              <a:t>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hasil</a:t>
            </a:r>
            <a:r>
              <a:rPr lang="en-US" sz="1800" dirty="0" smtClean="0"/>
              <a:t> 1) </a:t>
            </a:r>
            <a:r>
              <a:rPr lang="en-US" sz="1800" dirty="0" err="1" smtClean="0"/>
              <a:t>menolak</a:t>
            </a:r>
            <a:r>
              <a:rPr lang="en-US" sz="1800" dirty="0" smtClean="0"/>
              <a:t> </a:t>
            </a:r>
            <a:r>
              <a:rPr lang="en-US" sz="1800" dirty="0" err="1" smtClean="0"/>
              <a:t>seluruhya</a:t>
            </a:r>
            <a:r>
              <a:rPr lang="en-US" sz="1800" dirty="0" smtClean="0"/>
              <a:t> </a:t>
            </a:r>
            <a:r>
              <a:rPr lang="en-US" sz="1800" dirty="0" err="1" smtClean="0"/>
              <a:t>permohonan</a:t>
            </a:r>
            <a:r>
              <a:rPr lang="en-US" sz="1800" dirty="0" smtClean="0"/>
              <a:t> </a:t>
            </a:r>
            <a:r>
              <a:rPr lang="en-US" sz="1800" dirty="0" err="1" smtClean="0"/>
              <a:t>keberatan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2) </a:t>
            </a:r>
            <a:r>
              <a:rPr lang="en-US" sz="1800" dirty="0" err="1" smtClean="0"/>
              <a:t>tetap</a:t>
            </a:r>
            <a:r>
              <a:rPr lang="en-US" sz="1800" dirty="0" smtClean="0"/>
              <a:t> </a:t>
            </a:r>
            <a:r>
              <a:rPr lang="en-US" sz="1800" dirty="0" err="1" smtClean="0"/>
              <a:t>mempertahankan</a:t>
            </a:r>
            <a:r>
              <a:rPr lang="en-US" sz="1800" dirty="0" smtClean="0"/>
              <a:t> SKPKB. </a:t>
            </a:r>
          </a:p>
          <a:p>
            <a:pPr marL="101600" indent="0">
              <a:buNone/>
            </a:pPr>
            <a:r>
              <a:rPr lang="en-US" sz="1800" dirty="0" smtClean="0"/>
              <a:t>PT KA 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puas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mengajukan</a:t>
            </a:r>
            <a:r>
              <a:rPr lang="en-US" sz="1800" dirty="0" smtClean="0"/>
              <a:t> banding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tanggal</a:t>
            </a:r>
            <a:r>
              <a:rPr lang="en-US" sz="1800" dirty="0" smtClean="0"/>
              <a:t> 01 </a:t>
            </a:r>
            <a:r>
              <a:rPr lang="en-US" sz="1800" dirty="0" err="1" smtClean="0"/>
              <a:t>Februari</a:t>
            </a:r>
            <a:r>
              <a:rPr lang="en-US" sz="1800" dirty="0" smtClean="0"/>
              <a:t> 2013. </a:t>
            </a:r>
            <a:r>
              <a:rPr lang="en-US" sz="1800" dirty="0" err="1" smtClean="0"/>
              <a:t>Jika</a:t>
            </a:r>
            <a:r>
              <a:rPr lang="en-US" sz="1800" dirty="0" smtClean="0"/>
              <a:t> </a:t>
            </a:r>
            <a:r>
              <a:rPr lang="en-US" sz="1800" dirty="0" err="1" smtClean="0"/>
              <a:t>permohonan</a:t>
            </a:r>
            <a:r>
              <a:rPr lang="en-US" sz="1800" dirty="0" smtClean="0"/>
              <a:t> banding </a:t>
            </a:r>
            <a:r>
              <a:rPr lang="en-US" sz="1800" dirty="0" err="1" smtClean="0"/>
              <a:t>diajukan</a:t>
            </a:r>
            <a:r>
              <a:rPr lang="en-US" sz="1800" dirty="0" smtClean="0"/>
              <a:t>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tanggal</a:t>
            </a:r>
            <a:r>
              <a:rPr lang="en-US" sz="1800" dirty="0" smtClean="0"/>
              <a:t> 10 </a:t>
            </a:r>
            <a:r>
              <a:rPr lang="en-US" sz="1800" dirty="0" err="1" smtClean="0"/>
              <a:t>Februari</a:t>
            </a:r>
            <a:r>
              <a:rPr lang="en-US" sz="1800" dirty="0" smtClean="0"/>
              <a:t> 2013, </a:t>
            </a:r>
            <a:r>
              <a:rPr lang="en-US" sz="1800" dirty="0" err="1" smtClean="0"/>
              <a:t>apakah</a:t>
            </a:r>
            <a:r>
              <a:rPr lang="en-US" sz="1800" dirty="0" smtClean="0"/>
              <a:t> </a:t>
            </a:r>
            <a:r>
              <a:rPr lang="en-US" sz="1800" dirty="0" err="1" smtClean="0"/>
              <a:t>ada</a:t>
            </a:r>
            <a:r>
              <a:rPr lang="en-US" sz="1800" dirty="0" smtClean="0"/>
              <a:t> </a:t>
            </a:r>
            <a:r>
              <a:rPr lang="en-US" sz="1800" dirty="0" err="1" smtClean="0"/>
              <a:t>konsekuensi</a:t>
            </a:r>
            <a:r>
              <a:rPr lang="en-US" sz="1800" dirty="0" smtClean="0"/>
              <a:t> yang </a:t>
            </a:r>
            <a:r>
              <a:rPr lang="en-US" sz="1800" dirty="0" err="1" smtClean="0"/>
              <a:t>diterima</a:t>
            </a:r>
            <a:r>
              <a:rPr lang="en-US" sz="1800" dirty="0" smtClean="0"/>
              <a:t> </a:t>
            </a:r>
            <a:r>
              <a:rPr lang="en-US" sz="1800" dirty="0" err="1" smtClean="0"/>
              <a:t>oleh</a:t>
            </a:r>
            <a:r>
              <a:rPr lang="en-US" sz="1800" dirty="0" smtClean="0"/>
              <a:t> PT KA?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1873045" y="2964426"/>
            <a:ext cx="7079227" cy="1344024"/>
          </a:xfrm>
        </p:spPr>
        <p:txBody>
          <a:bodyPr/>
          <a:lstStyle/>
          <a:p>
            <a:pPr marL="101600" indent="0">
              <a:buNone/>
            </a:pPr>
            <a:r>
              <a:rPr lang="en-US" sz="1800" dirty="0" err="1" smtClean="0"/>
              <a:t>Penyampaian</a:t>
            </a:r>
            <a:r>
              <a:rPr lang="en-US" sz="1800" dirty="0" smtClean="0"/>
              <a:t> </a:t>
            </a:r>
            <a:r>
              <a:rPr lang="en-US" sz="1800" dirty="0" err="1" smtClean="0"/>
              <a:t>pemohonan</a:t>
            </a:r>
            <a:r>
              <a:rPr lang="en-US" sz="1800" dirty="0" smtClean="0"/>
              <a:t> banding </a:t>
            </a:r>
            <a:r>
              <a:rPr lang="en-US" sz="1800" dirty="0" err="1" smtClean="0"/>
              <a:t>adalah</a:t>
            </a:r>
            <a:r>
              <a:rPr lang="en-US" sz="1800" dirty="0" smtClean="0"/>
              <a:t> paling lama 3 </a:t>
            </a:r>
            <a:r>
              <a:rPr lang="en-US" sz="1800" dirty="0" err="1" smtClean="0"/>
              <a:t>bulan</a:t>
            </a:r>
            <a:r>
              <a:rPr lang="en-US" sz="1800" dirty="0" smtClean="0"/>
              <a:t> </a:t>
            </a:r>
            <a:r>
              <a:rPr lang="en-US" sz="1800" dirty="0" err="1" smtClean="0"/>
              <a:t>setelah</a:t>
            </a:r>
            <a:r>
              <a:rPr lang="en-US" sz="1800" dirty="0" smtClean="0"/>
              <a:t> </a:t>
            </a:r>
            <a:r>
              <a:rPr lang="en-US" sz="1800" dirty="0" err="1" smtClean="0"/>
              <a:t>keluarnya</a:t>
            </a:r>
            <a:r>
              <a:rPr lang="en-US" sz="1800" dirty="0" smtClean="0"/>
              <a:t> Surat </a:t>
            </a:r>
            <a:r>
              <a:rPr lang="en-US" sz="1800" dirty="0" err="1" smtClean="0"/>
              <a:t>Keputusan</a:t>
            </a:r>
            <a:r>
              <a:rPr lang="en-US" sz="1800" dirty="0" smtClean="0"/>
              <a:t> </a:t>
            </a:r>
            <a:r>
              <a:rPr lang="en-US" sz="1800" dirty="0" err="1" smtClean="0"/>
              <a:t>Keberatan</a:t>
            </a:r>
            <a:r>
              <a:rPr lang="en-US" sz="1800" dirty="0" smtClean="0"/>
              <a:t>. Batas </a:t>
            </a:r>
            <a:r>
              <a:rPr lang="en-US" sz="1800" dirty="0" err="1" smtClean="0"/>
              <a:t>terakhir</a:t>
            </a:r>
            <a:r>
              <a:rPr lang="en-US" sz="1800" dirty="0" smtClean="0"/>
              <a:t> </a:t>
            </a:r>
            <a:r>
              <a:rPr lang="en-US" sz="1800" dirty="0" err="1" smtClean="0"/>
              <a:t>untuk</a:t>
            </a:r>
            <a:r>
              <a:rPr lang="en-US" sz="1800" dirty="0" smtClean="0"/>
              <a:t> PT KA </a:t>
            </a:r>
            <a:r>
              <a:rPr lang="en-US" sz="1800" dirty="0" err="1" smtClean="0"/>
              <a:t>mengajukan</a:t>
            </a:r>
            <a:r>
              <a:rPr lang="en-US" sz="1800" dirty="0" smtClean="0"/>
              <a:t> banding </a:t>
            </a:r>
            <a:r>
              <a:rPr lang="en-US" sz="1800" dirty="0" err="1" smtClean="0"/>
              <a:t>adalah</a:t>
            </a:r>
            <a:r>
              <a:rPr lang="en-US" sz="1800" dirty="0" smtClean="0"/>
              <a:t> 09 </a:t>
            </a:r>
            <a:r>
              <a:rPr lang="en-US" sz="1800" dirty="0" err="1" smtClean="0"/>
              <a:t>Februari</a:t>
            </a:r>
            <a:r>
              <a:rPr lang="en-US" sz="1800" dirty="0" smtClean="0"/>
              <a:t> 2013. </a:t>
            </a:r>
            <a:r>
              <a:rPr lang="en-US" sz="1800" dirty="0" err="1" smtClean="0"/>
              <a:t>Diluar</a:t>
            </a:r>
            <a:r>
              <a:rPr lang="en-US" sz="1800" dirty="0" smtClean="0"/>
              <a:t> </a:t>
            </a:r>
            <a:r>
              <a:rPr lang="en-US" sz="1800" dirty="0" err="1" smtClean="0"/>
              <a:t>tanggal</a:t>
            </a:r>
            <a:r>
              <a:rPr lang="en-US" sz="1800" dirty="0" smtClean="0"/>
              <a:t> </a:t>
            </a:r>
            <a:r>
              <a:rPr lang="en-US" sz="1800" dirty="0" err="1" smtClean="0"/>
              <a:t>tersebut</a:t>
            </a:r>
            <a:r>
              <a:rPr lang="en-US" sz="1800" dirty="0" smtClean="0"/>
              <a:t> </a:t>
            </a:r>
            <a:r>
              <a:rPr lang="en-US" sz="1800" dirty="0" err="1" smtClean="0"/>
              <a:t>maka</a:t>
            </a:r>
            <a:r>
              <a:rPr lang="en-US" sz="1800" dirty="0" smtClean="0"/>
              <a:t> </a:t>
            </a:r>
            <a:r>
              <a:rPr lang="en-US" sz="1800" dirty="0" err="1" smtClean="0"/>
              <a:t>permohonan</a:t>
            </a:r>
            <a:r>
              <a:rPr lang="en-US" sz="1800" dirty="0" smtClean="0"/>
              <a:t> banding 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dapat</a:t>
            </a:r>
            <a:r>
              <a:rPr lang="en-US" sz="1800" dirty="0" smtClean="0"/>
              <a:t> </a:t>
            </a:r>
            <a:r>
              <a:rPr lang="en-US" sz="1800" dirty="0" err="1" smtClean="0"/>
              <a:t>dipertimbangkan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sp>
        <p:nvSpPr>
          <p:cNvPr id="7" name="TextBox 6"/>
          <p:cNvSpPr txBox="1"/>
          <p:nvPr/>
        </p:nvSpPr>
        <p:spPr>
          <a:xfrm>
            <a:off x="549600" y="4593850"/>
            <a:ext cx="6942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Dasar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Hukum</a:t>
            </a:r>
            <a:r>
              <a:rPr lang="en-US" sz="1600" dirty="0" smtClean="0">
                <a:solidFill>
                  <a:schemeClr val="bg1"/>
                </a:solidFill>
              </a:rPr>
              <a:t> : UU KUP </a:t>
            </a:r>
            <a:r>
              <a:rPr lang="en-US" sz="1600" dirty="0" err="1" smtClean="0">
                <a:solidFill>
                  <a:schemeClr val="bg1"/>
                </a:solidFill>
              </a:rPr>
              <a:t>Pasal</a:t>
            </a:r>
            <a:r>
              <a:rPr lang="en-US" sz="1600" dirty="0" smtClean="0">
                <a:solidFill>
                  <a:schemeClr val="bg1"/>
                </a:solidFill>
              </a:rPr>
              <a:t> 25 </a:t>
            </a:r>
            <a:r>
              <a:rPr lang="en-US" sz="1600" dirty="0" err="1" smtClean="0">
                <a:solidFill>
                  <a:schemeClr val="bg1"/>
                </a:solidFill>
              </a:rPr>
              <a:t>ayat</a:t>
            </a:r>
            <a:r>
              <a:rPr lang="en-US" sz="1600" dirty="0" smtClean="0">
                <a:solidFill>
                  <a:schemeClr val="bg1"/>
                </a:solidFill>
              </a:rPr>
              <a:t> (3a)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549600" y="3367144"/>
            <a:ext cx="1002890" cy="722671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8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SOAL 5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" y="757699"/>
            <a:ext cx="7167716" cy="1233334"/>
          </a:xfrm>
        </p:spPr>
        <p:txBody>
          <a:bodyPr/>
          <a:lstStyle/>
          <a:p>
            <a:pPr marL="101600" indent="0">
              <a:buNone/>
            </a:pPr>
            <a:r>
              <a:rPr lang="en-US" sz="1800" dirty="0" err="1" smtClean="0"/>
              <a:t>Apakah</a:t>
            </a:r>
            <a:r>
              <a:rPr lang="en-US" sz="1800" dirty="0" smtClean="0"/>
              <a:t> </a:t>
            </a:r>
            <a:r>
              <a:rPr lang="en-US" sz="1800" dirty="0" err="1" smtClean="0"/>
              <a:t>keputusan</a:t>
            </a:r>
            <a:r>
              <a:rPr lang="en-US" sz="1800" dirty="0" smtClean="0"/>
              <a:t> PT KA 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membayarkan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 smtClean="0"/>
              <a:t>apapun</a:t>
            </a:r>
            <a:r>
              <a:rPr lang="en-US" sz="1800" dirty="0" smtClean="0"/>
              <a:t> </a:t>
            </a:r>
            <a:r>
              <a:rPr lang="en-US" sz="1800" dirty="0" err="1" smtClean="0"/>
              <a:t>terkait</a:t>
            </a:r>
            <a:r>
              <a:rPr lang="en-US" sz="1800" dirty="0" smtClean="0"/>
              <a:t> </a:t>
            </a:r>
            <a:r>
              <a:rPr lang="en-US" sz="1800" dirty="0" err="1" smtClean="0"/>
              <a:t>PPh</a:t>
            </a:r>
            <a:r>
              <a:rPr lang="en-US" sz="1800" dirty="0" smtClean="0"/>
              <a:t> </a:t>
            </a:r>
            <a:r>
              <a:rPr lang="en-US" sz="1800" dirty="0" err="1" smtClean="0"/>
              <a:t>Badan</a:t>
            </a:r>
            <a:r>
              <a:rPr lang="en-US" sz="1800" dirty="0" smtClean="0"/>
              <a:t> </a:t>
            </a:r>
            <a:r>
              <a:rPr lang="en-US" sz="1800" dirty="0" err="1" smtClean="0"/>
              <a:t>sebelum</a:t>
            </a:r>
            <a:r>
              <a:rPr lang="en-US" sz="1800" dirty="0" smtClean="0"/>
              <a:t> </a:t>
            </a:r>
            <a:r>
              <a:rPr lang="en-US" sz="1800" dirty="0" err="1" smtClean="0"/>
              <a:t>mengajukan</a:t>
            </a:r>
            <a:r>
              <a:rPr lang="en-US" sz="1800" dirty="0" smtClean="0"/>
              <a:t> banding </a:t>
            </a:r>
            <a:r>
              <a:rPr lang="en-US" sz="1800" dirty="0" err="1" smtClean="0"/>
              <a:t>dapat</a:t>
            </a:r>
            <a:r>
              <a:rPr lang="en-US" sz="1800" dirty="0" smtClean="0"/>
              <a:t> </a:t>
            </a:r>
            <a:r>
              <a:rPr lang="en-US" sz="1800" dirty="0" err="1" smtClean="0"/>
              <a:t>dibenarkan</a:t>
            </a:r>
            <a:r>
              <a:rPr lang="en-US" sz="1800" dirty="0" smtClean="0"/>
              <a:t>?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1873045" y="2964426"/>
            <a:ext cx="7079227" cy="1344024"/>
          </a:xfrm>
        </p:spPr>
        <p:txBody>
          <a:bodyPr/>
          <a:lstStyle/>
          <a:p>
            <a:pPr marL="101600" indent="0">
              <a:buNone/>
            </a:pPr>
            <a:r>
              <a:rPr lang="en-US" sz="1800" dirty="0" err="1" smtClean="0"/>
              <a:t>Ya</a:t>
            </a:r>
            <a:r>
              <a:rPr lang="en-US" sz="1800" dirty="0" smtClean="0"/>
              <a:t>, </a:t>
            </a:r>
            <a:r>
              <a:rPr lang="en-US" sz="1800" dirty="0" err="1" smtClean="0"/>
              <a:t>dapat</a:t>
            </a:r>
            <a:r>
              <a:rPr lang="en-US" sz="1800" dirty="0" smtClean="0"/>
              <a:t> </a:t>
            </a:r>
            <a:r>
              <a:rPr lang="en-US" sz="1800" dirty="0" err="1" smtClean="0"/>
              <a:t>dibenarkan</a:t>
            </a:r>
            <a:r>
              <a:rPr lang="en-US" sz="1800" dirty="0" smtClean="0"/>
              <a:t> </a:t>
            </a:r>
            <a:r>
              <a:rPr lang="en-US" sz="1800" dirty="0" err="1" smtClean="0"/>
              <a:t>jika</a:t>
            </a:r>
            <a:r>
              <a:rPr lang="en-US" sz="1800" dirty="0" smtClean="0"/>
              <a:t> </a:t>
            </a:r>
            <a:r>
              <a:rPr lang="en-US" sz="1800" dirty="0" err="1" smtClean="0"/>
              <a:t>pengajuan</a:t>
            </a:r>
            <a:r>
              <a:rPr lang="en-US" sz="1800" dirty="0" smtClean="0"/>
              <a:t> banding 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melebihi</a:t>
            </a:r>
            <a:r>
              <a:rPr lang="en-US" sz="1800" dirty="0" smtClean="0"/>
              <a:t> </a:t>
            </a:r>
            <a:r>
              <a:rPr lang="en-US" sz="1800" dirty="0" err="1" smtClean="0"/>
              <a:t>jangka</a:t>
            </a:r>
            <a:r>
              <a:rPr lang="en-US" sz="1800" dirty="0" smtClean="0"/>
              <a:t> </a:t>
            </a:r>
            <a:r>
              <a:rPr lang="en-US" sz="1800" dirty="0" err="1" smtClean="0"/>
              <a:t>waktu</a:t>
            </a:r>
            <a:r>
              <a:rPr lang="en-US" sz="1800" dirty="0" smtClean="0"/>
              <a:t> </a:t>
            </a:r>
            <a:r>
              <a:rPr lang="en-US" sz="1800" dirty="0" err="1" smtClean="0"/>
              <a:t>pengajuan</a:t>
            </a:r>
            <a:r>
              <a:rPr lang="en-US" sz="1800" dirty="0" smtClean="0"/>
              <a:t> banding (3 </a:t>
            </a:r>
            <a:r>
              <a:rPr lang="en-US" sz="1800" dirty="0" err="1" smtClean="0"/>
              <a:t>bulan</a:t>
            </a:r>
            <a:r>
              <a:rPr lang="en-US" sz="1800" dirty="0" smtClean="0"/>
              <a:t>)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sp>
        <p:nvSpPr>
          <p:cNvPr id="7" name="TextBox 6"/>
          <p:cNvSpPr txBox="1"/>
          <p:nvPr/>
        </p:nvSpPr>
        <p:spPr>
          <a:xfrm>
            <a:off x="549600" y="4593850"/>
            <a:ext cx="6942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Dasar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Hukum</a:t>
            </a:r>
            <a:r>
              <a:rPr lang="en-US" sz="1600" dirty="0" smtClean="0">
                <a:solidFill>
                  <a:schemeClr val="bg1"/>
                </a:solidFill>
              </a:rPr>
              <a:t> : UU KUP </a:t>
            </a:r>
            <a:r>
              <a:rPr lang="en-US" sz="1600" dirty="0" err="1" smtClean="0">
                <a:solidFill>
                  <a:schemeClr val="bg1"/>
                </a:solidFill>
              </a:rPr>
              <a:t>Pasal</a:t>
            </a:r>
            <a:r>
              <a:rPr lang="en-US" sz="1600" dirty="0" smtClean="0">
                <a:solidFill>
                  <a:schemeClr val="bg1"/>
                </a:solidFill>
              </a:rPr>
              <a:t> 27 </a:t>
            </a:r>
            <a:r>
              <a:rPr lang="en-US" sz="1600" dirty="0" err="1" smtClean="0">
                <a:solidFill>
                  <a:schemeClr val="bg1"/>
                </a:solidFill>
              </a:rPr>
              <a:t>ayat</a:t>
            </a:r>
            <a:r>
              <a:rPr lang="en-US" sz="1600" dirty="0" smtClean="0">
                <a:solidFill>
                  <a:schemeClr val="bg1"/>
                </a:solidFill>
              </a:rPr>
              <a:t> (5a)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549600" y="3367144"/>
            <a:ext cx="1002890" cy="722671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1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SOAL 6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757699"/>
            <a:ext cx="6828503" cy="1233334"/>
          </a:xfrm>
        </p:spPr>
        <p:txBody>
          <a:bodyPr/>
          <a:lstStyle/>
          <a:p>
            <a:pPr marL="101600" indent="0">
              <a:buNone/>
            </a:pPr>
            <a:r>
              <a:rPr lang="en-US" sz="1800" dirty="0" err="1" smtClean="0"/>
              <a:t>Jika</a:t>
            </a:r>
            <a:r>
              <a:rPr lang="en-US" sz="1800" dirty="0" smtClean="0"/>
              <a:t> PT KA 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mengajukan</a:t>
            </a:r>
            <a:r>
              <a:rPr lang="en-US" sz="1800" dirty="0" smtClean="0"/>
              <a:t> banding (</a:t>
            </a:r>
            <a:r>
              <a:rPr lang="en-US" sz="1800" dirty="0" err="1" smtClean="0"/>
              <a:t>menerima</a:t>
            </a:r>
            <a:r>
              <a:rPr lang="en-US" sz="1800" dirty="0" smtClean="0"/>
              <a:t> </a:t>
            </a:r>
            <a:r>
              <a:rPr lang="en-US" sz="1800" dirty="0" err="1" smtClean="0"/>
              <a:t>seluruh</a:t>
            </a:r>
            <a:r>
              <a:rPr lang="en-US" sz="1800" dirty="0" smtClean="0"/>
              <a:t> </a:t>
            </a:r>
            <a:r>
              <a:rPr lang="en-US" sz="1800" dirty="0" err="1" smtClean="0"/>
              <a:t>hasil</a:t>
            </a:r>
            <a:r>
              <a:rPr lang="en-US" sz="1800" dirty="0"/>
              <a:t> </a:t>
            </a:r>
            <a:r>
              <a:rPr lang="en-US" sz="1800" dirty="0" err="1" smtClean="0"/>
              <a:t>keputusan</a:t>
            </a:r>
            <a:r>
              <a:rPr lang="en-US" sz="1800" dirty="0" smtClean="0"/>
              <a:t> </a:t>
            </a:r>
            <a:r>
              <a:rPr lang="en-US" sz="1800" dirty="0" err="1" smtClean="0"/>
              <a:t>keberatan</a:t>
            </a:r>
            <a:r>
              <a:rPr lang="en-US" sz="1800" dirty="0" smtClean="0"/>
              <a:t>, </a:t>
            </a:r>
            <a:r>
              <a:rPr lang="en-US" sz="1800" dirty="0" err="1" smtClean="0"/>
              <a:t>berapa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yang </a:t>
            </a:r>
            <a:r>
              <a:rPr lang="en-US" sz="1800" dirty="0" err="1" smtClean="0"/>
              <a:t>masih</a:t>
            </a:r>
            <a:r>
              <a:rPr lang="en-US" sz="1800" dirty="0" smtClean="0"/>
              <a:t> </a:t>
            </a:r>
            <a:r>
              <a:rPr lang="en-US" sz="1800" dirty="0" err="1" smtClean="0"/>
              <a:t>harus</a:t>
            </a:r>
            <a:r>
              <a:rPr lang="en-US" sz="1800" dirty="0" smtClean="0"/>
              <a:t> </a:t>
            </a:r>
            <a:r>
              <a:rPr lang="en-US" sz="1800" dirty="0" err="1" smtClean="0"/>
              <a:t>dibayar</a:t>
            </a:r>
            <a:r>
              <a:rPr lang="en-US" sz="1800" dirty="0" smtClean="0"/>
              <a:t>? Kapan </a:t>
            </a:r>
            <a:r>
              <a:rPr lang="en-US" sz="1800" dirty="0" err="1" smtClean="0"/>
              <a:t>harus</a:t>
            </a:r>
            <a:r>
              <a:rPr lang="en-US" sz="1800" dirty="0" smtClean="0"/>
              <a:t> </a:t>
            </a:r>
            <a:r>
              <a:rPr lang="en-US" sz="1800" dirty="0" err="1" smtClean="0"/>
              <a:t>dibayar</a:t>
            </a:r>
            <a:r>
              <a:rPr lang="en-US" sz="1800" dirty="0" smtClean="0"/>
              <a:t>?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1725561" y="1807386"/>
            <a:ext cx="7079227" cy="2587633"/>
          </a:xfrm>
        </p:spPr>
        <p:txBody>
          <a:bodyPr/>
          <a:lstStyle/>
          <a:p>
            <a:pPr marL="101600" indent="0">
              <a:buNone/>
            </a:pPr>
            <a:r>
              <a:rPr lang="en-US" sz="1800" dirty="0" smtClean="0"/>
              <a:t>SKPKB: </a:t>
            </a:r>
            <a:r>
              <a:rPr lang="en-US" sz="1800" dirty="0" err="1" smtClean="0"/>
              <a:t>Rp</a:t>
            </a:r>
            <a:r>
              <a:rPr lang="en-US" sz="1800" dirty="0" smtClean="0"/>
              <a:t> 472.672.739</a:t>
            </a:r>
          </a:p>
          <a:p>
            <a:pPr marL="101600" indent="0">
              <a:buNone/>
            </a:pPr>
            <a:r>
              <a:rPr lang="en-US" sz="1800" dirty="0" err="1" smtClean="0"/>
              <a:t>Pajak</a:t>
            </a:r>
            <a:r>
              <a:rPr lang="en-US" sz="1800" dirty="0" smtClean="0"/>
              <a:t> KB: </a:t>
            </a:r>
            <a:r>
              <a:rPr lang="en-US" sz="1800" dirty="0"/>
              <a:t>(</a:t>
            </a:r>
            <a:r>
              <a:rPr lang="en-US" sz="1800" dirty="0" err="1"/>
              <a:t>Rp</a:t>
            </a:r>
            <a:r>
              <a:rPr lang="en-US" sz="1800" dirty="0"/>
              <a:t> 472.672.739 – </a:t>
            </a:r>
            <a:r>
              <a:rPr lang="en-US" sz="1800" dirty="0" err="1"/>
              <a:t>Rp</a:t>
            </a:r>
            <a:r>
              <a:rPr lang="en-US" sz="1800" dirty="0"/>
              <a:t> 372.939.186</a:t>
            </a:r>
            <a:r>
              <a:rPr lang="en-US" sz="1800" dirty="0" smtClean="0"/>
              <a:t>) = </a:t>
            </a:r>
            <a:r>
              <a:rPr lang="en-US" sz="1800" dirty="0" err="1" smtClean="0"/>
              <a:t>Rp</a:t>
            </a:r>
            <a:r>
              <a:rPr lang="en-US" sz="1800" dirty="0" smtClean="0"/>
              <a:t> 99.688.553</a:t>
            </a:r>
          </a:p>
          <a:p>
            <a:pPr marL="101600" indent="0">
              <a:buNone/>
            </a:pPr>
            <a:r>
              <a:rPr lang="en-US" sz="1800" dirty="0" err="1" smtClean="0"/>
              <a:t>Sanksi</a:t>
            </a:r>
            <a:r>
              <a:rPr lang="en-US" sz="1800" dirty="0" smtClean="0"/>
              <a:t>: (</a:t>
            </a:r>
            <a:r>
              <a:rPr lang="en-US" sz="1800" dirty="0" err="1"/>
              <a:t>Rp</a:t>
            </a:r>
            <a:r>
              <a:rPr lang="en-US" sz="1800" dirty="0"/>
              <a:t> </a:t>
            </a:r>
            <a:r>
              <a:rPr lang="en-US" sz="1800" dirty="0" smtClean="0"/>
              <a:t>472.672.739 – </a:t>
            </a:r>
            <a:r>
              <a:rPr lang="en-US" sz="1800" dirty="0" err="1" smtClean="0"/>
              <a:t>Rp</a:t>
            </a:r>
            <a:r>
              <a:rPr lang="en-US" sz="1800" dirty="0" smtClean="0"/>
              <a:t> 372.939.186)*50% = </a:t>
            </a:r>
            <a:r>
              <a:rPr lang="en-US" sz="1800" dirty="0" err="1" smtClean="0"/>
              <a:t>Rp</a:t>
            </a:r>
            <a:r>
              <a:rPr lang="en-US" sz="1800" dirty="0" smtClean="0"/>
              <a:t> 49.844.276</a:t>
            </a:r>
          </a:p>
          <a:p>
            <a:pPr marL="101600" indent="0">
              <a:buNone/>
            </a:pPr>
            <a:r>
              <a:rPr lang="en-US" sz="1800" dirty="0" smtClean="0"/>
              <a:t>Total yang </a:t>
            </a:r>
            <a:r>
              <a:rPr lang="en-US" sz="1800" dirty="0" err="1" smtClean="0"/>
              <a:t>masih</a:t>
            </a:r>
            <a:r>
              <a:rPr lang="en-US" sz="1800" dirty="0" smtClean="0"/>
              <a:t> </a:t>
            </a:r>
            <a:r>
              <a:rPr lang="en-US" sz="1800" dirty="0" err="1" smtClean="0"/>
              <a:t>harus</a:t>
            </a:r>
            <a:r>
              <a:rPr lang="en-US" sz="1800" dirty="0" smtClean="0"/>
              <a:t> </a:t>
            </a:r>
            <a:r>
              <a:rPr lang="en-US" sz="1800" dirty="0" err="1" smtClean="0"/>
              <a:t>dibayar</a:t>
            </a:r>
            <a:r>
              <a:rPr lang="en-US" sz="1800" dirty="0" smtClean="0"/>
              <a:t>: </a:t>
            </a:r>
          </a:p>
          <a:p>
            <a:pPr marL="101600" indent="0">
              <a:buNone/>
            </a:pPr>
            <a:r>
              <a:rPr lang="en-US" sz="1800" dirty="0"/>
              <a:t>	</a:t>
            </a:r>
            <a:r>
              <a:rPr lang="en-US" sz="1800" dirty="0" err="1" smtClean="0"/>
              <a:t>Rp</a:t>
            </a:r>
            <a:r>
              <a:rPr lang="en-US" sz="1800" dirty="0" smtClean="0"/>
              <a:t> 99.688.553 + </a:t>
            </a:r>
            <a:r>
              <a:rPr lang="en-US" sz="1800" dirty="0" err="1"/>
              <a:t>Rp</a:t>
            </a:r>
            <a:r>
              <a:rPr lang="en-US" sz="1800" dirty="0"/>
              <a:t> </a:t>
            </a:r>
            <a:r>
              <a:rPr lang="en-US" sz="1800" dirty="0" smtClean="0"/>
              <a:t>49.844.276 = </a:t>
            </a:r>
            <a:r>
              <a:rPr lang="en-US" sz="1800" b="1" dirty="0" err="1" smtClean="0"/>
              <a:t>Rp</a:t>
            </a:r>
            <a:r>
              <a:rPr lang="en-US" sz="1800" b="1" dirty="0" smtClean="0"/>
              <a:t> 149.532.829</a:t>
            </a:r>
          </a:p>
          <a:p>
            <a:pPr marL="101600" indent="0">
              <a:buNone/>
            </a:pPr>
            <a:r>
              <a:rPr lang="en-US" sz="1800" b="1" dirty="0" err="1" smtClean="0"/>
              <a:t>Dibayarkan</a:t>
            </a:r>
            <a:r>
              <a:rPr lang="en-US" sz="1800" b="1" dirty="0" smtClean="0"/>
              <a:t> paling </a:t>
            </a:r>
            <a:r>
              <a:rPr lang="en-US" sz="1800" b="1" dirty="0" err="1" smtClean="0"/>
              <a:t>lambar</a:t>
            </a:r>
            <a:r>
              <a:rPr lang="en-US" sz="1800" b="1" dirty="0" smtClean="0"/>
              <a:t> 1 </a:t>
            </a:r>
            <a:r>
              <a:rPr lang="en-US" sz="1800" b="1" dirty="0" err="1" smtClean="0"/>
              <a:t>bulan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setelah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surat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keputusan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terbit</a:t>
            </a:r>
            <a:endParaRPr lang="en-US" sz="1800" b="1" dirty="0"/>
          </a:p>
          <a:p>
            <a:pPr marL="101600" indent="0">
              <a:buNone/>
            </a:pP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sp>
        <p:nvSpPr>
          <p:cNvPr id="7" name="TextBox 6"/>
          <p:cNvSpPr txBox="1"/>
          <p:nvPr/>
        </p:nvSpPr>
        <p:spPr>
          <a:xfrm>
            <a:off x="549600" y="4530096"/>
            <a:ext cx="6942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Dasar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Hukum</a:t>
            </a:r>
            <a:r>
              <a:rPr lang="en-US" sz="1600" dirty="0" smtClean="0">
                <a:solidFill>
                  <a:schemeClr val="bg1"/>
                </a:solidFill>
              </a:rPr>
              <a:t> : UU KUP </a:t>
            </a:r>
            <a:r>
              <a:rPr lang="en-US" sz="1600" dirty="0" err="1" smtClean="0">
                <a:solidFill>
                  <a:schemeClr val="bg1"/>
                </a:solidFill>
              </a:rPr>
              <a:t>Pasal</a:t>
            </a:r>
            <a:r>
              <a:rPr lang="en-US" sz="1600" dirty="0" smtClean="0">
                <a:solidFill>
                  <a:schemeClr val="bg1"/>
                </a:solidFill>
              </a:rPr>
              <a:t> 25 </a:t>
            </a:r>
            <a:r>
              <a:rPr lang="en-US" sz="1600" dirty="0" err="1" smtClean="0">
                <a:solidFill>
                  <a:schemeClr val="bg1"/>
                </a:solidFill>
              </a:rPr>
              <a:t>ayat</a:t>
            </a:r>
            <a:r>
              <a:rPr lang="en-US" sz="1600" dirty="0" smtClean="0">
                <a:solidFill>
                  <a:schemeClr val="bg1"/>
                </a:solidFill>
              </a:rPr>
              <a:t> (7) </a:t>
            </a:r>
            <a:r>
              <a:rPr lang="en-US" sz="1600" dirty="0" err="1" smtClean="0">
                <a:solidFill>
                  <a:schemeClr val="bg1"/>
                </a:solidFill>
              </a:rPr>
              <a:t>dan</a:t>
            </a:r>
            <a:r>
              <a:rPr lang="en-US" sz="1600" dirty="0" smtClean="0">
                <a:solidFill>
                  <a:schemeClr val="bg1"/>
                </a:solidFill>
              </a:rPr>
              <a:t> (9)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549600" y="3367144"/>
            <a:ext cx="1002890" cy="722671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84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SOAL 7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757699"/>
            <a:ext cx="7654413" cy="1233334"/>
          </a:xfrm>
        </p:spPr>
        <p:txBody>
          <a:bodyPr/>
          <a:lstStyle/>
          <a:p>
            <a:pPr marL="101600" indent="0">
              <a:buNone/>
            </a:pPr>
            <a:r>
              <a:rPr lang="en-US" sz="1800" dirty="0" err="1" smtClean="0"/>
              <a:t>Diajukan</a:t>
            </a:r>
            <a:r>
              <a:rPr lang="en-US" sz="1800" dirty="0" smtClean="0"/>
              <a:t> banding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tanggal</a:t>
            </a:r>
            <a:r>
              <a:rPr lang="en-US" sz="1800" dirty="0" smtClean="0"/>
              <a:t> 05 </a:t>
            </a:r>
            <a:r>
              <a:rPr lang="en-US" sz="1800" dirty="0" err="1" smtClean="0"/>
              <a:t>Februari</a:t>
            </a:r>
            <a:r>
              <a:rPr lang="en-US" sz="1800" dirty="0" smtClean="0"/>
              <a:t> 2012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Keputusan</a:t>
            </a:r>
            <a:r>
              <a:rPr lang="en-US" sz="1800" dirty="0" smtClean="0"/>
              <a:t> Banding </a:t>
            </a:r>
            <a:r>
              <a:rPr lang="en-US" sz="1800" dirty="0" err="1" smtClean="0"/>
              <a:t>keluar</a:t>
            </a:r>
            <a:r>
              <a:rPr lang="en-US" sz="1800" dirty="0" smtClean="0"/>
              <a:t>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tanggal</a:t>
            </a:r>
            <a:r>
              <a:rPr lang="en-US" sz="1800" dirty="0" smtClean="0"/>
              <a:t> 03 </a:t>
            </a:r>
            <a:r>
              <a:rPr lang="en-US" sz="1800" dirty="0" err="1" smtClean="0"/>
              <a:t>Juni</a:t>
            </a:r>
            <a:r>
              <a:rPr lang="en-US" sz="1800" dirty="0" smtClean="0"/>
              <a:t> 2013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mengabulkan</a:t>
            </a:r>
            <a:r>
              <a:rPr lang="en-US" sz="1800" dirty="0" smtClean="0"/>
              <a:t> </a:t>
            </a:r>
            <a:r>
              <a:rPr lang="en-US" sz="1800" dirty="0" err="1" smtClean="0"/>
              <a:t>seluruhnya</a:t>
            </a:r>
            <a:r>
              <a:rPr lang="en-US" sz="1800" dirty="0" smtClean="0"/>
              <a:t>. </a:t>
            </a:r>
          </a:p>
          <a:p>
            <a:pPr marL="101600" indent="0">
              <a:buNone/>
            </a:pPr>
            <a:r>
              <a:rPr lang="en-US" sz="1800" dirty="0" err="1" smtClean="0"/>
              <a:t>Berapa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yang </a:t>
            </a:r>
            <a:r>
              <a:rPr lang="en-US" sz="1800" dirty="0" err="1" smtClean="0"/>
              <a:t>masih</a:t>
            </a:r>
            <a:r>
              <a:rPr lang="en-US" sz="1800" dirty="0" smtClean="0"/>
              <a:t> </a:t>
            </a:r>
            <a:r>
              <a:rPr lang="en-US" sz="1800" dirty="0" err="1" smtClean="0"/>
              <a:t>harus</a:t>
            </a:r>
            <a:r>
              <a:rPr lang="en-US" sz="1800" dirty="0" smtClean="0"/>
              <a:t> </a:t>
            </a:r>
            <a:r>
              <a:rPr lang="en-US" sz="1800" dirty="0" err="1" smtClean="0"/>
              <a:t>dibayar</a:t>
            </a:r>
            <a:r>
              <a:rPr lang="en-US" sz="1800" dirty="0" smtClean="0"/>
              <a:t> </a:t>
            </a:r>
            <a:r>
              <a:rPr lang="en-US" sz="1800" dirty="0" err="1" smtClean="0"/>
              <a:t>oleh</a:t>
            </a:r>
            <a:r>
              <a:rPr lang="en-US" sz="1800" dirty="0" smtClean="0"/>
              <a:t> PT KA </a:t>
            </a:r>
            <a:r>
              <a:rPr lang="en-US" sz="1800" dirty="0" err="1" smtClean="0"/>
              <a:t>setelah</a:t>
            </a:r>
            <a:r>
              <a:rPr lang="en-US" sz="1800" dirty="0" smtClean="0"/>
              <a:t> </a:t>
            </a:r>
            <a:r>
              <a:rPr lang="en-US" sz="1800" dirty="0" err="1" smtClean="0"/>
              <a:t>dikeluarkan</a:t>
            </a:r>
            <a:r>
              <a:rPr lang="en-US" sz="1800" dirty="0" smtClean="0"/>
              <a:t> </a:t>
            </a:r>
            <a:r>
              <a:rPr lang="en-US" sz="1800" dirty="0" err="1" smtClean="0"/>
              <a:t>Keputusan</a:t>
            </a:r>
            <a:r>
              <a:rPr lang="en-US" sz="1800" dirty="0" smtClean="0"/>
              <a:t> banding?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1873045" y="2964426"/>
            <a:ext cx="7079227" cy="1344024"/>
          </a:xfrm>
        </p:spPr>
        <p:txBody>
          <a:bodyPr/>
          <a:lstStyle/>
          <a:p>
            <a:pPr marL="101600" indent="0">
              <a:buNone/>
            </a:pPr>
            <a:r>
              <a:rPr lang="en-US" sz="1800" dirty="0" err="1" smtClean="0"/>
              <a:t>Karena</a:t>
            </a:r>
            <a:r>
              <a:rPr lang="en-US" sz="1800" dirty="0" smtClean="0"/>
              <a:t> </a:t>
            </a:r>
            <a:r>
              <a:rPr lang="en-US" sz="1800" dirty="0" err="1" smtClean="0"/>
              <a:t>permohonan</a:t>
            </a:r>
            <a:r>
              <a:rPr lang="en-US" sz="1800" dirty="0" smtClean="0"/>
              <a:t> banding </a:t>
            </a:r>
            <a:r>
              <a:rPr lang="en-US" sz="1800" dirty="0" err="1" smtClean="0"/>
              <a:t>dikabulkan</a:t>
            </a:r>
            <a:r>
              <a:rPr lang="en-US" sz="1800" dirty="0" smtClean="0"/>
              <a:t> </a:t>
            </a:r>
            <a:r>
              <a:rPr lang="en-US" sz="1800" dirty="0" err="1" smtClean="0"/>
              <a:t>seluruhnya</a:t>
            </a:r>
            <a:r>
              <a:rPr lang="en-US" sz="1800" dirty="0" smtClean="0"/>
              <a:t>, </a:t>
            </a:r>
            <a:r>
              <a:rPr lang="en-US" sz="1800" dirty="0" err="1" smtClean="0"/>
              <a:t>maka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yang </a:t>
            </a:r>
            <a:r>
              <a:rPr lang="en-US" sz="1800" dirty="0" err="1" smtClean="0"/>
              <a:t>harus</a:t>
            </a:r>
            <a:r>
              <a:rPr lang="en-US" sz="1800" dirty="0" smtClean="0"/>
              <a:t> </a:t>
            </a:r>
            <a:r>
              <a:rPr lang="en-US" sz="1800" dirty="0" err="1" smtClean="0"/>
              <a:t>dibayarkan</a:t>
            </a:r>
            <a:r>
              <a:rPr lang="en-US" sz="1800" dirty="0" smtClean="0"/>
              <a:t> </a:t>
            </a:r>
            <a:r>
              <a:rPr lang="en-US" sz="1800" dirty="0" err="1" smtClean="0"/>
              <a:t>adalah</a:t>
            </a:r>
            <a:r>
              <a:rPr lang="en-US" sz="1800" dirty="0" smtClean="0"/>
              <a:t> nihil. PT KA </a:t>
            </a:r>
            <a:r>
              <a:rPr lang="en-US" sz="1800" dirty="0" err="1" smtClean="0"/>
              <a:t>telah</a:t>
            </a:r>
            <a:r>
              <a:rPr lang="en-US" sz="1800" dirty="0" smtClean="0"/>
              <a:t> </a:t>
            </a:r>
            <a:r>
              <a:rPr lang="en-US" sz="1800" dirty="0" err="1" smtClean="0"/>
              <a:t>membayar</a:t>
            </a:r>
            <a:r>
              <a:rPr lang="en-US" sz="1800" dirty="0" smtClean="0"/>
              <a:t> </a:t>
            </a:r>
            <a:r>
              <a:rPr lang="en-US" sz="1800" dirty="0" err="1" smtClean="0"/>
              <a:t>seluruhnya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 smtClean="0"/>
              <a:t>terhutang</a:t>
            </a:r>
            <a:r>
              <a:rPr lang="en-US" sz="1800" dirty="0" smtClean="0"/>
              <a:t> yang </a:t>
            </a:r>
            <a:r>
              <a:rPr lang="en-US" sz="1800" dirty="0" err="1" smtClean="0"/>
              <a:t>disetujui</a:t>
            </a:r>
            <a:r>
              <a:rPr lang="en-US" sz="1800" dirty="0" smtClean="0"/>
              <a:t>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pembahasan</a:t>
            </a:r>
            <a:r>
              <a:rPr lang="en-US" sz="1800" dirty="0" smtClean="0"/>
              <a:t> </a:t>
            </a:r>
            <a:r>
              <a:rPr lang="en-US" sz="1800" dirty="0" err="1" smtClean="0"/>
              <a:t>akhir</a:t>
            </a:r>
            <a:r>
              <a:rPr lang="en-US" sz="1800" dirty="0" smtClean="0"/>
              <a:t> </a:t>
            </a:r>
            <a:r>
              <a:rPr lang="en-US" sz="1800" dirty="0" err="1" smtClean="0"/>
              <a:t>pemeriksaan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sp>
        <p:nvSpPr>
          <p:cNvPr id="7" name="TextBox 6"/>
          <p:cNvSpPr txBox="1"/>
          <p:nvPr/>
        </p:nvSpPr>
        <p:spPr>
          <a:xfrm>
            <a:off x="549600" y="4593850"/>
            <a:ext cx="6942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Dasar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Hukum</a:t>
            </a:r>
            <a:r>
              <a:rPr lang="en-US" sz="1600" dirty="0" smtClean="0">
                <a:solidFill>
                  <a:schemeClr val="bg1"/>
                </a:solidFill>
              </a:rPr>
              <a:t> :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549600" y="3367144"/>
            <a:ext cx="1002890" cy="722671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7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SOAL 8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757699"/>
            <a:ext cx="8849031" cy="1233334"/>
          </a:xfrm>
        </p:spPr>
        <p:txBody>
          <a:bodyPr/>
          <a:lstStyle/>
          <a:p>
            <a:pPr marL="101600" indent="0">
              <a:buNone/>
            </a:pPr>
            <a:r>
              <a:rPr lang="en-US" sz="1800" dirty="0" err="1" smtClean="0"/>
              <a:t>Seandainya</a:t>
            </a:r>
            <a:r>
              <a:rPr lang="en-US" sz="1800" dirty="0" smtClean="0"/>
              <a:t> </a:t>
            </a:r>
            <a:r>
              <a:rPr lang="en-US" sz="1800" dirty="0" err="1" smtClean="0"/>
              <a:t>pengadilan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 smtClean="0"/>
              <a:t>hanya</a:t>
            </a:r>
            <a:r>
              <a:rPr lang="en-US" sz="1800" dirty="0" smtClean="0"/>
              <a:t> </a:t>
            </a:r>
            <a:r>
              <a:rPr lang="en-US" sz="1800" dirty="0" err="1" smtClean="0"/>
              <a:t>mengabulkan</a:t>
            </a:r>
            <a:r>
              <a:rPr lang="en-US" sz="1800" dirty="0" smtClean="0"/>
              <a:t> 50% </a:t>
            </a:r>
            <a:r>
              <a:rPr lang="en-US" sz="1800" dirty="0" err="1" smtClean="0"/>
              <a:t>dari</a:t>
            </a:r>
            <a:r>
              <a:rPr lang="en-US" sz="1800" dirty="0" smtClean="0"/>
              <a:t> </a:t>
            </a:r>
            <a:r>
              <a:rPr lang="en-US" sz="1800" dirty="0" err="1" smtClean="0"/>
              <a:t>keputusan</a:t>
            </a:r>
            <a:r>
              <a:rPr lang="en-US" sz="1800" dirty="0" smtClean="0"/>
              <a:t> banding, </a:t>
            </a:r>
            <a:r>
              <a:rPr lang="en-US" sz="1800" dirty="0" err="1" smtClean="0"/>
              <a:t>maka</a:t>
            </a:r>
            <a:r>
              <a:rPr lang="en-US" sz="1800" dirty="0" smtClean="0"/>
              <a:t> </a:t>
            </a:r>
            <a:r>
              <a:rPr lang="en-US" sz="1800" dirty="0" err="1" smtClean="0"/>
              <a:t>berapa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masih</a:t>
            </a:r>
            <a:r>
              <a:rPr lang="en-US" sz="1800" dirty="0" smtClean="0"/>
              <a:t> </a:t>
            </a:r>
            <a:r>
              <a:rPr lang="en-US" sz="1800" dirty="0" err="1" smtClean="0"/>
              <a:t>harus</a:t>
            </a:r>
            <a:r>
              <a:rPr lang="en-US" sz="1800" dirty="0" smtClean="0"/>
              <a:t> </a:t>
            </a:r>
            <a:r>
              <a:rPr lang="en-US" sz="1800" dirty="0" err="1" smtClean="0"/>
              <a:t>dibabayar</a:t>
            </a:r>
            <a:r>
              <a:rPr lang="en-US" sz="1800" dirty="0" smtClean="0"/>
              <a:t> </a:t>
            </a:r>
            <a:r>
              <a:rPr lang="en-US" sz="1800" dirty="0" err="1" smtClean="0"/>
              <a:t>oleh</a:t>
            </a:r>
            <a:r>
              <a:rPr lang="en-US" sz="1800" dirty="0" smtClean="0"/>
              <a:t> PT KA? Kapan?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1887793" y="1823056"/>
            <a:ext cx="7079227" cy="1344024"/>
          </a:xfrm>
        </p:spPr>
        <p:txBody>
          <a:bodyPr/>
          <a:lstStyle/>
          <a:p>
            <a:pPr marL="101600" indent="0">
              <a:buNone/>
            </a:pPr>
            <a:r>
              <a:rPr lang="en-US" sz="1800" dirty="0" smtClean="0"/>
              <a:t>SKPKB : </a:t>
            </a:r>
            <a:r>
              <a:rPr lang="en-US" sz="1800" dirty="0" err="1"/>
              <a:t>Rp</a:t>
            </a:r>
            <a:r>
              <a:rPr lang="en-US" sz="1800" dirty="0"/>
              <a:t> 472.672.739</a:t>
            </a:r>
          </a:p>
          <a:p>
            <a:pPr marL="101600" indent="0">
              <a:buNone/>
            </a:pPr>
            <a:r>
              <a:rPr lang="en-US" sz="1800" dirty="0" err="1" smtClean="0"/>
              <a:t>Pengabulan</a:t>
            </a:r>
            <a:r>
              <a:rPr lang="en-US" sz="1800" dirty="0" smtClean="0"/>
              <a:t> 50% </a:t>
            </a:r>
            <a:r>
              <a:rPr lang="en-US" sz="1800" dirty="0" smtClean="0">
                <a:sym typeface="Wingdings" panose="05000000000000000000" pitchFamily="2" charset="2"/>
              </a:rPr>
              <a:t> 50%*</a:t>
            </a:r>
            <a:r>
              <a:rPr lang="en-US" sz="1800" dirty="0" err="1"/>
              <a:t>Rp</a:t>
            </a:r>
            <a:r>
              <a:rPr lang="en-US" sz="1800" dirty="0"/>
              <a:t> </a:t>
            </a:r>
            <a:r>
              <a:rPr lang="en-US" sz="1800" dirty="0" smtClean="0"/>
              <a:t>472.672.739 = 236.336.370</a:t>
            </a:r>
          </a:p>
          <a:p>
            <a:pPr marL="101600" indent="0">
              <a:buNone/>
            </a:pPr>
            <a:r>
              <a:rPr lang="en-US" sz="1800" dirty="0" err="1" smtClean="0"/>
              <a:t>Sisa</a:t>
            </a:r>
            <a:r>
              <a:rPr lang="en-US" sz="1800" dirty="0" smtClean="0"/>
              <a:t> SKPKB	: </a:t>
            </a:r>
            <a:r>
              <a:rPr lang="en-US" sz="1800" dirty="0" err="1" smtClean="0"/>
              <a:t>Rp</a:t>
            </a:r>
            <a:r>
              <a:rPr lang="en-US" sz="1800" dirty="0" smtClean="0"/>
              <a:t> 236.336.370</a:t>
            </a:r>
          </a:p>
          <a:p>
            <a:pPr marL="101600" indent="0">
              <a:buNone/>
            </a:pPr>
            <a:r>
              <a:rPr lang="en-US" sz="1800" dirty="0" err="1" smtClean="0"/>
              <a:t>Sudah</a:t>
            </a:r>
            <a:r>
              <a:rPr lang="en-US" sz="1800" dirty="0" smtClean="0"/>
              <a:t> </a:t>
            </a:r>
            <a:r>
              <a:rPr lang="en-US" sz="1800" dirty="0" err="1" smtClean="0"/>
              <a:t>dibayar</a:t>
            </a:r>
            <a:r>
              <a:rPr lang="en-US" sz="1800" dirty="0" smtClean="0"/>
              <a:t>	: </a:t>
            </a:r>
            <a:r>
              <a:rPr lang="en-US" sz="1800" dirty="0" err="1" smtClean="0"/>
              <a:t>Rp</a:t>
            </a:r>
            <a:r>
              <a:rPr lang="en-US" sz="1800" dirty="0" smtClean="0"/>
              <a:t> 372.939.186</a:t>
            </a:r>
          </a:p>
          <a:p>
            <a:pPr marL="101600" indent="0">
              <a:buNone/>
            </a:pPr>
            <a:r>
              <a:rPr lang="en-US" sz="1800" dirty="0" err="1" smtClean="0"/>
              <a:t>Lebih</a:t>
            </a:r>
            <a:r>
              <a:rPr lang="en-US" sz="1800" dirty="0" smtClean="0"/>
              <a:t> </a:t>
            </a:r>
            <a:r>
              <a:rPr lang="en-US" sz="1800" dirty="0" err="1" smtClean="0"/>
              <a:t>bayar</a:t>
            </a:r>
            <a:r>
              <a:rPr lang="en-US" sz="1800" dirty="0" smtClean="0"/>
              <a:t>	: </a:t>
            </a:r>
            <a:r>
              <a:rPr lang="en-US" sz="1800" dirty="0" err="1" smtClean="0"/>
              <a:t>Rp</a:t>
            </a:r>
            <a:r>
              <a:rPr lang="en-US" sz="1800" dirty="0" smtClean="0"/>
              <a:t> 136.602.816</a:t>
            </a:r>
          </a:p>
          <a:p>
            <a:pPr marL="101600" indent="0">
              <a:buNone/>
            </a:pPr>
            <a:r>
              <a:rPr lang="en-US" sz="1800" dirty="0" err="1" smtClean="0"/>
              <a:t>Imbalan</a:t>
            </a:r>
            <a:r>
              <a:rPr lang="en-US" sz="1800" dirty="0" smtClean="0"/>
              <a:t> </a:t>
            </a:r>
            <a:r>
              <a:rPr lang="en-US" sz="1800" dirty="0" err="1" smtClean="0"/>
              <a:t>Bunga</a:t>
            </a:r>
            <a:r>
              <a:rPr lang="en-US" sz="1800" dirty="0"/>
              <a:t>	</a:t>
            </a:r>
            <a:r>
              <a:rPr lang="en-US" sz="1800" dirty="0" smtClean="0"/>
              <a:t>: 2% * 16 </a:t>
            </a:r>
            <a:r>
              <a:rPr lang="en-US" sz="1800" dirty="0" err="1" smtClean="0"/>
              <a:t>bulan</a:t>
            </a:r>
            <a:r>
              <a:rPr lang="en-US" sz="1800" dirty="0" smtClean="0"/>
              <a:t> * </a:t>
            </a:r>
            <a:r>
              <a:rPr lang="en-US" sz="1800" dirty="0" err="1" smtClean="0"/>
              <a:t>Rp</a:t>
            </a:r>
            <a:r>
              <a:rPr lang="en-US" sz="1800" dirty="0" smtClean="0"/>
              <a:t> 136.602.816 = </a:t>
            </a:r>
            <a:r>
              <a:rPr lang="en-US" sz="1800" dirty="0" err="1" smtClean="0"/>
              <a:t>Rp</a:t>
            </a:r>
            <a:r>
              <a:rPr lang="en-US" sz="1800" dirty="0" smtClean="0"/>
              <a:t> 43.712.901</a:t>
            </a:r>
            <a:endParaRPr lang="en-US" sz="1800" dirty="0"/>
          </a:p>
          <a:p>
            <a:pPr marL="101600" indent="0">
              <a:buNone/>
            </a:pP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  <p:sp>
        <p:nvSpPr>
          <p:cNvPr id="7" name="TextBox 6"/>
          <p:cNvSpPr txBox="1"/>
          <p:nvPr/>
        </p:nvSpPr>
        <p:spPr>
          <a:xfrm>
            <a:off x="549600" y="4593850"/>
            <a:ext cx="6942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Dasar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Hukum</a:t>
            </a:r>
            <a:r>
              <a:rPr lang="en-US" sz="1600" dirty="0" smtClean="0">
                <a:solidFill>
                  <a:schemeClr val="bg1"/>
                </a:solidFill>
              </a:rPr>
              <a:t> :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549600" y="3367144"/>
            <a:ext cx="1002890" cy="722671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73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>
            <a:spLocks noGrp="1"/>
          </p:cNvSpPr>
          <p:nvPr>
            <p:ph type="sldNum" idx="12"/>
          </p:nvPr>
        </p:nvSpPr>
        <p:spPr>
          <a:xfrm>
            <a:off x="40233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308" name="Shape 308"/>
          <p:cNvSpPr txBox="1">
            <a:spLocks noGrp="1"/>
          </p:cNvSpPr>
          <p:nvPr>
            <p:ph type="ctrTitle" idx="4294967295"/>
          </p:nvPr>
        </p:nvSpPr>
        <p:spPr>
          <a:xfrm>
            <a:off x="747000" y="2078169"/>
            <a:ext cx="4373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rgbClr val="F55C21"/>
                </a:solidFill>
              </a:rPr>
              <a:t>THANKS!</a:t>
            </a:r>
            <a:endParaRPr sz="6000" dirty="0">
              <a:solidFill>
                <a:srgbClr val="F55C21"/>
              </a:solidFill>
            </a:endParaRPr>
          </a:p>
        </p:txBody>
      </p:sp>
      <p:sp>
        <p:nvSpPr>
          <p:cNvPr id="309" name="Shape 309"/>
          <p:cNvSpPr txBox="1">
            <a:spLocks noGrp="1"/>
          </p:cNvSpPr>
          <p:nvPr>
            <p:ph type="subTitle" idx="4294967295"/>
          </p:nvPr>
        </p:nvSpPr>
        <p:spPr>
          <a:xfrm>
            <a:off x="762000" y="2920181"/>
            <a:ext cx="4373700" cy="7226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 err="1" smtClean="0"/>
              <a:t>Jangan</a:t>
            </a:r>
            <a:r>
              <a:rPr lang="en-US" dirty="0" smtClean="0"/>
              <a:t> </a:t>
            </a:r>
            <a:r>
              <a:rPr lang="en-US" dirty="0" err="1" smtClean="0"/>
              <a:t>lupa</a:t>
            </a:r>
            <a:r>
              <a:rPr lang="en-US" dirty="0" smtClean="0"/>
              <a:t> Subscribe </a:t>
            </a:r>
            <a:r>
              <a:rPr lang="en-US" dirty="0" err="1" smtClean="0"/>
              <a:t>Gengz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dirty="0"/>
          </a:p>
        </p:txBody>
      </p:sp>
      <p:grpSp>
        <p:nvGrpSpPr>
          <p:cNvPr id="310" name="Shape 310"/>
          <p:cNvGrpSpPr/>
          <p:nvPr/>
        </p:nvGrpSpPr>
        <p:grpSpPr>
          <a:xfrm>
            <a:off x="5397193" y="1023197"/>
            <a:ext cx="2668517" cy="2466838"/>
            <a:chOff x="5975075" y="2327500"/>
            <a:chExt cx="420100" cy="388350"/>
          </a:xfrm>
        </p:grpSpPr>
        <p:sp>
          <p:nvSpPr>
            <p:cNvPr id="311" name="Shape 311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0" t="0" r="0" b="0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4F4F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F4F5C"/>
                </a:solidFill>
              </a:endParaRPr>
            </a:p>
          </p:txBody>
        </p:sp>
        <p:sp>
          <p:nvSpPr>
            <p:cNvPr id="312" name="Shape 312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0" t="0" r="0" b="0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4F4F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F4F5C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erte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1061</Words>
  <Application>Microsoft Office PowerPoint</Application>
  <PresentationFormat>On-screen Show (16:9)</PresentationFormat>
  <Paragraphs>213</Paragraphs>
  <Slides>22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Encode Sans</vt:lpstr>
      <vt:lpstr>Arial</vt:lpstr>
      <vt:lpstr>Wingdings</vt:lpstr>
      <vt:lpstr>Encode Sans ExtraLight</vt:lpstr>
      <vt:lpstr>Laertes template</vt:lpstr>
      <vt:lpstr>Kezia CTA  Elingtyas Sekar Monalisa Gomgom Dyan Palupi Evita Noor Fendhi Birowo</vt:lpstr>
      <vt:lpstr>PT KREATIF ADVERTISING</vt:lpstr>
      <vt:lpstr>1. TEMUAN PAJAK</vt:lpstr>
      <vt:lpstr>Temuan Pemeriksaaan</vt:lpstr>
      <vt:lpstr>Temuan Pemeriksaaan</vt:lpstr>
      <vt:lpstr>2. SPHP</vt:lpstr>
      <vt:lpstr>SPHP</vt:lpstr>
      <vt:lpstr>PowerPoint Presentation</vt:lpstr>
      <vt:lpstr>PowerPoint Presentation</vt:lpstr>
      <vt:lpstr>Rp 472.627.739</vt:lpstr>
      <vt:lpstr>3. SKPKB</vt:lpstr>
      <vt:lpstr>DISKUSI</vt:lpstr>
      <vt:lpstr>PowerPoint Presentation</vt:lpstr>
      <vt:lpstr>SOAL 1</vt:lpstr>
      <vt:lpstr>SOAL 2</vt:lpstr>
      <vt:lpstr>SOAL 3</vt:lpstr>
      <vt:lpstr>SOAL 4</vt:lpstr>
      <vt:lpstr>SOAL 5</vt:lpstr>
      <vt:lpstr>SOAL 6</vt:lpstr>
      <vt:lpstr>SOAL 7</vt:lpstr>
      <vt:lpstr>SOAL 8</vt:lpstr>
      <vt:lpstr>THANKS!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4: Kezia CTA  Elingtyas Sekar Monalisa Gomgom Dyan Palupi Evita Noor Fendhi Birowo</dc:title>
  <dc:creator>Kezia Taruli</dc:creator>
  <cp:lastModifiedBy>HP</cp:lastModifiedBy>
  <cp:revision>21</cp:revision>
  <dcterms:modified xsi:type="dcterms:W3CDTF">2018-03-21T20:02:30Z</dcterms:modified>
</cp:coreProperties>
</file>